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6"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2419C5D-0A09-43F5-B86E-150E19D6CC1D}" type="datetimeFigureOut">
              <a:rPr lang="tr-TR" smtClean="0"/>
              <a:t>10.11.2022</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C16E616-80F9-4503-A32E-85ECE3F1070B}"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974183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2419C5D-0A09-43F5-B86E-150E19D6CC1D}"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C16E616-80F9-4503-A32E-85ECE3F1070B}" type="slidenum">
              <a:rPr lang="tr-TR" smtClean="0"/>
              <a:t>‹#›</a:t>
            </a:fld>
            <a:endParaRPr lang="tr-TR"/>
          </a:p>
        </p:txBody>
      </p:sp>
    </p:spTree>
    <p:extLst>
      <p:ext uri="{BB962C8B-B14F-4D97-AF65-F5344CB8AC3E}">
        <p14:creationId xmlns:p14="http://schemas.microsoft.com/office/powerpoint/2010/main" val="226217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2419C5D-0A09-43F5-B86E-150E19D6CC1D}"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C16E616-80F9-4503-A32E-85ECE3F1070B}" type="slidenum">
              <a:rPr lang="tr-TR" smtClean="0"/>
              <a:t>‹#›</a:t>
            </a:fld>
            <a:endParaRPr lang="tr-TR"/>
          </a:p>
        </p:txBody>
      </p:sp>
    </p:spTree>
    <p:extLst>
      <p:ext uri="{BB962C8B-B14F-4D97-AF65-F5344CB8AC3E}">
        <p14:creationId xmlns:p14="http://schemas.microsoft.com/office/powerpoint/2010/main" val="423796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2419C5D-0A09-43F5-B86E-150E19D6CC1D}"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C16E616-80F9-4503-A32E-85ECE3F1070B}" type="slidenum">
              <a:rPr lang="tr-TR" smtClean="0"/>
              <a:t>‹#›</a:t>
            </a:fld>
            <a:endParaRPr lang="tr-TR"/>
          </a:p>
        </p:txBody>
      </p:sp>
    </p:spTree>
    <p:extLst>
      <p:ext uri="{BB962C8B-B14F-4D97-AF65-F5344CB8AC3E}">
        <p14:creationId xmlns:p14="http://schemas.microsoft.com/office/powerpoint/2010/main" val="179547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2419C5D-0A09-43F5-B86E-150E19D6CC1D}" type="datetimeFigureOut">
              <a:rPr lang="tr-TR" smtClean="0"/>
              <a:t>10.11.2022</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C16E616-80F9-4503-A32E-85ECE3F1070B}"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552884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2419C5D-0A09-43F5-B86E-150E19D6CC1D}"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C16E616-80F9-4503-A32E-85ECE3F1070B}" type="slidenum">
              <a:rPr lang="tr-TR" smtClean="0"/>
              <a:t>‹#›</a:t>
            </a:fld>
            <a:endParaRPr lang="tr-TR"/>
          </a:p>
        </p:txBody>
      </p:sp>
    </p:spTree>
    <p:extLst>
      <p:ext uri="{BB962C8B-B14F-4D97-AF65-F5344CB8AC3E}">
        <p14:creationId xmlns:p14="http://schemas.microsoft.com/office/powerpoint/2010/main" val="122902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2419C5D-0A09-43F5-B86E-150E19D6CC1D}" type="datetimeFigureOut">
              <a:rPr lang="tr-TR" smtClean="0"/>
              <a:t>10.11.2022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C16E616-80F9-4503-A32E-85ECE3F1070B}" type="slidenum">
              <a:rPr lang="tr-TR" smtClean="0"/>
              <a:t>‹#›</a:t>
            </a:fld>
            <a:endParaRPr lang="tr-TR"/>
          </a:p>
        </p:txBody>
      </p:sp>
    </p:spTree>
    <p:extLst>
      <p:ext uri="{BB962C8B-B14F-4D97-AF65-F5344CB8AC3E}">
        <p14:creationId xmlns:p14="http://schemas.microsoft.com/office/powerpoint/2010/main" val="249128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2419C5D-0A09-43F5-B86E-150E19D6CC1D}" type="datetimeFigureOut">
              <a:rPr lang="tr-TR" smtClean="0"/>
              <a:t>10.11.2022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C16E616-80F9-4503-A32E-85ECE3F1070B}" type="slidenum">
              <a:rPr lang="tr-TR" smtClean="0"/>
              <a:t>‹#›</a:t>
            </a:fld>
            <a:endParaRPr lang="tr-TR"/>
          </a:p>
        </p:txBody>
      </p:sp>
    </p:spTree>
    <p:extLst>
      <p:ext uri="{BB962C8B-B14F-4D97-AF65-F5344CB8AC3E}">
        <p14:creationId xmlns:p14="http://schemas.microsoft.com/office/powerpoint/2010/main" val="18453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19C5D-0A09-43F5-B86E-150E19D6CC1D}" type="datetimeFigureOut">
              <a:rPr lang="tr-TR" smtClean="0"/>
              <a:t>10.11.2022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C16E616-80F9-4503-A32E-85ECE3F1070B}" type="slidenum">
              <a:rPr lang="tr-TR" smtClean="0"/>
              <a:t>‹#›</a:t>
            </a:fld>
            <a:endParaRPr lang="tr-TR"/>
          </a:p>
        </p:txBody>
      </p:sp>
    </p:spTree>
    <p:extLst>
      <p:ext uri="{BB962C8B-B14F-4D97-AF65-F5344CB8AC3E}">
        <p14:creationId xmlns:p14="http://schemas.microsoft.com/office/powerpoint/2010/main" val="35170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2419C5D-0A09-43F5-B86E-150E19D6CC1D}" type="datetimeFigureOut">
              <a:rPr lang="tr-TR" smtClean="0"/>
              <a:t>10.11.2022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C16E616-80F9-4503-A32E-85ECE3F1070B}"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469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2419C5D-0A09-43F5-B86E-150E19D6CC1D}" type="datetimeFigureOut">
              <a:rPr lang="tr-TR" smtClean="0"/>
              <a:t>10.11.2022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C16E616-80F9-4503-A32E-85ECE3F1070B}"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287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2419C5D-0A09-43F5-B86E-150E19D6CC1D}" type="datetimeFigureOut">
              <a:rPr lang="tr-TR" smtClean="0"/>
              <a:t>10.11.2022</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C16E616-80F9-4503-A32E-85ECE3F1070B}"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7762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D3EC89-1D9C-8A76-0E4C-FD9FEEE8DB8C}"/>
              </a:ext>
            </a:extLst>
          </p:cNvPr>
          <p:cNvSpPr>
            <a:spLocks noGrp="1"/>
          </p:cNvSpPr>
          <p:nvPr>
            <p:ph type="ctrTitle"/>
          </p:nvPr>
        </p:nvSpPr>
        <p:spPr/>
        <p:txBody>
          <a:bodyPr/>
          <a:lstStyle/>
          <a:p>
            <a:r>
              <a:rPr lang="tr-TR" sz="3600" dirty="0"/>
              <a:t>Görüntü işleme teknikleri kullanılarak ekmek doku analizi ve arayüz programının</a:t>
            </a:r>
            <a:br>
              <a:rPr lang="tr-TR" sz="3600" dirty="0"/>
            </a:br>
            <a:r>
              <a:rPr lang="tr-TR" sz="3600" dirty="0"/>
              <a:t>geliştirilmesi</a:t>
            </a:r>
          </a:p>
        </p:txBody>
      </p:sp>
      <p:sp>
        <p:nvSpPr>
          <p:cNvPr id="3" name="Alt Başlık 2">
            <a:extLst>
              <a:ext uri="{FF2B5EF4-FFF2-40B4-BE49-F238E27FC236}">
                <a16:creationId xmlns:a16="http://schemas.microsoft.com/office/drawing/2014/main" id="{C2CDE5CF-6F35-B163-2242-94C155277B16}"/>
              </a:ext>
            </a:extLst>
          </p:cNvPr>
          <p:cNvSpPr>
            <a:spLocks noGrp="1"/>
          </p:cNvSpPr>
          <p:nvPr>
            <p:ph type="subTitle" idx="1"/>
          </p:nvPr>
        </p:nvSpPr>
        <p:spPr>
          <a:xfrm>
            <a:off x="2529077" y="4342778"/>
            <a:ext cx="6831673" cy="1086237"/>
          </a:xfrm>
        </p:spPr>
        <p:txBody>
          <a:bodyPr/>
          <a:lstStyle/>
          <a:p>
            <a:r>
              <a:rPr lang="tr-TR" dirty="0">
                <a:solidFill>
                  <a:srgbClr val="FF0000"/>
                </a:solidFill>
              </a:rPr>
              <a:t>02205076053</a:t>
            </a:r>
          </a:p>
          <a:p>
            <a:r>
              <a:rPr lang="tr-TR" dirty="0">
                <a:solidFill>
                  <a:srgbClr val="FF0000"/>
                </a:solidFill>
              </a:rPr>
              <a:t>EBRU BOZKUŞ</a:t>
            </a:r>
          </a:p>
        </p:txBody>
      </p:sp>
    </p:spTree>
    <p:extLst>
      <p:ext uri="{BB962C8B-B14F-4D97-AF65-F5344CB8AC3E}">
        <p14:creationId xmlns:p14="http://schemas.microsoft.com/office/powerpoint/2010/main" val="151832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C6D2D4-A6D7-B2BD-3F65-E87C8581E798}"/>
              </a:ext>
            </a:extLst>
          </p:cNvPr>
          <p:cNvSpPr>
            <a:spLocks noGrp="1"/>
          </p:cNvSpPr>
          <p:nvPr>
            <p:ph type="title"/>
          </p:nvPr>
        </p:nvSpPr>
        <p:spPr>
          <a:xfrm>
            <a:off x="1371600" y="71718"/>
            <a:ext cx="9601200" cy="618564"/>
          </a:xfrm>
        </p:spPr>
        <p:txBody>
          <a:bodyPr>
            <a:normAutofit/>
          </a:bodyPr>
          <a:lstStyle/>
          <a:p>
            <a:r>
              <a:rPr lang="tr-TR" sz="3600" dirty="0">
                <a:solidFill>
                  <a:schemeClr val="accent6">
                    <a:lumMod val="50000"/>
                  </a:schemeClr>
                </a:solidFill>
              </a:rPr>
              <a:t>4. SONUÇLAR (CONCLUSIONS )</a:t>
            </a:r>
          </a:p>
        </p:txBody>
      </p:sp>
      <p:sp>
        <p:nvSpPr>
          <p:cNvPr id="3" name="İçerik Yer Tutucusu 2">
            <a:extLst>
              <a:ext uri="{FF2B5EF4-FFF2-40B4-BE49-F238E27FC236}">
                <a16:creationId xmlns:a16="http://schemas.microsoft.com/office/drawing/2014/main" id="{35F618F7-EF44-BBFF-A88D-F3FB13AAA5C5}"/>
              </a:ext>
            </a:extLst>
          </p:cNvPr>
          <p:cNvSpPr>
            <a:spLocks noGrp="1"/>
          </p:cNvSpPr>
          <p:nvPr>
            <p:ph idx="1"/>
          </p:nvPr>
        </p:nvSpPr>
        <p:spPr>
          <a:xfrm>
            <a:off x="1371600" y="690281"/>
            <a:ext cx="9601200" cy="5746377"/>
          </a:xfrm>
        </p:spPr>
        <p:txBody>
          <a:bodyPr>
            <a:normAutofit/>
          </a:bodyPr>
          <a:lstStyle/>
          <a:p>
            <a:r>
              <a:rPr lang="tr-TR" sz="1800" dirty="0">
                <a:latin typeface="Bahnschrift" panose="020B0502040204020203" pitchFamily="34" charset="0"/>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sz="1800" dirty="0" err="1">
                <a:latin typeface="Bahnschrift" panose="020B0502040204020203" pitchFamily="34" charset="0"/>
              </a:rPr>
              <a:t>DATEM’le</a:t>
            </a:r>
            <a:r>
              <a:rPr lang="tr-TR" sz="1800" dirty="0">
                <a:latin typeface="Bahnschrift" panose="020B0502040204020203" pitchFamily="34" charset="0"/>
              </a:rPr>
              <a:t> kıyaslandığında bu değerlerin daha küçük kaldığı görülmüştür. GL </a:t>
            </a:r>
            <a:r>
              <a:rPr lang="tr-TR" sz="1800" dirty="0" err="1">
                <a:latin typeface="Bahnschrift" panose="020B0502040204020203" pitchFamily="34" charset="0"/>
              </a:rPr>
              <a:t>enzimli</a:t>
            </a:r>
            <a:r>
              <a:rPr lang="tr-TR" sz="1800" dirty="0">
                <a:latin typeface="Bahnschrift" panose="020B0502040204020203" pitchFamily="34" charset="0"/>
              </a:rPr>
              <a:t>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a:t>
            </a:r>
          </a:p>
        </p:txBody>
      </p:sp>
    </p:spTree>
    <p:extLst>
      <p:ext uri="{BB962C8B-B14F-4D97-AF65-F5344CB8AC3E}">
        <p14:creationId xmlns:p14="http://schemas.microsoft.com/office/powerpoint/2010/main" val="308156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CDA75E-DD05-3C91-F8FB-CC05F003075F}"/>
              </a:ext>
            </a:extLst>
          </p:cNvPr>
          <p:cNvSpPr>
            <a:spLocks noGrp="1"/>
          </p:cNvSpPr>
          <p:nvPr>
            <p:ph type="title"/>
          </p:nvPr>
        </p:nvSpPr>
        <p:spPr>
          <a:xfrm>
            <a:off x="1371600" y="150830"/>
            <a:ext cx="9601200" cy="650448"/>
          </a:xfrm>
        </p:spPr>
        <p:txBody>
          <a:bodyPr>
            <a:normAutofit fontScale="90000"/>
          </a:bodyPr>
          <a:lstStyle/>
          <a:p>
            <a:r>
              <a:rPr lang="tr-TR" dirty="0">
                <a:solidFill>
                  <a:srgbClr val="FF0000"/>
                </a:solidFill>
              </a:rPr>
              <a:t>1.GİRİŞ</a:t>
            </a:r>
          </a:p>
        </p:txBody>
      </p:sp>
      <p:sp>
        <p:nvSpPr>
          <p:cNvPr id="3" name="İçerik Yer Tutucusu 2">
            <a:extLst>
              <a:ext uri="{FF2B5EF4-FFF2-40B4-BE49-F238E27FC236}">
                <a16:creationId xmlns:a16="http://schemas.microsoft.com/office/drawing/2014/main" id="{F94974E4-F81B-EE97-8358-8CB73AE862F8}"/>
              </a:ext>
            </a:extLst>
          </p:cNvPr>
          <p:cNvSpPr>
            <a:spLocks noGrp="1"/>
          </p:cNvSpPr>
          <p:nvPr>
            <p:ph idx="1"/>
          </p:nvPr>
        </p:nvSpPr>
        <p:spPr>
          <a:xfrm>
            <a:off x="1371600" y="801278"/>
            <a:ext cx="9601200" cy="5835192"/>
          </a:xfrm>
        </p:spPr>
        <p:txBody>
          <a:bodyPr>
            <a:normAutofit/>
          </a:bodyPr>
          <a:lstStyle/>
          <a:p>
            <a:r>
              <a:rPr lang="tr-TR" sz="1400" dirty="0">
                <a:latin typeface="Bahnschrift" panose="020B0502040204020203" pitchFamily="34" charset="0"/>
              </a:rPr>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 Bu değişmeler; tat ve koku değişimi, sertliğin artması, ekmek kabuğunun parlaklığını yitirmesi gibi değişimler göstermektedir. Ancak öz miktarı yetersiz olan unlara uygun miktarda katkı maddesi ilavesi yapılarak üretilen ekmeklerin raf ömrü uzar, hacmi artar, ekmek içlerinin gözenek yapıları iyileşir, dokuları ve yumuşaklıkları daha iyi olur.</a:t>
            </a:r>
            <a:r>
              <a:rPr lang="tr-TR" sz="1200" dirty="0"/>
              <a:t> </a:t>
            </a:r>
            <a:r>
              <a:rPr lang="tr-TR" sz="1400" dirty="0">
                <a:latin typeface="Bahnschrift" panose="020B0502040204020203" pitchFamily="34" charset="0"/>
              </a:rPr>
              <a:t>Gelişen görüntü işleme teknikleriyle birlikte ekmek kalite analizlerinin daha ucuz, hızlı ve güvenilir şekilde yapılabilmesi sağlanmaya çalışılmaktadır. görüntü işleme tekniklerinin kullanılmasına imkân sağlanarak ekmek kalitesine yönelik analiz yapmak daha kolay hale gelmektedir. Ekmek kalitesinin belirlenmesine yönelik literatürde yapılmış değişik çalışmalar vardır.</a:t>
            </a:r>
          </a:p>
          <a:p>
            <a:r>
              <a:rPr lang="tr-TR" sz="1400" dirty="0">
                <a:latin typeface="Bahnschrift" panose="020B0502040204020203" pitchFamily="34" charset="0"/>
              </a:rPr>
              <a:t>Örnek çalışmalardan birkaçını paylaşmak gerekirse ; </a:t>
            </a:r>
            <a:r>
              <a:rPr lang="tr-TR" sz="1400" dirty="0">
                <a:solidFill>
                  <a:srgbClr val="FF0000"/>
                </a:solidFill>
                <a:latin typeface="Bahnschrift" panose="020B0502040204020203" pitchFamily="34" charset="0"/>
              </a:rPr>
              <a:t>(Örnek 1) </a:t>
            </a:r>
            <a:r>
              <a:rPr lang="tr-TR" sz="1400" dirty="0" err="1">
                <a:latin typeface="Bahnschrift" panose="020B0502040204020203" pitchFamily="34" charset="0"/>
              </a:rPr>
              <a:t>Kamman</a:t>
            </a:r>
            <a:r>
              <a:rPr lang="tr-TR" sz="1400" dirty="0">
                <a:latin typeface="Bahnschrift" panose="020B0502040204020203" pitchFamily="34" charset="0"/>
              </a:rPr>
              <a:t> yapmış olduğu çalışmada ekmeğin gözenekli yapısının ve bu gözeneklere ait büyüklük, düzen, gözenek duvarı kalınlığı, şekil faktörü gibi parametrelerin ekmek kalitesine önemli etkisi olduğunu vurgulamıştır. </a:t>
            </a:r>
            <a:r>
              <a:rPr lang="tr-TR" sz="1400" dirty="0">
                <a:solidFill>
                  <a:srgbClr val="FF0000"/>
                </a:solidFill>
                <a:latin typeface="Bahnschrift" panose="020B0502040204020203" pitchFamily="34" charset="0"/>
              </a:rPr>
              <a:t>(Örnek 2) </a:t>
            </a:r>
            <a:r>
              <a:rPr lang="tr-TR" sz="1400" dirty="0">
                <a:latin typeface="Bahnschrift" panose="020B0502040204020203" pitchFamily="34" charset="0"/>
              </a:rPr>
              <a:t>Ursula Gonzales ve arkadaşlarının yapmış oldukları bir çalışmada ise, görüntü işleme tekniklerinden gri seviye eş oluşum matrisi, yakın komşuluk gri seviye fark matrisi ve spektrum bölgesinde Fourier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 </a:t>
            </a:r>
            <a:r>
              <a:rPr lang="tr-TR" sz="1400" dirty="0">
                <a:solidFill>
                  <a:srgbClr val="FF0000"/>
                </a:solidFill>
                <a:latin typeface="Bahnschrift" panose="020B0502040204020203" pitchFamily="34" charset="0"/>
              </a:rPr>
              <a:t>(Örnek 3) </a:t>
            </a:r>
            <a:r>
              <a:rPr lang="tr-TR" sz="1400" dirty="0">
                <a:latin typeface="Bahnschrift" panose="020B0502040204020203" pitchFamily="34" charset="0"/>
              </a:rPr>
              <a:t>Francis </a:t>
            </a:r>
            <a:r>
              <a:rPr lang="tr-TR" sz="1400" dirty="0" err="1">
                <a:latin typeface="Bahnschrift" panose="020B0502040204020203" pitchFamily="34" charset="0"/>
              </a:rPr>
              <a:t>Butler</a:t>
            </a:r>
            <a:r>
              <a:rPr lang="tr-TR" sz="1400" dirty="0">
                <a:latin typeface="Bahnschrift" panose="020B0502040204020203" pitchFamily="34" charset="0"/>
              </a:rPr>
              <a:t> ve arkadaşlarının yapmış oldukları bir çalışmada ise 135 ekmek dilimi görüntüsüne farklı eşikleme yöntemleri kullanılarak, ekmek kalite analizi yapılmıştır. Analizde ekmek gözeneklerine ait gözenek alanı, gözenek </a:t>
            </a:r>
            <a:r>
              <a:rPr lang="tr-TR" sz="1400" dirty="0" err="1">
                <a:latin typeface="Bahnschrift" panose="020B0502040204020203" pitchFamily="34" charset="0"/>
              </a:rPr>
              <a:t>yoğun.uğu</a:t>
            </a:r>
            <a:r>
              <a:rPr lang="tr-TR" sz="1400" dirty="0">
                <a:latin typeface="Bahnschrift" panose="020B0502040204020203" pitchFamily="34" charset="0"/>
              </a:rPr>
              <a:t>, boşluk oranı gibi öznitelikler hesaplanmıştır</a:t>
            </a:r>
            <a:r>
              <a:rPr lang="tr-TR" sz="1200" dirty="0">
                <a:latin typeface="Bahnschrift" panose="020B0502040204020203" pitchFamily="34" charset="0"/>
              </a:rPr>
              <a:t>.</a:t>
            </a:r>
          </a:p>
          <a:p>
            <a:r>
              <a:rPr lang="tr-TR" sz="1400" dirty="0">
                <a:solidFill>
                  <a:schemeClr val="tx1"/>
                </a:solidFill>
                <a:latin typeface="Bahnschrift" panose="020B0502040204020203" pitchFamily="34" charset="0"/>
              </a:rPr>
              <a:t>Bu örnekler sayesinde s</a:t>
            </a:r>
            <a:r>
              <a:rPr lang="tr-TR" sz="1400" dirty="0">
                <a:latin typeface="Bahnschrift" panose="020B0502040204020203" pitchFamily="34" charset="0"/>
              </a:rPr>
              <a:t>onuçta ekmek kalitesine etki eden faktörleri belirleyebilecek başarılı bir ara yüz geliştirilmiştir. Basit, işlem yükü az olan görüntü işleme teknikleriyle, oldukça iyi başarımların elde edilmiş olması bir dezavantaj değil, hedeflenen sistemin donanıma aktarılması sürecinde bir avantaj olarak görülmektedir.</a:t>
            </a:r>
            <a:endParaRPr lang="tr-TR" sz="14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7565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6F8620-7DD8-17A1-6745-3D832F2A6DCB}"/>
              </a:ext>
            </a:extLst>
          </p:cNvPr>
          <p:cNvSpPr>
            <a:spLocks noGrp="1"/>
          </p:cNvSpPr>
          <p:nvPr>
            <p:ph type="title"/>
          </p:nvPr>
        </p:nvSpPr>
        <p:spPr>
          <a:xfrm>
            <a:off x="1371600" y="277905"/>
            <a:ext cx="9601200" cy="1084729"/>
          </a:xfrm>
        </p:spPr>
        <p:txBody>
          <a:bodyPr>
            <a:normAutofit fontScale="90000"/>
          </a:bodyPr>
          <a:lstStyle/>
          <a:p>
            <a:r>
              <a:rPr lang="tr-TR" dirty="0"/>
              <a:t> </a:t>
            </a:r>
            <a:r>
              <a:rPr lang="nl-NL" sz="3600" dirty="0">
                <a:solidFill>
                  <a:srgbClr val="FF0000"/>
                </a:solidFill>
              </a:rPr>
              <a:t>2. DENEYSEL METOT (EXPERIMENTAL METHOD)</a:t>
            </a:r>
            <a:br>
              <a:rPr lang="tr-TR" sz="3600" dirty="0">
                <a:solidFill>
                  <a:srgbClr val="FF0000"/>
                </a:solidFill>
              </a:rPr>
            </a:br>
            <a:r>
              <a:rPr lang="tr-TR" sz="3600" dirty="0">
                <a:solidFill>
                  <a:srgbClr val="FF0000"/>
                </a:solidFill>
              </a:rPr>
              <a:t>	</a:t>
            </a:r>
            <a:r>
              <a:rPr lang="tr-TR" sz="3100" dirty="0">
                <a:solidFill>
                  <a:schemeClr val="accent6">
                    <a:lumMod val="50000"/>
                  </a:schemeClr>
                </a:solidFill>
              </a:rPr>
              <a:t>2.1. Veri Kümesi(</a:t>
            </a:r>
            <a:r>
              <a:rPr lang="tr-TR" sz="3100" dirty="0" err="1">
                <a:solidFill>
                  <a:schemeClr val="accent6">
                    <a:lumMod val="50000"/>
                  </a:schemeClr>
                </a:solidFill>
              </a:rPr>
              <a:t>Dataset</a:t>
            </a:r>
            <a:r>
              <a:rPr lang="tr-TR" sz="3100" dirty="0">
                <a:solidFill>
                  <a:schemeClr val="accent6">
                    <a:lumMod val="50000"/>
                  </a:schemeClr>
                </a:solidFill>
              </a:rPr>
              <a:t>)</a:t>
            </a:r>
          </a:p>
        </p:txBody>
      </p:sp>
      <p:sp>
        <p:nvSpPr>
          <p:cNvPr id="3" name="İçerik Yer Tutucusu 2">
            <a:extLst>
              <a:ext uri="{FF2B5EF4-FFF2-40B4-BE49-F238E27FC236}">
                <a16:creationId xmlns:a16="http://schemas.microsoft.com/office/drawing/2014/main" id="{5A140CDF-837D-ECDA-ECA9-48653AADD62E}"/>
              </a:ext>
            </a:extLst>
          </p:cNvPr>
          <p:cNvSpPr>
            <a:spLocks noGrp="1"/>
          </p:cNvSpPr>
          <p:nvPr>
            <p:ph idx="1"/>
          </p:nvPr>
        </p:nvSpPr>
        <p:spPr>
          <a:xfrm>
            <a:off x="1371600" y="1362634"/>
            <a:ext cx="9601200" cy="5100919"/>
          </a:xfrm>
        </p:spPr>
        <p:txBody>
          <a:bodyPr>
            <a:normAutofit/>
          </a:bodyPr>
          <a:lstStyle/>
          <a:p>
            <a:r>
              <a:rPr lang="tr-TR" sz="1400" dirty="0">
                <a:latin typeface="Bahnschrift" panose="020B0502040204020203" pitchFamily="34" charset="0"/>
              </a:rPr>
              <a:t>Çalışmada kullanılan ekmek kesit alan görüntüleri doğrudan ekmek yapım yöntemiyle elde edilmiştir. Yapılacak ekmek tarifine göre yapılan ekmekler fırından çıkarıldıktan  sonra oda sıcaklığında 2 saat beklemeye bırakılır.</a:t>
            </a:r>
            <a:r>
              <a:rPr lang="tr-TR" sz="1200" dirty="0"/>
              <a:t> </a:t>
            </a:r>
            <a:r>
              <a:rPr lang="tr-TR" sz="1400" dirty="0">
                <a:latin typeface="Bahnschrift" panose="020B0502040204020203" pitchFamily="34" charset="0"/>
              </a:rPr>
              <a:t>Analiz edilecek ekmekler önce, dilimleme makinesinde 25 mm kalınlıkta kesilmiş ve her bir ekmeğin ortasındaki/merkezindeki iki dilim analizlerde kullanılmak üzere ayrılmıştır. Görüntü işleme için belirlenen bu iki dilimin bir tarayıcı (</a:t>
            </a:r>
            <a:r>
              <a:rPr lang="tr-TR" sz="1400" dirty="0" err="1">
                <a:latin typeface="Bahnschrift" panose="020B0502040204020203" pitchFamily="34" charset="0"/>
              </a:rPr>
              <a:t>CanoScan</a:t>
            </a:r>
            <a:r>
              <a:rPr lang="tr-TR" sz="1400" dirty="0">
                <a:latin typeface="Bahnschrift" panose="020B0502040204020203" pitchFamily="34" charset="0"/>
              </a:rPr>
              <a:t> 4400F, Canon, Japan) aracılığı ile görüntüsü bilgisayara aktarılmıştır. Tarayıcının parlaklık ve kontrast parametreleri, tüm görüntüler için sıfıra ayarlanmıştır. Görüntüler, 300 </a:t>
            </a:r>
            <a:r>
              <a:rPr lang="tr-TR" sz="1400" dirty="0" err="1">
                <a:latin typeface="Bahnschrift" panose="020B0502040204020203" pitchFamily="34" charset="0"/>
              </a:rPr>
              <a:t>DPI’da</a:t>
            </a:r>
            <a:r>
              <a:rPr lang="tr-TR" sz="1400" dirty="0">
                <a:latin typeface="Bahnschrift" panose="020B0502040204020203" pitchFamily="34" charset="0"/>
              </a:rPr>
              <a:t> ve RGB renkli olarak BMP formatında 3508*2552 piksel olarak bilgisayara kaydedilmiştir</a:t>
            </a:r>
            <a:r>
              <a:rPr lang="tr-TR" sz="1200" dirty="0"/>
              <a:t>.</a:t>
            </a:r>
          </a:p>
          <a:p>
            <a:endParaRPr lang="tr-TR" sz="1200" dirty="0">
              <a:latin typeface="Bahnschrift" panose="020B0502040204020203" pitchFamily="34" charset="0"/>
            </a:endParaRPr>
          </a:p>
          <a:p>
            <a:pPr marL="0" indent="0">
              <a:buNone/>
            </a:pPr>
            <a:r>
              <a:rPr lang="tr-TR" sz="1200" dirty="0">
                <a:latin typeface="Bahnschrift" panose="020B0502040204020203" pitchFamily="34" charset="0"/>
              </a:rPr>
              <a:t>				</a:t>
            </a:r>
          </a:p>
          <a:p>
            <a:pPr marL="0" indent="0">
              <a:buNone/>
            </a:pPr>
            <a:r>
              <a:rPr lang="tr-TR" sz="1200" dirty="0">
                <a:latin typeface="Bahnschrift" panose="020B0502040204020203" pitchFamily="34" charset="0"/>
              </a:rPr>
              <a:t>				</a:t>
            </a:r>
            <a:r>
              <a:rPr lang="tr-TR" sz="1400" u="sng" dirty="0">
                <a:solidFill>
                  <a:schemeClr val="accent6">
                    <a:lumMod val="50000"/>
                  </a:schemeClr>
                </a:solidFill>
                <a:latin typeface="Bahnschrift" panose="020B0502040204020203" pitchFamily="34" charset="0"/>
              </a:rPr>
              <a:t>Şekil 1’de </a:t>
            </a:r>
            <a:r>
              <a:rPr lang="tr-TR" sz="1400" dirty="0">
                <a:latin typeface="Bahnschrift" panose="020B0502040204020203" pitchFamily="34" charset="0"/>
              </a:rPr>
              <a:t>orijinal ekmek görüntüleri gösterilmiş olup her bir görüntüde 				aynı konsantrasyona sahip 4 farklı ekmek dilimi görüntüsü </a:t>
            </a:r>
            <a:r>
              <a:rPr lang="tr-TR" sz="1400" dirty="0" err="1">
                <a:latin typeface="Bahnschrift" panose="020B0502040204020203" pitchFamily="34" charset="0"/>
              </a:rPr>
              <a:t>görüntüsü</a:t>
            </a:r>
            <a:r>
              <a:rPr lang="tr-TR" sz="1400" dirty="0">
                <a:latin typeface="Bahnschrift" panose="020B0502040204020203" pitchFamily="34" charset="0"/>
              </a:rPr>
              <a:t> 				sunmaktadır.</a:t>
            </a:r>
          </a:p>
          <a:p>
            <a:pPr marL="0" indent="0">
              <a:buNone/>
            </a:pPr>
            <a:r>
              <a:rPr lang="tr-TR" sz="1400" dirty="0">
                <a:latin typeface="Bahnschrift" panose="020B0502040204020203" pitchFamily="34" charset="0"/>
              </a:rPr>
              <a:t>				</a:t>
            </a:r>
          </a:p>
          <a:p>
            <a:pPr marL="0" indent="0">
              <a:buNone/>
            </a:pPr>
            <a:endParaRPr lang="tr-TR" sz="1200" dirty="0">
              <a:latin typeface="Bahnschrift" panose="020B0502040204020203" pitchFamily="34" charset="0"/>
            </a:endParaRPr>
          </a:p>
          <a:p>
            <a:pPr marL="0" indent="0">
              <a:buNone/>
            </a:pPr>
            <a:r>
              <a:rPr lang="tr-TR" sz="1200" dirty="0">
                <a:latin typeface="Bahnschrift" panose="020B0502040204020203" pitchFamily="34" charset="0"/>
              </a:rPr>
              <a:t>				</a:t>
            </a:r>
            <a:r>
              <a:rPr lang="tr-TR" sz="1400" dirty="0">
                <a:latin typeface="Bahnschrift" panose="020B0502040204020203" pitchFamily="34" charset="0"/>
              </a:rPr>
              <a:t>Çalışmada 104 farklı ekmek görüntüsü kullanılmış ve bunların 8 tanesi 				kontrol grubunu oluşturmaktadır. Bu kontrol grubunu oluşturan 					ekmeklerin yapımında hiçbir katkı maddesi kullanılmamıştır.											</a:t>
            </a:r>
          </a:p>
          <a:p>
            <a:pPr marL="0" indent="0">
              <a:buNone/>
            </a:pPr>
            <a:r>
              <a:rPr lang="tr-TR" sz="1200" dirty="0">
                <a:latin typeface="Bahnschrift" panose="020B0502040204020203" pitchFamily="34" charset="0"/>
              </a:rPr>
              <a:t>			</a:t>
            </a:r>
            <a:endParaRPr lang="tr-TR" sz="1400" dirty="0">
              <a:latin typeface="Bahnschrift" panose="020B0502040204020203" pitchFamily="34" charset="0"/>
            </a:endParaRPr>
          </a:p>
        </p:txBody>
      </p:sp>
      <p:pic>
        <p:nvPicPr>
          <p:cNvPr id="6" name="Resim 5">
            <a:extLst>
              <a:ext uri="{FF2B5EF4-FFF2-40B4-BE49-F238E27FC236}">
                <a16:creationId xmlns:a16="http://schemas.microsoft.com/office/drawing/2014/main" id="{44F3B9C8-71DF-150A-6D6F-5E2394F47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72" y="2946302"/>
            <a:ext cx="3178128" cy="3633793"/>
          </a:xfrm>
          <a:prstGeom prst="rect">
            <a:avLst/>
          </a:prstGeom>
        </p:spPr>
      </p:pic>
    </p:spTree>
    <p:extLst>
      <p:ext uri="{BB962C8B-B14F-4D97-AF65-F5344CB8AC3E}">
        <p14:creationId xmlns:p14="http://schemas.microsoft.com/office/powerpoint/2010/main" val="100905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076784-74AA-ABB2-9D7E-5C71C9C21B25}"/>
              </a:ext>
            </a:extLst>
          </p:cNvPr>
          <p:cNvSpPr>
            <a:spLocks noGrp="1"/>
          </p:cNvSpPr>
          <p:nvPr>
            <p:ph type="title"/>
          </p:nvPr>
        </p:nvSpPr>
        <p:spPr>
          <a:xfrm>
            <a:off x="1371600" y="63648"/>
            <a:ext cx="9601200" cy="438376"/>
          </a:xfrm>
        </p:spPr>
        <p:txBody>
          <a:bodyPr>
            <a:normAutofit fontScale="90000"/>
          </a:bodyPr>
          <a:lstStyle/>
          <a:p>
            <a:r>
              <a:rPr lang="tr-TR" sz="3600" dirty="0">
                <a:solidFill>
                  <a:schemeClr val="accent6">
                    <a:lumMod val="50000"/>
                  </a:schemeClr>
                </a:solidFill>
              </a:rPr>
              <a:t>2.2. Yöntemler (</a:t>
            </a:r>
            <a:r>
              <a:rPr lang="tr-TR" sz="3600" dirty="0" err="1">
                <a:solidFill>
                  <a:schemeClr val="accent6">
                    <a:lumMod val="50000"/>
                  </a:schemeClr>
                </a:solidFill>
              </a:rPr>
              <a:t>Methods</a:t>
            </a:r>
            <a:r>
              <a:rPr lang="tr-TR" sz="3600" dirty="0">
                <a:solidFill>
                  <a:schemeClr val="accent6">
                    <a:lumMod val="50000"/>
                  </a:schemeClr>
                </a:solidFill>
              </a:rPr>
              <a:t>)</a:t>
            </a:r>
          </a:p>
        </p:txBody>
      </p:sp>
      <p:pic>
        <p:nvPicPr>
          <p:cNvPr id="5" name="İçerik Yer Tutucusu 4">
            <a:extLst>
              <a:ext uri="{FF2B5EF4-FFF2-40B4-BE49-F238E27FC236}">
                <a16:creationId xmlns:a16="http://schemas.microsoft.com/office/drawing/2014/main" id="{7972230E-D9F3-F7F7-C078-E5AB4C9E71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62" t="21690" r="3944" b="530"/>
          <a:stretch/>
        </p:blipFill>
        <p:spPr>
          <a:xfrm>
            <a:off x="1371600" y="600635"/>
            <a:ext cx="2940424" cy="2628726"/>
          </a:xfrm>
        </p:spPr>
      </p:pic>
      <p:sp>
        <p:nvSpPr>
          <p:cNvPr id="7" name="Metin kutusu 6">
            <a:extLst>
              <a:ext uri="{FF2B5EF4-FFF2-40B4-BE49-F238E27FC236}">
                <a16:creationId xmlns:a16="http://schemas.microsoft.com/office/drawing/2014/main" id="{985B8488-D9CA-BCFA-F661-4C53B5156EB7}"/>
              </a:ext>
            </a:extLst>
          </p:cNvPr>
          <p:cNvSpPr txBox="1"/>
          <p:nvPr/>
        </p:nvSpPr>
        <p:spPr>
          <a:xfrm>
            <a:off x="7109015" y="4032194"/>
            <a:ext cx="4258233" cy="1815882"/>
          </a:xfrm>
          <a:prstGeom prst="rect">
            <a:avLst/>
          </a:prstGeom>
          <a:noFill/>
        </p:spPr>
        <p:txBody>
          <a:bodyPr wrap="square" rtlCol="0">
            <a:spAutoFit/>
          </a:bodyPr>
          <a:lstStyle/>
          <a:p>
            <a:r>
              <a:rPr lang="tr-TR" sz="1400" u="sng" dirty="0">
                <a:solidFill>
                  <a:schemeClr val="accent6">
                    <a:lumMod val="50000"/>
                  </a:schemeClr>
                </a:solidFill>
                <a:latin typeface="Bahnschrift" panose="020B0502040204020203" pitchFamily="34" charset="0"/>
              </a:rPr>
              <a:t>Şekil 3’te </a:t>
            </a:r>
            <a:r>
              <a:rPr lang="tr-TR" sz="1400" dirty="0">
                <a:latin typeface="Bahnschrift" panose="020B0502040204020203" pitchFamily="34" charset="0"/>
              </a:rPr>
              <a:t>çalışmada kullanılan işlemlerin bütününü</a:t>
            </a:r>
          </a:p>
          <a:p>
            <a:r>
              <a:rPr lang="tr-TR" sz="1400" dirty="0">
                <a:latin typeface="Bahnschrift" panose="020B0502040204020203" pitchFamily="34" charset="0"/>
              </a:rPr>
              <a:t>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 </a:t>
            </a:r>
          </a:p>
        </p:txBody>
      </p:sp>
      <p:sp>
        <p:nvSpPr>
          <p:cNvPr id="8" name="Metin kutusu 7">
            <a:extLst>
              <a:ext uri="{FF2B5EF4-FFF2-40B4-BE49-F238E27FC236}">
                <a16:creationId xmlns:a16="http://schemas.microsoft.com/office/drawing/2014/main" id="{63B2C882-10C3-DEB9-84DE-C1925EB25185}"/>
              </a:ext>
            </a:extLst>
          </p:cNvPr>
          <p:cNvSpPr txBox="1"/>
          <p:nvPr/>
        </p:nvSpPr>
        <p:spPr>
          <a:xfrm>
            <a:off x="4831977" y="1146863"/>
            <a:ext cx="6535271" cy="1169551"/>
          </a:xfrm>
          <a:prstGeom prst="rect">
            <a:avLst/>
          </a:prstGeom>
          <a:noFill/>
        </p:spPr>
        <p:txBody>
          <a:bodyPr wrap="square" rtlCol="0">
            <a:spAutoFit/>
          </a:bodyPr>
          <a:lstStyle/>
          <a:p>
            <a:r>
              <a:rPr lang="tr-TR" sz="1400" dirty="0">
                <a:latin typeface="Bahnschrift" panose="020B0502040204020203" pitchFamily="34" charset="0"/>
              </a:rPr>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a:t>
            </a:r>
            <a:r>
              <a:rPr lang="tr-TR" sz="1400" u="sng" dirty="0">
                <a:solidFill>
                  <a:schemeClr val="accent6">
                    <a:lumMod val="50000"/>
                  </a:schemeClr>
                </a:solidFill>
                <a:latin typeface="Bahnschrift" panose="020B0502040204020203" pitchFamily="34" charset="0"/>
              </a:rPr>
              <a:t>. Şekil 2’de </a:t>
            </a:r>
            <a:r>
              <a:rPr lang="tr-TR" sz="1400" dirty="0">
                <a:latin typeface="Bahnschrift" panose="020B0502040204020203" pitchFamily="34" charset="0"/>
              </a:rPr>
              <a:t>örnek bir gri seviye ekmek görüntüsü gösterilmiştir. </a:t>
            </a:r>
          </a:p>
        </p:txBody>
      </p:sp>
      <p:pic>
        <p:nvPicPr>
          <p:cNvPr id="10" name="Resim 9">
            <a:extLst>
              <a:ext uri="{FF2B5EF4-FFF2-40B4-BE49-F238E27FC236}">
                <a16:creationId xmlns:a16="http://schemas.microsoft.com/office/drawing/2014/main" id="{A6E53FF1-AF1C-6E08-DD07-C46708D26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551" y="3327972"/>
            <a:ext cx="5567083" cy="3421551"/>
          </a:xfrm>
          <a:prstGeom prst="rect">
            <a:avLst/>
          </a:prstGeom>
        </p:spPr>
      </p:pic>
    </p:spTree>
    <p:extLst>
      <p:ext uri="{BB962C8B-B14F-4D97-AF65-F5344CB8AC3E}">
        <p14:creationId xmlns:p14="http://schemas.microsoft.com/office/powerpoint/2010/main" val="323176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196E41-3EAD-EBC3-3B0D-8A2579196635}"/>
              </a:ext>
            </a:extLst>
          </p:cNvPr>
          <p:cNvSpPr>
            <a:spLocks noGrp="1"/>
          </p:cNvSpPr>
          <p:nvPr>
            <p:ph type="title"/>
          </p:nvPr>
        </p:nvSpPr>
        <p:spPr>
          <a:xfrm>
            <a:off x="1295400" y="156883"/>
            <a:ext cx="9601200" cy="605117"/>
          </a:xfrm>
        </p:spPr>
        <p:txBody>
          <a:bodyPr>
            <a:normAutofit/>
          </a:bodyPr>
          <a:lstStyle/>
          <a:p>
            <a:r>
              <a:rPr lang="tr-TR" sz="3200" dirty="0">
                <a:solidFill>
                  <a:schemeClr val="accent6">
                    <a:lumMod val="50000"/>
                  </a:schemeClr>
                </a:solidFill>
              </a:rPr>
              <a:t>2.3. Histogram Germe (Histogram </a:t>
            </a:r>
            <a:r>
              <a:rPr lang="tr-TR" sz="3200" dirty="0" err="1">
                <a:solidFill>
                  <a:schemeClr val="accent6">
                    <a:lumMod val="50000"/>
                  </a:schemeClr>
                </a:solidFill>
              </a:rPr>
              <a:t>Stretching</a:t>
            </a:r>
            <a:r>
              <a:rPr lang="tr-TR" sz="3200" dirty="0">
                <a:solidFill>
                  <a:schemeClr val="accent6">
                    <a:lumMod val="50000"/>
                  </a:schemeClr>
                </a:solidFill>
              </a:rPr>
              <a:t>)</a:t>
            </a:r>
          </a:p>
        </p:txBody>
      </p:sp>
      <p:pic>
        <p:nvPicPr>
          <p:cNvPr id="5" name="İçerik Yer Tutucusu 4">
            <a:extLst>
              <a:ext uri="{FF2B5EF4-FFF2-40B4-BE49-F238E27FC236}">
                <a16:creationId xmlns:a16="http://schemas.microsoft.com/office/drawing/2014/main" id="{B1499488-0ED0-3D95-E9F1-6A7F39442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144" y="627530"/>
            <a:ext cx="3427867" cy="2321858"/>
          </a:xfrm>
        </p:spPr>
      </p:pic>
      <p:sp>
        <p:nvSpPr>
          <p:cNvPr id="6" name="Metin kutusu 5">
            <a:extLst>
              <a:ext uri="{FF2B5EF4-FFF2-40B4-BE49-F238E27FC236}">
                <a16:creationId xmlns:a16="http://schemas.microsoft.com/office/drawing/2014/main" id="{D3D5029B-4536-79B1-8040-BD08774702CB}"/>
              </a:ext>
            </a:extLst>
          </p:cNvPr>
          <p:cNvSpPr txBox="1"/>
          <p:nvPr/>
        </p:nvSpPr>
        <p:spPr>
          <a:xfrm>
            <a:off x="4912659" y="1122855"/>
            <a:ext cx="6427694" cy="1384995"/>
          </a:xfrm>
          <a:prstGeom prst="rect">
            <a:avLst/>
          </a:prstGeom>
          <a:noFill/>
        </p:spPr>
        <p:txBody>
          <a:bodyPr wrap="square" rtlCol="0">
            <a:spAutoFit/>
          </a:bodyPr>
          <a:lstStyle/>
          <a:p>
            <a:r>
              <a:rPr lang="tr-TR" sz="1400" dirty="0">
                <a:latin typeface="Bahnschrift" panose="020B0502040204020203" pitchFamily="34" charset="0"/>
              </a:rPr>
              <a:t>Adaptif histogram eşitleme olarak da bilinen histogram germe işlemi düşük kontrastlı resimlere uygulanan bir yöntem olup histogramı geniş bir bölgeye yayma mantığına dayanmaktadır [11]. Ön işlemenin ilk basamağını oluşturan bu yöntem sayesinde gri seviye görüntülerinin kontrastı iyileştirilmiştir. </a:t>
            </a:r>
            <a:r>
              <a:rPr lang="tr-TR" sz="1400" u="sng" dirty="0">
                <a:solidFill>
                  <a:schemeClr val="accent6">
                    <a:lumMod val="50000"/>
                  </a:schemeClr>
                </a:solidFill>
                <a:latin typeface="Bahnschrift" panose="020B0502040204020203" pitchFamily="34" charset="0"/>
              </a:rPr>
              <a:t>Şekil 4’teki </a:t>
            </a:r>
            <a:r>
              <a:rPr lang="tr-TR" sz="1400" dirty="0">
                <a:latin typeface="Bahnschrift" panose="020B0502040204020203" pitchFamily="34" charset="0"/>
              </a:rPr>
              <a:t>gri seviye görüntüsünün histogramına bakıldığında grilik değerleri 0,1-0,2 ile 0,8-0,9 aralığında yoğunlaşmıştır. </a:t>
            </a:r>
          </a:p>
        </p:txBody>
      </p:sp>
      <p:pic>
        <p:nvPicPr>
          <p:cNvPr id="8" name="Resim 7">
            <a:extLst>
              <a:ext uri="{FF2B5EF4-FFF2-40B4-BE49-F238E27FC236}">
                <a16:creationId xmlns:a16="http://schemas.microsoft.com/office/drawing/2014/main" id="{F48E1940-92FA-5D80-B6BA-241DAC9C8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3921" y="2507850"/>
            <a:ext cx="3228975" cy="2018461"/>
          </a:xfrm>
          <a:prstGeom prst="rect">
            <a:avLst/>
          </a:prstGeom>
        </p:spPr>
      </p:pic>
      <p:sp>
        <p:nvSpPr>
          <p:cNvPr id="10" name="Metin kutusu 9">
            <a:extLst>
              <a:ext uri="{FF2B5EF4-FFF2-40B4-BE49-F238E27FC236}">
                <a16:creationId xmlns:a16="http://schemas.microsoft.com/office/drawing/2014/main" id="{C35B7061-BDB7-90CB-EF19-22D9FDB7A0B1}"/>
              </a:ext>
            </a:extLst>
          </p:cNvPr>
          <p:cNvSpPr txBox="1"/>
          <p:nvPr/>
        </p:nvSpPr>
        <p:spPr>
          <a:xfrm>
            <a:off x="1541929" y="3059668"/>
            <a:ext cx="6033248" cy="738664"/>
          </a:xfrm>
          <a:prstGeom prst="rect">
            <a:avLst/>
          </a:prstGeom>
          <a:noFill/>
        </p:spPr>
        <p:txBody>
          <a:bodyPr wrap="square" rtlCol="0">
            <a:spAutoFit/>
          </a:bodyPr>
          <a:lstStyle/>
          <a:p>
            <a:r>
              <a:rPr lang="tr-TR" sz="1400" dirty="0">
                <a:latin typeface="Bahnschrift" panose="020B0502040204020203" pitchFamily="34" charset="0"/>
              </a:rPr>
              <a:t>Histogram germe işlemi sonucunda </a:t>
            </a:r>
            <a:r>
              <a:rPr lang="tr-TR" sz="1400" u="sng" dirty="0">
                <a:solidFill>
                  <a:schemeClr val="accent6">
                    <a:lumMod val="50000"/>
                  </a:schemeClr>
                </a:solidFill>
                <a:latin typeface="Bahnschrift" panose="020B0502040204020203" pitchFamily="34" charset="0"/>
              </a:rPr>
              <a:t>Şekil 5’te </a:t>
            </a:r>
            <a:r>
              <a:rPr lang="tr-TR" sz="1400" dirty="0">
                <a:latin typeface="Bahnschrift" panose="020B0502040204020203" pitchFamily="34" charset="0"/>
              </a:rPr>
              <a:t>görüldüğü üzere karşıtlığı iyileştirilmiş görüntüde gözeneklerin belirginliği Şekil 2’de yer alan gri seviye görüntüsüne göre artmaktadır.</a:t>
            </a:r>
          </a:p>
        </p:txBody>
      </p:sp>
      <p:pic>
        <p:nvPicPr>
          <p:cNvPr id="12" name="Resim 11">
            <a:extLst>
              <a:ext uri="{FF2B5EF4-FFF2-40B4-BE49-F238E27FC236}">
                <a16:creationId xmlns:a16="http://schemas.microsoft.com/office/drawing/2014/main" id="{80AFC40B-19FE-D59C-343A-63AF24D051D4}"/>
              </a:ext>
            </a:extLst>
          </p:cNvPr>
          <p:cNvPicPr>
            <a:picLocks noChangeAspect="1"/>
          </p:cNvPicPr>
          <p:nvPr/>
        </p:nvPicPr>
        <p:blipFill rotWithShape="1">
          <a:blip r:embed="rId4">
            <a:extLst>
              <a:ext uri="{28A0092B-C50C-407E-A947-70E740481C1C}">
                <a14:useLocalDpi xmlns:a14="http://schemas.microsoft.com/office/drawing/2010/main" val="0"/>
              </a:ext>
            </a:extLst>
          </a:blip>
          <a:srcRect t="-1" r="12402" b="20149"/>
          <a:stretch/>
        </p:blipFill>
        <p:spPr>
          <a:xfrm>
            <a:off x="7953922" y="4413106"/>
            <a:ext cx="3228975" cy="365082"/>
          </a:xfrm>
          <a:prstGeom prst="rect">
            <a:avLst/>
          </a:prstGeom>
        </p:spPr>
      </p:pic>
      <p:pic>
        <p:nvPicPr>
          <p:cNvPr id="14" name="Resim 13">
            <a:extLst>
              <a:ext uri="{FF2B5EF4-FFF2-40B4-BE49-F238E27FC236}">
                <a16:creationId xmlns:a16="http://schemas.microsoft.com/office/drawing/2014/main" id="{CAC5BE38-37C5-9831-0F93-B71284D4F5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5145" y="4168588"/>
            <a:ext cx="4556872" cy="2608729"/>
          </a:xfrm>
          <a:prstGeom prst="rect">
            <a:avLst/>
          </a:prstGeom>
        </p:spPr>
      </p:pic>
      <p:sp>
        <p:nvSpPr>
          <p:cNvPr id="16" name="Metin kutusu 15">
            <a:extLst>
              <a:ext uri="{FF2B5EF4-FFF2-40B4-BE49-F238E27FC236}">
                <a16:creationId xmlns:a16="http://schemas.microsoft.com/office/drawing/2014/main" id="{085FE5AD-E4F3-363F-ED73-EB6F506EC20A}"/>
              </a:ext>
            </a:extLst>
          </p:cNvPr>
          <p:cNvSpPr txBox="1"/>
          <p:nvPr/>
        </p:nvSpPr>
        <p:spPr>
          <a:xfrm>
            <a:off x="6096000" y="5226534"/>
            <a:ext cx="5307106" cy="954107"/>
          </a:xfrm>
          <a:prstGeom prst="rect">
            <a:avLst/>
          </a:prstGeom>
          <a:noFill/>
        </p:spPr>
        <p:txBody>
          <a:bodyPr wrap="square" rtlCol="0">
            <a:spAutoFit/>
          </a:bodyPr>
          <a:lstStyle/>
          <a:p>
            <a:r>
              <a:rPr lang="tr-TR" sz="1400" u="sng" dirty="0">
                <a:solidFill>
                  <a:schemeClr val="accent6">
                    <a:lumMod val="50000"/>
                  </a:schemeClr>
                </a:solidFill>
                <a:latin typeface="Bahnschrift" panose="020B0502040204020203" pitchFamily="34" charset="0"/>
              </a:rPr>
              <a:t>Şekil 6’da </a:t>
            </a:r>
            <a:r>
              <a:rPr lang="tr-TR" sz="1400" dirty="0">
                <a:latin typeface="Bahnschrift" panose="020B0502040204020203" pitchFamily="34" charset="0"/>
              </a:rPr>
              <a:t>ise histogram germe işlemi sonucunda oluşan görüntü histogramı gösterilmiştir. Histogram incelendiğinde Şekil 4’te yer alan ayrık iki histogram tepesi kaybolmuştur. Piksel aralığı ise histogram boyunca yayılmıştır. </a:t>
            </a:r>
          </a:p>
        </p:txBody>
      </p:sp>
    </p:spTree>
    <p:extLst>
      <p:ext uri="{BB962C8B-B14F-4D97-AF65-F5344CB8AC3E}">
        <p14:creationId xmlns:p14="http://schemas.microsoft.com/office/powerpoint/2010/main" val="278682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E15F6-84E9-B4CA-14AA-50827AFA5FD9}"/>
              </a:ext>
            </a:extLst>
          </p:cNvPr>
          <p:cNvSpPr>
            <a:spLocks noGrp="1"/>
          </p:cNvSpPr>
          <p:nvPr>
            <p:ph type="title"/>
          </p:nvPr>
        </p:nvSpPr>
        <p:spPr>
          <a:xfrm>
            <a:off x="1295400" y="103094"/>
            <a:ext cx="9601200" cy="533400"/>
          </a:xfrm>
        </p:spPr>
        <p:txBody>
          <a:bodyPr>
            <a:normAutofit/>
          </a:bodyPr>
          <a:lstStyle/>
          <a:p>
            <a:r>
              <a:rPr lang="tr-TR" sz="2800" dirty="0">
                <a:solidFill>
                  <a:schemeClr val="accent6">
                    <a:lumMod val="50000"/>
                  </a:schemeClr>
                </a:solidFill>
              </a:rPr>
              <a:t>2.4. Histogram Eşitleme (Histogram </a:t>
            </a:r>
            <a:r>
              <a:rPr lang="tr-TR" sz="2800" dirty="0" err="1">
                <a:solidFill>
                  <a:schemeClr val="accent6">
                    <a:lumMod val="50000"/>
                  </a:schemeClr>
                </a:solidFill>
              </a:rPr>
              <a:t>Equalization</a:t>
            </a:r>
            <a:r>
              <a:rPr lang="tr-TR" sz="2800" dirty="0">
                <a:solidFill>
                  <a:schemeClr val="accent6">
                    <a:lumMod val="50000"/>
                  </a:schemeClr>
                </a:solidFill>
              </a:rPr>
              <a:t>)</a:t>
            </a:r>
          </a:p>
        </p:txBody>
      </p:sp>
      <p:pic>
        <p:nvPicPr>
          <p:cNvPr id="5" name="İçerik Yer Tutucusu 4">
            <a:extLst>
              <a:ext uri="{FF2B5EF4-FFF2-40B4-BE49-F238E27FC236}">
                <a16:creationId xmlns:a16="http://schemas.microsoft.com/office/drawing/2014/main" id="{478C96DF-DF33-937A-8C5E-4DC7036FB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636494"/>
            <a:ext cx="3626224" cy="1618077"/>
          </a:xfrm>
        </p:spPr>
      </p:pic>
      <p:sp>
        <p:nvSpPr>
          <p:cNvPr id="6" name="Metin kutusu 5">
            <a:extLst>
              <a:ext uri="{FF2B5EF4-FFF2-40B4-BE49-F238E27FC236}">
                <a16:creationId xmlns:a16="http://schemas.microsoft.com/office/drawing/2014/main" id="{9F569AF9-7FD8-85DD-2918-B393351F9149}"/>
              </a:ext>
            </a:extLst>
          </p:cNvPr>
          <p:cNvSpPr txBox="1"/>
          <p:nvPr/>
        </p:nvSpPr>
        <p:spPr>
          <a:xfrm>
            <a:off x="5100918" y="869576"/>
            <a:ext cx="5795682" cy="1384995"/>
          </a:xfrm>
          <a:prstGeom prst="rect">
            <a:avLst/>
          </a:prstGeom>
          <a:noFill/>
        </p:spPr>
        <p:txBody>
          <a:bodyPr wrap="square" rtlCol="0">
            <a:spAutoFit/>
          </a:bodyPr>
          <a:lstStyle/>
          <a:p>
            <a:r>
              <a:rPr lang="tr-TR" sz="1400" dirty="0">
                <a:latin typeface="Bahnschrift" panose="020B0502040204020203" pitchFamily="34" charset="0"/>
              </a:rPr>
              <a:t>Histogram eşitleme renk değerleri düzgün dağılımlı olmayan görüntüler için uygun bir görüntü iyileştirme metodudur. Şekil 6’daki karşıtlığı iyileştirilmiş görüntü histogramına bakıldığında tepenin olduğu görülmektedir. Ancak histogram eşitleme işleminden sonra daha düzgün yayılımlı bir histogram elde edildiği </a:t>
            </a:r>
            <a:r>
              <a:rPr lang="tr-TR" sz="1400" u="sng" dirty="0">
                <a:solidFill>
                  <a:schemeClr val="accent6">
                    <a:lumMod val="50000"/>
                  </a:schemeClr>
                </a:solidFill>
                <a:latin typeface="Bahnschrift" panose="020B0502040204020203" pitchFamily="34" charset="0"/>
              </a:rPr>
              <a:t>Şekil 7’de </a:t>
            </a:r>
            <a:r>
              <a:rPr lang="tr-TR" sz="1400" dirty="0">
                <a:latin typeface="Bahnschrift" panose="020B0502040204020203" pitchFamily="34" charset="0"/>
              </a:rPr>
              <a:t>gösterilmiştir.</a:t>
            </a:r>
          </a:p>
        </p:txBody>
      </p:sp>
      <p:pic>
        <p:nvPicPr>
          <p:cNvPr id="8" name="Resim 7">
            <a:extLst>
              <a:ext uri="{FF2B5EF4-FFF2-40B4-BE49-F238E27FC236}">
                <a16:creationId xmlns:a16="http://schemas.microsoft.com/office/drawing/2014/main" id="{12316848-23D2-3822-5AD1-BA4890E829E1}"/>
              </a:ext>
            </a:extLst>
          </p:cNvPr>
          <p:cNvPicPr>
            <a:picLocks noChangeAspect="1"/>
          </p:cNvPicPr>
          <p:nvPr/>
        </p:nvPicPr>
        <p:blipFill rotWithShape="1">
          <a:blip r:embed="rId3">
            <a:extLst>
              <a:ext uri="{28A0092B-C50C-407E-A947-70E740481C1C}">
                <a14:useLocalDpi xmlns:a14="http://schemas.microsoft.com/office/drawing/2010/main" val="0"/>
              </a:ext>
            </a:extLst>
          </a:blip>
          <a:srcRect r="1876" b="16594"/>
          <a:stretch/>
        </p:blipFill>
        <p:spPr>
          <a:xfrm>
            <a:off x="7522507" y="2078923"/>
            <a:ext cx="3046881" cy="1970211"/>
          </a:xfrm>
          <a:prstGeom prst="rect">
            <a:avLst/>
          </a:prstGeom>
        </p:spPr>
      </p:pic>
      <p:sp>
        <p:nvSpPr>
          <p:cNvPr id="9" name="Metin kutusu 8">
            <a:extLst>
              <a:ext uri="{FF2B5EF4-FFF2-40B4-BE49-F238E27FC236}">
                <a16:creationId xmlns:a16="http://schemas.microsoft.com/office/drawing/2014/main" id="{00D5D35B-1019-CB3A-D76E-3294DCEF6FC9}"/>
              </a:ext>
            </a:extLst>
          </p:cNvPr>
          <p:cNvSpPr txBox="1"/>
          <p:nvPr/>
        </p:nvSpPr>
        <p:spPr>
          <a:xfrm>
            <a:off x="1295400" y="2680447"/>
            <a:ext cx="5832659" cy="1169551"/>
          </a:xfrm>
          <a:prstGeom prst="rect">
            <a:avLst/>
          </a:prstGeom>
          <a:noFill/>
        </p:spPr>
        <p:txBody>
          <a:bodyPr wrap="square" rtlCol="0">
            <a:spAutoFit/>
          </a:bodyPr>
          <a:lstStyle/>
          <a:p>
            <a:r>
              <a:rPr lang="tr-TR" sz="1400" dirty="0">
                <a:latin typeface="Bahnschrift" panose="020B0502040204020203" pitchFamily="34" charset="0"/>
              </a:rPr>
              <a:t>Bu işlemin uygulanması sonucunda elde edilen görüntü </a:t>
            </a:r>
            <a:r>
              <a:rPr lang="tr-TR" sz="1400" u="sng" dirty="0">
                <a:solidFill>
                  <a:schemeClr val="accent6">
                    <a:lumMod val="50000"/>
                  </a:schemeClr>
                </a:solidFill>
                <a:latin typeface="Bahnschrift" panose="020B0502040204020203" pitchFamily="34" charset="0"/>
              </a:rPr>
              <a:t>Şekil 8’de </a:t>
            </a:r>
            <a:r>
              <a:rPr lang="tr-TR" sz="1400" dirty="0">
                <a:latin typeface="Bahnschrift" panose="020B0502040204020203" pitchFamily="34" charset="0"/>
              </a:rPr>
              <a:t>gösterilmiştir. Ekmek dokularının açık renkte, gözeneklerin ise koyu renkte olduğu görülmektedir. Histogram eşitleme işleminden sonra ön işleme aşaması bitmiş olup, gözeneklerin bölütlenmesiyle görüntü işleme aşamasına geçilecektir. </a:t>
            </a:r>
          </a:p>
        </p:txBody>
      </p:sp>
      <p:pic>
        <p:nvPicPr>
          <p:cNvPr id="11" name="Resim 10">
            <a:extLst>
              <a:ext uri="{FF2B5EF4-FFF2-40B4-BE49-F238E27FC236}">
                <a16:creationId xmlns:a16="http://schemas.microsoft.com/office/drawing/2014/main" id="{43BA598C-7E16-F23F-0F2A-149AC91F7C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400" y="3849998"/>
            <a:ext cx="3505200" cy="295275"/>
          </a:xfrm>
          <a:prstGeom prst="rect">
            <a:avLst/>
          </a:prstGeom>
        </p:spPr>
      </p:pic>
      <p:sp>
        <p:nvSpPr>
          <p:cNvPr id="12" name="Metin kutusu 11">
            <a:extLst>
              <a:ext uri="{FF2B5EF4-FFF2-40B4-BE49-F238E27FC236}">
                <a16:creationId xmlns:a16="http://schemas.microsoft.com/office/drawing/2014/main" id="{FAC3D780-87E4-2768-EE70-F586E1C0CD8A}"/>
              </a:ext>
            </a:extLst>
          </p:cNvPr>
          <p:cNvSpPr txBox="1"/>
          <p:nvPr/>
        </p:nvSpPr>
        <p:spPr>
          <a:xfrm>
            <a:off x="1364876" y="3971365"/>
            <a:ext cx="5693706" cy="400110"/>
          </a:xfrm>
          <a:prstGeom prst="rect">
            <a:avLst/>
          </a:prstGeom>
          <a:noFill/>
        </p:spPr>
        <p:txBody>
          <a:bodyPr wrap="square" rtlCol="0">
            <a:spAutoFit/>
          </a:bodyPr>
          <a:lstStyle/>
          <a:p>
            <a:r>
              <a:rPr lang="tr-TR" sz="2000" dirty="0">
                <a:solidFill>
                  <a:schemeClr val="accent6">
                    <a:lumMod val="50000"/>
                  </a:schemeClr>
                </a:solidFill>
              </a:rPr>
              <a:t>2.5. Gözeneklerin Otomatik Olarak Bölütlenmesi</a:t>
            </a:r>
          </a:p>
        </p:txBody>
      </p:sp>
      <p:pic>
        <p:nvPicPr>
          <p:cNvPr id="14" name="Resim 13">
            <a:extLst>
              <a:ext uri="{FF2B5EF4-FFF2-40B4-BE49-F238E27FC236}">
                <a16:creationId xmlns:a16="http://schemas.microsoft.com/office/drawing/2014/main" id="{59F5590B-87AB-D8F2-B16E-369CCDBF14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4353" y="4492842"/>
            <a:ext cx="3838575" cy="2195954"/>
          </a:xfrm>
          <a:prstGeom prst="rect">
            <a:avLst/>
          </a:prstGeom>
        </p:spPr>
      </p:pic>
      <p:sp>
        <p:nvSpPr>
          <p:cNvPr id="15" name="Metin kutusu 14">
            <a:extLst>
              <a:ext uri="{FF2B5EF4-FFF2-40B4-BE49-F238E27FC236}">
                <a16:creationId xmlns:a16="http://schemas.microsoft.com/office/drawing/2014/main" id="{2F2C2C17-93FC-BF04-D745-F05B05D6BE58}"/>
              </a:ext>
            </a:extLst>
          </p:cNvPr>
          <p:cNvSpPr txBox="1"/>
          <p:nvPr/>
        </p:nvSpPr>
        <p:spPr>
          <a:xfrm>
            <a:off x="5844988" y="4968371"/>
            <a:ext cx="5150224" cy="954107"/>
          </a:xfrm>
          <a:prstGeom prst="rect">
            <a:avLst/>
          </a:prstGeom>
          <a:noFill/>
        </p:spPr>
        <p:txBody>
          <a:bodyPr wrap="square" rtlCol="0">
            <a:spAutoFit/>
          </a:bodyPr>
          <a:lstStyle/>
          <a:p>
            <a:r>
              <a:rPr lang="tr-TR" sz="1400" dirty="0">
                <a:latin typeface="Bahnschrift" panose="020B0502040204020203" pitchFamily="34" charset="0"/>
              </a:rPr>
              <a:t>Bu kısımda ön işlemeden geçip, işlemeye hazır hale gelen görüntüler öncelikle otsu yöntemiyle </a:t>
            </a:r>
            <a:r>
              <a:rPr lang="tr-TR" sz="1400" dirty="0" err="1">
                <a:latin typeface="Bahnschrift" panose="020B0502040204020203" pitchFamily="34" charset="0"/>
              </a:rPr>
              <a:t>eşiklenerek</a:t>
            </a:r>
            <a:r>
              <a:rPr lang="tr-TR" sz="1400" dirty="0">
                <a:latin typeface="Bahnschrift" panose="020B0502040204020203" pitchFamily="34" charset="0"/>
              </a:rPr>
              <a:t> ikili görüntü haline dönüştürülmüştür. Otomatik bölütlemede kullanılan bu yöntemler </a:t>
            </a:r>
            <a:r>
              <a:rPr lang="tr-TR" sz="1400" u="sng" dirty="0">
                <a:solidFill>
                  <a:schemeClr val="accent6">
                    <a:lumMod val="50000"/>
                  </a:schemeClr>
                </a:solidFill>
                <a:latin typeface="Bahnschrift" panose="020B0502040204020203" pitchFamily="34" charset="0"/>
              </a:rPr>
              <a:t>Şekil 9‘da </a:t>
            </a:r>
            <a:r>
              <a:rPr lang="tr-TR" sz="1400" dirty="0">
                <a:latin typeface="Bahnschrift" panose="020B0502040204020203" pitchFamily="34" charset="0"/>
              </a:rPr>
              <a:t>özetlenmiştir. </a:t>
            </a:r>
          </a:p>
        </p:txBody>
      </p:sp>
    </p:spTree>
    <p:extLst>
      <p:ext uri="{BB962C8B-B14F-4D97-AF65-F5344CB8AC3E}">
        <p14:creationId xmlns:p14="http://schemas.microsoft.com/office/powerpoint/2010/main" val="54489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BB330E-5E67-168A-B788-045F3A582462}"/>
              </a:ext>
            </a:extLst>
          </p:cNvPr>
          <p:cNvSpPr>
            <a:spLocks noGrp="1"/>
          </p:cNvSpPr>
          <p:nvPr>
            <p:ph type="title"/>
          </p:nvPr>
        </p:nvSpPr>
        <p:spPr>
          <a:xfrm>
            <a:off x="1371600" y="89647"/>
            <a:ext cx="9601200" cy="466165"/>
          </a:xfrm>
        </p:spPr>
        <p:txBody>
          <a:bodyPr>
            <a:noAutofit/>
          </a:bodyPr>
          <a:lstStyle/>
          <a:p>
            <a:r>
              <a:rPr lang="tr-TR" sz="2800" dirty="0">
                <a:solidFill>
                  <a:schemeClr val="accent6">
                    <a:lumMod val="50000"/>
                  </a:schemeClr>
                </a:solidFill>
              </a:rPr>
              <a:t>2.6. Bağlantılı Bileşen Etiketleme İle Gözenek Etiketleme</a:t>
            </a:r>
          </a:p>
        </p:txBody>
      </p:sp>
      <p:sp>
        <p:nvSpPr>
          <p:cNvPr id="3" name="İçerik Yer Tutucusu 2">
            <a:extLst>
              <a:ext uri="{FF2B5EF4-FFF2-40B4-BE49-F238E27FC236}">
                <a16:creationId xmlns:a16="http://schemas.microsoft.com/office/drawing/2014/main" id="{430BA52E-6EE0-4D36-A77A-0E393F0B39B3}"/>
              </a:ext>
            </a:extLst>
          </p:cNvPr>
          <p:cNvSpPr>
            <a:spLocks noGrp="1"/>
          </p:cNvSpPr>
          <p:nvPr>
            <p:ph idx="1"/>
          </p:nvPr>
        </p:nvSpPr>
        <p:spPr>
          <a:xfrm>
            <a:off x="1371600" y="484094"/>
            <a:ext cx="9601200" cy="6131859"/>
          </a:xfrm>
        </p:spPr>
        <p:txBody>
          <a:bodyPr>
            <a:normAutofit/>
          </a:bodyPr>
          <a:lstStyle/>
          <a:p>
            <a:r>
              <a:rPr lang="tr-TR" sz="1400" dirty="0">
                <a:latin typeface="Bahnschrift" panose="020B0502040204020203" pitchFamily="34" charset="0"/>
              </a:rPr>
              <a:t>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a:t>
            </a:r>
          </a:p>
          <a:p>
            <a:endParaRPr lang="tr-TR" sz="1400" dirty="0">
              <a:latin typeface="Bahnschrift" panose="020B0502040204020203" pitchFamily="34" charset="0"/>
            </a:endParaRPr>
          </a:p>
        </p:txBody>
      </p:sp>
      <p:pic>
        <p:nvPicPr>
          <p:cNvPr id="5" name="Resim 4">
            <a:extLst>
              <a:ext uri="{FF2B5EF4-FFF2-40B4-BE49-F238E27FC236}">
                <a16:creationId xmlns:a16="http://schemas.microsoft.com/office/drawing/2014/main" id="{49CDAD11-C424-0411-3585-F9570FA63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217" y="1363196"/>
            <a:ext cx="3141290" cy="2391008"/>
          </a:xfrm>
          <a:prstGeom prst="rect">
            <a:avLst/>
          </a:prstGeom>
        </p:spPr>
      </p:pic>
      <p:sp>
        <p:nvSpPr>
          <p:cNvPr id="6" name="Metin kutusu 5">
            <a:extLst>
              <a:ext uri="{FF2B5EF4-FFF2-40B4-BE49-F238E27FC236}">
                <a16:creationId xmlns:a16="http://schemas.microsoft.com/office/drawing/2014/main" id="{1B5E03C7-E67D-1F36-2343-9CAAB3E39A95}"/>
              </a:ext>
            </a:extLst>
          </p:cNvPr>
          <p:cNvSpPr txBox="1"/>
          <p:nvPr/>
        </p:nvSpPr>
        <p:spPr>
          <a:xfrm>
            <a:off x="4882124" y="1445880"/>
            <a:ext cx="5818094" cy="2308324"/>
          </a:xfrm>
          <a:prstGeom prst="rect">
            <a:avLst/>
          </a:prstGeom>
          <a:noFill/>
        </p:spPr>
        <p:txBody>
          <a:bodyPr wrap="square" rtlCol="0">
            <a:spAutoFit/>
          </a:bodyPr>
          <a:lstStyle/>
          <a:p>
            <a:pPr marL="285750" indent="-285750">
              <a:buFont typeface="Wingdings" panose="05000000000000000000" pitchFamily="2" charset="2"/>
              <a:buChar char="§"/>
            </a:pPr>
            <a:r>
              <a:rPr lang="tr-TR" sz="1400" dirty="0">
                <a:latin typeface="Bahnschrift" panose="020B0502040204020203" pitchFamily="34" charset="0"/>
              </a:rPr>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 </a:t>
            </a:r>
            <a:r>
              <a:rPr lang="tr-TR" sz="1400" u="sng" dirty="0">
                <a:solidFill>
                  <a:schemeClr val="accent6">
                    <a:lumMod val="50000"/>
                  </a:schemeClr>
                </a:solidFill>
                <a:latin typeface="Bahnschrift" panose="020B0502040204020203" pitchFamily="34" charset="0"/>
              </a:rPr>
              <a:t>Şekil 10’te </a:t>
            </a:r>
            <a:r>
              <a:rPr lang="tr-TR" sz="1400" dirty="0">
                <a:latin typeface="Bahnschrift" panose="020B0502040204020203" pitchFamily="34" charset="0"/>
              </a:rPr>
              <a:t>belli bir bölgede etiketlenmiş gözeneklere ait temsili bir görüntü gösterilmiştir. </a:t>
            </a:r>
          </a:p>
          <a:p>
            <a:pPr marL="285750" indent="-285750">
              <a:buFont typeface="Wingdings" panose="05000000000000000000" pitchFamily="2" charset="2"/>
              <a:buChar char="§"/>
            </a:pPr>
            <a:endParaRPr lang="tr-TR" dirty="0"/>
          </a:p>
        </p:txBody>
      </p:sp>
      <p:pic>
        <p:nvPicPr>
          <p:cNvPr id="8" name="Resim 7">
            <a:extLst>
              <a:ext uri="{FF2B5EF4-FFF2-40B4-BE49-F238E27FC236}">
                <a16:creationId xmlns:a16="http://schemas.microsoft.com/office/drawing/2014/main" id="{09BC6889-22DC-C2E2-8D33-6AAB92840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987" y="3550023"/>
            <a:ext cx="2514600" cy="209550"/>
          </a:xfrm>
          <a:prstGeom prst="rect">
            <a:avLst/>
          </a:prstGeom>
        </p:spPr>
      </p:pic>
      <p:pic>
        <p:nvPicPr>
          <p:cNvPr id="10" name="Resim 9">
            <a:extLst>
              <a:ext uri="{FF2B5EF4-FFF2-40B4-BE49-F238E27FC236}">
                <a16:creationId xmlns:a16="http://schemas.microsoft.com/office/drawing/2014/main" id="{605061A6-D601-B07A-D0C8-F29236058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137" y="3550023"/>
            <a:ext cx="704850" cy="228600"/>
          </a:xfrm>
          <a:prstGeom prst="rect">
            <a:avLst/>
          </a:prstGeom>
        </p:spPr>
      </p:pic>
      <p:sp>
        <p:nvSpPr>
          <p:cNvPr id="11" name="Metin kutusu 10">
            <a:extLst>
              <a:ext uri="{FF2B5EF4-FFF2-40B4-BE49-F238E27FC236}">
                <a16:creationId xmlns:a16="http://schemas.microsoft.com/office/drawing/2014/main" id="{C27816B5-B05D-69B4-E6BD-6B45DAA98408}"/>
              </a:ext>
            </a:extLst>
          </p:cNvPr>
          <p:cNvSpPr txBox="1"/>
          <p:nvPr/>
        </p:nvSpPr>
        <p:spPr>
          <a:xfrm>
            <a:off x="1517137" y="3754204"/>
            <a:ext cx="8211670" cy="461665"/>
          </a:xfrm>
          <a:prstGeom prst="rect">
            <a:avLst/>
          </a:prstGeom>
          <a:noFill/>
        </p:spPr>
        <p:txBody>
          <a:bodyPr wrap="square" rtlCol="0">
            <a:spAutoFit/>
          </a:bodyPr>
          <a:lstStyle/>
          <a:p>
            <a:r>
              <a:rPr lang="tr-TR" sz="2400" dirty="0">
                <a:solidFill>
                  <a:schemeClr val="accent6">
                    <a:lumMod val="50000"/>
                  </a:schemeClr>
                </a:solidFill>
              </a:rPr>
              <a:t>2.7. Gözeneklerin Büyüklüklerine Göre Sınıflandırılması</a:t>
            </a:r>
          </a:p>
        </p:txBody>
      </p:sp>
      <p:pic>
        <p:nvPicPr>
          <p:cNvPr id="13" name="Resim 12">
            <a:extLst>
              <a:ext uri="{FF2B5EF4-FFF2-40B4-BE49-F238E27FC236}">
                <a16:creationId xmlns:a16="http://schemas.microsoft.com/office/drawing/2014/main" id="{CDB596E4-AC17-D75D-3DA4-7FE0B3869B45}"/>
              </a:ext>
            </a:extLst>
          </p:cNvPr>
          <p:cNvPicPr>
            <a:picLocks noChangeAspect="1"/>
          </p:cNvPicPr>
          <p:nvPr/>
        </p:nvPicPr>
        <p:blipFill rotWithShape="1">
          <a:blip r:embed="rId5">
            <a:extLst>
              <a:ext uri="{28A0092B-C50C-407E-A947-70E740481C1C}">
                <a14:useLocalDpi xmlns:a14="http://schemas.microsoft.com/office/drawing/2010/main" val="0"/>
              </a:ext>
            </a:extLst>
          </a:blip>
          <a:srcRect t="11708" r="305"/>
          <a:stretch/>
        </p:blipFill>
        <p:spPr>
          <a:xfrm>
            <a:off x="1556217" y="4250969"/>
            <a:ext cx="3481948" cy="2607031"/>
          </a:xfrm>
          <a:prstGeom prst="rect">
            <a:avLst/>
          </a:prstGeom>
        </p:spPr>
      </p:pic>
      <p:sp>
        <p:nvSpPr>
          <p:cNvPr id="14" name="Metin kutusu 13">
            <a:extLst>
              <a:ext uri="{FF2B5EF4-FFF2-40B4-BE49-F238E27FC236}">
                <a16:creationId xmlns:a16="http://schemas.microsoft.com/office/drawing/2014/main" id="{94B7A7B7-3AE3-96F8-0AAD-663ED8B809E8}"/>
              </a:ext>
            </a:extLst>
          </p:cNvPr>
          <p:cNvSpPr txBox="1"/>
          <p:nvPr/>
        </p:nvSpPr>
        <p:spPr>
          <a:xfrm>
            <a:off x="5423647" y="4250969"/>
            <a:ext cx="5647765" cy="2246769"/>
          </a:xfrm>
          <a:prstGeom prst="rect">
            <a:avLst/>
          </a:prstGeom>
          <a:noFill/>
        </p:spPr>
        <p:txBody>
          <a:bodyPr wrap="square" rtlCol="0">
            <a:spAutoFit/>
          </a:bodyPr>
          <a:lstStyle/>
          <a:p>
            <a:pPr marL="285750" indent="-285750">
              <a:buFont typeface="Wingdings" panose="05000000000000000000" pitchFamily="2" charset="2"/>
              <a:buChar char="§"/>
            </a:pPr>
            <a:r>
              <a:rPr lang="tr-TR" sz="1400" dirty="0">
                <a:latin typeface="Bahnschrift" panose="020B0502040204020203" pitchFamily="34" charset="0"/>
              </a:rPr>
              <a:t>Yapılan çalışmada farklı büyüklükteki gözeneklerin sayılarındaki değişimlerin gözlenmesi amacıyla gözenekler 0,002mm2 -1mm2 , 1mm2 -3mm2 , 3mm2 -5mm2 ve 5mm2 - 7mm2 olmak üzere 4 sınıfa ayrılmıştır. gözeneklerin önce sınırları belirlenmiş sonra da bu sınırlara etiket grubuna göre, </a:t>
            </a:r>
            <a:r>
              <a:rPr lang="tr-TR" sz="1400" u="sng" dirty="0">
                <a:solidFill>
                  <a:schemeClr val="accent6">
                    <a:lumMod val="50000"/>
                  </a:schemeClr>
                </a:solidFill>
                <a:latin typeface="Bahnschrift" panose="020B0502040204020203" pitchFamily="34" charset="0"/>
              </a:rPr>
              <a:t>Şekil 11’te </a:t>
            </a:r>
            <a:r>
              <a:rPr lang="tr-TR" sz="1400" dirty="0">
                <a:latin typeface="Bahnschrift" panose="020B0502040204020203" pitchFamily="34" charset="0"/>
              </a:rPr>
              <a:t>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a:t>
            </a:r>
          </a:p>
        </p:txBody>
      </p:sp>
      <p:pic>
        <p:nvPicPr>
          <p:cNvPr id="16" name="Resim 15">
            <a:extLst>
              <a:ext uri="{FF2B5EF4-FFF2-40B4-BE49-F238E27FC236}">
                <a16:creationId xmlns:a16="http://schemas.microsoft.com/office/drawing/2014/main" id="{BC9EEC88-532C-1321-56CB-6BCB18FCA3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66964" y="5368745"/>
            <a:ext cx="2607032" cy="371475"/>
          </a:xfrm>
          <a:prstGeom prst="rect">
            <a:avLst/>
          </a:prstGeom>
        </p:spPr>
      </p:pic>
      <p:pic>
        <p:nvPicPr>
          <p:cNvPr id="18" name="Resim 17">
            <a:extLst>
              <a:ext uri="{FF2B5EF4-FFF2-40B4-BE49-F238E27FC236}">
                <a16:creationId xmlns:a16="http://schemas.microsoft.com/office/drawing/2014/main" id="{A0B0E712-90FC-AA6A-5626-733E904847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953901" y="6530227"/>
            <a:ext cx="638175" cy="171450"/>
          </a:xfrm>
          <a:prstGeom prst="rect">
            <a:avLst/>
          </a:prstGeom>
        </p:spPr>
      </p:pic>
    </p:spTree>
    <p:extLst>
      <p:ext uri="{BB962C8B-B14F-4D97-AF65-F5344CB8AC3E}">
        <p14:creationId xmlns:p14="http://schemas.microsoft.com/office/powerpoint/2010/main" val="149677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025551-B034-E03D-9F1D-D89BB03D0159}"/>
              </a:ext>
            </a:extLst>
          </p:cNvPr>
          <p:cNvSpPr>
            <a:spLocks noGrp="1"/>
          </p:cNvSpPr>
          <p:nvPr>
            <p:ph type="title"/>
          </p:nvPr>
        </p:nvSpPr>
        <p:spPr>
          <a:xfrm>
            <a:off x="1371600" y="152400"/>
            <a:ext cx="9601200" cy="546847"/>
          </a:xfrm>
        </p:spPr>
        <p:txBody>
          <a:bodyPr>
            <a:normAutofit/>
          </a:bodyPr>
          <a:lstStyle/>
          <a:p>
            <a:r>
              <a:rPr lang="it-IT" sz="3200" dirty="0">
                <a:solidFill>
                  <a:schemeClr val="accent6">
                    <a:lumMod val="50000"/>
                  </a:schemeClr>
                </a:solidFill>
              </a:rPr>
              <a:t>2.8. ZSI Başarım İndeksinin Belirlenmesi</a:t>
            </a:r>
            <a:endParaRPr lang="tr-TR" sz="3200" dirty="0">
              <a:solidFill>
                <a:schemeClr val="accent6">
                  <a:lumMod val="50000"/>
                </a:schemeClr>
              </a:solidFill>
            </a:endParaRPr>
          </a:p>
        </p:txBody>
      </p:sp>
      <p:sp>
        <p:nvSpPr>
          <p:cNvPr id="3" name="İçerik Yer Tutucusu 2">
            <a:extLst>
              <a:ext uri="{FF2B5EF4-FFF2-40B4-BE49-F238E27FC236}">
                <a16:creationId xmlns:a16="http://schemas.microsoft.com/office/drawing/2014/main" id="{1AE72746-453F-D6A5-EDB2-8EA374BDF64D}"/>
              </a:ext>
            </a:extLst>
          </p:cNvPr>
          <p:cNvSpPr>
            <a:spLocks noGrp="1"/>
          </p:cNvSpPr>
          <p:nvPr>
            <p:ph idx="1"/>
          </p:nvPr>
        </p:nvSpPr>
        <p:spPr>
          <a:xfrm>
            <a:off x="1371600" y="600636"/>
            <a:ext cx="9601200" cy="1846730"/>
          </a:xfrm>
        </p:spPr>
        <p:txBody>
          <a:bodyPr>
            <a:normAutofit/>
          </a:bodyPr>
          <a:lstStyle/>
          <a:p>
            <a:r>
              <a:rPr lang="tr-TR" sz="1400" dirty="0">
                <a:latin typeface="Bahnschrift" panose="020B0502040204020203" pitchFamily="34" charset="0"/>
              </a:rPr>
              <a:t>Çalışmada farklı katkı maddeli tüm ekmek görüntüleri kullanılarak otomatik bölütlenen gözeneklerin, </a:t>
            </a:r>
            <a:r>
              <a:rPr lang="tr-TR" sz="1400" dirty="0" err="1">
                <a:latin typeface="Bahnschrift" panose="020B0502040204020203" pitchFamily="34" charset="0"/>
              </a:rPr>
              <a:t>ImageJ</a:t>
            </a:r>
            <a:r>
              <a:rPr lang="tr-TR" sz="1400" dirty="0">
                <a:latin typeface="Bahnschrift" panose="020B0502040204020203" pitchFamily="34" charset="0"/>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a:t>
            </a:r>
          </a:p>
        </p:txBody>
      </p:sp>
      <p:pic>
        <p:nvPicPr>
          <p:cNvPr id="5" name="Resim 4">
            <a:extLst>
              <a:ext uri="{FF2B5EF4-FFF2-40B4-BE49-F238E27FC236}">
                <a16:creationId xmlns:a16="http://schemas.microsoft.com/office/drawing/2014/main" id="{2029B9C2-E8FE-557E-949A-BCFCCCA28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895" y="1567716"/>
            <a:ext cx="1288396" cy="659089"/>
          </a:xfrm>
          <a:prstGeom prst="rect">
            <a:avLst/>
          </a:prstGeom>
        </p:spPr>
      </p:pic>
      <p:sp>
        <p:nvSpPr>
          <p:cNvPr id="6" name="Metin kutusu 5">
            <a:extLst>
              <a:ext uri="{FF2B5EF4-FFF2-40B4-BE49-F238E27FC236}">
                <a16:creationId xmlns:a16="http://schemas.microsoft.com/office/drawing/2014/main" id="{E1CC397A-56B5-52D5-89DE-ED897A765651}"/>
              </a:ext>
            </a:extLst>
          </p:cNvPr>
          <p:cNvSpPr txBox="1"/>
          <p:nvPr/>
        </p:nvSpPr>
        <p:spPr>
          <a:xfrm>
            <a:off x="2940423" y="1488141"/>
            <a:ext cx="8390965" cy="738664"/>
          </a:xfrm>
          <a:prstGeom prst="rect">
            <a:avLst/>
          </a:prstGeom>
          <a:noFill/>
        </p:spPr>
        <p:txBody>
          <a:bodyPr wrap="square" rtlCol="0">
            <a:spAutoFit/>
          </a:bodyPr>
          <a:lstStyle/>
          <a:p>
            <a:pPr marL="285750" indent="-285750">
              <a:buFont typeface="Wingdings" panose="05000000000000000000" pitchFamily="2" charset="2"/>
              <a:buChar char="§"/>
            </a:pPr>
            <a:r>
              <a:rPr lang="tr-TR" sz="1400" dirty="0">
                <a:latin typeface="Bahnschrift" panose="020B0502040204020203" pitchFamily="34" charset="0"/>
              </a:rPr>
              <a:t>Burada yer alan O harfi otomatik bölütlemeyle elde edilen alanı, M harfi ise elle bölütleme sonucu elde edilen alanı ifade etmektedir. Her iki bölütleme sonucu elde edilen alanlar ise M∩ O olarak gösterilmektedir.</a:t>
            </a:r>
          </a:p>
        </p:txBody>
      </p:sp>
      <p:sp>
        <p:nvSpPr>
          <p:cNvPr id="8" name="Metin kutusu 7">
            <a:extLst>
              <a:ext uri="{FF2B5EF4-FFF2-40B4-BE49-F238E27FC236}">
                <a16:creationId xmlns:a16="http://schemas.microsoft.com/office/drawing/2014/main" id="{E24C0C93-E62C-7004-BA7C-83F45295BF37}"/>
              </a:ext>
            </a:extLst>
          </p:cNvPr>
          <p:cNvSpPr txBox="1"/>
          <p:nvPr/>
        </p:nvSpPr>
        <p:spPr>
          <a:xfrm>
            <a:off x="1371600" y="2235771"/>
            <a:ext cx="9601200" cy="523220"/>
          </a:xfrm>
          <a:prstGeom prst="rect">
            <a:avLst/>
          </a:prstGeom>
          <a:noFill/>
        </p:spPr>
        <p:txBody>
          <a:bodyPr wrap="square" rtlCol="0">
            <a:spAutoFit/>
          </a:bodyPr>
          <a:lstStyle/>
          <a:p>
            <a:pPr marL="285750" indent="-285750">
              <a:buFont typeface="Wingdings" panose="05000000000000000000" pitchFamily="2" charset="2"/>
              <a:buChar char="§"/>
            </a:pPr>
            <a:r>
              <a:rPr lang="tr-TR" sz="1400" dirty="0">
                <a:latin typeface="Bahnschrift" panose="020B0502040204020203" pitchFamily="34" charset="0"/>
              </a:rPr>
              <a:t>Literatürde, ZSI indeksinin 0,7’den büyük olması durumunda çalışmanın yeterli başarıma sahip olduğu ifade edilmektedir </a:t>
            </a:r>
          </a:p>
        </p:txBody>
      </p:sp>
      <p:sp>
        <p:nvSpPr>
          <p:cNvPr id="9" name="Metin kutusu 8">
            <a:extLst>
              <a:ext uri="{FF2B5EF4-FFF2-40B4-BE49-F238E27FC236}">
                <a16:creationId xmlns:a16="http://schemas.microsoft.com/office/drawing/2014/main" id="{500F2DFC-BEBB-1589-E1E4-C8DBD4786945}"/>
              </a:ext>
            </a:extLst>
          </p:cNvPr>
          <p:cNvSpPr txBox="1"/>
          <p:nvPr/>
        </p:nvSpPr>
        <p:spPr>
          <a:xfrm>
            <a:off x="1371600" y="2751225"/>
            <a:ext cx="8489576" cy="523220"/>
          </a:xfrm>
          <a:prstGeom prst="rect">
            <a:avLst/>
          </a:prstGeom>
          <a:noFill/>
        </p:spPr>
        <p:txBody>
          <a:bodyPr wrap="square" rtlCol="0">
            <a:spAutoFit/>
          </a:bodyPr>
          <a:lstStyle/>
          <a:p>
            <a:r>
              <a:rPr lang="tr-TR" sz="2800" dirty="0">
                <a:solidFill>
                  <a:schemeClr val="accent6">
                    <a:lumMod val="50000"/>
                  </a:schemeClr>
                </a:solidFill>
              </a:rPr>
              <a:t>2.9. Geliştirilen Arayüz Programı (</a:t>
            </a:r>
            <a:r>
              <a:rPr lang="tr-TR" sz="2800" dirty="0" err="1">
                <a:solidFill>
                  <a:schemeClr val="accent6">
                    <a:lumMod val="50000"/>
                  </a:schemeClr>
                </a:solidFill>
              </a:rPr>
              <a:t>Developed</a:t>
            </a:r>
            <a:r>
              <a:rPr lang="tr-TR" sz="2800" dirty="0">
                <a:solidFill>
                  <a:schemeClr val="accent6">
                    <a:lumMod val="50000"/>
                  </a:schemeClr>
                </a:solidFill>
              </a:rPr>
              <a:t> Software)</a:t>
            </a:r>
          </a:p>
        </p:txBody>
      </p:sp>
      <p:sp>
        <p:nvSpPr>
          <p:cNvPr id="10" name="Metin kutusu 9">
            <a:extLst>
              <a:ext uri="{FF2B5EF4-FFF2-40B4-BE49-F238E27FC236}">
                <a16:creationId xmlns:a16="http://schemas.microsoft.com/office/drawing/2014/main" id="{FC7680C7-8D7B-92AE-1FDF-C2F7A7E671B9}"/>
              </a:ext>
            </a:extLst>
          </p:cNvPr>
          <p:cNvSpPr txBox="1"/>
          <p:nvPr/>
        </p:nvSpPr>
        <p:spPr>
          <a:xfrm>
            <a:off x="1371600" y="3429000"/>
            <a:ext cx="9323293" cy="523220"/>
          </a:xfrm>
          <a:prstGeom prst="rect">
            <a:avLst/>
          </a:prstGeom>
          <a:noFill/>
        </p:spPr>
        <p:txBody>
          <a:bodyPr wrap="square" rtlCol="0">
            <a:spAutoFit/>
          </a:bodyPr>
          <a:lstStyle/>
          <a:p>
            <a:pPr marL="285750" indent="-285750">
              <a:buFont typeface="Wingdings" panose="05000000000000000000" pitchFamily="2" charset="2"/>
              <a:buChar char="§"/>
            </a:pPr>
            <a:r>
              <a:rPr lang="tr-TR" sz="1400" dirty="0">
                <a:latin typeface="Bahnschrift" panose="020B0502040204020203" pitchFamily="34" charset="0"/>
              </a:rPr>
              <a:t>Çalışmada ayrıca Matlab GUI arayüz programı kullanılarak, ekmek doku/gözenek bölütleme ve gözeneklere ait sayısal verilerin elde edilmesine yönelik bir ara yüz programı oluşturulmuştur.</a:t>
            </a:r>
          </a:p>
        </p:txBody>
      </p:sp>
      <p:pic>
        <p:nvPicPr>
          <p:cNvPr id="12" name="Resim 11">
            <a:extLst>
              <a:ext uri="{FF2B5EF4-FFF2-40B4-BE49-F238E27FC236}">
                <a16:creationId xmlns:a16="http://schemas.microsoft.com/office/drawing/2014/main" id="{BC98D861-1B9D-A88F-6DDE-721E5E17C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754" y="4119297"/>
            <a:ext cx="3609975" cy="2514585"/>
          </a:xfrm>
          <a:prstGeom prst="rect">
            <a:avLst/>
          </a:prstGeom>
        </p:spPr>
      </p:pic>
      <p:pic>
        <p:nvPicPr>
          <p:cNvPr id="14" name="Resim 13">
            <a:extLst>
              <a:ext uri="{FF2B5EF4-FFF2-40B4-BE49-F238E27FC236}">
                <a16:creationId xmlns:a16="http://schemas.microsoft.com/office/drawing/2014/main" id="{0F322DD4-AE14-1F40-218B-E7834D9280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895" y="6443382"/>
            <a:ext cx="609600" cy="190500"/>
          </a:xfrm>
          <a:prstGeom prst="rect">
            <a:avLst/>
          </a:prstGeom>
        </p:spPr>
      </p:pic>
      <p:sp>
        <p:nvSpPr>
          <p:cNvPr id="15" name="Metin kutusu 14">
            <a:extLst>
              <a:ext uri="{FF2B5EF4-FFF2-40B4-BE49-F238E27FC236}">
                <a16:creationId xmlns:a16="http://schemas.microsoft.com/office/drawing/2014/main" id="{F65BC029-D7A9-B5C0-88C2-F0A0E4934599}"/>
              </a:ext>
            </a:extLst>
          </p:cNvPr>
          <p:cNvSpPr txBox="1"/>
          <p:nvPr/>
        </p:nvSpPr>
        <p:spPr>
          <a:xfrm>
            <a:off x="5616388" y="4706469"/>
            <a:ext cx="5356412" cy="1169551"/>
          </a:xfrm>
          <a:prstGeom prst="rect">
            <a:avLst/>
          </a:prstGeom>
          <a:noFill/>
        </p:spPr>
        <p:txBody>
          <a:bodyPr wrap="square" rtlCol="0">
            <a:spAutoFit/>
          </a:bodyPr>
          <a:lstStyle/>
          <a:p>
            <a:pPr marL="285750" indent="-285750">
              <a:buFont typeface="Wingdings" panose="05000000000000000000" pitchFamily="2" charset="2"/>
              <a:buChar char="§"/>
            </a:pPr>
            <a:r>
              <a:rPr lang="tr-TR" sz="1400" dirty="0">
                <a:latin typeface="Bahnschrift" panose="020B0502040204020203" pitchFamily="34" charset="0"/>
              </a:rPr>
              <a:t>Programın giriş penceresinde yer alan görüntü yükle ikonundan ham ekmek görüntüleri yüklenmektedir. Daha sonra 4 farklı ekmekten biri seçilerek gri seviye görüntüsüne dönüşümü yapılmaktadır. </a:t>
            </a:r>
            <a:r>
              <a:rPr lang="tr-TR" sz="1400" u="sng" dirty="0">
                <a:solidFill>
                  <a:schemeClr val="accent6">
                    <a:lumMod val="50000"/>
                  </a:schemeClr>
                </a:solidFill>
                <a:latin typeface="Bahnschrift" panose="020B0502040204020203" pitchFamily="34" charset="0"/>
              </a:rPr>
              <a:t>Şekil 12’de </a:t>
            </a:r>
            <a:r>
              <a:rPr lang="tr-TR" sz="1400" dirty="0">
                <a:latin typeface="Bahnschrift" panose="020B0502040204020203" pitchFamily="34" charset="0"/>
              </a:rPr>
              <a:t>bu işlemin yapılmış hali gösterilmektedir.</a:t>
            </a:r>
          </a:p>
        </p:txBody>
      </p:sp>
    </p:spTree>
    <p:extLst>
      <p:ext uri="{BB962C8B-B14F-4D97-AF65-F5344CB8AC3E}">
        <p14:creationId xmlns:p14="http://schemas.microsoft.com/office/powerpoint/2010/main" val="166333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4287963-D213-1A8C-2FA3-FE553A398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857" y="164352"/>
            <a:ext cx="3657600" cy="1960283"/>
          </a:xfrm>
        </p:spPr>
      </p:pic>
      <p:pic>
        <p:nvPicPr>
          <p:cNvPr id="7" name="Resim 6">
            <a:extLst>
              <a:ext uri="{FF2B5EF4-FFF2-40B4-BE49-F238E27FC236}">
                <a16:creationId xmlns:a16="http://schemas.microsoft.com/office/drawing/2014/main" id="{495B8EB2-AF8B-9607-FC7C-F6EF23D3013F}"/>
              </a:ext>
            </a:extLst>
          </p:cNvPr>
          <p:cNvPicPr>
            <a:picLocks noChangeAspect="1"/>
          </p:cNvPicPr>
          <p:nvPr/>
        </p:nvPicPr>
        <p:blipFill rotWithShape="1">
          <a:blip r:embed="rId3">
            <a:extLst>
              <a:ext uri="{28A0092B-C50C-407E-A947-70E740481C1C}">
                <a14:useLocalDpi xmlns:a14="http://schemas.microsoft.com/office/drawing/2010/main" val="0"/>
              </a:ext>
            </a:extLst>
          </a:blip>
          <a:srcRect l="19231" t="1176"/>
          <a:stretch/>
        </p:blipFill>
        <p:spPr>
          <a:xfrm>
            <a:off x="1178857" y="1936376"/>
            <a:ext cx="600075" cy="188259"/>
          </a:xfrm>
          <a:prstGeom prst="rect">
            <a:avLst/>
          </a:prstGeom>
        </p:spPr>
      </p:pic>
      <p:sp>
        <p:nvSpPr>
          <p:cNvPr id="8" name="Metin kutusu 7">
            <a:extLst>
              <a:ext uri="{FF2B5EF4-FFF2-40B4-BE49-F238E27FC236}">
                <a16:creationId xmlns:a16="http://schemas.microsoft.com/office/drawing/2014/main" id="{9E53E35A-F6A4-3CC5-4373-C4BB89F4AEE1}"/>
              </a:ext>
            </a:extLst>
          </p:cNvPr>
          <p:cNvSpPr txBox="1"/>
          <p:nvPr/>
        </p:nvSpPr>
        <p:spPr>
          <a:xfrm>
            <a:off x="5154706" y="448234"/>
            <a:ext cx="5858437" cy="954107"/>
          </a:xfrm>
          <a:prstGeom prst="rect">
            <a:avLst/>
          </a:prstGeom>
          <a:noFill/>
        </p:spPr>
        <p:txBody>
          <a:bodyPr wrap="square" rtlCol="0">
            <a:spAutoFit/>
          </a:bodyPr>
          <a:lstStyle/>
          <a:p>
            <a:pPr marL="285750" indent="-285750">
              <a:buFont typeface="Wingdings" panose="05000000000000000000" pitchFamily="2" charset="2"/>
              <a:buChar char="§"/>
            </a:pPr>
            <a:r>
              <a:rPr lang="tr-TR" sz="1400" dirty="0">
                <a:latin typeface="Bahnschrift" panose="020B0502040204020203" pitchFamily="34" charset="0"/>
              </a:rPr>
              <a:t>Sırasıyla ön işleme, gözenekleri bölütle ve sayısal verileri çıkar ikonları tıklanarak gözeneklere ait ölçümler ilgili dizine Excel dosyası olarak çıkartılabilmektedir</a:t>
            </a:r>
            <a:r>
              <a:rPr lang="tr-TR" sz="1400" u="sng" dirty="0">
                <a:latin typeface="Bahnschrift" panose="020B0502040204020203" pitchFamily="34" charset="0"/>
              </a:rPr>
              <a:t>. </a:t>
            </a:r>
            <a:r>
              <a:rPr lang="tr-TR" sz="1400" u="sng" dirty="0">
                <a:solidFill>
                  <a:schemeClr val="accent6">
                    <a:lumMod val="50000"/>
                  </a:schemeClr>
                </a:solidFill>
                <a:latin typeface="Bahnschrift" panose="020B0502040204020203" pitchFamily="34" charset="0"/>
              </a:rPr>
              <a:t>Şekil 13’de </a:t>
            </a:r>
            <a:r>
              <a:rPr lang="tr-TR" sz="1400" dirty="0">
                <a:latin typeface="Bahnschrift" panose="020B0502040204020203" pitchFamily="34" charset="0"/>
              </a:rPr>
              <a:t>ara yüz programıyla bölütlenmiş gözenek görüntüsü gösterilmiştir. </a:t>
            </a:r>
          </a:p>
        </p:txBody>
      </p:sp>
      <p:sp>
        <p:nvSpPr>
          <p:cNvPr id="9" name="Metin kutusu 8">
            <a:extLst>
              <a:ext uri="{FF2B5EF4-FFF2-40B4-BE49-F238E27FC236}">
                <a16:creationId xmlns:a16="http://schemas.microsoft.com/office/drawing/2014/main" id="{486B30D0-6802-0CB2-F2FE-B081E9291E57}"/>
              </a:ext>
            </a:extLst>
          </p:cNvPr>
          <p:cNvSpPr txBox="1"/>
          <p:nvPr/>
        </p:nvSpPr>
        <p:spPr>
          <a:xfrm>
            <a:off x="1290918" y="2277035"/>
            <a:ext cx="8892988" cy="523220"/>
          </a:xfrm>
          <a:prstGeom prst="rect">
            <a:avLst/>
          </a:prstGeom>
          <a:noFill/>
        </p:spPr>
        <p:txBody>
          <a:bodyPr wrap="square" rtlCol="0">
            <a:spAutoFit/>
          </a:bodyPr>
          <a:lstStyle/>
          <a:p>
            <a:r>
              <a:rPr lang="tr-TR" sz="2800" dirty="0">
                <a:solidFill>
                  <a:schemeClr val="accent6">
                    <a:lumMod val="50000"/>
                  </a:schemeClr>
                </a:solidFill>
              </a:rPr>
              <a:t>3. SONUÇLAR VE TARTIŞMALAR</a:t>
            </a:r>
          </a:p>
        </p:txBody>
      </p:sp>
      <p:sp>
        <p:nvSpPr>
          <p:cNvPr id="10" name="Metin kutusu 9">
            <a:extLst>
              <a:ext uri="{FF2B5EF4-FFF2-40B4-BE49-F238E27FC236}">
                <a16:creationId xmlns:a16="http://schemas.microsoft.com/office/drawing/2014/main" id="{2CD22B05-45D6-61A4-9CB5-EC6407460491}"/>
              </a:ext>
            </a:extLst>
          </p:cNvPr>
          <p:cNvSpPr txBox="1"/>
          <p:nvPr/>
        </p:nvSpPr>
        <p:spPr>
          <a:xfrm>
            <a:off x="1290918" y="2684470"/>
            <a:ext cx="4805082" cy="3754874"/>
          </a:xfrm>
          <a:prstGeom prst="rect">
            <a:avLst/>
          </a:prstGeom>
          <a:noFill/>
        </p:spPr>
        <p:txBody>
          <a:bodyPr wrap="square" rtlCol="0">
            <a:spAutoFit/>
          </a:bodyPr>
          <a:lstStyle/>
          <a:p>
            <a:r>
              <a:rPr lang="tr-TR" sz="1400" dirty="0">
                <a:latin typeface="Bahnschrift" panose="020B0502040204020203" pitchFamily="34" charset="0"/>
              </a:rPr>
              <a:t>Yapılan çalışmada bölütlenen ekmek dokusuna ait toplam gözenek sayısı, toplam gözenek alanı, yoğunluk (toplam gözenek sayısı/toplam ekmek alanı), ortalama gözenek alanı (toplam gözenek alanı/toplam gözenek sayısı), boşluk oranı (toplam gözenek alanı/toplam ekmek alanı) gibi </a:t>
            </a:r>
            <a:r>
              <a:rPr lang="tr-TR" sz="1400" dirty="0" err="1">
                <a:latin typeface="Bahnschrift" panose="020B0502040204020203" pitchFamily="34" charset="0"/>
              </a:rPr>
              <a:t>morfometrik</a:t>
            </a:r>
            <a:r>
              <a:rPr lang="tr-TR" sz="1400" dirty="0">
                <a:latin typeface="Bahnschrift" panose="020B0502040204020203" pitchFamily="34" charset="0"/>
              </a:rPr>
              <a:t> parametreler elde edilmiştir. Kullanılan katkının cinsine ve miktarına bağlı olarak gözeneklerde meydana gelen sayısal değişimler Tablo 1’de verilmiştir. Görüntü çözünürlüğü 300 </a:t>
            </a:r>
            <a:r>
              <a:rPr lang="tr-TR" sz="1400" dirty="0" err="1">
                <a:latin typeface="Bahnschrift" panose="020B0502040204020203" pitchFamily="34" charset="0"/>
              </a:rPr>
              <a:t>dpi</a:t>
            </a:r>
            <a:r>
              <a:rPr lang="tr-TR" sz="1400" dirty="0">
                <a:latin typeface="Bahnschrift" panose="020B0502040204020203" pitchFamily="34" charset="0"/>
              </a:rPr>
              <a:t> olduğundan 1mm2 yaklaşık olarak 140piksel2 ’ye karşılık gelmektedir. Tablo incelendiğinde DATEM gözenek sayısı ve gözenek alanını konsantrasyon miktarıyla doğru orantılı olarak arttırmaktadır. Gözenek sayısının %0,75’den sonra toplam gözenek alanının ise % 0,50’den sonra azaldığı görülmektedir. Boşluk oranı ise DATEM katkılı ekmeklerde %31, %33 seviyelerinde iken FL ve </a:t>
            </a:r>
            <a:r>
              <a:rPr lang="tr-TR" sz="1400" dirty="0" err="1">
                <a:latin typeface="Bahnschrift" panose="020B0502040204020203" pitchFamily="34" charset="0"/>
              </a:rPr>
              <a:t>GL’li</a:t>
            </a:r>
            <a:r>
              <a:rPr lang="tr-TR" sz="1400" dirty="0">
                <a:latin typeface="Bahnschrift" panose="020B0502040204020203" pitchFamily="34" charset="0"/>
              </a:rPr>
              <a:t> ekmeklerde bu değer %28, %29 seviyelerinde olmaktadır. </a:t>
            </a:r>
          </a:p>
        </p:txBody>
      </p:sp>
      <p:pic>
        <p:nvPicPr>
          <p:cNvPr id="12" name="Resim 11">
            <a:extLst>
              <a:ext uri="{FF2B5EF4-FFF2-40B4-BE49-F238E27FC236}">
                <a16:creationId xmlns:a16="http://schemas.microsoft.com/office/drawing/2014/main" id="{1B5FAC5B-E619-45B2-C2E9-70C95B858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776" y="2653660"/>
            <a:ext cx="5002306" cy="3784875"/>
          </a:xfrm>
          <a:prstGeom prst="rect">
            <a:avLst/>
          </a:prstGeom>
        </p:spPr>
      </p:pic>
    </p:spTree>
    <p:extLst>
      <p:ext uri="{BB962C8B-B14F-4D97-AF65-F5344CB8AC3E}">
        <p14:creationId xmlns:p14="http://schemas.microsoft.com/office/powerpoint/2010/main" val="712824235"/>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945</TotalTime>
  <Words>1707</Words>
  <Application>Microsoft Office PowerPoint</Application>
  <PresentationFormat>Geniş ekran</PresentationFormat>
  <Paragraphs>46</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Bahnschrift</vt:lpstr>
      <vt:lpstr>Franklin Gothic Book</vt:lpstr>
      <vt:lpstr>Wingdings</vt:lpstr>
      <vt:lpstr>Kırpma</vt:lpstr>
      <vt:lpstr>Görüntü işleme teknikleri kullanılarak ekmek doku analizi ve arayüz programının geliştirilmesi</vt:lpstr>
      <vt:lpstr>1.GİRİŞ</vt:lpstr>
      <vt:lpstr> 2. DENEYSEL METOT (EXPERIMENTAL METHOD)  2.1. Veri Kümesi(Dataset)</vt:lpstr>
      <vt:lpstr>2.2. Yöntemler (Methods)</vt:lpstr>
      <vt:lpstr>2.3. Histogram Germe (Histogram Stretching)</vt:lpstr>
      <vt:lpstr>2.4. Histogram Eşitleme (Histogram Equalization)</vt:lpstr>
      <vt:lpstr>2.6. Bağlantılı Bileşen Etiketleme İle Gözenek Etiketleme</vt:lpstr>
      <vt:lpstr>2.8. ZSI Başarım İndeksinin Belirlenmesi</vt:lpstr>
      <vt:lpstr>PowerPoint Sunusu</vt:lpstr>
      <vt:lpstr>4. SONUÇLAR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ebrubozkus7@gmail.com</dc:creator>
  <cp:lastModifiedBy>ebrubozkus7@gmail.com</cp:lastModifiedBy>
  <cp:revision>4</cp:revision>
  <dcterms:created xsi:type="dcterms:W3CDTF">2022-11-09T16:35:14Z</dcterms:created>
  <dcterms:modified xsi:type="dcterms:W3CDTF">2022-11-10T11:57:49Z</dcterms:modified>
</cp:coreProperties>
</file>