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1C09FF2-B60A-4384-AAC8-0E10CC8B3089}" type="datetimeFigureOut">
              <a:rPr lang="tr-TR" smtClean="0"/>
              <a:t>13.11.2022</a:t>
            </a:fld>
            <a:endParaRPr lang="tr-T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tr-T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9C51733-E3E8-4CD6-92A7-168FF153EDB0}" type="slidenum">
              <a:rPr lang="tr-TR" smtClean="0"/>
              <a:t>‹#›</a:t>
            </a:fld>
            <a:endParaRPr lang="tr-TR"/>
          </a:p>
        </p:txBody>
      </p:sp>
    </p:spTree>
    <p:extLst>
      <p:ext uri="{BB962C8B-B14F-4D97-AF65-F5344CB8AC3E}">
        <p14:creationId xmlns:p14="http://schemas.microsoft.com/office/powerpoint/2010/main" val="27453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1C09FF2-B60A-4384-AAC8-0E10CC8B3089}"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119822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1C09FF2-B60A-4384-AAC8-0E10CC8B3089}"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11668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1C09FF2-B60A-4384-AAC8-0E10CC8B3089}" type="datetimeFigureOut">
              <a:rPr lang="tr-TR" smtClean="0"/>
              <a:t>13.11.2022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227638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1C09FF2-B60A-4384-AAC8-0E10CC8B3089}" type="datetimeFigureOut">
              <a:rPr lang="tr-TR" smtClean="0"/>
              <a:t>13.11.2022</a:t>
            </a:fld>
            <a:endParaRPr lang="tr-T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tr-TR"/>
          </a:p>
        </p:txBody>
      </p:sp>
      <p:sp>
        <p:nvSpPr>
          <p:cNvPr id="6" name="Slide Number Placeholder 5"/>
          <p:cNvSpPr>
            <a:spLocks noGrp="1"/>
          </p:cNvSpPr>
          <p:nvPr>
            <p:ph type="sldNum" sz="quarter" idx="12"/>
          </p:nvPr>
        </p:nvSpPr>
        <p:spPr>
          <a:xfrm>
            <a:off x="8604504" y="5211060"/>
            <a:ext cx="2112264" cy="228600"/>
          </a:xfrm>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4416673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1C09FF2-B60A-4384-AAC8-0E10CC8B3089}"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108419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1C09FF2-B60A-4384-AAC8-0E10CC8B3089}" type="datetimeFigureOut">
              <a:rPr lang="tr-TR" smtClean="0"/>
              <a:t>13.11.2022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118355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1C09FF2-B60A-4384-AAC8-0E10CC8B3089}" type="datetimeFigureOut">
              <a:rPr lang="tr-TR" smtClean="0"/>
              <a:t>13.11.2022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36479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09FF2-B60A-4384-AAC8-0E10CC8B3089}" type="datetimeFigureOut">
              <a:rPr lang="tr-TR" smtClean="0"/>
              <a:t>13.11.2022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9C51733-E3E8-4CD6-92A7-168FF153EDB0}" type="slidenum">
              <a:rPr lang="tr-TR" smtClean="0"/>
              <a:t>‹#›</a:t>
            </a:fld>
            <a:endParaRPr lang="tr-TR"/>
          </a:p>
        </p:txBody>
      </p:sp>
    </p:spTree>
    <p:extLst>
      <p:ext uri="{BB962C8B-B14F-4D97-AF65-F5344CB8AC3E}">
        <p14:creationId xmlns:p14="http://schemas.microsoft.com/office/powerpoint/2010/main" val="331413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61C09FF2-B60A-4384-AAC8-0E10CC8B3089}" type="datetimeFigureOut">
              <a:rPr lang="tr-TR" smtClean="0"/>
              <a:t>13.11.2022</a:t>
            </a:fld>
            <a:endParaRPr lang="tr-TR"/>
          </a:p>
        </p:txBody>
      </p:sp>
      <p:sp>
        <p:nvSpPr>
          <p:cNvPr id="9" name="Footer Placeholder 8"/>
          <p:cNvSpPr>
            <a:spLocks noGrp="1"/>
          </p:cNvSpPr>
          <p:nvPr>
            <p:ph type="ftr" sz="quarter" idx="11"/>
          </p:nvPr>
        </p:nvSpPr>
        <p:spPr/>
        <p:txBody>
          <a:bodyPr/>
          <a:lstStyle>
            <a:lvl1pPr algn="r">
              <a:defRPr/>
            </a:lvl1pPr>
          </a:lstStyle>
          <a:p>
            <a:endParaRPr lang="tr-T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9C51733-E3E8-4CD6-92A7-168FF153EDB0}" type="slidenum">
              <a:rPr lang="tr-TR" smtClean="0"/>
              <a:t>‹#›</a:t>
            </a:fld>
            <a:endParaRPr lang="tr-T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831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1C09FF2-B60A-4384-AAC8-0E10CC8B3089}" type="datetimeFigureOut">
              <a:rPr lang="tr-TR" smtClean="0"/>
              <a:t>13.11.2022</a:t>
            </a:fld>
            <a:endParaRPr lang="tr-T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tr-TR"/>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9C51733-E3E8-4CD6-92A7-168FF153EDB0}" type="slidenum">
              <a:rPr lang="tr-TR" smtClean="0"/>
              <a:t>‹#›</a:t>
            </a:fld>
            <a:endParaRPr lang="tr-T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41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1C09FF2-B60A-4384-AAC8-0E10CC8B3089}" type="datetimeFigureOut">
              <a:rPr lang="tr-TR" smtClean="0"/>
              <a:t>13.11.2022</a:t>
            </a:fld>
            <a:endParaRPr lang="tr-T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tr-T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9C51733-E3E8-4CD6-92A7-168FF153EDB0}" type="slidenum">
              <a:rPr lang="tr-TR" smtClean="0"/>
              <a:t>‹#›</a:t>
            </a:fld>
            <a:endParaRPr lang="tr-TR"/>
          </a:p>
        </p:txBody>
      </p:sp>
    </p:spTree>
    <p:extLst>
      <p:ext uri="{BB962C8B-B14F-4D97-AF65-F5344CB8AC3E}">
        <p14:creationId xmlns:p14="http://schemas.microsoft.com/office/powerpoint/2010/main" val="1951151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F23150-D04C-BFC0-E9BD-41884AF18397}"/>
              </a:ext>
            </a:extLst>
          </p:cNvPr>
          <p:cNvSpPr>
            <a:spLocks noGrp="1"/>
          </p:cNvSpPr>
          <p:nvPr>
            <p:ph type="ctrTitle"/>
          </p:nvPr>
        </p:nvSpPr>
        <p:spPr/>
        <p:txBody>
          <a:bodyPr/>
          <a:lstStyle/>
          <a:p>
            <a:r>
              <a:rPr lang="tr-TR" dirty="0" err="1">
                <a:latin typeface="Castellar" panose="020A0402060406010301" pitchFamily="18" charset="0"/>
              </a:rPr>
              <a:t>fIltreler</a:t>
            </a:r>
            <a:endParaRPr lang="tr-TR" dirty="0">
              <a:latin typeface="Castellar" panose="020A0402060406010301" pitchFamily="18" charset="0"/>
            </a:endParaRPr>
          </a:p>
        </p:txBody>
      </p:sp>
      <p:sp>
        <p:nvSpPr>
          <p:cNvPr id="3" name="Alt Başlık 2">
            <a:extLst>
              <a:ext uri="{FF2B5EF4-FFF2-40B4-BE49-F238E27FC236}">
                <a16:creationId xmlns:a16="http://schemas.microsoft.com/office/drawing/2014/main" id="{2E4904C4-36BD-180A-6EFE-86DE16CA82AD}"/>
              </a:ext>
            </a:extLst>
          </p:cNvPr>
          <p:cNvSpPr>
            <a:spLocks noGrp="1"/>
          </p:cNvSpPr>
          <p:nvPr>
            <p:ph type="subTitle" idx="1"/>
          </p:nvPr>
        </p:nvSpPr>
        <p:spPr>
          <a:xfrm>
            <a:off x="1559444" y="4050466"/>
            <a:ext cx="9070848" cy="457201"/>
          </a:xfrm>
        </p:spPr>
        <p:txBody>
          <a:bodyPr>
            <a:normAutofit fontScale="85000" lnSpcReduction="20000"/>
          </a:bodyPr>
          <a:lstStyle/>
          <a:p>
            <a:r>
              <a:rPr lang="tr-TR" dirty="0">
                <a:solidFill>
                  <a:srgbClr val="FF0000"/>
                </a:solidFill>
                <a:latin typeface="Arial Black" panose="020B0A04020102020204" pitchFamily="34" charset="0"/>
              </a:rPr>
              <a:t>02205076053 </a:t>
            </a:r>
          </a:p>
          <a:p>
            <a:r>
              <a:rPr lang="tr-TR" dirty="0">
                <a:solidFill>
                  <a:srgbClr val="FF0000"/>
                </a:solidFill>
                <a:latin typeface="Arial Black" panose="020B0A04020102020204" pitchFamily="34" charset="0"/>
              </a:rPr>
              <a:t>EBRU BOZKUŞ</a:t>
            </a:r>
          </a:p>
        </p:txBody>
      </p:sp>
      <p:sp>
        <p:nvSpPr>
          <p:cNvPr id="4" name="Metin kutusu 3">
            <a:extLst>
              <a:ext uri="{FF2B5EF4-FFF2-40B4-BE49-F238E27FC236}">
                <a16:creationId xmlns:a16="http://schemas.microsoft.com/office/drawing/2014/main" id="{D8632955-D91F-5DB5-66A7-DCAA1370CD24}"/>
              </a:ext>
            </a:extLst>
          </p:cNvPr>
          <p:cNvSpPr txBox="1"/>
          <p:nvPr/>
        </p:nvSpPr>
        <p:spPr>
          <a:xfrm>
            <a:off x="4072380" y="2055201"/>
            <a:ext cx="886119" cy="1015663"/>
          </a:xfrm>
          <a:prstGeom prst="rect">
            <a:avLst/>
          </a:prstGeom>
          <a:noFill/>
        </p:spPr>
        <p:txBody>
          <a:bodyPr wrap="square" rtlCol="0">
            <a:spAutoFit/>
          </a:bodyPr>
          <a:lstStyle/>
          <a:p>
            <a:r>
              <a:rPr lang="tr-TR" sz="6000" dirty="0"/>
              <a:t>. </a:t>
            </a:r>
          </a:p>
        </p:txBody>
      </p:sp>
    </p:spTree>
    <p:extLst>
      <p:ext uri="{BB962C8B-B14F-4D97-AF65-F5344CB8AC3E}">
        <p14:creationId xmlns:p14="http://schemas.microsoft.com/office/powerpoint/2010/main" val="454920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9DB25E-55F9-CD6E-4E63-41A8D895339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1B8D0D0-06A8-293B-B768-68DC7544CADE}"/>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42147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2B3C8A-C827-60D9-9FE3-A2E993518DD4}"/>
              </a:ext>
            </a:extLst>
          </p:cNvPr>
          <p:cNvSpPr>
            <a:spLocks noGrp="1"/>
          </p:cNvSpPr>
          <p:nvPr>
            <p:ph type="title"/>
          </p:nvPr>
        </p:nvSpPr>
        <p:spPr/>
        <p:txBody>
          <a:bodyPr>
            <a:normAutofit/>
          </a:bodyPr>
          <a:lstStyle/>
          <a:p>
            <a:r>
              <a:rPr lang="tr-TR" sz="2400" dirty="0">
                <a:solidFill>
                  <a:srgbClr val="C00000"/>
                </a:solidFill>
                <a:latin typeface="Castellar" panose="020A0402060406010301" pitchFamily="18" charset="0"/>
              </a:rPr>
              <a:t>Görüntü </a:t>
            </a:r>
            <a:r>
              <a:rPr lang="tr-TR" sz="2400" dirty="0" err="1">
                <a:solidFill>
                  <a:srgbClr val="C00000"/>
                </a:solidFill>
                <a:latin typeface="Castellar" panose="020A0402060406010301" pitchFamily="18" charset="0"/>
              </a:rPr>
              <a:t>İSleme</a:t>
            </a:r>
            <a:r>
              <a:rPr lang="tr-TR" sz="2400" dirty="0">
                <a:solidFill>
                  <a:srgbClr val="C00000"/>
                </a:solidFill>
                <a:latin typeface="Castellar" panose="020A0402060406010301" pitchFamily="18" charset="0"/>
              </a:rPr>
              <a:t> Yöntemleri Kullanılarak Kiraz                 		Meyvesinin Sınıflandırılması </a:t>
            </a:r>
          </a:p>
        </p:txBody>
      </p:sp>
      <p:sp>
        <p:nvSpPr>
          <p:cNvPr id="3" name="İçerik Yer Tutucusu 2">
            <a:extLst>
              <a:ext uri="{FF2B5EF4-FFF2-40B4-BE49-F238E27FC236}">
                <a16:creationId xmlns:a16="http://schemas.microsoft.com/office/drawing/2014/main" id="{D162C900-5C79-280C-6F08-BDFC5AC0C0C1}"/>
              </a:ext>
            </a:extLst>
          </p:cNvPr>
          <p:cNvSpPr>
            <a:spLocks noGrp="1"/>
          </p:cNvSpPr>
          <p:nvPr>
            <p:ph idx="1"/>
          </p:nvPr>
        </p:nvSpPr>
        <p:spPr/>
        <p:txBody>
          <a:bodyPr>
            <a:normAutofit fontScale="92500"/>
          </a:bodyPr>
          <a:lstStyle/>
          <a:p>
            <a:pPr marL="0" indent="0">
              <a:buNone/>
            </a:pPr>
            <a:r>
              <a:rPr lang="tr-TR" dirty="0">
                <a:latin typeface="Bahnschrift" panose="020B0502040204020203" pitchFamily="34" charset="0"/>
              </a:rPr>
              <a:t>    </a:t>
            </a:r>
            <a:r>
              <a:rPr lang="tr-TR" sz="3900" dirty="0">
                <a:solidFill>
                  <a:srgbClr val="C00000"/>
                </a:solidFill>
                <a:latin typeface="Bahnschrift" panose="020B0502040204020203" pitchFamily="34" charset="0"/>
              </a:rPr>
              <a:t>Öz</a:t>
            </a:r>
            <a:r>
              <a:rPr lang="tr-TR" sz="4800" dirty="0">
                <a:solidFill>
                  <a:srgbClr val="C00000"/>
                </a:solidFill>
                <a:latin typeface="Bahnschrift" panose="020B0502040204020203" pitchFamily="34" charset="0"/>
              </a:rPr>
              <a:t> </a:t>
            </a:r>
          </a:p>
          <a:p>
            <a:r>
              <a:rPr lang="tr-TR" sz="1600" dirty="0">
                <a:latin typeface="Bahnschrift" panose="020B0502040204020203" pitchFamily="34" charset="0"/>
              </a:rPr>
              <a:t>Dünyada 1500 civarında çeşidi olan kiraz gülgiller familyasındandır. Tatlı aromalı, sulu ve sert çekirdekli bir meyve türü olan kiraz, kalsiyum, çinko, potasyum, lif, C vitamini, demir, tiamin, riboflavin, </a:t>
            </a:r>
            <a:r>
              <a:rPr lang="tr-TR" sz="1600" dirty="0" err="1">
                <a:latin typeface="Bahnschrift" panose="020B0502040204020203" pitchFamily="34" charset="0"/>
              </a:rPr>
              <a:t>niasin</a:t>
            </a:r>
            <a:r>
              <a:rPr lang="tr-TR" sz="1600" dirty="0">
                <a:latin typeface="Bahnschrift" panose="020B0502040204020203" pitchFamily="34" charset="0"/>
              </a:rPr>
              <a:t>, magnezyum, E ve B6 vitaminleri bakımından zengindir. Kiraz dünyada geniş bir yayılım göstermektedir. Ancak dünyada en çok kiraz üreten ilk 6 ülke arasında Türkiye %35’lik pay ile birinci sıradadır.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 </a:t>
            </a:r>
            <a:endParaRPr lang="tr-TR" sz="1600" dirty="0">
              <a:solidFill>
                <a:srgbClr val="C00000"/>
              </a:solidFill>
              <a:latin typeface="Bahnschrift" panose="020B0502040204020203" pitchFamily="34" charset="0"/>
            </a:endParaRPr>
          </a:p>
        </p:txBody>
      </p:sp>
    </p:spTree>
    <p:extLst>
      <p:ext uri="{BB962C8B-B14F-4D97-AF65-F5344CB8AC3E}">
        <p14:creationId xmlns:p14="http://schemas.microsoft.com/office/powerpoint/2010/main" val="16147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8816C0-1B65-FC2C-E057-F0088065C766}"/>
              </a:ext>
            </a:extLst>
          </p:cNvPr>
          <p:cNvSpPr>
            <a:spLocks noGrp="1"/>
          </p:cNvSpPr>
          <p:nvPr>
            <p:ph type="title"/>
          </p:nvPr>
        </p:nvSpPr>
        <p:spPr>
          <a:xfrm>
            <a:off x="1066800" y="642594"/>
            <a:ext cx="10058400" cy="752573"/>
          </a:xfrm>
        </p:spPr>
        <p:txBody>
          <a:bodyPr/>
          <a:lstStyle/>
          <a:p>
            <a:r>
              <a:rPr lang="tr-TR" dirty="0">
                <a:solidFill>
                  <a:srgbClr val="C00000"/>
                </a:solidFill>
                <a:latin typeface="Bahnschrift" panose="020B0502040204020203" pitchFamily="34" charset="0"/>
              </a:rPr>
              <a:t>1. GİRİŞ</a:t>
            </a:r>
          </a:p>
        </p:txBody>
      </p:sp>
      <p:sp>
        <p:nvSpPr>
          <p:cNvPr id="3" name="İçerik Yer Tutucusu 2">
            <a:extLst>
              <a:ext uri="{FF2B5EF4-FFF2-40B4-BE49-F238E27FC236}">
                <a16:creationId xmlns:a16="http://schemas.microsoft.com/office/drawing/2014/main" id="{67B6551C-46D1-F285-DCBA-6981CD0C50FF}"/>
              </a:ext>
            </a:extLst>
          </p:cNvPr>
          <p:cNvSpPr>
            <a:spLocks noGrp="1"/>
          </p:cNvSpPr>
          <p:nvPr>
            <p:ph idx="1"/>
          </p:nvPr>
        </p:nvSpPr>
        <p:spPr>
          <a:xfrm>
            <a:off x="1066800" y="1395167"/>
            <a:ext cx="10058400" cy="4639873"/>
          </a:xfrm>
        </p:spPr>
        <p:txBody>
          <a:bodyPr>
            <a:normAutofit fontScale="92500"/>
          </a:bodyPr>
          <a:lstStyle/>
          <a:p>
            <a:r>
              <a:rPr lang="tr-TR" sz="1600" dirty="0">
                <a:latin typeface="Bahnschrift" panose="020B0502040204020203" pitchFamily="34" charset="0"/>
              </a:rPr>
              <a:t>Kiraz, gülgiller familyasındandır. Dünyada 1500 civarında kiraz çeşidi vardır. Dünyada kiraz üretiminin yapıldığı önemli ülkelerin başında yaklaşık 500 bin ton üretimle Türkiye gelmektedir. 2012 yılı TÜİK verilerine göre Türkiye sert çekirdekli meyve üretiminde 480 bin ton üretim kapasitesi ile kiraz %20’ </a:t>
            </a:r>
            <a:r>
              <a:rPr lang="tr-TR" sz="1600" dirty="0" err="1">
                <a:latin typeface="Bahnschrift" panose="020B0502040204020203" pitchFamily="34" charset="0"/>
              </a:rPr>
              <a:t>lik</a:t>
            </a:r>
            <a:r>
              <a:rPr lang="tr-TR" sz="1600" dirty="0">
                <a:latin typeface="Bahnschrift" panose="020B0502040204020203" pitchFamily="34" charset="0"/>
              </a:rPr>
              <a:t> bir paya sahiptir. Dünyadaki kiraz üretiminin ise %20’ si Türkiye de gerçekleşmektedir. Ayrıca dünya kiraz üretiminde ilk 6 ülke arasında Türkiye’nin üretimdeki payı %35’tir.</a:t>
            </a:r>
          </a:p>
          <a:p>
            <a:r>
              <a:rPr lang="tr-TR" sz="1600" dirty="0">
                <a:latin typeface="Bahnschrift" panose="020B0502040204020203" pitchFamily="34" charset="0"/>
              </a:rPr>
              <a:t>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görüntülerdeki katmanları doğru ve kayıpsız şekilde analiz edebilmek için çeşitli filtre ve ışık kaynaklarına ihtiyaç vardır. Görüntü işleme kısaca, kamera, tarayıcı vb. diğer cihazlar ile bilgisayar ortamına aktarılan görüntülerin belirli programlar aracılığı ile analiz edilmesidir.</a:t>
            </a:r>
          </a:p>
          <a:p>
            <a:r>
              <a:rPr lang="tr-TR" sz="1600" dirty="0">
                <a:latin typeface="Bahnschrift" panose="020B0502040204020203" pitchFamily="34" charset="0"/>
              </a:rPr>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279137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C42090-1FF1-FD3B-CEAF-78DF252CE7FA}"/>
              </a:ext>
            </a:extLst>
          </p:cNvPr>
          <p:cNvSpPr>
            <a:spLocks noGrp="1"/>
          </p:cNvSpPr>
          <p:nvPr>
            <p:ph type="title"/>
          </p:nvPr>
        </p:nvSpPr>
        <p:spPr>
          <a:xfrm>
            <a:off x="1066800" y="642594"/>
            <a:ext cx="10058400" cy="479196"/>
          </a:xfrm>
        </p:spPr>
        <p:txBody>
          <a:bodyPr>
            <a:normAutofit fontScale="90000"/>
          </a:bodyPr>
          <a:lstStyle/>
          <a:p>
            <a:r>
              <a:rPr lang="tr-TR" sz="3200" dirty="0">
                <a:solidFill>
                  <a:srgbClr val="C00000"/>
                </a:solidFill>
                <a:latin typeface="Bahnschrift" panose="020B0502040204020203" pitchFamily="34" charset="0"/>
              </a:rPr>
              <a:t>2. MATERYAL ve METOT</a:t>
            </a:r>
          </a:p>
        </p:txBody>
      </p:sp>
      <p:sp>
        <p:nvSpPr>
          <p:cNvPr id="3" name="İçerik Yer Tutucusu 2">
            <a:extLst>
              <a:ext uri="{FF2B5EF4-FFF2-40B4-BE49-F238E27FC236}">
                <a16:creationId xmlns:a16="http://schemas.microsoft.com/office/drawing/2014/main" id="{F6BFCB26-B629-2A46-43E6-A5169506E682}"/>
              </a:ext>
            </a:extLst>
          </p:cNvPr>
          <p:cNvSpPr>
            <a:spLocks noGrp="1"/>
          </p:cNvSpPr>
          <p:nvPr>
            <p:ph idx="1"/>
          </p:nvPr>
        </p:nvSpPr>
        <p:spPr>
          <a:xfrm>
            <a:off x="1066800" y="1197204"/>
            <a:ext cx="10058400" cy="5326144"/>
          </a:xfrm>
        </p:spPr>
        <p:txBody>
          <a:bodyPr>
            <a:normAutofit/>
          </a:bodyPr>
          <a:lstStyle/>
          <a:p>
            <a:pPr marL="0" indent="0">
              <a:buNone/>
            </a:pPr>
            <a:r>
              <a:rPr lang="tr-TR" sz="2400" dirty="0">
                <a:solidFill>
                  <a:srgbClr val="C00000"/>
                </a:solidFill>
                <a:latin typeface="Bahnschrift" panose="020B0502040204020203" pitchFamily="34" charset="0"/>
              </a:rPr>
              <a:t>    2.1. Kiraz Meyvesi</a:t>
            </a:r>
          </a:p>
          <a:p>
            <a:pPr marL="0" indent="0">
              <a:buNone/>
            </a:pPr>
            <a:r>
              <a:rPr lang="tr-TR" sz="1500" dirty="0">
                <a:latin typeface="Bahnschrift" panose="020B0502040204020203" pitchFamily="34" charset="0"/>
              </a:rPr>
              <a:t>Latince ismi 'Prunus </a:t>
            </a:r>
            <a:r>
              <a:rPr lang="tr-TR" sz="1500" dirty="0" err="1">
                <a:latin typeface="Bahnschrift" panose="020B0502040204020203" pitchFamily="34" charset="0"/>
              </a:rPr>
              <a:t>avium</a:t>
            </a:r>
            <a:r>
              <a:rPr lang="tr-TR" sz="1500" dirty="0">
                <a:latin typeface="Bahnschrift" panose="020B0502040204020203" pitchFamily="34" charset="0"/>
              </a:rPr>
              <a:t>' olan kiraz ağacı, Gülgiller (</a:t>
            </a:r>
            <a:r>
              <a:rPr lang="tr-TR" sz="1500" dirty="0" err="1">
                <a:latin typeface="Bahnschrift" panose="020B0502040204020203" pitchFamily="34" charset="0"/>
              </a:rPr>
              <a:t>Rosaceae</a:t>
            </a:r>
            <a:r>
              <a:rPr lang="tr-TR" sz="1500" dirty="0">
                <a:latin typeface="Bahnschrift" panose="020B0502040204020203" pitchFamily="34" charset="0"/>
              </a:rPr>
              <a:t>) familyasının bir üyesidir. 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pPr marL="0" indent="0">
              <a:buNone/>
            </a:pPr>
            <a:r>
              <a:rPr lang="tr-TR" sz="1500" dirty="0">
                <a:latin typeface="Bahnschrift" panose="020B0502040204020203" pitchFamily="34" charset="0"/>
              </a:rPr>
              <a:t>Türkiye 2018 yılında 84.087 ha ile toplam dünya kiraz alanının %19’unu ve 639.564 ton ile de toplam dünya kiraz üretiminin %25’ini oluşturarak Dünya Liderliğini sürdürmektedir.</a:t>
            </a:r>
          </a:p>
          <a:p>
            <a:pPr marL="0" indent="0">
              <a:buNone/>
            </a:pPr>
            <a:endParaRPr lang="tr-TR" sz="1500" dirty="0">
              <a:latin typeface="Bahnschrift" panose="020B0502040204020203" pitchFamily="34" charset="0"/>
            </a:endParaRPr>
          </a:p>
          <a:p>
            <a:endParaRPr lang="tr-TR" sz="2400" dirty="0">
              <a:solidFill>
                <a:srgbClr val="C00000"/>
              </a:solidFill>
              <a:latin typeface="Bahnschrift" panose="020B0502040204020203" pitchFamily="34" charset="0"/>
            </a:endParaRPr>
          </a:p>
        </p:txBody>
      </p:sp>
      <p:pic>
        <p:nvPicPr>
          <p:cNvPr id="5" name="Resim 4">
            <a:extLst>
              <a:ext uri="{FF2B5EF4-FFF2-40B4-BE49-F238E27FC236}">
                <a16:creationId xmlns:a16="http://schemas.microsoft.com/office/drawing/2014/main" id="{2E7169B6-3E4C-488B-6E6B-D9424F92D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084" y="2696361"/>
            <a:ext cx="7477125" cy="2592076"/>
          </a:xfrm>
          <a:prstGeom prst="rect">
            <a:avLst/>
          </a:prstGeom>
        </p:spPr>
      </p:pic>
    </p:spTree>
    <p:extLst>
      <p:ext uri="{BB962C8B-B14F-4D97-AF65-F5344CB8AC3E}">
        <p14:creationId xmlns:p14="http://schemas.microsoft.com/office/powerpoint/2010/main" val="37673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B94AF-4A70-3E84-D64C-A9A6C81E0C9C}"/>
              </a:ext>
            </a:extLst>
          </p:cNvPr>
          <p:cNvSpPr>
            <a:spLocks noGrp="1"/>
          </p:cNvSpPr>
          <p:nvPr>
            <p:ph type="title"/>
          </p:nvPr>
        </p:nvSpPr>
        <p:spPr>
          <a:xfrm>
            <a:off x="1066800" y="642594"/>
            <a:ext cx="10058400" cy="498049"/>
          </a:xfrm>
        </p:spPr>
        <p:txBody>
          <a:bodyPr>
            <a:normAutofit fontScale="90000"/>
          </a:bodyPr>
          <a:lstStyle/>
          <a:p>
            <a:r>
              <a:rPr lang="tr-TR" sz="3600" dirty="0">
                <a:solidFill>
                  <a:srgbClr val="C00000"/>
                </a:solidFill>
                <a:latin typeface="Bahnschrift" panose="020B0502040204020203" pitchFamily="34" charset="0"/>
              </a:rPr>
              <a:t>2.2. Görüntü İşleme</a:t>
            </a:r>
          </a:p>
        </p:txBody>
      </p:sp>
      <p:sp>
        <p:nvSpPr>
          <p:cNvPr id="3" name="İçerik Yer Tutucusu 2">
            <a:extLst>
              <a:ext uri="{FF2B5EF4-FFF2-40B4-BE49-F238E27FC236}">
                <a16:creationId xmlns:a16="http://schemas.microsoft.com/office/drawing/2014/main" id="{152B6F0E-E38D-5CD2-AC04-BBBFFC991A21}"/>
              </a:ext>
            </a:extLst>
          </p:cNvPr>
          <p:cNvSpPr>
            <a:spLocks noGrp="1"/>
          </p:cNvSpPr>
          <p:nvPr>
            <p:ph idx="1"/>
          </p:nvPr>
        </p:nvSpPr>
        <p:spPr>
          <a:xfrm>
            <a:off x="1066800" y="1244337"/>
            <a:ext cx="10058400" cy="5288437"/>
          </a:xfrm>
        </p:spPr>
        <p:txBody>
          <a:bodyPr>
            <a:normAutofit/>
          </a:bodyPr>
          <a:lstStyle/>
          <a:p>
            <a:r>
              <a:rPr lang="tr-TR" sz="1500" dirty="0">
                <a:latin typeface="Bahnschrift" panose="020B0502040204020203" pitchFamily="34" charset="0"/>
              </a:rPr>
              <a:t>Görüntü işleme, görüntüyü dijital form haline getirerek spesifik görüntü elde etmek yada yazılımsal olarak görüntü üzerinde istenilen sonucu elde etmek için kullanılan bir yöntemdir. Görüntü işlemeyi matrisler üzerinde yapılan işlemler bütünü şeklinde de tanımlayabiliriz. Resimler çeşitli renklerin bir araya geldiği karelerden oluşmaktadır. Halbuki </a:t>
            </a:r>
            <a:r>
              <a:rPr lang="tr-TR" sz="1500" dirty="0" err="1">
                <a:latin typeface="Bahnschrift" panose="020B0502040204020203" pitchFamily="34" charset="0"/>
              </a:rPr>
              <a:t>resimi</a:t>
            </a:r>
            <a:r>
              <a:rPr lang="tr-TR" sz="1500" dirty="0">
                <a:latin typeface="Bahnschrift" panose="020B0502040204020203" pitchFamily="34" charset="0"/>
              </a:rPr>
              <a:t> en küçük parçalarına böldüğümüzde </a:t>
            </a:r>
            <a:r>
              <a:rPr lang="tr-TR" sz="1500" dirty="0" err="1">
                <a:latin typeface="Bahnschrift" panose="020B0502040204020203" pitchFamily="34" charset="0"/>
              </a:rPr>
              <a:t>pixsel</a:t>
            </a:r>
            <a:r>
              <a:rPr lang="tr-TR" sz="1500" dirty="0">
                <a:latin typeface="Bahnschrift" panose="020B0502040204020203" pitchFamily="34" charset="0"/>
              </a:rPr>
              <a:t> adını verdiğimiz matrislerden oluştuğunu görmekteyiz. Görüntü işleme yöntemlerinde pikseli oluşturan matris hücrelerinin üzerinden işlemler yapılmaktadır. Aşağıdaki Şekil 2’de görsel bir karakterin sayısallaştırılması gösterilmiştir.</a:t>
            </a:r>
          </a:p>
          <a:p>
            <a:endParaRPr lang="tr-TR" sz="1500" dirty="0">
              <a:latin typeface="Bahnschrift" panose="020B0502040204020203" pitchFamily="34" charset="0"/>
            </a:endParaRPr>
          </a:p>
          <a:p>
            <a:endParaRPr lang="tr-TR" sz="1500" dirty="0">
              <a:latin typeface="Bahnschrift" panose="020B0502040204020203" pitchFamily="34" charset="0"/>
            </a:endParaRPr>
          </a:p>
          <a:p>
            <a:endParaRPr lang="tr-TR" sz="1500" dirty="0">
              <a:latin typeface="Bahnschrift" panose="020B0502040204020203" pitchFamily="34" charset="0"/>
            </a:endParaRPr>
          </a:p>
          <a:p>
            <a:endParaRPr lang="tr-TR" sz="1500" dirty="0">
              <a:latin typeface="Bahnschrift" panose="020B0502040204020203" pitchFamily="34" charset="0"/>
            </a:endParaRPr>
          </a:p>
          <a:p>
            <a:pPr marL="0" indent="0">
              <a:buNone/>
            </a:pPr>
            <a:endParaRPr lang="tr-TR" sz="1500" dirty="0">
              <a:latin typeface="Bahnschrift" panose="020B0502040204020203" pitchFamily="34" charset="0"/>
            </a:endParaRPr>
          </a:p>
          <a:p>
            <a:r>
              <a:rPr lang="tr-TR" sz="3200" dirty="0">
                <a:solidFill>
                  <a:srgbClr val="C00000"/>
                </a:solidFill>
                <a:latin typeface="Bahnschrift" panose="020B0502040204020203" pitchFamily="34" charset="0"/>
              </a:rPr>
              <a:t>2.3. Uygulama </a:t>
            </a:r>
          </a:p>
          <a:p>
            <a:r>
              <a:rPr lang="tr-TR" sz="1500" dirty="0">
                <a:latin typeface="Bahnschrift" panose="020B0502040204020203" pitchFamily="34" charset="0"/>
              </a:rPr>
              <a:t>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[13]. Aşağıdaki Tablo 1’ de kirazların boyutlarına karşılık gelen sınıflar gösterilmiştir.</a:t>
            </a:r>
          </a:p>
          <a:p>
            <a:endParaRPr lang="tr-TR" sz="1500" dirty="0">
              <a:latin typeface="Bahnschrift" panose="020B0502040204020203" pitchFamily="34" charset="0"/>
            </a:endParaRPr>
          </a:p>
          <a:p>
            <a:endParaRPr lang="tr-TR" sz="1500" dirty="0">
              <a:latin typeface="Bahnschrift" panose="020B0502040204020203" pitchFamily="34" charset="0"/>
            </a:endParaRPr>
          </a:p>
          <a:p>
            <a:endParaRPr lang="tr-TR" sz="1500" dirty="0">
              <a:latin typeface="Bahnschrift" panose="020B0502040204020203" pitchFamily="34" charset="0"/>
            </a:endParaRPr>
          </a:p>
          <a:p>
            <a:endParaRPr lang="tr-TR" sz="1500" dirty="0">
              <a:latin typeface="Bahnschrift" panose="020B0502040204020203" pitchFamily="34" charset="0"/>
            </a:endParaRPr>
          </a:p>
          <a:p>
            <a:endParaRPr lang="tr-TR" sz="1500" dirty="0">
              <a:latin typeface="Bahnschrift" panose="020B0502040204020203" pitchFamily="34" charset="0"/>
            </a:endParaRPr>
          </a:p>
          <a:p>
            <a:endParaRPr lang="tr-TR" sz="1500" dirty="0">
              <a:latin typeface="Bahnschrift" panose="020B0502040204020203" pitchFamily="34" charset="0"/>
            </a:endParaRPr>
          </a:p>
        </p:txBody>
      </p:sp>
      <p:pic>
        <p:nvPicPr>
          <p:cNvPr id="5" name="Resim 4">
            <a:extLst>
              <a:ext uri="{FF2B5EF4-FFF2-40B4-BE49-F238E27FC236}">
                <a16:creationId xmlns:a16="http://schemas.microsoft.com/office/drawing/2014/main" id="{9FD88090-5698-1656-F461-4D1A915B6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613" y="2862395"/>
            <a:ext cx="5257800" cy="1554588"/>
          </a:xfrm>
          <a:prstGeom prst="rect">
            <a:avLst/>
          </a:prstGeom>
        </p:spPr>
      </p:pic>
    </p:spTree>
    <p:extLst>
      <p:ext uri="{BB962C8B-B14F-4D97-AF65-F5344CB8AC3E}">
        <p14:creationId xmlns:p14="http://schemas.microsoft.com/office/powerpoint/2010/main" val="91826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3BA1B02-5B83-3DB8-9660-77117E3D8E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725"/>
          <a:stretch/>
        </p:blipFill>
        <p:spPr>
          <a:xfrm>
            <a:off x="3270119" y="592138"/>
            <a:ext cx="5067300" cy="1368637"/>
          </a:xfrm>
        </p:spPr>
      </p:pic>
      <p:sp>
        <p:nvSpPr>
          <p:cNvPr id="6" name="Metin kutusu 5">
            <a:extLst>
              <a:ext uri="{FF2B5EF4-FFF2-40B4-BE49-F238E27FC236}">
                <a16:creationId xmlns:a16="http://schemas.microsoft.com/office/drawing/2014/main" id="{E9ED3B9B-782D-019D-2E75-BD7FD442AB4D}"/>
              </a:ext>
            </a:extLst>
          </p:cNvPr>
          <p:cNvSpPr txBox="1"/>
          <p:nvPr/>
        </p:nvSpPr>
        <p:spPr>
          <a:xfrm>
            <a:off x="868837" y="2026763"/>
            <a:ext cx="10454326" cy="784830"/>
          </a:xfrm>
          <a:prstGeom prst="rect">
            <a:avLst/>
          </a:prstGeom>
          <a:noFill/>
        </p:spPr>
        <p:txBody>
          <a:bodyPr wrap="square" rtlCol="0">
            <a:spAutoFit/>
          </a:bodyPr>
          <a:lstStyle/>
          <a:p>
            <a:r>
              <a:rPr lang="tr-TR" sz="1500" dirty="0">
                <a:latin typeface="Bahnschrift" panose="020B0502040204020203" pitchFamily="34" charset="0"/>
              </a:rPr>
              <a:t>Yapılan çalışmada, görüntüsü alınan kirazların Tablo 1’ de belirlenen standartlara göre Matlab programı ile sınıflandırılması yapılmıştır. Kiraz meyvesinin sınıflandırılması için gerekli olan işlem adımları aşağıdaki Şekil 3’de gösterilmiştir.</a:t>
            </a:r>
          </a:p>
        </p:txBody>
      </p:sp>
      <p:pic>
        <p:nvPicPr>
          <p:cNvPr id="8" name="Resim 7">
            <a:extLst>
              <a:ext uri="{FF2B5EF4-FFF2-40B4-BE49-F238E27FC236}">
                <a16:creationId xmlns:a16="http://schemas.microsoft.com/office/drawing/2014/main" id="{4908D26B-4F40-A1FD-1420-0C51D028A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764" y="2665283"/>
            <a:ext cx="5690009" cy="2057546"/>
          </a:xfrm>
          <a:prstGeom prst="rect">
            <a:avLst/>
          </a:prstGeom>
        </p:spPr>
      </p:pic>
      <p:sp>
        <p:nvSpPr>
          <p:cNvPr id="9" name="Metin kutusu 8">
            <a:extLst>
              <a:ext uri="{FF2B5EF4-FFF2-40B4-BE49-F238E27FC236}">
                <a16:creationId xmlns:a16="http://schemas.microsoft.com/office/drawing/2014/main" id="{831E4418-6DB5-0622-7ED1-FDE55D2F21A8}"/>
              </a:ext>
            </a:extLst>
          </p:cNvPr>
          <p:cNvSpPr txBox="1"/>
          <p:nvPr/>
        </p:nvSpPr>
        <p:spPr>
          <a:xfrm>
            <a:off x="1162639" y="4883085"/>
            <a:ext cx="9851010" cy="784830"/>
          </a:xfrm>
          <a:prstGeom prst="rect">
            <a:avLst/>
          </a:prstGeom>
          <a:noFill/>
        </p:spPr>
        <p:txBody>
          <a:bodyPr wrap="square" rtlCol="0">
            <a:spAutoFit/>
          </a:bodyPr>
          <a:lstStyle/>
          <a:p>
            <a:r>
              <a:rPr lang="tr-TR" sz="1500" dirty="0">
                <a:latin typeface="Bahnschrift" panose="020B0502040204020203" pitchFamily="34" charset="0"/>
              </a:rPr>
              <a:t>Yukarıdaki Şekil 3’deki işlem adımlarına göre sınıflandırma işleminin gerçekleşmesi için işlenmemiş resim programa yüklenmelidir. Aşağıdaki Şekil 4’te sınıflandırma için programa yüklenecek olan işlenmemiş resim gösterilmiştir.</a:t>
            </a:r>
          </a:p>
        </p:txBody>
      </p:sp>
    </p:spTree>
    <p:extLst>
      <p:ext uri="{BB962C8B-B14F-4D97-AF65-F5344CB8AC3E}">
        <p14:creationId xmlns:p14="http://schemas.microsoft.com/office/powerpoint/2010/main" val="83231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3ADC272-B6AC-6174-246E-DB0472FF3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820" y="583423"/>
            <a:ext cx="4476750" cy="2266950"/>
          </a:xfrm>
        </p:spPr>
      </p:pic>
      <p:sp>
        <p:nvSpPr>
          <p:cNvPr id="6" name="Metin kutusu 5">
            <a:extLst>
              <a:ext uri="{FF2B5EF4-FFF2-40B4-BE49-F238E27FC236}">
                <a16:creationId xmlns:a16="http://schemas.microsoft.com/office/drawing/2014/main" id="{FE5239A3-F46F-57E6-9F2E-EC13858589C8}"/>
              </a:ext>
            </a:extLst>
          </p:cNvPr>
          <p:cNvSpPr txBox="1"/>
          <p:nvPr/>
        </p:nvSpPr>
        <p:spPr>
          <a:xfrm>
            <a:off x="631596" y="2969443"/>
            <a:ext cx="10944519" cy="1246495"/>
          </a:xfrm>
          <a:prstGeom prst="rect">
            <a:avLst/>
          </a:prstGeom>
          <a:noFill/>
        </p:spPr>
        <p:txBody>
          <a:bodyPr wrap="square" rtlCol="0">
            <a:spAutoFit/>
          </a:bodyPr>
          <a:lstStyle/>
          <a:p>
            <a:r>
              <a:rPr lang="tr-TR" sz="1500" dirty="0">
                <a:latin typeface="Bahnschrift" panose="020B0502040204020203" pitchFamily="34" charset="0"/>
              </a:rPr>
              <a:t>İşlenmiş olarak sisteme yüklenen resim siyah- beyaz piksellere dönüştürülmektedir. Resmin siyah-beyaz piksellere yani </a:t>
            </a:r>
            <a:r>
              <a:rPr lang="tr-TR" sz="1500" dirty="0" err="1">
                <a:latin typeface="Bahnschrift" panose="020B0502040204020203" pitchFamily="34" charset="0"/>
              </a:rPr>
              <a:t>binary</a:t>
            </a:r>
            <a:r>
              <a:rPr lang="tr-TR" sz="1500" dirty="0">
                <a:latin typeface="Bahnschrift" panose="020B0502040204020203" pitchFamily="34" charset="0"/>
              </a:rPr>
              <a:t> moda dönüştürülmesi iki aşamada gerçekleşmektedir. İlk aşamada resmin arka planı beyaza kirazlar ise siyaha dönüştürülmektedir. İkinci aşamada ise </a:t>
            </a:r>
            <a:r>
              <a:rPr lang="tr-TR" sz="1500" dirty="0" err="1">
                <a:latin typeface="Bahnschrift" panose="020B0502040204020203" pitchFamily="34" charset="0"/>
              </a:rPr>
              <a:t>binary</a:t>
            </a:r>
            <a:r>
              <a:rPr lang="tr-TR" sz="1500" dirty="0">
                <a:latin typeface="Bahnschrift" panose="020B0502040204020203" pitchFamily="34" charset="0"/>
              </a:rPr>
              <a:t> moddaki resim Matlab </a:t>
            </a:r>
            <a:r>
              <a:rPr lang="tr-TR" sz="1500" dirty="0" err="1">
                <a:latin typeface="Bahnschrift" panose="020B0502040204020203" pitchFamily="34" charset="0"/>
              </a:rPr>
              <a:t>bwboundaries</a:t>
            </a:r>
            <a:r>
              <a:rPr lang="tr-TR" sz="1500" dirty="0">
                <a:latin typeface="Bahnschrift" panose="020B0502040204020203" pitchFamily="34" charset="0"/>
              </a:rPr>
              <a:t> komutu ile ters çevrilerek arka plan siyaha sınıflandırılacak olan kirazlar beyaza dönüştürülmektedir. Aşağıdaki Şekil 5’de resmin siyah-beyaz piksellere dönüştürülmüş hali gösterilmiştir.</a:t>
            </a:r>
          </a:p>
        </p:txBody>
      </p:sp>
      <p:pic>
        <p:nvPicPr>
          <p:cNvPr id="8" name="Resim 7">
            <a:extLst>
              <a:ext uri="{FF2B5EF4-FFF2-40B4-BE49-F238E27FC236}">
                <a16:creationId xmlns:a16="http://schemas.microsoft.com/office/drawing/2014/main" id="{80DAE732-1863-5529-ED2F-58C647C8B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045" y="4335008"/>
            <a:ext cx="4686300" cy="1878537"/>
          </a:xfrm>
          <a:prstGeom prst="rect">
            <a:avLst/>
          </a:prstGeom>
        </p:spPr>
      </p:pic>
    </p:spTree>
    <p:extLst>
      <p:ext uri="{BB962C8B-B14F-4D97-AF65-F5344CB8AC3E}">
        <p14:creationId xmlns:p14="http://schemas.microsoft.com/office/powerpoint/2010/main" val="417071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A426EF-581B-990C-1A7A-5487FF7D37C1}"/>
              </a:ext>
            </a:extLst>
          </p:cNvPr>
          <p:cNvSpPr>
            <a:spLocks noGrp="1"/>
          </p:cNvSpPr>
          <p:nvPr>
            <p:ph idx="1"/>
          </p:nvPr>
        </p:nvSpPr>
        <p:spPr>
          <a:xfrm>
            <a:off x="1066800" y="490194"/>
            <a:ext cx="10058400" cy="5544846"/>
          </a:xfrm>
        </p:spPr>
        <p:txBody>
          <a:bodyPr>
            <a:normAutofit/>
          </a:bodyPr>
          <a:lstStyle/>
          <a:p>
            <a:r>
              <a:rPr lang="tr-TR" sz="1500" dirty="0">
                <a:latin typeface="Bahnschrift" panose="020B0502040204020203" pitchFamily="34" charset="0"/>
              </a:rPr>
              <a:t>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a:t>
            </a:r>
          </a:p>
        </p:txBody>
      </p:sp>
      <p:pic>
        <p:nvPicPr>
          <p:cNvPr id="5" name="Resim 4">
            <a:extLst>
              <a:ext uri="{FF2B5EF4-FFF2-40B4-BE49-F238E27FC236}">
                <a16:creationId xmlns:a16="http://schemas.microsoft.com/office/drawing/2014/main" id="{B28E79AD-EA20-C74C-3863-8FE130201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195" y="1395519"/>
            <a:ext cx="4610100" cy="1670851"/>
          </a:xfrm>
          <a:prstGeom prst="rect">
            <a:avLst/>
          </a:prstGeom>
        </p:spPr>
      </p:pic>
      <p:sp>
        <p:nvSpPr>
          <p:cNvPr id="7" name="Metin kutusu 6">
            <a:extLst>
              <a:ext uri="{FF2B5EF4-FFF2-40B4-BE49-F238E27FC236}">
                <a16:creationId xmlns:a16="http://schemas.microsoft.com/office/drawing/2014/main" id="{675C64D5-EBA6-2CBA-6DD0-D12230B700D2}"/>
              </a:ext>
            </a:extLst>
          </p:cNvPr>
          <p:cNvSpPr txBox="1"/>
          <p:nvPr/>
        </p:nvSpPr>
        <p:spPr>
          <a:xfrm>
            <a:off x="1066800" y="2933795"/>
            <a:ext cx="10058400" cy="3416320"/>
          </a:xfrm>
          <a:prstGeom prst="rect">
            <a:avLst/>
          </a:prstGeom>
          <a:noFill/>
        </p:spPr>
        <p:txBody>
          <a:bodyPr wrap="square" rtlCol="0">
            <a:spAutoFit/>
          </a:bodyPr>
          <a:lstStyle/>
          <a:p>
            <a:r>
              <a:rPr lang="tr-TR" sz="3600" dirty="0">
                <a:solidFill>
                  <a:srgbClr val="C00000"/>
                </a:solidFill>
                <a:latin typeface="Bahnschrift" panose="020B0502040204020203" pitchFamily="34" charset="0"/>
              </a:rPr>
              <a:t>4. Sonuç</a:t>
            </a:r>
          </a:p>
          <a:p>
            <a:endParaRPr lang="tr-TR" sz="1500" dirty="0">
              <a:latin typeface="Bahnschrift" panose="020B0502040204020203" pitchFamily="34" charset="0"/>
            </a:endParaRPr>
          </a:p>
          <a:p>
            <a:r>
              <a:rPr lang="tr-TR" sz="1500" dirty="0">
                <a:latin typeface="Bahnschrift" panose="020B0502040204020203" pitchFamily="34" charset="0"/>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324160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289FD9-957C-5147-661E-5032C9663C1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54DC0C-91EF-6B99-E65C-4F731F3E1976}"/>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573271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bu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Sabun</Template>
  <TotalTime>61</TotalTime>
  <Words>1025</Words>
  <Application>Microsoft Office PowerPoint</Application>
  <PresentationFormat>Geniş ekran</PresentationFormat>
  <Paragraphs>43</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 Black</vt:lpstr>
      <vt:lpstr>Bahnschrift</vt:lpstr>
      <vt:lpstr>Castellar</vt:lpstr>
      <vt:lpstr>Century Gothic</vt:lpstr>
      <vt:lpstr>Garamond</vt:lpstr>
      <vt:lpstr>Sabun</vt:lpstr>
      <vt:lpstr>fIltreler</vt:lpstr>
      <vt:lpstr>Görüntü İSleme Yöntemleri Kullanılarak Kiraz                   Meyvesinin Sınıflandırılması </vt:lpstr>
      <vt:lpstr>1. GİRİŞ</vt:lpstr>
      <vt:lpstr>2. MATERYAL ve METOT</vt:lpstr>
      <vt:lpstr>2.2. Görüntü İşleme</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fIltreler</dc:title>
  <dc:creator>ebrubozkus7@gmail.com</dc:creator>
  <cp:lastModifiedBy>ebrubozkus7@gmail.com</cp:lastModifiedBy>
  <cp:revision>1</cp:revision>
  <dcterms:created xsi:type="dcterms:W3CDTF">2022-11-12T21:05:55Z</dcterms:created>
  <dcterms:modified xsi:type="dcterms:W3CDTF">2022-11-12T22:07:24Z</dcterms:modified>
</cp:coreProperties>
</file>