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92B2F4F-E113-45E2-A468-5FC7ED5BFD2C}" type="datetimeFigureOut">
              <a:rPr lang="tr-TR" smtClean="0"/>
              <a:t>15.12.2022</a:t>
            </a:fld>
            <a:endParaRPr lang="tr-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tr-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9F7BDC4-4702-4DFE-BD2A-4F1B64A67D1F}" type="slidenum">
              <a:rPr lang="tr-TR" smtClean="0"/>
              <a:t>‹#›</a:t>
            </a:fld>
            <a:endParaRPr lang="tr-TR"/>
          </a:p>
        </p:txBody>
      </p:sp>
    </p:spTree>
    <p:extLst>
      <p:ext uri="{BB962C8B-B14F-4D97-AF65-F5344CB8AC3E}">
        <p14:creationId xmlns:p14="http://schemas.microsoft.com/office/powerpoint/2010/main" val="1778709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92B2F4F-E113-45E2-A468-5FC7ED5BFD2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200013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92B2F4F-E113-45E2-A468-5FC7ED5BFD2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248093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92B2F4F-E113-45E2-A468-5FC7ED5BFD2C}"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306049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92B2F4F-E113-45E2-A468-5FC7ED5BFD2C}" type="datetimeFigureOut">
              <a:rPr lang="tr-TR" smtClean="0"/>
              <a:t>15.12.2022</a:t>
            </a:fld>
            <a:endParaRPr lang="tr-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tr-TR"/>
          </a:p>
        </p:txBody>
      </p:sp>
      <p:sp>
        <p:nvSpPr>
          <p:cNvPr id="6" name="Slide Number Placeholder 5"/>
          <p:cNvSpPr>
            <a:spLocks noGrp="1"/>
          </p:cNvSpPr>
          <p:nvPr>
            <p:ph type="sldNum" sz="quarter" idx="12"/>
          </p:nvPr>
        </p:nvSpPr>
        <p:spPr>
          <a:xfrm>
            <a:off x="8604504" y="5211060"/>
            <a:ext cx="2112264" cy="228600"/>
          </a:xfrm>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4989092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2B2F4F-E113-45E2-A468-5FC7ED5BFD2C}"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19690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92B2F4F-E113-45E2-A468-5FC7ED5BFD2C}"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367187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92B2F4F-E113-45E2-A468-5FC7ED5BFD2C}"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11784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B2F4F-E113-45E2-A468-5FC7ED5BFD2C}"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F7BDC4-4702-4DFE-BD2A-4F1B64A67D1F}" type="slidenum">
              <a:rPr lang="tr-TR" smtClean="0"/>
              <a:t>‹#›</a:t>
            </a:fld>
            <a:endParaRPr lang="tr-TR"/>
          </a:p>
        </p:txBody>
      </p:sp>
    </p:spTree>
    <p:extLst>
      <p:ext uri="{BB962C8B-B14F-4D97-AF65-F5344CB8AC3E}">
        <p14:creationId xmlns:p14="http://schemas.microsoft.com/office/powerpoint/2010/main" val="375140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C92B2F4F-E113-45E2-A468-5FC7ED5BFD2C}" type="datetimeFigureOut">
              <a:rPr lang="tr-TR" smtClean="0"/>
              <a:t>15.12.2022</a:t>
            </a:fld>
            <a:endParaRPr lang="tr-TR"/>
          </a:p>
        </p:txBody>
      </p:sp>
      <p:sp>
        <p:nvSpPr>
          <p:cNvPr id="9" name="Footer Placeholder 8"/>
          <p:cNvSpPr>
            <a:spLocks noGrp="1"/>
          </p:cNvSpPr>
          <p:nvPr>
            <p:ph type="ftr" sz="quarter" idx="11"/>
          </p:nvPr>
        </p:nvSpPr>
        <p:spPr/>
        <p:txBody>
          <a:bodyPr/>
          <a:lstStyle>
            <a:lvl1pPr algn="r">
              <a:defRPr/>
            </a:lvl1pPr>
          </a:lstStyle>
          <a:p>
            <a:endParaRPr lang="tr-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9F7BDC4-4702-4DFE-BD2A-4F1B64A67D1F}" type="slidenum">
              <a:rPr lang="tr-TR" smtClean="0"/>
              <a:t>‹#›</a:t>
            </a:fld>
            <a:endParaRPr lang="tr-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3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92B2F4F-E113-45E2-A468-5FC7ED5BFD2C}" type="datetimeFigureOut">
              <a:rPr lang="tr-TR" smtClean="0"/>
              <a:t>15.12.2022</a:t>
            </a:fld>
            <a:endParaRPr lang="tr-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9F7BDC4-4702-4DFE-BD2A-4F1B64A67D1F}" type="slidenum">
              <a:rPr lang="tr-TR" smtClean="0"/>
              <a:t>‹#›</a:t>
            </a:fld>
            <a:endParaRPr lang="tr-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036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92B2F4F-E113-45E2-A468-5FC7ED5BFD2C}" type="datetimeFigureOut">
              <a:rPr lang="tr-TR" smtClean="0"/>
              <a:t>15.12.2022</a:t>
            </a:fld>
            <a:endParaRPr lang="tr-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tr-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9F7BDC4-4702-4DFE-BD2A-4F1B64A67D1F}" type="slidenum">
              <a:rPr lang="tr-TR" smtClean="0"/>
              <a:t>‹#›</a:t>
            </a:fld>
            <a:endParaRPr lang="tr-TR"/>
          </a:p>
        </p:txBody>
      </p:sp>
    </p:spTree>
    <p:extLst>
      <p:ext uri="{BB962C8B-B14F-4D97-AF65-F5344CB8AC3E}">
        <p14:creationId xmlns:p14="http://schemas.microsoft.com/office/powerpoint/2010/main" val="3121632203"/>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D2CD25-93BE-484C-4B14-8F850122DF50}"/>
              </a:ext>
            </a:extLst>
          </p:cNvPr>
          <p:cNvSpPr>
            <a:spLocks noGrp="1"/>
          </p:cNvSpPr>
          <p:nvPr>
            <p:ph type="ctrTitle"/>
          </p:nvPr>
        </p:nvSpPr>
        <p:spPr>
          <a:xfrm>
            <a:off x="1165412" y="2278535"/>
            <a:ext cx="9448800" cy="1825096"/>
          </a:xfrm>
        </p:spPr>
        <p:txBody>
          <a:bodyPr>
            <a:noAutofit/>
          </a:bodyPr>
          <a:lstStyle/>
          <a:p>
            <a:r>
              <a:rPr lang="tr-TR" sz="6000" dirty="0">
                <a:solidFill>
                  <a:srgbClr val="C00000"/>
                </a:solidFill>
              </a:rPr>
              <a:t>Görüntü işleme </a:t>
            </a:r>
            <a:br>
              <a:rPr lang="tr-TR" sz="6000" dirty="0">
                <a:solidFill>
                  <a:srgbClr val="C00000"/>
                </a:solidFill>
              </a:rPr>
            </a:br>
            <a:r>
              <a:rPr lang="tr-TR" sz="6000" dirty="0">
                <a:solidFill>
                  <a:srgbClr val="C00000"/>
                </a:solidFill>
              </a:rPr>
              <a:t>morfolojik işlemleri makale sunumları</a:t>
            </a:r>
          </a:p>
        </p:txBody>
      </p:sp>
      <p:sp>
        <p:nvSpPr>
          <p:cNvPr id="3" name="Alt Başlık 2">
            <a:extLst>
              <a:ext uri="{FF2B5EF4-FFF2-40B4-BE49-F238E27FC236}">
                <a16:creationId xmlns:a16="http://schemas.microsoft.com/office/drawing/2014/main" id="{32A4463D-B305-F8A8-157B-DD479F0C0115}"/>
              </a:ext>
            </a:extLst>
          </p:cNvPr>
          <p:cNvSpPr>
            <a:spLocks noGrp="1"/>
          </p:cNvSpPr>
          <p:nvPr>
            <p:ph type="subTitle" idx="1"/>
          </p:nvPr>
        </p:nvSpPr>
        <p:spPr>
          <a:xfrm>
            <a:off x="1165412" y="4504839"/>
            <a:ext cx="9448800" cy="886011"/>
          </a:xfrm>
        </p:spPr>
        <p:txBody>
          <a:bodyPr>
            <a:noAutofit/>
          </a:bodyPr>
          <a:lstStyle/>
          <a:p>
            <a:r>
              <a:rPr lang="tr-TR" sz="2000" b="1" u="sng" dirty="0">
                <a:solidFill>
                  <a:schemeClr val="tx1"/>
                </a:solidFill>
              </a:rPr>
              <a:t>02205076053</a:t>
            </a:r>
          </a:p>
          <a:p>
            <a:r>
              <a:rPr lang="tr-TR" sz="2000" b="1" u="sng" dirty="0">
                <a:solidFill>
                  <a:schemeClr val="tx1"/>
                </a:solidFill>
              </a:rPr>
              <a:t>EBRU BOZKUŞ </a:t>
            </a:r>
          </a:p>
          <a:p>
            <a:r>
              <a:rPr lang="tr-TR" sz="2000" b="1" u="sng" dirty="0">
                <a:solidFill>
                  <a:schemeClr val="tx1"/>
                </a:solidFill>
              </a:rPr>
              <a:t>BİLGİSAYAR MÜHENDİSLİĞİ İKİNCİ ÖĞRENİM 3.SINIF</a:t>
            </a:r>
          </a:p>
        </p:txBody>
      </p:sp>
    </p:spTree>
    <p:extLst>
      <p:ext uri="{BB962C8B-B14F-4D97-AF65-F5344CB8AC3E}">
        <p14:creationId xmlns:p14="http://schemas.microsoft.com/office/powerpoint/2010/main" val="308315319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000AF37-B6AD-BD7F-C101-02897C0F2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094" y="258576"/>
            <a:ext cx="2924175" cy="2377047"/>
          </a:xfrm>
        </p:spPr>
      </p:pic>
      <p:pic>
        <p:nvPicPr>
          <p:cNvPr id="7" name="Resim 6">
            <a:extLst>
              <a:ext uri="{FF2B5EF4-FFF2-40B4-BE49-F238E27FC236}">
                <a16:creationId xmlns:a16="http://schemas.microsoft.com/office/drawing/2014/main" id="{36B5A00A-8678-E75A-36AD-C851E67AF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378" y="258577"/>
            <a:ext cx="2952750" cy="2377046"/>
          </a:xfrm>
          <a:prstGeom prst="rect">
            <a:avLst/>
          </a:prstGeom>
        </p:spPr>
      </p:pic>
      <p:sp>
        <p:nvSpPr>
          <p:cNvPr id="8" name="Metin kutusu 7">
            <a:extLst>
              <a:ext uri="{FF2B5EF4-FFF2-40B4-BE49-F238E27FC236}">
                <a16:creationId xmlns:a16="http://schemas.microsoft.com/office/drawing/2014/main" id="{437B6FCC-59ED-2E6B-7661-FF4B035E0CCF}"/>
              </a:ext>
            </a:extLst>
          </p:cNvPr>
          <p:cNvSpPr txBox="1"/>
          <p:nvPr/>
        </p:nvSpPr>
        <p:spPr>
          <a:xfrm>
            <a:off x="1013012" y="2841812"/>
            <a:ext cx="10390094" cy="6586418"/>
          </a:xfrm>
          <a:prstGeom prst="rect">
            <a:avLst/>
          </a:prstGeom>
          <a:noFill/>
        </p:spPr>
        <p:txBody>
          <a:bodyPr wrap="square" rtlCol="0">
            <a:spAutoFit/>
          </a:bodyPr>
          <a:lstStyle/>
          <a:p>
            <a:r>
              <a:rPr lang="tr-TR" sz="1400" dirty="0">
                <a:solidFill>
                  <a:srgbClr val="FF0000"/>
                </a:solidFill>
                <a:latin typeface="Engravers MT" panose="02090707080505020304" pitchFamily="18" charset="0"/>
              </a:rPr>
              <a:t>2.2. Nesne bulma ve özellik çıkarımı </a:t>
            </a:r>
            <a:r>
              <a:rPr lang="tr-TR" sz="1400" dirty="0" err="1">
                <a:solidFill>
                  <a:srgbClr val="FF0000"/>
                </a:solidFill>
                <a:latin typeface="Engravers MT" panose="02090707080505020304" pitchFamily="18" charset="0"/>
              </a:rPr>
              <a:t>iŞlemi</a:t>
            </a:r>
            <a:r>
              <a:rPr lang="tr-TR" sz="1400" dirty="0">
                <a:solidFill>
                  <a:srgbClr val="FF0000"/>
                </a:solidFill>
                <a:latin typeface="Engravers MT" panose="02090707080505020304" pitchFamily="18" charset="0"/>
              </a:rPr>
              <a:t> </a:t>
            </a:r>
            <a:r>
              <a:rPr lang="tr-TR" sz="1400" dirty="0" err="1">
                <a:solidFill>
                  <a:srgbClr val="FF0000"/>
                </a:solidFill>
                <a:latin typeface="Engravers MT" panose="02090707080505020304" pitchFamily="18" charset="0"/>
              </a:rPr>
              <a:t>aŞaması</a:t>
            </a:r>
            <a:endParaRPr lang="tr-TR" sz="1400" dirty="0">
              <a:solidFill>
                <a:srgbClr val="FF0000"/>
              </a:solidFill>
              <a:latin typeface="Engravers MT" panose="02090707080505020304" pitchFamily="18" charset="0"/>
            </a:endParaRPr>
          </a:p>
          <a:p>
            <a:r>
              <a:rPr lang="tr-TR" sz="1600" dirty="0">
                <a:latin typeface="Bahnschrift Condensed" panose="020B0502040204020203" pitchFamily="34" charset="0"/>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Her bir nesneye ait dış hatlar ve nesne numaraları belirlendikten sonra, nesnenin alanını hesaplamak için moment alma işlemi gerçekleştirilmektedir. </a:t>
            </a:r>
            <a:endParaRPr lang="tr-TR" sz="1600" dirty="0">
              <a:solidFill>
                <a:srgbClr val="FF0000"/>
              </a:solidFill>
              <a:latin typeface="Bahnschrift Condensed" panose="020B0502040204020203" pitchFamily="34" charset="0"/>
            </a:endParaRPr>
          </a:p>
          <a:p>
            <a:r>
              <a:rPr lang="tr-TR" sz="1400" dirty="0">
                <a:solidFill>
                  <a:srgbClr val="FF0000"/>
                </a:solidFill>
                <a:latin typeface="Engravers MT" panose="02090707080505020304" pitchFamily="18" charset="0"/>
              </a:rPr>
              <a:t>2.3. Sınıflandırma </a:t>
            </a:r>
            <a:r>
              <a:rPr lang="tr-TR" sz="1400" dirty="0" err="1">
                <a:solidFill>
                  <a:srgbClr val="FF0000"/>
                </a:solidFill>
                <a:latin typeface="Engravers MT" panose="02090707080505020304" pitchFamily="18" charset="0"/>
              </a:rPr>
              <a:t>iŞlemi</a:t>
            </a:r>
            <a:r>
              <a:rPr lang="tr-TR" sz="1400" dirty="0">
                <a:solidFill>
                  <a:srgbClr val="FF0000"/>
                </a:solidFill>
                <a:latin typeface="Engravers MT" panose="02090707080505020304" pitchFamily="18" charset="0"/>
              </a:rPr>
              <a:t> </a:t>
            </a:r>
            <a:r>
              <a:rPr lang="tr-TR" sz="1400" dirty="0" err="1">
                <a:solidFill>
                  <a:srgbClr val="FF0000"/>
                </a:solidFill>
                <a:latin typeface="Engravers MT" panose="02090707080505020304" pitchFamily="18" charset="0"/>
              </a:rPr>
              <a:t>aŞamasına</a:t>
            </a:r>
            <a:r>
              <a:rPr lang="tr-TR" sz="1400" dirty="0">
                <a:solidFill>
                  <a:srgbClr val="FF0000"/>
                </a:solidFill>
                <a:latin typeface="Engravers MT" panose="02090707080505020304" pitchFamily="18" charset="0"/>
              </a:rPr>
              <a:t> ait adımlar</a:t>
            </a:r>
          </a:p>
          <a:p>
            <a:r>
              <a:rPr lang="tr-TR" sz="1600" dirty="0">
                <a:latin typeface="Bahnschrift Condensed" panose="020B0502040204020203" pitchFamily="34" charset="0"/>
              </a:rPr>
              <a:t>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a:t>
            </a:r>
            <a:r>
              <a:rPr lang="tr-TR" sz="1600" dirty="0" err="1">
                <a:latin typeface="Bahnschrift Condensed" panose="020B0502040204020203" pitchFamily="34" charset="0"/>
              </a:rPr>
              <a:t>kümelendirilebilmektedir</a:t>
            </a:r>
            <a:r>
              <a:rPr lang="tr-TR" sz="1600" dirty="0">
                <a:latin typeface="Bahnschrift Condensed" panose="020B0502040204020203" pitchFamily="34" charset="0"/>
              </a:rPr>
              <a:t>.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endParaRPr lang="tr-TR" sz="1600" dirty="0">
              <a:solidFill>
                <a:srgbClr val="FF0000"/>
              </a:solidFill>
              <a:latin typeface="Bahnschrift Condensed" panose="020B0502040204020203" pitchFamily="34" charset="0"/>
            </a:endParaRPr>
          </a:p>
          <a:p>
            <a:r>
              <a:rPr lang="tr-TR" sz="1200" i="1" dirty="0">
                <a:solidFill>
                  <a:srgbClr val="FF0000"/>
                </a:solidFill>
                <a:latin typeface="Engravers MT" panose="02090707080505020304" pitchFamily="18" charset="0"/>
              </a:rPr>
              <a:t>2.3.1. Ortalama tabanlı sınıflandırma</a:t>
            </a:r>
          </a:p>
          <a:p>
            <a:r>
              <a:rPr lang="tr-TR" sz="1600" dirty="0">
                <a:latin typeface="Bahnschrift Condensed" panose="020B0502040204020203" pitchFamily="34" charset="0"/>
              </a:rPr>
              <a:t>Nesneleri sınıflandırma aşamasında, ilgili nesnenin alanı ile her bir küme merkezi arasındaki mesafe hesaplanmaktadır. Nesneler kendilerine en yakın noktada bulunan küme merkezlerine yerleştirilerek sınıflandırılmaktadır.</a:t>
            </a:r>
            <a:endParaRPr lang="tr-TR" sz="1600" dirty="0">
              <a:solidFill>
                <a:srgbClr val="FF0000"/>
              </a:solidFill>
              <a:latin typeface="Bahnschrift Condensed" panose="020B0502040204020203" pitchFamily="34"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a:p>
            <a:endParaRPr lang="tr-TR" sz="1400" dirty="0">
              <a:solidFill>
                <a:srgbClr val="FF0000"/>
              </a:solidFill>
              <a:latin typeface="Engravers MT" panose="02090707080505020304" pitchFamily="18" charset="0"/>
            </a:endParaRPr>
          </a:p>
        </p:txBody>
      </p:sp>
    </p:spTree>
    <p:extLst>
      <p:ext uri="{BB962C8B-B14F-4D97-AF65-F5344CB8AC3E}">
        <p14:creationId xmlns:p14="http://schemas.microsoft.com/office/powerpoint/2010/main" val="139014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E23C059-71B1-C8A9-3682-A5A1998F2BE5}"/>
              </a:ext>
            </a:extLst>
          </p:cNvPr>
          <p:cNvSpPr>
            <a:spLocks noGrp="1"/>
          </p:cNvSpPr>
          <p:nvPr>
            <p:ph idx="1"/>
          </p:nvPr>
        </p:nvSpPr>
        <p:spPr>
          <a:xfrm>
            <a:off x="1004047" y="265354"/>
            <a:ext cx="10058400" cy="6332669"/>
          </a:xfrm>
        </p:spPr>
        <p:txBody>
          <a:bodyPr>
            <a:normAutofit/>
          </a:bodyPr>
          <a:lstStyle/>
          <a:p>
            <a:r>
              <a:rPr lang="tr-TR" sz="1400" i="1" dirty="0">
                <a:solidFill>
                  <a:srgbClr val="FF0000"/>
                </a:solidFill>
                <a:latin typeface="Engravers MT" panose="02090707080505020304" pitchFamily="18" charset="0"/>
              </a:rPr>
              <a:t>2.3.2. K-</a:t>
            </a:r>
            <a:r>
              <a:rPr lang="tr-TR" sz="1400" i="1" dirty="0" err="1">
                <a:solidFill>
                  <a:srgbClr val="FF0000"/>
                </a:solidFill>
                <a:latin typeface="Engravers MT" panose="02090707080505020304" pitchFamily="18" charset="0"/>
              </a:rPr>
              <a:t>means</a:t>
            </a:r>
            <a:r>
              <a:rPr lang="tr-TR" sz="1400" i="1" dirty="0">
                <a:solidFill>
                  <a:srgbClr val="FF0000"/>
                </a:solidFill>
                <a:latin typeface="Engravers MT" panose="02090707080505020304" pitchFamily="18" charset="0"/>
              </a:rPr>
              <a:t> kümeleme yöntemi </a:t>
            </a:r>
          </a:p>
          <a:p>
            <a:r>
              <a:rPr lang="tr-TR" sz="1600" dirty="0">
                <a:latin typeface="Bahnschrift Condensed" panose="020B0502040204020203" pitchFamily="34" charset="0"/>
              </a:rPr>
              <a:t>K-</a:t>
            </a:r>
            <a:r>
              <a:rPr lang="tr-TR" sz="1600" dirty="0" err="1">
                <a:latin typeface="Bahnschrift Condensed" panose="020B0502040204020203" pitchFamily="34" charset="0"/>
              </a:rPr>
              <a:t>means</a:t>
            </a:r>
            <a:r>
              <a:rPr lang="tr-TR" sz="1600" dirty="0">
                <a:latin typeface="Bahnschrift Condensed" panose="020B0502040204020203" pitchFamily="34" charset="0"/>
              </a:rPr>
              <a:t> algoritmasının temel amacı bölümleme sonucunda elde edilen küme</a:t>
            </a:r>
          </a:p>
          <a:p>
            <a:pPr marL="0" indent="0">
              <a:buNone/>
            </a:pPr>
            <a:r>
              <a:rPr lang="tr-TR" sz="1600" dirty="0">
                <a:latin typeface="Bahnschrift Condensed" panose="020B0502040204020203" pitchFamily="34" charset="0"/>
              </a:rPr>
              <a:t> içindeki verilerin benzerliklerinin maksimum, kümeler arasındaki benzerliklerin</a:t>
            </a:r>
          </a:p>
          <a:p>
            <a:pPr marL="0" indent="0">
              <a:buNone/>
            </a:pPr>
            <a:r>
              <a:rPr lang="tr-TR" sz="1600" dirty="0">
                <a:latin typeface="Bahnschrift Condensed" panose="020B0502040204020203" pitchFamily="34" charset="0"/>
              </a:rPr>
              <a:t> ise minimum olmasıdır. K-</a:t>
            </a:r>
            <a:r>
              <a:rPr lang="tr-TR" sz="1600" dirty="0" err="1">
                <a:latin typeface="Bahnschrift Condensed" panose="020B0502040204020203" pitchFamily="34" charset="0"/>
              </a:rPr>
              <a:t>means</a:t>
            </a:r>
            <a:r>
              <a:rPr lang="tr-TR" sz="1600" dirty="0">
                <a:latin typeface="Bahnschrift Condensed" panose="020B0502040204020203" pitchFamily="34" charset="0"/>
              </a:rPr>
              <a:t> algoritmasının çalışma sürecini maddeler halinde</a:t>
            </a:r>
          </a:p>
          <a:p>
            <a:pPr marL="0" indent="0">
              <a:buNone/>
            </a:pPr>
            <a:r>
              <a:rPr lang="tr-TR" sz="1600" dirty="0">
                <a:latin typeface="Bahnschrift Condensed" panose="020B0502040204020203" pitchFamily="34" charset="0"/>
              </a:rPr>
              <a:t> sunulan 4 aşamada ifade edilmektedir</a:t>
            </a:r>
            <a:r>
              <a:rPr lang="tr-TR" sz="1400" dirty="0"/>
              <a:t>. </a:t>
            </a:r>
            <a:r>
              <a:rPr lang="tr-TR" sz="1600" dirty="0">
                <a:latin typeface="Bahnschrift Condensed" panose="020B0502040204020203" pitchFamily="34" charset="0"/>
              </a:rPr>
              <a:t>Kümeleme işlemi nesnelerin birbirleri ile olan </a:t>
            </a:r>
          </a:p>
          <a:p>
            <a:pPr marL="0" indent="0">
              <a:buNone/>
            </a:pPr>
            <a:r>
              <a:rPr lang="tr-TR" sz="1600" dirty="0">
                <a:latin typeface="Bahnschrift Condensed" panose="020B0502040204020203" pitchFamily="34" charset="0"/>
              </a:rPr>
              <a:t>benzerlik veya benzemezliklerine göre gerçekleştirilmektedir</a:t>
            </a:r>
            <a:r>
              <a:rPr lang="tr-TR" sz="1400" dirty="0">
                <a:latin typeface="Bahnschrift Condensed" panose="020B0502040204020203" pitchFamily="34" charset="0"/>
              </a:rPr>
              <a:t>.</a:t>
            </a:r>
            <a:r>
              <a:rPr lang="tr-TR" sz="1400" dirty="0"/>
              <a:t> </a:t>
            </a:r>
            <a:r>
              <a:rPr lang="tr-TR" sz="1600" dirty="0">
                <a:latin typeface="Bahnschrift Condensed" panose="020B0502040204020203" pitchFamily="34" charset="0"/>
              </a:rPr>
              <a:t>Görüntü ön işleme, nesne</a:t>
            </a:r>
          </a:p>
          <a:p>
            <a:pPr marL="0" indent="0">
              <a:buNone/>
            </a:pPr>
            <a:r>
              <a:rPr lang="tr-TR" sz="1600" dirty="0">
                <a:latin typeface="Bahnschrift Condensed" panose="020B0502040204020203" pitchFamily="34" charset="0"/>
              </a:rPr>
              <a:t> bulma ve özellik çıkartımı ile elde edilmiş olan nesnelerin, piksel olarak hesaplanmış olan alan verileri kullanılarak bilgi </a:t>
            </a:r>
            <a:r>
              <a:rPr lang="tr-TR" sz="1600" dirty="0" err="1">
                <a:latin typeface="Bahnschrift Condensed" panose="020B0502040204020203" pitchFamily="34" charset="0"/>
              </a:rPr>
              <a:t>veritabanı</a:t>
            </a:r>
            <a:r>
              <a:rPr lang="tr-TR" sz="1600" dirty="0">
                <a:latin typeface="Bahnschrift Condensed" panose="020B0502040204020203" pitchFamily="34" charset="0"/>
              </a:rPr>
              <a:t> oluşturulmaktadır. Bilgi </a:t>
            </a:r>
            <a:r>
              <a:rPr lang="tr-TR" sz="1600" dirty="0" err="1">
                <a:latin typeface="Bahnschrift Condensed" panose="020B0502040204020203" pitchFamily="34" charset="0"/>
              </a:rPr>
              <a:t>veritabanında</a:t>
            </a:r>
            <a:r>
              <a:rPr lang="tr-TR" sz="1600" dirty="0">
                <a:latin typeface="Bahnschrift Condensed" panose="020B0502040204020203" pitchFamily="34" charset="0"/>
              </a:rPr>
              <a:t> toplanmış olan veriler K-</a:t>
            </a:r>
            <a:r>
              <a:rPr lang="tr-TR" sz="1600" dirty="0" err="1">
                <a:latin typeface="Bahnschrift Condensed" panose="020B0502040204020203" pitchFamily="34" charset="0"/>
              </a:rPr>
              <a:t>means</a:t>
            </a:r>
            <a:r>
              <a:rPr lang="tr-TR" sz="1600" dirty="0">
                <a:latin typeface="Bahnschrift Condensed" panose="020B0502040204020203" pitchFamily="34" charset="0"/>
              </a:rPr>
              <a:t> kümeleme yöntemi kullanılarak 3 kümeye ayrılmakta ve bu kümelerin merkez noktaları belirlenmektedir. Çalışmaya yeni bir veri seti eklendiğinde gerçek zamanlı olarak, eklenen veri setindeki nesnelerin alanları piksel cinsinden hesaplanmaktadır.</a:t>
            </a:r>
          </a:p>
          <a:p>
            <a:pPr marL="0" indent="0">
              <a:buNone/>
            </a:pPr>
            <a:r>
              <a:rPr lang="tr-TR" sz="1600" i="1" dirty="0">
                <a:solidFill>
                  <a:srgbClr val="FF0000"/>
                </a:solidFill>
                <a:latin typeface="Engravers MT" panose="02090707080505020304" pitchFamily="18" charset="0"/>
              </a:rPr>
              <a:t>3. DENEYSEL ÇALIŞMA</a:t>
            </a:r>
          </a:p>
          <a:p>
            <a:pPr marL="0" indent="0">
              <a:buNone/>
            </a:pPr>
            <a:r>
              <a:rPr lang="tr-TR" sz="1600" dirty="0">
                <a:latin typeface="Bahnschrift Condensed" panose="020B0502040204020203" pitchFamily="34" charset="0"/>
              </a:rPr>
              <a:t>Önerilen yöntem ile ortamda bulunan fındıkların tespit edilerek kümelenmesine yönelik deneysel çalışma yapılmaktadır. Görüntülerin işlenmesi ve sınıflandırılması aşamalarında </a:t>
            </a:r>
            <a:r>
              <a:rPr lang="tr-TR" sz="1600" dirty="0" err="1">
                <a:latin typeface="Bahnschrift Condensed" panose="020B0502040204020203" pitchFamily="34" charset="0"/>
              </a:rPr>
              <a:t>OpenCV</a:t>
            </a:r>
            <a:r>
              <a:rPr lang="tr-TR" sz="1600" dirty="0">
                <a:latin typeface="Bahnschrift Condensed" panose="020B0502040204020203" pitchFamily="34" charset="0"/>
              </a:rPr>
              <a:t> Kütüphanesi ve </a:t>
            </a:r>
            <a:r>
              <a:rPr lang="tr-TR" sz="1600" dirty="0" err="1">
                <a:latin typeface="Bahnschrift Condensed" panose="020B0502040204020203" pitchFamily="34" charset="0"/>
              </a:rPr>
              <a:t>Weka</a:t>
            </a:r>
            <a:r>
              <a:rPr lang="tr-TR" sz="1600" dirty="0">
                <a:latin typeface="Bahnschrift Condensed" panose="020B0502040204020203" pitchFamily="34" charset="0"/>
              </a:rPr>
              <a:t> yazılımları kullanılmaktadır. Kameradan alınan ham görüntüde, çalışma alanı dışında kalan dörtgenin bulunduğu alan kesilmiştir</a:t>
            </a:r>
            <a:r>
              <a:rPr lang="tr-TR" sz="1600" dirty="0"/>
              <a:t>.</a:t>
            </a:r>
            <a:endParaRPr lang="tr-TR" sz="1600" i="1" dirty="0">
              <a:solidFill>
                <a:srgbClr val="FF0000"/>
              </a:solidFill>
              <a:latin typeface="Engravers MT" panose="02090707080505020304" pitchFamily="18" charset="0"/>
            </a:endParaRPr>
          </a:p>
        </p:txBody>
      </p:sp>
      <p:pic>
        <p:nvPicPr>
          <p:cNvPr id="5" name="Resim 4">
            <a:extLst>
              <a:ext uri="{FF2B5EF4-FFF2-40B4-BE49-F238E27FC236}">
                <a16:creationId xmlns:a16="http://schemas.microsoft.com/office/drawing/2014/main" id="{F906A4CE-150C-D9A9-9C89-D4C56D76C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049" y="259978"/>
            <a:ext cx="4529139" cy="2061882"/>
          </a:xfrm>
          <a:prstGeom prst="rect">
            <a:avLst/>
          </a:prstGeom>
        </p:spPr>
      </p:pic>
      <p:pic>
        <p:nvPicPr>
          <p:cNvPr id="7" name="Resim 6">
            <a:extLst>
              <a:ext uri="{FF2B5EF4-FFF2-40B4-BE49-F238E27FC236}">
                <a16:creationId xmlns:a16="http://schemas.microsoft.com/office/drawing/2014/main" id="{99856B43-9CE0-ABE1-A36E-967FA5423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97" y="4632565"/>
            <a:ext cx="6391275" cy="1970834"/>
          </a:xfrm>
          <a:prstGeom prst="rect">
            <a:avLst/>
          </a:prstGeom>
        </p:spPr>
      </p:pic>
    </p:spTree>
    <p:extLst>
      <p:ext uri="{BB962C8B-B14F-4D97-AF65-F5344CB8AC3E}">
        <p14:creationId xmlns:p14="http://schemas.microsoft.com/office/powerpoint/2010/main" val="133647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6574F1-D761-C3CD-175D-D13124CCF841}"/>
              </a:ext>
            </a:extLst>
          </p:cNvPr>
          <p:cNvSpPr>
            <a:spLocks noGrp="1"/>
          </p:cNvSpPr>
          <p:nvPr>
            <p:ph idx="1"/>
          </p:nvPr>
        </p:nvSpPr>
        <p:spPr>
          <a:xfrm>
            <a:off x="1066800" y="259976"/>
            <a:ext cx="10058400" cy="6338047"/>
          </a:xfrm>
        </p:spPr>
        <p:txBody>
          <a:bodyPr>
            <a:normAutofit/>
          </a:bodyPr>
          <a:lstStyle/>
          <a:p>
            <a:r>
              <a:rPr lang="tr-TR" sz="1600" dirty="0">
                <a:latin typeface="Bahnschrift Condensed" panose="020B0502040204020203" pitchFamily="34" charset="0"/>
              </a:rPr>
              <a:t>Bu işlemden sonra görüntü ön işleme aşamasına geçilmektedir. Görüntü ön işleme aşamasında, resim üzerinde filtreleme, grileştirme, </a:t>
            </a:r>
            <a:r>
              <a:rPr lang="tr-TR" sz="1600" dirty="0" err="1">
                <a:latin typeface="Bahnschrift Condensed" panose="020B0502040204020203" pitchFamily="34" charset="0"/>
              </a:rPr>
              <a:t>eşikleşme</a:t>
            </a:r>
            <a:r>
              <a:rPr lang="tr-TR" sz="1600" dirty="0">
                <a:latin typeface="Bahnschrift Condensed" panose="020B0502040204020203" pitchFamily="34" charset="0"/>
              </a:rPr>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sz="1600" dirty="0" err="1">
                <a:latin typeface="Bahnschrift Condensed" panose="020B0502040204020203" pitchFamily="34" charset="0"/>
              </a:rPr>
              <a:t>means</a:t>
            </a:r>
            <a:r>
              <a:rPr lang="tr-TR" sz="1600" dirty="0">
                <a:latin typeface="Bahnschrift Condensed" panose="020B0502040204020203" pitchFamily="34" charset="0"/>
              </a:rPr>
              <a:t> algoritmasına göre kümeleme işleminde, piksel cinsinden bulunan alan değerleri kullanılarak küme merkezleri elde edilmektedir.</a:t>
            </a:r>
          </a:p>
          <a:p>
            <a:r>
              <a:rPr lang="tr-TR" sz="1600" i="1" dirty="0">
                <a:solidFill>
                  <a:srgbClr val="FF0000"/>
                </a:solidFill>
                <a:latin typeface="Engravers MT" panose="02090707080505020304" pitchFamily="18" charset="0"/>
              </a:rPr>
              <a:t>4. SONUÇLAR</a:t>
            </a:r>
          </a:p>
          <a:p>
            <a:r>
              <a:rPr lang="tr-TR" sz="1600" dirty="0">
                <a:latin typeface="Bahnschrift Condensed" panose="020B0502040204020203" pitchFamily="34" charset="0"/>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1600" dirty="0" err="1">
                <a:latin typeface="Bahnschrift Condensed" panose="020B0502040204020203" pitchFamily="34" charset="0"/>
              </a:rPr>
              <a:t>veritabanında</a:t>
            </a:r>
            <a:r>
              <a:rPr lang="tr-TR" sz="1600" dirty="0">
                <a:latin typeface="Bahnschrift Condensed" panose="020B0502040204020203" pitchFamily="34" charset="0"/>
              </a:rPr>
              <a:t> bulunan veriler, ortalama tabanlı ve K-</a:t>
            </a:r>
            <a:r>
              <a:rPr lang="tr-TR" sz="1600" dirty="0" err="1">
                <a:latin typeface="Bahnschrift Condensed" panose="020B0502040204020203" pitchFamily="34" charset="0"/>
              </a:rPr>
              <a:t>means</a:t>
            </a:r>
            <a:r>
              <a:rPr lang="tr-TR" sz="1600" dirty="0">
                <a:latin typeface="Bahnschrift Condensed" panose="020B0502040204020203" pitchFamily="34" charset="0"/>
              </a:rPr>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sz="1600" dirty="0" err="1">
                <a:latin typeface="Bahnschrift Condensed" panose="020B0502040204020203" pitchFamily="34" charset="0"/>
              </a:rPr>
              <a:t>means</a:t>
            </a:r>
            <a:r>
              <a:rPr lang="tr-TR" sz="1600" dirty="0">
                <a:latin typeface="Bahnschrift Condensed" panose="020B0502040204020203" pitchFamily="34" charset="0"/>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41937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F5AB50-1535-139D-C2F7-03A44A8C2DFC}"/>
              </a:ext>
            </a:extLst>
          </p:cNvPr>
          <p:cNvSpPr>
            <a:spLocks noGrp="1"/>
          </p:cNvSpPr>
          <p:nvPr>
            <p:ph type="title"/>
          </p:nvPr>
        </p:nvSpPr>
        <p:spPr>
          <a:xfrm>
            <a:off x="685800" y="720085"/>
            <a:ext cx="11029616" cy="687374"/>
          </a:xfrm>
        </p:spPr>
        <p:txBody>
          <a:bodyPr>
            <a:noAutofit/>
          </a:bodyPr>
          <a:lstStyle/>
          <a:p>
            <a:r>
              <a:rPr lang="tr-TR" sz="2400" dirty="0">
                <a:solidFill>
                  <a:srgbClr val="002060"/>
                </a:solidFill>
                <a:latin typeface="Engravers MT" panose="02090707080505020304" pitchFamily="18" charset="0"/>
              </a:rPr>
              <a:t>KONU 1 </a:t>
            </a:r>
            <a:r>
              <a:rPr lang="tr-TR" sz="2400" dirty="0">
                <a:solidFill>
                  <a:srgbClr val="C00000"/>
                </a:solidFill>
                <a:latin typeface="Engravers MT" panose="02090707080505020304" pitchFamily="18" charset="0"/>
              </a:rPr>
              <a:t>-Retina kan damarlarını çıkarmak için </a:t>
            </a:r>
            <a:r>
              <a:rPr lang="tr-TR" sz="2400" dirty="0" err="1">
                <a:solidFill>
                  <a:srgbClr val="C00000"/>
                </a:solidFill>
                <a:latin typeface="Engravers MT" panose="02090707080505020304" pitchFamily="18" charset="0"/>
              </a:rPr>
              <a:t>eŞikleme</a:t>
            </a:r>
            <a:r>
              <a:rPr lang="tr-TR" sz="2400" dirty="0">
                <a:solidFill>
                  <a:srgbClr val="C00000"/>
                </a:solidFill>
                <a:latin typeface="Engravers MT" panose="02090707080505020304" pitchFamily="18" charset="0"/>
              </a:rPr>
              <a:t> temelli morfolojik bir yöntem </a:t>
            </a:r>
          </a:p>
        </p:txBody>
      </p:sp>
      <p:sp>
        <p:nvSpPr>
          <p:cNvPr id="3" name="İçerik Yer Tutucusu 2">
            <a:extLst>
              <a:ext uri="{FF2B5EF4-FFF2-40B4-BE49-F238E27FC236}">
                <a16:creationId xmlns:a16="http://schemas.microsoft.com/office/drawing/2014/main" id="{611129D7-0FBE-ADCA-BC84-658DFA856172}"/>
              </a:ext>
            </a:extLst>
          </p:cNvPr>
          <p:cNvSpPr>
            <a:spLocks noGrp="1"/>
          </p:cNvSpPr>
          <p:nvPr>
            <p:ph idx="1"/>
          </p:nvPr>
        </p:nvSpPr>
        <p:spPr>
          <a:xfrm>
            <a:off x="685800" y="1674607"/>
            <a:ext cx="10820400" cy="5039958"/>
          </a:xfrm>
        </p:spPr>
        <p:txBody>
          <a:bodyPr>
            <a:normAutofit lnSpcReduction="10000"/>
          </a:bodyPr>
          <a:lstStyle/>
          <a:p>
            <a:r>
              <a:rPr lang="tr-TR" sz="2000" u="sng" dirty="0">
                <a:solidFill>
                  <a:srgbClr val="FF0000"/>
                </a:solidFill>
                <a:latin typeface="Engravers MT" panose="02090707080505020304" pitchFamily="18" charset="0"/>
              </a:rPr>
              <a:t>1-GİRİŞ</a:t>
            </a:r>
          </a:p>
          <a:p>
            <a:r>
              <a:rPr lang="tr-TR" sz="2000" dirty="0">
                <a:latin typeface="Bahnschrift Condensed" panose="020B0502040204020203" pitchFamily="34" charset="0"/>
              </a:rPr>
              <a:t>Diyabete bağlı retina bozuklukları kişilerde körlüğe sebep olan ve Diyabetik Retinopati (DR) olarak adlandırılan en önemli hastalıklardan </a:t>
            </a:r>
            <a:r>
              <a:rPr lang="tr-TR" sz="2000" dirty="0" err="1">
                <a:latin typeface="Bahnschrift Condensed" panose="020B0502040204020203" pitchFamily="34" charset="0"/>
              </a:rPr>
              <a:t>biridir.İlerde</a:t>
            </a:r>
            <a:r>
              <a:rPr lang="tr-TR" sz="2000" dirty="0">
                <a:latin typeface="Bahnschrift Condensed" panose="020B0502040204020203" pitchFamily="34" charset="0"/>
              </a:rPr>
              <a:t> görme yetisinin kaybolmaması açısından önemlidir. DR hastalığının erken ve doğru teşhis edilmesi için retina damarlarının doğru bir şekilde bölütlenmesi gerekir. Retina görüntülerinin tespit edilmesi için bilgisayar destekli sistemler geliştirilmiştir. Bu makalede geleneksel bir yöntem olan morfolojik tabanlı bir yöntem kullanılmıştır. 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000" dirty="0" err="1">
                <a:latin typeface="Bahnschrift Condensed" panose="020B0502040204020203" pitchFamily="34" charset="0"/>
              </a:rPr>
              <a:t>bölütleyen</a:t>
            </a:r>
            <a:r>
              <a:rPr lang="tr-TR" sz="2000" dirty="0">
                <a:latin typeface="Bahnschrift Condensed" panose="020B0502040204020203" pitchFamily="34" charset="0"/>
              </a:rPr>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000" dirty="0" err="1">
                <a:latin typeface="Bahnschrift Condensed" panose="020B0502040204020203" pitchFamily="34" charset="0"/>
              </a:rPr>
              <a:t>bölütlemek</a:t>
            </a:r>
            <a:r>
              <a:rPr lang="tr-TR" sz="2000" dirty="0">
                <a:latin typeface="Bahnschrift Condensed" panose="020B0502040204020203" pitchFamily="34" charset="0"/>
              </a:rPr>
              <a:t> için üç farklı eşikleme yöntemi kullanılmıştır. Kullanılan eşikleme yöntemleri Çoklu Eşikleme yöntemi, Maksimum Entropi Tabanlı Eşikleme yöntemi ve Bulanık Kümeleme Tabanlı Eşikleme yöntemidir. Önerilen yöntem literatürdeki diğer geleneksel yöntemlerle de kıyaslanabilir olması için halka açık olarak sunulan DRIVE veri seti üzerinde test edilmiştir. Bu makalede, literatürdeki mevcut çalışmalardan farklı olarak retina </a:t>
            </a:r>
            <a:r>
              <a:rPr lang="tr-TR" sz="2000" dirty="0" err="1">
                <a:latin typeface="Bahnschrift Condensed" panose="020B0502040204020203" pitchFamily="34" charset="0"/>
              </a:rPr>
              <a:t>fundus</a:t>
            </a:r>
            <a:r>
              <a:rPr lang="tr-TR" sz="2000" dirty="0">
                <a:latin typeface="Bahnschrift Condensed" panose="020B0502040204020203" pitchFamily="34" charset="0"/>
              </a:rPr>
              <a:t> görüntüleri üzerinde farklı eşik algoritmalarının kıyaslanması yapılmıştır.</a:t>
            </a:r>
          </a:p>
        </p:txBody>
      </p:sp>
    </p:spTree>
    <p:extLst>
      <p:ext uri="{BB962C8B-B14F-4D97-AF65-F5344CB8AC3E}">
        <p14:creationId xmlns:p14="http://schemas.microsoft.com/office/powerpoint/2010/main" val="216860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11A85-3116-F6DD-A3F7-D32EC0946EC7}"/>
              </a:ext>
            </a:extLst>
          </p:cNvPr>
          <p:cNvSpPr>
            <a:spLocks noGrp="1"/>
          </p:cNvSpPr>
          <p:nvPr>
            <p:ph type="title"/>
          </p:nvPr>
        </p:nvSpPr>
        <p:spPr>
          <a:xfrm>
            <a:off x="748553" y="268940"/>
            <a:ext cx="4092388" cy="721660"/>
          </a:xfrm>
        </p:spPr>
        <p:txBody>
          <a:bodyPr>
            <a:normAutofit/>
          </a:bodyPr>
          <a:lstStyle/>
          <a:p>
            <a:r>
              <a:rPr lang="tr-TR" sz="2000" u="sng" dirty="0">
                <a:solidFill>
                  <a:srgbClr val="FF0000"/>
                </a:solidFill>
                <a:latin typeface="Engravers MT" panose="02090707080505020304" pitchFamily="18" charset="0"/>
              </a:rPr>
              <a:t>2-MATERYAL</a:t>
            </a:r>
            <a:r>
              <a:rPr lang="tr-TR" sz="2000" u="sng" dirty="0">
                <a:solidFill>
                  <a:srgbClr val="FF0000"/>
                </a:solidFill>
              </a:rPr>
              <a:t> </a:t>
            </a:r>
            <a:r>
              <a:rPr lang="tr-TR" sz="2000" u="sng" dirty="0">
                <a:solidFill>
                  <a:srgbClr val="FF0000"/>
                </a:solidFill>
                <a:latin typeface="Engravers MT" panose="02090707080505020304" pitchFamily="18" charset="0"/>
              </a:rPr>
              <a:t>VE METOT</a:t>
            </a:r>
          </a:p>
        </p:txBody>
      </p:sp>
      <p:sp>
        <p:nvSpPr>
          <p:cNvPr id="3" name="İçerik Yer Tutucusu 2">
            <a:extLst>
              <a:ext uri="{FF2B5EF4-FFF2-40B4-BE49-F238E27FC236}">
                <a16:creationId xmlns:a16="http://schemas.microsoft.com/office/drawing/2014/main" id="{278F5BD4-672D-7D02-D31B-E3A8B978B019}"/>
              </a:ext>
            </a:extLst>
          </p:cNvPr>
          <p:cNvSpPr>
            <a:spLocks noGrp="1"/>
          </p:cNvSpPr>
          <p:nvPr>
            <p:ph idx="1"/>
          </p:nvPr>
        </p:nvSpPr>
        <p:spPr>
          <a:xfrm>
            <a:off x="596153" y="847165"/>
            <a:ext cx="10820400" cy="5163670"/>
          </a:xfrm>
        </p:spPr>
        <p:txBody>
          <a:bodyPr>
            <a:normAutofit/>
          </a:bodyPr>
          <a:lstStyle/>
          <a:p>
            <a:r>
              <a:rPr lang="tr-TR" i="1" u="sng" dirty="0">
                <a:solidFill>
                  <a:srgbClr val="FF0000"/>
                </a:solidFill>
                <a:latin typeface="Bahnschrift Condensed" panose="020B0502040204020203" pitchFamily="34" charset="0"/>
              </a:rPr>
              <a:t>2.1 Morfolojik işlemler</a:t>
            </a:r>
          </a:p>
          <a:p>
            <a:r>
              <a:rPr lang="tr-TR" sz="2000" dirty="0">
                <a:latin typeface="Bahnschrift Condensed" panose="020B0502040204020203" pitchFamily="34" charset="0"/>
              </a:rPr>
              <a:t>Morfolojik işlemlerin temel amacı, görüntünün temel özelliklerini korumak ve görüntüyü basitleştirmektir. Bu çalışmada, üst-şapka ve alt-şapka dönüşümleri kan damarlarına belirginlik kazandırmak için kullanılır. </a:t>
            </a:r>
            <a:r>
              <a:rPr lang="tr-TR" sz="2000" dirty="0" err="1">
                <a:latin typeface="Bahnschrift Condensed" panose="020B0502040204020203" pitchFamily="34" charset="0"/>
              </a:rPr>
              <a:t>Üstşapka</a:t>
            </a:r>
            <a:r>
              <a:rPr lang="tr-TR" sz="2000" dirty="0">
                <a:latin typeface="Bahnschrift Condensed" panose="020B0502040204020203" pitchFamily="34" charset="0"/>
              </a:rPr>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a:t>
            </a:r>
          </a:p>
          <a:p>
            <a:endParaRPr lang="tr-TR" sz="2000" i="1" u="sng" dirty="0">
              <a:latin typeface="Bahnschrift Condensed" panose="020B0502040204020203" pitchFamily="34" charset="0"/>
            </a:endParaRPr>
          </a:p>
          <a:p>
            <a:endParaRPr lang="tr-TR" sz="1600" dirty="0"/>
          </a:p>
          <a:p>
            <a:r>
              <a:rPr lang="tr-TR" sz="2000" dirty="0">
                <a:latin typeface="Bahnschrift Condensed" panose="020B0502040204020203" pitchFamily="34" charset="0"/>
              </a:rPr>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a:p>
            <a:endParaRPr lang="tr-TR" sz="2000" i="1" u="sng" dirty="0">
              <a:latin typeface="Bahnschrift Condensed" panose="020B0502040204020203" pitchFamily="34" charset="0"/>
            </a:endParaRPr>
          </a:p>
        </p:txBody>
      </p:sp>
      <p:pic>
        <p:nvPicPr>
          <p:cNvPr id="5" name="Resim 4">
            <a:extLst>
              <a:ext uri="{FF2B5EF4-FFF2-40B4-BE49-F238E27FC236}">
                <a16:creationId xmlns:a16="http://schemas.microsoft.com/office/drawing/2014/main" id="{D2DE582F-23F9-2A06-39DD-6DC166B38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973" y="3134005"/>
            <a:ext cx="2886075" cy="733425"/>
          </a:xfrm>
          <a:prstGeom prst="rect">
            <a:avLst/>
          </a:prstGeom>
        </p:spPr>
      </p:pic>
    </p:spTree>
    <p:extLst>
      <p:ext uri="{BB962C8B-B14F-4D97-AF65-F5344CB8AC3E}">
        <p14:creationId xmlns:p14="http://schemas.microsoft.com/office/powerpoint/2010/main" val="25792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C574B9-CAF6-E7AA-E76F-EA4D43AF2FC8}"/>
              </a:ext>
            </a:extLst>
          </p:cNvPr>
          <p:cNvSpPr>
            <a:spLocks noGrp="1"/>
          </p:cNvSpPr>
          <p:nvPr>
            <p:ph idx="1"/>
          </p:nvPr>
        </p:nvSpPr>
        <p:spPr>
          <a:xfrm>
            <a:off x="578224" y="295835"/>
            <a:ext cx="10820400" cy="6338047"/>
          </a:xfrm>
        </p:spPr>
        <p:txBody>
          <a:bodyPr/>
          <a:lstStyle/>
          <a:p>
            <a:r>
              <a:rPr lang="tr-TR" b="1" i="1" dirty="0">
                <a:solidFill>
                  <a:srgbClr val="FF0000"/>
                </a:solidFill>
                <a:latin typeface="Engravers MT" panose="02090707080505020304" pitchFamily="18" charset="0"/>
              </a:rPr>
              <a:t>2.2 </a:t>
            </a:r>
            <a:r>
              <a:rPr lang="tr-TR" b="1" i="1" dirty="0" err="1">
                <a:solidFill>
                  <a:srgbClr val="FF0000"/>
                </a:solidFill>
                <a:latin typeface="Engravers MT" panose="02090707080505020304" pitchFamily="18" charset="0"/>
              </a:rPr>
              <a:t>EŞİkleme</a:t>
            </a:r>
            <a:r>
              <a:rPr lang="tr-TR" b="1" i="1" dirty="0">
                <a:solidFill>
                  <a:srgbClr val="FF0000"/>
                </a:solidFill>
                <a:latin typeface="Engravers MT" panose="02090707080505020304" pitchFamily="18" charset="0"/>
              </a:rPr>
              <a:t> </a:t>
            </a:r>
            <a:r>
              <a:rPr lang="tr-TR" b="1" i="1" dirty="0" err="1">
                <a:solidFill>
                  <a:srgbClr val="FF0000"/>
                </a:solidFill>
                <a:latin typeface="Engravers MT" panose="02090707080505020304" pitchFamily="18" charset="0"/>
              </a:rPr>
              <a:t>yöntemlerİ</a:t>
            </a:r>
            <a:endParaRPr lang="tr-TR" b="1" i="1" dirty="0">
              <a:solidFill>
                <a:srgbClr val="FF0000"/>
              </a:solidFill>
              <a:latin typeface="Engravers MT" panose="02090707080505020304" pitchFamily="18" charset="0"/>
            </a:endParaRPr>
          </a:p>
          <a:p>
            <a:r>
              <a:rPr lang="tr-TR" dirty="0">
                <a:latin typeface="Bahnschrift Condensed" panose="020B0502040204020203" pitchFamily="34" charset="0"/>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p>
          <a:p>
            <a:r>
              <a:rPr lang="tr-TR" sz="1200" i="1" dirty="0">
                <a:solidFill>
                  <a:srgbClr val="FF0000"/>
                </a:solidFill>
                <a:latin typeface="Engravers MT" panose="02090707080505020304" pitchFamily="18" charset="0"/>
              </a:rPr>
              <a:t>2.2.1 Çok seviyeli eşikleme</a:t>
            </a:r>
          </a:p>
          <a:p>
            <a:r>
              <a:rPr lang="tr-TR" sz="1600" dirty="0">
                <a:latin typeface="Bahnschrift Condensed" panose="020B0502040204020203" pitchFamily="34" charset="0"/>
              </a:rPr>
              <a:t>Gri ölçekli görüntüyü birkaç farklı bölgeye ayırabilen bir işlemdir [18]. Bu işleme ait uyulması gereken kural Denklem (3)’de matematiksel olarak ifade edilmiştir.</a:t>
            </a:r>
          </a:p>
          <a:p>
            <a:endParaRPr lang="tr-TR" sz="1600" b="1" i="1" dirty="0">
              <a:solidFill>
                <a:srgbClr val="FF0000"/>
              </a:solidFill>
              <a:latin typeface="Bahnschrift Condensed" panose="020B0502040204020203" pitchFamily="34" charset="0"/>
            </a:endParaRPr>
          </a:p>
          <a:p>
            <a:r>
              <a:rPr lang="tr-TR" sz="1200" i="1" dirty="0">
                <a:solidFill>
                  <a:srgbClr val="FF0000"/>
                </a:solidFill>
                <a:latin typeface="Engravers MT" panose="02090707080505020304" pitchFamily="18" charset="0"/>
              </a:rPr>
              <a:t>2.2.2 Maksimum entropi tabanlı eşikleme</a:t>
            </a:r>
          </a:p>
          <a:p>
            <a:r>
              <a:rPr lang="tr-TR" sz="1600" dirty="0" err="1">
                <a:latin typeface="Bahnschrift Condensed" panose="020B0502040204020203" pitchFamily="34" charset="0"/>
              </a:rPr>
              <a:t>Entopi</a:t>
            </a:r>
            <a:r>
              <a:rPr lang="tr-TR" sz="1600" dirty="0">
                <a:latin typeface="Bahnschrift Condensed" panose="020B0502040204020203" pitchFamily="34" charset="0"/>
              </a:rPr>
              <a:t> yöntemlerine bağlı eşikleme işlemi araştırmacılar tarafından tercih edilen bir yöntemdir [19]. </a:t>
            </a:r>
            <a:r>
              <a:rPr lang="tr-TR" sz="1600" dirty="0" err="1">
                <a:latin typeface="Bahnschrift Condensed" panose="020B0502040204020203" pitchFamily="34" charset="0"/>
              </a:rPr>
              <a:t>Otsu’nun</a:t>
            </a:r>
            <a:r>
              <a:rPr lang="tr-TR" sz="1600" dirty="0">
                <a:latin typeface="Bahnschrift Condensed" panose="020B0502040204020203" pitchFamily="34" charset="0"/>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lang="tr-TR" sz="1600" b="1" i="1" dirty="0">
              <a:solidFill>
                <a:srgbClr val="FF0000"/>
              </a:solidFill>
              <a:latin typeface="Bahnschrift Condensed" panose="020B0502040204020203" pitchFamily="34" charset="0"/>
            </a:endParaRPr>
          </a:p>
        </p:txBody>
      </p:sp>
      <p:pic>
        <p:nvPicPr>
          <p:cNvPr id="5" name="Resim 4">
            <a:extLst>
              <a:ext uri="{FF2B5EF4-FFF2-40B4-BE49-F238E27FC236}">
                <a16:creationId xmlns:a16="http://schemas.microsoft.com/office/drawing/2014/main" id="{E1A4EAED-01A4-6CC4-59AF-7A8636489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980" y="2410945"/>
            <a:ext cx="2152650" cy="476250"/>
          </a:xfrm>
          <a:prstGeom prst="rect">
            <a:avLst/>
          </a:prstGeom>
        </p:spPr>
      </p:pic>
      <p:pic>
        <p:nvPicPr>
          <p:cNvPr id="7" name="Resim 6">
            <a:extLst>
              <a:ext uri="{FF2B5EF4-FFF2-40B4-BE49-F238E27FC236}">
                <a16:creationId xmlns:a16="http://schemas.microsoft.com/office/drawing/2014/main" id="{42A8CEAC-5971-719B-BFB6-7ABCA3A7C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496" y="4327992"/>
            <a:ext cx="2038350" cy="1723184"/>
          </a:xfrm>
          <a:prstGeom prst="rect">
            <a:avLst/>
          </a:prstGeom>
        </p:spPr>
      </p:pic>
    </p:spTree>
    <p:extLst>
      <p:ext uri="{BB962C8B-B14F-4D97-AF65-F5344CB8AC3E}">
        <p14:creationId xmlns:p14="http://schemas.microsoft.com/office/powerpoint/2010/main" val="156545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1F7829-1E58-D7C9-1431-D1967EC98767}"/>
              </a:ext>
            </a:extLst>
          </p:cNvPr>
          <p:cNvSpPr>
            <a:spLocks noGrp="1"/>
          </p:cNvSpPr>
          <p:nvPr>
            <p:ph idx="1"/>
          </p:nvPr>
        </p:nvSpPr>
        <p:spPr>
          <a:xfrm>
            <a:off x="645459" y="242047"/>
            <a:ext cx="10990729" cy="6373906"/>
          </a:xfrm>
        </p:spPr>
        <p:txBody>
          <a:bodyPr>
            <a:normAutofit/>
          </a:bodyPr>
          <a:lstStyle/>
          <a:p>
            <a:r>
              <a:rPr lang="tr-TR" sz="1200" i="1" dirty="0">
                <a:solidFill>
                  <a:srgbClr val="FF0000"/>
                </a:solidFill>
                <a:latin typeface="Engravers MT" panose="02090707080505020304" pitchFamily="18" charset="0"/>
              </a:rPr>
              <a:t>2.2.3 Bulanık mantık tabanlı </a:t>
            </a:r>
            <a:r>
              <a:rPr lang="tr-TR" sz="1200" i="1" dirty="0" err="1">
                <a:solidFill>
                  <a:srgbClr val="FF0000"/>
                </a:solidFill>
                <a:latin typeface="Engravers MT" panose="02090707080505020304" pitchFamily="18" charset="0"/>
              </a:rPr>
              <a:t>eŞikleme</a:t>
            </a:r>
            <a:endParaRPr lang="tr-TR" sz="1200" i="1" dirty="0">
              <a:solidFill>
                <a:srgbClr val="FF0000"/>
              </a:solidFill>
              <a:latin typeface="Engravers MT" panose="02090707080505020304" pitchFamily="18" charset="0"/>
            </a:endParaRPr>
          </a:p>
          <a:p>
            <a:r>
              <a:rPr lang="tr-TR" sz="1600" dirty="0">
                <a:solidFill>
                  <a:schemeClr val="bg2">
                    <a:lumMod val="10000"/>
                  </a:schemeClr>
                </a:solidFill>
                <a:latin typeface="Bahnschrift Condensed" panose="020B0502040204020203" pitchFamily="34" charset="0"/>
              </a:rPr>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p>
          <a:p>
            <a:endParaRPr lang="tr-TR" sz="1600" i="1" dirty="0">
              <a:solidFill>
                <a:schemeClr val="bg2">
                  <a:lumMod val="10000"/>
                </a:schemeClr>
              </a:solidFill>
              <a:latin typeface="Bahnschrift Condensed" panose="020B0502040204020203" pitchFamily="34" charset="0"/>
            </a:endParaRPr>
          </a:p>
          <a:p>
            <a:endParaRPr lang="tr-TR" sz="1600" i="1" dirty="0">
              <a:solidFill>
                <a:schemeClr val="bg2">
                  <a:lumMod val="10000"/>
                </a:schemeClr>
              </a:solidFill>
              <a:latin typeface="Bahnschrift Condensed" panose="020B0502040204020203" pitchFamily="34" charset="0"/>
            </a:endParaRPr>
          </a:p>
          <a:p>
            <a:endParaRPr lang="tr-TR" sz="1600" i="1" dirty="0">
              <a:solidFill>
                <a:schemeClr val="bg2">
                  <a:lumMod val="10000"/>
                </a:schemeClr>
              </a:solidFill>
              <a:latin typeface="Bahnschrift Condensed" panose="020B0502040204020203" pitchFamily="34" charset="0"/>
            </a:endParaRPr>
          </a:p>
          <a:p>
            <a:r>
              <a:rPr lang="tr-TR" sz="1600" dirty="0">
                <a:latin typeface="Bahnschrift Condensed" panose="020B0502040204020203" pitchFamily="34" charset="0"/>
              </a:rPr>
              <a:t>Bölütleme görüntülerini ikili görüntülere dönüştürmek için kullanılacak eşik hesaplaması Denklem (8) ve Denklem (9) da verildiği gibidir.</a:t>
            </a:r>
          </a:p>
          <a:p>
            <a:endParaRPr lang="tr-TR" sz="1600" i="1" dirty="0">
              <a:solidFill>
                <a:schemeClr val="bg2">
                  <a:lumMod val="10000"/>
                </a:schemeClr>
              </a:solidFill>
              <a:latin typeface="Bahnschrift Condensed" panose="020B0502040204020203" pitchFamily="34" charset="0"/>
            </a:endParaRPr>
          </a:p>
          <a:p>
            <a:pPr marL="0" indent="0">
              <a:buNone/>
            </a:pPr>
            <a:endParaRPr lang="tr-TR" sz="1600" i="1" dirty="0">
              <a:solidFill>
                <a:schemeClr val="bg2">
                  <a:lumMod val="10000"/>
                </a:schemeClr>
              </a:solidFill>
              <a:latin typeface="Bahnschrift Condensed" panose="020B0502040204020203" pitchFamily="34" charset="0"/>
            </a:endParaRPr>
          </a:p>
          <a:p>
            <a:r>
              <a:rPr lang="tr-TR" sz="1400" i="1" dirty="0">
                <a:solidFill>
                  <a:srgbClr val="FF0000"/>
                </a:solidFill>
                <a:latin typeface="Engravers MT" panose="02090707080505020304" pitchFamily="18" charset="0"/>
              </a:rPr>
              <a:t>3.Kullanılan yöntem</a:t>
            </a:r>
          </a:p>
          <a:p>
            <a:pPr marL="0" indent="0">
              <a:buNone/>
            </a:pPr>
            <a:r>
              <a:rPr lang="tr-TR" sz="1400" i="1" dirty="0">
                <a:solidFill>
                  <a:srgbClr val="FF0000"/>
                </a:solidFill>
                <a:latin typeface="Engravers MT" panose="02090707080505020304" pitchFamily="18" charset="0"/>
              </a:rPr>
              <a:t>                                                                                    </a:t>
            </a:r>
            <a:r>
              <a:rPr lang="tr-TR" sz="1600" dirty="0">
                <a:latin typeface="Bahnschrift Condensed" panose="020B0502040204020203" pitchFamily="34" charset="0"/>
              </a:rPr>
              <a:t>Önerilen yöntemde, veri setinde bulunan </a:t>
            </a:r>
            <a:r>
              <a:rPr lang="tr-TR" sz="1600" dirty="0" err="1">
                <a:latin typeface="Bahnschrift Condensed" panose="020B0502040204020203" pitchFamily="34" charset="0"/>
              </a:rPr>
              <a:t>fundus</a:t>
            </a:r>
            <a:r>
              <a:rPr lang="tr-TR" sz="1600" dirty="0">
                <a:latin typeface="Bahnschrift Condensed" panose="020B0502040204020203" pitchFamily="34" charset="0"/>
              </a:rPr>
              <a:t> görüntülerine ait damarların                                </a:t>
            </a:r>
          </a:p>
          <a:p>
            <a:pPr marL="0" indent="0">
              <a:buNone/>
            </a:pPr>
            <a:r>
              <a:rPr lang="tr-TR" sz="1600" dirty="0">
                <a:latin typeface="Bahnschrift Condensed" panose="020B0502040204020203" pitchFamily="34" charset="0"/>
              </a:rPr>
              <a:t>                                                                                                                    bölütlenmesi sağlanmıştır. Öncelikle, veri setinde bulunan görüntüler RGB renk  </a:t>
            </a:r>
          </a:p>
          <a:p>
            <a:pPr marL="0" indent="0">
              <a:buNone/>
            </a:pPr>
            <a:r>
              <a:rPr lang="tr-TR" sz="1600" dirty="0">
                <a:latin typeface="Bahnschrift Condensed" panose="020B0502040204020203" pitchFamily="34" charset="0"/>
              </a:rPr>
              <a:t>                                                                                                                    uzayından gri ölçekli görüntülere dönüştürülür. Gri ölçekli görüntülerin tersi üzerinde </a:t>
            </a:r>
          </a:p>
          <a:p>
            <a:pPr marL="0" indent="0">
              <a:buNone/>
            </a:pPr>
            <a:r>
              <a:rPr lang="tr-TR" sz="1600" dirty="0">
                <a:latin typeface="Bahnschrift Condensed" panose="020B0502040204020203" pitchFamily="34" charset="0"/>
              </a:rPr>
              <a:t>                                                                                                                    önerilen sistem uygulanır. Şekil 1’de veri setine ait bir görüntü ve bu görüntüye ait gri  </a:t>
            </a:r>
          </a:p>
          <a:p>
            <a:pPr marL="0" indent="0">
              <a:buNone/>
            </a:pPr>
            <a:r>
              <a:rPr lang="tr-TR" sz="1600" dirty="0">
                <a:latin typeface="Bahnschrift Condensed" panose="020B0502040204020203" pitchFamily="34" charset="0"/>
              </a:rPr>
              <a:t>                                                                                                                    ölçekli görüntü ile gri ölçekli görüntünün tersi verilmiştir. Önerilen sistemin genel yapısı                </a:t>
            </a:r>
          </a:p>
          <a:p>
            <a:pPr marL="0" indent="0">
              <a:buNone/>
            </a:pPr>
            <a:r>
              <a:rPr lang="tr-TR" sz="1600" dirty="0">
                <a:latin typeface="Bahnschrift Condensed" panose="020B0502040204020203" pitchFamily="34" charset="0"/>
              </a:rPr>
              <a:t>                                                                                                                    ise Şekil 2’de verildiği gibidir.</a:t>
            </a:r>
            <a:endParaRPr lang="tr-TR" sz="1600" i="1" dirty="0">
              <a:solidFill>
                <a:srgbClr val="FF0000"/>
              </a:solidFill>
              <a:latin typeface="Bahnschrift Condensed" panose="020B0502040204020203" pitchFamily="34" charset="0"/>
            </a:endParaRPr>
          </a:p>
        </p:txBody>
      </p:sp>
      <p:pic>
        <p:nvPicPr>
          <p:cNvPr id="5" name="Resim 4">
            <a:extLst>
              <a:ext uri="{FF2B5EF4-FFF2-40B4-BE49-F238E27FC236}">
                <a16:creationId xmlns:a16="http://schemas.microsoft.com/office/drawing/2014/main" id="{3EADA0B3-D601-8CD4-5C15-A137C35DA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747" y="1129273"/>
            <a:ext cx="2819400" cy="923925"/>
          </a:xfrm>
          <a:prstGeom prst="rect">
            <a:avLst/>
          </a:prstGeom>
        </p:spPr>
      </p:pic>
      <p:pic>
        <p:nvPicPr>
          <p:cNvPr id="7" name="Resim 6">
            <a:extLst>
              <a:ext uri="{FF2B5EF4-FFF2-40B4-BE49-F238E27FC236}">
                <a16:creationId xmlns:a16="http://schemas.microsoft.com/office/drawing/2014/main" id="{8BE545DB-9F56-B8F2-304D-2CC99F86B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34" y="2521324"/>
            <a:ext cx="3248025" cy="838200"/>
          </a:xfrm>
          <a:prstGeom prst="rect">
            <a:avLst/>
          </a:prstGeom>
        </p:spPr>
      </p:pic>
      <p:pic>
        <p:nvPicPr>
          <p:cNvPr id="9" name="Resim 8">
            <a:extLst>
              <a:ext uri="{FF2B5EF4-FFF2-40B4-BE49-F238E27FC236}">
                <a16:creationId xmlns:a16="http://schemas.microsoft.com/office/drawing/2014/main" id="{A66B9CF8-FBAB-8501-747B-299253C6B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29" y="3584762"/>
            <a:ext cx="4561227" cy="3192556"/>
          </a:xfrm>
          <a:prstGeom prst="rect">
            <a:avLst/>
          </a:prstGeom>
        </p:spPr>
      </p:pic>
    </p:spTree>
    <p:extLst>
      <p:ext uri="{BB962C8B-B14F-4D97-AF65-F5344CB8AC3E}">
        <p14:creationId xmlns:p14="http://schemas.microsoft.com/office/powerpoint/2010/main" val="25414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00CE9A-0A6E-C672-2550-72C7A8570FDA}"/>
              </a:ext>
            </a:extLst>
          </p:cNvPr>
          <p:cNvSpPr>
            <a:spLocks noGrp="1"/>
          </p:cNvSpPr>
          <p:nvPr>
            <p:ph idx="1"/>
          </p:nvPr>
        </p:nvSpPr>
        <p:spPr>
          <a:xfrm>
            <a:off x="1066800" y="268941"/>
            <a:ext cx="10058400" cy="6355977"/>
          </a:xfrm>
        </p:spPr>
        <p:txBody>
          <a:bodyPr>
            <a:normAutofit/>
          </a:bodyPr>
          <a:lstStyle/>
          <a:p>
            <a:r>
              <a:rPr lang="tr-TR" sz="1200" i="1" dirty="0">
                <a:solidFill>
                  <a:srgbClr val="FF0000"/>
                </a:solidFill>
                <a:latin typeface="Engravers MT" panose="02090707080505020304" pitchFamily="18" charset="0"/>
              </a:rPr>
              <a:t>3.1 Veri seti</a:t>
            </a:r>
          </a:p>
          <a:p>
            <a:r>
              <a:rPr lang="tr-TR" sz="1600" dirty="0">
                <a:latin typeface="Bahnschrift Condensed" panose="020B0502040204020203" pitchFamily="34" charset="0"/>
              </a:rPr>
              <a:t>Veri setindeki damar pikselleri, deneyimli bir göz doktoru tarafından eğitilmiş üç gözlemci tarafından manuel olarak bölümlere ayrılmıştır. Test seti iki farklı gözlemci tarafından iki kez </a:t>
            </a:r>
            <a:r>
              <a:rPr lang="tr-TR" sz="1600" dirty="0" err="1">
                <a:latin typeface="Bahnschrift Condensed" panose="020B0502040204020203" pitchFamily="34" charset="0"/>
              </a:rPr>
              <a:t>bölütlendirilmiş</a:t>
            </a:r>
            <a:r>
              <a:rPr lang="tr-TR" sz="1600" dirty="0">
                <a:latin typeface="Bahnschrift Condensed" panose="020B0502040204020203" pitchFamily="34" charset="0"/>
              </a:rPr>
              <a:t> görüntülerden oluşur</a:t>
            </a:r>
            <a:r>
              <a:rPr lang="tr-TR" sz="1200" dirty="0"/>
              <a:t>.</a:t>
            </a:r>
          </a:p>
          <a:p>
            <a:r>
              <a:rPr lang="tr-TR" sz="1200" i="1" dirty="0">
                <a:solidFill>
                  <a:srgbClr val="FF0000"/>
                </a:solidFill>
                <a:latin typeface="Engravers MT" panose="02090707080505020304" pitchFamily="18" charset="0"/>
              </a:rPr>
              <a:t>3.2 Morfolojik </a:t>
            </a:r>
            <a:r>
              <a:rPr lang="tr-TR" sz="1200" i="1" dirty="0" err="1">
                <a:solidFill>
                  <a:srgbClr val="FF0000"/>
                </a:solidFill>
                <a:latin typeface="Engravers MT" panose="02090707080505020304" pitchFamily="18" charset="0"/>
              </a:rPr>
              <a:t>iŞlemler</a:t>
            </a:r>
            <a:endParaRPr lang="tr-TR" sz="1200" i="1" dirty="0">
              <a:solidFill>
                <a:srgbClr val="FF0000"/>
              </a:solidFill>
              <a:latin typeface="Engravers MT" panose="02090707080505020304" pitchFamily="18" charset="0"/>
            </a:endParaRPr>
          </a:p>
          <a:p>
            <a:r>
              <a:rPr lang="tr-TR" sz="1600" dirty="0">
                <a:latin typeface="Bahnschrift Condensed" panose="020B0502040204020203" pitchFamily="34" charset="0"/>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a:p>
            <a:endParaRPr lang="tr-TR" sz="1600" i="1" dirty="0">
              <a:solidFill>
                <a:srgbClr val="FF0000"/>
              </a:solidFill>
              <a:latin typeface="Bahnschrift Condensed" panose="020B0502040204020203" pitchFamily="34" charset="0"/>
            </a:endParaRPr>
          </a:p>
          <a:p>
            <a:endParaRPr lang="tr-TR" sz="1600" i="1" dirty="0">
              <a:solidFill>
                <a:srgbClr val="FF0000"/>
              </a:solidFill>
              <a:latin typeface="Bahnschrift Condensed" panose="020B0502040204020203" pitchFamily="34" charset="0"/>
            </a:endParaRPr>
          </a:p>
          <a:p>
            <a:endParaRPr lang="tr-TR" sz="1600" i="1" dirty="0">
              <a:solidFill>
                <a:srgbClr val="FF0000"/>
              </a:solidFill>
              <a:latin typeface="Bahnschrift Condensed" panose="020B0502040204020203" pitchFamily="34" charset="0"/>
            </a:endParaRPr>
          </a:p>
          <a:p>
            <a:r>
              <a:rPr lang="tr-TR" sz="1600" dirty="0">
                <a:latin typeface="Bahnschrift Condensed" panose="020B0502040204020203" pitchFamily="34" charset="0"/>
              </a:rPr>
              <a:t>Denklem (10)’da toplam üst şapka işlemine dahil edilen toplam alt şapka ve toplam morfolojik açma işlemi matematiksel olarak ifade edilmiştir. Şekil 4’te bu aşamaya ait işlem sonuçları görsel olarak verilmiştir. </a:t>
            </a:r>
            <a:endParaRPr lang="tr-TR" sz="1600" i="1" dirty="0">
              <a:solidFill>
                <a:srgbClr val="FF0000"/>
              </a:solidFill>
              <a:latin typeface="Bahnschrift Condensed" panose="020B0502040204020203" pitchFamily="34" charset="0"/>
            </a:endParaRPr>
          </a:p>
        </p:txBody>
      </p:sp>
      <p:pic>
        <p:nvPicPr>
          <p:cNvPr id="5" name="Resim 4">
            <a:extLst>
              <a:ext uri="{FF2B5EF4-FFF2-40B4-BE49-F238E27FC236}">
                <a16:creationId xmlns:a16="http://schemas.microsoft.com/office/drawing/2014/main" id="{30236EF5-B8CB-D805-C52F-3A95016CA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955" y="2930618"/>
            <a:ext cx="3514725" cy="1166253"/>
          </a:xfrm>
          <a:prstGeom prst="rect">
            <a:avLst/>
          </a:prstGeom>
        </p:spPr>
      </p:pic>
      <p:pic>
        <p:nvPicPr>
          <p:cNvPr id="7" name="Resim 6">
            <a:extLst>
              <a:ext uri="{FF2B5EF4-FFF2-40B4-BE49-F238E27FC236}">
                <a16:creationId xmlns:a16="http://schemas.microsoft.com/office/drawing/2014/main" id="{8680B097-FA0C-36E3-947E-5A38F5470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642" y="4870496"/>
            <a:ext cx="3724275" cy="1527641"/>
          </a:xfrm>
          <a:prstGeom prst="rect">
            <a:avLst/>
          </a:prstGeom>
        </p:spPr>
      </p:pic>
      <p:pic>
        <p:nvPicPr>
          <p:cNvPr id="9" name="Resim 8">
            <a:extLst>
              <a:ext uri="{FF2B5EF4-FFF2-40B4-BE49-F238E27FC236}">
                <a16:creationId xmlns:a16="http://schemas.microsoft.com/office/drawing/2014/main" id="{15C8FC73-3FBB-D9F0-7F36-989C32548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870496"/>
            <a:ext cx="3639671" cy="1527641"/>
          </a:xfrm>
          <a:prstGeom prst="rect">
            <a:avLst/>
          </a:prstGeom>
        </p:spPr>
      </p:pic>
    </p:spTree>
    <p:extLst>
      <p:ext uri="{BB962C8B-B14F-4D97-AF65-F5344CB8AC3E}">
        <p14:creationId xmlns:p14="http://schemas.microsoft.com/office/powerpoint/2010/main" val="137453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731D8B-1088-3306-EA9B-09111467A8B4}"/>
              </a:ext>
            </a:extLst>
          </p:cNvPr>
          <p:cNvSpPr>
            <a:spLocks noGrp="1"/>
          </p:cNvSpPr>
          <p:nvPr>
            <p:ph idx="1"/>
          </p:nvPr>
        </p:nvSpPr>
        <p:spPr>
          <a:xfrm>
            <a:off x="1066800" y="277906"/>
            <a:ext cx="10058400" cy="6338046"/>
          </a:xfrm>
        </p:spPr>
        <p:txBody>
          <a:bodyPr/>
          <a:lstStyle/>
          <a:p>
            <a:r>
              <a:rPr lang="tr-TR" sz="1600" dirty="0">
                <a:latin typeface="Bahnschrift Condensed" panose="020B0502040204020203" pitchFamily="34" charset="0"/>
              </a:rPr>
              <a:t>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 </a:t>
            </a:r>
          </a:p>
          <a:p>
            <a:endParaRPr lang="tr-TR" sz="1600" dirty="0">
              <a:latin typeface="Bahnschrift Condensed" panose="020B0502040204020203" pitchFamily="34" charset="0"/>
            </a:endParaRPr>
          </a:p>
          <a:p>
            <a:endParaRPr lang="tr-TR" sz="1600" dirty="0">
              <a:latin typeface="Bahnschrift Condensed" panose="020B0502040204020203" pitchFamily="34" charset="0"/>
            </a:endParaRPr>
          </a:p>
          <a:p>
            <a:endParaRPr lang="tr-TR" sz="1600" dirty="0">
              <a:latin typeface="Bahnschrift Condensed" panose="020B0502040204020203" pitchFamily="34" charset="0"/>
            </a:endParaRPr>
          </a:p>
          <a:p>
            <a:r>
              <a:rPr lang="tr-TR" sz="1600" i="1" dirty="0">
                <a:solidFill>
                  <a:srgbClr val="FF0000"/>
                </a:solidFill>
                <a:latin typeface="Engravers MT" panose="02090707080505020304" pitchFamily="18" charset="0"/>
              </a:rPr>
              <a:t>4.Bulgular ve tartışma</a:t>
            </a:r>
          </a:p>
          <a:p>
            <a:r>
              <a:rPr lang="tr-TR" sz="1600" dirty="0">
                <a:latin typeface="Bahnschrift Condensed" panose="020B0502040204020203" pitchFamily="34" charset="0"/>
              </a:rPr>
              <a:t>Üç farklı eşikleme algoritması iyileştirilmiş </a:t>
            </a:r>
            <a:r>
              <a:rPr lang="tr-TR" sz="1600" dirty="0" err="1">
                <a:latin typeface="Bahnschrift Condensed" panose="020B0502040204020203" pitchFamily="34" charset="0"/>
              </a:rPr>
              <a:t>fundus</a:t>
            </a:r>
            <a:r>
              <a:rPr lang="tr-TR" sz="1600" dirty="0">
                <a:latin typeface="Bahnschrift Condensed" panose="020B0502040204020203" pitchFamily="34" charset="0"/>
              </a:rPr>
              <a:t> görüntüleri üzerinde uygulanarak damar piksellerinin bölütlenmesi sağlanmıştır. İyileştirilmiş görüntüler eşikleme</a:t>
            </a:r>
            <a:r>
              <a:rPr lang="tr-TR" sz="1600" i="1" dirty="0">
                <a:solidFill>
                  <a:srgbClr val="FF0000"/>
                </a:solidFill>
                <a:latin typeface="Bahnschrift Condensed" panose="020B0502040204020203" pitchFamily="34" charset="0"/>
              </a:rPr>
              <a:t> </a:t>
            </a:r>
            <a:r>
              <a:rPr lang="tr-TR" sz="1600" dirty="0">
                <a:latin typeface="Bahnschrift Condensed" panose="020B0502040204020203" pitchFamily="34" charset="0"/>
              </a:rPr>
              <a:t>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endParaRPr lang="tr-TR" sz="1600" i="1" dirty="0">
              <a:solidFill>
                <a:srgbClr val="FF0000"/>
              </a:solidFill>
              <a:latin typeface="Bahnschrift Condensed" panose="020B0502040204020203" pitchFamily="34" charset="0"/>
            </a:endParaRPr>
          </a:p>
          <a:p>
            <a:endParaRPr lang="tr-TR" sz="1600" dirty="0">
              <a:latin typeface="Bahnschrift Condensed" panose="020B0502040204020203" pitchFamily="34" charset="0"/>
            </a:endParaRPr>
          </a:p>
        </p:txBody>
      </p:sp>
      <p:pic>
        <p:nvPicPr>
          <p:cNvPr id="5" name="Resim 4">
            <a:extLst>
              <a:ext uri="{FF2B5EF4-FFF2-40B4-BE49-F238E27FC236}">
                <a16:creationId xmlns:a16="http://schemas.microsoft.com/office/drawing/2014/main" id="{95911EDD-4C49-EEC7-86EE-6474FFA19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683" y="1349469"/>
            <a:ext cx="3305175" cy="1138238"/>
          </a:xfrm>
          <a:prstGeom prst="rect">
            <a:avLst/>
          </a:prstGeom>
        </p:spPr>
      </p:pic>
      <p:pic>
        <p:nvPicPr>
          <p:cNvPr id="7" name="Resim 6">
            <a:extLst>
              <a:ext uri="{FF2B5EF4-FFF2-40B4-BE49-F238E27FC236}">
                <a16:creationId xmlns:a16="http://schemas.microsoft.com/office/drawing/2014/main" id="{D8F514AB-E85F-309D-AE85-40FA026AB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555" y="4370294"/>
            <a:ext cx="3162300" cy="2394977"/>
          </a:xfrm>
          <a:prstGeom prst="rect">
            <a:avLst/>
          </a:prstGeom>
        </p:spPr>
      </p:pic>
    </p:spTree>
    <p:extLst>
      <p:ext uri="{BB962C8B-B14F-4D97-AF65-F5344CB8AC3E}">
        <p14:creationId xmlns:p14="http://schemas.microsoft.com/office/powerpoint/2010/main" val="14539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20CDE4-FE49-EAFE-B1DC-9A24D3FF0818}"/>
              </a:ext>
            </a:extLst>
          </p:cNvPr>
          <p:cNvSpPr>
            <a:spLocks noGrp="1"/>
          </p:cNvSpPr>
          <p:nvPr>
            <p:ph type="title"/>
          </p:nvPr>
        </p:nvSpPr>
        <p:spPr>
          <a:xfrm>
            <a:off x="1004047" y="275041"/>
            <a:ext cx="10058400" cy="1371600"/>
          </a:xfrm>
        </p:spPr>
        <p:txBody>
          <a:bodyPr>
            <a:normAutofit/>
          </a:bodyPr>
          <a:lstStyle/>
          <a:p>
            <a:r>
              <a:rPr lang="tr-TR" sz="2400" dirty="0">
                <a:solidFill>
                  <a:srgbClr val="002060"/>
                </a:solidFill>
                <a:latin typeface="Engravers MT" panose="02090707080505020304" pitchFamily="18" charset="0"/>
              </a:rPr>
              <a:t>KONU 2</a:t>
            </a:r>
            <a:r>
              <a:rPr lang="tr-TR" sz="2200" dirty="0">
                <a:solidFill>
                  <a:srgbClr val="C00000"/>
                </a:solidFill>
                <a:latin typeface="Engravers MT" panose="02090707080505020304" pitchFamily="18" charset="0"/>
              </a:rPr>
              <a:t>-Görüntü işleme teknikleri ve kümeleme yöntemleri kullanılarak fındık meyvesinin tespit ve sınıflandırılması</a:t>
            </a:r>
          </a:p>
        </p:txBody>
      </p:sp>
      <p:sp>
        <p:nvSpPr>
          <p:cNvPr id="3" name="İçerik Yer Tutucusu 2">
            <a:extLst>
              <a:ext uri="{FF2B5EF4-FFF2-40B4-BE49-F238E27FC236}">
                <a16:creationId xmlns:a16="http://schemas.microsoft.com/office/drawing/2014/main" id="{91D43D80-8BC0-788E-8B6B-559DC5FFA98C}"/>
              </a:ext>
            </a:extLst>
          </p:cNvPr>
          <p:cNvSpPr>
            <a:spLocks noGrp="1"/>
          </p:cNvSpPr>
          <p:nvPr>
            <p:ph idx="1"/>
          </p:nvPr>
        </p:nvSpPr>
        <p:spPr>
          <a:xfrm>
            <a:off x="1066800" y="1443317"/>
            <a:ext cx="10058400" cy="5139641"/>
          </a:xfrm>
        </p:spPr>
        <p:txBody>
          <a:bodyPr>
            <a:normAutofit/>
          </a:bodyPr>
          <a:lstStyle/>
          <a:p>
            <a:r>
              <a:rPr lang="tr-TR" sz="1600" b="1" dirty="0">
                <a:solidFill>
                  <a:srgbClr val="FF0000"/>
                </a:solidFill>
                <a:latin typeface="Engravers MT" panose="02090707080505020304" pitchFamily="18" charset="0"/>
              </a:rPr>
              <a:t>1-GİRİŞ</a:t>
            </a:r>
          </a:p>
          <a:p>
            <a:r>
              <a:rPr lang="tr-TR" sz="1600" dirty="0">
                <a:latin typeface="Bahnschrift Condensed" panose="020B0502040204020203" pitchFamily="34" charset="0"/>
              </a:rPr>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r>
              <a:rPr lang="tr-TR" sz="1600" dirty="0"/>
              <a:t> </a:t>
            </a:r>
            <a:r>
              <a:rPr lang="tr-TR" sz="1600" dirty="0">
                <a:latin typeface="Bahnschrift Condensed" panose="020B0502040204020203" pitchFamily="34" charset="0"/>
              </a:rPr>
              <a:t>K-</a:t>
            </a:r>
            <a:r>
              <a:rPr lang="tr-TR" sz="1600" dirty="0" err="1">
                <a:latin typeface="Bahnschrift Condensed" panose="020B0502040204020203" pitchFamily="34" charset="0"/>
              </a:rPr>
              <a:t>means</a:t>
            </a:r>
            <a:r>
              <a:rPr lang="tr-TR" sz="1600" dirty="0">
                <a:latin typeface="Bahnschrift Condensed" panose="020B0502040204020203" pitchFamily="34" charset="0"/>
              </a:rPr>
              <a:t> ve türevleri yaygın olarak kullanılmakta olan kümeleme algoritmalarıdır. K-</a:t>
            </a:r>
            <a:r>
              <a:rPr lang="tr-TR" sz="1600" dirty="0" err="1">
                <a:latin typeface="Bahnschrift Condensed" panose="020B0502040204020203" pitchFamily="34" charset="0"/>
              </a:rPr>
              <a:t>means</a:t>
            </a:r>
            <a:r>
              <a:rPr lang="tr-TR" sz="1600" dirty="0">
                <a:latin typeface="Bahnschrift Condensed" panose="020B0502040204020203" pitchFamily="34" charset="0"/>
              </a:rPr>
              <a:t> algoritması ile aynı türden nesneler farklı özelliklerine göre, benzer kümelere ayrılmaktadırlar.</a:t>
            </a:r>
            <a:r>
              <a:rPr lang="tr-TR" sz="1600" dirty="0"/>
              <a:t> </a:t>
            </a:r>
            <a:r>
              <a:rPr lang="tr-TR" sz="1600" dirty="0">
                <a:latin typeface="Bahnschrift Condensed" panose="020B0502040204020203" pitchFamily="34" charset="0"/>
              </a:rPr>
              <a:t>Görüntü işleme süreci ile özellikleri belirlenmiş olan nesneler, benzerlik veya benzemezlik oranlarına göre farklı sınıflarda kümelenmektedirler. 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sz="1600" dirty="0" err="1">
                <a:latin typeface="Bahnschrift Condensed" panose="020B0502040204020203" pitchFamily="34" charset="0"/>
              </a:rPr>
              <a:t>veritabanına</a:t>
            </a:r>
            <a:r>
              <a:rPr lang="tr-TR" sz="1600" dirty="0">
                <a:latin typeface="Bahnschrift Condensed" panose="020B0502040204020203" pitchFamily="34" charset="0"/>
              </a:rPr>
              <a:t> aktarılmaktadır. Son aşamada ise bilgi </a:t>
            </a:r>
            <a:r>
              <a:rPr lang="tr-TR" sz="1600" dirty="0" err="1">
                <a:latin typeface="Bahnschrift Condensed" panose="020B0502040204020203" pitchFamily="34" charset="0"/>
              </a:rPr>
              <a:t>veritabanı</a:t>
            </a:r>
            <a:r>
              <a:rPr lang="tr-TR" sz="1600" dirty="0">
                <a:latin typeface="Bahnschrift Condensed" panose="020B0502040204020203" pitchFamily="34" charset="0"/>
              </a:rPr>
              <a:t> kullanılarak nesnelerin sınıflandırılması gerçekleştirilmektedir. </a:t>
            </a:r>
          </a:p>
          <a:p>
            <a:r>
              <a:rPr lang="tr-TR" sz="1600" i="1" dirty="0">
                <a:solidFill>
                  <a:srgbClr val="FF0000"/>
                </a:solidFill>
                <a:latin typeface="Engravers MT" panose="02090707080505020304" pitchFamily="18" charset="0"/>
              </a:rPr>
              <a:t>2. ÖNERİLEN YÖNTEM</a:t>
            </a:r>
          </a:p>
          <a:p>
            <a:r>
              <a:rPr lang="tr-TR" sz="1600" dirty="0">
                <a:latin typeface="Bahnschrift Condensed" panose="020B0502040204020203" pitchFamily="34" charset="0"/>
              </a:rPr>
              <a:t>Ortamda bulunan aynı nesnelerin tespit edilerek, sınıflandırılmasına yönelik yapılan </a:t>
            </a:r>
          </a:p>
          <a:p>
            <a:pPr marL="0" indent="0">
              <a:buNone/>
            </a:pPr>
            <a:r>
              <a:rPr lang="tr-TR" sz="1600" dirty="0">
                <a:latin typeface="Bahnschrift Condensed" panose="020B0502040204020203" pitchFamily="34" charset="0"/>
              </a:rPr>
              <a:t>    çalışmada üç aşamalı bir yöntem önerilmektedir. Önerilen yönteme ait aşamalar Şekil 1’de</a:t>
            </a:r>
          </a:p>
          <a:p>
            <a:pPr marL="0" indent="0">
              <a:buNone/>
            </a:pPr>
            <a:r>
              <a:rPr lang="tr-TR" sz="1600" dirty="0">
                <a:latin typeface="Bahnschrift Condensed" panose="020B0502040204020203" pitchFamily="34" charset="0"/>
              </a:rPr>
              <a:t>    sunulmaktadır.</a:t>
            </a:r>
            <a:endParaRPr lang="tr-TR" sz="1600" i="1" dirty="0">
              <a:solidFill>
                <a:srgbClr val="FF0000"/>
              </a:solidFill>
              <a:latin typeface="Bahnschrift Condensed" panose="020B0502040204020203" pitchFamily="34" charset="0"/>
            </a:endParaRPr>
          </a:p>
          <a:p>
            <a:endParaRPr lang="tr-TR" sz="1600" b="1" i="1" dirty="0">
              <a:solidFill>
                <a:srgbClr val="FF0000"/>
              </a:solidFill>
              <a:latin typeface="Engravers MT" panose="02090707080505020304" pitchFamily="18" charset="0"/>
            </a:endParaRPr>
          </a:p>
        </p:txBody>
      </p:sp>
      <p:pic>
        <p:nvPicPr>
          <p:cNvPr id="5" name="Resim 4">
            <a:extLst>
              <a:ext uri="{FF2B5EF4-FFF2-40B4-BE49-F238E27FC236}">
                <a16:creationId xmlns:a16="http://schemas.microsoft.com/office/drawing/2014/main" id="{AA113C9F-0DDA-0941-B911-6F7F491F8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366" y="4365812"/>
            <a:ext cx="2905125" cy="2217146"/>
          </a:xfrm>
          <a:prstGeom prst="rect">
            <a:avLst/>
          </a:prstGeom>
        </p:spPr>
      </p:pic>
    </p:spTree>
    <p:extLst>
      <p:ext uri="{BB962C8B-B14F-4D97-AF65-F5344CB8AC3E}">
        <p14:creationId xmlns:p14="http://schemas.microsoft.com/office/powerpoint/2010/main" val="216880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545122-1E30-A86B-D7E2-6B70E996E13E}"/>
              </a:ext>
            </a:extLst>
          </p:cNvPr>
          <p:cNvSpPr>
            <a:spLocks noGrp="1"/>
          </p:cNvSpPr>
          <p:nvPr>
            <p:ph idx="1"/>
          </p:nvPr>
        </p:nvSpPr>
        <p:spPr>
          <a:xfrm>
            <a:off x="1066800" y="259975"/>
            <a:ext cx="10058400" cy="6373907"/>
          </a:xfrm>
        </p:spPr>
        <p:txBody>
          <a:bodyPr>
            <a:normAutofit/>
          </a:bodyPr>
          <a:lstStyle/>
          <a:p>
            <a:r>
              <a:rPr lang="tr-TR" sz="1400" i="1" dirty="0">
                <a:solidFill>
                  <a:srgbClr val="FF0000"/>
                </a:solidFill>
                <a:latin typeface="Engravers MT" panose="02090707080505020304" pitchFamily="18" charset="0"/>
              </a:rPr>
              <a:t>2.1. Görüntü ön </a:t>
            </a:r>
            <a:r>
              <a:rPr lang="tr-TR" sz="1400" i="1" dirty="0" err="1">
                <a:solidFill>
                  <a:srgbClr val="FF0000"/>
                </a:solidFill>
                <a:latin typeface="Engravers MT" panose="02090707080505020304" pitchFamily="18" charset="0"/>
              </a:rPr>
              <a:t>iŞleme</a:t>
            </a:r>
            <a:r>
              <a:rPr lang="tr-TR" sz="1400" i="1" dirty="0">
                <a:solidFill>
                  <a:srgbClr val="FF0000"/>
                </a:solidFill>
                <a:latin typeface="Engravers MT" panose="02090707080505020304" pitchFamily="18" charset="0"/>
              </a:rPr>
              <a:t> </a:t>
            </a:r>
            <a:r>
              <a:rPr lang="tr-TR" sz="1400" i="1" dirty="0" err="1">
                <a:solidFill>
                  <a:srgbClr val="FF0000"/>
                </a:solidFill>
                <a:latin typeface="Engravers MT" panose="02090707080505020304" pitchFamily="18" charset="0"/>
              </a:rPr>
              <a:t>aŞaması</a:t>
            </a:r>
            <a:endParaRPr lang="tr-TR" sz="1400" i="1" dirty="0">
              <a:solidFill>
                <a:srgbClr val="FF0000"/>
              </a:solidFill>
              <a:latin typeface="Engravers MT" panose="02090707080505020304" pitchFamily="18" charset="0"/>
            </a:endParaRPr>
          </a:p>
          <a:p>
            <a:r>
              <a:rPr lang="tr-TR" sz="1400" dirty="0">
                <a:latin typeface="Bahnschrift Condensed" panose="020B0502040204020203" pitchFamily="34" charset="0"/>
              </a:rPr>
              <a:t>Görüntü ön işleme aşamasında, kameradan alınan görüntü üzerinde sırasıyla filtreleme, resmin grileştirilmesi</a:t>
            </a:r>
          </a:p>
          <a:p>
            <a:pPr marL="0" indent="0">
              <a:buNone/>
            </a:pPr>
            <a:r>
              <a:rPr lang="tr-TR" sz="1400" dirty="0">
                <a:latin typeface="Bahnschrift Condensed" panose="020B0502040204020203" pitchFamily="34" charset="0"/>
              </a:rPr>
              <a:t> ve ikili resme çevrilmesi işlemleri uygulanmaktadır. Bu işlemlerin gerçekleştirilmesinden sonra görüntü üzerinde</a:t>
            </a:r>
          </a:p>
          <a:p>
            <a:pPr marL="0" indent="0">
              <a:buNone/>
            </a:pPr>
            <a:r>
              <a:rPr lang="tr-TR" sz="1400" dirty="0">
                <a:latin typeface="Bahnschrift Condensed" panose="020B0502040204020203" pitchFamily="34" charset="0"/>
              </a:rPr>
              <a:t>yer alan ve ilgilenilen nesneler daha belirgin ve kolay işlenebilir hale getirilmektedir. Şekil 2’de görüntü ön işleme</a:t>
            </a:r>
          </a:p>
          <a:p>
            <a:pPr marL="0" indent="0">
              <a:buNone/>
            </a:pPr>
            <a:r>
              <a:rPr lang="tr-TR" sz="1400" dirty="0">
                <a:latin typeface="Bahnschrift Condensed" panose="020B0502040204020203" pitchFamily="34" charset="0"/>
              </a:rPr>
              <a:t>aşamasında uygulanan adımlar sunulmaktadır. Filtre uygulama adımında, görüntü üzerinde yer alan tuz biber gürül-</a:t>
            </a:r>
          </a:p>
          <a:p>
            <a:pPr marL="0" indent="0">
              <a:buNone/>
            </a:pPr>
            <a:r>
              <a:rPr lang="tr-TR" sz="1400" dirty="0" err="1">
                <a:latin typeface="Bahnschrift Condensed" panose="020B0502040204020203" pitchFamily="34" charset="0"/>
              </a:rPr>
              <a:t>tülerinin</a:t>
            </a:r>
            <a:r>
              <a:rPr lang="tr-TR" sz="1400" dirty="0">
                <a:latin typeface="Bahnschrift Condensed" panose="020B0502040204020203" pitchFamily="34" charset="0"/>
              </a:rPr>
              <a:t> giderilmesi ve resimde yer alan gereksiz ayrıntıların azaltılması sağlanmaktadır.</a:t>
            </a:r>
            <a:r>
              <a:rPr lang="tr-TR" sz="1400" dirty="0"/>
              <a:t> </a:t>
            </a:r>
            <a:r>
              <a:rPr lang="tr-TR" sz="1400" dirty="0">
                <a:latin typeface="Bahnschrift Condensed" panose="020B0502040204020203" pitchFamily="34" charset="0"/>
              </a:rPr>
              <a:t>Filtreleme işleminden</a:t>
            </a:r>
          </a:p>
          <a:p>
            <a:pPr marL="0" indent="0">
              <a:buNone/>
            </a:pPr>
            <a:r>
              <a:rPr lang="tr-TR" sz="1400" dirty="0">
                <a:latin typeface="Bahnschrift Condensed" panose="020B0502040204020203" pitchFamily="34" charset="0"/>
              </a:rPr>
              <a:t> sonra renkli görüntünün, grileştirilmesi adımı gerçekleştirilmektedir. Grileştirme işlemine ait formül denklem 3’te </a:t>
            </a:r>
          </a:p>
          <a:p>
            <a:pPr marL="0" indent="0">
              <a:buNone/>
            </a:pPr>
            <a:r>
              <a:rPr lang="tr-TR" sz="1400" dirty="0">
                <a:latin typeface="Bahnschrift Condensed" panose="020B0502040204020203" pitchFamily="34" charset="0"/>
              </a:rPr>
              <a:t>sunulmaktadır. Denklemde, IG grileştirilmiş yeni görüntü matrisini , I RK I , I RY I ve I IRM sırasıyla filtrelenmiş renkli görüntüdeki kırmızı, yeşil ve mavi renk değerini </a:t>
            </a:r>
          </a:p>
          <a:p>
            <a:pPr marL="0" indent="0">
              <a:buNone/>
            </a:pPr>
            <a:r>
              <a:rPr lang="tr-TR" sz="1400" dirty="0">
                <a:latin typeface="Bahnschrift Condensed" panose="020B0502040204020203" pitchFamily="34" charset="0"/>
              </a:rPr>
              <a:t>ifade etmektedir.</a:t>
            </a:r>
          </a:p>
          <a:p>
            <a:pPr marL="0" indent="0">
              <a:buNone/>
            </a:pPr>
            <a:endParaRPr lang="tr-TR" sz="1400" i="1" dirty="0">
              <a:solidFill>
                <a:srgbClr val="FF0000"/>
              </a:solidFill>
              <a:latin typeface="Bahnschrift Condensed" panose="020B0502040204020203" pitchFamily="34" charset="0"/>
            </a:endParaRPr>
          </a:p>
          <a:p>
            <a:pPr marL="0" indent="0">
              <a:buNone/>
            </a:pPr>
            <a:r>
              <a:rPr lang="tr-TR" sz="1600" dirty="0">
                <a:latin typeface="Bahnschrift Condensed" panose="020B0502040204020203" pitchFamily="34" charset="0"/>
              </a:rPr>
              <a:t>Gri olarak elde edilen görüntü üzerinde, eşikleme işlemi uygulanarak sadece ilgili nesnelere ait yer alan bölümler kullanılmaktadır. Eşikleme işleminde kullanılan en küçük (</a:t>
            </a:r>
            <a:r>
              <a:rPr lang="tr-TR" sz="1600" dirty="0" err="1">
                <a:latin typeface="Bahnschrift Condensed" panose="020B0502040204020203" pitchFamily="34" charset="0"/>
              </a:rPr>
              <a:t>min</a:t>
            </a:r>
            <a:r>
              <a:rPr lang="tr-TR" sz="1600" dirty="0">
                <a:latin typeface="Bahnschrift Condensed" panose="020B0502040204020203" pitchFamily="34" charset="0"/>
              </a:rPr>
              <a:t>) ve en büyük değerler (</a:t>
            </a:r>
            <a:r>
              <a:rPr lang="tr-TR" sz="1600" dirty="0" err="1">
                <a:latin typeface="Bahnschrift Condensed" panose="020B0502040204020203" pitchFamily="34" charset="0"/>
              </a:rPr>
              <a:t>max</a:t>
            </a:r>
            <a:r>
              <a:rPr lang="tr-TR" sz="1600" dirty="0">
                <a:latin typeface="Bahnschrift Condensed" panose="020B0502040204020203" pitchFamily="34" charset="0"/>
              </a:rPr>
              <a:t>) deneysel çalışmalar sonucunda belirlenmektedir.</a:t>
            </a:r>
            <a:r>
              <a:rPr lang="tr-TR" sz="1600" dirty="0"/>
              <a:t> </a:t>
            </a:r>
            <a:r>
              <a:rPr lang="tr-TR" sz="1600" dirty="0">
                <a:latin typeface="Bahnschrift Condensed" panose="020B0502040204020203" pitchFamily="34" charset="0"/>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a:t>
            </a:r>
            <a:r>
              <a:rPr lang="tr-TR" sz="1600" dirty="0"/>
              <a:t> </a:t>
            </a:r>
            <a:r>
              <a:rPr lang="tr-TR" sz="1600" dirty="0">
                <a:latin typeface="Bahnschrift Condensed" panose="020B0502040204020203" pitchFamily="34" charset="0"/>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r>
              <a:rPr lang="tr-TR" sz="1600" dirty="0"/>
              <a:t> </a:t>
            </a:r>
            <a:r>
              <a:rPr lang="tr-TR" sz="1600" dirty="0">
                <a:latin typeface="Bahnschrift Condensed" panose="020B0502040204020203" pitchFamily="34" charset="0"/>
              </a:rPr>
              <a:t>Şekil 3’de kameradan alınan ham görüntü gösterilmektedir.</a:t>
            </a:r>
            <a:r>
              <a:rPr lang="tr-TR" sz="1600" dirty="0"/>
              <a:t> </a:t>
            </a:r>
            <a:r>
              <a:rPr lang="tr-TR" sz="1600" dirty="0">
                <a:latin typeface="Bahnschrift Condensed" panose="020B0502040204020203" pitchFamily="34" charset="0"/>
              </a:rP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lang="tr-TR" sz="1600" i="1" dirty="0">
              <a:solidFill>
                <a:srgbClr val="FF0000"/>
              </a:solidFill>
              <a:latin typeface="Bahnschrift Condensed" panose="020B0502040204020203" pitchFamily="34" charset="0"/>
            </a:endParaRPr>
          </a:p>
        </p:txBody>
      </p:sp>
      <p:pic>
        <p:nvPicPr>
          <p:cNvPr id="5" name="Resim 4">
            <a:extLst>
              <a:ext uri="{FF2B5EF4-FFF2-40B4-BE49-F238E27FC236}">
                <a16:creationId xmlns:a16="http://schemas.microsoft.com/office/drawing/2014/main" id="{CC3A33BF-CADA-BD68-206B-C0B0C85FB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16" y="224118"/>
            <a:ext cx="3095625" cy="2366682"/>
          </a:xfrm>
          <a:prstGeom prst="rect">
            <a:avLst/>
          </a:prstGeom>
        </p:spPr>
      </p:pic>
      <p:pic>
        <p:nvPicPr>
          <p:cNvPr id="7" name="Resim 6">
            <a:extLst>
              <a:ext uri="{FF2B5EF4-FFF2-40B4-BE49-F238E27FC236}">
                <a16:creationId xmlns:a16="http://schemas.microsoft.com/office/drawing/2014/main" id="{2B9D92FF-422B-2491-169F-5198BCD3A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584" y="2967597"/>
            <a:ext cx="3438525" cy="600075"/>
          </a:xfrm>
          <a:prstGeom prst="rect">
            <a:avLst/>
          </a:prstGeom>
        </p:spPr>
      </p:pic>
    </p:spTree>
    <p:extLst>
      <p:ext uri="{BB962C8B-B14F-4D97-AF65-F5344CB8AC3E}">
        <p14:creationId xmlns:p14="http://schemas.microsoft.com/office/powerpoint/2010/main" val="327126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TM03457510[[fn=Sabun]]</Template>
  <TotalTime>259</TotalTime>
  <Words>2372</Words>
  <Application>Microsoft Office PowerPoint</Application>
  <PresentationFormat>Geniş ekran</PresentationFormat>
  <Paragraphs>98</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Bahnschrift Condensed</vt:lpstr>
      <vt:lpstr>Century Gothic</vt:lpstr>
      <vt:lpstr>Engravers MT</vt:lpstr>
      <vt:lpstr>Garamond</vt:lpstr>
      <vt:lpstr>Sabun</vt:lpstr>
      <vt:lpstr>Görüntü işleme  morfolojik işlemleri makale sunumları</vt:lpstr>
      <vt:lpstr>KONU 1 -Retina kan damarlarını çıkarmak için eŞikleme temelli morfolojik bir yöntem </vt:lpstr>
      <vt:lpstr>2-MATERYAL VE METOT</vt:lpstr>
      <vt:lpstr>PowerPoint Sunusu</vt:lpstr>
      <vt:lpstr>PowerPoint Sunusu</vt:lpstr>
      <vt:lpstr>PowerPoint Sunusu</vt:lpstr>
      <vt:lpstr>PowerPoint Sunusu</vt:lpstr>
      <vt:lpstr>KONU 2-Görüntü işleme teknikleri ve kümeleme yöntemleri kullanılarak fındık meyvesinin tespit ve sınıflandırılması</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morfolojik işlemleri makale sunumları</dc:title>
  <dc:creator>ebrubozkus7@gmail.com</dc:creator>
  <cp:lastModifiedBy>ebrubozkus7@gmail.com</cp:lastModifiedBy>
  <cp:revision>1</cp:revision>
  <dcterms:created xsi:type="dcterms:W3CDTF">2022-12-15T14:57:07Z</dcterms:created>
  <dcterms:modified xsi:type="dcterms:W3CDTF">2022-12-15T19:16:32Z</dcterms:modified>
</cp:coreProperties>
</file>