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261" r:id="rId13"/>
    <p:sldId id="272" r:id="rId14"/>
    <p:sldId id="262" r:id="rId15"/>
    <p:sldId id="263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32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vhare/KPMG-Virtual-Internship/blob/main/Solution/Task%202/Sprocket_Customer_Segmentation_KMeans.ipynb" TargetMode="External"/><Relationship Id="rId2" Type="http://schemas.openxmlformats.org/officeDocument/2006/relationships/hyperlink" Target="https://github.com/Mevhare/KPMG-Virtual-Internship/blob/main/Solution/Task%201/Mevhare_Afe_Report_E-mail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Mevhare Afe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Frequency vs Monetary Value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Customers that purchase frequently generate the most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a positive relationship between frequency and monetary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Cl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usters 1 and 3 are the most likely to generate the most profit for the store.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80C56-F67A-682E-08EC-FEFDF22F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103975"/>
            <a:ext cx="4572000" cy="37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077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Frequency vs Recency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Customers that purchase recently are also your most frequent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a negative relationship between frequency and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Clusters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1 and 3 are the most likely to purchase more items from the store.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F11E1-CF12-E069-6A57-62AAFEE50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83299"/>
            <a:ext cx="4572000" cy="36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6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2271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Definition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55933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D8F4A6-6F6E-0232-2603-F70333753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34089"/>
              </p:ext>
            </p:extLst>
          </p:nvPr>
        </p:nvGraphicFramePr>
        <p:xfrm>
          <a:off x="107576" y="1539043"/>
          <a:ext cx="5292763" cy="3058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297">
                  <a:extLst>
                    <a:ext uri="{9D8B030D-6E8A-4147-A177-3AD203B41FA5}">
                      <a16:colId xmlns:a16="http://schemas.microsoft.com/office/drawing/2014/main" val="2833290436"/>
                    </a:ext>
                  </a:extLst>
                </a:gridCol>
                <a:gridCol w="856259">
                  <a:extLst>
                    <a:ext uri="{9D8B030D-6E8A-4147-A177-3AD203B41FA5}">
                      <a16:colId xmlns:a16="http://schemas.microsoft.com/office/drawing/2014/main" val="301684936"/>
                    </a:ext>
                  </a:extLst>
                </a:gridCol>
                <a:gridCol w="3227294">
                  <a:extLst>
                    <a:ext uri="{9D8B030D-6E8A-4147-A177-3AD203B41FA5}">
                      <a16:colId xmlns:a16="http://schemas.microsoft.com/office/drawing/2014/main" val="485133182"/>
                    </a:ext>
                  </a:extLst>
                </a:gridCol>
                <a:gridCol w="580913">
                  <a:extLst>
                    <a:ext uri="{9D8B030D-6E8A-4147-A177-3AD203B41FA5}">
                      <a16:colId xmlns:a16="http://schemas.microsoft.com/office/drawing/2014/main" val="53889167"/>
                    </a:ext>
                  </a:extLst>
                </a:gridCol>
              </a:tblGrid>
              <a:tr h="401405">
                <a:tc>
                  <a:txBody>
                    <a:bodyPr/>
                    <a:lstStyle/>
                    <a:p>
                      <a:r>
                        <a:rPr lang="en-US" sz="1000" b="1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21421"/>
                  </a:ext>
                </a:extLst>
              </a:tr>
              <a:tr h="609114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Need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They are considered low-spenders with a low number of orders.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44711"/>
                  </a:ext>
                </a:extLst>
              </a:tr>
              <a:tr h="719053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Champion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They are the most frequent buyers who spend a significant amount on your products.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45934"/>
                  </a:ext>
                </a:extLst>
              </a:tr>
              <a:tr h="719053"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Customers who were once active but have become disengaged.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675577"/>
                  </a:ext>
                </a:extLst>
              </a:tr>
              <a:tr h="610105"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Customers that are responsive to promotions. They purchase the most frequently.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816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7103A09-19BB-4543-C8C7-520D8B7C1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788" y="1741234"/>
            <a:ext cx="3646212" cy="25786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22716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755933"/>
            <a:ext cx="4134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3D8F4A6-6F6E-0232-2603-F70333753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23813"/>
              </p:ext>
            </p:extLst>
          </p:nvPr>
        </p:nvGraphicFramePr>
        <p:xfrm>
          <a:off x="4354160" y="1732913"/>
          <a:ext cx="4137341" cy="1700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713">
                  <a:extLst>
                    <a:ext uri="{9D8B030D-6E8A-4147-A177-3AD203B41FA5}">
                      <a16:colId xmlns:a16="http://schemas.microsoft.com/office/drawing/2014/main" val="301684936"/>
                    </a:ext>
                  </a:extLst>
                </a:gridCol>
                <a:gridCol w="3345628">
                  <a:extLst>
                    <a:ext uri="{9D8B030D-6E8A-4147-A177-3AD203B41FA5}">
                      <a16:colId xmlns:a16="http://schemas.microsoft.com/office/drawing/2014/main" val="485133182"/>
                    </a:ext>
                  </a:extLst>
                </a:gridCol>
              </a:tblGrid>
              <a:tr h="388828">
                <a:tc>
                  <a:txBody>
                    <a:bodyPr/>
                    <a:lstStyle/>
                    <a:p>
                      <a:r>
                        <a:rPr lang="en-US" b="1" dirty="0"/>
                        <a:t>Customer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21421"/>
                  </a:ext>
                </a:extLst>
              </a:tr>
              <a:tr h="705603">
                <a:tc>
                  <a:txBody>
                    <a:bodyPr/>
                    <a:lstStyle/>
                    <a:p>
                      <a:r>
                        <a:rPr lang="en-US" dirty="0"/>
                        <a:t>Champion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They are the most frequent buyers who spend a significant amount on your products.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45934"/>
                  </a:ext>
                </a:extLst>
              </a:tr>
              <a:tr h="598693">
                <a:tc>
                  <a:txBody>
                    <a:bodyPr/>
                    <a:lstStyle/>
                    <a:p>
                      <a:r>
                        <a:rPr lang="en-US" dirty="0"/>
                        <a:t>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Customers that are responsive to promotions. They purchase the most frequently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781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613042-75D5-CE1A-1035-C54B3CF9D930}"/>
              </a:ext>
            </a:extLst>
          </p:cNvPr>
          <p:cNvSpPr txBox="1"/>
          <p:nvPr/>
        </p:nvSpPr>
        <p:spPr>
          <a:xfrm>
            <a:off x="518828" y="1755933"/>
            <a:ext cx="3521529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Filter through the new customer list to select customers who meet these conditions.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These are customers that tend to purchase recently, </a:t>
            </a:r>
            <a:r>
              <a:rPr lang="en-US" dirty="0"/>
              <a:t>and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frequently and also tend to spend the most.</a:t>
            </a:r>
          </a:p>
        </p:txBody>
      </p:sp>
    </p:spTree>
    <p:extLst>
      <p:ext uri="{BB962C8B-B14F-4D97-AF65-F5344CB8AC3E}">
        <p14:creationId xmlns:p14="http://schemas.microsoft.com/office/powerpoint/2010/main" val="38538820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linkClick r:id="rId2"/>
              </a:rPr>
              <a:t>Data Assessment E-Mail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linkClick r:id="rId3"/>
              </a:rPr>
              <a:t>Customer Segmentation using K-Means Clustering</a:t>
            </a:r>
            <a:endParaRPr lang="en-US"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4927002" y="998082"/>
            <a:ext cx="4134598" cy="368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/>
              <a:t>Contents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Data Quality Assessment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Profit by Product 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Number of Cars owned by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Wealth Segment by Age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RFM Analysis using K-Means Clustering and Customer Segmentation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Appendix</a:t>
            </a:r>
          </a:p>
          <a:p>
            <a:endParaRPr sz="1600" dirty="0"/>
          </a:p>
        </p:txBody>
      </p:sp>
      <p:sp>
        <p:nvSpPr>
          <p:cNvPr id="124" name="Shape 73"/>
          <p:cNvSpPr/>
          <p:nvPr/>
        </p:nvSpPr>
        <p:spPr>
          <a:xfrm>
            <a:off x="82400" y="1014065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Outline of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Pty Ltd is a bikes &amp; cycling accessories organization.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marketing team is looking to boost business by analyzing provided datasets.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existing 3 datasets, recommend which of these 1000 new customers should be targeted to drive the most value for the organization.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-15501" y="859897"/>
            <a:ext cx="3576282" cy="4223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900" dirty="0"/>
              <a:t>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This is a summary of key issues and cleaning on the data provided.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600" b="0" dirty="0"/>
          </a:p>
          <a:p>
            <a:endParaRPr lang="en-US" sz="1100" b="0" dirty="0"/>
          </a:p>
          <a:p>
            <a:endParaRPr lang="en-US" sz="11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/>
              <a:t>Check the appendix for the detailed e-mail</a:t>
            </a:r>
            <a:endParaRPr lang="en-US" sz="105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E65CF-4EBB-2E0F-94A0-7709D6DD2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81" y="1710310"/>
            <a:ext cx="5412482" cy="30338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Profit By Product Line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4134600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products are the most profitable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 and Touring products generate similar amounts of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Mountain is the least profitable product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71FB-E600-43B8-B877-91FFBCDB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4" y="1497478"/>
            <a:ext cx="4675283" cy="30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934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4134600" cy="33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our customers reside in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NSW has the most customers that do and do not own cars.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 and QLD are basically evenly shared for the number of car and non-car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048A6-BCE5-33BF-CDC1-8480E8C5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85" y="1599626"/>
            <a:ext cx="4235190" cy="32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374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 by Age group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413460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are aged between 40-49 between old and new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significant increase In customers that are 70+ in the new customer list.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Net Worth Customers are mostly within the 40-49 age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Customers dominate across all age groups for both old and new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4DF7D-9DB4-C4A0-ECC0-F0633484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79" y="820525"/>
            <a:ext cx="3969699" cy="2144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314DB-B158-75FF-A79C-29A941388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59" y="2965100"/>
            <a:ext cx="3969699" cy="21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20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using K-Means Clustering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8733950" cy="3569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K-means clustering algorithm using RFM (Recency, Frequency and Monetary) features to segment Sprocket's customers based on their purchasing patterns, preferences, and interactions with the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By utilizing this data-driven approach, Sprocket can develop more effective marketing strategies, enhance customer satisfaction, and drive business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Check the appendix for detailed analysis</a:t>
            </a:r>
          </a:p>
        </p:txBody>
      </p:sp>
    </p:spTree>
    <p:extLst>
      <p:ext uri="{BB962C8B-B14F-4D97-AF65-F5344CB8AC3E}">
        <p14:creationId xmlns:p14="http://schemas.microsoft.com/office/powerpoint/2010/main" val="16726859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Recency vs Monetary Value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1599626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Customers that purchased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recently generate the most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Negative relationship between recent purchases and monetary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8DEC8-E442-E2F5-AA6E-5388BD00F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103974"/>
            <a:ext cx="4804375" cy="377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774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584</Words>
  <Application>Microsoft Office PowerPoint</Application>
  <PresentationFormat>On-screen Show (16:9)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Helvetica Neue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Afe Success Mevhare</cp:lastModifiedBy>
  <cp:revision>7</cp:revision>
  <dcterms:modified xsi:type="dcterms:W3CDTF">2023-05-23T23:19:33Z</dcterms:modified>
</cp:coreProperties>
</file>