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92"/>
  </p:notesMasterIdLst>
  <p:handoutMasterIdLst>
    <p:handoutMasterId r:id="rId93"/>
  </p:handoutMasterIdLst>
  <p:sldIdLst>
    <p:sldId id="353" r:id="rId2"/>
    <p:sldId id="752" r:id="rId3"/>
    <p:sldId id="751" r:id="rId4"/>
    <p:sldId id="598" r:id="rId5"/>
    <p:sldId id="603" r:id="rId6"/>
    <p:sldId id="599" r:id="rId7"/>
    <p:sldId id="689" r:id="rId8"/>
    <p:sldId id="687" r:id="rId9"/>
    <p:sldId id="688" r:id="rId10"/>
    <p:sldId id="591" r:id="rId11"/>
    <p:sldId id="605" r:id="rId12"/>
    <p:sldId id="448" r:id="rId13"/>
    <p:sldId id="745" r:id="rId14"/>
    <p:sldId id="607" r:id="rId15"/>
    <p:sldId id="419" r:id="rId16"/>
    <p:sldId id="608" r:id="rId17"/>
    <p:sldId id="750" r:id="rId18"/>
    <p:sldId id="609" r:id="rId19"/>
    <p:sldId id="610" r:id="rId20"/>
    <p:sldId id="677" r:id="rId21"/>
    <p:sldId id="746" r:id="rId22"/>
    <p:sldId id="737" r:id="rId23"/>
    <p:sldId id="679" r:id="rId24"/>
    <p:sldId id="611" r:id="rId25"/>
    <p:sldId id="680" r:id="rId26"/>
    <p:sldId id="612" r:id="rId27"/>
    <p:sldId id="614" r:id="rId28"/>
    <p:sldId id="686" r:id="rId29"/>
    <p:sldId id="634" r:id="rId30"/>
    <p:sldId id="615" r:id="rId31"/>
    <p:sldId id="635" r:id="rId32"/>
    <p:sldId id="749" r:id="rId33"/>
    <p:sldId id="618" r:id="rId34"/>
    <p:sldId id="619" r:id="rId35"/>
    <p:sldId id="625" r:id="rId36"/>
    <p:sldId id="632" r:id="rId37"/>
    <p:sldId id="633" r:id="rId38"/>
    <p:sldId id="639" r:id="rId39"/>
    <p:sldId id="640" r:id="rId40"/>
    <p:sldId id="744" r:id="rId41"/>
    <p:sldId id="738" r:id="rId42"/>
    <p:sldId id="421" r:id="rId43"/>
    <p:sldId id="574" r:id="rId44"/>
    <p:sldId id="681" r:id="rId45"/>
    <p:sldId id="534" r:id="rId46"/>
    <p:sldId id="682" r:id="rId47"/>
    <p:sldId id="641" r:id="rId48"/>
    <p:sldId id="683" r:id="rId49"/>
    <p:sldId id="684" r:id="rId50"/>
    <p:sldId id="685" r:id="rId51"/>
    <p:sldId id="690" r:id="rId52"/>
    <p:sldId id="692" r:id="rId53"/>
    <p:sldId id="694" r:id="rId54"/>
    <p:sldId id="696" r:id="rId55"/>
    <p:sldId id="697" r:id="rId56"/>
    <p:sldId id="698" r:id="rId57"/>
    <p:sldId id="699" r:id="rId58"/>
    <p:sldId id="700" r:id="rId59"/>
    <p:sldId id="701" r:id="rId60"/>
    <p:sldId id="702" r:id="rId61"/>
    <p:sldId id="747" r:id="rId62"/>
    <p:sldId id="703" r:id="rId63"/>
    <p:sldId id="707" r:id="rId64"/>
    <p:sldId id="708" r:id="rId65"/>
    <p:sldId id="709" r:id="rId66"/>
    <p:sldId id="748" r:id="rId67"/>
    <p:sldId id="740" r:id="rId68"/>
    <p:sldId id="741" r:id="rId69"/>
    <p:sldId id="711" r:id="rId70"/>
    <p:sldId id="712" r:id="rId71"/>
    <p:sldId id="713" r:id="rId72"/>
    <p:sldId id="714" r:id="rId73"/>
    <p:sldId id="715" r:id="rId74"/>
    <p:sldId id="716" r:id="rId75"/>
    <p:sldId id="717" r:id="rId76"/>
    <p:sldId id="718" r:id="rId77"/>
    <p:sldId id="720" r:id="rId78"/>
    <p:sldId id="721" r:id="rId79"/>
    <p:sldId id="722" r:id="rId80"/>
    <p:sldId id="724" r:id="rId81"/>
    <p:sldId id="725" r:id="rId82"/>
    <p:sldId id="726" r:id="rId83"/>
    <p:sldId id="727" r:id="rId84"/>
    <p:sldId id="743" r:id="rId85"/>
    <p:sldId id="728" r:id="rId86"/>
    <p:sldId id="729" r:id="rId87"/>
    <p:sldId id="730" r:id="rId88"/>
    <p:sldId id="731" r:id="rId89"/>
    <p:sldId id="732" r:id="rId90"/>
    <p:sldId id="753" r:id="rId91"/>
  </p:sldIdLst>
  <p:sldSz cx="9144000" cy="6858000" type="screen4x3"/>
  <p:notesSz cx="9596438" cy="6853238"/>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58">
          <p15:clr>
            <a:srgbClr val="A4A3A4"/>
          </p15:clr>
        </p15:guide>
        <p15:guide id="2" pos="30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91AC4E"/>
    <a:srgbClr val="808080"/>
    <a:srgbClr val="99CCFF"/>
    <a:srgbClr val="CCFFFF"/>
    <a:srgbClr val="E0E8EC"/>
    <a:srgbClr val="E0DAF2"/>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3566" autoAdjust="0"/>
  </p:normalViewPr>
  <p:slideViewPr>
    <p:cSldViewPr>
      <p:cViewPr varScale="1">
        <p:scale>
          <a:sx n="161" d="100"/>
          <a:sy n="161" d="100"/>
        </p:scale>
        <p:origin x="1716" y="1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3" d="2"/>
        <a:sy n="3" d="2"/>
      </p:scale>
      <p:origin x="0" y="0"/>
    </p:cViewPr>
  </p:notesTextViewPr>
  <p:sorterViewPr>
    <p:cViewPr>
      <p:scale>
        <a:sx n="66" d="100"/>
        <a:sy n="66" d="100"/>
      </p:scale>
      <p:origin x="0" y="0"/>
    </p:cViewPr>
  </p:sorterViewPr>
  <p:notesViewPr>
    <p:cSldViewPr>
      <p:cViewPr varScale="1">
        <p:scale>
          <a:sx n="105" d="100"/>
          <a:sy n="105" d="100"/>
        </p:scale>
        <p:origin x="-1092" y="-102"/>
      </p:cViewPr>
      <p:guideLst>
        <p:guide orient="horz" pos="2158"/>
        <p:guide pos="30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62.xml"/><Relationship Id="rId3" Type="http://schemas.openxmlformats.org/officeDocument/2006/relationships/slide" Target="slides/slide16.xml"/><Relationship Id="rId7" Type="http://schemas.openxmlformats.org/officeDocument/2006/relationships/slide" Target="slides/slide54.xml"/><Relationship Id="rId2" Type="http://schemas.openxmlformats.org/officeDocument/2006/relationships/slide" Target="slides/slide15.xml"/><Relationship Id="rId1" Type="http://schemas.openxmlformats.org/officeDocument/2006/relationships/slide" Target="slides/slide1.xml"/><Relationship Id="rId6" Type="http://schemas.openxmlformats.org/officeDocument/2006/relationships/slide" Target="slides/slide42.xml"/><Relationship Id="rId11" Type="http://schemas.openxmlformats.org/officeDocument/2006/relationships/slide" Target="slides/slide65.xml"/><Relationship Id="rId5" Type="http://schemas.openxmlformats.org/officeDocument/2006/relationships/slide" Target="slides/slide41.xml"/><Relationship Id="rId10" Type="http://schemas.openxmlformats.org/officeDocument/2006/relationships/slide" Target="slides/slide64.xml"/><Relationship Id="rId4" Type="http://schemas.openxmlformats.org/officeDocument/2006/relationships/slide" Target="slides/slide39.xml"/><Relationship Id="rId9" Type="http://schemas.openxmlformats.org/officeDocument/2006/relationships/slide" Target="slides/slide63.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Administrator\&#26700;&#38754;\&#25945;&#26448;&#32534;&#20889;\&#32534;&#20889;&#36164;&#26009;\&#31532;&#19968;&#31456;\&#22270;1-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Administrator\&#26700;&#38754;\&#25945;&#26448;&#32534;&#20889;\&#32534;&#20889;&#36164;&#26009;\&#31532;&#19968;&#31456;\&#22270;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Administrator\&#26700;&#38754;\&#25945;&#26448;&#32534;&#20889;\&#32534;&#20889;&#36164;&#26009;\&#31532;&#19968;&#31456;\&#22270;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9.4299931862310449E-2"/>
          <c:y val="0.18677770335397231"/>
          <c:w val="0.60219190957690838"/>
          <c:h val="0.62644459329205537"/>
        </c:manualLayout>
      </c:layout>
      <c:pieChart>
        <c:varyColors val="1"/>
        <c:ser>
          <c:idx val="0"/>
          <c:order val="0"/>
          <c:spPr>
            <a:ln>
              <a:solidFill>
                <a:schemeClr val="tx1"/>
              </a:solidFill>
            </a:ln>
          </c:spPr>
          <c:dPt>
            <c:idx val="0"/>
            <c:bubble3D val="0"/>
            <c:spPr>
              <a:solidFill>
                <a:srgbClr val="FF0000"/>
              </a:solidFill>
              <a:ln>
                <a:solidFill>
                  <a:schemeClr val="tx1"/>
                </a:solidFill>
              </a:ln>
            </c:spPr>
            <c:extLst>
              <c:ext xmlns:c16="http://schemas.microsoft.com/office/drawing/2014/chart" uri="{C3380CC4-5D6E-409C-BE32-E72D297353CC}">
                <c16:uniqueId val="{00000001-EBD9-485A-B1BA-65E6BF6966F0}"/>
              </c:ext>
            </c:extLst>
          </c:dPt>
          <c:dPt>
            <c:idx val="1"/>
            <c:bubble3D val="0"/>
            <c:spPr>
              <a:solidFill>
                <a:srgbClr val="FFC000"/>
              </a:solidFill>
              <a:ln>
                <a:solidFill>
                  <a:schemeClr val="tx1"/>
                </a:solidFill>
              </a:ln>
            </c:spPr>
            <c:extLst>
              <c:ext xmlns:c16="http://schemas.microsoft.com/office/drawing/2014/chart" uri="{C3380CC4-5D6E-409C-BE32-E72D297353CC}">
                <c16:uniqueId val="{00000003-EBD9-485A-B1BA-65E6BF6966F0}"/>
              </c:ext>
            </c:extLst>
          </c:dPt>
          <c:dPt>
            <c:idx val="2"/>
            <c:bubble3D val="0"/>
            <c:spPr>
              <a:solidFill>
                <a:srgbClr val="FFFF00"/>
              </a:solidFill>
              <a:ln>
                <a:solidFill>
                  <a:schemeClr val="tx1"/>
                </a:solidFill>
              </a:ln>
            </c:spPr>
            <c:extLst>
              <c:ext xmlns:c16="http://schemas.microsoft.com/office/drawing/2014/chart" uri="{C3380CC4-5D6E-409C-BE32-E72D297353CC}">
                <c16:uniqueId val="{00000005-EBD9-485A-B1BA-65E6BF6966F0}"/>
              </c:ext>
            </c:extLst>
          </c:dPt>
          <c:dPt>
            <c:idx val="3"/>
            <c:bubble3D val="0"/>
            <c:spPr>
              <a:solidFill>
                <a:srgbClr val="92D050"/>
              </a:solidFill>
              <a:ln>
                <a:solidFill>
                  <a:schemeClr val="tx1"/>
                </a:solidFill>
              </a:ln>
            </c:spPr>
            <c:extLst>
              <c:ext xmlns:c16="http://schemas.microsoft.com/office/drawing/2014/chart" uri="{C3380CC4-5D6E-409C-BE32-E72D297353CC}">
                <c16:uniqueId val="{00000007-EBD9-485A-B1BA-65E6BF6966F0}"/>
              </c:ext>
            </c:extLst>
          </c:dPt>
          <c:dPt>
            <c:idx val="4"/>
            <c:bubble3D val="0"/>
            <c:spPr>
              <a:solidFill>
                <a:srgbClr val="00B050"/>
              </a:solidFill>
              <a:ln>
                <a:solidFill>
                  <a:schemeClr val="tx1"/>
                </a:solidFill>
              </a:ln>
            </c:spPr>
            <c:extLst>
              <c:ext xmlns:c16="http://schemas.microsoft.com/office/drawing/2014/chart" uri="{C3380CC4-5D6E-409C-BE32-E72D297353CC}">
                <c16:uniqueId val="{00000009-EBD9-485A-B1BA-65E6BF6966F0}"/>
              </c:ext>
            </c:extLst>
          </c:dPt>
          <c:dPt>
            <c:idx val="5"/>
            <c:bubble3D val="0"/>
            <c:spPr>
              <a:solidFill>
                <a:srgbClr val="00B0F0"/>
              </a:solidFill>
              <a:ln>
                <a:solidFill>
                  <a:schemeClr val="tx1"/>
                </a:solidFill>
              </a:ln>
            </c:spPr>
            <c:extLst>
              <c:ext xmlns:c16="http://schemas.microsoft.com/office/drawing/2014/chart" uri="{C3380CC4-5D6E-409C-BE32-E72D297353CC}">
                <c16:uniqueId val="{0000000B-EBD9-485A-B1BA-65E6BF6966F0}"/>
              </c:ext>
            </c:extLst>
          </c:dPt>
          <c:dPt>
            <c:idx val="6"/>
            <c:bubble3D val="0"/>
            <c:spPr>
              <a:solidFill>
                <a:srgbClr val="0070C0"/>
              </a:solidFill>
              <a:ln>
                <a:solidFill>
                  <a:schemeClr val="tx1"/>
                </a:solidFill>
              </a:ln>
            </c:spPr>
            <c:extLst>
              <c:ext xmlns:c16="http://schemas.microsoft.com/office/drawing/2014/chart" uri="{C3380CC4-5D6E-409C-BE32-E72D297353CC}">
                <c16:uniqueId val="{0000000D-EBD9-485A-B1BA-65E6BF6966F0}"/>
              </c:ext>
            </c:extLst>
          </c:dPt>
          <c:dPt>
            <c:idx val="7"/>
            <c:bubble3D val="0"/>
            <c:spPr>
              <a:solidFill>
                <a:srgbClr val="7030A0"/>
              </a:solidFill>
              <a:ln>
                <a:solidFill>
                  <a:schemeClr val="tx1"/>
                </a:solidFill>
              </a:ln>
            </c:spPr>
            <c:extLst>
              <c:ext xmlns:c16="http://schemas.microsoft.com/office/drawing/2014/chart" uri="{C3380CC4-5D6E-409C-BE32-E72D297353CC}">
                <c16:uniqueId val="{0000000F-EBD9-485A-B1BA-65E6BF6966F0}"/>
              </c:ext>
            </c:extLst>
          </c:dPt>
          <c:dLbls>
            <c:dLbl>
              <c:idx val="1"/>
              <c:layout>
                <c:manualLayout>
                  <c:x val="-4.1497589177951544E-2"/>
                  <c:y val="6.882965949154490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BD9-485A-B1BA-65E6BF6966F0}"/>
                </c:ext>
              </c:extLst>
            </c:dLbl>
            <c:dLbl>
              <c:idx val="2"/>
              <c:layout>
                <c:manualLayout>
                  <c:x val="-2.4931013288518062E-2"/>
                  <c:y val="-2.593692310205777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BD9-485A-B1BA-65E6BF6966F0}"/>
                </c:ext>
              </c:extLst>
            </c:dLbl>
            <c:dLbl>
              <c:idx val="4"/>
              <c:layout>
                <c:manualLayout>
                  <c:x val="9.9723267931490119E-3"/>
                  <c:y val="4.149560536504876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EBD9-485A-B1BA-65E6BF6966F0}"/>
                </c:ext>
              </c:extLst>
            </c:dLbl>
            <c:spPr>
              <a:noFill/>
              <a:ln>
                <a:noFill/>
              </a:ln>
              <a:effectLst/>
            </c:spPr>
            <c:txPr>
              <a:bodyPr/>
              <a:lstStyle/>
              <a:p>
                <a:pPr>
                  <a:defRPr sz="2000"/>
                </a:pPr>
                <a:endParaRPr lang="zh-CN"/>
              </a:p>
            </c:txPr>
            <c:dLblPos val="outEnd"/>
            <c:showLegendKey val="0"/>
            <c:showVal val="0"/>
            <c:showCatName val="0"/>
            <c:showSerName val="0"/>
            <c:showPercent val="1"/>
            <c:showBubbleSize val="0"/>
            <c:showLeaderLines val="1"/>
            <c:extLst>
              <c:ext xmlns:c15="http://schemas.microsoft.com/office/drawing/2012/chart" uri="{CE6537A1-D6FC-4f65-9D91-7224C49458BB}"/>
            </c:extLst>
          </c:dLbls>
          <c:cat>
            <c:strRef>
              <c:f>Sheet1!$L$1:$L$8</c:f>
              <c:strCache>
                <c:ptCount val="8"/>
                <c:pt idx="0">
                  <c:v>1:3</c:v>
                </c:pt>
                <c:pt idx="1">
                  <c:v>1:7以上</c:v>
                </c:pt>
                <c:pt idx="2">
                  <c:v>1:4</c:v>
                </c:pt>
                <c:pt idx="3">
                  <c:v>1:5</c:v>
                </c:pt>
                <c:pt idx="4">
                  <c:v>1:2</c:v>
                </c:pt>
                <c:pt idx="5">
                  <c:v>1:6</c:v>
                </c:pt>
                <c:pt idx="6">
                  <c:v>1:1</c:v>
                </c:pt>
                <c:pt idx="7">
                  <c:v>1:7</c:v>
                </c:pt>
              </c:strCache>
            </c:strRef>
          </c:cat>
          <c:val>
            <c:numRef>
              <c:f>Sheet1!$K$1:$K$8</c:f>
              <c:numCache>
                <c:formatCode>General</c:formatCode>
                <c:ptCount val="8"/>
                <c:pt idx="0">
                  <c:v>20</c:v>
                </c:pt>
                <c:pt idx="1">
                  <c:v>18</c:v>
                </c:pt>
                <c:pt idx="2">
                  <c:v>14</c:v>
                </c:pt>
                <c:pt idx="3">
                  <c:v>14</c:v>
                </c:pt>
                <c:pt idx="4">
                  <c:v>12</c:v>
                </c:pt>
                <c:pt idx="5">
                  <c:v>9</c:v>
                </c:pt>
                <c:pt idx="6">
                  <c:v>7</c:v>
                </c:pt>
                <c:pt idx="7">
                  <c:v>6</c:v>
                </c:pt>
              </c:numCache>
            </c:numRef>
          </c:val>
          <c:extLst>
            <c:ext xmlns:c16="http://schemas.microsoft.com/office/drawing/2014/chart" uri="{C3380CC4-5D6E-409C-BE32-E72D297353CC}">
              <c16:uniqueId val="{00000010-EBD9-485A-B1BA-65E6BF6966F0}"/>
            </c:ext>
          </c:extLst>
        </c:ser>
        <c:dLbls>
          <c:showLegendKey val="0"/>
          <c:showVal val="0"/>
          <c:showCatName val="0"/>
          <c:showSerName val="0"/>
          <c:showPercent val="0"/>
          <c:showBubbleSize val="0"/>
          <c:showLeaderLines val="1"/>
        </c:dLbls>
        <c:firstSliceAng val="0"/>
      </c:pieChart>
    </c:plotArea>
    <c:legend>
      <c:legendPos val="r"/>
      <c:legendEntry>
        <c:idx val="0"/>
        <c:txPr>
          <a:bodyPr/>
          <a:lstStyle/>
          <a:p>
            <a:pPr rtl="0">
              <a:defRPr sz="2000"/>
            </a:pPr>
            <a:endParaRPr lang="zh-CN"/>
          </a:p>
        </c:txPr>
      </c:legendEntry>
      <c:legendEntry>
        <c:idx val="1"/>
        <c:delete val="1"/>
      </c:legendEntry>
      <c:legendEntry>
        <c:idx val="2"/>
        <c:txPr>
          <a:bodyPr/>
          <a:lstStyle/>
          <a:p>
            <a:pPr rtl="0">
              <a:defRPr sz="2000"/>
            </a:pPr>
            <a:endParaRPr lang="zh-CN"/>
          </a:p>
        </c:txPr>
      </c:legendEntry>
      <c:legendEntry>
        <c:idx val="3"/>
        <c:txPr>
          <a:bodyPr/>
          <a:lstStyle/>
          <a:p>
            <a:pPr rtl="0">
              <a:defRPr sz="2000"/>
            </a:pPr>
            <a:endParaRPr lang="zh-CN"/>
          </a:p>
        </c:txPr>
      </c:legendEntry>
      <c:legendEntry>
        <c:idx val="4"/>
        <c:txPr>
          <a:bodyPr/>
          <a:lstStyle/>
          <a:p>
            <a:pPr rtl="0">
              <a:defRPr sz="2000"/>
            </a:pPr>
            <a:endParaRPr lang="zh-CN"/>
          </a:p>
        </c:txPr>
      </c:legendEntry>
      <c:legendEntry>
        <c:idx val="5"/>
        <c:txPr>
          <a:bodyPr/>
          <a:lstStyle/>
          <a:p>
            <a:pPr rtl="0">
              <a:defRPr sz="2000"/>
            </a:pPr>
            <a:endParaRPr lang="zh-CN"/>
          </a:p>
        </c:txPr>
      </c:legendEntry>
      <c:legendEntry>
        <c:idx val="6"/>
        <c:txPr>
          <a:bodyPr/>
          <a:lstStyle/>
          <a:p>
            <a:pPr rtl="0">
              <a:defRPr sz="2000"/>
            </a:pPr>
            <a:endParaRPr lang="zh-CN"/>
          </a:p>
        </c:txPr>
      </c:legendEntry>
      <c:legendEntry>
        <c:idx val="7"/>
        <c:txPr>
          <a:bodyPr/>
          <a:lstStyle/>
          <a:p>
            <a:pPr rtl="0">
              <a:defRPr sz="2000"/>
            </a:pPr>
            <a:endParaRPr lang="zh-CN"/>
          </a:p>
        </c:txPr>
      </c:legendEntry>
      <c:layout>
        <c:manualLayout>
          <c:xMode val="edge"/>
          <c:yMode val="edge"/>
          <c:x val="0.73850321264004204"/>
          <c:y val="0.13007935665158224"/>
          <c:w val="0.23413904368134333"/>
          <c:h val="0.58346212282106158"/>
        </c:manualLayout>
      </c:layout>
      <c:overlay val="0"/>
      <c:txPr>
        <a:bodyPr/>
        <a:lstStyle/>
        <a:p>
          <a:pPr rtl="0">
            <a:defRPr/>
          </a:pPr>
          <a:endParaRPr lang="zh-CN"/>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pieChart>
        <c:varyColors val="1"/>
        <c:ser>
          <c:idx val="0"/>
          <c:order val="0"/>
          <c:spPr>
            <a:ln>
              <a:solidFill>
                <a:schemeClr val="tx1"/>
              </a:solidFill>
            </a:ln>
          </c:spPr>
          <c:dPt>
            <c:idx val="0"/>
            <c:bubble3D val="0"/>
            <c:spPr>
              <a:solidFill>
                <a:srgbClr val="FF0000"/>
              </a:solidFill>
              <a:ln>
                <a:solidFill>
                  <a:schemeClr val="tx1"/>
                </a:solidFill>
              </a:ln>
            </c:spPr>
            <c:extLst>
              <c:ext xmlns:c16="http://schemas.microsoft.com/office/drawing/2014/chart" uri="{C3380CC4-5D6E-409C-BE32-E72D297353CC}">
                <c16:uniqueId val="{00000001-F9E7-4C6B-81A9-FB802117D897}"/>
              </c:ext>
            </c:extLst>
          </c:dPt>
          <c:dPt>
            <c:idx val="1"/>
            <c:bubble3D val="0"/>
            <c:spPr>
              <a:solidFill>
                <a:srgbClr val="FFC000"/>
              </a:solidFill>
              <a:ln>
                <a:solidFill>
                  <a:schemeClr val="tx1"/>
                </a:solidFill>
              </a:ln>
            </c:spPr>
            <c:extLst>
              <c:ext xmlns:c16="http://schemas.microsoft.com/office/drawing/2014/chart" uri="{C3380CC4-5D6E-409C-BE32-E72D297353CC}">
                <c16:uniqueId val="{00000003-F9E7-4C6B-81A9-FB802117D897}"/>
              </c:ext>
            </c:extLst>
          </c:dPt>
          <c:dPt>
            <c:idx val="2"/>
            <c:bubble3D val="0"/>
            <c:spPr>
              <a:solidFill>
                <a:srgbClr val="FFFF00"/>
              </a:solidFill>
              <a:ln>
                <a:solidFill>
                  <a:schemeClr val="tx1"/>
                </a:solidFill>
              </a:ln>
            </c:spPr>
            <c:extLst>
              <c:ext xmlns:c16="http://schemas.microsoft.com/office/drawing/2014/chart" uri="{C3380CC4-5D6E-409C-BE32-E72D297353CC}">
                <c16:uniqueId val="{00000005-F9E7-4C6B-81A9-FB802117D897}"/>
              </c:ext>
            </c:extLst>
          </c:dPt>
          <c:dPt>
            <c:idx val="3"/>
            <c:bubble3D val="0"/>
            <c:spPr>
              <a:solidFill>
                <a:srgbClr val="92D050"/>
              </a:solidFill>
              <a:ln>
                <a:solidFill>
                  <a:schemeClr val="tx1"/>
                </a:solidFill>
              </a:ln>
            </c:spPr>
            <c:extLst>
              <c:ext xmlns:c16="http://schemas.microsoft.com/office/drawing/2014/chart" uri="{C3380CC4-5D6E-409C-BE32-E72D297353CC}">
                <c16:uniqueId val="{00000007-F9E7-4C6B-81A9-FB802117D897}"/>
              </c:ext>
            </c:extLst>
          </c:dPt>
          <c:dPt>
            <c:idx val="4"/>
            <c:bubble3D val="0"/>
            <c:spPr>
              <a:solidFill>
                <a:srgbClr val="00B050"/>
              </a:solidFill>
              <a:ln>
                <a:solidFill>
                  <a:schemeClr val="tx1"/>
                </a:solidFill>
              </a:ln>
            </c:spPr>
            <c:extLst>
              <c:ext xmlns:c16="http://schemas.microsoft.com/office/drawing/2014/chart" uri="{C3380CC4-5D6E-409C-BE32-E72D297353CC}">
                <c16:uniqueId val="{00000009-F9E7-4C6B-81A9-FB802117D897}"/>
              </c:ext>
            </c:extLst>
          </c:dPt>
          <c:dPt>
            <c:idx val="5"/>
            <c:bubble3D val="0"/>
            <c:spPr>
              <a:solidFill>
                <a:srgbClr val="00B0F0"/>
              </a:solidFill>
              <a:ln>
                <a:solidFill>
                  <a:schemeClr val="tx1"/>
                </a:solidFill>
              </a:ln>
            </c:spPr>
            <c:extLst>
              <c:ext xmlns:c16="http://schemas.microsoft.com/office/drawing/2014/chart" uri="{C3380CC4-5D6E-409C-BE32-E72D297353CC}">
                <c16:uniqueId val="{0000000B-F9E7-4C6B-81A9-FB802117D897}"/>
              </c:ext>
            </c:extLst>
          </c:dPt>
          <c:dPt>
            <c:idx val="6"/>
            <c:bubble3D val="0"/>
            <c:spPr>
              <a:solidFill>
                <a:srgbClr val="0070C0"/>
              </a:solidFill>
              <a:ln>
                <a:solidFill>
                  <a:schemeClr val="tx1"/>
                </a:solidFill>
              </a:ln>
            </c:spPr>
            <c:extLst>
              <c:ext xmlns:c16="http://schemas.microsoft.com/office/drawing/2014/chart" uri="{C3380CC4-5D6E-409C-BE32-E72D297353CC}">
                <c16:uniqueId val="{0000000D-F9E7-4C6B-81A9-FB802117D897}"/>
              </c:ext>
            </c:extLst>
          </c:dPt>
          <c:dPt>
            <c:idx val="7"/>
            <c:bubble3D val="0"/>
            <c:spPr>
              <a:solidFill>
                <a:srgbClr val="002060"/>
              </a:solidFill>
              <a:ln>
                <a:solidFill>
                  <a:schemeClr val="tx1"/>
                </a:solidFill>
              </a:ln>
            </c:spPr>
            <c:extLst>
              <c:ext xmlns:c16="http://schemas.microsoft.com/office/drawing/2014/chart" uri="{C3380CC4-5D6E-409C-BE32-E72D297353CC}">
                <c16:uniqueId val="{0000000F-F9E7-4C6B-81A9-FB802117D897}"/>
              </c:ext>
            </c:extLst>
          </c:dPt>
          <c:dPt>
            <c:idx val="8"/>
            <c:bubble3D val="0"/>
            <c:spPr>
              <a:solidFill>
                <a:srgbClr val="7030A0"/>
              </a:solidFill>
              <a:ln>
                <a:solidFill>
                  <a:schemeClr val="tx1"/>
                </a:solidFill>
              </a:ln>
            </c:spPr>
            <c:extLst>
              <c:ext xmlns:c16="http://schemas.microsoft.com/office/drawing/2014/chart" uri="{C3380CC4-5D6E-409C-BE32-E72D297353CC}">
                <c16:uniqueId val="{00000011-F9E7-4C6B-81A9-FB802117D897}"/>
              </c:ext>
            </c:extLst>
          </c:dPt>
          <c:dLbls>
            <c:spPr>
              <a:noFill/>
              <a:ln>
                <a:noFill/>
              </a:ln>
              <a:effectLst/>
            </c:spPr>
            <c:txPr>
              <a:bodyPr/>
              <a:lstStyle/>
              <a:p>
                <a:pPr>
                  <a:defRPr sz="2000"/>
                </a:pPr>
                <a:endParaRPr lang="zh-CN"/>
              </a:p>
            </c:txPr>
            <c:dLblPos val="outEnd"/>
            <c:showLegendKey val="0"/>
            <c:showVal val="0"/>
            <c:showCatName val="0"/>
            <c:showSerName val="0"/>
            <c:showPercent val="1"/>
            <c:showBubbleSize val="0"/>
            <c:showLeaderLines val="1"/>
            <c:extLst>
              <c:ext xmlns:c15="http://schemas.microsoft.com/office/drawing/2012/chart" uri="{CE6537A1-D6FC-4f65-9D91-7224C49458BB}"/>
            </c:extLst>
          </c:dLbls>
          <c:cat>
            <c:strRef>
              <c:f>Sheet1!$L$1:$L$9</c:f>
              <c:strCache>
                <c:ptCount val="9"/>
                <c:pt idx="0">
                  <c:v>通信及互联网</c:v>
                </c:pt>
                <c:pt idx="1">
                  <c:v>应用软件</c:v>
                </c:pt>
                <c:pt idx="2">
                  <c:v>金融行业</c:v>
                </c:pt>
                <c:pt idx="3">
                  <c:v>其它</c:v>
                </c:pt>
                <c:pt idx="4">
                  <c:v>基础软件及PC</c:v>
                </c:pt>
                <c:pt idx="5">
                  <c:v>消费类电子及IC</c:v>
                </c:pt>
                <c:pt idx="6">
                  <c:v>教育</c:v>
                </c:pt>
                <c:pt idx="7">
                  <c:v>军工、政府</c:v>
                </c:pt>
                <c:pt idx="8">
                  <c:v>工业控制</c:v>
                </c:pt>
              </c:strCache>
            </c:strRef>
          </c:cat>
          <c:val>
            <c:numRef>
              <c:f>Sheet1!$K$1:$K$9</c:f>
              <c:numCache>
                <c:formatCode>General</c:formatCode>
                <c:ptCount val="9"/>
                <c:pt idx="0">
                  <c:v>41</c:v>
                </c:pt>
                <c:pt idx="1">
                  <c:v>20</c:v>
                </c:pt>
                <c:pt idx="2">
                  <c:v>14</c:v>
                </c:pt>
                <c:pt idx="3">
                  <c:v>7</c:v>
                </c:pt>
                <c:pt idx="4">
                  <c:v>6</c:v>
                </c:pt>
                <c:pt idx="5">
                  <c:v>4</c:v>
                </c:pt>
                <c:pt idx="6">
                  <c:v>3</c:v>
                </c:pt>
                <c:pt idx="7">
                  <c:v>3</c:v>
                </c:pt>
                <c:pt idx="8">
                  <c:v>2</c:v>
                </c:pt>
              </c:numCache>
            </c:numRef>
          </c:val>
          <c:extLst>
            <c:ext xmlns:c16="http://schemas.microsoft.com/office/drawing/2014/chart" uri="{C3380CC4-5D6E-409C-BE32-E72D297353CC}">
              <c16:uniqueId val="{00000012-F9E7-4C6B-81A9-FB802117D897}"/>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3032314985834912"/>
          <c:y val="2.1524862017427832E-2"/>
          <c:w val="0.25725248983634585"/>
          <c:h val="0.97847506191068379"/>
        </c:manualLayout>
      </c:layout>
      <c:overlay val="0"/>
      <c:txPr>
        <a:bodyPr/>
        <a:lstStyle/>
        <a:p>
          <a:pPr rtl="0">
            <a:defRPr sz="2000"/>
          </a:pPr>
          <a:endParaRPr lang="zh-CN"/>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v>历史平均</c:v>
          </c:tx>
          <c:spPr>
            <a:solidFill>
              <a:srgbClr val="00B050"/>
            </a:solidFill>
          </c:spPr>
          <c:invertIfNegative val="0"/>
          <c:cat>
            <c:strRef>
              <c:f>Sheet1!$L$1:$L$11</c:f>
              <c:strCache>
                <c:ptCount val="11"/>
                <c:pt idx="0">
                  <c:v>初级测试工程师</c:v>
                </c:pt>
                <c:pt idx="1">
                  <c:v>测试工程师</c:v>
                </c:pt>
                <c:pt idx="2">
                  <c:v>高级测试工程师</c:v>
                </c:pt>
                <c:pt idx="3">
                  <c:v>测试主管或测试项目经理</c:v>
                </c:pt>
                <c:pt idx="4">
                  <c:v>测试部门经理</c:v>
                </c:pt>
                <c:pt idx="5">
                  <c:v>测试/质量总监</c:v>
                </c:pt>
                <c:pt idx="6">
                  <c:v>测试分析师</c:v>
                </c:pt>
                <c:pt idx="7">
                  <c:v>测试架构师</c:v>
                </c:pt>
                <c:pt idx="8">
                  <c:v>性能测试工程师</c:v>
                </c:pt>
                <c:pt idx="9">
                  <c:v>自动化测试工程师</c:v>
                </c:pt>
                <c:pt idx="10">
                  <c:v>其它</c:v>
                </c:pt>
              </c:strCache>
            </c:strRef>
          </c:cat>
          <c:val>
            <c:numRef>
              <c:f>Sheet1!$M$1:$M$11</c:f>
              <c:numCache>
                <c:formatCode>0.0%</c:formatCode>
                <c:ptCount val="11"/>
                <c:pt idx="0">
                  <c:v>0.18</c:v>
                </c:pt>
                <c:pt idx="1">
                  <c:v>0.48</c:v>
                </c:pt>
                <c:pt idx="2">
                  <c:v>8.900000000000001E-2</c:v>
                </c:pt>
                <c:pt idx="3">
                  <c:v>0.13</c:v>
                </c:pt>
                <c:pt idx="4">
                  <c:v>6.3E-2</c:v>
                </c:pt>
                <c:pt idx="5">
                  <c:v>9.0000000000000011E-3</c:v>
                </c:pt>
                <c:pt idx="6">
                  <c:v>4.0000000000000001E-3</c:v>
                </c:pt>
                <c:pt idx="7">
                  <c:v>4.0000000000000001E-3</c:v>
                </c:pt>
                <c:pt idx="8">
                  <c:v>1.1000000000000001E-2</c:v>
                </c:pt>
                <c:pt idx="9">
                  <c:v>1.8000000000000002E-2</c:v>
                </c:pt>
                <c:pt idx="10">
                  <c:v>2.7999999999999997E-2</c:v>
                </c:pt>
              </c:numCache>
            </c:numRef>
          </c:val>
          <c:extLst>
            <c:ext xmlns:c16="http://schemas.microsoft.com/office/drawing/2014/chart" uri="{C3380CC4-5D6E-409C-BE32-E72D297353CC}">
              <c16:uniqueId val="{00000000-0F69-4FFB-B630-03DEB4ADD230}"/>
            </c:ext>
          </c:extLst>
        </c:ser>
        <c:ser>
          <c:idx val="1"/>
          <c:order val="1"/>
          <c:tx>
            <c:v>2016年</c:v>
          </c:tx>
          <c:spPr>
            <a:solidFill>
              <a:srgbClr val="FF0000"/>
            </a:solidFill>
          </c:spPr>
          <c:invertIfNegative val="0"/>
          <c:cat>
            <c:strRef>
              <c:f>Sheet1!$L$1:$L$11</c:f>
              <c:strCache>
                <c:ptCount val="11"/>
                <c:pt idx="0">
                  <c:v>初级测试工程师</c:v>
                </c:pt>
                <c:pt idx="1">
                  <c:v>测试工程师</c:v>
                </c:pt>
                <c:pt idx="2">
                  <c:v>高级测试工程师</c:v>
                </c:pt>
                <c:pt idx="3">
                  <c:v>测试主管或测试项目经理</c:v>
                </c:pt>
                <c:pt idx="4">
                  <c:v>测试部门经理</c:v>
                </c:pt>
                <c:pt idx="5">
                  <c:v>测试/质量总监</c:v>
                </c:pt>
                <c:pt idx="6">
                  <c:v>测试分析师</c:v>
                </c:pt>
                <c:pt idx="7">
                  <c:v>测试架构师</c:v>
                </c:pt>
                <c:pt idx="8">
                  <c:v>性能测试工程师</c:v>
                </c:pt>
                <c:pt idx="9">
                  <c:v>自动化测试工程师</c:v>
                </c:pt>
                <c:pt idx="10">
                  <c:v>其它</c:v>
                </c:pt>
              </c:strCache>
            </c:strRef>
          </c:cat>
          <c:val>
            <c:numRef>
              <c:f>Sheet1!$N$1:$N$11</c:f>
              <c:numCache>
                <c:formatCode>0.0%</c:formatCode>
                <c:ptCount val="11"/>
                <c:pt idx="0">
                  <c:v>0.16</c:v>
                </c:pt>
                <c:pt idx="1">
                  <c:v>0.49</c:v>
                </c:pt>
                <c:pt idx="2">
                  <c:v>0.1</c:v>
                </c:pt>
                <c:pt idx="3">
                  <c:v>0.05</c:v>
                </c:pt>
                <c:pt idx="4">
                  <c:v>0.13</c:v>
                </c:pt>
                <c:pt idx="5">
                  <c:v>0.01</c:v>
                </c:pt>
                <c:pt idx="6">
                  <c:v>4.0000000000000001E-3</c:v>
                </c:pt>
                <c:pt idx="7">
                  <c:v>3.0000000000000001E-3</c:v>
                </c:pt>
                <c:pt idx="8">
                  <c:v>0.01</c:v>
                </c:pt>
                <c:pt idx="9">
                  <c:v>0.02</c:v>
                </c:pt>
                <c:pt idx="10">
                  <c:v>0.03</c:v>
                </c:pt>
              </c:numCache>
            </c:numRef>
          </c:val>
          <c:extLst>
            <c:ext xmlns:c16="http://schemas.microsoft.com/office/drawing/2014/chart" uri="{C3380CC4-5D6E-409C-BE32-E72D297353CC}">
              <c16:uniqueId val="{00000001-0F69-4FFB-B630-03DEB4ADD230}"/>
            </c:ext>
          </c:extLst>
        </c:ser>
        <c:dLbls>
          <c:showLegendKey val="0"/>
          <c:showVal val="0"/>
          <c:showCatName val="0"/>
          <c:showSerName val="0"/>
          <c:showPercent val="0"/>
          <c:showBubbleSize val="0"/>
        </c:dLbls>
        <c:gapWidth val="150"/>
        <c:axId val="-63916464"/>
        <c:axId val="-63908848"/>
      </c:barChart>
      <c:valAx>
        <c:axId val="-63908848"/>
        <c:scaling>
          <c:orientation val="minMax"/>
        </c:scaling>
        <c:delete val="0"/>
        <c:axPos val="l"/>
        <c:majorGridlines/>
        <c:numFmt formatCode="0.0%" sourceLinked="1"/>
        <c:majorTickMark val="none"/>
        <c:minorTickMark val="none"/>
        <c:tickLblPos val="nextTo"/>
        <c:crossAx val="-63916464"/>
        <c:crosses val="autoZero"/>
        <c:crossBetween val="between"/>
      </c:valAx>
      <c:catAx>
        <c:axId val="-63916464"/>
        <c:scaling>
          <c:orientation val="minMax"/>
        </c:scaling>
        <c:delete val="0"/>
        <c:axPos val="b"/>
        <c:numFmt formatCode="General" sourceLinked="1"/>
        <c:majorTickMark val="none"/>
        <c:minorTickMark val="none"/>
        <c:tickLblPos val="nextTo"/>
        <c:crossAx val="-63908848"/>
        <c:crosses val="autoZero"/>
        <c:auto val="1"/>
        <c:lblAlgn val="ctr"/>
        <c:lblOffset val="100"/>
        <c:noMultiLvlLbl val="0"/>
      </c:catAx>
      <c:dTable>
        <c:showHorzBorder val="1"/>
        <c:showVertBorder val="1"/>
        <c:showOutline val="1"/>
        <c:showKeys val="1"/>
        <c:txPr>
          <a:bodyPr/>
          <a:lstStyle/>
          <a:p>
            <a:pPr rtl="0">
              <a:defRPr sz="1400"/>
            </a:pPr>
            <a:endParaRPr lang="zh-CN"/>
          </a:p>
        </c:txPr>
      </c:dTable>
    </c:plotArea>
    <c:plotVisOnly val="1"/>
    <c:dispBlanksAs val="gap"/>
    <c:showDLblsOverMax val="0"/>
  </c:chart>
  <c:spPr>
    <a:ln>
      <a:noFill/>
    </a:ln>
  </c:spPr>
  <c:txPr>
    <a:bodyPr/>
    <a:lstStyle/>
    <a:p>
      <a:pPr>
        <a:defRPr sz="16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238595" name="Rectangle 3"/>
          <p:cNvSpPr>
            <a:spLocks noGrp="1" noChangeArrowheads="1"/>
          </p:cNvSpPr>
          <p:nvPr>
            <p:ph type="dt" sz="quarter" idx="1"/>
          </p:nvPr>
        </p:nvSpPr>
        <p:spPr bwMode="auto">
          <a:xfrm>
            <a:off x="543560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en-US"/>
          </a:p>
        </p:txBody>
      </p:sp>
      <p:sp>
        <p:nvSpPr>
          <p:cNvPr id="238596" name="Rectangle 4"/>
          <p:cNvSpPr>
            <a:spLocks noGrp="1" noChangeArrowheads="1"/>
          </p:cNvSpPr>
          <p:nvPr>
            <p:ph type="ftr" sz="quarter" idx="2"/>
          </p:nvPr>
        </p:nvSpPr>
        <p:spPr bwMode="auto">
          <a:xfrm>
            <a:off x="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238597" name="Rectangle 5"/>
          <p:cNvSpPr>
            <a:spLocks noGrp="1" noChangeArrowheads="1"/>
          </p:cNvSpPr>
          <p:nvPr>
            <p:ph type="sldNum" sz="quarter" idx="3"/>
          </p:nvPr>
        </p:nvSpPr>
        <p:spPr bwMode="auto">
          <a:xfrm>
            <a:off x="543560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DC02EB9-B07A-4CDF-BE60-82A8FD4AD688}" type="slidenum">
              <a:rPr lang="en-US" altLang="en-US"/>
              <a:pPr>
                <a:defRPr/>
              </a:pPr>
              <a:t>‹#›</a:t>
            </a:fld>
            <a:endParaRPr lang="en-US" altLang="en-US"/>
          </a:p>
        </p:txBody>
      </p:sp>
    </p:spTree>
    <p:extLst>
      <p:ext uri="{BB962C8B-B14F-4D97-AF65-F5344CB8AC3E}">
        <p14:creationId xmlns:p14="http://schemas.microsoft.com/office/powerpoint/2010/main" val="2945447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4"/>
          <p:cNvSpPr>
            <a:spLocks noGrp="1" noRot="1" noChangeAspect="1" noChangeArrowheads="1" noTextEdit="1"/>
          </p:cNvSpPr>
          <p:nvPr>
            <p:ph type="sldImg" idx="2"/>
          </p:nvPr>
        </p:nvSpPr>
        <p:spPr bwMode="auto">
          <a:xfrm>
            <a:off x="2257425" y="304800"/>
            <a:ext cx="5080000" cy="3122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6" name="Text Box 8"/>
          <p:cNvSpPr txBox="1">
            <a:spLocks noChangeArrowheads="1"/>
          </p:cNvSpPr>
          <p:nvPr/>
        </p:nvSpPr>
        <p:spPr bwMode="auto">
          <a:xfrm>
            <a:off x="320675" y="6472238"/>
            <a:ext cx="3517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85" tIns="46493" rIns="92985" bIns="46493">
            <a:spAutoFit/>
          </a:bodyPr>
          <a:lstStyle>
            <a:lvl1pPr defTabSz="930275">
              <a:defRPr sz="2400">
                <a:solidFill>
                  <a:schemeClr val="tx1"/>
                </a:solidFill>
                <a:latin typeface="Times New Roman" pitchFamily="18" charset="0"/>
              </a:defRPr>
            </a:lvl1pPr>
            <a:lvl2pPr marL="465138" defTabSz="930275">
              <a:defRPr sz="2400">
                <a:solidFill>
                  <a:schemeClr val="tx1"/>
                </a:solidFill>
                <a:latin typeface="Times New Roman" pitchFamily="18" charset="0"/>
              </a:defRPr>
            </a:lvl2pPr>
            <a:lvl3pPr marL="930275" defTabSz="930275">
              <a:defRPr sz="2400">
                <a:solidFill>
                  <a:schemeClr val="tx1"/>
                </a:solidFill>
                <a:latin typeface="Times New Roman" pitchFamily="18" charset="0"/>
              </a:defRPr>
            </a:lvl3pPr>
            <a:lvl4pPr marL="1395413" defTabSz="930275">
              <a:defRPr sz="2400">
                <a:solidFill>
                  <a:schemeClr val="tx1"/>
                </a:solidFill>
                <a:latin typeface="Times New Roman" pitchFamily="18" charset="0"/>
              </a:defRPr>
            </a:lvl4pPr>
            <a:lvl5pPr marL="1858963" defTabSz="930275">
              <a:defRPr sz="2400">
                <a:solidFill>
                  <a:schemeClr val="tx1"/>
                </a:solidFill>
                <a:latin typeface="Times New Roman" pitchFamily="18" charset="0"/>
              </a:defRPr>
            </a:lvl5pPr>
            <a:lvl6pPr marL="2316163" defTabSz="930275" fontAlgn="base">
              <a:spcBef>
                <a:spcPct val="0"/>
              </a:spcBef>
              <a:spcAft>
                <a:spcPct val="0"/>
              </a:spcAft>
              <a:defRPr sz="2400">
                <a:solidFill>
                  <a:schemeClr val="tx1"/>
                </a:solidFill>
                <a:latin typeface="Times New Roman" pitchFamily="18" charset="0"/>
              </a:defRPr>
            </a:lvl6pPr>
            <a:lvl7pPr marL="2773363" defTabSz="930275" fontAlgn="base">
              <a:spcBef>
                <a:spcPct val="0"/>
              </a:spcBef>
              <a:spcAft>
                <a:spcPct val="0"/>
              </a:spcAft>
              <a:defRPr sz="2400">
                <a:solidFill>
                  <a:schemeClr val="tx1"/>
                </a:solidFill>
                <a:latin typeface="Times New Roman" pitchFamily="18" charset="0"/>
              </a:defRPr>
            </a:lvl7pPr>
            <a:lvl8pPr marL="3230563" defTabSz="930275" fontAlgn="base">
              <a:spcBef>
                <a:spcPct val="0"/>
              </a:spcBef>
              <a:spcAft>
                <a:spcPct val="0"/>
              </a:spcAft>
              <a:defRPr sz="2400">
                <a:solidFill>
                  <a:schemeClr val="tx1"/>
                </a:solidFill>
                <a:latin typeface="Times New Roman" pitchFamily="18" charset="0"/>
              </a:defRPr>
            </a:lvl8pPr>
            <a:lvl9pPr marL="3687763" defTabSz="930275" fontAlgn="base">
              <a:spcBef>
                <a:spcPct val="0"/>
              </a:spcBef>
              <a:spcAft>
                <a:spcPct val="0"/>
              </a:spcAft>
              <a:defRPr sz="2400">
                <a:solidFill>
                  <a:schemeClr val="tx1"/>
                </a:solidFill>
                <a:latin typeface="Times New Roman" pitchFamily="18" charset="0"/>
              </a:defRPr>
            </a:lvl9pPr>
          </a:lstStyle>
          <a:p>
            <a:pPr>
              <a:spcBef>
                <a:spcPct val="50000"/>
              </a:spcBef>
              <a:defRPr/>
            </a:pPr>
            <a:r>
              <a:rPr lang="en-US" altLang="en-US" sz="1200">
                <a:latin typeface="Arial" pitchFamily="34" charset="0"/>
              </a:rPr>
              <a:t>WebEx. </a:t>
            </a:r>
            <a:fld id="{03CB136F-227F-4FEB-9918-74EBA55AC2F0}" type="slidenum">
              <a:rPr lang="en-US" altLang="en-US" sz="1200" smtClean="0">
                <a:latin typeface="Arial" pitchFamily="34" charset="0"/>
              </a:rPr>
              <a:pPr>
                <a:spcBef>
                  <a:spcPct val="50000"/>
                </a:spcBef>
                <a:defRPr/>
              </a:pPr>
              <a:t>‹#›</a:t>
            </a:fld>
            <a:endParaRPr lang="en-US" altLang="en-US"/>
          </a:p>
        </p:txBody>
      </p:sp>
      <p:sp>
        <p:nvSpPr>
          <p:cNvPr id="37897" name="Text Box 9"/>
          <p:cNvSpPr txBox="1">
            <a:spLocks noChangeArrowheads="1"/>
          </p:cNvSpPr>
          <p:nvPr/>
        </p:nvSpPr>
        <p:spPr bwMode="auto">
          <a:xfrm>
            <a:off x="5599113" y="6472238"/>
            <a:ext cx="3517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85" tIns="46493" rIns="92985" bIns="46493">
            <a:spAutoFit/>
          </a:bodyPr>
          <a:lstStyle>
            <a:lvl1pPr defTabSz="930275">
              <a:defRPr sz="2400">
                <a:solidFill>
                  <a:schemeClr val="tx1"/>
                </a:solidFill>
                <a:latin typeface="Times New Roman" pitchFamily="18" charset="0"/>
              </a:defRPr>
            </a:lvl1pPr>
            <a:lvl2pPr marL="465138" defTabSz="930275">
              <a:defRPr sz="2400">
                <a:solidFill>
                  <a:schemeClr val="tx1"/>
                </a:solidFill>
                <a:latin typeface="Times New Roman" pitchFamily="18" charset="0"/>
              </a:defRPr>
            </a:lvl2pPr>
            <a:lvl3pPr marL="930275" defTabSz="930275">
              <a:defRPr sz="2400">
                <a:solidFill>
                  <a:schemeClr val="tx1"/>
                </a:solidFill>
                <a:latin typeface="Times New Roman" pitchFamily="18" charset="0"/>
              </a:defRPr>
            </a:lvl3pPr>
            <a:lvl4pPr marL="1395413" defTabSz="930275">
              <a:defRPr sz="2400">
                <a:solidFill>
                  <a:schemeClr val="tx1"/>
                </a:solidFill>
                <a:latin typeface="Times New Roman" pitchFamily="18" charset="0"/>
              </a:defRPr>
            </a:lvl4pPr>
            <a:lvl5pPr marL="1858963" defTabSz="930275">
              <a:defRPr sz="2400">
                <a:solidFill>
                  <a:schemeClr val="tx1"/>
                </a:solidFill>
                <a:latin typeface="Times New Roman" pitchFamily="18" charset="0"/>
              </a:defRPr>
            </a:lvl5pPr>
            <a:lvl6pPr marL="2316163" defTabSz="930275" fontAlgn="base">
              <a:spcBef>
                <a:spcPct val="0"/>
              </a:spcBef>
              <a:spcAft>
                <a:spcPct val="0"/>
              </a:spcAft>
              <a:defRPr sz="2400">
                <a:solidFill>
                  <a:schemeClr val="tx1"/>
                </a:solidFill>
                <a:latin typeface="Times New Roman" pitchFamily="18" charset="0"/>
              </a:defRPr>
            </a:lvl6pPr>
            <a:lvl7pPr marL="2773363" defTabSz="930275" fontAlgn="base">
              <a:spcBef>
                <a:spcPct val="0"/>
              </a:spcBef>
              <a:spcAft>
                <a:spcPct val="0"/>
              </a:spcAft>
              <a:defRPr sz="2400">
                <a:solidFill>
                  <a:schemeClr val="tx1"/>
                </a:solidFill>
                <a:latin typeface="Times New Roman" pitchFamily="18" charset="0"/>
              </a:defRPr>
            </a:lvl7pPr>
            <a:lvl8pPr marL="3230563" defTabSz="930275" fontAlgn="base">
              <a:spcBef>
                <a:spcPct val="0"/>
              </a:spcBef>
              <a:spcAft>
                <a:spcPct val="0"/>
              </a:spcAft>
              <a:defRPr sz="2400">
                <a:solidFill>
                  <a:schemeClr val="tx1"/>
                </a:solidFill>
                <a:latin typeface="Times New Roman" pitchFamily="18" charset="0"/>
              </a:defRPr>
            </a:lvl8pPr>
            <a:lvl9pPr marL="3687763" defTabSz="930275" fontAlgn="base">
              <a:spcBef>
                <a:spcPct val="0"/>
              </a:spcBef>
              <a:spcAft>
                <a:spcPct val="0"/>
              </a:spcAft>
              <a:defRPr sz="2400">
                <a:solidFill>
                  <a:schemeClr val="tx1"/>
                </a:solidFill>
                <a:latin typeface="Times New Roman" pitchFamily="18" charset="0"/>
              </a:defRPr>
            </a:lvl9pPr>
          </a:lstStyle>
          <a:p>
            <a:pPr algn="r">
              <a:spcBef>
                <a:spcPct val="50000"/>
              </a:spcBef>
              <a:defRPr/>
            </a:pPr>
            <a:fld id="{36B70D4A-C5D9-4DBC-ACF4-654BED1F7C94}" type="datetime1">
              <a:rPr lang="en-US" altLang="en-US" sz="1200" smtClean="0">
                <a:latin typeface="Arial" pitchFamily="34" charset="0"/>
              </a:rPr>
              <a:pPr algn="r">
                <a:spcBef>
                  <a:spcPct val="50000"/>
                </a:spcBef>
                <a:defRPr/>
              </a:pPr>
              <a:t>3/28/2022</a:t>
            </a:fld>
            <a:endParaRPr lang="en-US" altLang="en-US"/>
          </a:p>
        </p:txBody>
      </p:sp>
    </p:spTree>
    <p:extLst>
      <p:ext uri="{BB962C8B-B14F-4D97-AF65-F5344CB8AC3E}">
        <p14:creationId xmlns:p14="http://schemas.microsoft.com/office/powerpoint/2010/main" val="313662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2716213" y="304800"/>
            <a:ext cx="4162425" cy="3122613"/>
          </a:xfrm>
          <a:ln/>
        </p:spPr>
      </p:sp>
      <p:sp>
        <p:nvSpPr>
          <p:cNvPr id="962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76974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2716213" y="304800"/>
            <a:ext cx="4162425" cy="3122613"/>
          </a:xfrm>
          <a:ln/>
        </p:spPr>
      </p:sp>
      <p:sp>
        <p:nvSpPr>
          <p:cNvPr id="10547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699635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2716213" y="304800"/>
            <a:ext cx="4162425" cy="3122613"/>
          </a:xfrm>
          <a:ln/>
        </p:spPr>
      </p:sp>
      <p:sp>
        <p:nvSpPr>
          <p:cNvPr id="10649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3856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2716213" y="304800"/>
            <a:ext cx="4162425" cy="3122613"/>
          </a:xfrm>
          <a:ln/>
        </p:spPr>
      </p:sp>
      <p:sp>
        <p:nvSpPr>
          <p:cNvPr id="10752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798354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2716213" y="304800"/>
            <a:ext cx="4162425" cy="3122613"/>
          </a:xfrm>
          <a:ln/>
        </p:spPr>
      </p:sp>
      <p:sp>
        <p:nvSpPr>
          <p:cNvPr id="10854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640031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2716213" y="304800"/>
            <a:ext cx="4162425" cy="3122613"/>
          </a:xfrm>
          <a:ln/>
        </p:spPr>
      </p:sp>
      <p:sp>
        <p:nvSpPr>
          <p:cNvPr id="10957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274173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2716213" y="304800"/>
            <a:ext cx="4162425" cy="3122613"/>
          </a:xfrm>
          <a:ln/>
        </p:spPr>
      </p:sp>
      <p:sp>
        <p:nvSpPr>
          <p:cNvPr id="11059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972833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2716213" y="304800"/>
            <a:ext cx="4162425" cy="3122613"/>
          </a:xfrm>
          <a:ln/>
        </p:spPr>
      </p:sp>
      <p:sp>
        <p:nvSpPr>
          <p:cNvPr id="11161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15179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2716213" y="304800"/>
            <a:ext cx="4162425" cy="3122613"/>
          </a:xfrm>
          <a:ln/>
        </p:spPr>
      </p:sp>
      <p:sp>
        <p:nvSpPr>
          <p:cNvPr id="11366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305094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2716213" y="304800"/>
            <a:ext cx="4162425" cy="3122613"/>
          </a:xfrm>
          <a:ln/>
        </p:spPr>
      </p:sp>
      <p:sp>
        <p:nvSpPr>
          <p:cNvPr id="1146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011044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2716213" y="304800"/>
            <a:ext cx="4162425" cy="3122613"/>
          </a:xfrm>
          <a:ln/>
        </p:spPr>
      </p:sp>
      <p:sp>
        <p:nvSpPr>
          <p:cNvPr id="11571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82363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2716213" y="304800"/>
            <a:ext cx="4162425" cy="3122613"/>
          </a:xfrm>
          <a:ln/>
        </p:spPr>
      </p:sp>
      <p:sp>
        <p:nvSpPr>
          <p:cNvPr id="972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098963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2716213" y="304800"/>
            <a:ext cx="4162425" cy="3122613"/>
          </a:xfrm>
          <a:ln/>
        </p:spPr>
      </p:sp>
      <p:sp>
        <p:nvSpPr>
          <p:cNvPr id="1167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355997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2716213" y="304800"/>
            <a:ext cx="4162425" cy="3122613"/>
          </a:xfrm>
          <a:ln/>
        </p:spPr>
      </p:sp>
      <p:sp>
        <p:nvSpPr>
          <p:cNvPr id="11776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25914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2716213" y="304800"/>
            <a:ext cx="4162425" cy="3122613"/>
          </a:xfrm>
          <a:ln/>
        </p:spPr>
      </p:sp>
      <p:sp>
        <p:nvSpPr>
          <p:cNvPr id="1187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68602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2716213" y="304800"/>
            <a:ext cx="4162425" cy="3122613"/>
          </a:xfrm>
          <a:ln/>
        </p:spPr>
      </p:sp>
      <p:sp>
        <p:nvSpPr>
          <p:cNvPr id="11981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136995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2716213" y="304800"/>
            <a:ext cx="4162425" cy="3122613"/>
          </a:xfrm>
          <a:ln/>
        </p:spPr>
      </p:sp>
      <p:sp>
        <p:nvSpPr>
          <p:cNvPr id="12083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207933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2716213" y="304800"/>
            <a:ext cx="4162425" cy="3122613"/>
          </a:xfrm>
          <a:ln/>
        </p:spPr>
      </p:sp>
      <p:sp>
        <p:nvSpPr>
          <p:cNvPr id="1218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496211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2716213" y="304800"/>
            <a:ext cx="4162425" cy="3122613"/>
          </a:xfrm>
          <a:ln/>
        </p:spPr>
      </p:sp>
      <p:sp>
        <p:nvSpPr>
          <p:cNvPr id="1228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989039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2716213" y="304800"/>
            <a:ext cx="4162425" cy="3122613"/>
          </a:xfrm>
          <a:ln/>
        </p:spPr>
      </p:sp>
      <p:sp>
        <p:nvSpPr>
          <p:cNvPr id="1239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761222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2716213" y="304800"/>
            <a:ext cx="4162425" cy="3122613"/>
          </a:xfrm>
          <a:ln/>
        </p:spPr>
      </p:sp>
      <p:sp>
        <p:nvSpPr>
          <p:cNvPr id="1249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07726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2716213" y="304800"/>
            <a:ext cx="4162425" cy="3122613"/>
          </a:xfrm>
          <a:ln/>
        </p:spPr>
      </p:sp>
      <p:sp>
        <p:nvSpPr>
          <p:cNvPr id="1259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8926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2716213" y="304800"/>
            <a:ext cx="4162425" cy="3122613"/>
          </a:xfrm>
          <a:ln/>
        </p:spPr>
      </p:sp>
      <p:sp>
        <p:nvSpPr>
          <p:cNvPr id="983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798779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2716213" y="304800"/>
            <a:ext cx="4162425" cy="3122613"/>
          </a:xfrm>
          <a:ln/>
        </p:spPr>
      </p:sp>
      <p:sp>
        <p:nvSpPr>
          <p:cNvPr id="1269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891870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2716213" y="304800"/>
            <a:ext cx="4162425" cy="3122613"/>
          </a:xfrm>
          <a:ln/>
        </p:spPr>
      </p:sp>
      <p:sp>
        <p:nvSpPr>
          <p:cNvPr id="1280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926934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2716213" y="304800"/>
            <a:ext cx="4162425" cy="3122613"/>
          </a:xfrm>
          <a:ln/>
        </p:spPr>
      </p:sp>
      <p:sp>
        <p:nvSpPr>
          <p:cNvPr id="12902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807737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2716213" y="304800"/>
            <a:ext cx="4162425" cy="3122613"/>
          </a:xfrm>
          <a:ln/>
        </p:spPr>
      </p:sp>
      <p:sp>
        <p:nvSpPr>
          <p:cNvPr id="13005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14266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2716213" y="304800"/>
            <a:ext cx="4162425" cy="3122613"/>
          </a:xfrm>
          <a:ln/>
        </p:spPr>
      </p:sp>
      <p:sp>
        <p:nvSpPr>
          <p:cNvPr id="13209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687648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2716213" y="304800"/>
            <a:ext cx="4162425" cy="3122613"/>
          </a:xfrm>
          <a:ln/>
        </p:spPr>
      </p:sp>
      <p:sp>
        <p:nvSpPr>
          <p:cNvPr id="13312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33384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2716213" y="304800"/>
            <a:ext cx="4162425" cy="3122613"/>
          </a:xfrm>
          <a:ln/>
        </p:spPr>
      </p:sp>
      <p:sp>
        <p:nvSpPr>
          <p:cNvPr id="13414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724033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2716213" y="304800"/>
            <a:ext cx="4162425" cy="3122613"/>
          </a:xfrm>
          <a:ln/>
        </p:spPr>
      </p:sp>
      <p:sp>
        <p:nvSpPr>
          <p:cNvPr id="13517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960311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2716213" y="304800"/>
            <a:ext cx="4162425" cy="3122613"/>
          </a:xfrm>
          <a:ln/>
        </p:spPr>
      </p:sp>
      <p:sp>
        <p:nvSpPr>
          <p:cNvPr id="13619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8317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2716213" y="304800"/>
            <a:ext cx="4162425" cy="3122613"/>
          </a:xfrm>
          <a:ln/>
        </p:spPr>
      </p:sp>
      <p:sp>
        <p:nvSpPr>
          <p:cNvPr id="13721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561569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2716213" y="304800"/>
            <a:ext cx="4162425" cy="3122613"/>
          </a:xfrm>
          <a:ln/>
        </p:spPr>
      </p:sp>
      <p:sp>
        <p:nvSpPr>
          <p:cNvPr id="993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861078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2716213" y="304800"/>
            <a:ext cx="4162425" cy="3122613"/>
          </a:xfrm>
          <a:ln/>
        </p:spPr>
      </p:sp>
      <p:sp>
        <p:nvSpPr>
          <p:cNvPr id="13824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3558237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2716213" y="304800"/>
            <a:ext cx="4162425" cy="3122613"/>
          </a:xfrm>
          <a:ln/>
        </p:spPr>
      </p:sp>
      <p:sp>
        <p:nvSpPr>
          <p:cNvPr id="13926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59750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2716213" y="304800"/>
            <a:ext cx="4162425" cy="3122613"/>
          </a:xfrm>
          <a:ln/>
        </p:spPr>
      </p:sp>
      <p:sp>
        <p:nvSpPr>
          <p:cNvPr id="1402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657974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2716213" y="304800"/>
            <a:ext cx="4162425" cy="3122613"/>
          </a:xfrm>
          <a:ln/>
        </p:spPr>
      </p:sp>
      <p:sp>
        <p:nvSpPr>
          <p:cNvPr id="14131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004293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2716213" y="304800"/>
            <a:ext cx="4162425" cy="3122613"/>
          </a:xfrm>
          <a:ln/>
        </p:spPr>
      </p:sp>
      <p:sp>
        <p:nvSpPr>
          <p:cNvPr id="1423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8890958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2716213" y="304800"/>
            <a:ext cx="4162425" cy="3122613"/>
          </a:xfrm>
          <a:ln/>
        </p:spPr>
      </p:sp>
      <p:sp>
        <p:nvSpPr>
          <p:cNvPr id="14336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8807693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2716213" y="304800"/>
            <a:ext cx="4162425" cy="3122613"/>
          </a:xfrm>
          <a:ln/>
        </p:spPr>
      </p:sp>
      <p:sp>
        <p:nvSpPr>
          <p:cNvPr id="1443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539728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2716213" y="304800"/>
            <a:ext cx="4162425" cy="3122613"/>
          </a:xfrm>
          <a:ln/>
        </p:spPr>
      </p:sp>
      <p:sp>
        <p:nvSpPr>
          <p:cNvPr id="14541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124544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2716213" y="304800"/>
            <a:ext cx="4162425" cy="3122613"/>
          </a:xfrm>
          <a:ln/>
        </p:spPr>
      </p:sp>
      <p:sp>
        <p:nvSpPr>
          <p:cNvPr id="14643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69987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2716213" y="304800"/>
            <a:ext cx="4162425" cy="3122613"/>
          </a:xfrm>
          <a:ln/>
        </p:spPr>
      </p:sp>
      <p:sp>
        <p:nvSpPr>
          <p:cNvPr id="1474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00369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2716213" y="304800"/>
            <a:ext cx="4162425" cy="3122613"/>
          </a:xfrm>
          <a:ln/>
        </p:spPr>
      </p:sp>
      <p:sp>
        <p:nvSpPr>
          <p:cNvPr id="1003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4589464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2716213" y="304800"/>
            <a:ext cx="4162425" cy="3122613"/>
          </a:xfrm>
          <a:ln/>
        </p:spPr>
      </p:sp>
      <p:sp>
        <p:nvSpPr>
          <p:cNvPr id="1484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252762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2716213" y="304800"/>
            <a:ext cx="4162425" cy="3122613"/>
          </a:xfrm>
          <a:ln/>
        </p:spPr>
      </p:sp>
      <p:sp>
        <p:nvSpPr>
          <p:cNvPr id="1495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02420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2716213" y="304800"/>
            <a:ext cx="4162425" cy="3122613"/>
          </a:xfrm>
          <a:ln/>
        </p:spPr>
      </p:sp>
      <p:sp>
        <p:nvSpPr>
          <p:cNvPr id="1505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9654789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2716213" y="304800"/>
            <a:ext cx="4162425" cy="3122613"/>
          </a:xfrm>
          <a:ln/>
        </p:spPr>
      </p:sp>
      <p:sp>
        <p:nvSpPr>
          <p:cNvPr id="1515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9950176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2716213" y="304800"/>
            <a:ext cx="4162425" cy="3122613"/>
          </a:xfrm>
          <a:ln/>
        </p:spPr>
      </p:sp>
      <p:sp>
        <p:nvSpPr>
          <p:cNvPr id="1536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514686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2716213" y="304800"/>
            <a:ext cx="4162425" cy="3122613"/>
          </a:xfrm>
          <a:ln/>
        </p:spPr>
      </p:sp>
      <p:sp>
        <p:nvSpPr>
          <p:cNvPr id="15462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9054890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2716213" y="304800"/>
            <a:ext cx="4162425" cy="3122613"/>
          </a:xfrm>
          <a:ln/>
        </p:spPr>
      </p:sp>
      <p:sp>
        <p:nvSpPr>
          <p:cNvPr id="15565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62447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2716213" y="304800"/>
            <a:ext cx="4162425" cy="3122613"/>
          </a:xfrm>
          <a:ln/>
        </p:spPr>
      </p:sp>
      <p:sp>
        <p:nvSpPr>
          <p:cNvPr id="15667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374664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2716213" y="304800"/>
            <a:ext cx="4162425" cy="3122613"/>
          </a:xfrm>
          <a:ln/>
        </p:spPr>
      </p:sp>
      <p:sp>
        <p:nvSpPr>
          <p:cNvPr id="15769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4340078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2716213" y="304800"/>
            <a:ext cx="4162425" cy="3122613"/>
          </a:xfrm>
          <a:ln/>
        </p:spPr>
      </p:sp>
      <p:sp>
        <p:nvSpPr>
          <p:cNvPr id="15872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04656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2716213" y="304800"/>
            <a:ext cx="4162425" cy="3122613"/>
          </a:xfrm>
          <a:ln/>
        </p:spPr>
      </p:sp>
      <p:sp>
        <p:nvSpPr>
          <p:cNvPr id="1013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1786494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2716213" y="304800"/>
            <a:ext cx="4162425" cy="3122613"/>
          </a:xfrm>
          <a:ln/>
        </p:spPr>
      </p:sp>
      <p:sp>
        <p:nvSpPr>
          <p:cNvPr id="15974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8799457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2716213" y="304800"/>
            <a:ext cx="4162425" cy="3122613"/>
          </a:xfrm>
          <a:ln/>
        </p:spPr>
      </p:sp>
      <p:sp>
        <p:nvSpPr>
          <p:cNvPr id="16077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6269687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2716213" y="304800"/>
            <a:ext cx="4162425" cy="3122613"/>
          </a:xfrm>
          <a:ln/>
        </p:spPr>
      </p:sp>
      <p:sp>
        <p:nvSpPr>
          <p:cNvPr id="16179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6160257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2716213" y="304800"/>
            <a:ext cx="4162425" cy="3122613"/>
          </a:xfrm>
          <a:ln/>
        </p:spPr>
      </p:sp>
      <p:sp>
        <p:nvSpPr>
          <p:cNvPr id="16281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814869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2716213" y="304800"/>
            <a:ext cx="4162425" cy="3122613"/>
          </a:xfrm>
          <a:ln/>
        </p:spPr>
      </p:sp>
      <p:sp>
        <p:nvSpPr>
          <p:cNvPr id="16486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3750323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2716213" y="304800"/>
            <a:ext cx="4162425" cy="3122613"/>
          </a:xfrm>
          <a:ln/>
        </p:spPr>
      </p:sp>
      <p:sp>
        <p:nvSpPr>
          <p:cNvPr id="1658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788103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2716213" y="304800"/>
            <a:ext cx="4162425" cy="3122613"/>
          </a:xfrm>
          <a:ln/>
        </p:spPr>
      </p:sp>
      <p:sp>
        <p:nvSpPr>
          <p:cNvPr id="16691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492826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2716213" y="304800"/>
            <a:ext cx="4162425" cy="3122613"/>
          </a:xfrm>
          <a:ln/>
        </p:spPr>
      </p:sp>
      <p:sp>
        <p:nvSpPr>
          <p:cNvPr id="16896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737202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2716213" y="304800"/>
            <a:ext cx="4162425" cy="3122613"/>
          </a:xfrm>
          <a:ln/>
        </p:spPr>
      </p:sp>
      <p:sp>
        <p:nvSpPr>
          <p:cNvPr id="1699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5979629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2716213" y="304800"/>
            <a:ext cx="4162425" cy="3122613"/>
          </a:xfrm>
          <a:ln/>
        </p:spPr>
      </p:sp>
      <p:sp>
        <p:nvSpPr>
          <p:cNvPr id="17101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24476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2716213" y="304800"/>
            <a:ext cx="4162425" cy="3122613"/>
          </a:xfrm>
          <a:ln/>
        </p:spPr>
      </p:sp>
      <p:sp>
        <p:nvSpPr>
          <p:cNvPr id="1024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294541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2716213" y="304800"/>
            <a:ext cx="4162425" cy="3122613"/>
          </a:xfrm>
          <a:ln/>
        </p:spPr>
      </p:sp>
      <p:sp>
        <p:nvSpPr>
          <p:cNvPr id="17203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3369724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2716213" y="304800"/>
            <a:ext cx="4162425" cy="3122613"/>
          </a:xfrm>
          <a:ln/>
        </p:spPr>
      </p:sp>
      <p:sp>
        <p:nvSpPr>
          <p:cNvPr id="1730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7071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2716213" y="304800"/>
            <a:ext cx="4162425" cy="3122613"/>
          </a:xfrm>
          <a:ln/>
        </p:spPr>
      </p:sp>
      <p:sp>
        <p:nvSpPr>
          <p:cNvPr id="1740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787530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2716213" y="304800"/>
            <a:ext cx="4162425" cy="3122613"/>
          </a:xfrm>
          <a:ln/>
        </p:spPr>
      </p:sp>
      <p:sp>
        <p:nvSpPr>
          <p:cNvPr id="1751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9733211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2716213" y="304800"/>
            <a:ext cx="4162425" cy="3122613"/>
          </a:xfrm>
          <a:ln/>
        </p:spPr>
      </p:sp>
      <p:sp>
        <p:nvSpPr>
          <p:cNvPr id="1761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3381816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2716213" y="304800"/>
            <a:ext cx="4162425" cy="3122613"/>
          </a:xfrm>
          <a:ln/>
        </p:spPr>
      </p:sp>
      <p:sp>
        <p:nvSpPr>
          <p:cNvPr id="1771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2182295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2716213" y="304800"/>
            <a:ext cx="4162425" cy="3122613"/>
          </a:xfrm>
          <a:ln/>
        </p:spPr>
      </p:sp>
      <p:sp>
        <p:nvSpPr>
          <p:cNvPr id="1781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00466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2716213" y="304800"/>
            <a:ext cx="4162425" cy="3122613"/>
          </a:xfrm>
          <a:ln/>
        </p:spPr>
      </p:sp>
      <p:sp>
        <p:nvSpPr>
          <p:cNvPr id="10342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6919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2716213" y="304800"/>
            <a:ext cx="4162425" cy="3122613"/>
          </a:xfrm>
          <a:ln/>
        </p:spPr>
      </p:sp>
      <p:sp>
        <p:nvSpPr>
          <p:cNvPr id="10445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75249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33259"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altLang="zh-CN" noProof="0"/>
              <a:t>Click to edit Master title style</a:t>
            </a:r>
          </a:p>
        </p:txBody>
      </p:sp>
      <p:sp>
        <p:nvSpPr>
          <p:cNvPr id="133326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altLang="zh-CN" noProof="0"/>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fld id="{915B208B-3FA6-4721-89A3-FD7010375529}" type="datetime1">
              <a:rPr lang="zh-CN" altLang="en-US" smtClean="0"/>
              <a:t>2022-03-28</a:t>
            </a:fld>
            <a:endParaRPr lang="en-US" altLang="zh-CN"/>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p:txBody>
          <a:bodyPr/>
          <a:lstStyle>
            <a:lvl1pPr>
              <a:defRPr/>
            </a:lvl1pPr>
          </a:lstStyle>
          <a:p>
            <a:pPr>
              <a:defRPr/>
            </a:pPr>
            <a:fld id="{58209453-A9C8-4593-AE36-94777188C1BB}" type="slidenum">
              <a:rPr lang="zh-CN" altLang="en-US"/>
              <a:pPr>
                <a:defRPr/>
              </a:pPr>
              <a:t>‹#›</a:t>
            </a:fld>
            <a:endParaRPr lang="en-US" altLang="zh-CN" dirty="0"/>
          </a:p>
        </p:txBody>
      </p:sp>
    </p:spTree>
    <p:extLst>
      <p:ext uri="{BB962C8B-B14F-4D97-AF65-F5344CB8AC3E}">
        <p14:creationId xmlns:p14="http://schemas.microsoft.com/office/powerpoint/2010/main" val="372901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5E652E5C-1B0A-4ECA-BB30-C82F5EECF1F2}" type="datetime1">
              <a:rPr lang="zh-CN" altLang="en-US" smtClean="0"/>
              <a:t>2022-03-28</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958707A5-0E56-403D-A101-33A80AE79FFF}" type="slidenum">
              <a:rPr lang="zh-CN" altLang="en-US"/>
              <a:pPr>
                <a:defRPr/>
              </a:pPr>
              <a:t>‹#›</a:t>
            </a:fld>
            <a:endParaRPr lang="en-US" altLang="zh-CN"/>
          </a:p>
        </p:txBody>
      </p:sp>
    </p:spTree>
    <p:extLst>
      <p:ext uri="{BB962C8B-B14F-4D97-AF65-F5344CB8AC3E}">
        <p14:creationId xmlns:p14="http://schemas.microsoft.com/office/powerpoint/2010/main" val="150087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8538D707-F111-4226-998F-F675A68C1454}" type="datetime1">
              <a:rPr lang="zh-CN" altLang="en-US" smtClean="0"/>
              <a:t>2022-03-28</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9A20119A-129D-4545-8CE8-7C72D7C9379D}" type="slidenum">
              <a:rPr lang="zh-CN" altLang="en-US"/>
              <a:pPr>
                <a:defRPr/>
              </a:pPr>
              <a:t>‹#›</a:t>
            </a:fld>
            <a:endParaRPr lang="en-US" altLang="zh-CN"/>
          </a:p>
        </p:txBody>
      </p:sp>
    </p:spTree>
    <p:extLst>
      <p:ext uri="{BB962C8B-B14F-4D97-AF65-F5344CB8AC3E}">
        <p14:creationId xmlns:p14="http://schemas.microsoft.com/office/powerpoint/2010/main" val="81526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76800" y="1600200"/>
            <a:ext cx="38100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76800" y="3941763"/>
            <a:ext cx="38100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fld id="{844E0F72-C448-4579-B9D0-87EAB7489B5D}" type="datetime1">
              <a:rPr lang="zh-CN" altLang="en-US" smtClean="0"/>
              <a:t>2022-03-28</a:t>
            </a:fld>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A9DA08AF-3661-4342-83E4-22DC7D607892}" type="slidenum">
              <a:rPr lang="zh-CN" altLang="en-US"/>
              <a:pPr>
                <a:defRPr/>
              </a:pPr>
              <a:t>‹#›</a:t>
            </a:fld>
            <a:endParaRPr lang="en-US" altLang="zh-CN"/>
          </a:p>
        </p:txBody>
      </p:sp>
    </p:spTree>
    <p:extLst>
      <p:ext uri="{BB962C8B-B14F-4D97-AF65-F5344CB8AC3E}">
        <p14:creationId xmlns:p14="http://schemas.microsoft.com/office/powerpoint/2010/main" val="164098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11655F49-DD22-4E58-AFDF-C399BC496251}" type="datetime1">
              <a:rPr lang="zh-CN" altLang="en-US" smtClean="0"/>
              <a:t>2022-03-28</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0A7183E9-17F2-40F8-BC38-CF5A2E3AAF06}" type="slidenum">
              <a:rPr lang="zh-CN" altLang="en-US"/>
              <a:pPr>
                <a:defRPr/>
              </a:pPr>
              <a:t>‹#›</a:t>
            </a:fld>
            <a:endParaRPr lang="en-US" altLang="zh-CN"/>
          </a:p>
        </p:txBody>
      </p:sp>
    </p:spTree>
    <p:extLst>
      <p:ext uri="{BB962C8B-B14F-4D97-AF65-F5344CB8AC3E}">
        <p14:creationId xmlns:p14="http://schemas.microsoft.com/office/powerpoint/2010/main" val="407565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033BA8F-95F4-4E97-8494-09B8CD68EE22}" type="datetime1">
              <a:rPr lang="zh-CN" altLang="en-US" smtClean="0"/>
              <a:t>2022-03-28</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C6286C6-355F-4F48-86A5-C9017185EA79}" type="slidenum">
              <a:rPr lang="zh-CN" altLang="en-US" smtClean="0"/>
              <a:pPr>
                <a:defRPr/>
              </a:pPr>
              <a:t>‹#›</a:t>
            </a:fld>
            <a:r>
              <a:rPr lang="en-US" altLang="zh-CN" dirty="0"/>
              <a:t>/89</a:t>
            </a:r>
          </a:p>
        </p:txBody>
      </p:sp>
    </p:spTree>
    <p:extLst>
      <p:ext uri="{BB962C8B-B14F-4D97-AF65-F5344CB8AC3E}">
        <p14:creationId xmlns:p14="http://schemas.microsoft.com/office/powerpoint/2010/main" val="192907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4E06ABD7-AECA-4960-9E2B-1440369B8EEA}" type="datetime1">
              <a:rPr lang="zh-CN" altLang="en-US" smtClean="0"/>
              <a:t>2022-03-28</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85BDDDF-BDAD-4799-807F-82FE6AFB2A48}" type="slidenum">
              <a:rPr lang="zh-CN" altLang="en-US" smtClean="0"/>
              <a:pPr>
                <a:defRPr/>
              </a:pPr>
              <a:t>‹#›</a:t>
            </a:fld>
            <a:r>
              <a:rPr lang="en-US" altLang="zh-CN" dirty="0"/>
              <a:t>/89</a:t>
            </a:r>
          </a:p>
        </p:txBody>
      </p:sp>
    </p:spTree>
    <p:extLst>
      <p:ext uri="{BB962C8B-B14F-4D97-AF65-F5344CB8AC3E}">
        <p14:creationId xmlns:p14="http://schemas.microsoft.com/office/powerpoint/2010/main" val="57517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68FC9978-9076-460A-9B08-969D9483E398}" type="datetime1">
              <a:rPr lang="zh-CN" altLang="en-US" smtClean="0"/>
              <a:t>2022-03-28</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B378B29A-4D37-4BC5-8B68-C15A75A10AD3}" type="slidenum">
              <a:rPr lang="zh-CN" altLang="en-US"/>
              <a:pPr>
                <a:defRPr/>
              </a:pPr>
              <a:t>‹#›</a:t>
            </a:fld>
            <a:endParaRPr lang="en-US" altLang="zh-CN"/>
          </a:p>
        </p:txBody>
      </p:sp>
    </p:spTree>
    <p:extLst>
      <p:ext uri="{BB962C8B-B14F-4D97-AF65-F5344CB8AC3E}">
        <p14:creationId xmlns:p14="http://schemas.microsoft.com/office/powerpoint/2010/main" val="147579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fld id="{C1347ABE-01BC-47EE-814B-7715ACC4C71A}" type="datetime1">
              <a:rPr lang="zh-CN" altLang="en-US" smtClean="0"/>
              <a:t>2022-03-28</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2EFC813A-9C51-4500-8B92-71062992E515}" type="slidenum">
              <a:rPr lang="zh-CN" altLang="en-US"/>
              <a:pPr>
                <a:defRPr/>
              </a:pPr>
              <a:t>‹#›</a:t>
            </a:fld>
            <a:endParaRPr lang="en-US" altLang="zh-CN"/>
          </a:p>
        </p:txBody>
      </p:sp>
    </p:spTree>
    <p:extLst>
      <p:ext uri="{BB962C8B-B14F-4D97-AF65-F5344CB8AC3E}">
        <p14:creationId xmlns:p14="http://schemas.microsoft.com/office/powerpoint/2010/main" val="125228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fld id="{C36906FC-50E4-4BB1-A5C4-DB5A35BCE5AE}" type="datetime1">
              <a:rPr lang="zh-CN" altLang="en-US" smtClean="0"/>
              <a:t>2022-03-28</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2FC7D7FD-24E5-4EFF-8F30-78EC2A2F9277}" type="slidenum">
              <a:rPr lang="zh-CN" altLang="en-US"/>
              <a:pPr>
                <a:defRPr/>
              </a:pPr>
              <a:t>‹#›</a:t>
            </a:fld>
            <a:endParaRPr lang="en-US" altLang="zh-CN"/>
          </a:p>
        </p:txBody>
      </p:sp>
    </p:spTree>
    <p:extLst>
      <p:ext uri="{BB962C8B-B14F-4D97-AF65-F5344CB8AC3E}">
        <p14:creationId xmlns:p14="http://schemas.microsoft.com/office/powerpoint/2010/main" val="334199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1635DADB-3A1D-4D60-A6EF-4BBE3E5E3FC4}" type="datetime1">
              <a:rPr lang="zh-CN" altLang="en-US" smtClean="0"/>
              <a:t>2022-03-28</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F31C4765-484C-4742-BFDB-FC59427A7B5B}" type="slidenum">
              <a:rPr lang="zh-CN" altLang="en-US"/>
              <a:pPr>
                <a:defRPr/>
              </a:pPr>
              <a:t>‹#›</a:t>
            </a:fld>
            <a:endParaRPr lang="en-US" altLang="zh-CN"/>
          </a:p>
        </p:txBody>
      </p:sp>
    </p:spTree>
    <p:extLst>
      <p:ext uri="{BB962C8B-B14F-4D97-AF65-F5344CB8AC3E}">
        <p14:creationId xmlns:p14="http://schemas.microsoft.com/office/powerpoint/2010/main" val="289040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EC865A94-435F-4602-8375-DFA5D7C520B5}" type="datetime1">
              <a:rPr lang="zh-CN" altLang="en-US" smtClean="0"/>
              <a:t>2022-03-28</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8D585050-320E-4F71-85BF-AB16CAB2DA9B}" type="slidenum">
              <a:rPr lang="zh-CN" altLang="en-US"/>
              <a:pPr>
                <a:defRPr/>
              </a:pPr>
              <a:t>‹#›</a:t>
            </a:fld>
            <a:endParaRPr lang="en-US" altLang="zh-CN"/>
          </a:p>
        </p:txBody>
      </p:sp>
    </p:spTree>
    <p:extLst>
      <p:ext uri="{BB962C8B-B14F-4D97-AF65-F5344CB8AC3E}">
        <p14:creationId xmlns:p14="http://schemas.microsoft.com/office/powerpoint/2010/main" val="181142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4F9443C3-252C-44A5-9222-3E63A13C8EDE}" type="datetime1">
              <a:rPr lang="zh-CN" altLang="en-US" smtClean="0"/>
              <a:t>2022-03-28</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C0730F18-4B64-423A-9740-00D6C2C1398E}" type="slidenum">
              <a:rPr lang="zh-CN" altLang="en-US"/>
              <a:pPr>
                <a:defRPr/>
              </a:pPr>
              <a:t>‹#›</a:t>
            </a:fld>
            <a:endParaRPr lang="en-US" altLang="zh-CN"/>
          </a:p>
        </p:txBody>
      </p:sp>
    </p:spTree>
    <p:extLst>
      <p:ext uri="{BB962C8B-B14F-4D97-AF65-F5344CB8AC3E}">
        <p14:creationId xmlns:p14="http://schemas.microsoft.com/office/powerpoint/2010/main" val="199820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32233"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pitchFamily="34" charset="0"/>
              </a:defRPr>
            </a:lvl1pPr>
          </a:lstStyle>
          <a:p>
            <a:pPr>
              <a:defRPr/>
            </a:pPr>
            <a:fld id="{24EB618B-2B14-44B3-9DD8-6D554524F1D6}" type="datetime1">
              <a:rPr lang="zh-CN" altLang="en-US" smtClean="0"/>
              <a:t>2022-03-28</a:t>
            </a:fld>
            <a:endParaRPr lang="en-US" altLang="zh-CN"/>
          </a:p>
        </p:txBody>
      </p:sp>
      <p:sp>
        <p:nvSpPr>
          <p:cNvPr id="1332234"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pitchFamily="34" charset="0"/>
              </a:defRPr>
            </a:lvl1pPr>
          </a:lstStyle>
          <a:p>
            <a:pPr>
              <a:defRPr/>
            </a:pPr>
            <a:endParaRPr lang="en-US" altLang="zh-CN"/>
          </a:p>
        </p:txBody>
      </p:sp>
      <p:sp>
        <p:nvSpPr>
          <p:cNvPr id="1332235"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pitchFamily="34" charset="0"/>
              </a:defRPr>
            </a:lvl1pPr>
          </a:lstStyle>
          <a:p>
            <a:pPr>
              <a:defRPr/>
            </a:pPr>
            <a:fld id="{68B23987-5660-429F-BEF3-AC95E5C9EA58}" type="slidenum">
              <a:rPr lang="zh-CN" altLang="en-US" smtClean="0"/>
              <a:pPr>
                <a:defRPr/>
              </a:pPr>
              <a:t>‹#›</a:t>
            </a:fld>
            <a:r>
              <a:rPr lang="en-US" altLang="zh-CN" dirty="0"/>
              <a:t>/89</a:t>
            </a: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8.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9.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11560" y="1484784"/>
            <a:ext cx="8075240" cy="1584325"/>
          </a:xfrm>
        </p:spPr>
        <p:txBody>
          <a:bodyPr/>
          <a:lstStyle/>
          <a:p>
            <a:pPr algn="r" eaLnBrk="1" hangingPunct="1">
              <a:lnSpc>
                <a:spcPct val="50000"/>
              </a:lnSpc>
            </a:pPr>
            <a:r>
              <a:rPr lang="en-US" altLang="zh-CN" sz="4400" b="1" dirty="0">
                <a:latin typeface="楷体_GB2312" pitchFamily="49" charset="-122"/>
                <a:ea typeface="楷体_GB2312" pitchFamily="49" charset="-122"/>
              </a:rPr>
              <a:t>Software Testing </a:t>
            </a:r>
            <a:br>
              <a:rPr lang="en-US" altLang="zh-CN" sz="4400" b="1" dirty="0">
                <a:latin typeface="楷体_GB2312" pitchFamily="49" charset="-122"/>
                <a:ea typeface="楷体_GB2312" pitchFamily="49" charset="-122"/>
              </a:rPr>
            </a:br>
            <a:br>
              <a:rPr lang="en-US" altLang="zh-CN" sz="4400" b="1" dirty="0">
                <a:latin typeface="楷体_GB2312" pitchFamily="49" charset="-122"/>
                <a:ea typeface="楷体_GB2312" pitchFamily="49" charset="-122"/>
              </a:rPr>
            </a:br>
            <a:r>
              <a:rPr lang="en-US" altLang="zh-CN" sz="4400" b="1" dirty="0">
                <a:latin typeface="楷体_GB2312" pitchFamily="49" charset="-122"/>
                <a:ea typeface="楷体_GB2312" pitchFamily="49" charset="-122"/>
              </a:rPr>
              <a:t>Techniques</a:t>
            </a:r>
            <a:r>
              <a:rPr lang="zh-CN" altLang="en-US" b="1" dirty="0">
                <a:latin typeface="楷体_GB2312" pitchFamily="49" charset="-122"/>
                <a:ea typeface="楷体_GB2312" pitchFamily="49" charset="-122"/>
              </a:rPr>
              <a:t> </a:t>
            </a:r>
            <a:br>
              <a:rPr lang="en-US" altLang="zh-CN" sz="5400" b="1" dirty="0">
                <a:latin typeface="楷体_GB2312" pitchFamily="49" charset="-122"/>
                <a:ea typeface="楷体_GB2312" pitchFamily="49" charset="-122"/>
              </a:rPr>
            </a:br>
            <a:br>
              <a:rPr lang="en-US" altLang="zh-CN" sz="5400" b="1" dirty="0">
                <a:latin typeface="楷体_GB2312" pitchFamily="49" charset="-122"/>
                <a:ea typeface="楷体_GB2312" pitchFamily="49" charset="-122"/>
              </a:rPr>
            </a:br>
            <a:r>
              <a:rPr lang="en-US" altLang="zh-CN" sz="3600" b="1" dirty="0">
                <a:solidFill>
                  <a:srgbClr val="3366FF"/>
                </a:solidFill>
                <a:latin typeface="楷体_GB2312" pitchFamily="49" charset="-122"/>
                <a:ea typeface="楷体_GB2312" pitchFamily="49" charset="-122"/>
              </a:rPr>
              <a:t>Chapter 1 Overview of </a:t>
            </a:r>
            <a:br>
              <a:rPr lang="en-US" altLang="zh-CN" sz="3600" b="1" dirty="0">
                <a:solidFill>
                  <a:srgbClr val="3366FF"/>
                </a:solidFill>
                <a:latin typeface="楷体_GB2312" pitchFamily="49" charset="-122"/>
                <a:ea typeface="楷体_GB2312" pitchFamily="49" charset="-122"/>
              </a:rPr>
            </a:br>
            <a:br>
              <a:rPr lang="en-US" altLang="zh-CN" sz="3600" b="1" dirty="0">
                <a:solidFill>
                  <a:srgbClr val="3366FF"/>
                </a:solidFill>
                <a:latin typeface="楷体_GB2312" pitchFamily="49" charset="-122"/>
                <a:ea typeface="楷体_GB2312" pitchFamily="49" charset="-122"/>
              </a:rPr>
            </a:br>
            <a:r>
              <a:rPr lang="en-US" altLang="zh-CN" sz="3600" b="1" dirty="0">
                <a:solidFill>
                  <a:srgbClr val="3366FF"/>
                </a:solidFill>
                <a:latin typeface="楷体_GB2312" pitchFamily="49" charset="-122"/>
                <a:ea typeface="楷体_GB2312" pitchFamily="49" charset="-122"/>
              </a:rPr>
              <a:t>Software Testing</a:t>
            </a:r>
            <a:endParaRPr lang="zh-CN" altLang="en-US" sz="3600" b="1" dirty="0">
              <a:solidFill>
                <a:srgbClr val="3366FF"/>
              </a:solidFill>
              <a:latin typeface="楷体_GB2312" pitchFamily="49" charset="-122"/>
              <a:ea typeface="楷体_GB2312" pitchFamily="49" charset="-122"/>
            </a:endParaRPr>
          </a:p>
        </p:txBody>
      </p:sp>
      <p:sp>
        <p:nvSpPr>
          <p:cNvPr id="4100" name="Rectangle 4"/>
          <p:cNvSpPr>
            <a:spLocks noChangeArrowheads="1"/>
          </p:cNvSpPr>
          <p:nvPr/>
        </p:nvSpPr>
        <p:spPr bwMode="auto">
          <a:xfrm>
            <a:off x="5364163" y="3860800"/>
            <a:ext cx="3067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800"/>
              </a:lnSpc>
              <a:buClr>
                <a:schemeClr val="accent1"/>
              </a:buClr>
              <a:buSzPct val="75000"/>
            </a:pPr>
            <a:endParaRPr lang="en-US" altLang="en-US" sz="2400" b="1"/>
          </a:p>
          <a:p>
            <a:pPr algn="r">
              <a:lnSpc>
                <a:spcPts val="1800"/>
              </a:lnSpc>
              <a:buClr>
                <a:schemeClr val="accent1"/>
              </a:buClr>
              <a:buSzPct val="75000"/>
            </a:pPr>
            <a:endParaRPr lang="en-US" altLang="en-US" sz="2800" b="1"/>
          </a:p>
        </p:txBody>
      </p:sp>
      <p:sp>
        <p:nvSpPr>
          <p:cNvPr id="2" name="灯片编号占位符 1"/>
          <p:cNvSpPr>
            <a:spLocks noGrp="1"/>
          </p:cNvSpPr>
          <p:nvPr>
            <p:ph type="sldNum" sz="quarter" idx="12"/>
          </p:nvPr>
        </p:nvSpPr>
        <p:spPr/>
        <p:txBody>
          <a:bodyPr/>
          <a:lstStyle/>
          <a:p>
            <a:pPr>
              <a:defRPr/>
            </a:pPr>
            <a:fld id="{58209453-A9C8-4593-AE36-94777188C1BB}" type="slidenum">
              <a:rPr lang="zh-CN" altLang="en-US" smtClean="0"/>
              <a:pPr>
                <a:defRPr/>
              </a:pPr>
              <a:t>1</a:t>
            </a:fld>
            <a:r>
              <a:rPr lang="en-US" altLang="zh-CN" dirty="0"/>
              <a:t>/88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07167" y="692696"/>
            <a:ext cx="6134100" cy="661987"/>
          </a:xfrm>
        </p:spPr>
        <p:txBody>
          <a:bodyPr/>
          <a:lstStyle/>
          <a:p>
            <a:pPr eaLnBrk="1" hangingPunct="1"/>
            <a:r>
              <a:rPr lang="en-US" altLang="zh-CN" sz="3200" b="1" dirty="0">
                <a:solidFill>
                  <a:schemeClr val="hlink"/>
                </a:solidFill>
                <a:ea typeface="楷体_GB2312" pitchFamily="49" charset="-122"/>
              </a:rPr>
              <a:t>Career Development Direction of Software Testing</a:t>
            </a:r>
            <a:endParaRPr lang="zh-CN" altLang="en-US" sz="3200" b="1" dirty="0">
              <a:solidFill>
                <a:schemeClr val="hlink"/>
              </a:solidFill>
              <a:ea typeface="楷体_GB2312" pitchFamily="49" charset="-122"/>
            </a:endParaRPr>
          </a:p>
        </p:txBody>
      </p:sp>
      <p:sp>
        <p:nvSpPr>
          <p:cNvPr id="11267" name="Rectangle 3"/>
          <p:cNvSpPr>
            <a:spLocks noChangeArrowheads="1"/>
          </p:cNvSpPr>
          <p:nvPr/>
        </p:nvSpPr>
        <p:spPr bwMode="auto">
          <a:xfrm>
            <a:off x="688376" y="1628800"/>
            <a:ext cx="8064500" cy="50167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en-US" altLang="zh-CN" sz="2000" dirty="0">
                <a:latin typeface="+mj-lt"/>
                <a:ea typeface="黑体" pitchFamily="49" charset="-122"/>
              </a:rPr>
              <a:t>From the perspective of the career development direction of software testing, it can be roughly divided into two directions: </a:t>
            </a:r>
            <a:r>
              <a:rPr lang="en-US" altLang="zh-CN" sz="2000" dirty="0">
                <a:solidFill>
                  <a:srgbClr val="FF0000"/>
                </a:solidFill>
                <a:latin typeface="+mj-lt"/>
                <a:ea typeface="黑体" pitchFamily="49" charset="-122"/>
              </a:rPr>
              <a:t>technique-based</a:t>
            </a:r>
            <a:r>
              <a:rPr lang="en-US" altLang="zh-CN" sz="2000" dirty="0">
                <a:latin typeface="+mj-lt"/>
                <a:ea typeface="黑体" pitchFamily="49" charset="-122"/>
              </a:rPr>
              <a:t> and </a:t>
            </a:r>
            <a:r>
              <a:rPr lang="en-US" altLang="zh-CN" sz="2000" dirty="0">
                <a:solidFill>
                  <a:srgbClr val="FF0000"/>
                </a:solidFill>
                <a:latin typeface="+mj-lt"/>
                <a:ea typeface="黑体" pitchFamily="49" charset="-122"/>
              </a:rPr>
              <a:t>management-based</a:t>
            </a:r>
            <a:r>
              <a:rPr lang="en-US" altLang="zh-CN" sz="2000" dirty="0">
                <a:latin typeface="+mj-lt"/>
                <a:ea typeface="黑体" pitchFamily="49" charset="-122"/>
              </a:rPr>
              <a:t>. According to the different testing ability and experience, the technical direction can be divided into three stages: </a:t>
            </a:r>
            <a:r>
              <a:rPr lang="en-US" altLang="zh-CN" sz="2000" dirty="0">
                <a:solidFill>
                  <a:srgbClr val="FF0000"/>
                </a:solidFill>
                <a:latin typeface="+mj-lt"/>
                <a:ea typeface="黑体" pitchFamily="49" charset="-122"/>
              </a:rPr>
              <a:t>elementary</a:t>
            </a:r>
            <a:r>
              <a:rPr lang="en-US" altLang="zh-CN" sz="2000" dirty="0">
                <a:latin typeface="+mj-lt"/>
                <a:ea typeface="黑体" pitchFamily="49" charset="-122"/>
              </a:rPr>
              <a:t>, </a:t>
            </a:r>
            <a:r>
              <a:rPr lang="en-US" altLang="zh-CN" sz="2000" dirty="0">
                <a:solidFill>
                  <a:srgbClr val="FF0000"/>
                </a:solidFill>
                <a:latin typeface="+mj-lt"/>
                <a:ea typeface="黑体" pitchFamily="49" charset="-122"/>
              </a:rPr>
              <a:t>intermediate</a:t>
            </a:r>
            <a:r>
              <a:rPr lang="en-US" altLang="zh-CN" sz="2000" dirty="0">
                <a:latin typeface="+mj-lt"/>
                <a:ea typeface="黑体" pitchFamily="49" charset="-122"/>
              </a:rPr>
              <a:t> and </a:t>
            </a:r>
            <a:r>
              <a:rPr lang="en-US" altLang="zh-CN" sz="2000" dirty="0">
                <a:solidFill>
                  <a:srgbClr val="FF0000"/>
                </a:solidFill>
                <a:latin typeface="+mj-lt"/>
                <a:ea typeface="黑体" pitchFamily="49" charset="-122"/>
              </a:rPr>
              <a:t>advanced</a:t>
            </a:r>
            <a:r>
              <a:rPr lang="en-US" altLang="zh-CN" sz="2000" dirty="0">
                <a:latin typeface="+mj-lt"/>
                <a:ea typeface="黑体" pitchFamily="49" charset="-122"/>
              </a:rPr>
              <a:t>.</a:t>
            </a:r>
          </a:p>
          <a:p>
            <a:endParaRPr lang="en-US" altLang="zh-CN" sz="2000" dirty="0">
              <a:latin typeface="+mj-lt"/>
              <a:ea typeface="黑体" pitchFamily="49" charset="-122"/>
            </a:endParaRPr>
          </a:p>
          <a:p>
            <a:pPr marL="457200" indent="-457200">
              <a:buAutoNum type="arabicParenBoth"/>
            </a:pPr>
            <a:r>
              <a:rPr lang="en-US" altLang="zh-CN" sz="2000" b="1" dirty="0">
                <a:latin typeface="+mj-lt"/>
              </a:rPr>
              <a:t>Primary technical stage: </a:t>
            </a:r>
            <a:r>
              <a:rPr lang="en-US" altLang="zh-CN" sz="2000" dirty="0">
                <a:latin typeface="+mj-lt"/>
              </a:rPr>
              <a:t>The work content of the testers in this stage is mainly to accept the tasks assigned by the test supervisor, write and execute test cases according to the existing test plan, process and scheme, submit software defect reports, and complete phased tests report and participate in part of the periodic review work.</a:t>
            </a:r>
          </a:p>
          <a:p>
            <a:pPr marL="457200" indent="-457200">
              <a:buAutoNum type="arabicParenBoth"/>
            </a:pPr>
            <a:endParaRPr lang="en-US" altLang="zh-CN" sz="2000" dirty="0">
              <a:latin typeface="+mj-lt"/>
            </a:endParaRPr>
          </a:p>
          <a:p>
            <a:pPr marL="457200" indent="-457200">
              <a:buAutoNum type="arabicParenBoth"/>
            </a:pPr>
            <a:r>
              <a:rPr lang="en-US" altLang="zh-CN" sz="2000" b="1" dirty="0">
                <a:latin typeface="+mj-lt"/>
              </a:rPr>
              <a:t>Intermediate technical stage: </a:t>
            </a:r>
            <a:r>
              <a:rPr lang="en-US" altLang="zh-CN" sz="2000" dirty="0">
                <a:latin typeface="+mj-lt"/>
              </a:rPr>
              <a:t>Software testing practitioners at this stage are already competent for the positions of automation test engineer, white box test engineer, and performance test engineer.</a:t>
            </a:r>
          </a:p>
          <a:p>
            <a:pPr marL="457200" indent="-457200">
              <a:buAutoNum type="arabicParenBoth"/>
            </a:pPr>
            <a:endParaRPr lang="zh-CN" altLang="zh-CN" sz="2000" dirty="0">
              <a:latin typeface="+mj-lt"/>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10</a:t>
            </a:fld>
            <a:r>
              <a:rPr lang="en-US" altLang="zh-CN"/>
              <a:t>/88</a:t>
            </a:r>
            <a:endParaRPr lang="en-US" altLang="zh-CN" dirty="0"/>
          </a:p>
        </p:txBody>
      </p:sp>
      <p:sp>
        <p:nvSpPr>
          <p:cNvPr id="4" name="TextBox 3">
            <a:extLst>
              <a:ext uri="{FF2B5EF4-FFF2-40B4-BE49-F238E27FC236}">
                <a16:creationId xmlns:a16="http://schemas.microsoft.com/office/drawing/2014/main" id="{81B40857-558C-4D0C-BCFE-640AD55CB330}"/>
              </a:ext>
            </a:extLst>
          </p:cNvPr>
          <p:cNvSpPr txBox="1"/>
          <p:nvPr/>
        </p:nvSpPr>
        <p:spPr>
          <a:xfrm>
            <a:off x="5940152" y="4725144"/>
            <a:ext cx="3386633" cy="584775"/>
          </a:xfrm>
          <a:prstGeom prst="rect">
            <a:avLst/>
          </a:prstGeom>
          <a:noFill/>
        </p:spPr>
        <p:txBody>
          <a:bodyPr wrap="none" rtlCol="0">
            <a:spAutoFit/>
          </a:bodyPr>
          <a:lstStyle/>
          <a:p>
            <a:r>
              <a:rPr lang="en-US" altLang="zh-CN" sz="1600" dirty="0">
                <a:solidFill>
                  <a:srgbClr val="FF0000"/>
                </a:solidFill>
              </a:rPr>
              <a:t>The pay is low. </a:t>
            </a:r>
          </a:p>
          <a:p>
            <a:r>
              <a:rPr lang="en-US" altLang="zh-CN" sz="1600" dirty="0">
                <a:solidFill>
                  <a:srgbClr val="FF0000"/>
                </a:solidFill>
              </a:rPr>
              <a:t>The work can be done repeatedly.  </a:t>
            </a:r>
            <a:endParaRPr lang="zh-CN" altLang="en-US" sz="1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1309" y="620688"/>
            <a:ext cx="6134100" cy="661987"/>
          </a:xfrm>
        </p:spPr>
        <p:txBody>
          <a:bodyPr/>
          <a:lstStyle/>
          <a:p>
            <a:pPr eaLnBrk="1" hangingPunct="1"/>
            <a:r>
              <a:rPr lang="en-US" altLang="zh-CN" sz="3200" b="1" dirty="0">
                <a:solidFill>
                  <a:schemeClr val="hlink"/>
                </a:solidFill>
                <a:ea typeface="楷体_GB2312" pitchFamily="49" charset="-122"/>
              </a:rPr>
              <a:t>Career Development Direction of Software Testing</a:t>
            </a:r>
            <a:endParaRPr lang="zh-CN" altLang="en-US" sz="3200" b="1" dirty="0">
              <a:solidFill>
                <a:srgbClr val="FF5050"/>
              </a:solidFill>
              <a:ea typeface="楷体_GB2312" pitchFamily="49" charset="-122"/>
            </a:endParaRPr>
          </a:p>
        </p:txBody>
      </p:sp>
      <p:sp>
        <p:nvSpPr>
          <p:cNvPr id="12291" name="Rectangle 3"/>
          <p:cNvSpPr>
            <a:spLocks noChangeArrowheads="1"/>
          </p:cNvSpPr>
          <p:nvPr/>
        </p:nvSpPr>
        <p:spPr bwMode="auto">
          <a:xfrm>
            <a:off x="251521" y="1628775"/>
            <a:ext cx="8496944" cy="4955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marL="901700" indent="-450850" algn="just">
              <a:spcBef>
                <a:spcPct val="50000"/>
              </a:spcBef>
            </a:pPr>
            <a:r>
              <a:rPr lang="en-US" altLang="zh-CN" sz="2000" b="1" dirty="0">
                <a:latin typeface="+mj-lt"/>
              </a:rPr>
              <a:t>(3) Advanced technology stage: </a:t>
            </a:r>
            <a:r>
              <a:rPr lang="en-US" altLang="zh-CN" sz="2000" dirty="0">
                <a:latin typeface="+mj-lt"/>
              </a:rPr>
              <a:t>The automated test engineer in the advanced technology stage not only needs to be able to complete the design and development of automated test scripts, but also need to be able to design data-driven, develop test frameworks, and independently develop and test some small-scale internal test tools required by specific businesses.       </a:t>
            </a:r>
          </a:p>
          <a:p>
            <a:pPr marL="901700" indent="-450850" algn="just">
              <a:spcBef>
                <a:spcPct val="50000"/>
              </a:spcBef>
            </a:pPr>
            <a:r>
              <a:rPr lang="en-US" altLang="zh-CN" sz="2000" dirty="0">
                <a:latin typeface="+mj-lt"/>
              </a:rPr>
              <a:t>For white box testing, it is necessary to combine different software architectures and multiple development technologies to find the most effective code testing method and have the ability to optimize the code.       </a:t>
            </a:r>
          </a:p>
          <a:p>
            <a:pPr marL="901700" indent="-450850" algn="just">
              <a:spcBef>
                <a:spcPct val="50000"/>
              </a:spcBef>
            </a:pPr>
            <a:r>
              <a:rPr lang="en-US" altLang="zh-CN" sz="2000" dirty="0">
                <a:latin typeface="+mj-lt"/>
              </a:rPr>
              <a:t>For performance testing, it is necessary to have the ability to design an overall performance testing program, which requires a wealth of knowledge and experience in mainstream software development models and application systems.</a:t>
            </a:r>
            <a:endParaRPr lang="zh-CN" altLang="zh-CN" sz="2400" dirty="0"/>
          </a:p>
          <a:p>
            <a:pPr marL="901700" indent="-450850" algn="just">
              <a:spcBef>
                <a:spcPct val="50000"/>
              </a:spcBef>
            </a:pPr>
            <a:endParaRPr lang="en-US" altLang="zh-CN" sz="2400"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11</a:t>
            </a:fld>
            <a:r>
              <a:rPr lang="en-US" altLang="zh-CN"/>
              <a:t>/88</a:t>
            </a:r>
            <a:endParaRPr lang="en-US" altLang="zh-CN" dirty="0"/>
          </a:p>
        </p:txBody>
      </p:sp>
      <p:sp>
        <p:nvSpPr>
          <p:cNvPr id="5" name="TextBox 4">
            <a:extLst>
              <a:ext uri="{FF2B5EF4-FFF2-40B4-BE49-F238E27FC236}">
                <a16:creationId xmlns:a16="http://schemas.microsoft.com/office/drawing/2014/main" id="{40E790C6-4E9F-41CF-8052-4DFF96FEA635}"/>
              </a:ext>
            </a:extLst>
          </p:cNvPr>
          <p:cNvSpPr txBox="1"/>
          <p:nvPr/>
        </p:nvSpPr>
        <p:spPr>
          <a:xfrm>
            <a:off x="661309" y="6021288"/>
            <a:ext cx="8440131" cy="338554"/>
          </a:xfrm>
          <a:prstGeom prst="rect">
            <a:avLst/>
          </a:prstGeom>
          <a:noFill/>
        </p:spPr>
        <p:txBody>
          <a:bodyPr wrap="none" rtlCol="0">
            <a:spAutoFit/>
          </a:bodyPr>
          <a:lstStyle/>
          <a:p>
            <a:r>
              <a:rPr lang="en-US" altLang="zh-CN" sz="1600" dirty="0">
                <a:solidFill>
                  <a:srgbClr val="FF0000"/>
                </a:solidFill>
              </a:rPr>
              <a:t>The pay can be as high as a senior developer because the work cannot be easily replaced.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560" y="710011"/>
            <a:ext cx="7920880" cy="661988"/>
          </a:xfrm>
        </p:spPr>
        <p:txBody>
          <a:bodyPr/>
          <a:lstStyle/>
          <a:p>
            <a:pPr eaLnBrk="1" hangingPunct="1"/>
            <a:r>
              <a:rPr lang="en-US" altLang="zh-CN" sz="3200" b="1" dirty="0">
                <a:solidFill>
                  <a:schemeClr val="hlink"/>
                </a:solidFill>
                <a:ea typeface="楷体_GB2312" pitchFamily="49" charset="-122"/>
              </a:rPr>
              <a:t>Position distribution of software testers</a:t>
            </a:r>
            <a:endParaRPr lang="zh-CN" altLang="en-US" sz="3200" b="1" dirty="0">
              <a:solidFill>
                <a:schemeClr val="hlink"/>
              </a:solidFill>
              <a:ea typeface="楷体_GB2312" pitchFamily="49" charset="-122"/>
            </a:endParaRPr>
          </a:p>
        </p:txBody>
      </p:sp>
      <p:graphicFrame>
        <p:nvGraphicFramePr>
          <p:cNvPr id="5" name="图表 4"/>
          <p:cNvGraphicFramePr/>
          <p:nvPr>
            <p:extLst>
              <p:ext uri="{D42A27DB-BD31-4B8C-83A1-F6EECF244321}">
                <p14:modId xmlns:p14="http://schemas.microsoft.com/office/powerpoint/2010/main" val="2276414094"/>
              </p:ext>
            </p:extLst>
          </p:nvPr>
        </p:nvGraphicFramePr>
        <p:xfrm>
          <a:off x="323528" y="1700808"/>
          <a:ext cx="8712968" cy="4464496"/>
        </p:xfrm>
        <a:graphic>
          <a:graphicData uri="http://schemas.openxmlformats.org/drawingml/2006/chart">
            <c:chart xmlns:c="http://schemas.openxmlformats.org/drawingml/2006/chart" xmlns:r="http://schemas.openxmlformats.org/officeDocument/2006/relationships" r:id="rId3"/>
          </a:graphicData>
        </a:graphic>
      </p:graphicFrame>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12</a:t>
            </a:fld>
            <a:r>
              <a:rPr lang="en-US" altLang="zh-CN"/>
              <a:t>/88</a:t>
            </a:r>
            <a:endParaRPr lang="en-US" altLang="zh-CN" dirty="0"/>
          </a:p>
        </p:txBody>
      </p:sp>
      <p:sp>
        <p:nvSpPr>
          <p:cNvPr id="3" name="TextBox 2">
            <a:extLst>
              <a:ext uri="{FF2B5EF4-FFF2-40B4-BE49-F238E27FC236}">
                <a16:creationId xmlns:a16="http://schemas.microsoft.com/office/drawing/2014/main" id="{BAD8B5A2-896B-43F7-AC37-6DEBA042AA7A}"/>
              </a:ext>
            </a:extLst>
          </p:cNvPr>
          <p:cNvSpPr txBox="1"/>
          <p:nvPr/>
        </p:nvSpPr>
        <p:spPr>
          <a:xfrm>
            <a:off x="2123728" y="1988840"/>
            <a:ext cx="671979" cy="307777"/>
          </a:xfrm>
          <a:prstGeom prst="rect">
            <a:avLst/>
          </a:prstGeom>
          <a:noFill/>
        </p:spPr>
        <p:txBody>
          <a:bodyPr wrap="none" rtlCol="0">
            <a:spAutoFit/>
          </a:bodyPr>
          <a:lstStyle/>
          <a:p>
            <a:r>
              <a:rPr lang="en-US" altLang="zh-CN" sz="1400" dirty="0"/>
              <a:t>Junior</a:t>
            </a:r>
            <a:endParaRPr lang="zh-CN" altLang="en-US" sz="1400" dirty="0"/>
          </a:p>
        </p:txBody>
      </p:sp>
      <p:sp>
        <p:nvSpPr>
          <p:cNvPr id="6" name="TextBox 5">
            <a:extLst>
              <a:ext uri="{FF2B5EF4-FFF2-40B4-BE49-F238E27FC236}">
                <a16:creationId xmlns:a16="http://schemas.microsoft.com/office/drawing/2014/main" id="{DDCDC2D3-3F63-44E2-8177-1D7ABB9F1247}"/>
              </a:ext>
            </a:extLst>
          </p:cNvPr>
          <p:cNvSpPr txBox="1"/>
          <p:nvPr/>
        </p:nvSpPr>
        <p:spPr>
          <a:xfrm>
            <a:off x="1259632" y="3275111"/>
            <a:ext cx="1090363" cy="307777"/>
          </a:xfrm>
          <a:prstGeom prst="rect">
            <a:avLst/>
          </a:prstGeom>
          <a:noFill/>
        </p:spPr>
        <p:txBody>
          <a:bodyPr wrap="none" rtlCol="0">
            <a:spAutoFit/>
          </a:bodyPr>
          <a:lstStyle/>
          <a:p>
            <a:r>
              <a:rPr lang="en-US" altLang="zh-CN" sz="1400" dirty="0"/>
              <a:t>Elementary</a:t>
            </a:r>
            <a:endParaRPr lang="zh-CN" altLang="en-US" sz="1400" dirty="0"/>
          </a:p>
        </p:txBody>
      </p:sp>
      <p:sp>
        <p:nvSpPr>
          <p:cNvPr id="7" name="TextBox 6">
            <a:extLst>
              <a:ext uri="{FF2B5EF4-FFF2-40B4-BE49-F238E27FC236}">
                <a16:creationId xmlns:a16="http://schemas.microsoft.com/office/drawing/2014/main" id="{921C163A-8FFB-4577-A759-E7D233B1D4CD}"/>
              </a:ext>
            </a:extLst>
          </p:cNvPr>
          <p:cNvSpPr txBox="1"/>
          <p:nvPr/>
        </p:nvSpPr>
        <p:spPr>
          <a:xfrm>
            <a:off x="2795707" y="3717032"/>
            <a:ext cx="702436" cy="307777"/>
          </a:xfrm>
          <a:prstGeom prst="rect">
            <a:avLst/>
          </a:prstGeom>
          <a:noFill/>
        </p:spPr>
        <p:txBody>
          <a:bodyPr wrap="none" rtlCol="0">
            <a:spAutoFit/>
          </a:bodyPr>
          <a:lstStyle/>
          <a:p>
            <a:r>
              <a:rPr lang="en-US" altLang="zh-CN" sz="1400" dirty="0"/>
              <a:t>Senior</a:t>
            </a:r>
            <a:endParaRPr lang="zh-CN" altLang="en-US" sz="1400" dirty="0"/>
          </a:p>
        </p:txBody>
      </p:sp>
      <p:sp>
        <p:nvSpPr>
          <p:cNvPr id="8" name="TextBox 7">
            <a:extLst>
              <a:ext uri="{FF2B5EF4-FFF2-40B4-BE49-F238E27FC236}">
                <a16:creationId xmlns:a16="http://schemas.microsoft.com/office/drawing/2014/main" id="{C806E313-ABFD-4AF7-A2F2-2165BA44ED5D}"/>
              </a:ext>
            </a:extLst>
          </p:cNvPr>
          <p:cNvSpPr txBox="1"/>
          <p:nvPr/>
        </p:nvSpPr>
        <p:spPr>
          <a:xfrm>
            <a:off x="3347864" y="3215084"/>
            <a:ext cx="889987" cy="523220"/>
          </a:xfrm>
          <a:prstGeom prst="rect">
            <a:avLst/>
          </a:prstGeom>
          <a:noFill/>
        </p:spPr>
        <p:txBody>
          <a:bodyPr wrap="none" rtlCol="0">
            <a:spAutoFit/>
          </a:bodyPr>
          <a:lstStyle/>
          <a:p>
            <a:r>
              <a:rPr lang="en-US" altLang="zh-CN" sz="1400" dirty="0"/>
              <a:t>Testing</a:t>
            </a:r>
          </a:p>
          <a:p>
            <a:r>
              <a:rPr lang="en-US" altLang="zh-CN" sz="1400" dirty="0"/>
              <a:t>Manager</a:t>
            </a:r>
            <a:endParaRPr lang="zh-CN" altLang="en-US" sz="1400" dirty="0"/>
          </a:p>
        </p:txBody>
      </p:sp>
      <p:sp>
        <p:nvSpPr>
          <p:cNvPr id="9" name="TextBox 8">
            <a:extLst>
              <a:ext uri="{FF2B5EF4-FFF2-40B4-BE49-F238E27FC236}">
                <a16:creationId xmlns:a16="http://schemas.microsoft.com/office/drawing/2014/main" id="{6696E075-73E1-4695-AD30-DD89CF17B512}"/>
              </a:ext>
            </a:extLst>
          </p:cNvPr>
          <p:cNvSpPr txBox="1"/>
          <p:nvPr/>
        </p:nvSpPr>
        <p:spPr>
          <a:xfrm>
            <a:off x="3704134" y="2751891"/>
            <a:ext cx="1735732" cy="523220"/>
          </a:xfrm>
          <a:prstGeom prst="rect">
            <a:avLst/>
          </a:prstGeom>
          <a:noFill/>
        </p:spPr>
        <p:txBody>
          <a:bodyPr wrap="none" rtlCol="0">
            <a:spAutoFit/>
          </a:bodyPr>
          <a:lstStyle/>
          <a:p>
            <a:r>
              <a:rPr lang="en-US" altLang="zh-CN" sz="1400" dirty="0"/>
              <a:t>Testing Department</a:t>
            </a:r>
          </a:p>
          <a:p>
            <a:r>
              <a:rPr lang="en-US" altLang="zh-CN" sz="1400" dirty="0"/>
              <a:t>          Manager</a:t>
            </a:r>
            <a:endParaRPr lang="zh-CN" altLang="en-US" sz="1400" dirty="0"/>
          </a:p>
        </p:txBody>
      </p:sp>
      <p:sp>
        <p:nvSpPr>
          <p:cNvPr id="10" name="TextBox 9">
            <a:extLst>
              <a:ext uri="{FF2B5EF4-FFF2-40B4-BE49-F238E27FC236}">
                <a16:creationId xmlns:a16="http://schemas.microsoft.com/office/drawing/2014/main" id="{D82A839F-7687-4059-A5DC-E7E603AC70E2}"/>
              </a:ext>
            </a:extLst>
          </p:cNvPr>
          <p:cNvSpPr txBox="1"/>
          <p:nvPr/>
        </p:nvSpPr>
        <p:spPr>
          <a:xfrm>
            <a:off x="4524531" y="3609310"/>
            <a:ext cx="1168910" cy="523220"/>
          </a:xfrm>
          <a:prstGeom prst="rect">
            <a:avLst/>
          </a:prstGeom>
          <a:noFill/>
        </p:spPr>
        <p:txBody>
          <a:bodyPr wrap="none" rtlCol="0">
            <a:spAutoFit/>
          </a:bodyPr>
          <a:lstStyle/>
          <a:p>
            <a:r>
              <a:rPr lang="en-US" altLang="zh-CN" sz="1400" dirty="0"/>
              <a:t>    Managing</a:t>
            </a:r>
          </a:p>
          <a:p>
            <a:r>
              <a:rPr lang="en-US" altLang="zh-CN" sz="1400" dirty="0"/>
              <a:t>      Director</a:t>
            </a:r>
            <a:endParaRPr lang="zh-CN" altLang="en-US" sz="1400" dirty="0"/>
          </a:p>
        </p:txBody>
      </p:sp>
      <p:sp>
        <p:nvSpPr>
          <p:cNvPr id="11" name="TextBox 10">
            <a:extLst>
              <a:ext uri="{FF2B5EF4-FFF2-40B4-BE49-F238E27FC236}">
                <a16:creationId xmlns:a16="http://schemas.microsoft.com/office/drawing/2014/main" id="{A69179A9-7922-42D7-8888-5C33ACF7BD92}"/>
              </a:ext>
            </a:extLst>
          </p:cNvPr>
          <p:cNvSpPr txBox="1"/>
          <p:nvPr/>
        </p:nvSpPr>
        <p:spPr>
          <a:xfrm>
            <a:off x="5508104" y="6190328"/>
            <a:ext cx="1080745" cy="523220"/>
          </a:xfrm>
          <a:prstGeom prst="rect">
            <a:avLst/>
          </a:prstGeom>
          <a:noFill/>
        </p:spPr>
        <p:txBody>
          <a:bodyPr wrap="none" rtlCol="0">
            <a:spAutoFit/>
          </a:bodyPr>
          <a:lstStyle/>
          <a:p>
            <a:r>
              <a:rPr lang="en-US" altLang="zh-CN" sz="1400" dirty="0"/>
              <a:t>Testing</a:t>
            </a:r>
          </a:p>
          <a:p>
            <a:r>
              <a:rPr lang="en-US" altLang="zh-CN" sz="1400" dirty="0"/>
              <a:t>Analyzer    </a:t>
            </a:r>
            <a:endParaRPr lang="zh-CN" altLang="en-US" sz="1400" dirty="0"/>
          </a:p>
        </p:txBody>
      </p:sp>
      <p:sp>
        <p:nvSpPr>
          <p:cNvPr id="12" name="TextBox 11">
            <a:extLst>
              <a:ext uri="{FF2B5EF4-FFF2-40B4-BE49-F238E27FC236}">
                <a16:creationId xmlns:a16="http://schemas.microsoft.com/office/drawing/2014/main" id="{FF81052A-4CF5-429E-811E-7EB948F0C8E4}"/>
              </a:ext>
            </a:extLst>
          </p:cNvPr>
          <p:cNvSpPr txBox="1"/>
          <p:nvPr/>
        </p:nvSpPr>
        <p:spPr>
          <a:xfrm>
            <a:off x="6081492" y="3671446"/>
            <a:ext cx="881973" cy="523220"/>
          </a:xfrm>
          <a:prstGeom prst="rect">
            <a:avLst/>
          </a:prstGeom>
          <a:noFill/>
        </p:spPr>
        <p:txBody>
          <a:bodyPr wrap="none" rtlCol="0">
            <a:spAutoFit/>
          </a:bodyPr>
          <a:lstStyle/>
          <a:p>
            <a:r>
              <a:rPr lang="en-US" altLang="zh-CN" sz="1400" dirty="0"/>
              <a:t>  Testing</a:t>
            </a:r>
          </a:p>
          <a:p>
            <a:r>
              <a:rPr lang="en-US" altLang="zh-CN" sz="1400" dirty="0"/>
              <a:t>Architect</a:t>
            </a:r>
            <a:endParaRPr lang="zh-CN" altLang="en-US" sz="1400" dirty="0"/>
          </a:p>
        </p:txBody>
      </p:sp>
      <p:sp>
        <p:nvSpPr>
          <p:cNvPr id="13" name="TextBox 12">
            <a:extLst>
              <a:ext uri="{FF2B5EF4-FFF2-40B4-BE49-F238E27FC236}">
                <a16:creationId xmlns:a16="http://schemas.microsoft.com/office/drawing/2014/main" id="{A1CA20F0-46BF-4499-A160-95BFE514D364}"/>
              </a:ext>
            </a:extLst>
          </p:cNvPr>
          <p:cNvSpPr txBox="1"/>
          <p:nvPr/>
        </p:nvSpPr>
        <p:spPr>
          <a:xfrm>
            <a:off x="6353375" y="3186554"/>
            <a:ext cx="1646605" cy="523220"/>
          </a:xfrm>
          <a:prstGeom prst="rect">
            <a:avLst/>
          </a:prstGeom>
          <a:noFill/>
        </p:spPr>
        <p:txBody>
          <a:bodyPr wrap="none" rtlCol="0">
            <a:spAutoFit/>
          </a:bodyPr>
          <a:lstStyle/>
          <a:p>
            <a:r>
              <a:rPr lang="en-US" altLang="zh-CN" sz="1400" dirty="0"/>
              <a:t>  Performance test</a:t>
            </a:r>
          </a:p>
          <a:p>
            <a:r>
              <a:rPr lang="en-US" altLang="zh-CN" sz="1400" dirty="0"/>
              <a:t>        engineer</a:t>
            </a:r>
            <a:endParaRPr lang="zh-CN" altLang="en-US" sz="1400" dirty="0"/>
          </a:p>
        </p:txBody>
      </p:sp>
      <p:sp>
        <p:nvSpPr>
          <p:cNvPr id="14" name="TextBox 13">
            <a:extLst>
              <a:ext uri="{FF2B5EF4-FFF2-40B4-BE49-F238E27FC236}">
                <a16:creationId xmlns:a16="http://schemas.microsoft.com/office/drawing/2014/main" id="{8A12D8CF-6AC5-423E-863C-DE00F041B674}"/>
              </a:ext>
            </a:extLst>
          </p:cNvPr>
          <p:cNvSpPr txBox="1"/>
          <p:nvPr/>
        </p:nvSpPr>
        <p:spPr>
          <a:xfrm>
            <a:off x="7150677" y="3870920"/>
            <a:ext cx="1567801" cy="523220"/>
          </a:xfrm>
          <a:prstGeom prst="rect">
            <a:avLst/>
          </a:prstGeom>
          <a:noFill/>
        </p:spPr>
        <p:txBody>
          <a:bodyPr wrap="none" rtlCol="0">
            <a:spAutoFit/>
          </a:bodyPr>
          <a:lstStyle/>
          <a:p>
            <a:r>
              <a:rPr lang="en-US" altLang="zh-CN" sz="1400" dirty="0"/>
              <a:t>  Automation test </a:t>
            </a:r>
          </a:p>
          <a:p>
            <a:r>
              <a:rPr lang="en-US" altLang="zh-CN" sz="1400" dirty="0"/>
              <a:t>      engineer</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8702" y="332656"/>
            <a:ext cx="8427794" cy="1077218"/>
          </a:xfrm>
          <a:prstGeom prst="rect">
            <a:avLst/>
          </a:prstGeom>
          <a:noFill/>
        </p:spPr>
        <p:txBody>
          <a:bodyPr wrap="square" rtlCol="0">
            <a:spAutoFit/>
          </a:bodyPr>
          <a:lstStyle/>
          <a:p>
            <a:r>
              <a:rPr lang="en-US" altLang="zh-CN" sz="3200" b="1" dirty="0">
                <a:latin typeface="Times New Roman" panose="02020603050405020304" pitchFamily="18" charset="0"/>
                <a:ea typeface="黑体" pitchFamily="49" charset="-122"/>
                <a:cs typeface="Times New Roman" panose="02020603050405020304" pitchFamily="18" charset="0"/>
              </a:rPr>
              <a:t>The career development stage of software testing</a:t>
            </a:r>
            <a:endParaRPr lang="zh-CN" altLang="en-US" sz="3200" b="1" dirty="0">
              <a:latin typeface="Times New Roman" panose="02020603050405020304" pitchFamily="18" charset="0"/>
              <a:ea typeface="黑体" pitchFamily="49" charset="-122"/>
              <a:cs typeface="Times New Roman" panose="02020603050405020304" pitchFamily="18" charset="0"/>
            </a:endParaRPr>
          </a:p>
        </p:txBody>
      </p:sp>
      <p:sp>
        <p:nvSpPr>
          <p:cNvPr id="3" name="TextBox 2"/>
          <p:cNvSpPr txBox="1"/>
          <p:nvPr/>
        </p:nvSpPr>
        <p:spPr>
          <a:xfrm>
            <a:off x="608702" y="1700809"/>
            <a:ext cx="8283778" cy="4893647"/>
          </a:xfrm>
          <a:prstGeom prst="rect">
            <a:avLst/>
          </a:prstGeom>
          <a:noFill/>
        </p:spPr>
        <p:txBody>
          <a:bodyPr wrap="square" rtlCol="0">
            <a:spAutoFit/>
          </a:bodyPr>
          <a:lstStyle/>
          <a:p>
            <a:pPr marL="457200" indent="-457200">
              <a:buAutoNum type="arabicParenBoth"/>
            </a:pPr>
            <a:r>
              <a:rPr lang="en-US" altLang="zh-CN" sz="2400" dirty="0">
                <a:latin typeface="Times New Roman" panose="02020603050405020304" pitchFamily="18" charset="0"/>
                <a:ea typeface="黑体" pitchFamily="49" charset="-122"/>
                <a:cs typeface="Times New Roman" panose="02020603050405020304" pitchFamily="18" charset="0"/>
              </a:rPr>
              <a:t>Test supervisor: It is generally held by a person with 3 to 5 years of software testing experience, who must be proficient in various testing methods and have excellent testing techniques.</a:t>
            </a:r>
          </a:p>
          <a:p>
            <a:pPr marL="457200" indent="-457200">
              <a:buAutoNum type="arabicParenBoth"/>
            </a:pPr>
            <a:r>
              <a:rPr lang="en-US" altLang="zh-CN" sz="2400" dirty="0">
                <a:latin typeface="Times New Roman" panose="02020603050405020304" pitchFamily="18" charset="0"/>
                <a:ea typeface="黑体" pitchFamily="49" charset="-122"/>
                <a:cs typeface="Times New Roman" panose="02020603050405020304" pitchFamily="18" charset="0"/>
              </a:rPr>
              <a:t>Test manager: Generally, senior testers with mature management and technical capabilities are responsible for the planning and implementation of overall software testing at enterprise level or large-scale project level. Provide business guidance to test team members.</a:t>
            </a:r>
          </a:p>
          <a:p>
            <a:pPr marL="457200" indent="-457200">
              <a:buAutoNum type="arabicParenBoth"/>
            </a:pPr>
            <a:r>
              <a:rPr lang="en-US" altLang="zh-CN" sz="2400" dirty="0">
                <a:latin typeface="Times New Roman" panose="02020603050405020304" pitchFamily="18" charset="0"/>
                <a:ea typeface="黑体" pitchFamily="49" charset="-122"/>
                <a:cs typeface="Times New Roman" panose="02020603050405020304" pitchFamily="18" charset="0"/>
              </a:rPr>
              <a:t>Test managing director: The testing director is responsible for all enterprise-level testing and product quality assurance, and comprehensively manages the relevant testing resources of the enterprise.</a:t>
            </a:r>
            <a:endParaRPr lang="zh-CN" altLang="zh-CN" sz="2400" dirty="0">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13</a:t>
            </a:fld>
            <a:r>
              <a:rPr lang="en-US" altLang="zh-CN"/>
              <a:t>/88</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549275"/>
            <a:ext cx="5976937" cy="661988"/>
          </a:xfrm>
        </p:spPr>
        <p:txBody>
          <a:bodyPr/>
          <a:lstStyle/>
          <a:p>
            <a:pPr lvl="1"/>
            <a:r>
              <a:rPr lang="zh-CN" altLang="zh-CN" sz="4400" b="1" dirty="0"/>
              <a:t> </a:t>
            </a:r>
            <a:r>
              <a:rPr lang="en-US" altLang="zh-CN" sz="3600" b="1" dirty="0"/>
              <a:t>1.2 Bugs in software</a:t>
            </a:r>
            <a:endParaRPr lang="zh-CN" altLang="zh-CN" sz="3600" b="1" dirty="0"/>
          </a:p>
        </p:txBody>
      </p:sp>
      <p:sp>
        <p:nvSpPr>
          <p:cNvPr id="15363" name="Rectangle 4"/>
          <p:cNvSpPr>
            <a:spLocks noChangeArrowheads="1"/>
          </p:cNvSpPr>
          <p:nvPr/>
        </p:nvSpPr>
        <p:spPr bwMode="auto">
          <a:xfrm>
            <a:off x="683568" y="1916113"/>
            <a:ext cx="8208912" cy="295016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457200" indent="-457200">
              <a:lnSpc>
                <a:spcPct val="140000"/>
              </a:lnSpc>
              <a:buFont typeface="Wingdings" pitchFamily="2" charset="2"/>
              <a:buChar char="l"/>
            </a:pPr>
            <a:r>
              <a:rPr lang="en-US" altLang="zh-CN" sz="2800" b="1" dirty="0">
                <a:solidFill>
                  <a:schemeClr val="bg2"/>
                </a:solidFill>
                <a:latin typeface="楷体_GB2312" pitchFamily="49" charset="-122"/>
                <a:ea typeface="楷体_GB2312" pitchFamily="49" charset="-122"/>
              </a:rPr>
              <a:t>What is a bug</a:t>
            </a:r>
            <a:r>
              <a:rPr lang="zh-CN" altLang="en-US" sz="2800" b="1" dirty="0">
                <a:solidFill>
                  <a:schemeClr val="bg2"/>
                </a:solidFill>
                <a:latin typeface="楷体_GB2312" pitchFamily="49" charset="-122"/>
                <a:ea typeface="楷体_GB2312" pitchFamily="49" charset="-122"/>
              </a:rPr>
              <a:t>？</a:t>
            </a:r>
            <a:endParaRPr lang="en-US" altLang="zh-CN" sz="2800" b="1" dirty="0">
              <a:solidFill>
                <a:schemeClr val="bg2"/>
              </a:solidFill>
              <a:latin typeface="楷体_GB2312" pitchFamily="49" charset="-122"/>
              <a:ea typeface="楷体_GB2312" pitchFamily="49" charset="-122"/>
            </a:endParaRPr>
          </a:p>
          <a:p>
            <a:pPr>
              <a:lnSpc>
                <a:spcPct val="140000"/>
              </a:lnSpc>
            </a:pPr>
            <a:r>
              <a:rPr lang="en-US" altLang="zh-CN" sz="2800" dirty="0"/>
              <a:t>Bugs in software refer to the hidden problems, defects or vulnerabilities in computer systems or programs. In the field of software testing, we generally use a more formal term: </a:t>
            </a:r>
            <a:r>
              <a:rPr lang="en-US" altLang="zh-CN" sz="2800" b="1" dirty="0"/>
              <a:t>Software Defect</a:t>
            </a:r>
            <a:r>
              <a:rPr lang="en-US" altLang="zh-CN" sz="2800" dirty="0"/>
              <a:t>.</a:t>
            </a:r>
            <a:endParaRPr lang="zh-CN" altLang="en-US" sz="2800" b="1" dirty="0">
              <a:solidFill>
                <a:srgbClr val="FF0000"/>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14</a:t>
            </a:fld>
            <a:r>
              <a:rPr lang="en-US" altLang="zh-CN"/>
              <a:t>/88</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7857" y="764704"/>
            <a:ext cx="7954962" cy="649288"/>
          </a:xfrm>
        </p:spPr>
        <p:txBody>
          <a:bodyPr/>
          <a:lstStyle/>
          <a:p>
            <a:pPr eaLnBrk="1" hangingPunct="1"/>
            <a:r>
              <a:rPr lang="en-US" altLang="zh-CN" sz="3200" b="1" dirty="0">
                <a:solidFill>
                  <a:schemeClr val="bg2"/>
                </a:solidFill>
                <a:latin typeface="楷体_GB2312" pitchFamily="49" charset="-122"/>
                <a:ea typeface="楷体_GB2312" pitchFamily="49" charset="-122"/>
              </a:rPr>
              <a:t>The definition of software defect</a:t>
            </a:r>
            <a:endParaRPr lang="zh-CN" altLang="en-US" sz="3200" b="1" dirty="0">
              <a:solidFill>
                <a:schemeClr val="bg2"/>
              </a:solidFill>
              <a:latin typeface="楷体_GB2312" pitchFamily="49" charset="-122"/>
              <a:ea typeface="楷体_GB2312" pitchFamily="49" charset="-122"/>
            </a:endParaRPr>
          </a:p>
        </p:txBody>
      </p:sp>
      <p:sp>
        <p:nvSpPr>
          <p:cNvPr id="16387" name="Rectangle 6"/>
          <p:cNvSpPr>
            <a:spLocks noChangeArrowheads="1"/>
          </p:cNvSpPr>
          <p:nvPr/>
        </p:nvSpPr>
        <p:spPr bwMode="auto">
          <a:xfrm>
            <a:off x="684213" y="1551260"/>
            <a:ext cx="7842250" cy="4468274"/>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120000"/>
              </a:lnSpc>
              <a:tabLst>
                <a:tab pos="533400" algn="l"/>
              </a:tabLst>
            </a:pPr>
            <a:r>
              <a:rPr lang="en-US" altLang="zh-CN" sz="2000" dirty="0"/>
              <a:t>The widely used definition in the field of domestic software reliability engineering is: software defects are those undesirable or unacceptable deviations in the software (programs, data, and documents) that can affect the quality of software.</a:t>
            </a:r>
          </a:p>
          <a:p>
            <a:pPr>
              <a:lnSpc>
                <a:spcPct val="120000"/>
              </a:lnSpc>
              <a:tabLst>
                <a:tab pos="533400" algn="l"/>
              </a:tabLst>
            </a:pPr>
            <a:endParaRPr lang="en-US" altLang="zh-CN" sz="2000" b="1" dirty="0">
              <a:solidFill>
                <a:srgbClr val="3366FF"/>
              </a:solidFill>
              <a:latin typeface="楷体_GB2312" pitchFamily="49" charset="-122"/>
              <a:ea typeface="楷体_GB2312" pitchFamily="49" charset="-122"/>
            </a:endParaRPr>
          </a:p>
          <a:p>
            <a:pPr>
              <a:lnSpc>
                <a:spcPct val="120000"/>
              </a:lnSpc>
              <a:tabLst>
                <a:tab pos="533400" algn="l"/>
              </a:tabLst>
            </a:pPr>
            <a:r>
              <a:rPr lang="en-US" altLang="zh-CN" sz="2000" dirty="0"/>
              <a:t>The definition of the software defect given in the IEEE International Standard 729-1983 is : from the inside of the software product, software defects are errors, defects and other problems in the process of software development or maintenance; from the outside of the software products, software defects are the failure or violation of a certain function that the system needs to achieve.</a:t>
            </a:r>
            <a:endParaRPr lang="zh-CN" altLang="zh-CN" sz="2000" dirty="0"/>
          </a:p>
          <a:p>
            <a:pPr>
              <a:lnSpc>
                <a:spcPct val="120000"/>
              </a:lnSpc>
              <a:tabLst>
                <a:tab pos="533400" algn="l"/>
              </a:tabLst>
            </a:pPr>
            <a:endParaRPr lang="zh-CN" altLang="en-US" sz="2400" b="1" dirty="0">
              <a:solidFill>
                <a:srgbClr val="3366FF"/>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15</a:t>
            </a:fld>
            <a:r>
              <a:rPr lang="en-US" altLang="zh-CN"/>
              <a:t>/88</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9552" y="548680"/>
            <a:ext cx="7772400" cy="1143000"/>
          </a:xfrm>
        </p:spPr>
        <p:txBody>
          <a:bodyPr/>
          <a:lstStyle/>
          <a:p>
            <a:pPr eaLnBrk="1" hangingPunct="1"/>
            <a:r>
              <a:rPr lang="en-US" altLang="zh-CN" sz="3200" b="1" dirty="0">
                <a:solidFill>
                  <a:schemeClr val="accent2">
                    <a:lumMod val="75000"/>
                  </a:schemeClr>
                </a:solidFill>
                <a:latin typeface="楷体_GB2312" pitchFamily="49" charset="-122"/>
                <a:ea typeface="楷体_GB2312" pitchFamily="49" charset="-122"/>
              </a:rPr>
              <a:t>The definition of software defect</a:t>
            </a:r>
            <a:endParaRPr lang="zh-CN" altLang="en-US" sz="3200" b="1" dirty="0">
              <a:solidFill>
                <a:schemeClr val="accent2">
                  <a:lumMod val="75000"/>
                </a:schemeClr>
              </a:solidFill>
              <a:latin typeface="楷体_GB2312" pitchFamily="49" charset="-122"/>
              <a:ea typeface="楷体_GB2312" pitchFamily="49" charset="-122"/>
            </a:endParaRPr>
          </a:p>
        </p:txBody>
      </p:sp>
      <p:sp>
        <p:nvSpPr>
          <p:cNvPr id="17411" name="Rectangle 3"/>
          <p:cNvSpPr>
            <a:spLocks noGrp="1" noChangeArrowheads="1"/>
          </p:cNvSpPr>
          <p:nvPr>
            <p:ph type="body" idx="1"/>
          </p:nvPr>
        </p:nvSpPr>
        <p:spPr>
          <a:xfrm>
            <a:off x="900113" y="1700213"/>
            <a:ext cx="8064375" cy="4321075"/>
          </a:xfrm>
        </p:spPr>
        <p:txBody>
          <a:bodyPr/>
          <a:lstStyle/>
          <a:p>
            <a:pPr>
              <a:lnSpc>
                <a:spcPct val="120000"/>
              </a:lnSpc>
              <a:buFont typeface="Wingdings" pitchFamily="2" charset="2"/>
              <a:buChar char="Ø"/>
            </a:pPr>
            <a:r>
              <a:rPr lang="en-US" altLang="zh-CN" sz="2400" dirty="0">
                <a:latin typeface="Times New Roman" panose="02020603050405020304" pitchFamily="18" charset="0"/>
                <a:ea typeface="黑体" pitchFamily="49" charset="-122"/>
                <a:cs typeface="Times New Roman" panose="02020603050405020304" pitchFamily="18" charset="0"/>
              </a:rPr>
              <a:t>It is generally believed that as long as it meets any of the following 5 rules, it is a software defect</a:t>
            </a:r>
            <a:r>
              <a:rPr lang="zh-CN" altLang="zh-CN" sz="2400" dirty="0">
                <a:latin typeface="Times New Roman" panose="02020603050405020304" pitchFamily="18" charset="0"/>
                <a:ea typeface="黑体" pitchFamily="49" charset="-122"/>
                <a:cs typeface="Times New Roman" panose="02020603050405020304" pitchFamily="18" charset="0"/>
              </a:rPr>
              <a:t>：</a:t>
            </a:r>
            <a:endParaRPr lang="en-US" altLang="zh-CN" sz="2400" dirty="0">
              <a:latin typeface="Times New Roman" panose="02020603050405020304" pitchFamily="18" charset="0"/>
              <a:ea typeface="黑体" pitchFamily="49" charset="-122"/>
              <a:cs typeface="Times New Roman" panose="02020603050405020304" pitchFamily="18" charset="0"/>
            </a:endParaRPr>
          </a:p>
          <a:p>
            <a:pPr marL="457200" lvl="1" indent="0">
              <a:lnSpc>
                <a:spcPct val="120000"/>
              </a:lnSpc>
              <a:buNone/>
            </a:pPr>
            <a:r>
              <a:rPr lang="en-US" altLang="zh-CN" sz="1800" dirty="0">
                <a:latin typeface="Times New Roman" panose="02020603050405020304" pitchFamily="18" charset="0"/>
                <a:ea typeface="黑体" pitchFamily="49" charset="-122"/>
                <a:cs typeface="Times New Roman" panose="02020603050405020304" pitchFamily="18" charset="0"/>
              </a:rPr>
              <a:t>(1) The software </a:t>
            </a:r>
            <a:r>
              <a:rPr lang="en-US" altLang="zh-CN" sz="1800" b="1" dirty="0">
                <a:latin typeface="Times New Roman" panose="02020603050405020304" pitchFamily="18" charset="0"/>
                <a:ea typeface="黑体" pitchFamily="49" charset="-122"/>
                <a:cs typeface="Times New Roman" panose="02020603050405020304" pitchFamily="18" charset="0"/>
              </a:rPr>
              <a:t>does not implement the functionalities specified </a:t>
            </a:r>
            <a:r>
              <a:rPr lang="en-US" altLang="zh-CN" sz="1800" dirty="0">
                <a:latin typeface="Times New Roman" panose="02020603050405020304" pitchFamily="18" charset="0"/>
                <a:ea typeface="黑体" pitchFamily="49" charset="-122"/>
                <a:cs typeface="Times New Roman" panose="02020603050405020304" pitchFamily="18" charset="0"/>
              </a:rPr>
              <a:t>in the software specification;</a:t>
            </a:r>
          </a:p>
          <a:p>
            <a:pPr marL="457200" lvl="1" indent="0">
              <a:lnSpc>
                <a:spcPct val="120000"/>
              </a:lnSpc>
              <a:buNone/>
            </a:pPr>
            <a:r>
              <a:rPr lang="en-US" altLang="zh-CN" sz="1800" dirty="0">
                <a:latin typeface="Times New Roman" panose="02020603050405020304" pitchFamily="18" charset="0"/>
                <a:ea typeface="黑体" pitchFamily="49" charset="-122"/>
                <a:cs typeface="Times New Roman" panose="02020603050405020304" pitchFamily="18" charset="0"/>
              </a:rPr>
              <a:t>(2) The software </a:t>
            </a:r>
            <a:r>
              <a:rPr lang="en-US" altLang="zh-CN" sz="1800" b="1" dirty="0">
                <a:latin typeface="Times New Roman" panose="02020603050405020304" pitchFamily="18" charset="0"/>
                <a:ea typeface="黑体" pitchFamily="49" charset="-122"/>
                <a:cs typeface="Times New Roman" panose="02020603050405020304" pitchFamily="18" charset="0"/>
              </a:rPr>
              <a:t>exceeds the scope specified </a:t>
            </a:r>
            <a:r>
              <a:rPr lang="en-US" altLang="zh-CN" sz="1800" dirty="0">
                <a:latin typeface="Times New Roman" panose="02020603050405020304" pitchFamily="18" charset="0"/>
                <a:ea typeface="黑体" pitchFamily="49" charset="-122"/>
                <a:cs typeface="Times New Roman" panose="02020603050405020304" pitchFamily="18" charset="0"/>
              </a:rPr>
              <a:t>in the software specification;</a:t>
            </a:r>
          </a:p>
          <a:p>
            <a:pPr marL="457200" lvl="1" indent="0">
              <a:lnSpc>
                <a:spcPct val="120000"/>
              </a:lnSpc>
              <a:buNone/>
            </a:pPr>
            <a:r>
              <a:rPr lang="en-US" altLang="zh-CN" sz="1800" dirty="0">
                <a:latin typeface="Times New Roman" panose="02020603050405020304" pitchFamily="18" charset="0"/>
                <a:ea typeface="黑体" pitchFamily="49" charset="-122"/>
                <a:cs typeface="Times New Roman" panose="02020603050405020304" pitchFamily="18" charset="0"/>
              </a:rPr>
              <a:t>(3) The software </a:t>
            </a:r>
            <a:r>
              <a:rPr lang="en-US" altLang="zh-CN" sz="1800" b="1" dirty="0">
                <a:latin typeface="Times New Roman" panose="02020603050405020304" pitchFamily="18" charset="0"/>
                <a:ea typeface="黑体" pitchFamily="49" charset="-122"/>
                <a:cs typeface="Times New Roman" panose="02020603050405020304" pitchFamily="18" charset="0"/>
              </a:rPr>
              <a:t>does not reach the target </a:t>
            </a:r>
            <a:r>
              <a:rPr lang="en-US" altLang="zh-CN" sz="1800" dirty="0">
                <a:latin typeface="Times New Roman" panose="02020603050405020304" pitchFamily="18" charset="0"/>
                <a:ea typeface="黑体" pitchFamily="49" charset="-122"/>
                <a:cs typeface="Times New Roman" panose="02020603050405020304" pitchFamily="18" charset="0"/>
              </a:rPr>
              <a:t>that should be reached as indicated in the software specification;</a:t>
            </a:r>
          </a:p>
          <a:p>
            <a:pPr marL="457200" lvl="1" indent="0">
              <a:lnSpc>
                <a:spcPct val="120000"/>
              </a:lnSpc>
              <a:buNone/>
            </a:pPr>
            <a:r>
              <a:rPr lang="en-US" altLang="zh-CN" sz="1800" dirty="0">
                <a:latin typeface="Times New Roman" panose="02020603050405020304" pitchFamily="18" charset="0"/>
                <a:ea typeface="黑体" pitchFamily="49" charset="-122"/>
                <a:cs typeface="Times New Roman" panose="02020603050405020304" pitchFamily="18" charset="0"/>
              </a:rPr>
              <a:t>(4) </a:t>
            </a:r>
            <a:r>
              <a:rPr lang="en-US" altLang="zh-CN" sz="1800" b="1" dirty="0">
                <a:latin typeface="Times New Roman" panose="02020603050405020304" pitchFamily="18" charset="0"/>
                <a:ea typeface="黑体" pitchFamily="49" charset="-122"/>
                <a:cs typeface="Times New Roman" panose="02020603050405020304" pitchFamily="18" charset="0"/>
              </a:rPr>
              <a:t>Errors occur </a:t>
            </a:r>
            <a:r>
              <a:rPr lang="en-US" altLang="zh-CN" sz="1800" dirty="0">
                <a:latin typeface="Times New Roman" panose="02020603050405020304" pitchFamily="18" charset="0"/>
                <a:ea typeface="黑体" pitchFamily="49" charset="-122"/>
                <a:cs typeface="Times New Roman" panose="02020603050405020304" pitchFamily="18" charset="0"/>
              </a:rPr>
              <a:t>in software operation;</a:t>
            </a:r>
          </a:p>
          <a:p>
            <a:pPr marL="457200" lvl="1" indent="0">
              <a:lnSpc>
                <a:spcPct val="120000"/>
              </a:lnSpc>
              <a:buNone/>
            </a:pPr>
            <a:r>
              <a:rPr lang="en-US" altLang="zh-CN" sz="1800" dirty="0">
                <a:latin typeface="Times New Roman" panose="02020603050405020304" pitchFamily="18" charset="0"/>
                <a:ea typeface="黑体" pitchFamily="49" charset="-122"/>
                <a:cs typeface="Times New Roman" panose="02020603050405020304" pitchFamily="18" charset="0"/>
              </a:rPr>
              <a:t>(5) The software code </a:t>
            </a:r>
            <a:r>
              <a:rPr lang="en-US" altLang="zh-CN" sz="1800" b="1" dirty="0">
                <a:latin typeface="Times New Roman" panose="02020603050405020304" pitchFamily="18" charset="0"/>
                <a:ea typeface="黑体" pitchFamily="49" charset="-122"/>
                <a:cs typeface="Times New Roman" panose="02020603050405020304" pitchFamily="18" charset="0"/>
              </a:rPr>
              <a:t>is difficult to understand, difficult to use, slow to run</a:t>
            </a:r>
            <a:r>
              <a:rPr lang="en-US" altLang="zh-CN" sz="1800" dirty="0">
                <a:latin typeface="Times New Roman" panose="02020603050405020304" pitchFamily="18" charset="0"/>
                <a:ea typeface="黑体" pitchFamily="49" charset="-122"/>
                <a:cs typeface="Times New Roman" panose="02020603050405020304" pitchFamily="18" charset="0"/>
              </a:rPr>
              <a:t>, or the end </a:t>
            </a:r>
            <a:r>
              <a:rPr lang="en-US" altLang="zh-CN" sz="1800" b="1" dirty="0">
                <a:latin typeface="Times New Roman" panose="02020603050405020304" pitchFamily="18" charset="0"/>
                <a:ea typeface="黑体" pitchFamily="49" charset="-122"/>
                <a:cs typeface="Times New Roman" panose="02020603050405020304" pitchFamily="18" charset="0"/>
              </a:rPr>
              <a:t>user thinks that the usability undermined</a:t>
            </a:r>
            <a:r>
              <a:rPr lang="en-US" altLang="zh-CN" sz="1800" dirty="0">
                <a:latin typeface="Times New Roman" panose="02020603050405020304" pitchFamily="18" charset="0"/>
                <a:ea typeface="黑体" pitchFamily="49" charset="-122"/>
                <a:cs typeface="Times New Roman" panose="02020603050405020304" pitchFamily="18" charset="0"/>
              </a:rPr>
              <a:t>.</a:t>
            </a:r>
            <a:endParaRPr lang="zh-CN" altLang="zh-CN" sz="1800" dirty="0">
              <a:latin typeface="Times New Roman" panose="02020603050405020304" pitchFamily="18" charset="0"/>
              <a:ea typeface="黑体"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16</a:t>
            </a:fld>
            <a:r>
              <a:rPr lang="en-US" altLang="zh-CN"/>
              <a:t>/88</a:t>
            </a:r>
            <a:endParaRPr lang="en-US" altLang="zh-CN" dirty="0"/>
          </a:p>
        </p:txBody>
      </p:sp>
      <p:sp>
        <p:nvSpPr>
          <p:cNvPr id="3" name="文本框 2">
            <a:extLst>
              <a:ext uri="{FF2B5EF4-FFF2-40B4-BE49-F238E27FC236}">
                <a16:creationId xmlns:a16="http://schemas.microsoft.com/office/drawing/2014/main" id="{415B14B3-0987-44B1-892B-906FA506F9FB}"/>
              </a:ext>
            </a:extLst>
          </p:cNvPr>
          <p:cNvSpPr txBox="1"/>
          <p:nvPr/>
        </p:nvSpPr>
        <p:spPr>
          <a:xfrm>
            <a:off x="2771800" y="5517232"/>
            <a:ext cx="1249060" cy="369332"/>
          </a:xfrm>
          <a:prstGeom prst="rect">
            <a:avLst/>
          </a:prstGeom>
          <a:noFill/>
        </p:spPr>
        <p:txBody>
          <a:bodyPr wrap="none" rtlCol="0">
            <a:spAutoFit/>
          </a:bodyPr>
          <a:lstStyle/>
          <a:p>
            <a:r>
              <a:rPr lang="en-US" altLang="zh-CN" dirty="0"/>
              <a:t>Subjective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805D5-B6C4-4BDD-BF8C-B57C994A0A38}"/>
              </a:ext>
            </a:extLst>
          </p:cNvPr>
          <p:cNvSpPr>
            <a:spLocks noGrp="1"/>
          </p:cNvSpPr>
          <p:nvPr>
            <p:ph idx="1"/>
          </p:nvPr>
        </p:nvSpPr>
        <p:spPr/>
        <p:txBody>
          <a:bodyPr/>
          <a:lstStyle/>
          <a:p>
            <a:pPr marL="0" indent="0">
              <a:buNone/>
            </a:pPr>
            <a:r>
              <a:rPr lang="en-US" altLang="zh-CN" dirty="0"/>
              <a:t>Software defect can be categorized into:</a:t>
            </a:r>
          </a:p>
          <a:p>
            <a:r>
              <a:rPr lang="en-US" altLang="zh-CN" sz="2400" dirty="0"/>
              <a:t>Performance-related defects</a:t>
            </a:r>
          </a:p>
          <a:p>
            <a:r>
              <a:rPr lang="en-US" altLang="zh-CN" sz="2400" dirty="0"/>
              <a:t>Functionality-related defects</a:t>
            </a:r>
          </a:p>
          <a:p>
            <a:r>
              <a:rPr lang="en-US" altLang="zh-CN" sz="2400" dirty="0"/>
              <a:t>Security-related defects</a:t>
            </a:r>
            <a:endParaRPr lang="zh-CN" altLang="en-US" sz="2400" dirty="0"/>
          </a:p>
        </p:txBody>
      </p:sp>
      <p:sp>
        <p:nvSpPr>
          <p:cNvPr id="4" name="Slide Number Placeholder 3">
            <a:extLst>
              <a:ext uri="{FF2B5EF4-FFF2-40B4-BE49-F238E27FC236}">
                <a16:creationId xmlns:a16="http://schemas.microsoft.com/office/drawing/2014/main" id="{C16521FB-5238-49B2-9362-CD27B9734715}"/>
              </a:ext>
            </a:extLst>
          </p:cNvPr>
          <p:cNvSpPr>
            <a:spLocks noGrp="1"/>
          </p:cNvSpPr>
          <p:nvPr>
            <p:ph type="sldNum" sz="quarter" idx="12"/>
          </p:nvPr>
        </p:nvSpPr>
        <p:spPr/>
        <p:txBody>
          <a:bodyPr/>
          <a:lstStyle/>
          <a:p>
            <a:pPr>
              <a:defRPr/>
            </a:pPr>
            <a:fld id="{EC6286C6-355F-4F48-86A5-C9017185EA79}" type="slidenum">
              <a:rPr lang="zh-CN" altLang="en-US" smtClean="0"/>
              <a:pPr>
                <a:defRPr/>
              </a:pPr>
              <a:t>17</a:t>
            </a:fld>
            <a:r>
              <a:rPr lang="en-US" altLang="zh-CN"/>
              <a:t>/89</a:t>
            </a:r>
            <a:endParaRPr lang="en-US" altLang="zh-CN" dirty="0"/>
          </a:p>
        </p:txBody>
      </p:sp>
      <p:sp>
        <p:nvSpPr>
          <p:cNvPr id="5" name="Rectangle 2">
            <a:extLst>
              <a:ext uri="{FF2B5EF4-FFF2-40B4-BE49-F238E27FC236}">
                <a16:creationId xmlns:a16="http://schemas.microsoft.com/office/drawing/2014/main" id="{F03F244B-47C6-4229-B141-6759789A92CC}"/>
              </a:ext>
            </a:extLst>
          </p:cNvPr>
          <p:cNvSpPr txBox="1">
            <a:spLocks noChangeArrowheads="1"/>
          </p:cNvSpPr>
          <p:nvPr/>
        </p:nvSpPr>
        <p:spPr bwMode="auto">
          <a:xfrm>
            <a:off x="827584" y="548680"/>
            <a:ext cx="813690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a:lstStyle>
          <a:p>
            <a:pPr eaLnBrk="1" hangingPunct="1"/>
            <a:r>
              <a:rPr lang="en-US" altLang="zh-CN" sz="3200" b="1" kern="0" dirty="0">
                <a:solidFill>
                  <a:schemeClr val="accent2">
                    <a:lumMod val="75000"/>
                  </a:schemeClr>
                </a:solidFill>
                <a:latin typeface="楷体_GB2312" pitchFamily="49" charset="-122"/>
                <a:ea typeface="楷体_GB2312" pitchFamily="49" charset="-122"/>
              </a:rPr>
              <a:t>The categorization of software defect</a:t>
            </a:r>
            <a:endParaRPr lang="zh-CN" altLang="en-US" sz="3200" b="1" kern="0" dirty="0">
              <a:solidFill>
                <a:schemeClr val="accent2">
                  <a:lumMod val="75000"/>
                </a:schemeClr>
              </a:solidFill>
              <a:latin typeface="楷体_GB2312" pitchFamily="49" charset="-122"/>
              <a:ea typeface="楷体_GB2312" pitchFamily="49" charset="-122"/>
            </a:endParaRPr>
          </a:p>
        </p:txBody>
      </p:sp>
      <p:sp>
        <p:nvSpPr>
          <p:cNvPr id="7" name="TextBox 6">
            <a:extLst>
              <a:ext uri="{FF2B5EF4-FFF2-40B4-BE49-F238E27FC236}">
                <a16:creationId xmlns:a16="http://schemas.microsoft.com/office/drawing/2014/main" id="{1BE6DFDA-EE03-4A63-9506-9F6446EB43FA}"/>
              </a:ext>
            </a:extLst>
          </p:cNvPr>
          <p:cNvSpPr txBox="1"/>
          <p:nvPr/>
        </p:nvSpPr>
        <p:spPr>
          <a:xfrm>
            <a:off x="1259632" y="3462483"/>
            <a:ext cx="2993127" cy="400110"/>
          </a:xfrm>
          <a:prstGeom prst="rect">
            <a:avLst/>
          </a:prstGeom>
          <a:noFill/>
        </p:spPr>
        <p:txBody>
          <a:bodyPr wrap="none" rtlCol="0">
            <a:spAutoFit/>
          </a:bodyPr>
          <a:lstStyle/>
          <a:p>
            <a:r>
              <a:rPr lang="en-US" altLang="zh-CN" sz="2000" dirty="0">
                <a:solidFill>
                  <a:srgbClr val="FF0000"/>
                </a:solidFill>
              </a:rPr>
              <a:t>(Software vulnerabilities)</a:t>
            </a:r>
            <a:endParaRPr lang="zh-CN" altLang="en-US" sz="2000" dirty="0">
              <a:solidFill>
                <a:srgbClr val="FF0000"/>
              </a:solidFill>
            </a:endParaRPr>
          </a:p>
        </p:txBody>
      </p:sp>
      <p:pic>
        <p:nvPicPr>
          <p:cNvPr id="6" name="图片 5">
            <a:extLst>
              <a:ext uri="{FF2B5EF4-FFF2-40B4-BE49-F238E27FC236}">
                <a16:creationId xmlns:a16="http://schemas.microsoft.com/office/drawing/2014/main" id="{4ADFFFB7-7E29-4F59-8639-00AD8857E934}"/>
              </a:ext>
            </a:extLst>
          </p:cNvPr>
          <p:cNvPicPr>
            <a:picLocks noChangeAspect="1"/>
          </p:cNvPicPr>
          <p:nvPr/>
        </p:nvPicPr>
        <p:blipFill>
          <a:blip r:embed="rId2"/>
          <a:stretch>
            <a:fillRect/>
          </a:stretch>
        </p:blipFill>
        <p:spPr>
          <a:xfrm>
            <a:off x="5039196" y="3212976"/>
            <a:ext cx="3485208" cy="2766853"/>
          </a:xfrm>
          <a:prstGeom prst="rect">
            <a:avLst/>
          </a:prstGeom>
        </p:spPr>
      </p:pic>
    </p:spTree>
    <p:extLst>
      <p:ext uri="{BB962C8B-B14F-4D97-AF65-F5344CB8AC3E}">
        <p14:creationId xmlns:p14="http://schemas.microsoft.com/office/powerpoint/2010/main" val="5722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560" y="620688"/>
            <a:ext cx="4895850" cy="952500"/>
          </a:xfrm>
        </p:spPr>
        <p:txBody>
          <a:bodyPr/>
          <a:lstStyle/>
          <a:p>
            <a:pPr eaLnBrk="1" hangingPunct="1"/>
            <a:r>
              <a:rPr lang="en-US" altLang="zh-CN" sz="3200" b="1" dirty="0">
                <a:solidFill>
                  <a:schemeClr val="hlink"/>
                </a:solidFill>
                <a:latin typeface="楷体_GB2312" pitchFamily="49" charset="-122"/>
                <a:ea typeface="楷体_GB2312" pitchFamily="49" charset="-122"/>
              </a:rPr>
              <a:t>The origin of the bug</a:t>
            </a:r>
            <a:endParaRPr lang="zh-CN" altLang="en-US" sz="3200" dirty="0">
              <a:latin typeface="楷体_GB2312" pitchFamily="49" charset="-122"/>
              <a:ea typeface="楷体_GB2312" pitchFamily="49" charset="-122"/>
            </a:endParaRPr>
          </a:p>
        </p:txBody>
      </p:sp>
      <p:pic>
        <p:nvPicPr>
          <p:cNvPr id="5" name="图片 4" descr="C:\Documents and Settings\Administrator\桌面\教材编写\编写资料\第一章\图1-4  第一个Bug记录手稿.t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9722" y="1916832"/>
            <a:ext cx="3122206" cy="3077766"/>
          </a:xfrm>
          <a:prstGeom prst="rect">
            <a:avLst/>
          </a:prstGeom>
          <a:noFill/>
          <a:ln>
            <a:noFill/>
          </a:ln>
        </p:spPr>
      </p:pic>
      <p:sp>
        <p:nvSpPr>
          <p:cNvPr id="2" name="TextBox 1"/>
          <p:cNvSpPr txBox="1"/>
          <p:nvPr/>
        </p:nvSpPr>
        <p:spPr>
          <a:xfrm>
            <a:off x="5496280" y="5077936"/>
            <a:ext cx="3535288" cy="307777"/>
          </a:xfrm>
          <a:prstGeom prst="rect">
            <a:avLst/>
          </a:prstGeom>
          <a:noFill/>
        </p:spPr>
        <p:txBody>
          <a:bodyPr wrap="square" rtlCol="0">
            <a:spAutoFit/>
          </a:bodyPr>
          <a:lstStyle/>
          <a:p>
            <a:r>
              <a:rPr lang="en-US" altLang="zh-CN" sz="1400" dirty="0"/>
              <a:t>Figure 1-4 The first bug record manuscript</a:t>
            </a:r>
            <a:endParaRPr lang="zh-CN" altLang="en-US" sz="1400" dirty="0"/>
          </a:p>
        </p:txBody>
      </p:sp>
      <p:sp>
        <p:nvSpPr>
          <p:cNvPr id="3" name="TextBox 2"/>
          <p:cNvSpPr txBox="1"/>
          <p:nvPr/>
        </p:nvSpPr>
        <p:spPr>
          <a:xfrm>
            <a:off x="575208" y="1474832"/>
            <a:ext cx="5076911" cy="4031873"/>
          </a:xfrm>
          <a:prstGeom prst="rect">
            <a:avLst/>
          </a:prstGeom>
          <a:noFill/>
        </p:spPr>
        <p:txBody>
          <a:bodyPr wrap="square" rtlCol="0">
            <a:spAutoFit/>
          </a:bodyPr>
          <a:lstStyle/>
          <a:p>
            <a:r>
              <a:rPr lang="en-US" altLang="zh-CN" sz="1600" dirty="0">
                <a:latin typeface="Times New Roman" panose="02020603050405020304" pitchFamily="18" charset="0"/>
                <a:ea typeface="黑体" pitchFamily="49" charset="-122"/>
                <a:cs typeface="Times New Roman" panose="02020603050405020304" pitchFamily="18" charset="0"/>
              </a:rPr>
              <a:t>On September 9, 1945, Lieutenant Grace Hopper of the US Navy was working on a computer called "MARK Ⅱ". At that time, the computer was not a complete electronic computer, and a large number of relays were needed to complete the work. Because it was a hot summer and the computer room was located in an old building without air conditioning, so for heat dissipation, all windows are open. Suddenly, "MARK Ⅱ" crashed. After investigation, Grace Hopper found a small moth that was killed by the relay in the computer's relay. This small bug blocked the computer's operation. Grace Hopper handily clipped the moth in the work notes and wittily referred to the program failure as a "Bug". This term later evolved into a professional computer term that expresses defects and vulnerabilities, and people are accustomed to calling troubleshooting programs "Debug" (deworming).</a:t>
            </a:r>
            <a:endParaRPr lang="zh-CN" altLang="en-US" sz="1600" dirty="0">
              <a:latin typeface="Times New Roman" panose="02020603050405020304" pitchFamily="18" charset="0"/>
              <a:ea typeface="黑体" pitchFamily="49" charset="-122"/>
              <a:cs typeface="Times New Roman" panose="02020603050405020304" pitchFamily="18" charset="0"/>
            </a:endParaRPr>
          </a:p>
        </p:txBody>
      </p:sp>
      <p:sp>
        <p:nvSpPr>
          <p:cNvPr id="6" name="TextBox 5"/>
          <p:cNvSpPr txBox="1"/>
          <p:nvPr/>
        </p:nvSpPr>
        <p:spPr>
          <a:xfrm>
            <a:off x="575208" y="5437519"/>
            <a:ext cx="8371894" cy="830997"/>
          </a:xfrm>
          <a:prstGeom prst="rect">
            <a:avLst/>
          </a:prstGeom>
          <a:noFill/>
        </p:spPr>
        <p:txBody>
          <a:bodyPr wrap="square" rtlCol="0">
            <a:spAutoFit/>
          </a:bodyPr>
          <a:lstStyle/>
          <a:p>
            <a:r>
              <a:rPr lang="en-US" altLang="zh-CN" sz="1600" dirty="0">
                <a:latin typeface="+mj-lt"/>
              </a:rPr>
              <a:t>This event record and the moth can be called the first bug record manuscript (shown in Figure 1-4), which is now displayed in the American History Museum. This is the origin of what we call "Bug" today. It turned out to be "a bug" at first.</a:t>
            </a:r>
            <a:endParaRPr lang="zh-CN" altLang="en-US" sz="1600" dirty="0">
              <a:latin typeface="+mj-lt"/>
            </a:endParaRPr>
          </a:p>
        </p:txBody>
      </p:sp>
      <p:sp>
        <p:nvSpPr>
          <p:cNvPr id="4" name="灯片编号占位符 3"/>
          <p:cNvSpPr>
            <a:spLocks noGrp="1"/>
          </p:cNvSpPr>
          <p:nvPr>
            <p:ph type="sldNum" sz="quarter" idx="12"/>
          </p:nvPr>
        </p:nvSpPr>
        <p:spPr/>
        <p:txBody>
          <a:bodyPr/>
          <a:lstStyle/>
          <a:p>
            <a:pPr>
              <a:defRPr/>
            </a:pPr>
            <a:fld id="{B378B29A-4D37-4BC5-8B68-C15A75A10AD3}" type="slidenum">
              <a:rPr lang="zh-CN" altLang="en-US"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552" y="621307"/>
            <a:ext cx="7772400" cy="1143000"/>
          </a:xfrm>
        </p:spPr>
        <p:txBody>
          <a:bodyPr/>
          <a:lstStyle/>
          <a:p>
            <a:pPr eaLnBrk="1" hangingPunct="1"/>
            <a:r>
              <a:rPr lang="en-US" altLang="zh-CN" sz="3200" dirty="0">
                <a:solidFill>
                  <a:schemeClr val="accent2">
                    <a:lumMod val="75000"/>
                  </a:schemeClr>
                </a:solidFill>
              </a:rPr>
              <a:t>Grace Hopper</a:t>
            </a:r>
            <a:endParaRPr lang="zh-CN" altLang="en-US" sz="3200" b="1" dirty="0">
              <a:solidFill>
                <a:schemeClr val="accent2">
                  <a:lumMod val="75000"/>
                </a:schemeClr>
              </a:solidFill>
              <a:latin typeface="楷体_GB2312" pitchFamily="49" charset="-122"/>
              <a:ea typeface="楷体_GB2312" pitchFamily="49" charset="-122"/>
            </a:endParaRPr>
          </a:p>
        </p:txBody>
      </p:sp>
      <p:pic>
        <p:nvPicPr>
          <p:cNvPr id="5" name="图片 4" descr="C:\Documents and Settings\Administrator\桌面\教材编写\编写资料\第一章\图1-5  Grace Hopper.tif"/>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72816"/>
            <a:ext cx="6264696" cy="2592288"/>
          </a:xfrm>
          <a:prstGeom prst="rect">
            <a:avLst/>
          </a:prstGeom>
          <a:noFill/>
          <a:ln>
            <a:noFill/>
          </a:ln>
        </p:spPr>
      </p:pic>
      <p:sp>
        <p:nvSpPr>
          <p:cNvPr id="3" name="TextBox 2"/>
          <p:cNvSpPr txBox="1"/>
          <p:nvPr/>
        </p:nvSpPr>
        <p:spPr>
          <a:xfrm>
            <a:off x="1475656" y="4535148"/>
            <a:ext cx="5544616" cy="646331"/>
          </a:xfrm>
          <a:prstGeom prst="rect">
            <a:avLst/>
          </a:prstGeom>
          <a:noFill/>
        </p:spPr>
        <p:txBody>
          <a:bodyPr wrap="square" rtlCol="0">
            <a:spAutoFit/>
          </a:bodyPr>
          <a:lstStyle/>
          <a:p>
            <a:pPr algn="ctr"/>
            <a:r>
              <a:rPr lang="zh-CN" altLang="zh-CN" b="1" dirty="0"/>
              <a:t>图</a:t>
            </a:r>
            <a:r>
              <a:rPr lang="en-US" altLang="zh-CN" b="1" dirty="0"/>
              <a:t>1-5  Grace Hopper</a:t>
            </a:r>
            <a:endParaRPr lang="zh-CN" altLang="zh-CN" dirty="0"/>
          </a:p>
          <a:p>
            <a:endParaRPr lang="zh-CN" altLang="en-US" dirty="0"/>
          </a:p>
        </p:txBody>
      </p:sp>
      <p:sp>
        <p:nvSpPr>
          <p:cNvPr id="6" name="TextBox 5"/>
          <p:cNvSpPr txBox="1"/>
          <p:nvPr/>
        </p:nvSpPr>
        <p:spPr>
          <a:xfrm>
            <a:off x="0" y="4920027"/>
            <a:ext cx="9036496" cy="1846659"/>
          </a:xfrm>
          <a:prstGeom prst="rect">
            <a:avLst/>
          </a:prstGeom>
          <a:noFill/>
        </p:spPr>
        <p:txBody>
          <a:bodyPr wrap="square" rtlCol="0">
            <a:spAutoFit/>
          </a:bodyPr>
          <a:lstStyle/>
          <a:p>
            <a:r>
              <a:rPr lang="en-US" altLang="zh-CN" sz="1600" dirty="0">
                <a:latin typeface="+mj-lt"/>
                <a:ea typeface="黑体" pitchFamily="49" charset="-122"/>
              </a:rPr>
              <a:t>Grace Hopper, she became a Rear Admiral of the United States later. She was the developer of the first programming language compiler, the first computer language developer using words, and the first developer of the commercial programming language COBOL. Grace Hopper are the only women selected as the "Top Ten Most Visionary Talents in IT“. Alan Turing and Steve Jobs, and Bill Gates are also selected. In 2016, Hopper was posthumously awarded the Presidential Medal of Freedom by Obama, which is the highest honor an American civilian can receive.</a:t>
            </a:r>
            <a:endParaRPr lang="zh-CN" altLang="en-US" sz="1600" dirty="0">
              <a:latin typeface="+mj-lt"/>
            </a:endParaRPr>
          </a:p>
          <a:p>
            <a:endParaRPr lang="zh-CN" altLang="en-US" dirty="0"/>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19</a:t>
            </a:fld>
            <a:r>
              <a:rPr lang="en-US" altLang="zh-CN"/>
              <a:t>/88</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ED843-5F6F-4A18-A315-4ED6F2D55ED2}"/>
              </a:ext>
            </a:extLst>
          </p:cNvPr>
          <p:cNvSpPr>
            <a:spLocks noGrp="1"/>
          </p:cNvSpPr>
          <p:nvPr>
            <p:ph type="title"/>
          </p:nvPr>
        </p:nvSpPr>
        <p:spPr/>
        <p:txBody>
          <a:bodyPr/>
          <a:lstStyle/>
          <a:p>
            <a:r>
              <a:rPr lang="en-AU" dirty="0"/>
              <a:t>Course content</a:t>
            </a:r>
          </a:p>
        </p:txBody>
      </p:sp>
      <p:sp>
        <p:nvSpPr>
          <p:cNvPr id="3" name="内容占位符 2">
            <a:extLst>
              <a:ext uri="{FF2B5EF4-FFF2-40B4-BE49-F238E27FC236}">
                <a16:creationId xmlns:a16="http://schemas.microsoft.com/office/drawing/2014/main" id="{59F00F7F-A178-4003-8563-3B2ED9D24B69}"/>
              </a:ext>
            </a:extLst>
          </p:cNvPr>
          <p:cNvSpPr>
            <a:spLocks noGrp="1"/>
          </p:cNvSpPr>
          <p:nvPr>
            <p:ph idx="1"/>
          </p:nvPr>
        </p:nvSpPr>
        <p:spPr/>
        <p:txBody>
          <a:bodyPr/>
          <a:lstStyle/>
          <a:p>
            <a:pPr marL="514350" indent="-514350">
              <a:buAutoNum type="arabicPeriod"/>
            </a:pPr>
            <a:r>
              <a:rPr lang="en-AU" dirty="0"/>
              <a:t>Introduction to software testing</a:t>
            </a:r>
          </a:p>
          <a:p>
            <a:pPr marL="514350" indent="-514350">
              <a:buAutoNum type="arabicPeriod"/>
            </a:pPr>
            <a:r>
              <a:rPr lang="en-AU" dirty="0"/>
              <a:t>White box testing</a:t>
            </a:r>
          </a:p>
          <a:p>
            <a:pPr marL="514350" indent="-514350">
              <a:buAutoNum type="arabicPeriod"/>
            </a:pPr>
            <a:r>
              <a:rPr lang="en-AU" dirty="0"/>
              <a:t>Black box testing</a:t>
            </a:r>
          </a:p>
          <a:p>
            <a:pPr marL="514350" indent="-514350">
              <a:buAutoNum type="arabicPeriod"/>
            </a:pPr>
            <a:r>
              <a:rPr lang="en-AU" dirty="0"/>
              <a:t>Execution stage of software testing</a:t>
            </a:r>
          </a:p>
          <a:p>
            <a:pPr marL="514350" indent="-514350">
              <a:buAutoNum type="arabicPeriod"/>
            </a:pPr>
            <a:r>
              <a:rPr lang="en-AU" dirty="0"/>
              <a:t>Functional testing and Non-functional testing</a:t>
            </a:r>
          </a:p>
          <a:p>
            <a:pPr marL="514350" indent="-514350">
              <a:buAutoNum type="arabicPeriod"/>
            </a:pPr>
            <a:r>
              <a:rPr lang="en-AU" dirty="0"/>
              <a:t>Defect report and testing evaluation</a:t>
            </a:r>
          </a:p>
        </p:txBody>
      </p:sp>
      <p:sp>
        <p:nvSpPr>
          <p:cNvPr id="4" name="灯片编号占位符 3">
            <a:extLst>
              <a:ext uri="{FF2B5EF4-FFF2-40B4-BE49-F238E27FC236}">
                <a16:creationId xmlns:a16="http://schemas.microsoft.com/office/drawing/2014/main" id="{FC98B9FA-4090-4BAF-9BAB-1094C5040168}"/>
              </a:ext>
            </a:extLst>
          </p:cNvPr>
          <p:cNvSpPr>
            <a:spLocks noGrp="1"/>
          </p:cNvSpPr>
          <p:nvPr>
            <p:ph type="sldNum" sz="quarter" idx="12"/>
          </p:nvPr>
        </p:nvSpPr>
        <p:spPr/>
        <p:txBody>
          <a:bodyPr/>
          <a:lstStyle/>
          <a:p>
            <a:pPr>
              <a:defRPr/>
            </a:pPr>
            <a:fld id="{EC6286C6-355F-4F48-86A5-C9017185EA79}" type="slidenum">
              <a:rPr lang="zh-CN" altLang="en-US" smtClean="0"/>
              <a:pPr>
                <a:defRPr/>
              </a:pPr>
              <a:t>2</a:t>
            </a:fld>
            <a:r>
              <a:rPr lang="en-US" altLang="zh-CN"/>
              <a:t>/89</a:t>
            </a:r>
            <a:endParaRPr lang="en-US" altLang="zh-CN" dirty="0"/>
          </a:p>
        </p:txBody>
      </p:sp>
    </p:spTree>
    <p:extLst>
      <p:ext uri="{BB962C8B-B14F-4D97-AF65-F5344CB8AC3E}">
        <p14:creationId xmlns:p14="http://schemas.microsoft.com/office/powerpoint/2010/main" val="78733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552" y="548680"/>
            <a:ext cx="7772400" cy="1143000"/>
          </a:xfrm>
        </p:spPr>
        <p:txBody>
          <a:bodyPr/>
          <a:lstStyle/>
          <a:p>
            <a:pPr lvl="2"/>
            <a:r>
              <a:rPr lang="en-US" altLang="zh-CN" sz="2500" b="1" dirty="0">
                <a:solidFill>
                  <a:schemeClr val="accent2">
                    <a:lumMod val="75000"/>
                  </a:schemeClr>
                </a:solidFill>
                <a:effectLst>
                  <a:glow>
                    <a:srgbClr val="000000"/>
                  </a:glow>
                  <a:outerShdw sx="0" sy="0">
                    <a:srgbClr val="000000"/>
                  </a:outerShdw>
                  <a:reflection stA="0" endPos="0" fadeDir="0" sx="0" sy="0"/>
                </a:effectLst>
              </a:rPr>
              <a:t>1.2.2</a:t>
            </a:r>
            <a:r>
              <a:rPr lang="zh-CN" altLang="zh-CN" sz="2500" b="1" dirty="0">
                <a:solidFill>
                  <a:schemeClr val="accent2">
                    <a:lumMod val="75000"/>
                  </a:schemeClr>
                </a:solidFill>
                <a:effectLst>
                  <a:glow>
                    <a:srgbClr val="000000"/>
                  </a:glow>
                  <a:outerShdw sx="0" sy="0">
                    <a:srgbClr val="000000"/>
                  </a:outerShdw>
                  <a:reflection stA="0" endPos="0" fadeDir="0" sx="0" sy="0"/>
                </a:effectLst>
              </a:rPr>
              <a:t> </a:t>
            </a:r>
            <a:r>
              <a:rPr lang="en-US" altLang="zh-CN" sz="2500" b="1" dirty="0">
                <a:solidFill>
                  <a:schemeClr val="accent2">
                    <a:lumMod val="75000"/>
                  </a:schemeClr>
                </a:solidFill>
                <a:effectLst>
                  <a:glow>
                    <a:srgbClr val="000000"/>
                  </a:glow>
                  <a:outerShdw sx="0" sy="0">
                    <a:srgbClr val="000000"/>
                  </a:outerShdw>
                  <a:reflection stA="0" endPos="0" fadeDir="0" sx="0" sy="0"/>
                </a:effectLst>
              </a:rPr>
              <a:t>The universality and harmfulness of software bugs</a:t>
            </a:r>
            <a:endParaRPr lang="zh-CN" altLang="zh-CN" sz="2500" b="1" dirty="0">
              <a:solidFill>
                <a:schemeClr val="accent2">
                  <a:lumMod val="75000"/>
                </a:schemeClr>
              </a:solidFill>
              <a:effectLst>
                <a:glow>
                  <a:srgbClr val="000000"/>
                </a:glow>
                <a:outerShdw sx="0" sy="0">
                  <a:srgbClr val="000000"/>
                </a:outerShdw>
                <a:reflection stA="0" endPos="0" fadeDir="0" sx="0" sy="0"/>
              </a:effectLst>
            </a:endParaRPr>
          </a:p>
        </p:txBody>
      </p:sp>
      <p:sp>
        <p:nvSpPr>
          <p:cNvPr id="1586179" name="Rectangle 3"/>
          <p:cNvSpPr>
            <a:spLocks noGrp="1" noChangeArrowheads="1"/>
          </p:cNvSpPr>
          <p:nvPr>
            <p:ph type="body" idx="1"/>
          </p:nvPr>
        </p:nvSpPr>
        <p:spPr>
          <a:xfrm>
            <a:off x="616024" y="1626864"/>
            <a:ext cx="8424863" cy="4609107"/>
          </a:xfrm>
        </p:spPr>
        <p:txBody>
          <a:bodyPr/>
          <a:lstStyle/>
          <a:p>
            <a:pPr marL="0" indent="0">
              <a:buNone/>
            </a:pPr>
            <a:r>
              <a:rPr lang="en-US" altLang="zh-CN" sz="2400" dirty="0">
                <a:latin typeface="+mj-lt"/>
              </a:rPr>
              <a:t>According to statistics, software problems cost nearly 60 billion U.S. dollars loss in the U.S annually. The ubiquity of software bugs affects not only our daily lives, but many catastrophic events in history are caused by software bugs:</a:t>
            </a:r>
          </a:p>
          <a:p>
            <a:r>
              <a:rPr lang="en-US" altLang="zh-CN" sz="2000" dirty="0">
                <a:latin typeface="+mj-lt"/>
              </a:rPr>
              <a:t>On November 28, 1979, Air New Zealand Flight 901 crashed.</a:t>
            </a:r>
          </a:p>
          <a:p>
            <a:r>
              <a:rPr lang="en-US" altLang="zh-CN" sz="2000" dirty="0">
                <a:latin typeface="+mj-lt"/>
              </a:rPr>
              <a:t>In the summer of 1982, a huge explosion occurred in the Siberian natural gas pipeline in the Soviet Union.</a:t>
            </a:r>
          </a:p>
          <a:p>
            <a:r>
              <a:rPr lang="en-US" altLang="zh-CN" sz="2000" dirty="0">
                <a:latin typeface="+mj-lt"/>
              </a:rPr>
              <a:t>On October 19, 1987, the Dow Jones Index plummeted within a day, triggering panic in the financial markets.</a:t>
            </a:r>
          </a:p>
          <a:p>
            <a:r>
              <a:rPr lang="en-US" altLang="zh-CN" sz="2000" dirty="0">
                <a:latin typeface="+mj-lt"/>
              </a:rPr>
              <a:t>On February 25, 1991, during the Gulf War, the United States failed to intercept missiles.</a:t>
            </a:r>
          </a:p>
          <a:p>
            <a:r>
              <a:rPr lang="en-US" altLang="zh-CN" sz="2000" dirty="0">
                <a:latin typeface="+mj-lt"/>
              </a:rPr>
              <a:t>On June 4, 1996, the launch of the Ariane 5 rocket failed.</a:t>
            </a:r>
          </a:p>
          <a:p>
            <a:r>
              <a:rPr lang="en-US" altLang="zh-CN" sz="2000" dirty="0">
                <a:latin typeface="+mj-lt"/>
              </a:rPr>
              <a:t>On October 19, 2016, the Mars lander "Schiaparelli" crashed.</a:t>
            </a: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20</a:t>
            </a:fld>
            <a:r>
              <a:rPr lang="en-US" altLang="zh-CN" dirty="0"/>
              <a:t>/88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76672"/>
            <a:ext cx="7772400" cy="1143000"/>
          </a:xfrm>
        </p:spPr>
        <p:txBody>
          <a:bodyPr/>
          <a:lstStyle/>
          <a:p>
            <a:r>
              <a:rPr lang="en-US" altLang="zh-CN" sz="3200" b="1" dirty="0">
                <a:solidFill>
                  <a:schemeClr val="accent2">
                    <a:lumMod val="75000"/>
                  </a:schemeClr>
                </a:solidFill>
                <a:ea typeface="楷体_GB2312" pitchFamily="49" charset="-122"/>
              </a:rPr>
              <a:t>1.2.3  Causes of software defects</a:t>
            </a:r>
            <a:endParaRPr lang="zh-CN" altLang="en-US"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36156511"/>
              </p:ext>
            </p:extLst>
          </p:nvPr>
        </p:nvGraphicFramePr>
        <p:xfrm>
          <a:off x="179388" y="1773238"/>
          <a:ext cx="8713092" cy="4065587"/>
        </p:xfrm>
        <a:graphic>
          <a:graphicData uri="http://schemas.openxmlformats.org/presentationml/2006/ole">
            <mc:AlternateContent xmlns:mc="http://schemas.openxmlformats.org/markup-compatibility/2006">
              <mc:Choice xmlns:v="urn:schemas-microsoft-com:vml" Requires="v">
                <p:oleObj spid="_x0000_s89306" name="Visio" r:id="rId3" imgW="5608036" imgH="2605899" progId="Visio.Drawing.11">
                  <p:embed/>
                </p:oleObj>
              </mc:Choice>
              <mc:Fallback>
                <p:oleObj name="Visio" r:id="rId3" imgW="5608036" imgH="2605899" progId="Visio.Drawing.11">
                  <p:embed/>
                  <p:pic>
                    <p:nvPicPr>
                      <p:cNvPr id="0" name="Object 1"/>
                      <p:cNvPicPr>
                        <a:picLocks noChangeAspect="1" noChangeArrowheads="1"/>
                      </p:cNvPicPr>
                      <p:nvPr/>
                    </p:nvPicPr>
                    <p:blipFill>
                      <a:blip r:embed="rId4"/>
                      <a:srcRect/>
                      <a:stretch>
                        <a:fillRect/>
                      </a:stretch>
                    </p:blipFill>
                    <p:spPr bwMode="auto">
                      <a:xfrm>
                        <a:off x="179388" y="1773238"/>
                        <a:ext cx="8713092" cy="4065587"/>
                      </a:xfrm>
                      <a:prstGeom prst="rect">
                        <a:avLst/>
                      </a:prstGeom>
                      <a:noFill/>
                    </p:spPr>
                  </p:pic>
                </p:oleObj>
              </mc:Fallback>
            </mc:AlternateContent>
          </a:graphicData>
        </a:graphic>
      </p:graphicFrame>
      <p:sp>
        <p:nvSpPr>
          <p:cNvPr id="7" name="TextBox 6"/>
          <p:cNvSpPr txBox="1"/>
          <p:nvPr/>
        </p:nvSpPr>
        <p:spPr>
          <a:xfrm>
            <a:off x="1187624" y="6093296"/>
            <a:ext cx="6768752" cy="646331"/>
          </a:xfrm>
          <a:prstGeom prst="rect">
            <a:avLst/>
          </a:prstGeom>
          <a:noFill/>
        </p:spPr>
        <p:txBody>
          <a:bodyPr wrap="square" rtlCol="0">
            <a:spAutoFit/>
          </a:bodyPr>
          <a:lstStyle/>
          <a:p>
            <a:pPr algn="ctr"/>
            <a:r>
              <a:rPr lang="en-US" altLang="zh-CN" b="1" dirty="0"/>
              <a:t>Fig.1-6  Causes of software defects</a:t>
            </a:r>
            <a:endParaRPr lang="zh-CN" altLang="zh-CN" dirty="0"/>
          </a:p>
          <a:p>
            <a:pPr algn="ctr"/>
            <a:endParaRPr lang="zh-CN" altLang="en-US" dirty="0"/>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21</a:t>
            </a:fld>
            <a:r>
              <a:rPr lang="en-US" altLang="zh-CN"/>
              <a:t>/88</a:t>
            </a:r>
            <a:endParaRPr lang="en-US" altLang="zh-CN" dirty="0"/>
          </a:p>
        </p:txBody>
      </p:sp>
    </p:spTree>
    <p:extLst>
      <p:ext uri="{BB962C8B-B14F-4D97-AF65-F5344CB8AC3E}">
        <p14:creationId xmlns:p14="http://schemas.microsoft.com/office/powerpoint/2010/main" val="689186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3568" y="548680"/>
            <a:ext cx="7772400" cy="1143000"/>
          </a:xfrm>
        </p:spPr>
        <p:txBody>
          <a:bodyPr/>
          <a:lstStyle/>
          <a:p>
            <a:pPr eaLnBrk="1" hangingPunct="1"/>
            <a:r>
              <a:rPr lang="en-US" altLang="zh-CN" sz="3600" b="1" dirty="0">
                <a:solidFill>
                  <a:srgbClr val="C00000"/>
                </a:solidFill>
                <a:ea typeface="楷体_GB2312" pitchFamily="49" charset="-122"/>
              </a:rPr>
              <a:t>1.3  What is software testing</a:t>
            </a:r>
            <a:endParaRPr lang="zh-CN" altLang="en-US" sz="3600" b="1" dirty="0">
              <a:solidFill>
                <a:srgbClr val="C00000"/>
              </a:solidFill>
              <a:ea typeface="楷体_GB2312" pitchFamily="49" charset="-122"/>
            </a:endParaRPr>
          </a:p>
        </p:txBody>
      </p:sp>
      <p:sp>
        <p:nvSpPr>
          <p:cNvPr id="22531" name="Rectangle 3"/>
          <p:cNvSpPr>
            <a:spLocks noGrp="1" noChangeArrowheads="1"/>
          </p:cNvSpPr>
          <p:nvPr>
            <p:ph type="body" idx="1"/>
          </p:nvPr>
        </p:nvSpPr>
        <p:spPr>
          <a:xfrm>
            <a:off x="827088" y="2060575"/>
            <a:ext cx="7931150" cy="3455988"/>
          </a:xfrm>
        </p:spPr>
        <p:txBody>
          <a:bodyPr/>
          <a:lstStyle/>
          <a:p>
            <a:pPr marL="0" indent="0" eaLnBrk="1" hangingPunct="1">
              <a:lnSpc>
                <a:spcPct val="135000"/>
              </a:lnSpc>
              <a:buNone/>
            </a:pPr>
            <a:r>
              <a:rPr lang="en-US" altLang="zh-CN" sz="2400" dirty="0">
                <a:latin typeface="Times New Roman" panose="02020603050405020304" pitchFamily="18" charset="0"/>
                <a:ea typeface="黑体" pitchFamily="49" charset="-122"/>
                <a:cs typeface="Times New Roman" panose="02020603050405020304" pitchFamily="18" charset="0"/>
              </a:rPr>
              <a:t>Testing actually includes two aspects: </a:t>
            </a:r>
            <a:r>
              <a:rPr lang="en-US" altLang="zh-CN" sz="2400" b="1" dirty="0">
                <a:latin typeface="Times New Roman" panose="02020603050405020304" pitchFamily="18" charset="0"/>
                <a:ea typeface="黑体" pitchFamily="49" charset="-122"/>
                <a:cs typeface="Times New Roman" panose="02020603050405020304" pitchFamily="18" charset="0"/>
              </a:rPr>
              <a:t>hardware testing </a:t>
            </a:r>
            <a:r>
              <a:rPr lang="en-US" altLang="zh-CN" sz="2400" dirty="0">
                <a:latin typeface="Times New Roman" panose="02020603050405020304" pitchFamily="18" charset="0"/>
                <a:ea typeface="黑体" pitchFamily="49" charset="-122"/>
                <a:cs typeface="Times New Roman" panose="02020603050405020304" pitchFamily="18" charset="0"/>
              </a:rPr>
              <a:t>and </a:t>
            </a:r>
            <a:r>
              <a:rPr lang="en-US" altLang="zh-CN" sz="2400" b="1" dirty="0">
                <a:latin typeface="Times New Roman" panose="02020603050405020304" pitchFamily="18" charset="0"/>
                <a:ea typeface="黑体" pitchFamily="49" charset="-122"/>
                <a:cs typeface="Times New Roman" panose="02020603050405020304" pitchFamily="18" charset="0"/>
              </a:rPr>
              <a:t>software testing</a:t>
            </a:r>
            <a:r>
              <a:rPr lang="en-US" altLang="zh-CN" sz="2400" dirty="0">
                <a:latin typeface="Times New Roman" panose="02020603050405020304" pitchFamily="18" charset="0"/>
                <a:ea typeface="黑体" pitchFamily="49" charset="-122"/>
                <a:cs typeface="Times New Roman" panose="02020603050405020304" pitchFamily="18" charset="0"/>
              </a:rPr>
              <a:t>. In this unit, when we mention testing is specifically referred to as Software Testing. Software testing has different definitions and different viewpoints in its development process, and understanding them helps to establish correct software testing ideas.</a:t>
            </a:r>
            <a:endParaRPr lang="zh-CN" altLang="en-US" sz="2400" dirty="0">
              <a:latin typeface="Times New Roman" panose="02020603050405020304" pitchFamily="18" charset="0"/>
              <a:ea typeface="黑体"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22</a:t>
            </a:fld>
            <a:r>
              <a:rPr lang="en-US" altLang="zh-CN" dirty="0"/>
              <a:t>/88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3568" y="548680"/>
            <a:ext cx="7772400" cy="1143000"/>
          </a:xfrm>
        </p:spPr>
        <p:txBody>
          <a:bodyPr/>
          <a:lstStyle/>
          <a:p>
            <a:pPr eaLnBrk="1" hangingPunct="1"/>
            <a:r>
              <a:rPr lang="en-US" altLang="zh-CN" sz="3200" b="1" dirty="0">
                <a:solidFill>
                  <a:schemeClr val="hlink"/>
                </a:solidFill>
                <a:latin typeface="楷体_GB2312" pitchFamily="49" charset="-122"/>
                <a:ea typeface="楷体_GB2312" pitchFamily="49" charset="-122"/>
              </a:rPr>
              <a:t>1.3.1 The history of software testing</a:t>
            </a:r>
            <a:endParaRPr lang="zh-CN" altLang="en-US" sz="3200" b="1" dirty="0">
              <a:solidFill>
                <a:schemeClr val="hlink"/>
              </a:solidFill>
              <a:latin typeface="楷体_GB2312" pitchFamily="49" charset="-122"/>
              <a:ea typeface="楷体_GB2312" pitchFamily="49" charset="-122"/>
            </a:endParaRPr>
          </a:p>
        </p:txBody>
      </p:sp>
      <p:sp>
        <p:nvSpPr>
          <p:cNvPr id="23555" name="Rectangle 3"/>
          <p:cNvSpPr>
            <a:spLocks noGrp="1" noChangeArrowheads="1"/>
          </p:cNvSpPr>
          <p:nvPr>
            <p:ph type="body" idx="1"/>
          </p:nvPr>
        </p:nvSpPr>
        <p:spPr>
          <a:xfrm>
            <a:off x="503040" y="1772816"/>
            <a:ext cx="8533456" cy="4536504"/>
          </a:xfrm>
        </p:spPr>
        <p:txBody>
          <a:bodyPr/>
          <a:lstStyle/>
          <a:p>
            <a:pPr marL="0" indent="0" eaLnBrk="1" hangingPunct="1">
              <a:lnSpc>
                <a:spcPct val="135000"/>
              </a:lnSpc>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r>
              <a:rPr lang="en-US" altLang="zh-CN" sz="2400" dirty="0">
                <a:latin typeface="+mj-lt"/>
                <a:ea typeface="黑体" pitchFamily="49" charset="-122"/>
              </a:rPr>
              <a:t>Before </a:t>
            </a:r>
            <a:r>
              <a:rPr lang="en-US" altLang="zh-CN" sz="2000" dirty="0">
                <a:latin typeface="+mj-lt"/>
                <a:ea typeface="黑体" pitchFamily="49" charset="-122"/>
              </a:rPr>
              <a:t>1957</a:t>
            </a:r>
            <a:r>
              <a:rPr lang="zh-CN" altLang="zh-CN" sz="2000" dirty="0">
                <a:latin typeface="+mj-lt"/>
                <a:ea typeface="黑体" pitchFamily="49" charset="-122"/>
              </a:rPr>
              <a:t>，</a:t>
            </a:r>
            <a:r>
              <a:rPr lang="en-US" altLang="zh-CN" sz="2000" dirty="0">
                <a:solidFill>
                  <a:srgbClr val="FF0000"/>
                </a:solidFill>
                <a:latin typeface="+mj-lt"/>
                <a:ea typeface="黑体" pitchFamily="49" charset="-122"/>
              </a:rPr>
              <a:t>Debugging</a:t>
            </a:r>
            <a:r>
              <a:rPr lang="en-US" altLang="zh-CN" sz="2000" dirty="0">
                <a:latin typeface="+mj-lt"/>
                <a:ea typeface="黑体" pitchFamily="49" charset="-122"/>
              </a:rPr>
              <a:t> Oriented Testing</a:t>
            </a:r>
          </a:p>
          <a:p>
            <a:pPr eaLnBrk="1" hangingPunct="1">
              <a:lnSpc>
                <a:spcPct val="135000"/>
              </a:lnSpc>
              <a:buFont typeface="Wingdings" pitchFamily="2" charset="2"/>
              <a:buChar char="ü"/>
            </a:pPr>
            <a:r>
              <a:rPr lang="en-US" altLang="zh-CN" sz="2000" dirty="0">
                <a:latin typeface="+mj-lt"/>
                <a:ea typeface="楷体" pitchFamily="49" charset="-122"/>
              </a:rPr>
              <a:t>Due to </a:t>
            </a:r>
            <a:r>
              <a:rPr lang="en-US" altLang="zh-CN" sz="2000" dirty="0">
                <a:solidFill>
                  <a:srgbClr val="FF0000"/>
                </a:solidFill>
                <a:latin typeface="+mj-lt"/>
                <a:ea typeface="楷体" pitchFamily="49" charset="-122"/>
              </a:rPr>
              <a:t>the small scale, low complexity, and disorderly development of the software</a:t>
            </a:r>
            <a:r>
              <a:rPr lang="en-US" altLang="zh-CN" sz="2000" dirty="0">
                <a:latin typeface="+mj-lt"/>
                <a:ea typeface="楷体" pitchFamily="49" charset="-122"/>
              </a:rPr>
              <a:t> at that time, testing was equal to software debugging, and the real software testing has not yet been formed.</a:t>
            </a:r>
          </a:p>
          <a:p>
            <a:pPr eaLnBrk="1" hangingPunct="1">
              <a:lnSpc>
                <a:spcPct val="135000"/>
              </a:lnSpc>
              <a:buFont typeface="Wingdings" pitchFamily="2" charset="2"/>
              <a:buChar char="ü"/>
            </a:pPr>
            <a:endParaRPr lang="zh-CN" altLang="zh-CN" sz="2400" b="1" dirty="0">
              <a:latin typeface="楷体" pitchFamily="49" charset="-122"/>
              <a:ea typeface="楷体" pitchFamily="49" charset="-122"/>
            </a:endParaRPr>
          </a:p>
          <a:p>
            <a:pPr marL="0" indent="0" eaLnBrk="1" hangingPunct="1">
              <a:lnSpc>
                <a:spcPct val="135000"/>
              </a:lnSpc>
              <a:buNone/>
            </a:pPr>
            <a:r>
              <a:rPr lang="en-US" altLang="zh-CN" sz="2400" dirty="0">
                <a:latin typeface="黑体" pitchFamily="49" charset="-122"/>
                <a:ea typeface="黑体" pitchFamily="49" charset="-122"/>
              </a:rPr>
              <a:t>2</a:t>
            </a:r>
            <a:r>
              <a:rPr lang="zh-CN" altLang="en-US" sz="2400" dirty="0">
                <a:latin typeface="黑体" pitchFamily="49" charset="-122"/>
                <a:ea typeface="黑体" pitchFamily="49" charset="-122"/>
              </a:rPr>
              <a:t>、</a:t>
            </a:r>
            <a:r>
              <a:rPr lang="en-US" altLang="zh-CN" sz="2000" dirty="0">
                <a:latin typeface="+mj-lt"/>
                <a:ea typeface="黑体" pitchFamily="49" charset="-122"/>
              </a:rPr>
              <a:t>From 1957 and 1978</a:t>
            </a:r>
            <a:r>
              <a:rPr lang="zh-CN" altLang="zh-CN" sz="2000" dirty="0">
                <a:latin typeface="+mj-lt"/>
                <a:ea typeface="黑体" pitchFamily="49" charset="-122"/>
              </a:rPr>
              <a:t>，</a:t>
            </a:r>
            <a:r>
              <a:rPr lang="en-US" altLang="zh-CN" sz="2000" dirty="0">
                <a:solidFill>
                  <a:srgbClr val="FF0000"/>
                </a:solidFill>
                <a:latin typeface="+mj-lt"/>
                <a:ea typeface="黑体" pitchFamily="49" charset="-122"/>
              </a:rPr>
              <a:t>Demonstration</a:t>
            </a:r>
            <a:r>
              <a:rPr lang="en-US" altLang="zh-CN" sz="2000" dirty="0">
                <a:latin typeface="+mj-lt"/>
                <a:ea typeface="黑体" pitchFamily="49" charset="-122"/>
              </a:rPr>
              <a:t> Oriented Testing</a:t>
            </a:r>
          </a:p>
          <a:p>
            <a:pPr eaLnBrk="1" hangingPunct="1">
              <a:lnSpc>
                <a:spcPct val="135000"/>
              </a:lnSpc>
              <a:buFont typeface="Wingdings" pitchFamily="2" charset="2"/>
              <a:buChar char="ü"/>
            </a:pPr>
            <a:r>
              <a:rPr lang="en-US" altLang="zh-CN" sz="2000" dirty="0">
                <a:latin typeface="+mj-lt"/>
                <a:ea typeface="楷体" pitchFamily="49" charset="-122"/>
              </a:rPr>
              <a:t>In 1957, Charles Baker distinguished between debugging and testing, which was an important milestone in the history of software testing. It marked the first time that testing had independence.</a:t>
            </a:r>
            <a:endParaRPr lang="zh-CN" altLang="zh-CN" sz="2000" dirty="0">
              <a:latin typeface="+mj-lt"/>
            </a:endParaRPr>
          </a:p>
          <a:p>
            <a:pPr marL="0" indent="0" eaLnBrk="1" hangingPunct="1">
              <a:lnSpc>
                <a:spcPct val="135000"/>
              </a:lnSpc>
              <a:buFont typeface="Wingdings" pitchFamily="2" charset="2"/>
              <a:buNone/>
            </a:pPr>
            <a:endParaRPr lang="zh-CN" altLang="en-US" sz="2400"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23</a:t>
            </a:fld>
            <a:r>
              <a:rPr lang="en-US" altLang="zh-CN"/>
              <a:t>/88</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560" y="548680"/>
            <a:ext cx="7772400" cy="1143000"/>
          </a:xfrm>
        </p:spPr>
        <p:txBody>
          <a:bodyPr/>
          <a:lstStyle/>
          <a:p>
            <a:pPr eaLnBrk="1" hangingPunct="1"/>
            <a:r>
              <a:rPr lang="en-US" altLang="zh-CN" sz="3200" b="1" dirty="0">
                <a:solidFill>
                  <a:schemeClr val="hlink"/>
                </a:solidFill>
                <a:latin typeface="楷体_GB2312" pitchFamily="49" charset="-122"/>
                <a:ea typeface="楷体_GB2312" pitchFamily="49" charset="-122"/>
              </a:rPr>
              <a:t>The history of software testing</a:t>
            </a:r>
            <a:endParaRPr lang="zh-CN" altLang="en-US" sz="3200" b="1" dirty="0">
              <a:solidFill>
                <a:srgbClr val="3366FF"/>
              </a:solidFill>
              <a:latin typeface="楷体_GB2312" pitchFamily="49" charset="-122"/>
              <a:ea typeface="楷体_GB2312" pitchFamily="49" charset="-122"/>
            </a:endParaRPr>
          </a:p>
        </p:txBody>
      </p:sp>
      <p:sp>
        <p:nvSpPr>
          <p:cNvPr id="2" name="TextBox 1"/>
          <p:cNvSpPr txBox="1"/>
          <p:nvPr/>
        </p:nvSpPr>
        <p:spPr>
          <a:xfrm>
            <a:off x="611560" y="1484784"/>
            <a:ext cx="8352928" cy="4861395"/>
          </a:xfrm>
          <a:prstGeom prst="rect">
            <a:avLst/>
          </a:prstGeom>
          <a:noFill/>
        </p:spPr>
        <p:txBody>
          <a:bodyPr wrap="square" rtlCol="0">
            <a:spAutoFit/>
          </a:bodyPr>
          <a:lstStyle/>
          <a:p>
            <a:pPr marL="342900" indent="-342900">
              <a:lnSpc>
                <a:spcPct val="120000"/>
              </a:lnSpc>
              <a:buFont typeface="Wingdings" pitchFamily="2" charset="2"/>
              <a:buChar char="ü"/>
            </a:pPr>
            <a:r>
              <a:rPr lang="en-US" altLang="zh-CN" sz="2000" dirty="0">
                <a:latin typeface="Times New Roman" panose="02020603050405020304" pitchFamily="18" charset="0"/>
                <a:ea typeface="楷体" pitchFamily="49" charset="-122"/>
                <a:cs typeface="Times New Roman" panose="02020603050405020304" pitchFamily="18" charset="0"/>
              </a:rPr>
              <a:t>In 1972, the first formal software testing conference in history was held at the University of North Carolina in the U.S., </a:t>
            </a:r>
            <a:r>
              <a:rPr lang="en-US" altLang="zh-CN" sz="2000" b="1" dirty="0">
                <a:latin typeface="Times New Roman" panose="02020603050405020304" pitchFamily="18" charset="0"/>
                <a:ea typeface="楷体" pitchFamily="49" charset="-122"/>
                <a:cs typeface="Times New Roman" panose="02020603050405020304" pitchFamily="18" charset="0"/>
              </a:rPr>
              <a:t>marking the official birth of software testing as a discipline</a:t>
            </a:r>
            <a:r>
              <a:rPr lang="en-US" altLang="zh-CN" sz="2000" dirty="0">
                <a:latin typeface="Times New Roman" panose="02020603050405020304" pitchFamily="18" charset="0"/>
                <a:ea typeface="楷体" pitchFamily="49" charset="-122"/>
                <a:cs typeface="Times New Roman" panose="02020603050405020304" pitchFamily="18" charset="0"/>
              </a:rPr>
              <a:t>.</a:t>
            </a:r>
          </a:p>
          <a:p>
            <a:pPr marL="342900" indent="-342900">
              <a:lnSpc>
                <a:spcPct val="120000"/>
              </a:lnSpc>
              <a:buFont typeface="Wingdings" pitchFamily="2" charset="2"/>
              <a:buChar char="ü"/>
            </a:pPr>
            <a:r>
              <a:rPr lang="en-US" altLang="zh-CN" sz="2000" dirty="0">
                <a:latin typeface="Times New Roman" panose="02020603050405020304" pitchFamily="18" charset="0"/>
                <a:ea typeface="楷体" pitchFamily="49" charset="-122"/>
                <a:cs typeface="Times New Roman" panose="02020603050405020304" pitchFamily="18" charset="0"/>
              </a:rPr>
              <a:t>In 1968, the North Atlantic Treaty Organization held an international conference in the Federal Republic of Germany. At the conference, the term "software engineering" was formally put forward, marking the birth of the discipline of software engineering.</a:t>
            </a:r>
          </a:p>
          <a:p>
            <a:pPr marL="342900" indent="-342900">
              <a:lnSpc>
                <a:spcPct val="120000"/>
              </a:lnSpc>
              <a:buFont typeface="Wingdings" pitchFamily="2" charset="2"/>
              <a:buChar char="ü"/>
            </a:pPr>
            <a:r>
              <a:rPr lang="en-US" altLang="zh-CN" sz="2000" dirty="0">
                <a:latin typeface="+mj-lt"/>
                <a:ea typeface="楷体" pitchFamily="49" charset="-122"/>
              </a:rPr>
              <a:t>In 1973, William C. Hetzel compiled and published the first book on software testing "Program Test Methods", which discussed testing methods and testing tools.</a:t>
            </a:r>
          </a:p>
          <a:p>
            <a:pPr marL="342900" indent="-342900">
              <a:lnSpc>
                <a:spcPct val="120000"/>
              </a:lnSpc>
              <a:buFont typeface="Wingdings" pitchFamily="2" charset="2"/>
              <a:buChar char="ü"/>
            </a:pPr>
            <a:r>
              <a:rPr lang="en-US" altLang="zh-CN" sz="2000" dirty="0">
                <a:latin typeface="+mj-lt"/>
                <a:ea typeface="楷体" pitchFamily="49" charset="-122"/>
              </a:rPr>
              <a:t>In 1975, Goodenough and Gerhart first proposed the theory of software testing, making software testing a practical subject with </a:t>
            </a:r>
            <a:r>
              <a:rPr lang="en-US" altLang="zh-CN" sz="2000" b="1" dirty="0">
                <a:latin typeface="+mj-lt"/>
                <a:ea typeface="楷体" pitchFamily="49" charset="-122"/>
              </a:rPr>
              <a:t>theoretical guidance</a:t>
            </a:r>
            <a:r>
              <a:rPr lang="en-US" altLang="zh-CN" sz="2000" dirty="0">
                <a:latin typeface="+mj-lt"/>
                <a:ea typeface="楷体" pitchFamily="49" charset="-122"/>
              </a:rPr>
              <a:t>.</a:t>
            </a:r>
            <a:endParaRPr lang="zh-CN" altLang="en-US" sz="2000" dirty="0">
              <a:latin typeface="+mj-lt"/>
              <a:ea typeface="楷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24</a:t>
            </a:fld>
            <a:r>
              <a:rPr lang="en-US" altLang="zh-CN"/>
              <a:t>/88</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560" y="548680"/>
            <a:ext cx="7772400" cy="1143000"/>
          </a:xfrm>
        </p:spPr>
        <p:txBody>
          <a:bodyPr/>
          <a:lstStyle/>
          <a:p>
            <a:pPr eaLnBrk="1" hangingPunct="1"/>
            <a:r>
              <a:rPr lang="en-US" altLang="zh-CN" sz="3200" b="1" dirty="0">
                <a:solidFill>
                  <a:schemeClr val="hlink"/>
                </a:solidFill>
                <a:latin typeface="楷体_GB2312" pitchFamily="49" charset="-122"/>
                <a:ea typeface="楷体_GB2312" pitchFamily="49" charset="-122"/>
              </a:rPr>
              <a:t>The history of software testing</a:t>
            </a:r>
            <a:endParaRPr lang="zh-CN" altLang="en-US" sz="3200" b="1" dirty="0">
              <a:solidFill>
                <a:schemeClr val="hlink"/>
              </a:solidFill>
              <a:latin typeface="楷体_GB2312" pitchFamily="49" charset="-122"/>
              <a:ea typeface="楷体_GB2312" pitchFamily="49" charset="-122"/>
            </a:endParaRPr>
          </a:p>
        </p:txBody>
      </p:sp>
      <p:sp>
        <p:nvSpPr>
          <p:cNvPr id="25603" name="Rectangle 3"/>
          <p:cNvSpPr>
            <a:spLocks noGrp="1" noChangeArrowheads="1"/>
          </p:cNvSpPr>
          <p:nvPr>
            <p:ph type="body" idx="1"/>
          </p:nvPr>
        </p:nvSpPr>
        <p:spPr>
          <a:xfrm>
            <a:off x="827584" y="1556792"/>
            <a:ext cx="4248472" cy="4752553"/>
          </a:xfrm>
        </p:spPr>
        <p:txBody>
          <a:bodyPr/>
          <a:lstStyle/>
          <a:p>
            <a:pPr marL="0" indent="0">
              <a:lnSpc>
                <a:spcPct val="120000"/>
              </a:lnSpc>
              <a:buNone/>
            </a:pPr>
            <a:r>
              <a:rPr lang="en-US" altLang="zh-CN" sz="2000" dirty="0">
                <a:latin typeface="Times New Roman" panose="02020603050405020304" pitchFamily="18" charset="0"/>
                <a:ea typeface="黑体" pitchFamily="49" charset="-122"/>
                <a:cs typeface="Times New Roman" panose="02020603050405020304" pitchFamily="18" charset="0"/>
              </a:rPr>
              <a:t>3</a:t>
            </a:r>
            <a:r>
              <a:rPr lang="zh-CN" altLang="en-US" sz="2000" dirty="0">
                <a:latin typeface="Times New Roman" panose="02020603050405020304" pitchFamily="18" charset="0"/>
                <a:ea typeface="黑体" pitchFamily="49" charset="-122"/>
                <a:cs typeface="Times New Roman" panose="02020603050405020304" pitchFamily="18" charset="0"/>
              </a:rPr>
              <a:t>、</a:t>
            </a:r>
            <a:r>
              <a:rPr lang="en-US" altLang="zh-CN" sz="2000" dirty="0">
                <a:latin typeface="Times New Roman" panose="02020603050405020304" pitchFamily="18" charset="0"/>
                <a:ea typeface="黑体" pitchFamily="49" charset="-122"/>
                <a:cs typeface="Times New Roman" panose="02020603050405020304" pitchFamily="18" charset="0"/>
              </a:rPr>
              <a:t>From 1979 to 1982</a:t>
            </a:r>
            <a:r>
              <a:rPr lang="zh-CN" altLang="zh-CN" sz="2000" dirty="0">
                <a:latin typeface="Times New Roman" panose="02020603050405020304" pitchFamily="18" charset="0"/>
                <a:ea typeface="黑体" pitchFamily="49"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黑体" pitchFamily="49" charset="-122"/>
                <a:cs typeface="Times New Roman" panose="02020603050405020304" pitchFamily="18" charset="0"/>
              </a:rPr>
              <a:t>Destruction</a:t>
            </a:r>
            <a:r>
              <a:rPr lang="en-US" altLang="zh-CN" sz="2000" dirty="0">
                <a:latin typeface="Times New Roman" panose="02020603050405020304" pitchFamily="18" charset="0"/>
                <a:ea typeface="黑体" pitchFamily="49" charset="-122"/>
                <a:cs typeface="Times New Roman" panose="02020603050405020304" pitchFamily="18" charset="0"/>
              </a:rPr>
              <a:t> Oriented Testing</a:t>
            </a:r>
          </a:p>
          <a:p>
            <a:pPr marL="0" indent="0">
              <a:lnSpc>
                <a:spcPct val="120000"/>
              </a:lnSpc>
              <a:buNone/>
            </a:pPr>
            <a:r>
              <a:rPr lang="en-US" altLang="zh-CN" sz="2000" dirty="0">
                <a:latin typeface="Times New Roman" panose="02020603050405020304" pitchFamily="18" charset="0"/>
                <a:ea typeface="楷体" pitchFamily="49" charset="-122"/>
                <a:cs typeface="Times New Roman" panose="02020603050405020304" pitchFamily="18" charset="0"/>
              </a:rPr>
              <a:t>In 1979, </a:t>
            </a:r>
            <a:r>
              <a:rPr lang="en-US" altLang="zh-CN" sz="2000" dirty="0" err="1">
                <a:latin typeface="Times New Roman" panose="02020603050405020304" pitchFamily="18" charset="0"/>
                <a:ea typeface="楷体" pitchFamily="49" charset="-122"/>
                <a:cs typeface="Times New Roman" panose="02020603050405020304" pitchFamily="18" charset="0"/>
              </a:rPr>
              <a:t>Glenford</a:t>
            </a:r>
            <a:r>
              <a:rPr lang="en-US" altLang="zh-CN" sz="2000" dirty="0">
                <a:latin typeface="Times New Roman" panose="02020603050405020304" pitchFamily="18" charset="0"/>
                <a:ea typeface="楷体" pitchFamily="49" charset="-122"/>
                <a:cs typeface="Times New Roman" panose="02020603050405020304" pitchFamily="18" charset="0"/>
              </a:rPr>
              <a:t> J. Myers published “</a:t>
            </a:r>
            <a:r>
              <a:rPr lang="en-US" altLang="zh-CN" sz="2000" u="sng" dirty="0">
                <a:latin typeface="Times New Roman" panose="02020603050405020304" pitchFamily="18" charset="0"/>
                <a:ea typeface="楷体" pitchFamily="49" charset="-122"/>
                <a:cs typeface="Times New Roman" panose="02020603050405020304" pitchFamily="18" charset="0"/>
              </a:rPr>
              <a:t>The Art of Software Testing</a:t>
            </a:r>
            <a:r>
              <a:rPr lang="en-US" altLang="zh-CN" sz="2000" dirty="0">
                <a:latin typeface="Times New Roman" panose="02020603050405020304" pitchFamily="18" charset="0"/>
                <a:ea typeface="楷体" pitchFamily="49" charset="-122"/>
                <a:cs typeface="Times New Roman" panose="02020603050405020304" pitchFamily="18" charset="0"/>
              </a:rPr>
              <a:t>”, a book that had a profound impact on the software testing industry. In the book, he gave a groundbreaking definition of software testing: “Testing is the execution of a program or Systematic process”</a:t>
            </a:r>
            <a:r>
              <a:rPr lang="en-US" altLang="zh-CN" sz="2000" b="1" dirty="0">
                <a:latin typeface="Times New Roman" panose="02020603050405020304" pitchFamily="18" charset="0"/>
                <a:ea typeface="楷体" pitchFamily="49" charset="-122"/>
                <a:cs typeface="Times New Roman" panose="02020603050405020304" pitchFamily="18" charset="0"/>
              </a:rPr>
              <a:t>.</a:t>
            </a:r>
          </a:p>
        </p:txBody>
      </p:sp>
      <p:pic>
        <p:nvPicPr>
          <p:cNvPr id="5" name="图片 4" descr="C:\Documents and Settings\Administrator\桌面\教材编写\编写资料\第一章\图1-7  Glenford J. Myers.tif"/>
          <p:cNvPicPr/>
          <p:nvPr/>
        </p:nvPicPr>
        <p:blipFill>
          <a:blip r:embed="rId3">
            <a:extLst>
              <a:ext uri="{28A0092B-C50C-407E-A947-70E740481C1C}">
                <a14:useLocalDpi xmlns:a14="http://schemas.microsoft.com/office/drawing/2010/main" val="0"/>
              </a:ext>
            </a:extLst>
          </a:blip>
          <a:srcRect/>
          <a:stretch>
            <a:fillRect/>
          </a:stretch>
        </p:blipFill>
        <p:spPr bwMode="auto">
          <a:xfrm>
            <a:off x="5616116" y="1556792"/>
            <a:ext cx="2232248" cy="3096344"/>
          </a:xfrm>
          <a:prstGeom prst="rect">
            <a:avLst/>
          </a:prstGeom>
          <a:noFill/>
          <a:ln>
            <a:noFill/>
          </a:ln>
        </p:spPr>
      </p:pic>
      <p:sp>
        <p:nvSpPr>
          <p:cNvPr id="2" name="TextBox 1"/>
          <p:cNvSpPr txBox="1"/>
          <p:nvPr/>
        </p:nvSpPr>
        <p:spPr>
          <a:xfrm>
            <a:off x="4860032" y="4798966"/>
            <a:ext cx="3744416" cy="369332"/>
          </a:xfrm>
          <a:prstGeom prst="rect">
            <a:avLst/>
          </a:prstGeom>
          <a:noFill/>
        </p:spPr>
        <p:txBody>
          <a:bodyPr wrap="square" rtlCol="0">
            <a:spAutoFit/>
          </a:bodyPr>
          <a:lstStyle/>
          <a:p>
            <a:pPr algn="ctr"/>
            <a:r>
              <a:rPr lang="en-US" altLang="zh-CN" b="1" dirty="0" err="1"/>
              <a:t>Glenford</a:t>
            </a:r>
            <a:r>
              <a:rPr lang="en-US" altLang="zh-CN" b="1" dirty="0"/>
              <a:t> J. Myers</a:t>
            </a:r>
            <a:endParaRPr lang="zh-CN" altLang="en-US" dirty="0"/>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25</a:t>
            </a:fld>
            <a:r>
              <a:rPr lang="en-US" altLang="zh-CN"/>
              <a:t>/88</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1560" y="481013"/>
            <a:ext cx="7772400" cy="1143000"/>
          </a:xfrm>
        </p:spPr>
        <p:txBody>
          <a:bodyPr/>
          <a:lstStyle/>
          <a:p>
            <a:pPr eaLnBrk="1" hangingPunct="1"/>
            <a:r>
              <a:rPr lang="en-US" altLang="zh-CN" sz="3200" b="1" dirty="0">
                <a:solidFill>
                  <a:schemeClr val="hlink"/>
                </a:solidFill>
                <a:latin typeface="楷体_GB2312" pitchFamily="49" charset="-122"/>
                <a:ea typeface="楷体_GB2312" pitchFamily="49" charset="-122"/>
              </a:rPr>
              <a:t>The history of software testing</a:t>
            </a:r>
            <a:endParaRPr lang="zh-CN" altLang="en-US" sz="3200" b="1" dirty="0">
              <a:solidFill>
                <a:schemeClr val="hlink"/>
              </a:solidFill>
              <a:latin typeface="楷体_GB2312" pitchFamily="49" charset="-122"/>
              <a:ea typeface="楷体_GB2312" pitchFamily="49" charset="-122"/>
            </a:endParaRPr>
          </a:p>
        </p:txBody>
      </p:sp>
      <p:sp>
        <p:nvSpPr>
          <p:cNvPr id="26627"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2" name="TextBox 1"/>
          <p:cNvSpPr txBox="1"/>
          <p:nvPr/>
        </p:nvSpPr>
        <p:spPr>
          <a:xfrm>
            <a:off x="539552" y="1772816"/>
            <a:ext cx="8505268" cy="4401205"/>
          </a:xfrm>
          <a:prstGeom prst="rect">
            <a:avLst/>
          </a:prstGeom>
          <a:noFill/>
        </p:spPr>
        <p:txBody>
          <a:bodyPr wrap="square" rtlCol="0">
            <a:spAutoFit/>
          </a:bodyPr>
          <a:lstStyle/>
          <a:p>
            <a:pPr marL="0" indent="0">
              <a:buNone/>
            </a:pPr>
            <a:r>
              <a:rPr lang="en-US" altLang="zh-CN" sz="2000" dirty="0">
                <a:latin typeface="+mj-lt"/>
              </a:rPr>
              <a:t>4</a:t>
            </a:r>
            <a:r>
              <a:rPr lang="zh-CN" altLang="en-US" sz="2000" dirty="0">
                <a:latin typeface="+mj-lt"/>
              </a:rPr>
              <a:t>、</a:t>
            </a:r>
            <a:r>
              <a:rPr lang="en-US" altLang="zh-CN" sz="2000" dirty="0">
                <a:latin typeface="+mj-lt"/>
                <a:cs typeface="Times New Roman" panose="02020603050405020304" pitchFamily="18" charset="0"/>
              </a:rPr>
              <a:t>From 1983 to 1987</a:t>
            </a:r>
            <a:r>
              <a:rPr lang="zh-CN" altLang="zh-CN" sz="2000" dirty="0">
                <a:latin typeface="+mj-lt"/>
                <a:cs typeface="Times New Roman" panose="02020603050405020304" pitchFamily="18" charset="0"/>
              </a:rPr>
              <a:t>，</a:t>
            </a:r>
            <a:r>
              <a:rPr lang="en-US" altLang="zh-CN" sz="2000" dirty="0">
                <a:solidFill>
                  <a:srgbClr val="FF0000"/>
                </a:solidFill>
                <a:latin typeface="+mj-lt"/>
                <a:cs typeface="Times New Roman" panose="02020603050405020304" pitchFamily="18" charset="0"/>
              </a:rPr>
              <a:t>Evaluation</a:t>
            </a:r>
            <a:r>
              <a:rPr lang="en-US" altLang="zh-CN" sz="2000" dirty="0">
                <a:latin typeface="+mj-lt"/>
                <a:cs typeface="Times New Roman" panose="02020603050405020304" pitchFamily="18" charset="0"/>
              </a:rPr>
              <a:t> Oriented Testing</a:t>
            </a:r>
            <a:endParaRPr lang="zh-CN" altLang="zh-CN" sz="2000" dirty="0">
              <a:latin typeface="+mj-lt"/>
              <a:cs typeface="Times New Roman" panose="02020603050405020304" pitchFamily="18" charset="0"/>
            </a:endParaRPr>
          </a:p>
          <a:p>
            <a:pPr marL="0" indent="0">
              <a:buNone/>
            </a:pPr>
            <a:r>
              <a:rPr lang="en-US" altLang="zh-CN" sz="2000" dirty="0">
                <a:latin typeface="+mj-lt"/>
                <a:ea typeface="楷体" pitchFamily="49" charset="-122"/>
                <a:cs typeface="Times New Roman" panose="02020603050405020304" pitchFamily="18" charset="0"/>
              </a:rPr>
              <a:t>The connotation of testing at this stage has also changed. Testing is no longer a process of simply finding errors, it includes the content of software quality evaluation. During this period, two well-known nouns in the testing field appeared: verification and validation. People put forward the theory of evaluating software products through analysis, review and testing in the software life cycle.</a:t>
            </a:r>
          </a:p>
          <a:p>
            <a:pPr marL="0" indent="0">
              <a:buNone/>
            </a:pPr>
            <a:endParaRPr lang="en-US" altLang="zh-CN" sz="2000" dirty="0">
              <a:latin typeface="+mj-lt"/>
              <a:ea typeface="楷体" pitchFamily="49" charset="-122"/>
              <a:cs typeface="Times New Roman" panose="02020603050405020304" pitchFamily="18" charset="0"/>
            </a:endParaRPr>
          </a:p>
          <a:p>
            <a:pPr marL="0" indent="0">
              <a:buNone/>
            </a:pPr>
            <a:r>
              <a:rPr lang="en-US" altLang="zh-CN" sz="2000" dirty="0">
                <a:latin typeface="+mj-lt"/>
                <a:ea typeface="黑体" pitchFamily="49" charset="-122"/>
              </a:rPr>
              <a:t>5</a:t>
            </a:r>
            <a:r>
              <a:rPr lang="zh-CN" altLang="en-US" sz="2000" dirty="0">
                <a:latin typeface="+mj-lt"/>
                <a:ea typeface="黑体" pitchFamily="49" charset="-122"/>
              </a:rPr>
              <a:t>、</a:t>
            </a:r>
            <a:r>
              <a:rPr lang="en-US" altLang="zh-CN" sz="2000" dirty="0">
                <a:latin typeface="+mj-lt"/>
                <a:ea typeface="黑体" pitchFamily="49" charset="-122"/>
              </a:rPr>
              <a:t>From 1988 until now, </a:t>
            </a:r>
            <a:r>
              <a:rPr lang="en-US" altLang="zh-CN" sz="2000" dirty="0">
                <a:solidFill>
                  <a:srgbClr val="FF0000"/>
                </a:solidFill>
                <a:latin typeface="+mj-lt"/>
                <a:ea typeface="黑体" pitchFamily="49" charset="-122"/>
              </a:rPr>
              <a:t>Prevention</a:t>
            </a:r>
            <a:r>
              <a:rPr lang="en-US" altLang="zh-CN" sz="2000" dirty="0">
                <a:latin typeface="+mj-lt"/>
                <a:ea typeface="黑体" pitchFamily="49" charset="-122"/>
              </a:rPr>
              <a:t> Oriented</a:t>
            </a:r>
            <a:r>
              <a:rPr lang="zh-CN" altLang="en-US" sz="2000" dirty="0">
                <a:latin typeface="+mj-lt"/>
                <a:ea typeface="黑体" pitchFamily="49" charset="-122"/>
              </a:rPr>
              <a:t> </a:t>
            </a:r>
            <a:r>
              <a:rPr lang="en-US" altLang="zh-CN" sz="2000" dirty="0">
                <a:latin typeface="+mj-lt"/>
                <a:ea typeface="黑体" pitchFamily="49" charset="-122"/>
              </a:rPr>
              <a:t>Testing</a:t>
            </a:r>
          </a:p>
          <a:p>
            <a:r>
              <a:rPr lang="en-US" altLang="zh-CN" sz="2000" dirty="0">
                <a:latin typeface="+mj-lt"/>
                <a:ea typeface="楷体" pitchFamily="49" charset="-122"/>
              </a:rPr>
              <a:t>STEP (Systematic Test and Evaluation Process) is the earliest test life cycle model focusing on prevention. This model embodies the parallelism of testing and development, and emphasizes that the entire test life cycle is also composed of planning, analysis, design, development, execution and maintenance components, that is, testing does not begin to intervene after the coding is completed, but throughout the entire software life cycle.</a:t>
            </a:r>
            <a:endParaRPr lang="zh-CN" altLang="en-US" sz="2000" dirty="0">
              <a:latin typeface="+mj-lt"/>
              <a:ea typeface="楷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26</a:t>
            </a:fld>
            <a:r>
              <a:rPr lang="en-US" altLang="zh-CN"/>
              <a:t>/88</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4025" y="481013"/>
            <a:ext cx="7772400" cy="1143000"/>
          </a:xfrm>
        </p:spPr>
        <p:txBody>
          <a:bodyPr/>
          <a:lstStyle/>
          <a:p>
            <a:pPr lvl="2"/>
            <a:r>
              <a:rPr lang="zh-CN" altLang="zh-CN" sz="4400" b="1" dirty="0">
                <a:effectLst>
                  <a:glow>
                    <a:srgbClr val="000000"/>
                  </a:glow>
                  <a:outerShdw sx="0" sy="0">
                    <a:srgbClr val="000000"/>
                  </a:outerShdw>
                  <a:reflection stA="0" endPos="0" fadeDir="0" sx="0" sy="0"/>
                </a:effectLst>
              </a:rPr>
              <a:t> </a:t>
            </a:r>
            <a:r>
              <a:rPr lang="en-US" altLang="zh-CN" sz="3200" b="1" dirty="0">
                <a:effectLst>
                  <a:glow>
                    <a:srgbClr val="000000"/>
                  </a:glow>
                  <a:outerShdw sx="0" sy="0">
                    <a:srgbClr val="000000"/>
                  </a:outerShdw>
                  <a:reflection stA="0" endPos="0" fadeDir="0" sx="0" sy="0"/>
                </a:effectLst>
              </a:rPr>
              <a:t>1.3.2  Definition of software testing</a:t>
            </a:r>
            <a:endParaRPr lang="zh-CN" altLang="zh-CN" sz="3200" b="1" dirty="0">
              <a:effectLst>
                <a:glow>
                  <a:srgbClr val="000000"/>
                </a:glow>
                <a:outerShdw sx="0" sy="0">
                  <a:srgbClr val="000000"/>
                </a:outerShdw>
                <a:reflection stA="0" endPos="0" fadeDir="0" sx="0" sy="0"/>
              </a:effectLst>
            </a:endParaRPr>
          </a:p>
        </p:txBody>
      </p:sp>
      <p:sp>
        <p:nvSpPr>
          <p:cNvPr id="27651" name="Rectangle 3"/>
          <p:cNvSpPr>
            <a:spLocks noChangeArrowheads="1"/>
          </p:cNvSpPr>
          <p:nvPr/>
        </p:nvSpPr>
        <p:spPr bwMode="auto">
          <a:xfrm>
            <a:off x="755650" y="1484313"/>
            <a:ext cx="8064500" cy="4353308"/>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30000"/>
              </a:lnSpc>
            </a:pPr>
            <a:endParaRPr lang="en-US" altLang="zh-CN" sz="2400" dirty="0">
              <a:latin typeface="黑体" pitchFamily="49" charset="-122"/>
              <a:ea typeface="黑体" pitchFamily="49" charset="-122"/>
            </a:endParaRPr>
          </a:p>
          <a:p>
            <a:pPr marL="342900" indent="-342900">
              <a:lnSpc>
                <a:spcPct val="130000"/>
              </a:lnSpc>
              <a:buFont typeface="Wingdings" pitchFamily="2" charset="2"/>
              <a:buChar char="Ø"/>
            </a:pPr>
            <a:r>
              <a:rPr lang="en-US" altLang="zh-CN" sz="2000" dirty="0">
                <a:latin typeface="Times New Roman" panose="02020603050405020304" pitchFamily="18" charset="0"/>
                <a:ea typeface="黑体" pitchFamily="49" charset="-122"/>
                <a:cs typeface="Times New Roman" panose="02020603050405020304" pitchFamily="18" charset="0"/>
              </a:rPr>
              <a:t>In 1983</a:t>
            </a:r>
            <a:r>
              <a:rPr lang="zh-CN" altLang="zh-CN" sz="2000" dirty="0">
                <a:latin typeface="Times New Roman" panose="02020603050405020304" pitchFamily="18" charset="0"/>
                <a:ea typeface="黑体" pitchFamily="49" charset="-122"/>
                <a:cs typeface="Times New Roman" panose="02020603050405020304" pitchFamily="18" charset="0"/>
              </a:rPr>
              <a:t>，</a:t>
            </a:r>
            <a:r>
              <a:rPr lang="en-US" altLang="zh-CN" sz="2000" dirty="0">
                <a:latin typeface="Times New Roman" panose="02020603050405020304" pitchFamily="18" charset="0"/>
                <a:ea typeface="黑体" pitchFamily="49" charset="-122"/>
                <a:cs typeface="Times New Roman" panose="02020603050405020304" pitchFamily="18" charset="0"/>
              </a:rPr>
              <a:t>IEEE provides a relatively complete definition of software testing : "The process of using manual or automatic means to run or measure a certain system. The purpose is to verify whether it meets the specified requirements or to clarify the difference between the expected results and the actual results".</a:t>
            </a:r>
          </a:p>
          <a:p>
            <a:pPr marL="342900" indent="-342900">
              <a:lnSpc>
                <a:spcPct val="130000"/>
              </a:lnSpc>
              <a:buFont typeface="Wingdings" pitchFamily="2" charset="2"/>
              <a:buChar char="Ø"/>
            </a:pPr>
            <a:endParaRPr lang="en-US" altLang="zh-CN" sz="2400" dirty="0">
              <a:latin typeface="黑体" pitchFamily="49" charset="-122"/>
              <a:ea typeface="黑体" pitchFamily="49" charset="-122"/>
            </a:endParaRPr>
          </a:p>
          <a:p>
            <a:pPr marL="342900" indent="-342900">
              <a:lnSpc>
                <a:spcPct val="130000"/>
              </a:lnSpc>
              <a:buFont typeface="Wingdings" pitchFamily="2" charset="2"/>
              <a:buChar char="Ø"/>
            </a:pPr>
            <a:r>
              <a:rPr lang="en-US" altLang="zh-CN" sz="2400" dirty="0">
                <a:latin typeface="Times New Roman" panose="02020603050405020304" pitchFamily="18" charset="0"/>
                <a:ea typeface="黑体" pitchFamily="49" charset="-122"/>
                <a:cs typeface="Times New Roman" panose="02020603050405020304" pitchFamily="18" charset="0"/>
              </a:rPr>
              <a:t>Software testing can also be defined as: software testing is a whole which is composed of Verification and Validation activities, that is, software testing = V&amp;V.</a:t>
            </a:r>
          </a:p>
        </p:txBody>
      </p:sp>
      <p:sp>
        <p:nvSpPr>
          <p:cNvPr id="27652"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27</a:t>
            </a:fld>
            <a:r>
              <a:rPr lang="en-US" altLang="zh-CN"/>
              <a:t>/88</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27584" y="404664"/>
            <a:ext cx="7772400" cy="1143000"/>
          </a:xfrm>
        </p:spPr>
        <p:txBody>
          <a:bodyPr/>
          <a:lstStyle/>
          <a:p>
            <a:pPr eaLnBrk="1" hangingPunct="1"/>
            <a:r>
              <a:rPr lang="en-US" altLang="zh-CN" sz="3200" b="1" dirty="0">
                <a:latin typeface="Times New Roman" panose="02020603050405020304" pitchFamily="18" charset="0"/>
                <a:ea typeface="黑体" pitchFamily="49" charset="-122"/>
                <a:cs typeface="Times New Roman" panose="02020603050405020304" pitchFamily="18" charset="0"/>
              </a:rPr>
              <a:t>Verification and Validation </a:t>
            </a:r>
            <a:endParaRPr lang="zh-CN" altLang="en-US" sz="3200" b="1" dirty="0">
              <a:latin typeface="Times New Roman" panose="02020603050405020304" pitchFamily="18" charset="0"/>
              <a:ea typeface="黑体" pitchFamily="49" charset="-122"/>
              <a:cs typeface="Times New Roman" panose="02020603050405020304" pitchFamily="18" charset="0"/>
            </a:endParaRPr>
          </a:p>
        </p:txBody>
      </p:sp>
      <p:sp>
        <p:nvSpPr>
          <p:cNvPr id="28675" name="Rectangle 3"/>
          <p:cNvSpPr>
            <a:spLocks noGrp="1" noChangeArrowheads="1"/>
          </p:cNvSpPr>
          <p:nvPr>
            <p:ph type="body" idx="1"/>
          </p:nvPr>
        </p:nvSpPr>
        <p:spPr>
          <a:xfrm>
            <a:off x="755576" y="1628800"/>
            <a:ext cx="7992367" cy="4176613"/>
          </a:xfrm>
        </p:spPr>
        <p:txBody>
          <a:bodyPr/>
          <a:lstStyle/>
          <a:p>
            <a:pPr eaLnBrk="1" hangingPunct="1">
              <a:lnSpc>
                <a:spcPct val="120000"/>
              </a:lnSpc>
            </a:pPr>
            <a:r>
              <a:rPr lang="en-US" altLang="zh-CN" sz="2000" b="1" dirty="0">
                <a:latin typeface="Times New Roman" panose="02020603050405020304" pitchFamily="18" charset="0"/>
                <a:ea typeface="黑体" pitchFamily="49" charset="-122"/>
                <a:cs typeface="Times New Roman" panose="02020603050405020304" pitchFamily="18" charset="0"/>
              </a:rPr>
              <a:t>Verification: </a:t>
            </a:r>
            <a:r>
              <a:rPr lang="en-US" altLang="zh-CN" sz="2000" dirty="0">
                <a:latin typeface="Times New Roman" panose="02020603050405020304" pitchFamily="18" charset="0"/>
                <a:ea typeface="黑体" pitchFamily="49" charset="-122"/>
                <a:cs typeface="Times New Roman" panose="02020603050405020304" pitchFamily="18" charset="0"/>
              </a:rPr>
              <a:t>refers to checking whether the product at each stage and step of the software life cycle meets the functional and characteristic requirements defined in the product specification, and is consistent with the product produced by the previous stages and steps. Verification shows whether each software life cycle activity has been completed correctly through data and evidence, judges whether the software product is being developed correctly, and whether another life cycle activity can be started, </a:t>
            </a:r>
            <a:r>
              <a:rPr lang="en-US" altLang="zh-CN" sz="2000" dirty="0">
                <a:solidFill>
                  <a:srgbClr val="FF0000"/>
                </a:solidFill>
                <a:latin typeface="Times New Roman" panose="02020603050405020304" pitchFamily="18" charset="0"/>
                <a:ea typeface="黑体" pitchFamily="49" charset="-122"/>
                <a:cs typeface="Times New Roman" panose="02020603050405020304" pitchFamily="18" charset="0"/>
              </a:rPr>
              <a:t>emphasizing the correctness of the process</a:t>
            </a:r>
            <a:r>
              <a:rPr lang="en-US" altLang="zh-CN" sz="2000" dirty="0">
                <a:latin typeface="Times New Roman" panose="02020603050405020304" pitchFamily="18" charset="0"/>
                <a:ea typeface="黑体" pitchFamily="49" charset="-122"/>
                <a:cs typeface="Times New Roman" panose="02020603050405020304" pitchFamily="18" charset="0"/>
              </a:rPr>
              <a:t>.</a:t>
            </a:r>
          </a:p>
          <a:p>
            <a:pPr eaLnBrk="1" hangingPunct="1">
              <a:lnSpc>
                <a:spcPct val="120000"/>
              </a:lnSpc>
            </a:pPr>
            <a:r>
              <a:rPr lang="en-US" altLang="zh-CN" sz="2400" b="1" dirty="0">
                <a:solidFill>
                  <a:schemeClr val="bg1">
                    <a:lumMod val="10000"/>
                  </a:schemeClr>
                </a:solidFill>
                <a:latin typeface="Times New Roman" panose="02020603050405020304" pitchFamily="18" charset="0"/>
                <a:ea typeface="黑体" pitchFamily="49" charset="-122"/>
                <a:cs typeface="Times New Roman" panose="02020603050405020304" pitchFamily="18" charset="0"/>
              </a:rPr>
              <a:t>Validation</a:t>
            </a:r>
            <a:r>
              <a:rPr lang="zh-CN" altLang="en-US" sz="2400" b="1" dirty="0">
                <a:solidFill>
                  <a:schemeClr val="bg1">
                    <a:lumMod val="10000"/>
                  </a:schemeClr>
                </a:solidFill>
                <a:latin typeface="黑体" pitchFamily="49" charset="-122"/>
                <a:ea typeface="黑体" pitchFamily="49" charset="-122"/>
              </a:rPr>
              <a:t>：</a:t>
            </a:r>
            <a:r>
              <a:rPr lang="en-US" altLang="zh-CN" sz="2000" dirty="0">
                <a:solidFill>
                  <a:schemeClr val="bg1">
                    <a:lumMod val="10000"/>
                  </a:schemeClr>
                </a:solidFill>
                <a:latin typeface="Times New Roman" panose="02020603050405020304" pitchFamily="18" charset="0"/>
                <a:ea typeface="黑体" pitchFamily="49" charset="-122"/>
                <a:cs typeface="Times New Roman" panose="02020603050405020304" pitchFamily="18" charset="0"/>
              </a:rPr>
              <a:t>It is to ensure whether the developed software truly meets the actual needs of users, use data and evidence to show whether the correct product is manufactured, and </a:t>
            </a:r>
            <a:r>
              <a:rPr lang="en-US" altLang="zh-CN" sz="2000" dirty="0">
                <a:solidFill>
                  <a:srgbClr val="FF0000"/>
                </a:solidFill>
                <a:latin typeface="Times New Roman" panose="02020603050405020304" pitchFamily="18" charset="0"/>
                <a:ea typeface="黑体" pitchFamily="49" charset="-122"/>
                <a:cs typeface="Times New Roman" panose="02020603050405020304" pitchFamily="18" charset="0"/>
              </a:rPr>
              <a:t>emphasize the correctness of the results.</a:t>
            </a:r>
            <a:endParaRPr lang="zh-CN" altLang="en-US" sz="24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28</a:t>
            </a:fld>
            <a:r>
              <a:rPr lang="en-US" altLang="zh-CN"/>
              <a:t>/88</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611560" y="465536"/>
            <a:ext cx="7772400" cy="1143000"/>
          </a:xfrm>
        </p:spPr>
        <p:txBody>
          <a:bodyPr/>
          <a:lstStyle/>
          <a:p>
            <a:pPr eaLnBrk="1" hangingPunct="1"/>
            <a:r>
              <a:rPr lang="en-US" altLang="zh-CN" sz="3200" b="1" dirty="0">
                <a:latin typeface="Times New Roman" panose="02020603050405020304" pitchFamily="18" charset="0"/>
                <a:ea typeface="黑体" pitchFamily="49" charset="-122"/>
                <a:cs typeface="Times New Roman" panose="02020603050405020304" pitchFamily="18" charset="0"/>
              </a:rPr>
              <a:t>Verification and Validation </a:t>
            </a:r>
            <a:endParaRPr lang="zh-CN" altLang="en-US" sz="3200" b="1" dirty="0">
              <a:solidFill>
                <a:schemeClr val="hlink"/>
              </a:solidFill>
              <a:latin typeface="楷体_GB2312" pitchFamily="49" charset="-122"/>
              <a:ea typeface="楷体_GB2312" pitchFamily="49" charset="-122"/>
            </a:endParaRPr>
          </a:p>
        </p:txBody>
      </p:sp>
      <p:sp>
        <p:nvSpPr>
          <p:cNvPr id="29699" name="Rectangle 1027"/>
          <p:cNvSpPr>
            <a:spLocks noChangeArrowheads="1"/>
          </p:cNvSpPr>
          <p:nvPr/>
        </p:nvSpPr>
        <p:spPr bwMode="auto">
          <a:xfrm>
            <a:off x="899592" y="1916832"/>
            <a:ext cx="7704856" cy="2585323"/>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r>
              <a:rPr lang="en-US" altLang="zh-CN" sz="2400" dirty="0">
                <a:latin typeface="Times New Roman" panose="02020603050405020304" pitchFamily="18" charset="0"/>
                <a:ea typeface="黑体" pitchFamily="49" charset="-122"/>
                <a:cs typeface="Times New Roman" panose="02020603050405020304" pitchFamily="18" charset="0"/>
              </a:rPr>
              <a:t>In 1981, Boehm gave a succinct explanation about verification and validation, explaining the difference between the two:</a:t>
            </a:r>
          </a:p>
          <a:p>
            <a:pPr algn="just"/>
            <a:endParaRPr lang="zh-CN" altLang="zh-CN" sz="2400" dirty="0">
              <a:latin typeface="Times New Roman" panose="02020603050405020304" pitchFamily="18" charset="0"/>
              <a:ea typeface="黑体" pitchFamily="49" charset="-122"/>
              <a:cs typeface="Times New Roman" panose="02020603050405020304" pitchFamily="18" charset="0"/>
            </a:endParaRPr>
          </a:p>
          <a:p>
            <a:pPr lvl="0" algn="just"/>
            <a:r>
              <a:rPr lang="en-US" altLang="zh-CN" sz="2400" b="1" dirty="0">
                <a:latin typeface="Times New Roman" panose="02020603050405020304" pitchFamily="18" charset="0"/>
                <a:ea typeface="黑体" pitchFamily="49" charset="-122"/>
                <a:cs typeface="Times New Roman" panose="02020603050405020304" pitchFamily="18" charset="0"/>
              </a:rPr>
              <a:t>Verification</a:t>
            </a:r>
            <a:r>
              <a:rPr lang="zh-CN" altLang="en-US" sz="2400" b="1" dirty="0">
                <a:latin typeface="Times New Roman" panose="02020603050405020304" pitchFamily="18" charset="0"/>
                <a:ea typeface="黑体" pitchFamily="49" charset="-122"/>
                <a:cs typeface="Times New Roman" panose="02020603050405020304" pitchFamily="18" charset="0"/>
              </a:rPr>
              <a:t>：</a:t>
            </a:r>
            <a:r>
              <a:rPr lang="en-US" altLang="zh-CN" sz="2400" dirty="0">
                <a:latin typeface="Times New Roman" panose="02020603050405020304" pitchFamily="18" charset="0"/>
                <a:ea typeface="黑体" pitchFamily="49" charset="-122"/>
                <a:cs typeface="Times New Roman" panose="02020603050405020304" pitchFamily="18" charset="0"/>
              </a:rPr>
              <a:t>Are we building the product right? </a:t>
            </a:r>
          </a:p>
          <a:p>
            <a:pPr lvl="0" algn="just"/>
            <a:endParaRPr lang="en-US" altLang="zh-CN" sz="2400" dirty="0">
              <a:latin typeface="黑体" pitchFamily="49" charset="-122"/>
              <a:ea typeface="黑体" pitchFamily="49" charset="-122"/>
            </a:endParaRPr>
          </a:p>
          <a:p>
            <a:pPr lvl="0" algn="just"/>
            <a:endParaRPr lang="zh-CN" altLang="zh-CN" sz="2400" dirty="0">
              <a:latin typeface="黑体" pitchFamily="49" charset="-122"/>
              <a:ea typeface="黑体" pitchFamily="49" charset="-122"/>
            </a:endParaRPr>
          </a:p>
          <a:p>
            <a:pPr lvl="0" algn="just"/>
            <a:r>
              <a:rPr lang="en-US" altLang="zh-CN" sz="2400" b="1" dirty="0">
                <a:latin typeface="Times New Roman" panose="02020603050405020304" pitchFamily="18" charset="0"/>
                <a:ea typeface="黑体" pitchFamily="49" charset="-122"/>
                <a:cs typeface="Times New Roman" panose="02020603050405020304" pitchFamily="18" charset="0"/>
              </a:rPr>
              <a:t>Validation</a:t>
            </a:r>
            <a:r>
              <a:rPr lang="zh-CN" altLang="en-US" sz="2400" b="1" dirty="0">
                <a:latin typeface="Times New Roman" panose="02020603050405020304" pitchFamily="18" charset="0"/>
                <a:ea typeface="黑体" pitchFamily="49" charset="-122"/>
                <a:cs typeface="Times New Roman" panose="02020603050405020304" pitchFamily="18" charset="0"/>
              </a:rPr>
              <a:t>：</a:t>
            </a:r>
            <a:r>
              <a:rPr lang="en-US" altLang="zh-CN" sz="2400" dirty="0">
                <a:latin typeface="Times New Roman" panose="02020603050405020304" pitchFamily="18" charset="0"/>
                <a:ea typeface="黑体" pitchFamily="49" charset="-122"/>
                <a:cs typeface="Times New Roman" panose="02020603050405020304" pitchFamily="18" charset="0"/>
              </a:rPr>
              <a:t>Are we building the right product? </a:t>
            </a:r>
            <a:endParaRPr lang="zh-CN" altLang="zh-CN" sz="2400" dirty="0">
              <a:latin typeface="黑体" pitchFamily="49" charset="-122"/>
              <a:ea typeface="黑体"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29</a:t>
            </a:fld>
            <a:r>
              <a:rPr lang="en-US" altLang="zh-CN"/>
              <a:t>/88</a:t>
            </a:r>
            <a:endParaRPr lang="en-US" altLang="zh-CN" dirty="0"/>
          </a:p>
        </p:txBody>
      </p:sp>
      <p:sp>
        <p:nvSpPr>
          <p:cNvPr id="3" name="TextBox 2">
            <a:extLst>
              <a:ext uri="{FF2B5EF4-FFF2-40B4-BE49-F238E27FC236}">
                <a16:creationId xmlns:a16="http://schemas.microsoft.com/office/drawing/2014/main" id="{436E0CC2-BD54-4DAB-AE14-811BD0A8960A}"/>
              </a:ext>
            </a:extLst>
          </p:cNvPr>
          <p:cNvSpPr txBox="1"/>
          <p:nvPr/>
        </p:nvSpPr>
        <p:spPr>
          <a:xfrm>
            <a:off x="858719" y="3420094"/>
            <a:ext cx="8285281" cy="646331"/>
          </a:xfrm>
          <a:prstGeom prst="rect">
            <a:avLst/>
          </a:prstGeom>
          <a:noFill/>
        </p:spPr>
        <p:txBody>
          <a:bodyPr wrap="none" rtlCol="0">
            <a:spAutoFit/>
          </a:bodyPr>
          <a:lstStyle/>
          <a:p>
            <a:r>
              <a:rPr lang="en-US" altLang="zh-CN" dirty="0"/>
              <a:t>We verify the consistency of phased products and software specifications in the </a:t>
            </a:r>
          </a:p>
          <a:p>
            <a:r>
              <a:rPr lang="en-US" altLang="zh-CN" dirty="0"/>
              <a:t>software development process.</a:t>
            </a:r>
            <a:endParaRPr lang="zh-CN" altLang="en-US" dirty="0"/>
          </a:p>
        </p:txBody>
      </p:sp>
      <p:sp>
        <p:nvSpPr>
          <p:cNvPr id="4" name="TextBox 3">
            <a:extLst>
              <a:ext uri="{FF2B5EF4-FFF2-40B4-BE49-F238E27FC236}">
                <a16:creationId xmlns:a16="http://schemas.microsoft.com/office/drawing/2014/main" id="{20A184E5-4738-42F2-A8CE-674A2F8F7E65}"/>
              </a:ext>
            </a:extLst>
          </p:cNvPr>
          <p:cNvSpPr txBox="1"/>
          <p:nvPr/>
        </p:nvSpPr>
        <p:spPr>
          <a:xfrm>
            <a:off x="827584" y="4566075"/>
            <a:ext cx="7066999" cy="369332"/>
          </a:xfrm>
          <a:prstGeom prst="rect">
            <a:avLst/>
          </a:prstGeom>
          <a:noFill/>
        </p:spPr>
        <p:txBody>
          <a:bodyPr wrap="none" rtlCol="0">
            <a:spAutoFit/>
          </a:bodyPr>
          <a:lstStyle/>
          <a:p>
            <a:r>
              <a:rPr lang="en-US" altLang="zh-CN" dirty="0"/>
              <a:t>We validate whether the product that the user needs is constructed.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47661-28EB-4766-B915-30F2D5933267}"/>
              </a:ext>
            </a:extLst>
          </p:cNvPr>
          <p:cNvSpPr>
            <a:spLocks noGrp="1"/>
          </p:cNvSpPr>
          <p:nvPr>
            <p:ph type="title"/>
          </p:nvPr>
        </p:nvSpPr>
        <p:spPr/>
        <p:txBody>
          <a:bodyPr/>
          <a:lstStyle/>
          <a:p>
            <a:r>
              <a:rPr lang="en-US" altLang="zh-CN" dirty="0">
                <a:latin typeface="+mn-lt"/>
              </a:rPr>
              <a:t>Evaluation</a:t>
            </a:r>
            <a:endParaRPr lang="en-AU" dirty="0">
              <a:latin typeface="+mn-lt"/>
            </a:endParaRPr>
          </a:p>
        </p:txBody>
      </p:sp>
      <p:sp>
        <p:nvSpPr>
          <p:cNvPr id="4" name="灯片编号占位符 3">
            <a:extLst>
              <a:ext uri="{FF2B5EF4-FFF2-40B4-BE49-F238E27FC236}">
                <a16:creationId xmlns:a16="http://schemas.microsoft.com/office/drawing/2014/main" id="{AD852627-D15C-40DD-B691-7C866341C054}"/>
              </a:ext>
            </a:extLst>
          </p:cNvPr>
          <p:cNvSpPr>
            <a:spLocks noGrp="1"/>
          </p:cNvSpPr>
          <p:nvPr>
            <p:ph type="sldNum" sz="quarter" idx="12"/>
          </p:nvPr>
        </p:nvSpPr>
        <p:spPr/>
        <p:txBody>
          <a:bodyPr/>
          <a:lstStyle/>
          <a:p>
            <a:pPr>
              <a:defRPr/>
            </a:pPr>
            <a:fld id="{EC6286C6-355F-4F48-86A5-C9017185EA79}" type="slidenum">
              <a:rPr lang="zh-CN" altLang="en-US" smtClean="0"/>
              <a:pPr>
                <a:defRPr/>
              </a:pPr>
              <a:t>3</a:t>
            </a:fld>
            <a:r>
              <a:rPr lang="en-US" altLang="zh-CN"/>
              <a:t>/89</a:t>
            </a:r>
            <a:endParaRPr lang="en-US" altLang="zh-CN" dirty="0"/>
          </a:p>
        </p:txBody>
      </p:sp>
      <p:sp>
        <p:nvSpPr>
          <p:cNvPr id="5" name="TextBox 4">
            <a:extLst>
              <a:ext uri="{FF2B5EF4-FFF2-40B4-BE49-F238E27FC236}">
                <a16:creationId xmlns:a16="http://schemas.microsoft.com/office/drawing/2014/main" id="{052E3982-7F91-41BF-A151-044D08C6D920}"/>
              </a:ext>
            </a:extLst>
          </p:cNvPr>
          <p:cNvSpPr txBox="1">
            <a:spLocks noGrp="1"/>
          </p:cNvSpPr>
          <p:nvPr>
            <p:ph idx="1"/>
          </p:nvPr>
        </p:nvSpPr>
        <p:spPr>
          <a:xfrm>
            <a:off x="914400" y="1600200"/>
            <a:ext cx="7772400" cy="34901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AU" altLang="zh-CN" sz="2400" dirty="0"/>
              <a:t>Attendance – 15%</a:t>
            </a:r>
          </a:p>
          <a:p>
            <a:pPr lvl="1">
              <a:buFont typeface="Wingdings" panose="05000000000000000000" pitchFamily="2" charset="2"/>
              <a:buChar char="v"/>
            </a:pPr>
            <a:r>
              <a:rPr lang="en-AU" altLang="zh-CN" sz="2400" dirty="0"/>
              <a:t> One will lose 1 mark if he/she is absent once without providing a good reason.</a:t>
            </a:r>
          </a:p>
          <a:p>
            <a:pPr lvl="1">
              <a:buFont typeface="Wingdings" panose="05000000000000000000" pitchFamily="2" charset="2"/>
              <a:buChar char="v"/>
            </a:pPr>
            <a:endParaRPr lang="en-AU" altLang="zh-CN" sz="2400" dirty="0"/>
          </a:p>
          <a:p>
            <a:pPr marL="285750" indent="-285750">
              <a:buFont typeface="Arial" panose="020B0604020202020204" pitchFamily="34" charset="0"/>
              <a:buChar char="•"/>
            </a:pPr>
            <a:r>
              <a:rPr lang="en-AU" altLang="zh-CN" sz="2400" dirty="0"/>
              <a:t>Performance in class – 25%</a:t>
            </a:r>
          </a:p>
          <a:p>
            <a:pPr marL="285750" indent="-285750">
              <a:buFont typeface="Arial" panose="020B0604020202020204" pitchFamily="34" charset="0"/>
              <a:buChar char="•"/>
            </a:pPr>
            <a:endParaRPr lang="en-AU" altLang="zh-CN" sz="2400" dirty="0"/>
          </a:p>
          <a:p>
            <a:pPr marL="285750" indent="-285750">
              <a:buFont typeface="Arial" panose="020B0604020202020204" pitchFamily="34" charset="0"/>
              <a:buChar char="•"/>
            </a:pPr>
            <a:r>
              <a:rPr lang="en-AU" altLang="zh-CN" sz="2400" b="1" dirty="0"/>
              <a:t>Final </a:t>
            </a:r>
            <a:r>
              <a:rPr lang="en-US" altLang="zh-CN" sz="2400" b="1" dirty="0"/>
              <a:t>exam</a:t>
            </a:r>
            <a:r>
              <a:rPr lang="en-AU" altLang="zh-CN" sz="2400" b="1" dirty="0"/>
              <a:t> – 60%</a:t>
            </a:r>
          </a:p>
          <a:p>
            <a:pPr marL="742950" lvl="1" indent="-285750">
              <a:buFont typeface="Arial" panose="020B0604020202020204" pitchFamily="34" charset="0"/>
              <a:buChar char="•"/>
            </a:pPr>
            <a:r>
              <a:rPr lang="en-US" altLang="zh-CN" sz="2400" b="1" dirty="0"/>
              <a:t>Written exam on paper.</a:t>
            </a:r>
            <a:endParaRPr lang="en-AU" altLang="zh-CN" sz="2400" b="1" dirty="0"/>
          </a:p>
        </p:txBody>
      </p:sp>
    </p:spTree>
    <p:extLst>
      <p:ext uri="{BB962C8B-B14F-4D97-AF65-F5344CB8AC3E}">
        <p14:creationId xmlns:p14="http://schemas.microsoft.com/office/powerpoint/2010/main" val="3527792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552" y="476672"/>
            <a:ext cx="7772400" cy="1143000"/>
          </a:xfrm>
        </p:spPr>
        <p:txBody>
          <a:bodyPr/>
          <a:lstStyle/>
          <a:p>
            <a:pPr eaLnBrk="1" hangingPunct="1"/>
            <a:r>
              <a:rPr lang="en-US" altLang="zh-CN" sz="3200" b="1" dirty="0">
                <a:solidFill>
                  <a:schemeClr val="hlink"/>
                </a:solidFill>
                <a:ea typeface="楷体_GB2312" pitchFamily="49" charset="-122"/>
              </a:rPr>
              <a:t>1.3.3 Misunderstanding of Software Testing</a:t>
            </a: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30</a:t>
            </a:fld>
            <a:r>
              <a:rPr lang="en-US" altLang="zh-CN"/>
              <a:t>/88</a:t>
            </a:r>
            <a:endParaRPr lang="en-US" altLang="zh-CN" dirty="0"/>
          </a:p>
        </p:txBody>
      </p:sp>
      <p:sp>
        <p:nvSpPr>
          <p:cNvPr id="6" name="TextBox 5">
            <a:extLst>
              <a:ext uri="{FF2B5EF4-FFF2-40B4-BE49-F238E27FC236}">
                <a16:creationId xmlns:a16="http://schemas.microsoft.com/office/drawing/2014/main" id="{EED0A593-7A84-474F-BF0B-013CE7D2EA1E}"/>
              </a:ext>
            </a:extLst>
          </p:cNvPr>
          <p:cNvSpPr txBox="1"/>
          <p:nvPr/>
        </p:nvSpPr>
        <p:spPr>
          <a:xfrm>
            <a:off x="699563" y="1700808"/>
            <a:ext cx="8155309"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If the released software has quality problems, it is the tester's responsibility.</a:t>
            </a:r>
            <a:endParaRPr lang="zh-CN" altLang="en-US" dirty="0"/>
          </a:p>
        </p:txBody>
      </p:sp>
      <p:sp>
        <p:nvSpPr>
          <p:cNvPr id="8" name="TextBox 7">
            <a:extLst>
              <a:ext uri="{FF2B5EF4-FFF2-40B4-BE49-F238E27FC236}">
                <a16:creationId xmlns:a16="http://schemas.microsoft.com/office/drawing/2014/main" id="{919CD9A3-FA5B-44DE-BD73-03C09B154EAF}"/>
              </a:ext>
            </a:extLst>
          </p:cNvPr>
          <p:cNvSpPr txBox="1"/>
          <p:nvPr/>
        </p:nvSpPr>
        <p:spPr>
          <a:xfrm>
            <a:off x="699562" y="2142918"/>
            <a:ext cx="7898316" cy="646331"/>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Software testing technology is not demanding, at least much easier than </a:t>
            </a:r>
          </a:p>
          <a:p>
            <a:r>
              <a:rPr lang="en-US" altLang="zh-CN" dirty="0"/>
              <a:t>    programming.</a:t>
            </a:r>
            <a:endParaRPr lang="zh-CN" altLang="en-US" dirty="0"/>
          </a:p>
        </p:txBody>
      </p:sp>
      <p:sp>
        <p:nvSpPr>
          <p:cNvPr id="9" name="TextBox 8">
            <a:extLst>
              <a:ext uri="{FF2B5EF4-FFF2-40B4-BE49-F238E27FC236}">
                <a16:creationId xmlns:a16="http://schemas.microsoft.com/office/drawing/2014/main" id="{35B2A0F3-5FD1-4BA0-92C5-99B38CFA0B48}"/>
              </a:ext>
            </a:extLst>
          </p:cNvPr>
          <p:cNvSpPr txBox="1"/>
          <p:nvPr/>
        </p:nvSpPr>
        <p:spPr>
          <a:xfrm>
            <a:off x="690268" y="2862027"/>
            <a:ext cx="5833648"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Software testing is in the later stage of development.</a:t>
            </a:r>
            <a:endParaRPr lang="zh-CN" altLang="en-US" dirty="0"/>
          </a:p>
        </p:txBody>
      </p:sp>
      <p:sp>
        <p:nvSpPr>
          <p:cNvPr id="10" name="TextBox 9">
            <a:extLst>
              <a:ext uri="{FF2B5EF4-FFF2-40B4-BE49-F238E27FC236}">
                <a16:creationId xmlns:a16="http://schemas.microsoft.com/office/drawing/2014/main" id="{D0A1EA65-6B01-43D2-AD80-95BAEF57526E}"/>
              </a:ext>
            </a:extLst>
          </p:cNvPr>
          <p:cNvSpPr txBox="1"/>
          <p:nvPr/>
        </p:nvSpPr>
        <p:spPr>
          <a:xfrm>
            <a:off x="699562" y="3310302"/>
            <a:ext cx="8163453" cy="646331"/>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Software testing: test more when you have time, and test less when it’s too </a:t>
            </a:r>
          </a:p>
          <a:p>
            <a:r>
              <a:rPr lang="en-US" altLang="zh-CN" dirty="0"/>
              <a:t>     late.</a:t>
            </a:r>
            <a:endParaRPr lang="zh-CN" altLang="en-US" dirty="0"/>
          </a:p>
        </p:txBody>
      </p:sp>
      <p:sp>
        <p:nvSpPr>
          <p:cNvPr id="13" name="TextBox 12">
            <a:extLst>
              <a:ext uri="{FF2B5EF4-FFF2-40B4-BE49-F238E27FC236}">
                <a16:creationId xmlns:a16="http://schemas.microsoft.com/office/drawing/2014/main" id="{95CE4CD2-F7D1-400B-A3D9-F408C024F2C1}"/>
              </a:ext>
            </a:extLst>
          </p:cNvPr>
          <p:cNvSpPr txBox="1"/>
          <p:nvPr/>
        </p:nvSpPr>
        <p:spPr>
          <a:xfrm>
            <a:off x="691419" y="3969819"/>
            <a:ext cx="8321509"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Software testing is the work of testers and has nothing to do with developers.</a:t>
            </a:r>
            <a:endParaRPr lang="zh-CN" altLang="en-US" dirty="0"/>
          </a:p>
        </p:txBody>
      </p:sp>
      <p:sp>
        <p:nvSpPr>
          <p:cNvPr id="14" name="TextBox 13">
            <a:extLst>
              <a:ext uri="{FF2B5EF4-FFF2-40B4-BE49-F238E27FC236}">
                <a16:creationId xmlns:a16="http://schemas.microsoft.com/office/drawing/2014/main" id="{E2F43192-F9BC-4B3B-85EF-D7E952DE001A}"/>
              </a:ext>
            </a:extLst>
          </p:cNvPr>
          <p:cNvSpPr txBox="1"/>
          <p:nvPr/>
        </p:nvSpPr>
        <p:spPr>
          <a:xfrm>
            <a:off x="690268" y="4371056"/>
            <a:ext cx="4256293"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There are too many problems to test.</a:t>
            </a:r>
            <a:endParaRPr lang="zh-CN" altLang="en-US" dirty="0"/>
          </a:p>
        </p:txBody>
      </p:sp>
      <p:sp>
        <p:nvSpPr>
          <p:cNvPr id="15" name="TextBox 14">
            <a:extLst>
              <a:ext uri="{FF2B5EF4-FFF2-40B4-BE49-F238E27FC236}">
                <a16:creationId xmlns:a16="http://schemas.microsoft.com/office/drawing/2014/main" id="{1651A788-3054-4053-8EA2-C8AFB09C21AE}"/>
              </a:ext>
            </a:extLst>
          </p:cNvPr>
          <p:cNvSpPr txBox="1"/>
          <p:nvPr/>
        </p:nvSpPr>
        <p:spPr>
          <a:xfrm>
            <a:off x="707214" y="4792114"/>
            <a:ext cx="4859022"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Automated test will replace manual testing.</a:t>
            </a:r>
            <a:endParaRPr lang="zh-CN" altLang="en-US" dirty="0"/>
          </a:p>
        </p:txBody>
      </p:sp>
      <p:sp>
        <p:nvSpPr>
          <p:cNvPr id="16" name="TextBox 15">
            <a:extLst>
              <a:ext uri="{FF2B5EF4-FFF2-40B4-BE49-F238E27FC236}">
                <a16:creationId xmlns:a16="http://schemas.microsoft.com/office/drawing/2014/main" id="{87CD7D9E-0F20-4A11-A70C-54BC2F6CFF79}"/>
              </a:ext>
            </a:extLst>
          </p:cNvPr>
          <p:cNvSpPr txBox="1"/>
          <p:nvPr/>
        </p:nvSpPr>
        <p:spPr>
          <a:xfrm>
            <a:off x="707214" y="5241736"/>
            <a:ext cx="6808274"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Software testing is not as promising as software development.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3" grpId="0"/>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539552" y="548680"/>
            <a:ext cx="8147248" cy="9525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r>
              <a:rPr lang="zh-CN" altLang="zh-CN" sz="4400" b="1" dirty="0"/>
              <a:t> </a:t>
            </a:r>
            <a:r>
              <a:rPr lang="en-US" altLang="zh-CN" sz="2800" b="1" dirty="0"/>
              <a:t>1.4  The purpose and principles of software testing</a:t>
            </a:r>
            <a:endParaRPr lang="zh-CN" altLang="zh-CN" sz="2800" b="1" dirty="0"/>
          </a:p>
        </p:txBody>
      </p:sp>
      <p:sp>
        <p:nvSpPr>
          <p:cNvPr id="2" name="TextBox 1"/>
          <p:cNvSpPr txBox="1"/>
          <p:nvPr/>
        </p:nvSpPr>
        <p:spPr>
          <a:xfrm>
            <a:off x="683568" y="1690672"/>
            <a:ext cx="8064896" cy="584775"/>
          </a:xfrm>
          <a:prstGeom prst="rect">
            <a:avLst/>
          </a:prstGeom>
          <a:noFill/>
        </p:spPr>
        <p:txBody>
          <a:bodyPr wrap="square" rtlCol="0">
            <a:spAutoFit/>
          </a:bodyPr>
          <a:lstStyle/>
          <a:p>
            <a:r>
              <a:rPr lang="en-US" altLang="zh-CN" sz="3200">
                <a:latin typeface="Times New Roman" panose="02020603050405020304" pitchFamily="18" charset="0"/>
                <a:ea typeface="黑体" pitchFamily="49" charset="-122"/>
                <a:cs typeface="Times New Roman" panose="02020603050405020304" pitchFamily="18" charset="0"/>
              </a:rPr>
              <a:t>1.4.1 The </a:t>
            </a:r>
            <a:r>
              <a:rPr lang="en-US" altLang="zh-CN" sz="3200" dirty="0">
                <a:latin typeface="Times New Roman" panose="02020603050405020304" pitchFamily="18" charset="0"/>
                <a:ea typeface="黑体" pitchFamily="49" charset="-122"/>
                <a:cs typeface="Times New Roman" panose="02020603050405020304" pitchFamily="18" charset="0"/>
              </a:rPr>
              <a:t>purpose of software testing</a:t>
            </a:r>
            <a:endParaRPr lang="zh-CN" altLang="en-US" sz="3200" dirty="0">
              <a:latin typeface="Times New Roman" panose="02020603050405020304" pitchFamily="18" charset="0"/>
              <a:ea typeface="黑体" pitchFamily="49" charset="-122"/>
              <a:cs typeface="Times New Roman" panose="02020603050405020304" pitchFamily="18" charset="0"/>
            </a:endParaRPr>
          </a:p>
        </p:txBody>
      </p:sp>
      <p:sp>
        <p:nvSpPr>
          <p:cNvPr id="3" name="TextBox 2"/>
          <p:cNvSpPr txBox="1"/>
          <p:nvPr/>
        </p:nvSpPr>
        <p:spPr>
          <a:xfrm>
            <a:off x="683568" y="2275447"/>
            <a:ext cx="8064896" cy="4993868"/>
          </a:xfrm>
          <a:prstGeom prst="rect">
            <a:avLst/>
          </a:prstGeom>
          <a:noFill/>
        </p:spPr>
        <p:txBody>
          <a:bodyPr wrap="square" rtlCol="0">
            <a:spAutoFit/>
          </a:bodyPr>
          <a:lstStyle/>
          <a:p>
            <a:pPr>
              <a:lnSpc>
                <a:spcPct val="120000"/>
              </a:lnSpc>
            </a:pPr>
            <a:r>
              <a:rPr lang="en-US" altLang="zh-CN" sz="2400" dirty="0">
                <a:latin typeface="Times New Roman" panose="02020603050405020304" pitchFamily="18" charset="0"/>
                <a:ea typeface="黑体" pitchFamily="49" charset="-122"/>
                <a:cs typeface="Times New Roman" panose="02020603050405020304" pitchFamily="18" charset="0"/>
              </a:rPr>
              <a:t>Ensure the quality of software products. </a:t>
            </a:r>
          </a:p>
          <a:p>
            <a:pPr>
              <a:lnSpc>
                <a:spcPct val="120000"/>
              </a:lnSpc>
            </a:pPr>
            <a:r>
              <a:rPr lang="en-US" altLang="zh-CN" sz="2400" dirty="0">
                <a:solidFill>
                  <a:schemeClr val="accent2"/>
                </a:solidFill>
                <a:latin typeface="Times New Roman" panose="02020603050405020304" pitchFamily="18" charset="0"/>
                <a:ea typeface="黑体" pitchFamily="49" charset="-122"/>
                <a:cs typeface="Times New Roman" panose="02020603050405020304" pitchFamily="18" charset="0"/>
              </a:rPr>
              <a:t>Check</a:t>
            </a:r>
            <a:r>
              <a:rPr lang="en-US" altLang="zh-CN" sz="2400" dirty="0">
                <a:latin typeface="Times New Roman" panose="02020603050405020304" pitchFamily="18" charset="0"/>
                <a:ea typeface="黑体" pitchFamily="49" charset="-122"/>
                <a:cs typeface="Times New Roman" panose="02020603050405020304" pitchFamily="18" charset="0"/>
              </a:rPr>
              <a:t> whether a software system meets the specified requirements, </a:t>
            </a:r>
            <a:r>
              <a:rPr lang="en-US" altLang="zh-CN" sz="2400" dirty="0">
                <a:solidFill>
                  <a:schemeClr val="accent2"/>
                </a:solidFill>
                <a:latin typeface="Times New Roman" panose="02020603050405020304" pitchFamily="18" charset="0"/>
                <a:ea typeface="黑体" pitchFamily="49" charset="-122"/>
                <a:cs typeface="Times New Roman" panose="02020603050405020304" pitchFamily="18" charset="0"/>
              </a:rPr>
              <a:t>measure</a:t>
            </a:r>
            <a:r>
              <a:rPr lang="en-US" altLang="zh-CN" sz="2400" dirty="0">
                <a:latin typeface="Times New Roman" panose="02020603050405020304" pitchFamily="18" charset="0"/>
                <a:ea typeface="黑体" pitchFamily="49" charset="-122"/>
                <a:cs typeface="Times New Roman" panose="02020603050405020304" pitchFamily="18" charset="0"/>
              </a:rPr>
              <a:t> the deviation between the expected result and the actual result, and </a:t>
            </a:r>
            <a:r>
              <a:rPr lang="en-US" altLang="zh-CN" sz="2400" dirty="0">
                <a:solidFill>
                  <a:schemeClr val="accent2"/>
                </a:solidFill>
                <a:latin typeface="Times New Roman" panose="02020603050405020304" pitchFamily="18" charset="0"/>
                <a:ea typeface="黑体" pitchFamily="49" charset="-122"/>
                <a:cs typeface="Times New Roman" panose="02020603050405020304" pitchFamily="18" charset="0"/>
              </a:rPr>
              <a:t>identify</a:t>
            </a:r>
            <a:r>
              <a:rPr lang="en-US" altLang="zh-CN" sz="2400" dirty="0">
                <a:latin typeface="Times New Roman" panose="02020603050405020304" pitchFamily="18" charset="0"/>
                <a:ea typeface="黑体" pitchFamily="49" charset="-122"/>
                <a:cs typeface="Times New Roman" panose="02020603050405020304" pitchFamily="18" charset="0"/>
              </a:rPr>
              <a:t> the correctness and completeness of the software or final product. However, </a:t>
            </a:r>
            <a:r>
              <a:rPr lang="en-US" altLang="zh-CN" sz="2400" b="1" dirty="0">
                <a:latin typeface="Times New Roman" panose="02020603050405020304" pitchFamily="18" charset="0"/>
                <a:ea typeface="黑体" pitchFamily="49" charset="-122"/>
                <a:cs typeface="Times New Roman" panose="02020603050405020304" pitchFamily="18" charset="0"/>
              </a:rPr>
              <a:t>it should be noted that finding errors is a means of software testing, not the only purpose of software testing</a:t>
            </a:r>
            <a:r>
              <a:rPr lang="en-US" altLang="zh-CN" sz="2400" dirty="0">
                <a:latin typeface="Times New Roman" panose="02020603050405020304" pitchFamily="18" charset="0"/>
                <a:ea typeface="黑体" pitchFamily="49" charset="-122"/>
                <a:cs typeface="Times New Roman" panose="02020603050405020304" pitchFamily="18" charset="0"/>
              </a:rPr>
              <a:t>. Testing without errors is still valuable. </a:t>
            </a:r>
            <a:r>
              <a:rPr lang="en-US" altLang="zh-CN" sz="2400" u="sng" dirty="0">
                <a:latin typeface="Times New Roman" panose="02020603050405020304" pitchFamily="18" charset="0"/>
                <a:ea typeface="黑体" pitchFamily="49" charset="-122"/>
                <a:cs typeface="Times New Roman" panose="02020603050405020304" pitchFamily="18" charset="0"/>
              </a:rPr>
              <a:t>The ultimate goal of software testing is to verify whether a software product meets the needs of users.</a:t>
            </a:r>
            <a:endParaRPr lang="zh-CN" altLang="zh-CN" sz="2400" u="sng" dirty="0">
              <a:latin typeface="Times New Roman" panose="02020603050405020304" pitchFamily="18" charset="0"/>
              <a:cs typeface="Times New Roman" panose="02020603050405020304" pitchFamily="18" charset="0"/>
            </a:endParaRPr>
          </a:p>
          <a:p>
            <a:pPr>
              <a:lnSpc>
                <a:spcPct val="120000"/>
              </a:lnSpc>
            </a:pPr>
            <a:endParaRPr lang="zh-CN" altLang="en-US" sz="2800" dirty="0"/>
          </a:p>
        </p:txBody>
      </p:sp>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31</a:t>
            </a:fld>
            <a:r>
              <a:rPr lang="en-US" altLang="zh-CN"/>
              <a:t>/88</a:t>
            </a:r>
            <a:endParaRPr lang="en-US" altLang="zh-CN"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黑体" pitchFamily="49" charset="-122"/>
                <a:ea typeface="黑体" pitchFamily="49" charset="-122"/>
              </a:rPr>
              <a:t>1.4.1 </a:t>
            </a:r>
            <a:r>
              <a:rPr lang="en-US" altLang="zh-CN" sz="3200" b="1" dirty="0"/>
              <a:t>The purpose of software testing</a:t>
            </a:r>
            <a:endParaRPr lang="zh-CN" altLang="en-US" sz="3200" dirty="0"/>
          </a:p>
        </p:txBody>
      </p:sp>
      <p:sp>
        <p:nvSpPr>
          <p:cNvPr id="3" name="内容占位符 2"/>
          <p:cNvSpPr>
            <a:spLocks noGrp="1"/>
          </p:cNvSpPr>
          <p:nvPr>
            <p:ph idx="1"/>
          </p:nvPr>
        </p:nvSpPr>
        <p:spPr/>
        <p:txBody>
          <a:bodyPr/>
          <a:lstStyle/>
          <a:p>
            <a:pPr marL="0" indent="0">
              <a:buNone/>
            </a:pPr>
            <a:r>
              <a:rPr lang="en-US" altLang="zh-CN" dirty="0"/>
              <a:t>       </a:t>
            </a:r>
            <a:r>
              <a:rPr lang="en-US" altLang="zh-CN" dirty="0" err="1"/>
              <a:t>Glenford</a:t>
            </a:r>
            <a:r>
              <a:rPr lang="en-US" altLang="zh-CN" dirty="0"/>
              <a:t> J. Myers once gave the following views on the purpose of software testing:</a:t>
            </a:r>
          </a:p>
          <a:p>
            <a:pPr marL="514350" indent="-514350">
              <a:buAutoNum type="arabicParenBoth"/>
            </a:pPr>
            <a:r>
              <a:rPr lang="en-US" altLang="zh-CN" sz="2400" dirty="0"/>
              <a:t>Software testing is the execution process of a program, and its purpose is to find errors;</a:t>
            </a:r>
          </a:p>
          <a:p>
            <a:pPr marL="514350" indent="-514350">
              <a:buAutoNum type="arabicParenBoth"/>
            </a:pPr>
            <a:r>
              <a:rPr lang="en-US" altLang="zh-CN" sz="2400" dirty="0"/>
              <a:t>A good test case is likely to find errors that have not been discovered so far;</a:t>
            </a:r>
          </a:p>
          <a:p>
            <a:pPr marL="514350" indent="-514350">
              <a:buAutoNum type="arabicParenBoth"/>
            </a:pPr>
            <a:r>
              <a:rPr lang="en-US" altLang="zh-CN" sz="2400" dirty="0"/>
              <a:t>A successful test is a test that finds errors that have not been discovered so far.</a:t>
            </a:r>
            <a:endParaRPr lang="zh-CN" altLang="en-US" sz="2400" dirty="0"/>
          </a:p>
        </p:txBody>
      </p:sp>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32</a:t>
            </a:fld>
            <a:r>
              <a:rPr lang="en-US" altLang="zh-CN"/>
              <a:t>/88</a:t>
            </a:r>
            <a:endParaRPr lang="en-US" altLang="zh-CN" dirty="0"/>
          </a:p>
        </p:txBody>
      </p:sp>
    </p:spTree>
    <p:extLst>
      <p:ext uri="{BB962C8B-B14F-4D97-AF65-F5344CB8AC3E}">
        <p14:creationId xmlns:p14="http://schemas.microsoft.com/office/powerpoint/2010/main" val="1270307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5" name="Text Box 28"/>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32796" name="Rectangle 29"/>
          <p:cNvSpPr>
            <a:spLocks noChangeArrowheads="1"/>
          </p:cNvSpPr>
          <p:nvPr/>
        </p:nvSpPr>
        <p:spPr bwMode="auto">
          <a:xfrm>
            <a:off x="611560" y="44926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dirty="0">
                <a:latin typeface="黑体" pitchFamily="49" charset="-122"/>
                <a:ea typeface="黑体" pitchFamily="49" charset="-122"/>
              </a:rPr>
              <a:t>1.4.1 </a:t>
            </a:r>
            <a:r>
              <a:rPr lang="en-US" altLang="zh-CN" sz="3200" b="1" dirty="0">
                <a:latin typeface="Times New Roman" panose="02020603050405020304" pitchFamily="18" charset="0"/>
                <a:cs typeface="Times New Roman" panose="02020603050405020304" pitchFamily="18" charset="0"/>
              </a:rPr>
              <a:t>The purpose of software testing</a:t>
            </a:r>
            <a:endParaRPr lang="zh-CN" altLang="en-US" sz="3600" b="1" dirty="0">
              <a:latin typeface="Times New Roman" panose="02020603050405020304" pitchFamily="18" charset="0"/>
              <a:ea typeface="黑体" pitchFamily="49" charset="-122"/>
              <a:cs typeface="Times New Roman" panose="02020603050405020304" pitchFamily="18" charset="0"/>
            </a:endParaRPr>
          </a:p>
        </p:txBody>
      </p:sp>
      <p:sp>
        <p:nvSpPr>
          <p:cNvPr id="2" name="TextBox 1"/>
          <p:cNvSpPr txBox="1"/>
          <p:nvPr/>
        </p:nvSpPr>
        <p:spPr>
          <a:xfrm>
            <a:off x="631835" y="1484784"/>
            <a:ext cx="8044621" cy="5195525"/>
          </a:xfrm>
          <a:prstGeom prst="rect">
            <a:avLst/>
          </a:prstGeom>
          <a:noFill/>
        </p:spPr>
        <p:txBody>
          <a:bodyPr wrap="square" rtlCol="0">
            <a:spAutoFit/>
          </a:bodyPr>
          <a:lstStyle/>
          <a:p>
            <a:pPr>
              <a:lnSpc>
                <a:spcPct val="120000"/>
              </a:lnSpc>
            </a:pPr>
            <a:r>
              <a:rPr lang="en-US" altLang="zh-CN" sz="2000" dirty="0">
                <a:latin typeface="Times New Roman" panose="02020603050405020304" pitchFamily="18" charset="0"/>
                <a:ea typeface="黑体" pitchFamily="49" charset="-122"/>
                <a:cs typeface="Times New Roman" panose="02020603050405020304" pitchFamily="18" charset="0"/>
              </a:rPr>
              <a:t>The purpose of software testing generally includes the following:</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Verify whether the software meets the software quality requirements specified in the development contract, development plan, requirements specification, and design description.</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Because it is difficult to eliminate all errors in the software, the purpose of software testing is usually </a:t>
            </a:r>
            <a:r>
              <a:rPr lang="en-US" altLang="zh-CN" sz="2000" dirty="0">
                <a:solidFill>
                  <a:schemeClr val="accent2"/>
                </a:solidFill>
                <a:latin typeface="Times New Roman" panose="02020603050405020304" pitchFamily="18" charset="0"/>
                <a:ea typeface="黑体" pitchFamily="49" charset="-122"/>
                <a:cs typeface="Times New Roman" panose="02020603050405020304" pitchFamily="18" charset="0"/>
              </a:rPr>
              <a:t>to find as many software defects as possible</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b="1" dirty="0">
                <a:latin typeface="Times New Roman" panose="02020603050405020304" pitchFamily="18" charset="0"/>
                <a:ea typeface="黑体" pitchFamily="49" charset="-122"/>
                <a:cs typeface="Times New Roman" panose="02020603050405020304" pitchFamily="18" charset="0"/>
              </a:rPr>
              <a:t>eliminate</a:t>
            </a:r>
            <a:r>
              <a:rPr lang="en-US" altLang="zh-CN" sz="2000" dirty="0">
                <a:latin typeface="Times New Roman" panose="02020603050405020304" pitchFamily="18" charset="0"/>
                <a:ea typeface="黑体" pitchFamily="49" charset="-122"/>
                <a:cs typeface="Times New Roman" panose="02020603050405020304" pitchFamily="18" charset="0"/>
              </a:rPr>
              <a:t> them, and improve software quality.</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Testing is not only for finding software defects, but also </a:t>
            </a:r>
            <a:r>
              <a:rPr lang="en-US" altLang="zh-CN" sz="2000" dirty="0">
                <a:solidFill>
                  <a:schemeClr val="accent2"/>
                </a:solidFill>
                <a:latin typeface="Times New Roman" panose="02020603050405020304" pitchFamily="18" charset="0"/>
                <a:ea typeface="黑体" pitchFamily="49" charset="-122"/>
                <a:cs typeface="Times New Roman" panose="02020603050405020304" pitchFamily="18" charset="0"/>
              </a:rPr>
              <a:t>a process of measuring and evaluating software quality</a:t>
            </a:r>
            <a:r>
              <a:rPr lang="en-US" altLang="zh-CN" sz="2000" dirty="0">
                <a:latin typeface="Times New Roman" panose="02020603050405020304" pitchFamily="18" charset="0"/>
                <a:ea typeface="黑体" pitchFamily="49" charset="-122"/>
                <a:cs typeface="Times New Roman" panose="02020603050405020304" pitchFamily="18" charset="0"/>
              </a:rPr>
              <a:t>. The test result data can provide a basis for the quality measurement and evaluation of software products.</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By analyzing the causes of software defects, the software process can be improved in a targeted manner.</a:t>
            </a:r>
            <a:endParaRPr lang="zh-CN" altLang="zh-CN" sz="2000" dirty="0">
              <a:latin typeface="Times New Roman" panose="02020603050405020304" pitchFamily="18" charset="0"/>
              <a:ea typeface="黑体" pitchFamily="49" charset="-122"/>
              <a:cs typeface="Times New Roman" panose="02020603050405020304" pitchFamily="18" charset="0"/>
            </a:endParaRPr>
          </a:p>
          <a:p>
            <a:pPr>
              <a:lnSpc>
                <a:spcPct val="120000"/>
              </a:lnSpc>
            </a:pPr>
            <a:endParaRPr lang="zh-CN" altLang="en-US" dirty="0"/>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33</a:t>
            </a:fld>
            <a:r>
              <a:rPr lang="en-US" altLang="zh-CN"/>
              <a:t>/88</a:t>
            </a:r>
            <a:endParaRPr lang="en-US" altLang="zh-CN"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552" y="476672"/>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2" eaLnBrk="1" hangingPunct="1"/>
            <a:r>
              <a:rPr lang="en-US" altLang="zh-CN" sz="3200" b="1" dirty="0">
                <a:effectLst>
                  <a:glow>
                    <a:srgbClr val="000000"/>
                  </a:glow>
                  <a:outerShdw sx="0" sy="0">
                    <a:srgbClr val="000000"/>
                  </a:outerShdw>
                  <a:reflection stA="0" endPos="0" fadeDir="0" sx="0" sy="0"/>
                </a:effectLst>
              </a:rPr>
              <a:t>1.4.2 The principles of software testing</a:t>
            </a:r>
            <a:endParaRPr lang="en-US" altLang="zh-CN" sz="3200" b="1" dirty="0">
              <a:solidFill>
                <a:schemeClr val="tx1"/>
              </a:solidFill>
              <a:latin typeface="楷体_GB2312" pitchFamily="49" charset="-122"/>
              <a:ea typeface="楷体_GB2312" pitchFamily="49" charset="-122"/>
            </a:endParaRPr>
          </a:p>
        </p:txBody>
      </p:sp>
      <p:sp>
        <p:nvSpPr>
          <p:cNvPr id="2" name="TextBox 1"/>
          <p:cNvSpPr txBox="1"/>
          <p:nvPr/>
        </p:nvSpPr>
        <p:spPr>
          <a:xfrm>
            <a:off x="611560" y="1484784"/>
            <a:ext cx="8280920" cy="4122732"/>
          </a:xfrm>
          <a:prstGeom prst="rect">
            <a:avLst/>
          </a:prstGeom>
          <a:noFill/>
        </p:spPr>
        <p:txBody>
          <a:bodyPr wrap="square" rtlCol="0">
            <a:spAutoFit/>
          </a:bodyPr>
          <a:lstStyle/>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Software testing cannot prove that the program is error-free.</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All tests should trace the origin of software defects.</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Carry out software testing as soon as possible and continuously.</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Software testing should be as independent as possible.</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Pareto principle.</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Pay attention to invalid data and unexpected functions.</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A complete test is not feasible, and the test needs to be terminated in due course.</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Pay attention to the relevance of regression testing.</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Immunity of software defects.</a:t>
            </a:r>
          </a:p>
          <a:p>
            <a:pPr marL="457200" indent="-457200">
              <a:lnSpc>
                <a:spcPct val="120000"/>
              </a:lnSpc>
              <a:buAutoNum type="arabicParenBoth"/>
            </a:pPr>
            <a:r>
              <a:rPr lang="en-US" altLang="zh-CN" sz="2000" dirty="0">
                <a:latin typeface="Times New Roman" panose="02020603050405020304" pitchFamily="18" charset="0"/>
                <a:ea typeface="黑体" pitchFamily="49" charset="-122"/>
                <a:cs typeface="Times New Roman" panose="02020603050405020304" pitchFamily="18" charset="0"/>
              </a:rPr>
              <a:t>The test process documentation needs to be properly kept.</a:t>
            </a:r>
            <a:endParaRPr lang="zh-CN" altLang="en-US" sz="2400" dirty="0">
              <a:latin typeface="Times New Roman" panose="02020603050405020304" pitchFamily="18" charset="0"/>
              <a:ea typeface="黑体"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34</a:t>
            </a:fld>
            <a:r>
              <a:rPr lang="en-US" altLang="zh-CN" dirty="0"/>
              <a:t>/88</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11560" y="908720"/>
            <a:ext cx="8280920" cy="555625"/>
          </a:xfrm>
        </p:spPr>
        <p:txBody>
          <a:bodyPr/>
          <a:lstStyle/>
          <a:p>
            <a:pPr eaLnBrk="1" hangingPunct="1"/>
            <a:r>
              <a:rPr lang="en-US" altLang="zh-CN" sz="3200" b="1" dirty="0">
                <a:solidFill>
                  <a:schemeClr val="hlink"/>
                </a:solidFill>
                <a:ea typeface="楷体_GB2312" pitchFamily="49" charset="-122"/>
              </a:rPr>
              <a:t>1.5  Software testing process and classification</a:t>
            </a:r>
          </a:p>
        </p:txBody>
      </p:sp>
      <p:sp>
        <p:nvSpPr>
          <p:cNvPr id="2" name="TextBox 1"/>
          <p:cNvSpPr txBox="1"/>
          <p:nvPr/>
        </p:nvSpPr>
        <p:spPr>
          <a:xfrm>
            <a:off x="638730" y="1531547"/>
            <a:ext cx="8048069" cy="584775"/>
          </a:xfrm>
          <a:prstGeom prst="rect">
            <a:avLst/>
          </a:prstGeom>
          <a:noFill/>
        </p:spPr>
        <p:txBody>
          <a:bodyPr wrap="square" rtlCol="0">
            <a:spAutoFit/>
          </a:bodyPr>
          <a:lstStyle/>
          <a:p>
            <a:r>
              <a:rPr lang="en-US" altLang="zh-CN" sz="3200" dirty="0">
                <a:latin typeface="Times New Roman" panose="02020603050405020304" pitchFamily="18" charset="0"/>
                <a:ea typeface="黑体" pitchFamily="49" charset="-122"/>
                <a:cs typeface="Times New Roman" panose="02020603050405020304" pitchFamily="18" charset="0"/>
              </a:rPr>
              <a:t>1.5.1 Software testing process</a:t>
            </a:r>
            <a:endParaRPr lang="zh-CN" altLang="en-US" sz="3200" dirty="0">
              <a:latin typeface="Times New Roman" panose="02020603050405020304" pitchFamily="18" charset="0"/>
              <a:ea typeface="黑体" pitchFamily="49" charset="-122"/>
              <a:cs typeface="Times New Roman" panose="02020603050405020304" pitchFamily="18" charset="0"/>
            </a:endParaRPr>
          </a:p>
        </p:txBody>
      </p:sp>
      <p:sp>
        <p:nvSpPr>
          <p:cNvPr id="3" name="TextBox 2"/>
          <p:cNvSpPr txBox="1"/>
          <p:nvPr/>
        </p:nvSpPr>
        <p:spPr>
          <a:xfrm>
            <a:off x="638731" y="2118744"/>
            <a:ext cx="8379956" cy="3785652"/>
          </a:xfrm>
          <a:prstGeom prst="rect">
            <a:avLst/>
          </a:prstGeom>
          <a:noFill/>
        </p:spPr>
        <p:txBody>
          <a:bodyPr wrap="square" rtlCol="0">
            <a:spAutoFit/>
          </a:bodyPr>
          <a:lstStyle/>
          <a:p>
            <a:r>
              <a:rPr lang="en-US" altLang="zh-CN" sz="2000" dirty="0">
                <a:latin typeface="Times New Roman" panose="02020603050405020304" pitchFamily="18" charset="0"/>
                <a:ea typeface="黑体" pitchFamily="49" charset="-122"/>
                <a:cs typeface="Times New Roman" panose="02020603050405020304" pitchFamily="18" charset="0"/>
              </a:rPr>
              <a:t>The software testing process generally includes four activities, which are in order: test planning, test design, test execution, and test summary. This constitutes the life cycle of software testing.</a:t>
            </a:r>
          </a:p>
          <a:p>
            <a:pPr marL="457200" indent="-457200">
              <a:buAutoNum type="arabicParenBoth"/>
            </a:pPr>
            <a:r>
              <a:rPr lang="en-US" altLang="zh-CN" sz="2000" dirty="0">
                <a:solidFill>
                  <a:schemeClr val="accent2"/>
                </a:solidFill>
                <a:latin typeface="Times New Roman" panose="02020603050405020304" pitchFamily="18" charset="0"/>
                <a:ea typeface="黑体" pitchFamily="49" charset="-122"/>
                <a:cs typeface="Times New Roman" panose="02020603050405020304" pitchFamily="18" charset="0"/>
              </a:rPr>
              <a:t>Test planning. </a:t>
            </a:r>
            <a:r>
              <a:rPr lang="en-US" altLang="zh-CN" sz="2000" dirty="0">
                <a:latin typeface="Times New Roman" panose="02020603050405020304" pitchFamily="18" charset="0"/>
                <a:ea typeface="黑体" pitchFamily="49" charset="-122"/>
                <a:cs typeface="Times New Roman" panose="02020603050405020304" pitchFamily="18" charset="0"/>
              </a:rPr>
              <a:t>Mainly carry on the test demand analysis and make the test plan.</a:t>
            </a:r>
          </a:p>
          <a:p>
            <a:pPr marL="457200" indent="-457200">
              <a:buAutoNum type="arabicParenBoth"/>
            </a:pPr>
            <a:r>
              <a:rPr lang="en-US" altLang="zh-CN" sz="2000" dirty="0">
                <a:solidFill>
                  <a:schemeClr val="accent2"/>
                </a:solidFill>
                <a:latin typeface="Times New Roman" panose="02020603050405020304" pitchFamily="18" charset="0"/>
                <a:ea typeface="黑体" pitchFamily="49" charset="-122"/>
                <a:cs typeface="Times New Roman" panose="02020603050405020304" pitchFamily="18" charset="0"/>
              </a:rPr>
              <a:t>Test design.</a:t>
            </a:r>
            <a:r>
              <a:rPr lang="en-US" altLang="zh-CN" sz="2000" dirty="0">
                <a:latin typeface="Times New Roman" panose="02020603050405020304" pitchFamily="18" charset="0"/>
                <a:ea typeface="黑体" pitchFamily="49" charset="-122"/>
                <a:cs typeface="Times New Roman" panose="02020603050405020304" pitchFamily="18" charset="0"/>
              </a:rPr>
              <a:t> According to test requirements and plans, select existing test cases or design new test cases, prepare test data, obtain test resources, develop test software, establish test environment, and conduct test readiness review.</a:t>
            </a:r>
          </a:p>
          <a:p>
            <a:pPr marL="457200" indent="-457200">
              <a:buAutoNum type="arabicParenBoth"/>
            </a:pPr>
            <a:r>
              <a:rPr lang="en-US" altLang="zh-CN" sz="2000" dirty="0">
                <a:solidFill>
                  <a:schemeClr val="accent2"/>
                </a:solidFill>
                <a:latin typeface="Times New Roman" panose="02020603050405020304" pitchFamily="18" charset="0"/>
                <a:ea typeface="黑体" pitchFamily="49" charset="-122"/>
                <a:cs typeface="Times New Roman" panose="02020603050405020304" pitchFamily="18" charset="0"/>
              </a:rPr>
              <a:t>Test execution. </a:t>
            </a:r>
            <a:r>
              <a:rPr lang="en-US" altLang="zh-CN" sz="2000" dirty="0">
                <a:latin typeface="Times New Roman" panose="02020603050405020304" pitchFamily="18" charset="0"/>
                <a:ea typeface="黑体" pitchFamily="49" charset="-122"/>
                <a:cs typeface="Times New Roman" panose="02020603050405020304" pitchFamily="18" charset="0"/>
              </a:rPr>
              <a:t>Execute test cases, obtain and analyze test results.</a:t>
            </a:r>
          </a:p>
          <a:p>
            <a:pPr marL="457200" indent="-457200">
              <a:buAutoNum type="arabicParenBoth"/>
            </a:pPr>
            <a:r>
              <a:rPr lang="en-US" altLang="zh-CN" sz="2000" dirty="0">
                <a:solidFill>
                  <a:schemeClr val="accent2"/>
                </a:solidFill>
                <a:latin typeface="Times New Roman" panose="02020603050405020304" pitchFamily="18" charset="0"/>
                <a:ea typeface="黑体" pitchFamily="49" charset="-122"/>
                <a:cs typeface="Times New Roman" panose="02020603050405020304" pitchFamily="18" charset="0"/>
              </a:rPr>
              <a:t>Test summary. </a:t>
            </a:r>
            <a:r>
              <a:rPr lang="en-US" altLang="zh-CN" sz="2000" dirty="0">
                <a:latin typeface="Times New Roman" panose="02020603050405020304" pitchFamily="18" charset="0"/>
                <a:ea typeface="黑体" pitchFamily="49" charset="-122"/>
                <a:cs typeface="Times New Roman" panose="02020603050405020304" pitchFamily="18" charset="0"/>
              </a:rPr>
              <a:t>Organize and analyze test data, evaluate test effects and software items under test, and describe test status.</a:t>
            </a:r>
            <a:endParaRPr lang="zh-CN" altLang="en-US" sz="2000" dirty="0">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35</a:t>
            </a:fld>
            <a:r>
              <a:rPr lang="en-US" altLang="zh-CN"/>
              <a:t>/88</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88966" y="764704"/>
            <a:ext cx="7313612" cy="671513"/>
          </a:xfrm>
        </p:spPr>
        <p:txBody>
          <a:bodyPr/>
          <a:lstStyle/>
          <a:p>
            <a:r>
              <a:rPr lang="en-US" altLang="zh-CN" sz="3200" b="1" dirty="0">
                <a:latin typeface="Times New Roman" panose="02020603050405020304" pitchFamily="18" charset="0"/>
                <a:ea typeface="黑体" pitchFamily="49" charset="-122"/>
                <a:cs typeface="Times New Roman" panose="02020603050405020304" pitchFamily="18" charset="0"/>
              </a:rPr>
              <a:t>The process of software testing</a:t>
            </a:r>
            <a:endParaRPr lang="zh-CN" altLang="en-US" sz="3200" b="1" dirty="0">
              <a:latin typeface="Times New Roman" panose="02020603050405020304" pitchFamily="18" charset="0"/>
              <a:ea typeface="黑体" pitchFamily="49" charset="-122"/>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1686580"/>
              </p:ext>
            </p:extLst>
          </p:nvPr>
        </p:nvGraphicFramePr>
        <p:xfrm>
          <a:off x="755576" y="1556792"/>
          <a:ext cx="3960440" cy="4746113"/>
        </p:xfrm>
        <a:graphic>
          <a:graphicData uri="http://schemas.openxmlformats.org/presentationml/2006/ole">
            <mc:AlternateContent xmlns:mc="http://schemas.openxmlformats.org/markup-compatibility/2006">
              <mc:Choice xmlns:v="urn:schemas-microsoft-com:vml" Requires="v">
                <p:oleObj spid="_x0000_s90326" name="Visio" r:id="rId4" imgW="2064843" imgH="2468880" progId="Visio.Drawing.11">
                  <p:embed/>
                </p:oleObj>
              </mc:Choice>
              <mc:Fallback>
                <p:oleObj name="Visio" r:id="rId4" imgW="2064843" imgH="2468880" progId="Visio.Drawing.11">
                  <p:embed/>
                  <p:pic>
                    <p:nvPicPr>
                      <p:cNvPr id="0" name="Object 1"/>
                      <p:cNvPicPr>
                        <a:picLocks noChangeAspect="1" noChangeArrowheads="1"/>
                      </p:cNvPicPr>
                      <p:nvPr/>
                    </p:nvPicPr>
                    <p:blipFill>
                      <a:blip r:embed="rId5"/>
                      <a:srcRect/>
                      <a:stretch>
                        <a:fillRect/>
                      </a:stretch>
                    </p:blipFill>
                    <p:spPr bwMode="auto">
                      <a:xfrm>
                        <a:off x="755576" y="1556792"/>
                        <a:ext cx="3960440" cy="4746113"/>
                      </a:xfrm>
                      <a:prstGeom prst="rect">
                        <a:avLst/>
                      </a:prstGeom>
                      <a:noFill/>
                    </p:spPr>
                  </p:pic>
                </p:oleObj>
              </mc:Fallback>
            </mc:AlternateContent>
          </a:graphicData>
        </a:graphic>
      </p:graphicFrame>
      <p:sp>
        <p:nvSpPr>
          <p:cNvPr id="4" name="TextBox 3"/>
          <p:cNvSpPr txBox="1"/>
          <p:nvPr/>
        </p:nvSpPr>
        <p:spPr>
          <a:xfrm>
            <a:off x="5230417" y="2132856"/>
            <a:ext cx="3456383" cy="3046988"/>
          </a:xfrm>
          <a:prstGeom prst="rect">
            <a:avLst/>
          </a:prstGeom>
          <a:noFill/>
        </p:spPr>
        <p:txBody>
          <a:bodyPr wrap="square" rtlCol="0">
            <a:spAutoFit/>
          </a:bodyPr>
          <a:lstStyle/>
          <a:p>
            <a:pPr algn="just"/>
            <a:r>
              <a:rPr lang="en-US" altLang="zh-CN" sz="2400" dirty="0">
                <a:latin typeface="Times New Roman" panose="02020603050405020304" pitchFamily="18" charset="0"/>
                <a:ea typeface="黑体" pitchFamily="49" charset="-122"/>
                <a:cs typeface="Times New Roman" panose="02020603050405020304" pitchFamily="18" charset="0"/>
              </a:rPr>
              <a:t>In practice, we generally divide the test process into several stages: including developing test plans, test design, test preparation, test execution, test evaluation, and test summary.</a:t>
            </a:r>
            <a:endParaRPr lang="zh-CN" altLang="en-US" sz="2400" dirty="0">
              <a:latin typeface="Times New Roman" panose="02020603050405020304" pitchFamily="18" charset="0"/>
              <a:ea typeface="黑体" pitchFamily="49"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EC6286C6-355F-4F48-86A5-C9017185EA79}" type="slidenum">
              <a:rPr lang="zh-CN" altLang="en-US" smtClean="0"/>
              <a:pPr>
                <a:defRPr/>
              </a:pPr>
              <a:t>36</a:t>
            </a:fld>
            <a:r>
              <a:rPr lang="en-US" altLang="zh-CN"/>
              <a:t>/88</a:t>
            </a:r>
            <a:endParaRPr lang="en-US" altLang="zh-CN"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556792"/>
            <a:ext cx="8208912" cy="4278094"/>
          </a:xfrm>
          <a:prstGeom prst="rect">
            <a:avLst/>
          </a:prstGeom>
          <a:noFill/>
        </p:spPr>
        <p:txBody>
          <a:bodyPr wrap="square" rtlCol="0">
            <a:spAutoFit/>
          </a:bodyPr>
          <a:lstStyle/>
          <a:p>
            <a:pPr marL="457200" indent="-457200">
              <a:buFont typeface="+mj-lt"/>
              <a:buAutoNum type="arabicPeriod"/>
            </a:pPr>
            <a:r>
              <a:rPr lang="en-US" altLang="zh-CN" sz="2400" dirty="0">
                <a:latin typeface="Times New Roman" panose="02020603050405020304" pitchFamily="18" charset="0"/>
                <a:ea typeface="黑体" pitchFamily="49" charset="-122"/>
                <a:cs typeface="Times New Roman" panose="02020603050405020304" pitchFamily="18" charset="0"/>
              </a:rPr>
              <a:t>Develop a test plan. </a:t>
            </a:r>
          </a:p>
          <a:p>
            <a:pPr lvl="1"/>
            <a:r>
              <a:rPr lang="en-US" altLang="zh-CN" sz="2000" dirty="0">
                <a:latin typeface="Times New Roman" panose="02020603050405020304" pitchFamily="18" charset="0"/>
                <a:ea typeface="黑体" pitchFamily="49" charset="-122"/>
                <a:cs typeface="Times New Roman" panose="02020603050405020304" pitchFamily="18" charset="0"/>
              </a:rPr>
              <a:t>Develop a test plan on the basis of </a:t>
            </a:r>
            <a:r>
              <a:rPr lang="en-US" altLang="zh-CN" sz="2000" b="1" dirty="0">
                <a:latin typeface="Times New Roman" panose="02020603050405020304" pitchFamily="18" charset="0"/>
                <a:ea typeface="黑体" pitchFamily="49" charset="-122"/>
                <a:cs typeface="Times New Roman" panose="02020603050405020304" pitchFamily="18" charset="0"/>
              </a:rPr>
              <a:t>requirements review </a:t>
            </a:r>
            <a:r>
              <a:rPr lang="en-US" altLang="zh-CN" sz="2000" dirty="0">
                <a:latin typeface="Times New Roman" panose="02020603050405020304" pitchFamily="18" charset="0"/>
                <a:ea typeface="黑体" pitchFamily="49" charset="-122"/>
                <a:cs typeface="Times New Roman" panose="02020603050405020304" pitchFamily="18" charset="0"/>
              </a:rPr>
              <a:t>and </a:t>
            </a:r>
            <a:r>
              <a:rPr lang="en-US" altLang="zh-CN" sz="2000" b="1" dirty="0">
                <a:latin typeface="Times New Roman" panose="02020603050405020304" pitchFamily="18" charset="0"/>
                <a:ea typeface="黑体" pitchFamily="49" charset="-122"/>
                <a:cs typeface="Times New Roman" panose="02020603050405020304" pitchFamily="18" charset="0"/>
              </a:rPr>
              <a:t>design review</a:t>
            </a:r>
            <a:r>
              <a:rPr lang="en-US" altLang="zh-CN" sz="2000" dirty="0">
                <a:latin typeface="Times New Roman" panose="02020603050405020304" pitchFamily="18" charset="0"/>
                <a:ea typeface="黑体" pitchFamily="49" charset="-122"/>
                <a:cs typeface="Times New Roman" panose="02020603050405020304" pitchFamily="18" charset="0"/>
              </a:rPr>
              <a:t>. The test plan is used to </a:t>
            </a:r>
            <a:r>
              <a:rPr lang="en-US" altLang="zh-CN" sz="2000" u="sng" dirty="0">
                <a:latin typeface="Times New Roman" panose="02020603050405020304" pitchFamily="18" charset="0"/>
                <a:ea typeface="黑体" pitchFamily="49" charset="-122"/>
                <a:cs typeface="Times New Roman" panose="02020603050405020304" pitchFamily="18" charset="0"/>
              </a:rPr>
              <a:t>guide the entire test work</a:t>
            </a:r>
            <a:r>
              <a:rPr lang="en-US" altLang="zh-CN" sz="2000" dirty="0">
                <a:latin typeface="Times New Roman" panose="02020603050405020304" pitchFamily="18" charset="0"/>
                <a:ea typeface="黑体" pitchFamily="49" charset="-122"/>
                <a:cs typeface="Times New Roman" panose="02020603050405020304" pitchFamily="18" charset="0"/>
              </a:rPr>
              <a:t>, which mainly includes determining the test scope, identifying and decomposing test tasks, identifying risks and giving countermeasures, planning test resources, determining test strategies, and determining test progress.</a:t>
            </a:r>
          </a:p>
          <a:p>
            <a:pPr marL="457200" indent="-457200">
              <a:buAutoNum type="arabicPeriod" startAt="2"/>
            </a:pPr>
            <a:r>
              <a:rPr lang="en-US" altLang="zh-CN" sz="2400" dirty="0">
                <a:latin typeface="Times New Roman" panose="02020603050405020304" pitchFamily="18" charset="0"/>
                <a:ea typeface="黑体" pitchFamily="49" charset="-122"/>
                <a:cs typeface="Times New Roman" panose="02020603050405020304" pitchFamily="18" charset="0"/>
              </a:rPr>
              <a:t>Test design.</a:t>
            </a:r>
          </a:p>
          <a:p>
            <a:pPr lvl="1"/>
            <a:r>
              <a:rPr lang="en-US" altLang="zh-CN" sz="2000" dirty="0">
                <a:latin typeface="Times New Roman" panose="02020603050405020304" pitchFamily="18" charset="0"/>
                <a:ea typeface="黑体" pitchFamily="49" charset="-122"/>
                <a:cs typeface="Times New Roman" panose="02020603050405020304" pitchFamily="18" charset="0"/>
              </a:rPr>
              <a:t>Design test cases and test execution process to ensure that test cases fully cover test requirements.</a:t>
            </a:r>
          </a:p>
          <a:p>
            <a:r>
              <a:rPr lang="en-US" altLang="zh-CN" sz="2400" dirty="0">
                <a:latin typeface="Times New Roman" panose="02020603050405020304" pitchFamily="18" charset="0"/>
                <a:ea typeface="黑体" pitchFamily="49" charset="-122"/>
                <a:cs typeface="Times New Roman" panose="02020603050405020304" pitchFamily="18" charset="0"/>
              </a:rPr>
              <a:t>3. Test preparation. </a:t>
            </a:r>
          </a:p>
          <a:p>
            <a:pPr lvl="1"/>
            <a:r>
              <a:rPr lang="en-US" altLang="zh-CN" sz="2000" dirty="0">
                <a:latin typeface="Times New Roman" panose="02020603050405020304" pitchFamily="18" charset="0"/>
                <a:ea typeface="黑体" pitchFamily="49" charset="-122"/>
                <a:cs typeface="Times New Roman" panose="02020603050405020304" pitchFamily="18" charset="0"/>
              </a:rPr>
              <a:t>Preliminary preparation for the execution of tests, including configuration of the test environment, preparation of test data, development of test cases or test scripts, selection of test tools, etc.</a:t>
            </a: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37</a:t>
            </a:fld>
            <a:r>
              <a:rPr lang="en-US" altLang="zh-CN"/>
              <a:t>/88</a:t>
            </a:r>
            <a:endParaRPr lang="en-US" altLang="zh-CN" dirty="0"/>
          </a:p>
        </p:txBody>
      </p:sp>
      <p:sp>
        <p:nvSpPr>
          <p:cNvPr id="6" name="Rectangle 2">
            <a:extLst>
              <a:ext uri="{FF2B5EF4-FFF2-40B4-BE49-F238E27FC236}">
                <a16:creationId xmlns:a16="http://schemas.microsoft.com/office/drawing/2014/main" id="{C6C16417-F0C6-4063-8FEF-A2F68EA9F76B}"/>
              </a:ext>
            </a:extLst>
          </p:cNvPr>
          <p:cNvSpPr>
            <a:spLocks noGrp="1" noChangeArrowheads="1"/>
          </p:cNvSpPr>
          <p:nvPr>
            <p:ph type="title"/>
          </p:nvPr>
        </p:nvSpPr>
        <p:spPr>
          <a:xfrm>
            <a:off x="588966" y="764704"/>
            <a:ext cx="7313612" cy="671513"/>
          </a:xfrm>
        </p:spPr>
        <p:txBody>
          <a:bodyPr/>
          <a:lstStyle/>
          <a:p>
            <a:r>
              <a:rPr lang="en-US" altLang="zh-CN" sz="3200" b="1" dirty="0">
                <a:latin typeface="Times New Roman" panose="02020603050405020304" pitchFamily="18" charset="0"/>
                <a:ea typeface="黑体" pitchFamily="49" charset="-122"/>
                <a:cs typeface="Times New Roman" panose="02020603050405020304" pitchFamily="18" charset="0"/>
              </a:rPr>
              <a:t>The process of software testing</a:t>
            </a:r>
            <a:endParaRPr lang="zh-CN" altLang="en-US" sz="3200" b="1" dirty="0">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676275" y="1534954"/>
            <a:ext cx="7058025" cy="4185761"/>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400" dirty="0">
                <a:latin typeface="Times New Roman" panose="02020603050405020304" pitchFamily="18" charset="0"/>
                <a:ea typeface="黑体" pitchFamily="49" charset="-122"/>
                <a:cs typeface="Times New Roman" panose="02020603050405020304" pitchFamily="18" charset="0"/>
              </a:rPr>
              <a:t>4.   Test execution. </a:t>
            </a:r>
          </a:p>
          <a:p>
            <a:pPr lvl="1"/>
            <a:r>
              <a:rPr lang="en-US" altLang="zh-CN" sz="2000" dirty="0">
                <a:latin typeface="Times New Roman" panose="02020603050405020304" pitchFamily="18" charset="0"/>
                <a:ea typeface="黑体" pitchFamily="49" charset="-122"/>
                <a:cs typeface="Times New Roman" panose="02020603050405020304" pitchFamily="18" charset="0"/>
              </a:rPr>
              <a:t>Execute test cases, find and correct software defects, mainly including four stages: unit test, integration test, system test and acceptance test. Regression testing is often required after fixing defects.</a:t>
            </a:r>
            <a:endParaRPr lang="zh-CN" altLang="zh-CN" sz="2000" dirty="0">
              <a:latin typeface="Times New Roman" panose="02020603050405020304" pitchFamily="18" charset="0"/>
              <a:ea typeface="黑体" pitchFamily="49" charset="-122"/>
              <a:cs typeface="Times New Roman" panose="02020603050405020304" pitchFamily="18" charset="0"/>
            </a:endParaRPr>
          </a:p>
          <a:p>
            <a:r>
              <a:rPr lang="en-US" altLang="zh-CN" sz="2400" dirty="0">
                <a:latin typeface="Times New Roman" panose="02020603050405020304" pitchFamily="18" charset="0"/>
                <a:ea typeface="黑体" pitchFamily="49" charset="-122"/>
                <a:cs typeface="Times New Roman" panose="02020603050405020304" pitchFamily="18" charset="0"/>
              </a:rPr>
              <a:t>5.  Test evaluation. </a:t>
            </a:r>
          </a:p>
          <a:p>
            <a:pPr lvl="1"/>
            <a:r>
              <a:rPr lang="en-US" altLang="zh-CN" sz="2000" dirty="0">
                <a:latin typeface="Times New Roman" panose="02020603050405020304" pitchFamily="18" charset="0"/>
                <a:ea typeface="黑体" pitchFamily="49" charset="-122"/>
                <a:cs typeface="Times New Roman" panose="02020603050405020304" pitchFamily="18" charset="0"/>
              </a:rPr>
              <a:t>Analyze the test results, evaluate the reliability, stability and performance of the test objects, and record quantitative evaluation data for the test summary.</a:t>
            </a:r>
          </a:p>
          <a:p>
            <a:r>
              <a:rPr lang="en-US" altLang="zh-CN" sz="2400" dirty="0">
                <a:latin typeface="Times New Roman" panose="02020603050405020304" pitchFamily="18" charset="0"/>
                <a:ea typeface="黑体" pitchFamily="49" charset="-122"/>
                <a:cs typeface="Times New Roman" panose="02020603050405020304" pitchFamily="18" charset="0"/>
              </a:rPr>
              <a:t>6.   Test summary.</a:t>
            </a:r>
          </a:p>
          <a:p>
            <a:pPr lvl="1"/>
            <a:r>
              <a:rPr lang="en-US" altLang="zh-CN" sz="2000" dirty="0">
                <a:latin typeface="Times New Roman" panose="02020603050405020304" pitchFamily="18" charset="0"/>
                <a:ea typeface="黑体" pitchFamily="49" charset="-122"/>
                <a:cs typeface="Times New Roman" panose="02020603050405020304" pitchFamily="18" charset="0"/>
              </a:rPr>
              <a:t>Summarize the overall project testing work and prepare for continuous improvement of testing quality and efficiency in the future.</a:t>
            </a: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38</a:t>
            </a:fld>
            <a:r>
              <a:rPr lang="en-US" altLang="zh-CN"/>
              <a:t>/88</a:t>
            </a:r>
            <a:endParaRPr lang="en-US" altLang="zh-CN" dirty="0"/>
          </a:p>
        </p:txBody>
      </p:sp>
      <p:sp>
        <p:nvSpPr>
          <p:cNvPr id="6" name="Rectangle 2">
            <a:extLst>
              <a:ext uri="{FF2B5EF4-FFF2-40B4-BE49-F238E27FC236}">
                <a16:creationId xmlns:a16="http://schemas.microsoft.com/office/drawing/2014/main" id="{1C91B858-EEF8-4974-AF26-420DBBEF4337}"/>
              </a:ext>
            </a:extLst>
          </p:cNvPr>
          <p:cNvSpPr>
            <a:spLocks noGrp="1" noChangeArrowheads="1"/>
          </p:cNvSpPr>
          <p:nvPr>
            <p:ph type="title"/>
          </p:nvPr>
        </p:nvSpPr>
        <p:spPr>
          <a:xfrm>
            <a:off x="588966" y="764704"/>
            <a:ext cx="7313612" cy="671513"/>
          </a:xfrm>
        </p:spPr>
        <p:txBody>
          <a:bodyPr/>
          <a:lstStyle/>
          <a:p>
            <a:r>
              <a:rPr lang="en-US" altLang="zh-CN" sz="3200" b="1" dirty="0">
                <a:latin typeface="Times New Roman" panose="02020603050405020304" pitchFamily="18" charset="0"/>
                <a:ea typeface="黑体" pitchFamily="49" charset="-122"/>
                <a:cs typeface="Times New Roman" panose="02020603050405020304" pitchFamily="18" charset="0"/>
              </a:rPr>
              <a:t>The process of software testing</a:t>
            </a:r>
            <a:endParaRPr lang="zh-CN" altLang="en-US" sz="3200" b="1" dirty="0">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49896" y="836712"/>
            <a:ext cx="8136904" cy="550863"/>
          </a:xfrm>
        </p:spPr>
        <p:txBody>
          <a:bodyPr/>
          <a:lstStyle/>
          <a:p>
            <a:pPr eaLnBrk="1" hangingPunct="1"/>
            <a:r>
              <a:rPr lang="en-US" altLang="zh-CN" sz="3200" b="1" dirty="0">
                <a:solidFill>
                  <a:schemeClr val="hlink"/>
                </a:solidFill>
                <a:latin typeface="楷体_GB2312" pitchFamily="49" charset="-122"/>
                <a:ea typeface="楷体_GB2312" pitchFamily="49" charset="-122"/>
              </a:rPr>
              <a:t>1.5.2 Software testing categorization</a:t>
            </a:r>
          </a:p>
        </p:txBody>
      </p:sp>
      <p:sp>
        <p:nvSpPr>
          <p:cNvPr id="38915" name="Rectangle 3"/>
          <p:cNvSpPr>
            <a:spLocks noChangeArrowheads="1"/>
          </p:cNvSpPr>
          <p:nvPr/>
        </p:nvSpPr>
        <p:spPr bwMode="auto">
          <a:xfrm>
            <a:off x="1619250" y="1196975"/>
            <a:ext cx="47672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endParaRPr lang="en-US" altLang="zh-CN" sz="2800" b="1">
              <a:solidFill>
                <a:schemeClr val="folHlin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042455442"/>
              </p:ext>
            </p:extLst>
          </p:nvPr>
        </p:nvGraphicFramePr>
        <p:xfrm>
          <a:off x="2486025" y="1543050"/>
          <a:ext cx="4543425" cy="5057775"/>
        </p:xfrm>
        <a:graphic>
          <a:graphicData uri="http://schemas.openxmlformats.org/presentationml/2006/ole">
            <mc:AlternateContent xmlns:mc="http://schemas.openxmlformats.org/markup-compatibility/2006">
              <mc:Choice xmlns:v="urn:schemas-microsoft-com:vml" Requires="v">
                <p:oleObj spid="_x0000_s91352" name="Visio" r:id="rId4" imgW="3085994" imgH="3207847" progId="Visio.Drawing.11">
                  <p:embed/>
                </p:oleObj>
              </mc:Choice>
              <mc:Fallback>
                <p:oleObj name="Visio" r:id="rId4" imgW="3085994" imgH="3207847" progId="Visio.Drawing.11">
                  <p:embed/>
                  <p:pic>
                    <p:nvPicPr>
                      <p:cNvPr id="0" name="Object 1"/>
                      <p:cNvPicPr>
                        <a:picLocks noChangeAspect="1" noChangeArrowheads="1"/>
                      </p:cNvPicPr>
                      <p:nvPr/>
                    </p:nvPicPr>
                    <p:blipFill>
                      <a:blip r:embed="rId5"/>
                      <a:srcRect/>
                      <a:stretch>
                        <a:fillRect/>
                      </a:stretch>
                    </p:blipFill>
                    <p:spPr bwMode="auto">
                      <a:xfrm>
                        <a:off x="2486025" y="1543050"/>
                        <a:ext cx="4543425" cy="5057775"/>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39</a:t>
            </a:fld>
            <a:r>
              <a:rPr lang="en-US" altLang="zh-CN"/>
              <a:t>/88</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omponentMan3"/>
          <p:cNvPicPr>
            <a:picLocks noChangeAspect="1" noChangeArrowheads="1"/>
          </p:cNvPicPr>
          <p:nvPr/>
        </p:nvPicPr>
        <p:blipFill>
          <a:blip r:embed="rId3">
            <a:extLst>
              <a:ext uri="{28A0092B-C50C-407E-A947-70E740481C1C}">
                <a14:useLocalDpi xmlns:a14="http://schemas.microsoft.com/office/drawing/2010/main" val="0"/>
              </a:ext>
            </a:extLst>
          </a:blip>
          <a:srcRect r="12370" b="5252"/>
          <a:stretch>
            <a:fillRect/>
          </a:stretch>
        </p:blipFill>
        <p:spPr bwMode="auto">
          <a:xfrm>
            <a:off x="7235825" y="5084763"/>
            <a:ext cx="1155700"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Text Box 7"/>
          <p:cNvSpPr txBox="1">
            <a:spLocks noChangeArrowheads="1"/>
          </p:cNvSpPr>
          <p:nvPr/>
        </p:nvSpPr>
        <p:spPr bwMode="auto">
          <a:xfrm>
            <a:off x="755650" y="692150"/>
            <a:ext cx="7848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7013" indent="-227013"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chemeClr val="accent1"/>
              </a:buClr>
              <a:buSzPct val="75000"/>
            </a:pPr>
            <a:r>
              <a:rPr lang="en-US" altLang="zh-CN" sz="3600" b="1" dirty="0">
                <a:solidFill>
                  <a:schemeClr val="hlink"/>
                </a:solidFill>
                <a:latin typeface="楷体_GB2312" pitchFamily="49" charset="-122"/>
                <a:ea typeface="楷体_GB2312" pitchFamily="49" charset="-122"/>
              </a:rPr>
              <a:t>Preface</a:t>
            </a:r>
            <a:endParaRPr lang="zh-CN" altLang="en-US" sz="3600" b="1" dirty="0">
              <a:solidFill>
                <a:schemeClr val="hlink"/>
              </a:solidFill>
              <a:latin typeface="楷体_GB2312" pitchFamily="49" charset="-122"/>
              <a:ea typeface="楷体_GB2312" pitchFamily="49" charset="-122"/>
            </a:endParaRPr>
          </a:p>
        </p:txBody>
      </p:sp>
      <p:sp>
        <p:nvSpPr>
          <p:cNvPr id="5124" name="Rectangle 1028"/>
          <p:cNvSpPr>
            <a:spLocks noChangeArrowheads="1"/>
          </p:cNvSpPr>
          <p:nvPr/>
        </p:nvSpPr>
        <p:spPr bwMode="auto">
          <a:xfrm>
            <a:off x="856938" y="1700808"/>
            <a:ext cx="7562229" cy="2620526"/>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nSpc>
                <a:spcPct val="120000"/>
              </a:lnSpc>
            </a:pPr>
            <a:r>
              <a:rPr lang="en-US" altLang="zh-CN" sz="2400" dirty="0">
                <a:solidFill>
                  <a:srgbClr val="FF0000"/>
                </a:solidFill>
                <a:latin typeface="+mj-lt"/>
                <a:ea typeface="黑体" pitchFamily="49" charset="-122"/>
              </a:rPr>
              <a:t>Software testing is a key means to ensure software quality.</a:t>
            </a:r>
          </a:p>
          <a:p>
            <a:pPr>
              <a:lnSpc>
                <a:spcPct val="120000"/>
              </a:lnSpc>
            </a:pPr>
            <a:r>
              <a:rPr lang="en-US" altLang="zh-CN" sz="2400" dirty="0">
                <a:latin typeface="+mj-lt"/>
                <a:ea typeface="黑体" pitchFamily="49" charset="-122"/>
              </a:rPr>
              <a:t>This chapter introduces the </a:t>
            </a:r>
            <a:r>
              <a:rPr lang="en-US" altLang="zh-CN" sz="2400" b="1" dirty="0">
                <a:latin typeface="+mj-lt"/>
                <a:ea typeface="黑体" pitchFamily="49" charset="-122"/>
              </a:rPr>
              <a:t>industry requirements</a:t>
            </a:r>
            <a:r>
              <a:rPr lang="en-US" altLang="zh-CN" sz="2400" dirty="0">
                <a:latin typeface="+mj-lt"/>
                <a:ea typeface="黑体" pitchFamily="49" charset="-122"/>
              </a:rPr>
              <a:t>, </a:t>
            </a:r>
            <a:r>
              <a:rPr lang="en-US" altLang="zh-CN" sz="2400" b="1" dirty="0">
                <a:latin typeface="+mj-lt"/>
                <a:ea typeface="黑体" pitchFamily="49" charset="-122"/>
              </a:rPr>
              <a:t>current situation</a:t>
            </a:r>
            <a:r>
              <a:rPr lang="en-US" altLang="zh-CN" sz="2400" dirty="0">
                <a:latin typeface="+mj-lt"/>
                <a:ea typeface="黑体" pitchFamily="49" charset="-122"/>
              </a:rPr>
              <a:t> and </a:t>
            </a:r>
            <a:r>
              <a:rPr lang="en-US" altLang="zh-CN" sz="2400" b="1" dirty="0">
                <a:latin typeface="+mj-lt"/>
                <a:ea typeface="黑体" pitchFamily="49" charset="-122"/>
              </a:rPr>
              <a:t>development process of software testing</a:t>
            </a:r>
            <a:r>
              <a:rPr lang="en-US" altLang="zh-CN" sz="2400" dirty="0">
                <a:latin typeface="+mj-lt"/>
                <a:ea typeface="黑体" pitchFamily="49" charset="-122"/>
              </a:rPr>
              <a:t>, gives the </a:t>
            </a:r>
            <a:r>
              <a:rPr lang="en-US" altLang="zh-CN" sz="2400" u="sng" dirty="0">
                <a:latin typeface="+mj-lt"/>
                <a:ea typeface="黑体" pitchFamily="49" charset="-122"/>
              </a:rPr>
              <a:t>basic concepts</a:t>
            </a:r>
            <a:r>
              <a:rPr lang="en-US" altLang="zh-CN" sz="2400" dirty="0">
                <a:latin typeface="+mj-lt"/>
                <a:ea typeface="黑体" pitchFamily="49" charset="-122"/>
              </a:rPr>
              <a:t>, </a:t>
            </a:r>
            <a:r>
              <a:rPr lang="en-US" altLang="zh-CN" sz="2400" u="sng" dirty="0">
                <a:latin typeface="+mj-lt"/>
                <a:ea typeface="黑体" pitchFamily="49" charset="-122"/>
              </a:rPr>
              <a:t>purposes</a:t>
            </a:r>
            <a:r>
              <a:rPr lang="en-US" altLang="zh-CN" sz="2400" dirty="0">
                <a:latin typeface="+mj-lt"/>
                <a:ea typeface="黑体" pitchFamily="49" charset="-122"/>
              </a:rPr>
              <a:t>, </a:t>
            </a:r>
            <a:r>
              <a:rPr lang="en-US" altLang="zh-CN" sz="2400" u="sng" dirty="0">
                <a:latin typeface="+mj-lt"/>
                <a:ea typeface="黑体" pitchFamily="49" charset="-122"/>
              </a:rPr>
              <a:t>classifications</a:t>
            </a:r>
            <a:r>
              <a:rPr lang="en-US" altLang="zh-CN" sz="2400" dirty="0">
                <a:latin typeface="+mj-lt"/>
                <a:ea typeface="黑体" pitchFamily="49" charset="-122"/>
              </a:rPr>
              <a:t> and </a:t>
            </a:r>
            <a:r>
              <a:rPr lang="en-US" altLang="zh-CN" sz="2400" u="sng" dirty="0">
                <a:latin typeface="+mj-lt"/>
                <a:ea typeface="黑体" pitchFamily="49" charset="-122"/>
              </a:rPr>
              <a:t>principles of software testing</a:t>
            </a:r>
            <a:r>
              <a:rPr lang="en-US" altLang="zh-CN" sz="2400" dirty="0">
                <a:latin typeface="+mj-lt"/>
                <a:ea typeface="黑体" pitchFamily="49" charset="-122"/>
              </a:rPr>
              <a:t>, and explains the software testing process, common test models and test cases.</a:t>
            </a:r>
            <a:endParaRPr lang="zh-CN" altLang="en-US" sz="2400" dirty="0">
              <a:latin typeface="+mj-lt"/>
              <a:ea typeface="黑体"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a:t>
            </a:fld>
            <a:r>
              <a:rPr lang="en-US" altLang="zh-CN"/>
              <a:t>/88</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588" y="1595021"/>
            <a:ext cx="8208912" cy="5386090"/>
          </a:xfrm>
          <a:prstGeom prst="rect">
            <a:avLst/>
          </a:prstGeom>
          <a:noFill/>
        </p:spPr>
        <p:txBody>
          <a:bodyPr wrap="square" rtlCol="0">
            <a:spAutoFit/>
          </a:bodyPr>
          <a:lstStyle/>
          <a:p>
            <a:r>
              <a:rPr lang="en-US" altLang="zh-CN" sz="2000" dirty="0">
                <a:latin typeface="Times New Roman" panose="02020603050405020304" pitchFamily="18" charset="0"/>
                <a:ea typeface="黑体" pitchFamily="49" charset="-122"/>
                <a:cs typeface="Times New Roman" panose="02020603050405020304" pitchFamily="18" charset="0"/>
              </a:rPr>
              <a:t>According to the different execution stages of software testing, software testing is generally divided into </a:t>
            </a:r>
            <a:r>
              <a:rPr lang="en-US" altLang="zh-CN" sz="2000" u="sng" dirty="0">
                <a:latin typeface="Times New Roman" panose="02020603050405020304" pitchFamily="18" charset="0"/>
                <a:ea typeface="黑体" pitchFamily="49" charset="-122"/>
                <a:cs typeface="Times New Roman" panose="02020603050405020304" pitchFamily="18" charset="0"/>
              </a:rPr>
              <a:t>unit testing, integration testing, system testing and acceptance testing.</a:t>
            </a:r>
          </a:p>
          <a:p>
            <a:pPr marL="342900" indent="-342900">
              <a:buFont typeface="Arial" panose="020B0604020202020204" pitchFamily="34" charset="0"/>
              <a:buChar char="•"/>
            </a:pPr>
            <a:r>
              <a:rPr lang="en-US" altLang="zh-CN" sz="2000" dirty="0">
                <a:latin typeface="Times New Roman" panose="02020603050405020304" pitchFamily="18" charset="0"/>
                <a:ea typeface="黑体" pitchFamily="49" charset="-122"/>
                <a:cs typeface="Times New Roman" panose="02020603050405020304" pitchFamily="18" charset="0"/>
              </a:rPr>
              <a:t>Unit testing is to check and verify the smallest testable unit of the software.</a:t>
            </a:r>
          </a:p>
          <a:p>
            <a:pPr marL="342900" indent="-342900">
              <a:buFont typeface="Arial" panose="020B0604020202020204" pitchFamily="34" charset="0"/>
              <a:buChar char="•"/>
            </a:pPr>
            <a:r>
              <a:rPr lang="en-US" altLang="zh-CN" sz="2000" dirty="0">
                <a:latin typeface="Times New Roman" panose="02020603050405020304" pitchFamily="18" charset="0"/>
                <a:ea typeface="黑体" pitchFamily="49" charset="-122"/>
                <a:cs typeface="Times New Roman" panose="02020603050405020304" pitchFamily="18" charset="0"/>
              </a:rPr>
              <a:t>Integration testing, sometimes referred to as assembly testing, is a test in which the modules that have undergone unit testing are continuously assembled in accordance with the software design. The focus is on testing the interface between the modules.</a:t>
            </a:r>
          </a:p>
          <a:p>
            <a:pPr marL="342900" indent="-342900">
              <a:buFont typeface="Arial" panose="020B0604020202020204" pitchFamily="34" charset="0"/>
              <a:buChar char="•"/>
            </a:pPr>
            <a:r>
              <a:rPr lang="en-US" altLang="zh-CN" sz="2000" dirty="0">
                <a:latin typeface="Times New Roman" panose="02020603050405020304" pitchFamily="18" charset="0"/>
                <a:ea typeface="黑体" pitchFamily="49" charset="-122"/>
                <a:cs typeface="Times New Roman" panose="02020603050405020304" pitchFamily="18" charset="0"/>
              </a:rPr>
              <a:t>System testing is a series of comprehensive tests performed on the computer system by combining software as a part of the entire computer system with other system elements such as computer hardware, peripherals, certain supporting software, data, and personnel.</a:t>
            </a:r>
          </a:p>
          <a:p>
            <a:pPr marL="342900" indent="-342900">
              <a:buFont typeface="Arial" panose="020B0604020202020204" pitchFamily="34" charset="0"/>
              <a:buChar char="•"/>
            </a:pPr>
            <a:r>
              <a:rPr lang="en-US" altLang="zh-CN" sz="2000" dirty="0">
                <a:latin typeface="Times New Roman" panose="02020603050405020304" pitchFamily="18" charset="0"/>
                <a:ea typeface="黑体" pitchFamily="49" charset="-122"/>
                <a:cs typeface="Times New Roman" panose="02020603050405020304" pitchFamily="18" charset="0"/>
              </a:rPr>
              <a:t>The acceptance test is the last test before the software is delivered to the user. Its purpose is to prove to the user that the function, performance, and other characteristics of the software system are consistent with the user's requirements.</a:t>
            </a:r>
          </a:p>
          <a:p>
            <a:pPr marL="342900" indent="-342900">
              <a:buFont typeface="Wingdings" pitchFamily="2" charset="2"/>
              <a:buChar char="ü"/>
            </a:pPr>
            <a:endParaRPr lang="zh-CN" altLang="en-US" sz="2400" dirty="0"/>
          </a:p>
        </p:txBody>
      </p:sp>
      <p:sp>
        <p:nvSpPr>
          <p:cNvPr id="4" name="TextBox 3"/>
          <p:cNvSpPr txBox="1"/>
          <p:nvPr/>
        </p:nvSpPr>
        <p:spPr>
          <a:xfrm>
            <a:off x="467544" y="911689"/>
            <a:ext cx="7560840" cy="523220"/>
          </a:xfrm>
          <a:prstGeom prst="rect">
            <a:avLst/>
          </a:prstGeom>
          <a:noFill/>
        </p:spPr>
        <p:txBody>
          <a:bodyPr wrap="square" rtlCol="0">
            <a:spAutoFit/>
          </a:bodyPr>
          <a:lstStyle/>
          <a:p>
            <a:r>
              <a:rPr lang="zh-CN" altLang="zh-CN" sz="2800" dirty="0">
                <a:latin typeface="黑体" pitchFamily="49" charset="-122"/>
                <a:ea typeface="黑体" pitchFamily="49" charset="-122"/>
              </a:rPr>
              <a:t>（</a:t>
            </a:r>
            <a:r>
              <a:rPr lang="en-US" altLang="zh-CN" sz="2800" dirty="0">
                <a:latin typeface="黑体" pitchFamily="49" charset="-122"/>
                <a:ea typeface="黑体" pitchFamily="49" charset="-122"/>
              </a:rPr>
              <a:t>1</a:t>
            </a:r>
            <a:r>
              <a:rPr lang="zh-CN" altLang="zh-CN" sz="2800" dirty="0">
                <a:latin typeface="黑体" pitchFamily="49" charset="-122"/>
                <a:ea typeface="黑体" pitchFamily="49" charset="-122"/>
              </a:rPr>
              <a:t>）</a:t>
            </a:r>
            <a:r>
              <a:rPr lang="en-US" altLang="zh-CN" sz="2800" dirty="0">
                <a:latin typeface="Times New Roman" panose="02020603050405020304" pitchFamily="18" charset="0"/>
                <a:ea typeface="黑体" pitchFamily="49" charset="-122"/>
                <a:cs typeface="Times New Roman" panose="02020603050405020304" pitchFamily="18" charset="0"/>
              </a:rPr>
              <a:t>Categorized by test execution stage</a:t>
            </a:r>
            <a:endParaRPr lang="zh-CN" altLang="en-US"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40</a:t>
            </a:fld>
            <a:r>
              <a:rPr lang="en-US" altLang="zh-CN"/>
              <a:t>/88</a:t>
            </a:r>
            <a:endParaRPr lang="en-US" altLang="zh-CN"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619250" y="1196975"/>
            <a:ext cx="48974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ts val="2600"/>
              </a:lnSpc>
            </a:pPr>
            <a:endParaRPr lang="en-US" altLang="zh-CN" sz="2800" b="1">
              <a:solidFill>
                <a:srgbClr val="3366FF"/>
              </a:solidFill>
            </a:endParaRPr>
          </a:p>
        </p:txBody>
      </p:sp>
      <p:sp>
        <p:nvSpPr>
          <p:cNvPr id="41987" name="Rectangle 3"/>
          <p:cNvSpPr>
            <a:spLocks noGrp="1" noChangeArrowheads="1"/>
          </p:cNvSpPr>
          <p:nvPr>
            <p:ph type="body" idx="1"/>
          </p:nvPr>
        </p:nvSpPr>
        <p:spPr>
          <a:xfrm>
            <a:off x="755650" y="1773238"/>
            <a:ext cx="7704138" cy="4319587"/>
          </a:xfrm>
          <a:noFill/>
        </p:spPr>
        <p:txBody>
          <a:bodyPr/>
          <a:lstStyle/>
          <a:p>
            <a:pPr marL="0" indent="0" eaLnBrk="1" hangingPunct="1">
              <a:lnSpc>
                <a:spcPct val="120000"/>
              </a:lnSpc>
              <a:buNone/>
            </a:pPr>
            <a:r>
              <a:rPr lang="en-US" altLang="zh-CN" sz="2400" dirty="0">
                <a:latin typeface="Times New Roman" panose="02020603050405020304" pitchFamily="18" charset="0"/>
                <a:ea typeface="黑体" pitchFamily="49" charset="-122"/>
                <a:cs typeface="Times New Roman" panose="02020603050405020304" pitchFamily="18" charset="0"/>
              </a:rPr>
              <a:t>According to the testing technology, software testing is divided into white box testing and black box testing.</a:t>
            </a:r>
          </a:p>
          <a:p>
            <a:pPr eaLnBrk="1" hangingPunct="1">
              <a:lnSpc>
                <a:spcPct val="120000"/>
              </a:lnSpc>
            </a:pPr>
            <a:r>
              <a:rPr lang="en-US" altLang="zh-CN" sz="2400" dirty="0">
                <a:latin typeface="Times New Roman" panose="02020603050405020304" pitchFamily="18" charset="0"/>
                <a:ea typeface="黑体" pitchFamily="49" charset="-122"/>
                <a:cs typeface="Times New Roman" panose="02020603050405020304" pitchFamily="18" charset="0"/>
              </a:rPr>
              <a:t>White box testing is also called structural testing or logic-driven testing. The box here refers to the software being tested, and the white box refers to the things in the box and its operation that are visible. White box testing is to study the source code and program structure of the program, and test the program in accordance with the internal structure of the program when the internal work flow of the product is known.</a:t>
            </a:r>
            <a:endParaRPr lang="zh-CN" altLang="en-US" sz="2400" dirty="0">
              <a:latin typeface="Times New Roman" panose="02020603050405020304" pitchFamily="18" charset="0"/>
              <a:ea typeface="黑体" pitchFamily="49" charset="-122"/>
              <a:cs typeface="Times New Roman" panose="02020603050405020304" pitchFamily="18" charset="0"/>
            </a:endParaRPr>
          </a:p>
        </p:txBody>
      </p:sp>
      <p:sp>
        <p:nvSpPr>
          <p:cNvPr id="2" name="TextBox 1"/>
          <p:cNvSpPr txBox="1"/>
          <p:nvPr/>
        </p:nvSpPr>
        <p:spPr>
          <a:xfrm>
            <a:off x="611560" y="949203"/>
            <a:ext cx="8075240" cy="800219"/>
          </a:xfrm>
          <a:prstGeom prst="rect">
            <a:avLst/>
          </a:prstGeom>
          <a:noFill/>
        </p:spPr>
        <p:txBody>
          <a:bodyPr wrap="square" rtlCol="0">
            <a:spAutoFit/>
          </a:bodyPr>
          <a:lstStyle/>
          <a:p>
            <a:r>
              <a:rPr lang="zh-CN" altLang="zh-CN" sz="2800" dirty="0">
                <a:latin typeface="黑体" pitchFamily="49" charset="-122"/>
                <a:ea typeface="黑体" pitchFamily="49" charset="-122"/>
              </a:rPr>
              <a:t>（</a:t>
            </a:r>
            <a:r>
              <a:rPr lang="en-US" altLang="zh-CN" sz="2800" dirty="0">
                <a:latin typeface="黑体" pitchFamily="49" charset="-122"/>
                <a:ea typeface="黑体" pitchFamily="49" charset="-122"/>
              </a:rPr>
              <a:t>2</a:t>
            </a:r>
            <a:r>
              <a:rPr lang="zh-CN" altLang="zh-CN" sz="2800" dirty="0">
                <a:latin typeface="黑体" pitchFamily="49" charset="-122"/>
                <a:ea typeface="黑体" pitchFamily="49" charset="-122"/>
              </a:rPr>
              <a:t>）</a:t>
            </a:r>
            <a:r>
              <a:rPr lang="en-US" altLang="zh-CN" sz="2800" dirty="0">
                <a:latin typeface="Times New Roman" panose="02020603050405020304" pitchFamily="18" charset="0"/>
                <a:ea typeface="黑体" pitchFamily="49" charset="-122"/>
                <a:cs typeface="Times New Roman" panose="02020603050405020304" pitchFamily="18" charset="0"/>
              </a:rPr>
              <a:t>Categorized by test technology</a:t>
            </a:r>
            <a:endParaRPr lang="zh-CN" altLang="zh-CN" sz="2800" dirty="0">
              <a:latin typeface="Times New Roman" panose="02020603050405020304" pitchFamily="18" charset="0"/>
              <a:ea typeface="黑体" pitchFamily="49" charset="-122"/>
              <a:cs typeface="Times New Roman" panose="02020603050405020304" pitchFamily="18" charset="0"/>
            </a:endParaRPr>
          </a:p>
          <a:p>
            <a:endParaRPr lang="zh-CN" altLang="en-US" dirty="0"/>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41</a:t>
            </a:fld>
            <a:r>
              <a:rPr lang="en-US" altLang="zh-CN"/>
              <a:t>/88</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8"/>
          <p:cNvSpPr>
            <a:spLocks noGrp="1" noChangeArrowheads="1"/>
          </p:cNvSpPr>
          <p:nvPr>
            <p:ph type="body" idx="1"/>
          </p:nvPr>
        </p:nvSpPr>
        <p:spPr>
          <a:xfrm>
            <a:off x="611560" y="1628800"/>
            <a:ext cx="8064896" cy="4608512"/>
          </a:xfrm>
          <a:noFill/>
        </p:spPr>
        <p:txBody>
          <a:bodyPr/>
          <a:lstStyle/>
          <a:p>
            <a:pPr lvl="0" eaLnBrk="1" hangingPunct="1">
              <a:lnSpc>
                <a:spcPct val="150000"/>
              </a:lnSpc>
              <a:spcBef>
                <a:spcPct val="0"/>
              </a:spcBef>
              <a:buClr>
                <a:srgbClr val="91AC4E"/>
              </a:buClr>
              <a:buSzPct val="80000"/>
              <a:buFont typeface="Wingdings" pitchFamily="2" charset="2"/>
              <a:buChar char="ü"/>
            </a:pPr>
            <a:r>
              <a:rPr lang="en-US" altLang="zh-CN" sz="2000" dirty="0">
                <a:latin typeface="Times New Roman" panose="02020603050405020304" pitchFamily="18" charset="0"/>
                <a:ea typeface="黑体" pitchFamily="49" charset="-122"/>
                <a:cs typeface="Times New Roman" panose="02020603050405020304" pitchFamily="18" charset="0"/>
              </a:rPr>
              <a:t>Black box testing is also called data-driven testing. </a:t>
            </a:r>
          </a:p>
          <a:p>
            <a:pPr marL="0" lvl="0" indent="0" eaLnBrk="1" hangingPunct="1">
              <a:lnSpc>
                <a:spcPct val="150000"/>
              </a:lnSpc>
              <a:spcBef>
                <a:spcPct val="0"/>
              </a:spcBef>
              <a:buClr>
                <a:srgbClr val="91AC4E"/>
              </a:buClr>
              <a:buSzPct val="80000"/>
              <a:buNone/>
            </a:pPr>
            <a:r>
              <a:rPr lang="en-US" altLang="zh-CN" sz="2000" dirty="0">
                <a:latin typeface="Times New Roman" panose="02020603050405020304" pitchFamily="18" charset="0"/>
                <a:ea typeface="黑体" pitchFamily="49" charset="-122"/>
                <a:cs typeface="Times New Roman" panose="02020603050405020304" pitchFamily="18" charset="0"/>
              </a:rPr>
              <a:t>     The black box test </a:t>
            </a:r>
            <a:r>
              <a:rPr lang="en-US" altLang="zh-CN" sz="2000" b="1" dirty="0">
                <a:latin typeface="Times New Roman" panose="02020603050405020304" pitchFamily="18" charset="0"/>
                <a:ea typeface="黑体" pitchFamily="49" charset="-122"/>
                <a:cs typeface="Times New Roman" panose="02020603050405020304" pitchFamily="18" charset="0"/>
              </a:rPr>
              <a:t>does not care about the internal structure of the program</a:t>
            </a:r>
            <a:r>
              <a:rPr lang="en-US" altLang="zh-CN" sz="2000" dirty="0">
                <a:latin typeface="Times New Roman" panose="02020603050405020304" pitchFamily="18" charset="0"/>
                <a:ea typeface="黑体" pitchFamily="49" charset="-122"/>
                <a:cs typeface="Times New Roman" panose="02020603050405020304" pitchFamily="18" charset="0"/>
              </a:rPr>
              <a:t>. It treats the program as a black box that cannot be opened. It is used to check whether the functions that the program should have </a:t>
            </a:r>
            <a:r>
              <a:rPr lang="en-US" altLang="zh-CN" sz="2000" dirty="0" err="1">
                <a:latin typeface="Times New Roman" panose="02020603050405020304" pitchFamily="18" charset="0"/>
                <a:ea typeface="黑体" pitchFamily="49" charset="-122"/>
                <a:cs typeface="Times New Roman" panose="02020603050405020304" pitchFamily="18" charset="0"/>
              </a:rPr>
              <a:t>have</a:t>
            </a:r>
            <a:r>
              <a:rPr lang="en-US" altLang="zh-CN" sz="2000" dirty="0">
                <a:latin typeface="Times New Roman" panose="02020603050405020304" pitchFamily="18" charset="0"/>
                <a:ea typeface="黑体" pitchFamily="49" charset="-122"/>
                <a:cs typeface="Times New Roman" panose="02020603050405020304" pitchFamily="18" charset="0"/>
              </a:rPr>
              <a:t> been implemented, whether each function can be used normally, and whether it meets the needs of users. Black box testing mainly tests the program interface and user interface to check whether the program can properly receive input data and produce correct output results.</a:t>
            </a:r>
            <a:endParaRPr lang="zh-CN" altLang="en-US" sz="1800" dirty="0">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42</a:t>
            </a:fld>
            <a:r>
              <a:rPr lang="en-US" altLang="zh-CN"/>
              <a:t>/88</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966208"/>
            <a:ext cx="8352928" cy="523220"/>
          </a:xfrm>
          <a:prstGeom prst="rect">
            <a:avLst/>
          </a:prstGeom>
          <a:noFill/>
        </p:spPr>
        <p:txBody>
          <a:bodyPr wrap="square" rtlCol="0">
            <a:spAutoFit/>
          </a:bodyPr>
          <a:lstStyle/>
          <a:p>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3</a:t>
            </a:r>
            <a:r>
              <a:rPr lang="zh-CN" altLang="zh-CN" sz="2800" b="1" dirty="0">
                <a:latin typeface="黑体" pitchFamily="49" charset="-122"/>
                <a:ea typeface="黑体" pitchFamily="49" charset="-122"/>
              </a:rPr>
              <a:t>）</a:t>
            </a:r>
            <a:r>
              <a:rPr lang="en-US" altLang="zh-CN" sz="2800" b="1" dirty="0">
                <a:latin typeface="Times New Roman" panose="02020603050405020304" pitchFamily="18" charset="0"/>
                <a:ea typeface="黑体" pitchFamily="49" charset="-122"/>
                <a:cs typeface="Times New Roman" panose="02020603050405020304" pitchFamily="18" charset="0"/>
              </a:rPr>
              <a:t>Categorized by test execution status</a:t>
            </a:r>
            <a:endParaRPr lang="zh-CN" altLang="zh-CN" sz="2800" dirty="0">
              <a:latin typeface="Times New Roman" panose="02020603050405020304" pitchFamily="18" charset="0"/>
              <a:ea typeface="黑体" pitchFamily="49" charset="-122"/>
              <a:cs typeface="Times New Roman" panose="02020603050405020304" pitchFamily="18" charset="0"/>
            </a:endParaRPr>
          </a:p>
        </p:txBody>
      </p:sp>
      <p:sp>
        <p:nvSpPr>
          <p:cNvPr id="4" name="TextBox 3"/>
          <p:cNvSpPr txBox="1"/>
          <p:nvPr/>
        </p:nvSpPr>
        <p:spPr>
          <a:xfrm>
            <a:off x="683568" y="1628800"/>
            <a:ext cx="7776864" cy="5201424"/>
          </a:xfrm>
          <a:prstGeom prst="rect">
            <a:avLst/>
          </a:prstGeom>
          <a:noFill/>
        </p:spPr>
        <p:txBody>
          <a:bodyPr wrap="square" rtlCol="0">
            <a:spAutoFit/>
          </a:bodyPr>
          <a:lstStyle/>
          <a:p>
            <a:r>
              <a:rPr lang="en-US" altLang="zh-CN" sz="2400" dirty="0">
                <a:latin typeface="Times New Roman" panose="02020603050405020304" pitchFamily="18" charset="0"/>
                <a:ea typeface="黑体" pitchFamily="49" charset="-122"/>
                <a:cs typeface="Times New Roman" panose="02020603050405020304" pitchFamily="18" charset="0"/>
              </a:rPr>
              <a:t>According to the test execution status, or according to whether to run the program, software testing is divided into static testing and dynamic testing.</a:t>
            </a:r>
          </a:p>
          <a:p>
            <a:pPr marL="342900" indent="-342900">
              <a:buFont typeface="Arial" panose="020B0604020202020204" pitchFamily="34" charset="0"/>
              <a:buChar char="•"/>
            </a:pPr>
            <a:r>
              <a:rPr lang="en-US" altLang="zh-CN" sz="2000" dirty="0">
                <a:latin typeface="Times New Roman" panose="02020603050405020304" pitchFamily="18" charset="0"/>
                <a:ea typeface="黑体" pitchFamily="49" charset="-122"/>
                <a:cs typeface="Times New Roman" panose="02020603050405020304" pitchFamily="18" charset="0"/>
              </a:rPr>
              <a:t>Static testing </a:t>
            </a:r>
            <a:r>
              <a:rPr lang="en-US" altLang="zh-CN" sz="2000" b="1" u="sng" dirty="0">
                <a:latin typeface="Times New Roman" panose="02020603050405020304" pitchFamily="18" charset="0"/>
                <a:ea typeface="黑体" pitchFamily="49" charset="-122"/>
                <a:cs typeface="Times New Roman" panose="02020603050405020304" pitchFamily="18" charset="0"/>
              </a:rPr>
              <a:t>does not actually run the program </a:t>
            </a:r>
            <a:r>
              <a:rPr lang="en-US" altLang="zh-CN" sz="2000" dirty="0">
                <a:latin typeface="Times New Roman" panose="02020603050405020304" pitchFamily="18" charset="0"/>
                <a:ea typeface="黑体" pitchFamily="49" charset="-122"/>
                <a:cs typeface="Times New Roman" panose="02020603050405020304" pitchFamily="18" charset="0"/>
              </a:rPr>
              <a:t>under test, but statically checks whether there are errors in the program code, documentation, or software interface. For program code, it is mainly to check whether it conforms to standards and specifications, and to analyze the data flow and control flow of the program; for document testing, it is mainly to check whether the requirements, design, user manuals and other documents are complete, correct, consistent in content, and easy to understand Etc.; for the software interface, it is mainly to check whether the interface is consistent with the requirements and the instructions in the design. It should be noted that static testing, especially static testing of code, can be carried out with the help of many testing tools. Static testing and manual testing are two different concepts.</a:t>
            </a:r>
            <a:endParaRPr lang="zh-CN" altLang="zh-CN" sz="2000" dirty="0">
              <a:latin typeface="Times New Roman" panose="02020603050405020304" pitchFamily="18" charset="0"/>
              <a:ea typeface="黑体"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43</a:t>
            </a:fld>
            <a:r>
              <a:rPr lang="en-US" altLang="zh-CN"/>
              <a:t>/88</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5"/>
          <p:cNvSpPr txBox="1">
            <a:spLocks noChangeArrowheads="1"/>
          </p:cNvSpPr>
          <p:nvPr/>
        </p:nvSpPr>
        <p:spPr bwMode="auto">
          <a:xfrm>
            <a:off x="1043608" y="1706462"/>
            <a:ext cx="7416824" cy="2183739"/>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lvl="0" indent="-457200" algn="just">
              <a:lnSpc>
                <a:spcPct val="120000"/>
              </a:lnSpc>
              <a:buFont typeface="Wingdings" pitchFamily="2" charset="2"/>
              <a:buChar char="ü"/>
            </a:pPr>
            <a:r>
              <a:rPr lang="en-US" altLang="zh-CN" sz="2000" dirty="0">
                <a:latin typeface="Times New Roman" panose="02020603050405020304" pitchFamily="18" charset="0"/>
                <a:ea typeface="黑体" pitchFamily="49" charset="-122"/>
                <a:cs typeface="Times New Roman" panose="02020603050405020304" pitchFamily="18" charset="0"/>
              </a:rPr>
              <a:t>Dynamic testing requires actually </a:t>
            </a:r>
            <a:r>
              <a:rPr lang="en-US" altLang="zh-CN" sz="2000" b="1" u="sng" dirty="0">
                <a:latin typeface="Times New Roman" panose="02020603050405020304" pitchFamily="18" charset="0"/>
                <a:ea typeface="黑体" pitchFamily="49" charset="-122"/>
                <a:cs typeface="Times New Roman" panose="02020603050405020304" pitchFamily="18" charset="0"/>
              </a:rPr>
              <a:t>running the program </a:t>
            </a:r>
            <a:r>
              <a:rPr lang="en-US" altLang="zh-CN" sz="2000" dirty="0">
                <a:latin typeface="Times New Roman" panose="02020603050405020304" pitchFamily="18" charset="0"/>
                <a:ea typeface="黑体" pitchFamily="49" charset="-122"/>
                <a:cs typeface="Times New Roman" panose="02020603050405020304" pitchFamily="18" charset="0"/>
              </a:rPr>
              <a:t>under test, inputting test data, comparing the output results of the program and the expected results, analyzing the comparison results, and discovering potential defects in the software. The only criterion to distinguish whether a test is a dynamic test or a static test is to see whether the program is running.</a:t>
            </a:r>
            <a:endParaRPr lang="zh-CN" altLang="zh-CN" sz="2000" dirty="0">
              <a:latin typeface="Times New Roman" panose="02020603050405020304" pitchFamily="18" charset="0"/>
              <a:ea typeface="黑体"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44</a:t>
            </a:fld>
            <a:r>
              <a:rPr lang="en-US" altLang="zh-CN"/>
              <a:t>/88</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7544" y="883688"/>
            <a:ext cx="7772400" cy="782638"/>
          </a:xfrm>
        </p:spPr>
        <p:txBody>
          <a:bodyPr/>
          <a:lstStyle/>
          <a:p>
            <a:r>
              <a:rPr lang="zh-CN" altLang="zh-CN" sz="2800" b="1" dirty="0"/>
              <a:t>（</a:t>
            </a:r>
            <a:r>
              <a:rPr lang="en-US" altLang="zh-CN" sz="2800" b="1" dirty="0"/>
              <a:t>4</a:t>
            </a:r>
            <a:r>
              <a:rPr lang="zh-CN" altLang="zh-CN" sz="2800" b="1" dirty="0"/>
              <a:t>）</a:t>
            </a:r>
            <a:r>
              <a:rPr lang="en-US" altLang="zh-CN" sz="2800" b="1" dirty="0"/>
              <a:t>Categorized by user requirements</a:t>
            </a:r>
            <a:endParaRPr lang="zh-CN" altLang="zh-CN" sz="2800" dirty="0"/>
          </a:p>
        </p:txBody>
      </p:sp>
      <p:sp>
        <p:nvSpPr>
          <p:cNvPr id="46083" name="Text Box 4"/>
          <p:cNvSpPr txBox="1">
            <a:spLocks noChangeArrowheads="1"/>
          </p:cNvSpPr>
          <p:nvPr/>
        </p:nvSpPr>
        <p:spPr bwMode="auto">
          <a:xfrm>
            <a:off x="683568" y="1700213"/>
            <a:ext cx="8136904" cy="3814955"/>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buClr>
                <a:schemeClr val="accent1"/>
              </a:buClr>
              <a:buSzPct val="133000"/>
            </a:pPr>
            <a:r>
              <a:rPr lang="en-US" altLang="zh-CN" sz="2000" dirty="0">
                <a:latin typeface="Times New Roman" panose="02020603050405020304" pitchFamily="18" charset="0"/>
                <a:ea typeface="黑体" pitchFamily="49" charset="-122"/>
                <a:cs typeface="Times New Roman" panose="02020603050405020304" pitchFamily="18" charset="0"/>
              </a:rPr>
              <a:t>According to user needs, it is divided into functional testing and non-functional testing.</a:t>
            </a:r>
          </a:p>
          <a:p>
            <a:pPr marL="342900" indent="-342900" eaLnBrk="1" hangingPunct="1">
              <a:lnSpc>
                <a:spcPct val="120000"/>
              </a:lnSpc>
              <a:spcBef>
                <a:spcPct val="50000"/>
              </a:spcBef>
              <a:buClr>
                <a:schemeClr val="accent1"/>
              </a:buClr>
              <a:buSzPct val="133000"/>
              <a:buFont typeface="Arial" panose="020B0604020202020204" pitchFamily="34" charset="0"/>
              <a:buChar char="•"/>
            </a:pPr>
            <a:r>
              <a:rPr lang="en-US" altLang="zh-CN" sz="2000" dirty="0">
                <a:latin typeface="Times New Roman" panose="02020603050405020304" pitchFamily="18" charset="0"/>
                <a:ea typeface="黑体" pitchFamily="49" charset="-122"/>
                <a:cs typeface="Times New Roman" panose="02020603050405020304" pitchFamily="18" charset="0"/>
              </a:rPr>
              <a:t>Functional testing is relatively easy to understand. It is mainly based on the software requirements specification to check whether the software meets the requirements of various functions. Usually the tester runs the software directly to test the program interface or software interface. The content of functional testing for different systems is very different, but they can all be attributed to several aspects such as interface, data, operation, logic, and interface. Common functional testing includes logic function testing, interface testing, usability testing, interface testing, etc.</a:t>
            </a:r>
            <a:endParaRPr lang="en-US" altLang="zh-CN" sz="2000" b="1" dirty="0">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45</a:t>
            </a:fld>
            <a:r>
              <a:rPr lang="en-US" altLang="zh-CN"/>
              <a:t>/88</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683568" y="1843661"/>
            <a:ext cx="6480720" cy="3661067"/>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lvl="0" indent="-342900" eaLnBrk="1" hangingPunct="1">
              <a:lnSpc>
                <a:spcPct val="120000"/>
              </a:lnSpc>
              <a:spcBef>
                <a:spcPct val="50000"/>
              </a:spcBef>
              <a:buClr>
                <a:schemeClr val="accent1"/>
              </a:buClr>
              <a:buSzPct val="133000"/>
              <a:buFont typeface="Wingdings" pitchFamily="2" charset="2"/>
              <a:buChar char="ü"/>
            </a:pPr>
            <a:r>
              <a:rPr lang="en-US" altLang="zh-CN" sz="2000" dirty="0">
                <a:latin typeface="Times New Roman" panose="02020603050405020304" pitchFamily="18" charset="0"/>
                <a:ea typeface="黑体" pitchFamily="49" charset="-122"/>
                <a:cs typeface="Times New Roman" panose="02020603050405020304" pitchFamily="18" charset="0"/>
              </a:rPr>
              <a:t>Non-functional testing is relative to functional testing. The normal operation of a software system depends not only on whether its functions are implemented correctly, but also on whether its non-functional properties can meet the requirements of use, especially whether the software performance meets the requirements. Common non-functional tests include performance testing, safety testing, reliability testing, recovery testing, etc., and performance testing includes general performance testing, stability testing, load testing, stress testing, capacity testing, etc.</a:t>
            </a:r>
            <a:endParaRPr lang="en-US" altLang="zh-CN" sz="2000" b="1" dirty="0">
              <a:latin typeface="Times New Roman" panose="02020603050405020304" pitchFamily="18" charset="0"/>
              <a:ea typeface="楷体_GB2312" pitchFamily="49" charset="-122"/>
              <a:cs typeface="Times New Roman" panose="02020603050405020304" pitchFamily="18" charset="0"/>
            </a:endParaRPr>
          </a:p>
        </p:txBody>
      </p:sp>
      <p:pic>
        <p:nvPicPr>
          <p:cNvPr id="47108" name="Picture 5" descr="J02938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861048"/>
            <a:ext cx="1738312"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46</a:t>
            </a:fld>
            <a:r>
              <a:rPr lang="en-US" altLang="zh-CN"/>
              <a:t>/88</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5536" y="679096"/>
            <a:ext cx="7772400" cy="1143000"/>
          </a:xfrm>
        </p:spPr>
        <p:txBody>
          <a:bodyPr/>
          <a:lstStyle/>
          <a:p>
            <a:r>
              <a:rPr lang="zh-CN" altLang="zh-CN" sz="2800" b="1" dirty="0"/>
              <a:t>（</a:t>
            </a:r>
            <a:r>
              <a:rPr lang="en-US" altLang="zh-CN" sz="2800" b="1" dirty="0"/>
              <a:t>5</a:t>
            </a:r>
            <a:r>
              <a:rPr lang="zh-CN" altLang="zh-CN" sz="2800" b="1" dirty="0"/>
              <a:t>）</a:t>
            </a:r>
            <a:r>
              <a:rPr lang="en-US" altLang="zh-CN" sz="2800" b="1" dirty="0"/>
              <a:t>Others</a:t>
            </a:r>
            <a:endParaRPr lang="zh-CN" altLang="zh-CN" sz="2800" dirty="0"/>
          </a:p>
        </p:txBody>
      </p:sp>
      <p:sp>
        <p:nvSpPr>
          <p:cNvPr id="48131" name="Text Box 3"/>
          <p:cNvSpPr txBox="1">
            <a:spLocks noChangeArrowheads="1"/>
          </p:cNvSpPr>
          <p:nvPr/>
        </p:nvSpPr>
        <p:spPr bwMode="auto">
          <a:xfrm>
            <a:off x="628584" y="1700808"/>
            <a:ext cx="8047872" cy="4104265"/>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pPr>
            <a:r>
              <a:rPr lang="en-US" altLang="zh-CN" sz="2400" dirty="0">
                <a:latin typeface="黑体" pitchFamily="49" charset="-122"/>
                <a:ea typeface="黑体" pitchFamily="49" charset="-122"/>
              </a:rPr>
              <a:t>   </a:t>
            </a:r>
            <a:r>
              <a:rPr lang="en-US" altLang="zh-CN" sz="2000" dirty="0">
                <a:latin typeface="Times New Roman" panose="02020603050405020304" pitchFamily="18" charset="0"/>
                <a:ea typeface="黑体" pitchFamily="49" charset="-122"/>
                <a:cs typeface="Times New Roman" panose="02020603050405020304" pitchFamily="18" charset="0"/>
              </a:rPr>
              <a:t>There are also some testing concepts that are not easy to categorize in software testing, such as regression testing, smoke testing, and random </a:t>
            </a:r>
            <a:r>
              <a:rPr lang="en-US" altLang="zh-CN" sz="2000" err="1">
                <a:latin typeface="Times New Roman" panose="02020603050405020304" pitchFamily="18" charset="0"/>
                <a:ea typeface="黑体" pitchFamily="49" charset="-122"/>
                <a:cs typeface="Times New Roman" panose="02020603050405020304" pitchFamily="18" charset="0"/>
              </a:rPr>
              <a:t>testing</a:t>
            </a:r>
            <a:r>
              <a:rPr lang="en-US" altLang="zh-CN" sz="2000">
                <a:latin typeface="Times New Roman" panose="02020603050405020304" pitchFamily="18" charset="0"/>
                <a:ea typeface="黑体" pitchFamily="49" charset="-122"/>
                <a:cs typeface="Times New Roman" panose="02020603050405020304" pitchFamily="18" charset="0"/>
              </a:rPr>
              <a:t>.</a:t>
            </a:r>
          </a:p>
          <a:p>
            <a:pPr marL="342900" indent="-342900">
              <a:lnSpc>
                <a:spcPct val="120000"/>
              </a:lnSpc>
              <a:buFont typeface="Arial" panose="020B0604020202020204" pitchFamily="34" charset="0"/>
              <a:buChar char="•"/>
            </a:pPr>
            <a:r>
              <a:rPr lang="en-US" altLang="zh-CN" sz="2000">
                <a:latin typeface="Times New Roman" panose="02020603050405020304" pitchFamily="18" charset="0"/>
                <a:ea typeface="黑体" pitchFamily="49" charset="-122"/>
                <a:cs typeface="Times New Roman" panose="02020603050405020304" pitchFamily="18" charset="0"/>
              </a:rPr>
              <a:t>Regression </a:t>
            </a:r>
            <a:r>
              <a:rPr lang="en-US" altLang="zh-CN" sz="2000" dirty="0">
                <a:latin typeface="Times New Roman" panose="02020603050405020304" pitchFamily="18" charset="0"/>
                <a:ea typeface="黑体" pitchFamily="49" charset="-122"/>
                <a:cs typeface="Times New Roman" panose="02020603050405020304" pitchFamily="18" charset="0"/>
              </a:rPr>
              <a:t>testing generally refers to the process of retesting after modifying the code in order to ensure that the modification does not cause new errors. Strictly speaking, regression testing is not a testing phase. It is a testing activity that can be carried out in any testing phase such as unit testing, integration testing, system testing, and acceptance testing. There is a regression of black box testing and a regression of white box testing. In software testing, regression testing has a huge workload, especially in software projects where software versions are frequently upgraded and released.</a:t>
            </a:r>
            <a:endParaRPr lang="zh-CN" altLang="zh-CN" sz="2400" dirty="0">
              <a:latin typeface="Times New Roman" panose="02020603050405020304" pitchFamily="18" charset="0"/>
              <a:ea typeface="黑体"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47</a:t>
            </a:fld>
            <a:r>
              <a:rPr lang="en-US" altLang="zh-CN"/>
              <a:t>/88</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83568" y="1700808"/>
            <a:ext cx="7848872" cy="4464496"/>
          </a:xfrm>
        </p:spPr>
        <p:txBody>
          <a:bodyPr/>
          <a:lstStyle/>
          <a:p>
            <a:pPr eaLnBrk="1" hangingPunct="1">
              <a:lnSpc>
                <a:spcPct val="120000"/>
              </a:lnSpc>
              <a:buFont typeface="Wingdings" pitchFamily="2" charset="2"/>
              <a:buChar char="ü"/>
            </a:pPr>
            <a:r>
              <a:rPr lang="en-US" altLang="zh-CN" sz="2000" dirty="0">
                <a:latin typeface="+mj-lt"/>
                <a:ea typeface="黑体" pitchFamily="49" charset="-122"/>
              </a:rPr>
              <a:t>Smoke test is for each newly compiled software version that needs to be formally tested. Before large-scale testing, first check whether the basic functions of the software are normal and whether it is testable. Strictly speaking, the smoke test is a process of preliminary testing of the basic functions of the software. When a new version of the software is developed, the smoke test must be performed first, and after the test is passed, the regression test is performed. However, regression testing is not always performed after the smoke test of the new version. Many regression tests are performed at various stages of software development and testing.</a:t>
            </a:r>
            <a:endParaRPr lang="zh-CN" altLang="en-US" sz="2000" dirty="0">
              <a:solidFill>
                <a:schemeClr val="accent2"/>
              </a:solidFill>
              <a:latin typeface="+mj-lt"/>
              <a:ea typeface="黑体"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48</a:t>
            </a:fld>
            <a:r>
              <a:rPr lang="en-US" altLang="zh-CN"/>
              <a:t>/88</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11560" y="1600200"/>
            <a:ext cx="8075240" cy="4530725"/>
          </a:xfrm>
        </p:spPr>
        <p:txBody>
          <a:bodyPr/>
          <a:lstStyle/>
          <a:p>
            <a:pPr eaLnBrk="1" hangingPunct="1">
              <a:lnSpc>
                <a:spcPct val="120000"/>
              </a:lnSpc>
              <a:buFont typeface="Wingdings" pitchFamily="2" charset="2"/>
              <a:buChar char="ü"/>
            </a:pPr>
            <a:r>
              <a:rPr lang="en-US" altLang="zh-CN" sz="2400" dirty="0">
                <a:latin typeface="+mj-lt"/>
                <a:ea typeface="黑体" pitchFamily="49" charset="-122"/>
              </a:rPr>
              <a:t>Random testing is based on the experience of testers to conduct random checks on software functions and performance. It is a supplementary testing method in addition to testing based on test specifications and test cases, which can better ensure the integrity of test coverage. The input data for random testing is randomly generated. Random testing has some obvious shortcomings, such as unsystematic testing methods, inability to count coverage indicators, and difficulty in regression testing. Random testing is called monkey testing.</a:t>
            </a:r>
            <a:endParaRPr lang="en-US" altLang="zh-CN" sz="2400" b="1" dirty="0">
              <a:solidFill>
                <a:srgbClr val="0033CC"/>
              </a:solidFill>
              <a:latin typeface="+mj-lt"/>
              <a:ea typeface="黑体"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49</a:t>
            </a:fld>
            <a:r>
              <a:rPr lang="en-US" altLang="zh-CN"/>
              <a:t>/88</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5650" y="260350"/>
            <a:ext cx="7772400" cy="1143000"/>
          </a:xfrm>
        </p:spPr>
        <p:txBody>
          <a:bodyPr/>
          <a:lstStyle/>
          <a:p>
            <a:pPr eaLnBrk="1" hangingPunct="1"/>
            <a:r>
              <a:rPr lang="en-US" altLang="zh-CN" sz="3200" b="1" dirty="0">
                <a:solidFill>
                  <a:schemeClr val="hlink"/>
                </a:solidFill>
                <a:latin typeface="楷体_GB2312" pitchFamily="49" charset="-122"/>
                <a:ea typeface="楷体_GB2312" pitchFamily="49" charset="-122"/>
              </a:rPr>
              <a:t>1.1The needs and current  situation of the software testing industry</a:t>
            </a:r>
            <a:endParaRPr lang="zh-CN" altLang="en-US" sz="3200" b="1" dirty="0">
              <a:solidFill>
                <a:schemeClr val="hlink"/>
              </a:solidFill>
              <a:latin typeface="楷体_GB2312" pitchFamily="49" charset="-122"/>
              <a:ea typeface="楷体_GB2312" pitchFamily="49" charset="-122"/>
            </a:endParaRPr>
          </a:p>
        </p:txBody>
      </p:sp>
      <p:sp>
        <p:nvSpPr>
          <p:cNvPr id="6147" name="Rectangle 4"/>
          <p:cNvSpPr>
            <a:spLocks noChangeArrowheads="1"/>
          </p:cNvSpPr>
          <p:nvPr/>
        </p:nvSpPr>
        <p:spPr bwMode="auto">
          <a:xfrm>
            <a:off x="717550" y="1551217"/>
            <a:ext cx="7848600" cy="350692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120000"/>
              </a:lnSpc>
              <a:buClr>
                <a:srgbClr val="91AC4E"/>
              </a:buClr>
            </a:pPr>
            <a:r>
              <a:rPr lang="en-US" altLang="zh-CN" sz="2400" dirty="0">
                <a:latin typeface="Times New Roman" panose="02020603050405020304" pitchFamily="18" charset="0"/>
                <a:ea typeface="黑体" pitchFamily="49" charset="-122"/>
                <a:cs typeface="Times New Roman" panose="02020603050405020304" pitchFamily="18" charset="0"/>
              </a:rPr>
              <a:t>The internationally recognized standard for the </a:t>
            </a:r>
            <a:r>
              <a:rPr lang="en-US" altLang="zh-CN" sz="2400" b="1" dirty="0">
                <a:latin typeface="Times New Roman" panose="02020603050405020304" pitchFamily="18" charset="0"/>
                <a:ea typeface="黑体" pitchFamily="49" charset="-122"/>
                <a:cs typeface="Times New Roman" panose="02020603050405020304" pitchFamily="18" charset="0"/>
              </a:rPr>
              <a:t>staffing ratio </a:t>
            </a:r>
            <a:r>
              <a:rPr lang="en-US" altLang="zh-CN" sz="2400" dirty="0">
                <a:latin typeface="Times New Roman" panose="02020603050405020304" pitchFamily="18" charset="0"/>
                <a:ea typeface="黑体" pitchFamily="49" charset="-122"/>
                <a:cs typeface="Times New Roman" panose="02020603050405020304" pitchFamily="18" charset="0"/>
              </a:rPr>
              <a:t>of </a:t>
            </a:r>
            <a:r>
              <a:rPr lang="en-US" altLang="zh-CN" sz="2400" b="1" dirty="0">
                <a:latin typeface="Times New Roman" panose="02020603050405020304" pitchFamily="18" charset="0"/>
                <a:ea typeface="黑体" pitchFamily="49" charset="-122"/>
                <a:cs typeface="Times New Roman" panose="02020603050405020304" pitchFamily="18" charset="0"/>
              </a:rPr>
              <a:t>software testing </a:t>
            </a:r>
            <a:r>
              <a:rPr lang="en-US" altLang="zh-CN" sz="2400" dirty="0">
                <a:latin typeface="Times New Roman" panose="02020603050405020304" pitchFamily="18" charset="0"/>
                <a:ea typeface="黑体" pitchFamily="49" charset="-122"/>
                <a:cs typeface="Times New Roman" panose="02020603050405020304" pitchFamily="18" charset="0"/>
              </a:rPr>
              <a:t>and </a:t>
            </a:r>
            <a:r>
              <a:rPr lang="en-US" altLang="zh-CN" sz="2400" b="1" dirty="0">
                <a:latin typeface="Times New Roman" panose="02020603050405020304" pitchFamily="18" charset="0"/>
                <a:ea typeface="黑体" pitchFamily="49" charset="-122"/>
                <a:cs typeface="Times New Roman" panose="02020603050405020304" pitchFamily="18" charset="0"/>
              </a:rPr>
              <a:t>development engineers </a:t>
            </a:r>
            <a:r>
              <a:rPr lang="en-US" altLang="zh-CN" sz="2400" dirty="0">
                <a:latin typeface="Times New Roman" panose="02020603050405020304" pitchFamily="18" charset="0"/>
                <a:ea typeface="黑体" pitchFamily="49" charset="-122"/>
                <a:cs typeface="Times New Roman" panose="02020603050405020304" pitchFamily="18" charset="0"/>
              </a:rPr>
              <a:t>is </a:t>
            </a:r>
            <a:r>
              <a:rPr lang="en-US" altLang="zh-CN" sz="2400" dirty="0">
                <a:solidFill>
                  <a:srgbClr val="FF0000"/>
                </a:solidFill>
                <a:latin typeface="Times New Roman" panose="02020603050405020304" pitchFamily="18" charset="0"/>
                <a:ea typeface="黑体" pitchFamily="49" charset="-122"/>
                <a:cs typeface="Times New Roman" panose="02020603050405020304" pitchFamily="18" charset="0"/>
              </a:rPr>
              <a:t>1:1</a:t>
            </a:r>
            <a:r>
              <a:rPr lang="en-US" altLang="zh-CN" sz="2400" dirty="0">
                <a:latin typeface="Times New Roman" panose="02020603050405020304" pitchFamily="18" charset="0"/>
                <a:ea typeface="黑体" pitchFamily="49" charset="-122"/>
                <a:cs typeface="Times New Roman" panose="02020603050405020304" pitchFamily="18" charset="0"/>
              </a:rPr>
              <a:t>. For some mature foreign companies that develop large and complex software systems (such as Microsoft), the ratio of software testers to developers is about </a:t>
            </a:r>
            <a:r>
              <a:rPr lang="en-US" altLang="zh-CN" sz="2400" dirty="0">
                <a:solidFill>
                  <a:srgbClr val="FF0000"/>
                </a:solidFill>
                <a:latin typeface="Times New Roman" panose="02020603050405020304" pitchFamily="18" charset="0"/>
                <a:ea typeface="黑体" pitchFamily="49" charset="-122"/>
                <a:cs typeface="Times New Roman" panose="02020603050405020304" pitchFamily="18" charset="0"/>
              </a:rPr>
              <a:t>2:1</a:t>
            </a:r>
            <a:r>
              <a:rPr lang="en-US" altLang="zh-CN" sz="2400" dirty="0">
                <a:latin typeface="Times New Roman" panose="02020603050405020304" pitchFamily="18" charset="0"/>
                <a:ea typeface="黑体" pitchFamily="49" charset="-122"/>
                <a:cs typeface="Times New Roman" panose="02020603050405020304" pitchFamily="18" charset="0"/>
              </a:rPr>
              <a:t>, as shown in the table in next slice. It is the proportion of developers and testers in the development process of two large-scale software products of Microsoft.</a:t>
            </a:r>
            <a:endParaRPr lang="zh-CN" altLang="en-US" sz="1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5</a:t>
            </a:fld>
            <a:r>
              <a:rPr lang="en-US" altLang="zh-CN"/>
              <a:t>/88</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7544" y="476672"/>
            <a:ext cx="8280920" cy="1143000"/>
          </a:xfrm>
        </p:spPr>
        <p:txBody>
          <a:bodyPr/>
          <a:lstStyle/>
          <a:p>
            <a:pPr lvl="1"/>
            <a:r>
              <a:rPr lang="en-US" altLang="zh-CN" sz="3600" b="1" dirty="0"/>
              <a:t>1.6</a:t>
            </a:r>
            <a:r>
              <a:rPr lang="zh-CN" altLang="zh-CN" sz="4400" b="1" dirty="0"/>
              <a:t> </a:t>
            </a:r>
            <a:r>
              <a:rPr lang="en-US" altLang="zh-CN" sz="3600" b="1" dirty="0"/>
              <a:t>The model of Software testing</a:t>
            </a:r>
            <a:endParaRPr lang="zh-CN" altLang="zh-CN" sz="3600" b="1" dirty="0"/>
          </a:p>
        </p:txBody>
      </p:sp>
      <p:sp>
        <p:nvSpPr>
          <p:cNvPr id="51203" name="Rectangle 3"/>
          <p:cNvSpPr>
            <a:spLocks noGrp="1" noChangeArrowheads="1"/>
          </p:cNvSpPr>
          <p:nvPr>
            <p:ph type="body" idx="1"/>
          </p:nvPr>
        </p:nvSpPr>
        <p:spPr>
          <a:xfrm>
            <a:off x="683568" y="1772816"/>
            <a:ext cx="7848872" cy="3773016"/>
          </a:xfrm>
        </p:spPr>
        <p:txBody>
          <a:bodyPr/>
          <a:lstStyle/>
          <a:p>
            <a:pPr marL="0" indent="0">
              <a:lnSpc>
                <a:spcPct val="120000"/>
              </a:lnSpc>
              <a:buNone/>
            </a:pPr>
            <a:r>
              <a:rPr lang="en-US" altLang="zh-CN" sz="2400" dirty="0">
                <a:latin typeface="+mj-lt"/>
                <a:ea typeface="黑体" pitchFamily="49" charset="-122"/>
              </a:rPr>
              <a:t>Software testing is closely related to software development. Just as software development has a process model, software testing also has its test process model. The software testing process model is </a:t>
            </a:r>
            <a:r>
              <a:rPr lang="en-US" altLang="zh-CN" sz="2400" b="1" u="sng" dirty="0">
                <a:latin typeface="+mj-lt"/>
                <a:ea typeface="黑体" pitchFamily="49" charset="-122"/>
              </a:rPr>
              <a:t>an abstraction of the testing process</a:t>
            </a:r>
            <a:r>
              <a:rPr lang="en-US" altLang="zh-CN" sz="2400" dirty="0">
                <a:latin typeface="+mj-lt"/>
                <a:ea typeface="黑体" pitchFamily="49" charset="-122"/>
              </a:rPr>
              <a:t>, used to define the software testing process and methods, and organically combined with the development method. </a:t>
            </a:r>
            <a:r>
              <a:rPr lang="en-US" altLang="zh-CN" sz="2400" b="1" dirty="0">
                <a:latin typeface="+mj-lt"/>
                <a:ea typeface="黑体" pitchFamily="49" charset="-122"/>
              </a:rPr>
              <a:t>Mastering the software testing process model can help us correctly understand the relationship between testing and developmen</a:t>
            </a:r>
            <a:r>
              <a:rPr lang="en-US" altLang="zh-CN" sz="2400" dirty="0">
                <a:latin typeface="+mj-lt"/>
                <a:ea typeface="黑体" pitchFamily="49" charset="-122"/>
              </a:rPr>
              <a:t>t, and choose the appropriate testing process according to different software development processes</a:t>
            </a:r>
            <a:r>
              <a:rPr lang="zh-CN" altLang="zh-CN" sz="2400" dirty="0">
                <a:latin typeface="+mj-lt"/>
                <a:ea typeface="黑体" pitchFamily="49" charset="-122"/>
              </a:rPr>
              <a:t>。</a:t>
            </a: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50</a:t>
            </a:fld>
            <a:r>
              <a:rPr lang="en-US" altLang="zh-CN"/>
              <a:t>/88</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836712"/>
            <a:ext cx="5328592" cy="584775"/>
          </a:xfrm>
          <a:prstGeom prst="rect">
            <a:avLst/>
          </a:prstGeom>
          <a:noFill/>
        </p:spPr>
        <p:txBody>
          <a:bodyPr wrap="square" rtlCol="0">
            <a:spAutoFit/>
          </a:bodyPr>
          <a:lstStyle/>
          <a:p>
            <a:r>
              <a:rPr lang="en-US" altLang="zh-CN" sz="3200" dirty="0">
                <a:latin typeface="黑体" pitchFamily="49" charset="-122"/>
                <a:ea typeface="黑体" pitchFamily="49" charset="-122"/>
              </a:rPr>
              <a:t>1.6.1 </a:t>
            </a:r>
            <a:r>
              <a:rPr lang="en-US" altLang="zh-CN" sz="3200" b="1" dirty="0">
                <a:latin typeface="+mj-lt"/>
                <a:ea typeface="黑体" pitchFamily="49" charset="-122"/>
              </a:rPr>
              <a:t>The V Model</a:t>
            </a:r>
            <a:endParaRPr lang="zh-CN" altLang="en-US" sz="3200" b="1" dirty="0">
              <a:latin typeface="+mj-lt"/>
              <a:ea typeface="黑体" pitchFamily="49"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782826094"/>
              </p:ext>
            </p:extLst>
          </p:nvPr>
        </p:nvGraphicFramePr>
        <p:xfrm>
          <a:off x="899591" y="1844823"/>
          <a:ext cx="7632849" cy="4248473"/>
        </p:xfrm>
        <a:graphic>
          <a:graphicData uri="http://schemas.openxmlformats.org/presentationml/2006/ole">
            <mc:AlternateContent xmlns:mc="http://schemas.openxmlformats.org/markup-compatibility/2006">
              <mc:Choice xmlns:v="urn:schemas-microsoft-com:vml" Requires="v">
                <p:oleObj spid="_x0000_s93398" name="Visio" r:id="rId3" imgW="4057470" imgH="2190711" progId="Visio.Drawing.11">
                  <p:embed/>
                </p:oleObj>
              </mc:Choice>
              <mc:Fallback>
                <p:oleObj name="Visio" r:id="rId3" imgW="4057470" imgH="2190711" progId="Visio.Drawing.11">
                  <p:embed/>
                  <p:pic>
                    <p:nvPicPr>
                      <p:cNvPr id="0" name="Object 1"/>
                      <p:cNvPicPr>
                        <a:picLocks noChangeAspect="1" noChangeArrowheads="1"/>
                      </p:cNvPicPr>
                      <p:nvPr/>
                    </p:nvPicPr>
                    <p:blipFill>
                      <a:blip r:embed="rId4"/>
                      <a:srcRect/>
                      <a:stretch>
                        <a:fillRect/>
                      </a:stretch>
                    </p:blipFill>
                    <p:spPr bwMode="auto">
                      <a:xfrm>
                        <a:off x="899591" y="1844823"/>
                        <a:ext cx="7632849" cy="4248473"/>
                      </a:xfrm>
                      <a:prstGeom prst="rect">
                        <a:avLst/>
                      </a:prstGeom>
                      <a:noFill/>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EC6286C6-355F-4F48-86A5-C9017185EA79}" type="slidenum">
              <a:rPr lang="zh-CN" altLang="en-US" smtClean="0"/>
              <a:pPr>
                <a:defRPr/>
              </a:pPr>
              <a:t>51</a:t>
            </a:fld>
            <a:r>
              <a:rPr lang="en-US" altLang="zh-CN"/>
              <a:t>/88</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690572"/>
            <a:ext cx="7920880" cy="4492064"/>
          </a:xfrm>
          <a:prstGeom prst="rect">
            <a:avLst/>
          </a:prstGeom>
          <a:noFill/>
        </p:spPr>
        <p:txBody>
          <a:bodyPr wrap="square" rtlCol="0">
            <a:spAutoFit/>
          </a:bodyPr>
          <a:lstStyle/>
          <a:p>
            <a:pPr>
              <a:lnSpc>
                <a:spcPct val="120000"/>
              </a:lnSpc>
            </a:pPr>
            <a:r>
              <a:rPr lang="en-US" altLang="zh-CN" sz="2000" dirty="0">
                <a:latin typeface="+mj-lt"/>
                <a:ea typeface="黑体" pitchFamily="49" charset="-122"/>
              </a:rPr>
              <a:t>The V model is a variation of the software development waterfall model, which highlights the independence of the testing process, reflects the relationship between software testing activities and software development activities, clearly indicates the different levels of testing phases that exist in the testing process, and clearly describes Correspondence between these test phases and the various phases of the development process.</a:t>
            </a:r>
          </a:p>
          <a:p>
            <a:pPr>
              <a:lnSpc>
                <a:spcPct val="120000"/>
              </a:lnSpc>
            </a:pPr>
            <a:endParaRPr lang="en-US" altLang="zh-CN" sz="2000" dirty="0">
              <a:latin typeface="+mj-lt"/>
              <a:ea typeface="黑体" pitchFamily="49" charset="-122"/>
            </a:endParaRPr>
          </a:p>
          <a:p>
            <a:pPr>
              <a:lnSpc>
                <a:spcPct val="120000"/>
              </a:lnSpc>
            </a:pPr>
            <a:r>
              <a:rPr lang="en-US" altLang="zh-CN" sz="2000" dirty="0">
                <a:latin typeface="+mj-lt"/>
                <a:ea typeface="黑体" pitchFamily="49" charset="-122"/>
              </a:rPr>
              <a:t>The test in the V model is carried out after the software is coded. The arrow represents the time progress. The left side is the development phase, and the right side is the testing phase. The status of the V model in the test is the same as the status of the waterfall model in the development. It is the most basic model, and most of the test models are evolved from this model.</a:t>
            </a:r>
            <a:endParaRPr lang="zh-CN" altLang="en-US" sz="2000" dirty="0">
              <a:latin typeface="+mj-lt"/>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52</a:t>
            </a:fld>
            <a:r>
              <a:rPr lang="en-US" altLang="zh-CN"/>
              <a:t>/88</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J0199036"/>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732240" y="4797152"/>
            <a:ext cx="1854200" cy="1598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6" name="Rectangle 4"/>
          <p:cNvSpPr>
            <a:spLocks noChangeArrowheads="1"/>
          </p:cNvSpPr>
          <p:nvPr/>
        </p:nvSpPr>
        <p:spPr bwMode="auto">
          <a:xfrm>
            <a:off x="739144" y="1556792"/>
            <a:ext cx="6497152"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nSpc>
                <a:spcPct val="120000"/>
              </a:lnSpc>
            </a:pPr>
            <a:r>
              <a:rPr lang="en-US" altLang="zh-CN" sz="2400" dirty="0">
                <a:latin typeface="+mj-lt"/>
                <a:ea typeface="黑体" pitchFamily="49" charset="-122"/>
              </a:rPr>
              <a:t>The test strategy of the V model includes low-level and high-level tests. The low-level test is to ensure the correctness of the source code and design, and the high-level test is to make the system meet the needs of users. Unit testing and integration testing mainly verify whether the software meets the design requirements. System testing is to verify whether the system functions and performance meet the quality requirements. Acceptance testing is to determine whether the final software product truly meets user needs.</a:t>
            </a:r>
            <a:endParaRPr lang="zh-CN" altLang="zh-CN" sz="2400" dirty="0">
              <a:latin typeface="+mj-lt"/>
              <a:ea typeface="黑体"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53</a:t>
            </a:fld>
            <a:r>
              <a:rPr lang="en-US" altLang="zh-CN"/>
              <a:t>/88</a:t>
            </a:r>
            <a:endParaRPr lang="en-US" altLang="zh-CN" dirty="0"/>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4652963"/>
            <a:ext cx="223043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0" name="Text Box 4"/>
          <p:cNvSpPr txBox="1">
            <a:spLocks noChangeArrowheads="1"/>
          </p:cNvSpPr>
          <p:nvPr/>
        </p:nvSpPr>
        <p:spPr bwMode="auto">
          <a:xfrm>
            <a:off x="477888" y="1556792"/>
            <a:ext cx="8208912" cy="2459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200"/>
              </a:lnSpc>
              <a:buClr>
                <a:schemeClr val="accent1"/>
              </a:buClr>
              <a:buSzPct val="75000"/>
            </a:pPr>
            <a:endParaRPr lang="zh-CN" altLang="en-US" sz="2000" b="1" dirty="0">
              <a:latin typeface="+mj-lt"/>
              <a:ea typeface="楷体_GB2312" pitchFamily="49" charset="-122"/>
            </a:endParaRPr>
          </a:p>
          <a:p>
            <a:pPr indent="0" eaLnBrk="1" hangingPunct="1">
              <a:lnSpc>
                <a:spcPct val="120000"/>
              </a:lnSpc>
              <a:buClr>
                <a:schemeClr val="accent1"/>
              </a:buClr>
              <a:buSzPct val="75000"/>
            </a:pPr>
            <a:r>
              <a:rPr lang="en-US" altLang="zh-CN" sz="2400" dirty="0">
                <a:latin typeface="+mj-lt"/>
                <a:ea typeface="黑体" pitchFamily="49" charset="-122"/>
              </a:rPr>
              <a:t>The V model has obvious limitations. It only regards testing as a stage after coding. It is mainly an activity to find errors in the program, thus ignoring the verification and confirmation of pre-development activities such as requirement analysis and system design by testing activities. Features.</a:t>
            </a:r>
            <a:r>
              <a:rPr lang="zh-CN" altLang="en-US" sz="2400" dirty="0">
                <a:latin typeface="+mj-lt"/>
                <a:ea typeface="黑体" pitchFamily="49" charset="-122"/>
              </a:rPr>
              <a:t>                                      </a:t>
            </a:r>
          </a:p>
        </p:txBody>
      </p:sp>
      <p:sp>
        <p:nvSpPr>
          <p:cNvPr id="2" name="TextBox 1"/>
          <p:cNvSpPr txBox="1"/>
          <p:nvPr/>
        </p:nvSpPr>
        <p:spPr>
          <a:xfrm>
            <a:off x="755576" y="836712"/>
            <a:ext cx="7128792" cy="584775"/>
          </a:xfrm>
          <a:prstGeom prst="rect">
            <a:avLst/>
          </a:prstGeom>
          <a:noFill/>
        </p:spPr>
        <p:txBody>
          <a:bodyPr wrap="square" rtlCol="0">
            <a:spAutoFit/>
          </a:bodyPr>
          <a:lstStyle/>
          <a:p>
            <a:r>
              <a:rPr lang="en-US" altLang="zh-CN" sz="3200" b="1" dirty="0">
                <a:latin typeface="+mj-lt"/>
                <a:ea typeface="黑体" pitchFamily="49" charset="-122"/>
              </a:rPr>
              <a:t>The limitations of the V model</a:t>
            </a:r>
            <a:endParaRPr lang="zh-CN" altLang="en-US" sz="3200" b="1"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54</a:t>
            </a:fld>
            <a:r>
              <a:rPr lang="en-US" altLang="zh-CN"/>
              <a:t>/88</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1560" y="404664"/>
            <a:ext cx="7772400" cy="1143000"/>
          </a:xfrm>
        </p:spPr>
        <p:txBody>
          <a:bodyPr/>
          <a:lstStyle/>
          <a:p>
            <a:pPr eaLnBrk="1" hangingPunct="1"/>
            <a:r>
              <a:rPr lang="en-US" altLang="zh-CN" sz="3200" b="1" dirty="0">
                <a:solidFill>
                  <a:schemeClr val="bg1">
                    <a:lumMod val="10000"/>
                  </a:schemeClr>
                </a:solidFill>
                <a:latin typeface="+mj-ea"/>
              </a:rPr>
              <a:t>1.6.2 </a:t>
            </a:r>
            <a:r>
              <a:rPr lang="en-US" altLang="zh-CN" sz="3200" b="1" dirty="0">
                <a:solidFill>
                  <a:schemeClr val="bg1">
                    <a:lumMod val="10000"/>
                  </a:schemeClr>
                </a:solidFill>
              </a:rPr>
              <a:t>The W Model</a:t>
            </a:r>
            <a:endParaRPr lang="zh-CN" altLang="en-US" sz="3200" b="1" dirty="0">
              <a:solidFill>
                <a:schemeClr val="bg1">
                  <a:lumMod val="10000"/>
                </a:scheme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98967668"/>
              </p:ext>
            </p:extLst>
          </p:nvPr>
        </p:nvGraphicFramePr>
        <p:xfrm>
          <a:off x="755575" y="1700808"/>
          <a:ext cx="8136905" cy="4398763"/>
        </p:xfrm>
        <a:graphic>
          <a:graphicData uri="http://schemas.openxmlformats.org/presentationml/2006/ole">
            <mc:AlternateContent xmlns:mc="http://schemas.openxmlformats.org/markup-compatibility/2006">
              <mc:Choice xmlns:v="urn:schemas-microsoft-com:vml" Requires="v">
                <p:oleObj spid="_x0000_s94422" name="Visio" r:id="rId4" imgW="5146797" imgH="2785073" progId="Visio.Drawing.11">
                  <p:embed/>
                </p:oleObj>
              </mc:Choice>
              <mc:Fallback>
                <p:oleObj name="Visio" r:id="rId4" imgW="5146797" imgH="278507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5" y="1700808"/>
                        <a:ext cx="8136905" cy="4398763"/>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55</a:t>
            </a:fld>
            <a:r>
              <a:rPr lang="en-US" altLang="zh-CN"/>
              <a:t>/88</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755650" y="1628775"/>
            <a:ext cx="7705725" cy="486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20000"/>
              </a:lnSpc>
            </a:pPr>
            <a:r>
              <a:rPr lang="zh-CN" altLang="en-US" sz="2000" dirty="0">
                <a:latin typeface="+mj-lt"/>
                <a:ea typeface="楷体_GB2312" pitchFamily="49" charset="-122"/>
              </a:rPr>
              <a:t>　　</a:t>
            </a:r>
            <a:r>
              <a:rPr lang="en-US" altLang="zh-CN" sz="2000" dirty="0">
                <a:latin typeface="+mj-lt"/>
                <a:ea typeface="黑体" pitchFamily="49" charset="-122"/>
              </a:rPr>
              <a:t>The advantage of W model is that it helps to find software defects as early as possible and comprehensively. After the software requirements analysis is completed, the requirements analysis results should be verified and confirmed in time, and the errors hidden in the requirements analysis results should be discovered as early as possible. At the same time, testing requirements can enable testers to understand the function and performance requirements of the software project, the difficulty and complexity of the project, and the risks of the test work in a timely manner, facilitate the development of targeted test plans, improve the accuracy and efficiency of the test work, and guarantee The quality of the software meets the needs of users. In the same way, timely testing of software design can ensure the rationality and correctness of the design results.</a:t>
            </a:r>
            <a:endParaRPr lang="en-US" altLang="zh-CN" sz="2000" dirty="0">
              <a:latin typeface="+mj-lt"/>
              <a:ea typeface="楷体_GB2312" pitchFamily="49" charset="-122"/>
            </a:endParaRPr>
          </a:p>
        </p:txBody>
      </p:sp>
      <p:sp>
        <p:nvSpPr>
          <p:cNvPr id="2" name="TextBox 1"/>
          <p:cNvSpPr txBox="1"/>
          <p:nvPr/>
        </p:nvSpPr>
        <p:spPr>
          <a:xfrm>
            <a:off x="755650" y="836712"/>
            <a:ext cx="6480646" cy="584775"/>
          </a:xfrm>
          <a:prstGeom prst="rect">
            <a:avLst/>
          </a:prstGeom>
          <a:noFill/>
        </p:spPr>
        <p:txBody>
          <a:bodyPr wrap="square" rtlCol="0">
            <a:spAutoFit/>
          </a:bodyPr>
          <a:lstStyle/>
          <a:p>
            <a:r>
              <a:rPr lang="en-US" altLang="zh-CN" sz="3200" b="1" dirty="0">
                <a:solidFill>
                  <a:schemeClr val="accent6">
                    <a:lumMod val="75000"/>
                  </a:schemeClr>
                </a:solidFill>
                <a:latin typeface="+mj-lt"/>
                <a:ea typeface="黑体" pitchFamily="49" charset="-122"/>
              </a:rPr>
              <a:t>Advantages of the W model</a:t>
            </a:r>
            <a:endParaRPr lang="zh-CN" altLang="en-US" sz="3200" b="1" dirty="0">
              <a:solidFill>
                <a:schemeClr val="accent6">
                  <a:lumMod val="75000"/>
                </a:schemeClr>
              </a:solidFill>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A9DA08AF-3661-4342-83E4-22DC7D607892}" type="slidenum">
              <a:rPr lang="zh-CN" altLang="en-US" smtClean="0"/>
              <a:pPr>
                <a:defRPr/>
              </a:pPr>
              <a:t>56</a:t>
            </a:fld>
            <a:endParaRPr lang="en-US" altLang="zh-CN"/>
          </a:p>
        </p:txBody>
      </p:sp>
    </p:spTree>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552" y="836712"/>
            <a:ext cx="6064250" cy="549275"/>
          </a:xfrm>
        </p:spPr>
        <p:txBody>
          <a:bodyPr/>
          <a:lstStyle/>
          <a:p>
            <a:pPr eaLnBrk="1" hangingPunct="1"/>
            <a:r>
              <a:rPr lang="en-US" altLang="zh-CN" sz="3200" b="1" dirty="0">
                <a:solidFill>
                  <a:schemeClr val="hlink"/>
                </a:solidFill>
                <a:ea typeface="楷体_GB2312" pitchFamily="49" charset="-122"/>
              </a:rPr>
              <a:t>The limitations of the W model</a:t>
            </a:r>
            <a:endParaRPr lang="zh-CN" altLang="en-US" sz="3200" b="1" dirty="0">
              <a:solidFill>
                <a:schemeClr val="hlink"/>
              </a:solidFill>
              <a:ea typeface="楷体_GB2312" pitchFamily="49" charset="-122"/>
            </a:endParaRPr>
          </a:p>
        </p:txBody>
      </p:sp>
      <p:sp>
        <p:nvSpPr>
          <p:cNvPr id="58371" name="Rectangle 3"/>
          <p:cNvSpPr>
            <a:spLocks noChangeArrowheads="1"/>
          </p:cNvSpPr>
          <p:nvPr/>
        </p:nvSpPr>
        <p:spPr bwMode="auto">
          <a:xfrm>
            <a:off x="827584" y="1700808"/>
            <a:ext cx="7488187" cy="31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just">
              <a:lnSpc>
                <a:spcPct val="120000"/>
              </a:lnSpc>
            </a:pPr>
            <a:r>
              <a:rPr lang="en-US" altLang="zh-CN" sz="2400" dirty="0">
                <a:latin typeface="+mj-lt"/>
                <a:ea typeface="黑体" pitchFamily="49" charset="-122"/>
              </a:rPr>
              <a:t>The W model regards development activities such as requirements, design, and coding as serial activities. At the same time, testing and development activities also maintain a linear context. After the previous stage is completed, the next stage can be started. Therefore, the W model cannot support the iterative software development process, and it is also difficult to adapt to changes in demand.</a:t>
            </a:r>
            <a:endParaRPr lang="zh-CN" altLang="zh-CN" sz="2400" dirty="0">
              <a:latin typeface="+mj-lt"/>
              <a:ea typeface="黑体" pitchFamily="49" charset="-122"/>
            </a:endParaRPr>
          </a:p>
        </p:txBody>
      </p:sp>
      <p:sp>
        <p:nvSpPr>
          <p:cNvPr id="2" name="灯片编号占位符 1"/>
          <p:cNvSpPr>
            <a:spLocks noGrp="1"/>
          </p:cNvSpPr>
          <p:nvPr>
            <p:ph type="sldNum" sz="quarter" idx="12"/>
          </p:nvPr>
        </p:nvSpPr>
        <p:spPr/>
        <p:txBody>
          <a:bodyPr/>
          <a:lstStyle/>
          <a:p>
            <a:pPr>
              <a:defRPr/>
            </a:pPr>
            <a:fld id="{A9DA08AF-3661-4342-83E4-22DC7D607892}" type="slidenum">
              <a:rPr lang="zh-CN" altLang="en-US" smtClean="0"/>
              <a:pPr>
                <a:defRPr/>
              </a:pPr>
              <a:t>57</a:t>
            </a:fld>
            <a:endParaRPr lang="en-US" altLang="zh-CN"/>
          </a:p>
        </p:txBody>
      </p:sp>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9552" y="476672"/>
            <a:ext cx="7772400" cy="1143000"/>
          </a:xfrm>
        </p:spPr>
        <p:txBody>
          <a:bodyPr/>
          <a:lstStyle/>
          <a:p>
            <a:pPr eaLnBrk="1" hangingPunct="1"/>
            <a:r>
              <a:rPr lang="en-US" altLang="zh-CN" sz="3200" b="1" dirty="0">
                <a:solidFill>
                  <a:schemeClr val="hlink"/>
                </a:solidFill>
                <a:latin typeface="楷体_GB2312" pitchFamily="49" charset="-122"/>
                <a:ea typeface="楷体_GB2312" pitchFamily="49" charset="-122"/>
              </a:rPr>
              <a:t>1.6.3 </a:t>
            </a:r>
            <a:r>
              <a:rPr lang="en-US" altLang="zh-CN" sz="3200" b="1" dirty="0">
                <a:solidFill>
                  <a:schemeClr val="hlink"/>
                </a:solidFill>
                <a:ea typeface="楷体_GB2312" pitchFamily="49" charset="-122"/>
              </a:rPr>
              <a:t>The H Model</a:t>
            </a:r>
            <a:endParaRPr lang="zh-CN" altLang="en-US" sz="3200" b="1" dirty="0">
              <a:solidFill>
                <a:schemeClr val="hlink"/>
              </a:solidFill>
              <a:ea typeface="楷体_GB2312" pitchFamily="49"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91356065"/>
              </p:ext>
            </p:extLst>
          </p:nvPr>
        </p:nvGraphicFramePr>
        <p:xfrm>
          <a:off x="1079612" y="1700808"/>
          <a:ext cx="6984776" cy="2508249"/>
        </p:xfrm>
        <a:graphic>
          <a:graphicData uri="http://schemas.openxmlformats.org/presentationml/2006/ole">
            <mc:AlternateContent xmlns:mc="http://schemas.openxmlformats.org/markup-compatibility/2006">
              <mc:Choice xmlns:v="urn:schemas-microsoft-com:vml" Requires="v">
                <p:oleObj spid="_x0000_s95446" name="Visio" r:id="rId4" imgW="3108960" imgH="1112269" progId="Visio.Drawing.11">
                  <p:embed/>
                </p:oleObj>
              </mc:Choice>
              <mc:Fallback>
                <p:oleObj name="Visio" r:id="rId4" imgW="3108960" imgH="1112269" progId="Visio.Drawing.11">
                  <p:embed/>
                  <p:pic>
                    <p:nvPicPr>
                      <p:cNvPr id="0" name="Object 1"/>
                      <p:cNvPicPr>
                        <a:picLocks noChangeAspect="1" noChangeArrowheads="1"/>
                      </p:cNvPicPr>
                      <p:nvPr/>
                    </p:nvPicPr>
                    <p:blipFill>
                      <a:blip r:embed="rId5"/>
                      <a:srcRect/>
                      <a:stretch>
                        <a:fillRect/>
                      </a:stretch>
                    </p:blipFill>
                    <p:spPr bwMode="auto">
                      <a:xfrm>
                        <a:off x="1079612" y="1700808"/>
                        <a:ext cx="6984776" cy="2508249"/>
                      </a:xfrm>
                      <a:prstGeom prst="rect">
                        <a:avLst/>
                      </a:prstGeom>
                      <a:noFill/>
                    </p:spPr>
                  </p:pic>
                </p:oleObj>
              </mc:Fallback>
            </mc:AlternateContent>
          </a:graphicData>
        </a:graphic>
      </p:graphicFrame>
      <p:sp>
        <p:nvSpPr>
          <p:cNvPr id="4" name="TextBox 3"/>
          <p:cNvSpPr txBox="1"/>
          <p:nvPr/>
        </p:nvSpPr>
        <p:spPr>
          <a:xfrm>
            <a:off x="1043608" y="4293096"/>
            <a:ext cx="7416824" cy="2308324"/>
          </a:xfrm>
          <a:prstGeom prst="rect">
            <a:avLst/>
          </a:prstGeom>
          <a:noFill/>
        </p:spPr>
        <p:txBody>
          <a:bodyPr wrap="square" rtlCol="0">
            <a:spAutoFit/>
          </a:bodyPr>
          <a:lstStyle/>
          <a:p>
            <a:r>
              <a:rPr lang="en-US" altLang="zh-CN" sz="2400" dirty="0">
                <a:latin typeface="+mj-lt"/>
                <a:ea typeface="黑体" pitchFamily="49" charset="-122"/>
              </a:rPr>
              <a:t>The H model is proposed for the limitations of the V model and the W model. The above figure only shows a test "micro-cycle" at a certain level in the entire software development cycle. The other processes in the figure can be the design process or the coding process. Wait for any development process.</a:t>
            </a:r>
            <a:endParaRPr lang="zh-CN" altLang="en-US" sz="2400" dirty="0">
              <a:latin typeface="+mj-lt"/>
              <a:ea typeface="黑体" pitchFamily="49" charset="-122"/>
            </a:endParaRPr>
          </a:p>
        </p:txBody>
      </p:sp>
      <p:sp>
        <p:nvSpPr>
          <p:cNvPr id="5" name="灯片编号占位符 4"/>
          <p:cNvSpPr>
            <a:spLocks noGrp="1"/>
          </p:cNvSpPr>
          <p:nvPr>
            <p:ph type="sldNum" sz="quarter" idx="12"/>
          </p:nvPr>
        </p:nvSpPr>
        <p:spPr/>
        <p:txBody>
          <a:bodyPr/>
          <a:lstStyle/>
          <a:p>
            <a:pPr>
              <a:defRPr/>
            </a:pPr>
            <a:fld id="{EC6286C6-355F-4F48-86A5-C9017185EA79}" type="slidenum">
              <a:rPr lang="zh-CN" altLang="en-US" smtClean="0"/>
              <a:pPr>
                <a:defRPr/>
              </a:pPr>
              <a:t>58</a:t>
            </a:fld>
            <a:r>
              <a:rPr lang="en-US" altLang="zh-CN"/>
              <a:t>/88</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3568" y="764704"/>
            <a:ext cx="5997575" cy="608013"/>
          </a:xfrm>
        </p:spPr>
        <p:txBody>
          <a:bodyPr/>
          <a:lstStyle/>
          <a:p>
            <a:pPr eaLnBrk="1" hangingPunct="1"/>
            <a:r>
              <a:rPr lang="en-US" altLang="zh-CN" sz="3200" b="1" dirty="0">
                <a:solidFill>
                  <a:schemeClr val="hlink"/>
                </a:solidFill>
                <a:ea typeface="楷体_GB2312" pitchFamily="49" charset="-122"/>
              </a:rPr>
              <a:t>The H Model</a:t>
            </a:r>
            <a:endParaRPr lang="zh-CN" altLang="en-US" sz="3200" b="1" dirty="0">
              <a:solidFill>
                <a:schemeClr val="hlink"/>
              </a:solidFill>
              <a:ea typeface="楷体_GB2312" pitchFamily="49" charset="-122"/>
            </a:endParaRPr>
          </a:p>
        </p:txBody>
      </p:sp>
      <p:sp>
        <p:nvSpPr>
          <p:cNvPr id="2" name="TextBox 1"/>
          <p:cNvSpPr txBox="1"/>
          <p:nvPr/>
        </p:nvSpPr>
        <p:spPr>
          <a:xfrm>
            <a:off x="755969" y="1628800"/>
            <a:ext cx="7704856" cy="4154984"/>
          </a:xfrm>
          <a:prstGeom prst="rect">
            <a:avLst/>
          </a:prstGeom>
          <a:noFill/>
        </p:spPr>
        <p:txBody>
          <a:bodyPr wrap="square" rtlCol="0">
            <a:spAutoFit/>
          </a:bodyPr>
          <a:lstStyle/>
          <a:p>
            <a:pPr>
              <a:lnSpc>
                <a:spcPct val="120000"/>
              </a:lnSpc>
            </a:pPr>
            <a:r>
              <a:rPr lang="en-US" altLang="zh-CN" sz="2000" dirty="0">
                <a:latin typeface="+mj-lt"/>
                <a:ea typeface="黑体" pitchFamily="49" charset="-122"/>
              </a:rPr>
              <a:t>The H model is suitable for software development processes with obvious iterative features, such as object-oriented software development processes. This type of development process often iterates many times between various development stages or between various development steps within a stage.</a:t>
            </a:r>
          </a:p>
          <a:p>
            <a:pPr>
              <a:lnSpc>
                <a:spcPct val="120000"/>
              </a:lnSpc>
            </a:pPr>
            <a:endParaRPr lang="en-US" altLang="zh-CN" sz="2000" dirty="0">
              <a:latin typeface="+mj-lt"/>
              <a:ea typeface="黑体" pitchFamily="49" charset="-122"/>
            </a:endParaRPr>
          </a:p>
          <a:p>
            <a:pPr>
              <a:lnSpc>
                <a:spcPct val="120000"/>
              </a:lnSpc>
            </a:pPr>
            <a:r>
              <a:rPr lang="en-US" altLang="zh-CN" sz="2000" dirty="0">
                <a:latin typeface="+mj-lt"/>
                <a:ea typeface="黑体" pitchFamily="49" charset="-122"/>
              </a:rPr>
              <a:t>The main principle expressed by the H model is: software testing is an independent process, which participates in all stages of the software development life cycle in a "micro-cycle" manner, and is carried out concurrently with other processes. Software testing should be prepared and executed as soon as possible.</a:t>
            </a:r>
            <a:endParaRPr lang="zh-CN" altLang="en-US" sz="2000" b="1" dirty="0">
              <a:latin typeface="+mj-lt"/>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59</a:t>
            </a:fld>
            <a:r>
              <a:rPr lang="en-US" altLang="zh-CN"/>
              <a:t>/88</a:t>
            </a:r>
            <a:endParaRPr lang="en-US" altLang="zh-CN" dirty="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552" y="602901"/>
            <a:ext cx="8147248" cy="871538"/>
          </a:xfrm>
        </p:spPr>
        <p:txBody>
          <a:bodyPr/>
          <a:lstStyle/>
          <a:p>
            <a:pPr eaLnBrk="1" hangingPunct="1"/>
            <a:r>
              <a:rPr lang="en-US" altLang="zh-CN" sz="2800" b="1" dirty="0">
                <a:solidFill>
                  <a:schemeClr val="hlink"/>
                </a:solidFill>
                <a:latin typeface="楷体_GB2312" pitchFamily="49" charset="-122"/>
                <a:ea typeface="楷体_GB2312" pitchFamily="49" charset="-122"/>
              </a:rPr>
              <a:t>Current Situation of Foreign Software Testing Industry</a:t>
            </a:r>
            <a:endParaRPr lang="zh-CN" altLang="en-US" sz="2800" b="1" dirty="0">
              <a:solidFill>
                <a:schemeClr val="hlink"/>
              </a:solidFill>
              <a:latin typeface="楷体_GB2312" pitchFamily="49" charset="-122"/>
              <a:ea typeface="楷体_GB2312" pitchFamily="49" charset="-122"/>
            </a:endParaRPr>
          </a:p>
        </p:txBody>
      </p:sp>
      <p:sp>
        <p:nvSpPr>
          <p:cNvPr id="7171" name="Text Box 5"/>
          <p:cNvSpPr txBox="1">
            <a:spLocks noChangeArrowheads="1"/>
          </p:cNvSpPr>
          <p:nvPr/>
        </p:nvSpPr>
        <p:spPr bwMode="auto">
          <a:xfrm>
            <a:off x="1258888" y="2205038"/>
            <a:ext cx="6769100" cy="307777"/>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sz="2000" dirty="0">
              <a:latin typeface="楷体_GB2312" pitchFamily="49" charset="-122"/>
              <a:ea typeface="楷体_GB2312"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647873197"/>
              </p:ext>
            </p:extLst>
          </p:nvPr>
        </p:nvGraphicFramePr>
        <p:xfrm>
          <a:off x="683568" y="2239386"/>
          <a:ext cx="7776864" cy="3276168"/>
        </p:xfrm>
        <a:graphic>
          <a:graphicData uri="http://schemas.openxmlformats.org/drawingml/2006/table">
            <a:tbl>
              <a:tblPr firstRow="1" firstCol="1" bandRow="1">
                <a:tableStyleId>{5C22544A-7EE6-4342-B048-85BDC9FD1C3A}</a:tableStyleId>
              </a:tblPr>
              <a:tblGrid>
                <a:gridCol w="2841666">
                  <a:extLst>
                    <a:ext uri="{9D8B030D-6E8A-4147-A177-3AD203B41FA5}">
                      <a16:colId xmlns:a16="http://schemas.microsoft.com/office/drawing/2014/main" val="20000"/>
                    </a:ext>
                  </a:extLst>
                </a:gridCol>
                <a:gridCol w="2490152">
                  <a:extLst>
                    <a:ext uri="{9D8B030D-6E8A-4147-A177-3AD203B41FA5}">
                      <a16:colId xmlns:a16="http://schemas.microsoft.com/office/drawing/2014/main" val="20001"/>
                    </a:ext>
                  </a:extLst>
                </a:gridCol>
                <a:gridCol w="2445046">
                  <a:extLst>
                    <a:ext uri="{9D8B030D-6E8A-4147-A177-3AD203B41FA5}">
                      <a16:colId xmlns:a16="http://schemas.microsoft.com/office/drawing/2014/main" val="20002"/>
                    </a:ext>
                  </a:extLst>
                </a:gridCol>
              </a:tblGrid>
              <a:tr h="791119">
                <a:tc>
                  <a:txBody>
                    <a:bodyPr/>
                    <a:lstStyle/>
                    <a:p>
                      <a:pPr indent="127000" algn="ctr">
                        <a:lnSpc>
                          <a:spcPct val="125000"/>
                        </a:lnSpc>
                        <a:spcAft>
                          <a:spcPts val="0"/>
                        </a:spcAft>
                      </a:pPr>
                      <a:r>
                        <a:rPr lang="en-US" sz="900" kern="100" dirty="0">
                          <a:effectLst/>
                          <a:latin typeface="+mj-lt"/>
                        </a:rPr>
                        <a:t> </a:t>
                      </a:r>
                      <a:endParaRPr lang="zh-CN" sz="1200" kern="100" dirty="0">
                        <a:effectLst/>
                        <a:latin typeface="+mj-lt"/>
                        <a:ea typeface="宋体"/>
                      </a:endParaRPr>
                    </a:p>
                  </a:txBody>
                  <a:tcPr marL="68580" marR="68580" marT="0" marB="0" anchor="ctr"/>
                </a:tc>
                <a:tc>
                  <a:txBody>
                    <a:bodyPr/>
                    <a:lstStyle/>
                    <a:p>
                      <a:pPr indent="127000" algn="ctr">
                        <a:lnSpc>
                          <a:spcPct val="125000"/>
                        </a:lnSpc>
                        <a:spcAft>
                          <a:spcPts val="0"/>
                        </a:spcAft>
                      </a:pPr>
                      <a:r>
                        <a:rPr lang="en-US" sz="1800" kern="100" dirty="0">
                          <a:solidFill>
                            <a:schemeClr val="accent5">
                              <a:lumMod val="10000"/>
                            </a:schemeClr>
                          </a:solidFill>
                          <a:effectLst/>
                          <a:latin typeface="+mj-lt"/>
                        </a:rPr>
                        <a:t>Exchange2000</a:t>
                      </a:r>
                      <a:endParaRPr lang="zh-CN" sz="1800" kern="100" dirty="0">
                        <a:solidFill>
                          <a:schemeClr val="accent5">
                            <a:lumMod val="10000"/>
                          </a:schemeClr>
                        </a:solidFill>
                        <a:effectLst/>
                        <a:latin typeface="+mj-lt"/>
                        <a:ea typeface="宋体"/>
                      </a:endParaRPr>
                    </a:p>
                  </a:txBody>
                  <a:tcPr marL="68580" marR="68580" marT="0" marB="0" anchor="ctr"/>
                </a:tc>
                <a:tc>
                  <a:txBody>
                    <a:bodyPr/>
                    <a:lstStyle/>
                    <a:p>
                      <a:pPr indent="127000" algn="ctr">
                        <a:lnSpc>
                          <a:spcPct val="125000"/>
                        </a:lnSpc>
                        <a:spcAft>
                          <a:spcPts val="0"/>
                        </a:spcAft>
                      </a:pPr>
                      <a:r>
                        <a:rPr lang="en-US" sz="1800" kern="100" dirty="0">
                          <a:solidFill>
                            <a:schemeClr val="accent5">
                              <a:lumMod val="10000"/>
                            </a:schemeClr>
                          </a:solidFill>
                          <a:effectLst/>
                          <a:latin typeface="+mj-lt"/>
                        </a:rPr>
                        <a:t>Windows2000</a:t>
                      </a:r>
                      <a:endParaRPr lang="zh-CN" sz="1800" kern="100" dirty="0">
                        <a:solidFill>
                          <a:schemeClr val="accent5">
                            <a:lumMod val="10000"/>
                          </a:schemeClr>
                        </a:solidFill>
                        <a:effectLst/>
                        <a:latin typeface="+mj-lt"/>
                        <a:ea typeface="宋体"/>
                      </a:endParaRPr>
                    </a:p>
                  </a:txBody>
                  <a:tcPr marL="68580" marR="68580" marT="0" marB="0" anchor="ctr"/>
                </a:tc>
                <a:extLst>
                  <a:ext uri="{0D108BD9-81ED-4DB2-BD59-A6C34878D82A}">
                    <a16:rowId xmlns:a16="http://schemas.microsoft.com/office/drawing/2014/main" val="10000"/>
                  </a:ext>
                </a:extLst>
              </a:tr>
              <a:tr h="577303">
                <a:tc>
                  <a:txBody>
                    <a:bodyPr/>
                    <a:lstStyle/>
                    <a:p>
                      <a:pPr indent="127000" algn="ctr">
                        <a:lnSpc>
                          <a:spcPct val="125000"/>
                        </a:lnSpc>
                        <a:spcAft>
                          <a:spcPts val="0"/>
                        </a:spcAft>
                      </a:pPr>
                      <a:r>
                        <a:rPr lang="en-US" altLang="zh-CN" sz="1800" kern="100" dirty="0">
                          <a:solidFill>
                            <a:schemeClr val="accent4">
                              <a:lumMod val="95000"/>
                              <a:lumOff val="5000"/>
                            </a:schemeClr>
                          </a:solidFill>
                          <a:effectLst/>
                          <a:latin typeface="+mj-lt"/>
                          <a:ea typeface="黑体" pitchFamily="49" charset="-122"/>
                        </a:rPr>
                        <a:t>Project Manager</a:t>
                      </a:r>
                      <a:endParaRPr lang="zh-CN" sz="1800" kern="100" dirty="0">
                        <a:solidFill>
                          <a:schemeClr val="accent4">
                            <a:lumMod val="95000"/>
                            <a:lumOff val="5000"/>
                          </a:schemeClr>
                        </a:solidFill>
                        <a:effectLst/>
                        <a:latin typeface="+mj-lt"/>
                        <a:ea typeface="黑体" pitchFamily="49" charset="-122"/>
                      </a:endParaRPr>
                    </a:p>
                  </a:txBody>
                  <a:tcPr marL="68580" marR="68580" marT="0" marB="0" anchor="ctr"/>
                </a:tc>
                <a:tc>
                  <a:txBody>
                    <a:bodyPr/>
                    <a:lstStyle/>
                    <a:p>
                      <a:pPr indent="127000" algn="ctr">
                        <a:lnSpc>
                          <a:spcPct val="125000"/>
                        </a:lnSpc>
                        <a:spcAft>
                          <a:spcPts val="0"/>
                        </a:spcAft>
                      </a:pPr>
                      <a:r>
                        <a:rPr lang="en-US" sz="1800" kern="100" dirty="0">
                          <a:effectLst/>
                          <a:latin typeface="+mj-lt"/>
                        </a:rPr>
                        <a:t>25</a:t>
                      </a:r>
                      <a:endParaRPr lang="zh-CN" sz="1800" kern="100" dirty="0">
                        <a:effectLst/>
                        <a:latin typeface="+mj-lt"/>
                        <a:ea typeface="宋体"/>
                      </a:endParaRPr>
                    </a:p>
                  </a:txBody>
                  <a:tcPr marL="68580" marR="68580" marT="0" marB="0" anchor="ctr"/>
                </a:tc>
                <a:tc>
                  <a:txBody>
                    <a:bodyPr/>
                    <a:lstStyle/>
                    <a:p>
                      <a:pPr indent="127000" algn="ctr">
                        <a:lnSpc>
                          <a:spcPct val="125000"/>
                        </a:lnSpc>
                        <a:spcAft>
                          <a:spcPts val="0"/>
                        </a:spcAft>
                      </a:pPr>
                      <a:r>
                        <a:rPr lang="en-US" sz="1800" kern="100" dirty="0">
                          <a:effectLst/>
                          <a:latin typeface="+mj-lt"/>
                        </a:rPr>
                        <a:t>250</a:t>
                      </a:r>
                      <a:endParaRPr lang="zh-CN" sz="1800" kern="100" dirty="0">
                        <a:effectLst/>
                        <a:latin typeface="+mj-lt"/>
                        <a:ea typeface="宋体"/>
                      </a:endParaRPr>
                    </a:p>
                  </a:txBody>
                  <a:tcPr marL="68580" marR="68580" marT="0" marB="0" anchor="ctr"/>
                </a:tc>
                <a:extLst>
                  <a:ext uri="{0D108BD9-81ED-4DB2-BD59-A6C34878D82A}">
                    <a16:rowId xmlns:a16="http://schemas.microsoft.com/office/drawing/2014/main" val="10001"/>
                  </a:ext>
                </a:extLst>
              </a:tr>
              <a:tr h="577303">
                <a:tc>
                  <a:txBody>
                    <a:bodyPr/>
                    <a:lstStyle/>
                    <a:p>
                      <a:pPr indent="127000" algn="ctr">
                        <a:lnSpc>
                          <a:spcPct val="125000"/>
                        </a:lnSpc>
                        <a:spcAft>
                          <a:spcPts val="0"/>
                        </a:spcAft>
                      </a:pPr>
                      <a:r>
                        <a:rPr lang="en-US" altLang="zh-CN" sz="1800" kern="100" dirty="0">
                          <a:solidFill>
                            <a:schemeClr val="accent4">
                              <a:lumMod val="95000"/>
                              <a:lumOff val="5000"/>
                            </a:schemeClr>
                          </a:solidFill>
                          <a:effectLst/>
                          <a:latin typeface="+mj-lt"/>
                          <a:ea typeface="黑体" pitchFamily="49" charset="-122"/>
                        </a:rPr>
                        <a:t>Developers</a:t>
                      </a:r>
                      <a:endParaRPr lang="zh-CN" sz="1800" kern="100" dirty="0">
                        <a:solidFill>
                          <a:schemeClr val="accent4">
                            <a:lumMod val="95000"/>
                            <a:lumOff val="5000"/>
                          </a:schemeClr>
                        </a:solidFill>
                        <a:effectLst/>
                        <a:latin typeface="+mj-lt"/>
                        <a:ea typeface="黑体" pitchFamily="49" charset="-122"/>
                      </a:endParaRPr>
                    </a:p>
                  </a:txBody>
                  <a:tcPr marL="68580" marR="68580" marT="0" marB="0" anchor="ctr"/>
                </a:tc>
                <a:tc>
                  <a:txBody>
                    <a:bodyPr/>
                    <a:lstStyle/>
                    <a:p>
                      <a:pPr indent="127000" algn="ctr">
                        <a:lnSpc>
                          <a:spcPct val="125000"/>
                        </a:lnSpc>
                        <a:spcAft>
                          <a:spcPts val="0"/>
                        </a:spcAft>
                      </a:pPr>
                      <a:r>
                        <a:rPr lang="en-US" sz="1800" kern="100" dirty="0">
                          <a:effectLst/>
                          <a:latin typeface="+mj-lt"/>
                        </a:rPr>
                        <a:t>140</a:t>
                      </a:r>
                      <a:endParaRPr lang="zh-CN" sz="1800" kern="100" dirty="0">
                        <a:effectLst/>
                        <a:latin typeface="+mj-lt"/>
                        <a:ea typeface="宋体"/>
                      </a:endParaRPr>
                    </a:p>
                  </a:txBody>
                  <a:tcPr marL="68580" marR="68580" marT="0" marB="0" anchor="ctr"/>
                </a:tc>
                <a:tc>
                  <a:txBody>
                    <a:bodyPr/>
                    <a:lstStyle/>
                    <a:p>
                      <a:pPr indent="127000" algn="ctr">
                        <a:lnSpc>
                          <a:spcPct val="125000"/>
                        </a:lnSpc>
                        <a:spcAft>
                          <a:spcPts val="0"/>
                        </a:spcAft>
                      </a:pPr>
                      <a:r>
                        <a:rPr lang="en-US" sz="1800" kern="100" dirty="0">
                          <a:effectLst/>
                          <a:latin typeface="+mj-lt"/>
                        </a:rPr>
                        <a:t>1700</a:t>
                      </a:r>
                      <a:endParaRPr lang="zh-CN" sz="1800" kern="100" dirty="0">
                        <a:effectLst/>
                        <a:latin typeface="+mj-lt"/>
                        <a:ea typeface="宋体"/>
                      </a:endParaRPr>
                    </a:p>
                  </a:txBody>
                  <a:tcPr marL="68580" marR="68580" marT="0" marB="0" anchor="ctr"/>
                </a:tc>
                <a:extLst>
                  <a:ext uri="{0D108BD9-81ED-4DB2-BD59-A6C34878D82A}">
                    <a16:rowId xmlns:a16="http://schemas.microsoft.com/office/drawing/2014/main" val="10002"/>
                  </a:ext>
                </a:extLst>
              </a:tr>
              <a:tr h="577303">
                <a:tc>
                  <a:txBody>
                    <a:bodyPr/>
                    <a:lstStyle/>
                    <a:p>
                      <a:pPr indent="127000" algn="ctr">
                        <a:lnSpc>
                          <a:spcPct val="125000"/>
                        </a:lnSpc>
                        <a:spcAft>
                          <a:spcPts val="0"/>
                        </a:spcAft>
                      </a:pPr>
                      <a:r>
                        <a:rPr lang="en-US" altLang="zh-CN" sz="1800" kern="100" dirty="0">
                          <a:solidFill>
                            <a:schemeClr val="accent4">
                              <a:lumMod val="95000"/>
                              <a:lumOff val="5000"/>
                            </a:schemeClr>
                          </a:solidFill>
                          <a:effectLst/>
                          <a:latin typeface="+mj-lt"/>
                          <a:ea typeface="黑体" pitchFamily="49" charset="-122"/>
                        </a:rPr>
                        <a:t>Testers</a:t>
                      </a:r>
                      <a:endParaRPr lang="zh-CN" sz="1800" kern="100" dirty="0">
                        <a:solidFill>
                          <a:schemeClr val="accent4">
                            <a:lumMod val="95000"/>
                            <a:lumOff val="5000"/>
                          </a:schemeClr>
                        </a:solidFill>
                        <a:effectLst/>
                        <a:latin typeface="+mj-lt"/>
                        <a:ea typeface="黑体" pitchFamily="49" charset="-122"/>
                      </a:endParaRPr>
                    </a:p>
                  </a:txBody>
                  <a:tcPr marL="68580" marR="68580" marT="0" marB="0" anchor="ctr"/>
                </a:tc>
                <a:tc>
                  <a:txBody>
                    <a:bodyPr/>
                    <a:lstStyle/>
                    <a:p>
                      <a:pPr indent="127000" algn="ctr">
                        <a:lnSpc>
                          <a:spcPct val="125000"/>
                        </a:lnSpc>
                        <a:spcAft>
                          <a:spcPts val="0"/>
                        </a:spcAft>
                      </a:pPr>
                      <a:r>
                        <a:rPr lang="en-US" sz="1800" kern="100" dirty="0">
                          <a:effectLst/>
                          <a:latin typeface="+mj-lt"/>
                        </a:rPr>
                        <a:t>350</a:t>
                      </a:r>
                      <a:endParaRPr lang="zh-CN" sz="1800" kern="100" dirty="0">
                        <a:effectLst/>
                        <a:latin typeface="+mj-lt"/>
                        <a:ea typeface="宋体"/>
                      </a:endParaRPr>
                    </a:p>
                  </a:txBody>
                  <a:tcPr marL="68580" marR="68580" marT="0" marB="0" anchor="ctr"/>
                </a:tc>
                <a:tc>
                  <a:txBody>
                    <a:bodyPr/>
                    <a:lstStyle/>
                    <a:p>
                      <a:pPr indent="127000" algn="ctr">
                        <a:lnSpc>
                          <a:spcPct val="125000"/>
                        </a:lnSpc>
                        <a:spcAft>
                          <a:spcPts val="0"/>
                        </a:spcAft>
                      </a:pPr>
                      <a:r>
                        <a:rPr lang="en-US" sz="1800" kern="100" dirty="0">
                          <a:effectLst/>
                          <a:latin typeface="+mj-lt"/>
                        </a:rPr>
                        <a:t>3200</a:t>
                      </a:r>
                      <a:endParaRPr lang="zh-CN" sz="1800" kern="100" dirty="0">
                        <a:effectLst/>
                        <a:latin typeface="+mj-lt"/>
                        <a:ea typeface="宋体"/>
                      </a:endParaRPr>
                    </a:p>
                  </a:txBody>
                  <a:tcPr marL="68580" marR="68580" marT="0" marB="0" anchor="ctr"/>
                </a:tc>
                <a:extLst>
                  <a:ext uri="{0D108BD9-81ED-4DB2-BD59-A6C34878D82A}">
                    <a16:rowId xmlns:a16="http://schemas.microsoft.com/office/drawing/2014/main" val="10003"/>
                  </a:ext>
                </a:extLst>
              </a:tr>
              <a:tr h="753140">
                <a:tc>
                  <a:txBody>
                    <a:bodyPr/>
                    <a:lstStyle/>
                    <a:p>
                      <a:pPr indent="127000" algn="ctr">
                        <a:lnSpc>
                          <a:spcPct val="125000"/>
                        </a:lnSpc>
                        <a:spcAft>
                          <a:spcPts val="0"/>
                        </a:spcAft>
                      </a:pPr>
                      <a:r>
                        <a:rPr lang="en-US" altLang="zh-CN" sz="1800" kern="100" dirty="0">
                          <a:solidFill>
                            <a:schemeClr val="accent4">
                              <a:lumMod val="95000"/>
                              <a:lumOff val="5000"/>
                            </a:schemeClr>
                          </a:solidFill>
                          <a:effectLst/>
                          <a:latin typeface="+mj-lt"/>
                          <a:ea typeface="黑体" pitchFamily="49" charset="-122"/>
                        </a:rPr>
                        <a:t>Tester-to-developer ratio</a:t>
                      </a:r>
                      <a:endParaRPr lang="zh-CN" sz="1800" kern="100" dirty="0">
                        <a:solidFill>
                          <a:schemeClr val="accent4">
                            <a:lumMod val="95000"/>
                            <a:lumOff val="5000"/>
                          </a:schemeClr>
                        </a:solidFill>
                        <a:effectLst/>
                        <a:latin typeface="+mj-lt"/>
                        <a:ea typeface="黑体" pitchFamily="49" charset="-122"/>
                      </a:endParaRPr>
                    </a:p>
                  </a:txBody>
                  <a:tcPr marL="68580" marR="68580" marT="0" marB="0" anchor="ctr"/>
                </a:tc>
                <a:tc>
                  <a:txBody>
                    <a:bodyPr/>
                    <a:lstStyle/>
                    <a:p>
                      <a:pPr indent="127000" algn="ctr">
                        <a:lnSpc>
                          <a:spcPct val="125000"/>
                        </a:lnSpc>
                        <a:spcAft>
                          <a:spcPts val="0"/>
                        </a:spcAft>
                      </a:pPr>
                      <a:r>
                        <a:rPr lang="en-US" sz="1800" kern="100" dirty="0">
                          <a:effectLst/>
                          <a:latin typeface="+mj-lt"/>
                        </a:rPr>
                        <a:t>2.5:1</a:t>
                      </a:r>
                      <a:endParaRPr lang="zh-CN" sz="1800" kern="100" dirty="0">
                        <a:effectLst/>
                        <a:latin typeface="+mj-lt"/>
                        <a:ea typeface="宋体"/>
                      </a:endParaRPr>
                    </a:p>
                  </a:txBody>
                  <a:tcPr marL="68580" marR="68580" marT="0" marB="0" anchor="ctr"/>
                </a:tc>
                <a:tc>
                  <a:txBody>
                    <a:bodyPr/>
                    <a:lstStyle/>
                    <a:p>
                      <a:pPr indent="127000" algn="ctr">
                        <a:lnSpc>
                          <a:spcPct val="125000"/>
                        </a:lnSpc>
                        <a:spcAft>
                          <a:spcPts val="0"/>
                        </a:spcAft>
                      </a:pPr>
                      <a:r>
                        <a:rPr lang="en-US" sz="1800" kern="100" dirty="0">
                          <a:effectLst/>
                          <a:latin typeface="+mj-lt"/>
                        </a:rPr>
                        <a:t>1.9:1</a:t>
                      </a:r>
                      <a:endParaRPr lang="zh-CN" sz="1800" kern="100" dirty="0">
                        <a:effectLst/>
                        <a:latin typeface="+mj-lt"/>
                        <a:ea typeface="宋体"/>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TextBox 3"/>
          <p:cNvSpPr txBox="1"/>
          <p:nvPr/>
        </p:nvSpPr>
        <p:spPr>
          <a:xfrm>
            <a:off x="572799" y="1533747"/>
            <a:ext cx="8640960" cy="646331"/>
          </a:xfrm>
          <a:prstGeom prst="rect">
            <a:avLst/>
          </a:prstGeom>
          <a:noFill/>
        </p:spPr>
        <p:txBody>
          <a:bodyPr wrap="square" rtlCol="0">
            <a:spAutoFit/>
          </a:bodyPr>
          <a:lstStyle/>
          <a:p>
            <a:r>
              <a:rPr lang="en-US" altLang="zh-CN" b="1" dirty="0">
                <a:latin typeface="+mj-lt"/>
                <a:ea typeface="黑体" pitchFamily="49" charset="-122"/>
              </a:rPr>
              <a:t>Table 1-1 The Ratio of Microsoft Exchange 2000 and Windows 2000 testers and developers</a:t>
            </a:r>
            <a:endParaRPr lang="zh-CN" altLang="en-US" sz="1600" dirty="0">
              <a:latin typeface="+mj-lt"/>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6</a:t>
            </a:fld>
            <a:r>
              <a:rPr lang="en-US" altLang="zh-CN"/>
              <a:t>/88</a:t>
            </a:r>
            <a:endParaRPr lang="en-US" altLang="zh-CN" dirty="0"/>
          </a:p>
        </p:txBody>
      </p:sp>
      <p:sp>
        <p:nvSpPr>
          <p:cNvPr id="5" name="TextBox 4">
            <a:extLst>
              <a:ext uri="{FF2B5EF4-FFF2-40B4-BE49-F238E27FC236}">
                <a16:creationId xmlns:a16="http://schemas.microsoft.com/office/drawing/2014/main" id="{9C948914-CA9D-40E7-887B-EBC4AEE2B573}"/>
              </a:ext>
            </a:extLst>
          </p:cNvPr>
          <p:cNvSpPr txBox="1"/>
          <p:nvPr/>
        </p:nvSpPr>
        <p:spPr>
          <a:xfrm>
            <a:off x="607873" y="5695541"/>
            <a:ext cx="8131393" cy="646331"/>
          </a:xfrm>
          <a:prstGeom prst="rect">
            <a:avLst/>
          </a:prstGeom>
          <a:noFill/>
        </p:spPr>
        <p:txBody>
          <a:bodyPr wrap="none" rtlCol="0">
            <a:spAutoFit/>
          </a:bodyPr>
          <a:lstStyle/>
          <a:p>
            <a:r>
              <a:rPr lang="en-US" altLang="zh-CN" dirty="0"/>
              <a:t>There were 20,000 developers involved in the development of Windows Vista.</a:t>
            </a:r>
          </a:p>
          <a:p>
            <a:r>
              <a:rPr lang="en-US" altLang="zh-CN" dirty="0"/>
              <a:t>How many testers did Microsoft need?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9552" y="836712"/>
            <a:ext cx="6537325" cy="620713"/>
          </a:xfrm>
        </p:spPr>
        <p:txBody>
          <a:bodyPr/>
          <a:lstStyle/>
          <a:p>
            <a:pPr eaLnBrk="1" hangingPunct="1"/>
            <a:r>
              <a:rPr lang="en-US" altLang="zh-CN" sz="3200" b="1" dirty="0">
                <a:solidFill>
                  <a:schemeClr val="hlink"/>
                </a:solidFill>
                <a:ea typeface="楷体_GB2312" pitchFamily="49" charset="-122"/>
              </a:rPr>
              <a:t>1.6.4  The X Model</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213308313"/>
              </p:ext>
            </p:extLst>
          </p:nvPr>
        </p:nvGraphicFramePr>
        <p:xfrm>
          <a:off x="518372" y="1628800"/>
          <a:ext cx="8539304" cy="4536504"/>
        </p:xfrm>
        <a:graphic>
          <a:graphicData uri="http://schemas.openxmlformats.org/presentationml/2006/ole">
            <mc:AlternateContent xmlns:mc="http://schemas.openxmlformats.org/markup-compatibility/2006">
              <mc:Choice xmlns:v="urn:schemas-microsoft-com:vml" Requires="v">
                <p:oleObj spid="_x0000_s96470" name="Visio" r:id="rId4" imgW="3688813" imgH="2621536" progId="Visio.Drawing.11">
                  <p:embed/>
                </p:oleObj>
              </mc:Choice>
              <mc:Fallback>
                <p:oleObj name="Visio" r:id="rId4" imgW="3688813" imgH="262153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72" y="1628800"/>
                        <a:ext cx="8539304" cy="4536504"/>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60</a:t>
            </a:fld>
            <a:r>
              <a:rPr lang="en-US" altLang="zh-CN"/>
              <a:t>/88</a:t>
            </a:r>
            <a:endParaRPr lang="en-US" altLang="zh-CN" dirty="0"/>
          </a:p>
        </p:txBody>
      </p:sp>
    </p:spTree>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20688"/>
            <a:ext cx="7772400" cy="1143000"/>
          </a:xfrm>
        </p:spPr>
        <p:txBody>
          <a:bodyPr/>
          <a:lstStyle/>
          <a:p>
            <a:r>
              <a:rPr lang="en-US" altLang="zh-CN" sz="3200" b="1" dirty="0"/>
              <a:t>The X Model</a:t>
            </a:r>
            <a:endParaRPr lang="zh-CN" altLang="en-US" sz="3200" b="1" dirty="0"/>
          </a:p>
        </p:txBody>
      </p:sp>
      <p:sp>
        <p:nvSpPr>
          <p:cNvPr id="3" name="内容占位符 2"/>
          <p:cNvSpPr>
            <a:spLocks noGrp="1"/>
          </p:cNvSpPr>
          <p:nvPr>
            <p:ph idx="1"/>
          </p:nvPr>
        </p:nvSpPr>
        <p:spPr>
          <a:xfrm>
            <a:off x="683568" y="1600200"/>
            <a:ext cx="8136904" cy="4530725"/>
          </a:xfrm>
        </p:spPr>
        <p:txBody>
          <a:bodyPr/>
          <a:lstStyle/>
          <a:p>
            <a:pPr marL="0" indent="0" algn="just">
              <a:buNone/>
            </a:pPr>
            <a:r>
              <a:rPr lang="en-US" altLang="zh-CN" sz="2000" dirty="0">
                <a:latin typeface="+mj-lt"/>
                <a:ea typeface="黑体" pitchFamily="49" charset="-122"/>
              </a:rPr>
              <a:t>The upper right of the X model indicates that a certain version of the software is formed for the finished program product that has passed the integration test and submitted to the user, or it can be the integrated stage product for a larger-scale integration activity. Multiple parallel curves indicate that changes can occur in various parts.</a:t>
            </a:r>
          </a:p>
          <a:p>
            <a:pPr marL="0" indent="0" algn="just">
              <a:buNone/>
            </a:pPr>
            <a:endParaRPr lang="en-US" altLang="zh-CN" sz="2000" dirty="0">
              <a:latin typeface="+mj-lt"/>
              <a:ea typeface="黑体" pitchFamily="49" charset="-122"/>
            </a:endParaRPr>
          </a:p>
          <a:p>
            <a:pPr marL="0" indent="0" algn="just">
              <a:buNone/>
            </a:pPr>
            <a:r>
              <a:rPr lang="en-US" altLang="zh-CN" sz="2000" dirty="0">
                <a:latin typeface="+mj-lt"/>
                <a:ea typeface="黑体" pitchFamily="49" charset="-122"/>
              </a:rPr>
              <a:t>At the bottom right of the X model, an exploratory test method is given as a supplement to the traditional test process. This is a special type of test that is not planned in advance. It emphasizes the simultaneity of test design and test execution, which is different from The "design before execution" approach in the traditional testing process. Exploratory testing learns the test object and designs the test while testing the test object, and uses the information obtained about the test object to design new and better tests during the test.</a:t>
            </a:r>
            <a:endParaRPr lang="zh-CN" altLang="en-US" sz="2000" dirty="0">
              <a:latin typeface="+mj-lt"/>
              <a:ea typeface="黑体" pitchFamily="49" charset="-122"/>
            </a:endParaRPr>
          </a:p>
        </p:txBody>
      </p:sp>
      <p:sp>
        <p:nvSpPr>
          <p:cNvPr id="5" name="灯片编号占位符 4"/>
          <p:cNvSpPr>
            <a:spLocks noGrp="1"/>
          </p:cNvSpPr>
          <p:nvPr>
            <p:ph type="sldNum" sz="quarter" idx="12"/>
          </p:nvPr>
        </p:nvSpPr>
        <p:spPr/>
        <p:txBody>
          <a:bodyPr/>
          <a:lstStyle/>
          <a:p>
            <a:pPr>
              <a:defRPr/>
            </a:pPr>
            <a:fld id="{EC6286C6-355F-4F48-86A5-C9017185EA79}" type="slidenum">
              <a:rPr lang="zh-CN" altLang="en-US" smtClean="0"/>
              <a:pPr>
                <a:defRPr/>
              </a:pPr>
              <a:t>61</a:t>
            </a:fld>
            <a:r>
              <a:rPr lang="en-US" altLang="zh-CN"/>
              <a:t>/88</a:t>
            </a:r>
            <a:endParaRPr lang="en-US" altLang="zh-CN" dirty="0"/>
          </a:p>
        </p:txBody>
      </p:sp>
    </p:spTree>
    <p:extLst>
      <p:ext uri="{BB962C8B-B14F-4D97-AF65-F5344CB8AC3E}">
        <p14:creationId xmlns:p14="http://schemas.microsoft.com/office/powerpoint/2010/main" val="19236102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77850" y="548680"/>
            <a:ext cx="7772400" cy="1143000"/>
          </a:xfrm>
        </p:spPr>
        <p:txBody>
          <a:bodyPr/>
          <a:lstStyle/>
          <a:p>
            <a:pPr eaLnBrk="1" hangingPunct="1"/>
            <a:r>
              <a:rPr lang="en-US" altLang="zh-CN" sz="3200" b="1" dirty="0">
                <a:solidFill>
                  <a:schemeClr val="hlink"/>
                </a:solidFill>
                <a:ea typeface="楷体_GB2312" pitchFamily="49" charset="-122"/>
              </a:rPr>
              <a:t>Features of the X model</a:t>
            </a:r>
            <a:endParaRPr lang="zh-CN" altLang="en-US" sz="3200" b="1" dirty="0">
              <a:solidFill>
                <a:schemeClr val="hlink"/>
              </a:solidFill>
              <a:ea typeface="楷体_GB2312" pitchFamily="49" charset="-122"/>
            </a:endParaRPr>
          </a:p>
        </p:txBody>
      </p:sp>
      <p:sp>
        <p:nvSpPr>
          <p:cNvPr id="2" name="TextBox 1"/>
          <p:cNvSpPr txBox="1"/>
          <p:nvPr/>
        </p:nvSpPr>
        <p:spPr>
          <a:xfrm>
            <a:off x="683568" y="1916832"/>
            <a:ext cx="8280920" cy="4042453"/>
          </a:xfrm>
          <a:prstGeom prst="rect">
            <a:avLst/>
          </a:prstGeom>
          <a:noFill/>
        </p:spPr>
        <p:txBody>
          <a:bodyPr wrap="square" rtlCol="0">
            <a:spAutoFit/>
          </a:bodyPr>
          <a:lstStyle/>
          <a:p>
            <a:pPr>
              <a:lnSpc>
                <a:spcPct val="120000"/>
              </a:lnSpc>
            </a:pPr>
            <a:r>
              <a:rPr lang="en-US" altLang="zh-CN" sz="2400" dirty="0">
                <a:latin typeface="+mj-lt"/>
                <a:ea typeface="黑体" pitchFamily="49" charset="-122"/>
              </a:rPr>
              <a:t>The X model makes up for the lack of test design links in the V model and the inability to test backtracking, and it adds a new way of thinking about testing, exploratory testing. The X model can handle the handover process of software development and testing well. Can help experienced testers find more software errors outside of the test plan.</a:t>
            </a:r>
          </a:p>
          <a:p>
            <a:pPr>
              <a:lnSpc>
                <a:spcPct val="120000"/>
              </a:lnSpc>
            </a:pPr>
            <a:endParaRPr lang="en-US" altLang="zh-CN" sz="2400" dirty="0">
              <a:latin typeface="+mj-lt"/>
              <a:ea typeface="黑体" pitchFamily="49" charset="-122"/>
            </a:endParaRPr>
          </a:p>
          <a:p>
            <a:pPr>
              <a:lnSpc>
                <a:spcPct val="120000"/>
              </a:lnSpc>
            </a:pPr>
            <a:r>
              <a:rPr lang="en-US" altLang="zh-CN" sz="2400" dirty="0">
                <a:latin typeface="+mj-lt"/>
                <a:ea typeface="黑体" pitchFamily="49" charset="-122"/>
              </a:rPr>
              <a:t>However, due to the lack of planning, it may cause a waste of test resources, which requires a high level of experience for testers.</a:t>
            </a:r>
            <a:endParaRPr lang="zh-CN" altLang="en-US" sz="2400"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62</a:t>
            </a:fld>
            <a:r>
              <a:rPr lang="en-US" altLang="zh-CN"/>
              <a:t>/88</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1560" y="548680"/>
            <a:ext cx="7772400" cy="1143000"/>
          </a:xfrm>
        </p:spPr>
        <p:txBody>
          <a:bodyPr/>
          <a:lstStyle/>
          <a:p>
            <a:pPr eaLnBrk="1" hangingPunct="1"/>
            <a:r>
              <a:rPr lang="en-US" altLang="zh-CN" sz="3200" b="1" dirty="0">
                <a:solidFill>
                  <a:schemeClr val="hlink"/>
                </a:solidFill>
                <a:latin typeface="楷体_GB2312" pitchFamily="49" charset="-122"/>
                <a:ea typeface="楷体_GB2312" pitchFamily="49" charset="-122"/>
              </a:rPr>
              <a:t>1.6.5 </a:t>
            </a:r>
            <a:r>
              <a:rPr lang="en-US" altLang="zh-CN" sz="3200" b="1" dirty="0">
                <a:solidFill>
                  <a:schemeClr val="hlink"/>
                </a:solidFill>
                <a:ea typeface="楷体_GB2312" pitchFamily="49" charset="-122"/>
              </a:rPr>
              <a:t>Pre-test model</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06383220"/>
              </p:ext>
            </p:extLst>
          </p:nvPr>
        </p:nvGraphicFramePr>
        <p:xfrm>
          <a:off x="899592" y="1556793"/>
          <a:ext cx="6912768" cy="4806020"/>
        </p:xfrm>
        <a:graphic>
          <a:graphicData uri="http://schemas.openxmlformats.org/presentationml/2006/ole">
            <mc:AlternateContent xmlns:mc="http://schemas.openxmlformats.org/markup-compatibility/2006">
              <mc:Choice xmlns:v="urn:schemas-microsoft-com:vml" Requires="v">
                <p:oleObj spid="_x0000_s97494" name="Visio" r:id="rId4" imgW="4579230" imgH="3184940" progId="Visio.Drawing.11">
                  <p:embed/>
                </p:oleObj>
              </mc:Choice>
              <mc:Fallback>
                <p:oleObj name="Visio" r:id="rId4" imgW="4579230" imgH="3184940" progId="Visio.Drawing.11">
                  <p:embed/>
                  <p:pic>
                    <p:nvPicPr>
                      <p:cNvPr id="0" name="Object 1"/>
                      <p:cNvPicPr>
                        <a:picLocks noChangeAspect="1" noChangeArrowheads="1"/>
                      </p:cNvPicPr>
                      <p:nvPr/>
                    </p:nvPicPr>
                    <p:blipFill>
                      <a:blip r:embed="rId5"/>
                      <a:srcRect/>
                      <a:stretch>
                        <a:fillRect/>
                      </a:stretch>
                    </p:blipFill>
                    <p:spPr bwMode="auto">
                      <a:xfrm>
                        <a:off x="899592" y="1556793"/>
                        <a:ext cx="6912768" cy="4806020"/>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63</a:t>
            </a:fld>
            <a:r>
              <a:rPr lang="en-US" altLang="zh-CN"/>
              <a:t>/88</a:t>
            </a: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560" y="692696"/>
            <a:ext cx="6768752" cy="836613"/>
          </a:xfrm>
        </p:spPr>
        <p:txBody>
          <a:bodyPr/>
          <a:lstStyle/>
          <a:p>
            <a:pPr eaLnBrk="1" hangingPunct="1"/>
            <a:r>
              <a:rPr lang="en-US" altLang="zh-CN" sz="3200" b="1" dirty="0">
                <a:solidFill>
                  <a:schemeClr val="hlink"/>
                </a:solidFill>
                <a:ea typeface="楷体_GB2312" pitchFamily="49" charset="-122"/>
              </a:rPr>
              <a:t>Features of the pre-test model</a:t>
            </a:r>
            <a:endParaRPr lang="zh-CN" altLang="en-US" sz="3200" b="1" dirty="0">
              <a:solidFill>
                <a:schemeClr val="hlink"/>
              </a:solidFill>
              <a:ea typeface="楷体_GB2312" pitchFamily="49" charset="-122"/>
            </a:endParaRPr>
          </a:p>
        </p:txBody>
      </p:sp>
      <p:sp>
        <p:nvSpPr>
          <p:cNvPr id="1656835" name="Rectangle 3"/>
          <p:cNvSpPr>
            <a:spLocks noGrp="1" noChangeArrowheads="1"/>
          </p:cNvSpPr>
          <p:nvPr>
            <p:ph type="body" idx="1"/>
          </p:nvPr>
        </p:nvSpPr>
        <p:spPr>
          <a:xfrm>
            <a:off x="683568" y="1628800"/>
            <a:ext cx="8064896" cy="4536504"/>
          </a:xfrm>
        </p:spPr>
        <p:txBody>
          <a:bodyPr/>
          <a:lstStyle/>
          <a:p>
            <a:pPr marL="0" indent="0" algn="just">
              <a:lnSpc>
                <a:spcPct val="120000"/>
              </a:lnSpc>
              <a:buNone/>
            </a:pPr>
            <a:r>
              <a:rPr lang="en-US" altLang="zh-CN" sz="2000" dirty="0">
                <a:latin typeface="+mj-lt"/>
                <a:ea typeface="黑体" pitchFamily="49" charset="-122"/>
              </a:rPr>
              <a:t>The pre-test model is a model that closely combines testing and development. It combines the V model and the X model, using their strengths, and at the same time making up for their shortcomings. The use of pre-test models can speed up project development. Has the following characteristics:</a:t>
            </a:r>
          </a:p>
          <a:p>
            <a:pPr marL="0" indent="0" algn="just">
              <a:lnSpc>
                <a:spcPct val="120000"/>
              </a:lnSpc>
              <a:buNone/>
            </a:pPr>
            <a:r>
              <a:rPr lang="en-US" altLang="zh-CN" sz="2000" dirty="0">
                <a:solidFill>
                  <a:srgbClr val="0070C0"/>
                </a:solidFill>
                <a:latin typeface="+mj-lt"/>
                <a:ea typeface="黑体" pitchFamily="49" charset="-122"/>
              </a:rPr>
              <a:t>(1) Combination of development and testing:</a:t>
            </a:r>
            <a:r>
              <a:rPr lang="en-US" altLang="zh-CN" sz="2000" dirty="0">
                <a:latin typeface="+mj-lt"/>
                <a:ea typeface="黑体" pitchFamily="49" charset="-122"/>
              </a:rPr>
              <a:t> The pre-test model integrates the life cycle of development and testing, and identifies the key behaviors from the beginning to the end of the project life cycle. The lack of key behaviors will reduce the success of the software project. possibility. Pre-testing can be done alternately between coding and testing in the development phase, that is, once the program fragment is written, it will be tested immediately.</a:t>
            </a:r>
            <a:endParaRPr lang="zh-CN" altLang="zh-CN" sz="2400" dirty="0">
              <a:latin typeface="+mj-lt"/>
              <a:ea typeface="黑体"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64</a:t>
            </a:fld>
            <a:r>
              <a:rPr lang="en-US" altLang="zh-CN"/>
              <a:t>/88</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755650" y="1736725"/>
            <a:ext cx="7992814" cy="4428579"/>
          </a:xfrm>
        </p:spPr>
        <p:txBody>
          <a:bodyPr/>
          <a:lstStyle/>
          <a:p>
            <a:pPr eaLnBrk="1" hangingPunct="1">
              <a:lnSpc>
                <a:spcPct val="120000"/>
              </a:lnSpc>
              <a:buNone/>
            </a:pPr>
            <a:r>
              <a:rPr lang="en-US" altLang="zh-CN" sz="2000" dirty="0">
                <a:solidFill>
                  <a:srgbClr val="0070C0"/>
                </a:solidFill>
                <a:latin typeface="+mj-lt"/>
                <a:ea typeface="黑体" pitchFamily="49" charset="-122"/>
              </a:rPr>
              <a:t>(2) Test each delivered content: </a:t>
            </a:r>
            <a:r>
              <a:rPr lang="en-US" altLang="zh-CN" sz="2000" dirty="0">
                <a:latin typeface="+mj-lt"/>
                <a:ea typeface="黑体" pitchFamily="49" charset="-122"/>
              </a:rPr>
              <a:t>Every delivered development result must be tested in a certain way, and the source code is not the only content that needs to be tested.</a:t>
            </a:r>
          </a:p>
          <a:p>
            <a:pPr eaLnBrk="1" hangingPunct="1">
              <a:lnSpc>
                <a:spcPct val="120000"/>
              </a:lnSpc>
              <a:buNone/>
            </a:pPr>
            <a:r>
              <a:rPr lang="en-US" altLang="zh-CN" sz="2000" dirty="0">
                <a:solidFill>
                  <a:srgbClr val="0070C0"/>
                </a:solidFill>
                <a:latin typeface="+mj-lt"/>
                <a:ea typeface="黑体" pitchFamily="49" charset="-122"/>
              </a:rPr>
              <a:t>(3) Carry out test plan and design in the design stage: </a:t>
            </a:r>
            <a:r>
              <a:rPr lang="en-US" altLang="zh-CN" sz="2000" dirty="0">
                <a:latin typeface="+mj-lt"/>
                <a:ea typeface="黑体" pitchFamily="49" charset="-122"/>
              </a:rPr>
              <a:t>The design stage is the best time to make test plan and design. The pre-model believes that testing mainly includes two types of acceptance testing and technical testing, both of which require a test plan. The formulation of the acceptance test plan depends not only on the results of system analysis, but also on the results of system design. It is necessary to determine whether the acceptance criteria are reached and whether the requirements-based testing is successfully completed according to some specific system operations determined by the system design.</a:t>
            </a:r>
            <a:endParaRPr lang="zh-CN" altLang="en-US" sz="1800" dirty="0">
              <a:latin typeface="+mj-lt"/>
              <a:ea typeface="楷体_GB2312" pitchFamily="49" charset="-122"/>
            </a:endParaRPr>
          </a:p>
        </p:txBody>
      </p:sp>
      <p:sp>
        <p:nvSpPr>
          <p:cNvPr id="65540"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65</a:t>
            </a:fld>
            <a:r>
              <a:rPr lang="en-US" altLang="zh-CN"/>
              <a:t>/88</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20000"/>
              </a:lnSpc>
              <a:buNone/>
            </a:pPr>
            <a:r>
              <a:rPr lang="en-US" altLang="zh-CN" sz="2000" dirty="0">
                <a:solidFill>
                  <a:srgbClr val="0070C0"/>
                </a:solidFill>
                <a:latin typeface="+mj-lt"/>
                <a:ea typeface="黑体" pitchFamily="49" charset="-122"/>
              </a:rPr>
              <a:t>(4) Acceptance testing and technical testing are mutually independent: </a:t>
            </a:r>
            <a:r>
              <a:rPr lang="en-US" altLang="zh-CN" sz="2000" dirty="0">
                <a:latin typeface="+mj-lt"/>
                <a:ea typeface="黑体" pitchFamily="49" charset="-122"/>
              </a:rPr>
              <a:t>It is advocated that acceptance testing should be independent of technical testing, so that double insurance can be provided to ensure that the design and program coding can meet the needs of end users.</a:t>
            </a:r>
          </a:p>
          <a:p>
            <a:pPr marL="0" indent="0">
              <a:lnSpc>
                <a:spcPct val="120000"/>
              </a:lnSpc>
              <a:buNone/>
            </a:pPr>
            <a:r>
              <a:rPr lang="en-US" altLang="zh-CN" sz="2000" dirty="0">
                <a:solidFill>
                  <a:srgbClr val="0070C0"/>
                </a:solidFill>
                <a:latin typeface="+mj-lt"/>
                <a:ea typeface="黑体" pitchFamily="49" charset="-122"/>
              </a:rPr>
              <a:t>(5) Alternate development and testing: </a:t>
            </a:r>
            <a:r>
              <a:rPr lang="en-US" altLang="zh-CN" sz="2000" dirty="0">
                <a:latin typeface="+mj-lt"/>
                <a:ea typeface="黑体" pitchFamily="49" charset="-122"/>
              </a:rPr>
              <a:t>Software projects often undergo changes in various development stages, such as adding new functions and synchronously modifying technical documents. Development and testing need to be executed repeatedly and alternately together.</a:t>
            </a:r>
          </a:p>
          <a:p>
            <a:pPr marL="0" indent="0">
              <a:lnSpc>
                <a:spcPct val="120000"/>
              </a:lnSpc>
              <a:buNone/>
            </a:pPr>
            <a:r>
              <a:rPr lang="en-US" altLang="zh-CN" sz="2000" dirty="0">
                <a:solidFill>
                  <a:srgbClr val="0070C0"/>
                </a:solidFill>
                <a:latin typeface="+mj-lt"/>
                <a:ea typeface="黑体" pitchFamily="49" charset="-122"/>
              </a:rPr>
              <a:t>(6) Intrinsic value of the model: </a:t>
            </a:r>
            <a:r>
              <a:rPr lang="en-US" altLang="zh-CN" sz="2000" dirty="0">
                <a:latin typeface="+mj-lt"/>
                <a:ea typeface="黑体" pitchFamily="49" charset="-122"/>
              </a:rPr>
              <a:t>Through the division of risk priority, errors can be found early at a lower cost, and the importance of testing to ensure software quality is fully emphasized.</a:t>
            </a:r>
            <a:endParaRPr lang="zh-CN" altLang="en-US" sz="2000" dirty="0">
              <a:latin typeface="+mj-lt"/>
            </a:endParaRPr>
          </a:p>
        </p:txBody>
      </p:sp>
      <p:sp>
        <p:nvSpPr>
          <p:cNvPr id="5" name="灯片编号占位符 4"/>
          <p:cNvSpPr>
            <a:spLocks noGrp="1"/>
          </p:cNvSpPr>
          <p:nvPr>
            <p:ph type="sldNum" sz="quarter" idx="12"/>
          </p:nvPr>
        </p:nvSpPr>
        <p:spPr/>
        <p:txBody>
          <a:bodyPr/>
          <a:lstStyle/>
          <a:p>
            <a:pPr>
              <a:defRPr/>
            </a:pPr>
            <a:fld id="{EC6286C6-355F-4F48-86A5-C9017185EA79}" type="slidenum">
              <a:rPr lang="zh-CN" altLang="en-US" smtClean="0"/>
              <a:pPr>
                <a:defRPr/>
              </a:pPr>
              <a:t>66</a:t>
            </a:fld>
            <a:r>
              <a:rPr lang="en-US" altLang="zh-CN"/>
              <a:t>/88</a:t>
            </a:r>
            <a:endParaRPr lang="en-US" altLang="zh-CN" dirty="0"/>
          </a:p>
        </p:txBody>
      </p:sp>
    </p:spTree>
    <p:extLst>
      <p:ext uri="{BB962C8B-B14F-4D97-AF65-F5344CB8AC3E}">
        <p14:creationId xmlns:p14="http://schemas.microsoft.com/office/powerpoint/2010/main" val="293834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9552" y="630238"/>
            <a:ext cx="7772400" cy="1143000"/>
          </a:xfrm>
        </p:spPr>
        <p:txBody>
          <a:bodyPr/>
          <a:lstStyle/>
          <a:p>
            <a:pPr eaLnBrk="1" hangingPunct="1"/>
            <a:r>
              <a:rPr lang="en-US" altLang="zh-CN" sz="3200" b="1" dirty="0">
                <a:solidFill>
                  <a:srgbClr val="C00000"/>
                </a:solidFill>
                <a:latin typeface="楷体_GB2312" pitchFamily="49" charset="-122"/>
                <a:ea typeface="楷体_GB2312" pitchFamily="49" charset="-122"/>
              </a:rPr>
              <a:t>1.6.6</a:t>
            </a:r>
            <a:r>
              <a:rPr lang="zh-CN" altLang="en-US" sz="3200" b="1" dirty="0">
                <a:solidFill>
                  <a:srgbClr val="C00000"/>
                </a:solidFill>
                <a:latin typeface="楷体_GB2312" pitchFamily="49" charset="-122"/>
                <a:ea typeface="楷体_GB2312" pitchFamily="49" charset="-122"/>
              </a:rPr>
              <a:t> </a:t>
            </a:r>
            <a:r>
              <a:rPr lang="en-US" altLang="zh-CN" sz="3200" b="1" dirty="0">
                <a:solidFill>
                  <a:srgbClr val="C00000"/>
                </a:solidFill>
                <a:ea typeface="楷体_GB2312" pitchFamily="49" charset="-122"/>
              </a:rPr>
              <a:t>Features of test models</a:t>
            </a:r>
            <a:endParaRPr lang="zh-CN" altLang="en-US" sz="3200" b="1" dirty="0">
              <a:solidFill>
                <a:srgbClr val="C00000"/>
              </a:solidFill>
              <a:ea typeface="楷体_GB2312" pitchFamily="49" charset="-122"/>
            </a:endParaRPr>
          </a:p>
        </p:txBody>
      </p:sp>
      <p:sp>
        <p:nvSpPr>
          <p:cNvPr id="67589" name="Text Box 6"/>
          <p:cNvSpPr txBox="1">
            <a:spLocks noChangeArrowheads="1"/>
          </p:cNvSpPr>
          <p:nvPr/>
        </p:nvSpPr>
        <p:spPr bwMode="auto">
          <a:xfrm>
            <a:off x="2411413" y="1773238"/>
            <a:ext cx="3598862" cy="3354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en-US" altLang="zh-CN" sz="2000" dirty="0">
                <a:ea typeface="华文琥珀" pitchFamily="2" charset="-122"/>
              </a:rPr>
              <a:t>    </a:t>
            </a:r>
            <a:endParaRPr lang="zh-CN" altLang="en-US" sz="2000" dirty="0">
              <a:ea typeface="华文隶书"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56467672"/>
              </p:ext>
            </p:extLst>
          </p:nvPr>
        </p:nvGraphicFramePr>
        <p:xfrm>
          <a:off x="755576" y="2276872"/>
          <a:ext cx="8172400" cy="4252548"/>
        </p:xfrm>
        <a:graphic>
          <a:graphicData uri="http://schemas.openxmlformats.org/drawingml/2006/table">
            <a:tbl>
              <a:tblPr firstRow="1" firstCol="1" bandRow="1">
                <a:tableStyleId>{5C22544A-7EE6-4342-B048-85BDC9FD1C3A}</a:tableStyleId>
              </a:tblPr>
              <a:tblGrid>
                <a:gridCol w="997033">
                  <a:extLst>
                    <a:ext uri="{9D8B030D-6E8A-4147-A177-3AD203B41FA5}">
                      <a16:colId xmlns:a16="http://schemas.microsoft.com/office/drawing/2014/main" val="20000"/>
                    </a:ext>
                  </a:extLst>
                </a:gridCol>
                <a:gridCol w="7175367">
                  <a:extLst>
                    <a:ext uri="{9D8B030D-6E8A-4147-A177-3AD203B41FA5}">
                      <a16:colId xmlns:a16="http://schemas.microsoft.com/office/drawing/2014/main" val="20001"/>
                    </a:ext>
                  </a:extLst>
                </a:gridCol>
              </a:tblGrid>
              <a:tr h="437848">
                <a:tc>
                  <a:txBody>
                    <a:bodyPr/>
                    <a:lstStyle/>
                    <a:p>
                      <a:pPr indent="127000" algn="ctr">
                        <a:lnSpc>
                          <a:spcPct val="125000"/>
                        </a:lnSpc>
                        <a:spcAft>
                          <a:spcPts val="0"/>
                        </a:spcAft>
                      </a:pPr>
                      <a:r>
                        <a:rPr lang="en-US" altLang="zh-CN" sz="1800" kern="100" dirty="0">
                          <a:solidFill>
                            <a:schemeClr val="tx1"/>
                          </a:solidFill>
                          <a:effectLst/>
                        </a:rPr>
                        <a:t>Model</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Aft>
                          <a:spcPts val="0"/>
                        </a:spcAft>
                      </a:pPr>
                      <a:r>
                        <a:rPr lang="en-US" altLang="zh-CN" sz="1800" kern="100" dirty="0">
                          <a:solidFill>
                            <a:schemeClr val="tx1"/>
                          </a:solidFill>
                          <a:effectLst/>
                        </a:rPr>
                        <a:t>Main features of test models</a:t>
                      </a:r>
                      <a:endParaRPr lang="zh-CN" sz="18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1751391">
                <a:tc>
                  <a:txBody>
                    <a:bodyPr/>
                    <a:lstStyle/>
                    <a:p>
                      <a:pPr indent="127000" algn="ctr">
                        <a:lnSpc>
                          <a:spcPct val="125000"/>
                        </a:lnSpc>
                        <a:spcAft>
                          <a:spcPts val="0"/>
                        </a:spcAft>
                      </a:pPr>
                      <a:r>
                        <a:rPr lang="en-US" sz="2000" kern="100" dirty="0">
                          <a:solidFill>
                            <a:schemeClr val="tx1"/>
                          </a:solidFill>
                          <a:effectLst/>
                        </a:rPr>
                        <a:t>V</a:t>
                      </a:r>
                      <a:r>
                        <a:rPr lang="en-US" sz="2000" kern="100" baseline="0" dirty="0">
                          <a:solidFill>
                            <a:schemeClr val="tx1"/>
                          </a:solidFill>
                          <a:effectLst/>
                        </a:rPr>
                        <a:t> Model</a:t>
                      </a:r>
                      <a:endParaRPr lang="zh-CN" sz="2000" kern="100" dirty="0">
                        <a:solidFill>
                          <a:schemeClr val="tx1"/>
                        </a:solidFill>
                        <a:effectLst/>
                        <a:latin typeface="Times New Roman"/>
                        <a:ea typeface="宋体"/>
                      </a:endParaRPr>
                    </a:p>
                  </a:txBody>
                  <a:tcPr marL="68580" marR="68580" marT="0" marB="0" anchor="ctr"/>
                </a:tc>
                <a:tc>
                  <a:txBody>
                    <a:bodyPr/>
                    <a:lstStyle/>
                    <a:p>
                      <a:pPr indent="228600" algn="just">
                        <a:lnSpc>
                          <a:spcPct val="125000"/>
                        </a:lnSpc>
                        <a:spcBef>
                          <a:spcPts val="600"/>
                        </a:spcBef>
                        <a:spcAft>
                          <a:spcPts val="0"/>
                        </a:spcAft>
                      </a:pPr>
                      <a:r>
                        <a:rPr lang="en-US" altLang="zh-CN" sz="2000" kern="100" dirty="0">
                          <a:effectLst/>
                          <a:latin typeface="+mj-lt"/>
                          <a:ea typeface="黑体" pitchFamily="49" charset="-122"/>
                        </a:rPr>
                        <a:t>It clearly states the stages that software testing needs to go through in the entire software development cycle, and each testing stage corresponds to a development stage. However, testing is only carried out after coding, it is not clearly stated that the requirements and design should be tested, and iterative development is not supported.</a:t>
                      </a:r>
                      <a:endParaRPr lang="zh-CN" sz="20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1"/>
                  </a:ext>
                </a:extLst>
              </a:tr>
              <a:tr h="1444049">
                <a:tc>
                  <a:txBody>
                    <a:bodyPr/>
                    <a:lstStyle/>
                    <a:p>
                      <a:pPr indent="127000" algn="ctr">
                        <a:lnSpc>
                          <a:spcPct val="125000"/>
                        </a:lnSpc>
                        <a:spcAft>
                          <a:spcPts val="0"/>
                        </a:spcAft>
                      </a:pPr>
                      <a:r>
                        <a:rPr lang="en-US" sz="2000" kern="100" dirty="0">
                          <a:solidFill>
                            <a:schemeClr val="tx1"/>
                          </a:solidFill>
                          <a:effectLst/>
                        </a:rPr>
                        <a:t>W</a:t>
                      </a:r>
                      <a:r>
                        <a:rPr lang="en-US" altLang="zh-CN" sz="2000" kern="100" dirty="0">
                          <a:solidFill>
                            <a:schemeClr val="tx1"/>
                          </a:solidFill>
                          <a:effectLst/>
                        </a:rPr>
                        <a:t> Model</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just">
                        <a:lnSpc>
                          <a:spcPct val="125000"/>
                        </a:lnSpc>
                        <a:spcAft>
                          <a:spcPts val="0"/>
                        </a:spcAft>
                      </a:pPr>
                      <a:r>
                        <a:rPr lang="en-US" sz="2400" kern="100" dirty="0">
                          <a:effectLst/>
                        </a:rPr>
                        <a:t>    </a:t>
                      </a:r>
                      <a:r>
                        <a:rPr lang="en-US" altLang="zh-CN" sz="2000" kern="100" dirty="0">
                          <a:solidFill>
                            <a:schemeClr val="dk1"/>
                          </a:solidFill>
                          <a:effectLst/>
                          <a:latin typeface="+mj-lt"/>
                          <a:ea typeface="黑体" pitchFamily="49" charset="-122"/>
                          <a:cs typeface="+mn-cs"/>
                        </a:rPr>
                        <a:t>Emphasizes the parallelism of testing and development, and clarifies the need to test requirements and designs, which is conducive to early detection of software defects. Treating development and testing as serial activities cannot support iterative software development.</a:t>
                      </a:r>
                      <a:endParaRPr lang="zh-CN" sz="2000" kern="100" dirty="0">
                        <a:solidFill>
                          <a:schemeClr val="dk1"/>
                        </a:solidFill>
                        <a:effectLst/>
                        <a:latin typeface="+mj-lt"/>
                        <a:ea typeface="黑体" pitchFamily="49" charset="-122"/>
                        <a:cs typeface="+mn-cs"/>
                      </a:endParaRPr>
                    </a:p>
                  </a:txBody>
                  <a:tcPr marL="68580" marR="68580" marT="0" marB="0" anchor="ctr"/>
                </a:tc>
                <a:extLst>
                  <a:ext uri="{0D108BD9-81ED-4DB2-BD59-A6C34878D82A}">
                    <a16:rowId xmlns:a16="http://schemas.microsoft.com/office/drawing/2014/main" val="10002"/>
                  </a:ext>
                </a:extLst>
              </a:tr>
            </a:tbl>
          </a:graphicData>
        </a:graphic>
      </p:graphicFrame>
      <p:sp>
        <p:nvSpPr>
          <p:cNvPr id="4" name="TextBox 3"/>
          <p:cNvSpPr txBox="1"/>
          <p:nvPr/>
        </p:nvSpPr>
        <p:spPr>
          <a:xfrm>
            <a:off x="827584" y="1773238"/>
            <a:ext cx="7416824" cy="461665"/>
          </a:xfrm>
          <a:prstGeom prst="rect">
            <a:avLst/>
          </a:prstGeom>
          <a:noFill/>
        </p:spPr>
        <p:txBody>
          <a:bodyPr wrap="square" rtlCol="0">
            <a:spAutoFit/>
          </a:bodyPr>
          <a:lstStyle/>
          <a:p>
            <a:pPr algn="ctr"/>
            <a:r>
              <a:rPr lang="en-US" altLang="zh-CN" sz="2400" b="1" dirty="0">
                <a:latin typeface="+mj-ea"/>
                <a:ea typeface="+mj-ea"/>
              </a:rPr>
              <a:t>    Table 1-2  </a:t>
            </a:r>
            <a:r>
              <a:rPr lang="en-US" altLang="zh-CN" sz="2400" b="1" dirty="0">
                <a:latin typeface="+mj-lt"/>
                <a:ea typeface="+mj-ea"/>
              </a:rPr>
              <a:t>Main features of test models</a:t>
            </a:r>
            <a:endParaRPr lang="zh-CN" altLang="zh-CN" sz="2400" b="1" dirty="0">
              <a:latin typeface="+mj-lt"/>
              <a:ea typeface="+mj-ea"/>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67</a:t>
            </a:fld>
            <a:r>
              <a:rPr lang="en-US" altLang="zh-CN"/>
              <a:t>/88</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5"/>
          <p:cNvSpPr txBox="1">
            <a:spLocks noChangeArrowheads="1"/>
          </p:cNvSpPr>
          <p:nvPr/>
        </p:nvSpPr>
        <p:spPr bwMode="auto">
          <a:xfrm>
            <a:off x="2195513" y="1773238"/>
            <a:ext cx="3814762" cy="3354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en-US" altLang="zh-CN" sz="2000" dirty="0">
                <a:ea typeface="华文琥珀" pitchFamily="2" charset="-122"/>
              </a:rPr>
              <a:t>      </a:t>
            </a:r>
            <a:endParaRPr lang="en-US" altLang="zh-CN" sz="2000" dirty="0">
              <a:ea typeface="华文隶书"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9072412"/>
              </p:ext>
            </p:extLst>
          </p:nvPr>
        </p:nvGraphicFramePr>
        <p:xfrm>
          <a:off x="683568" y="1719392"/>
          <a:ext cx="8208912" cy="4418687"/>
        </p:xfrm>
        <a:graphic>
          <a:graphicData uri="http://schemas.openxmlformats.org/drawingml/2006/table">
            <a:tbl>
              <a:tblPr firstRow="1" firstCol="1" bandRow="1">
                <a:tableStyleId>{5C22544A-7EE6-4342-B048-85BDC9FD1C3A}</a:tableStyleId>
              </a:tblPr>
              <a:tblGrid>
                <a:gridCol w="1001487">
                  <a:extLst>
                    <a:ext uri="{9D8B030D-6E8A-4147-A177-3AD203B41FA5}">
                      <a16:colId xmlns:a16="http://schemas.microsoft.com/office/drawing/2014/main" val="20000"/>
                    </a:ext>
                  </a:extLst>
                </a:gridCol>
                <a:gridCol w="7207425">
                  <a:extLst>
                    <a:ext uri="{9D8B030D-6E8A-4147-A177-3AD203B41FA5}">
                      <a16:colId xmlns:a16="http://schemas.microsoft.com/office/drawing/2014/main" val="20001"/>
                    </a:ext>
                  </a:extLst>
                </a:gridCol>
              </a:tblGrid>
              <a:tr h="452681">
                <a:tc>
                  <a:txBody>
                    <a:bodyPr/>
                    <a:lstStyle/>
                    <a:p>
                      <a:pPr indent="127000" algn="ctr">
                        <a:lnSpc>
                          <a:spcPct val="125000"/>
                        </a:lnSpc>
                        <a:spcAft>
                          <a:spcPts val="0"/>
                        </a:spcAft>
                      </a:pPr>
                      <a:r>
                        <a:rPr lang="en-US" altLang="zh-CN" sz="2000" kern="100" dirty="0">
                          <a:solidFill>
                            <a:schemeClr val="tx1"/>
                          </a:solidFill>
                          <a:effectLst/>
                          <a:latin typeface="+mj-lt"/>
                          <a:ea typeface="黑体" pitchFamily="49" charset="-122"/>
                        </a:rPr>
                        <a:t>Model</a:t>
                      </a:r>
                      <a:endParaRPr lang="zh-CN" sz="2000" kern="100" dirty="0">
                        <a:solidFill>
                          <a:schemeClr val="tx1"/>
                        </a:solidFill>
                        <a:effectLst/>
                        <a:latin typeface="+mj-lt"/>
                        <a:ea typeface="黑体" pitchFamily="49" charset="-122"/>
                      </a:endParaRPr>
                    </a:p>
                  </a:txBody>
                  <a:tcPr marL="68580" marR="68580" marT="0" marB="0" anchor="ctr"/>
                </a:tc>
                <a:tc>
                  <a:txBody>
                    <a:bodyPr/>
                    <a:lstStyle/>
                    <a:p>
                      <a:pPr indent="127000" algn="ctr">
                        <a:lnSpc>
                          <a:spcPct val="125000"/>
                        </a:lnSpc>
                        <a:spcAft>
                          <a:spcPts val="0"/>
                        </a:spcAft>
                      </a:pPr>
                      <a:r>
                        <a:rPr lang="en-US" altLang="zh-CN" sz="2000" kern="100" dirty="0">
                          <a:solidFill>
                            <a:schemeClr val="tx1"/>
                          </a:solidFill>
                          <a:effectLst/>
                          <a:latin typeface="+mj-lt"/>
                          <a:ea typeface="黑体" pitchFamily="49" charset="-122"/>
                        </a:rPr>
                        <a:t>The main features of test models</a:t>
                      </a:r>
                      <a:endParaRPr lang="zh-CN" sz="2000" kern="100" dirty="0">
                        <a:solidFill>
                          <a:schemeClr val="tx1"/>
                        </a:solidFill>
                        <a:effectLst/>
                        <a:latin typeface="+mj-lt"/>
                        <a:ea typeface="黑体" pitchFamily="49" charset="-122"/>
                      </a:endParaRPr>
                    </a:p>
                  </a:txBody>
                  <a:tcPr marL="68580" marR="68580" marT="0" marB="0" anchor="ctr"/>
                </a:tc>
                <a:extLst>
                  <a:ext uri="{0D108BD9-81ED-4DB2-BD59-A6C34878D82A}">
                    <a16:rowId xmlns:a16="http://schemas.microsoft.com/office/drawing/2014/main" val="10000"/>
                  </a:ext>
                </a:extLst>
              </a:tr>
              <a:tr h="2626537">
                <a:tc>
                  <a:txBody>
                    <a:bodyPr/>
                    <a:lstStyle/>
                    <a:p>
                      <a:pPr indent="127000" algn="ctr">
                        <a:lnSpc>
                          <a:spcPct val="125000"/>
                        </a:lnSpc>
                        <a:spcAft>
                          <a:spcPts val="0"/>
                        </a:spcAft>
                      </a:pPr>
                      <a:r>
                        <a:rPr lang="en-US" sz="2000" kern="100" dirty="0">
                          <a:solidFill>
                            <a:schemeClr val="tx1"/>
                          </a:solidFill>
                          <a:effectLst/>
                          <a:latin typeface="+mj-lt"/>
                          <a:ea typeface="黑体" pitchFamily="49" charset="-122"/>
                        </a:rPr>
                        <a:t>H </a:t>
                      </a:r>
                      <a:r>
                        <a:rPr lang="en-US" altLang="zh-CN" sz="2000" kern="100" dirty="0">
                          <a:solidFill>
                            <a:schemeClr val="tx1"/>
                          </a:solidFill>
                          <a:effectLst/>
                          <a:latin typeface="+mj-lt"/>
                          <a:ea typeface="黑体" pitchFamily="49" charset="-122"/>
                        </a:rPr>
                        <a:t>model</a:t>
                      </a:r>
                      <a:endParaRPr lang="zh-CN" sz="2000" kern="100" dirty="0">
                        <a:solidFill>
                          <a:schemeClr val="tx1"/>
                        </a:solidFill>
                        <a:effectLst/>
                        <a:latin typeface="+mj-lt"/>
                        <a:ea typeface="黑体" pitchFamily="49" charset="-122"/>
                      </a:endParaRPr>
                    </a:p>
                  </a:txBody>
                  <a:tcPr marL="68580" marR="68580" marT="0" marB="0" anchor="ctr"/>
                </a:tc>
                <a:tc>
                  <a:txBody>
                    <a:bodyPr/>
                    <a:lstStyle/>
                    <a:p>
                      <a:pPr indent="127000" algn="just">
                        <a:lnSpc>
                          <a:spcPct val="125000"/>
                        </a:lnSpc>
                        <a:spcAft>
                          <a:spcPts val="0"/>
                        </a:spcAft>
                      </a:pPr>
                      <a:r>
                        <a:rPr lang="en-US" sz="2000" kern="100" dirty="0">
                          <a:effectLst/>
                          <a:latin typeface="+mj-lt"/>
                          <a:ea typeface="黑体" pitchFamily="49" charset="-122"/>
                        </a:rPr>
                        <a:t>    </a:t>
                      </a:r>
                      <a:r>
                        <a:rPr lang="en-US" altLang="zh-CN" sz="1800" kern="100" dirty="0">
                          <a:effectLst/>
                          <a:latin typeface="+mj-lt"/>
                          <a:ea typeface="黑体" pitchFamily="49" charset="-122"/>
                        </a:rPr>
                        <a:t>It shows that the test is an independent process that runs through the entire life cycle of the product and is carried out concurrently with other processes. It is emphasized that software testing should be prepared and executed as soon as possible, as long as the testing conditions are met, the testing can be started, and iterative development is supported. But the significance of the model is only to apply its ideas to guide work, and the model itself does not have much executable significance.</a:t>
                      </a:r>
                      <a:endParaRPr lang="zh-CN" sz="18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1"/>
                  </a:ext>
                </a:extLst>
              </a:tr>
              <a:tr h="1313269">
                <a:tc>
                  <a:txBody>
                    <a:bodyPr/>
                    <a:lstStyle/>
                    <a:p>
                      <a:pPr indent="127000" algn="ctr">
                        <a:lnSpc>
                          <a:spcPct val="125000"/>
                        </a:lnSpc>
                        <a:spcAft>
                          <a:spcPts val="0"/>
                        </a:spcAft>
                      </a:pPr>
                      <a:r>
                        <a:rPr lang="en-US" sz="2000" kern="100" dirty="0">
                          <a:solidFill>
                            <a:schemeClr val="tx1"/>
                          </a:solidFill>
                          <a:effectLst/>
                          <a:latin typeface="+mj-lt"/>
                          <a:ea typeface="黑体" pitchFamily="49" charset="-122"/>
                        </a:rPr>
                        <a:t>X</a:t>
                      </a:r>
                      <a:r>
                        <a:rPr lang="en-US" sz="2000" kern="100" baseline="0" dirty="0">
                          <a:solidFill>
                            <a:schemeClr val="tx1"/>
                          </a:solidFill>
                          <a:effectLst/>
                          <a:latin typeface="+mj-lt"/>
                          <a:ea typeface="黑体" pitchFamily="49" charset="-122"/>
                        </a:rPr>
                        <a:t> model</a:t>
                      </a:r>
                      <a:endParaRPr lang="zh-CN" sz="2000" kern="100" dirty="0">
                        <a:solidFill>
                          <a:schemeClr val="tx1"/>
                        </a:solidFill>
                        <a:effectLst/>
                        <a:latin typeface="+mj-lt"/>
                        <a:ea typeface="黑体" pitchFamily="49" charset="-122"/>
                      </a:endParaRPr>
                    </a:p>
                  </a:txBody>
                  <a:tcPr marL="68580" marR="68580" marT="0" marB="0" anchor="ctr"/>
                </a:tc>
                <a:tc>
                  <a:txBody>
                    <a:bodyPr/>
                    <a:lstStyle/>
                    <a:p>
                      <a:pPr indent="127000" algn="just">
                        <a:lnSpc>
                          <a:spcPct val="125000"/>
                        </a:lnSpc>
                        <a:spcAft>
                          <a:spcPts val="0"/>
                        </a:spcAft>
                      </a:pPr>
                      <a:r>
                        <a:rPr lang="en-US" sz="1800" kern="100" dirty="0">
                          <a:effectLst/>
                          <a:latin typeface="+mj-lt"/>
                          <a:ea typeface="黑体" pitchFamily="49" charset="-122"/>
                        </a:rPr>
                        <a:t>    It reflects the process of test design and test backtracking, and can handle the handover process of development and test well. Exploratory testing is conducive to experienced testers to find software defects outside the test plan.</a:t>
                      </a:r>
                      <a:endParaRPr lang="zh-CN" sz="18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2"/>
                  </a:ext>
                </a:extLst>
              </a:tr>
            </a:tbl>
          </a:graphicData>
        </a:graphic>
      </p:graphicFrame>
      <p:sp>
        <p:nvSpPr>
          <p:cNvPr id="6" name="TextBox 5"/>
          <p:cNvSpPr txBox="1"/>
          <p:nvPr/>
        </p:nvSpPr>
        <p:spPr>
          <a:xfrm>
            <a:off x="755576" y="980728"/>
            <a:ext cx="8136904" cy="738664"/>
          </a:xfrm>
          <a:prstGeom prst="rect">
            <a:avLst/>
          </a:prstGeom>
          <a:noFill/>
        </p:spPr>
        <p:txBody>
          <a:bodyPr wrap="square" rtlCol="0">
            <a:spAutoFit/>
          </a:bodyPr>
          <a:lstStyle/>
          <a:p>
            <a:pPr algn="ctr"/>
            <a:r>
              <a:rPr lang="en-US" altLang="zh-CN" sz="2400" b="1" dirty="0">
                <a:latin typeface="+mj-ea"/>
              </a:rPr>
              <a:t>Table 1-2  </a:t>
            </a:r>
            <a:r>
              <a:rPr lang="en-US" altLang="zh-CN" sz="2400" b="1" dirty="0"/>
              <a:t>Main features of test models</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continued</a:t>
            </a:r>
            <a:r>
              <a:rPr lang="zh-CN" altLang="en-US" sz="2400" dirty="0">
                <a:latin typeface="黑体" pitchFamily="49" charset="-122"/>
                <a:ea typeface="黑体" pitchFamily="49" charset="-122"/>
              </a:rPr>
              <a:t>）</a:t>
            </a:r>
            <a:endParaRPr lang="zh-CN" altLang="zh-CN" sz="2400" dirty="0">
              <a:latin typeface="黑体" pitchFamily="49" charset="-122"/>
              <a:ea typeface="黑体" pitchFamily="49" charset="-122"/>
            </a:endParaRPr>
          </a:p>
          <a:p>
            <a:endParaRPr lang="zh-CN" altLang="en-US" dirty="0"/>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68</a:t>
            </a:fld>
            <a:r>
              <a:rPr lang="en-US" altLang="zh-CN"/>
              <a:t>/88</a:t>
            </a: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1623" y="764704"/>
            <a:ext cx="7772400" cy="711200"/>
          </a:xfrm>
        </p:spPr>
        <p:txBody>
          <a:bodyPr/>
          <a:lstStyle/>
          <a:p>
            <a:pPr eaLnBrk="1" hangingPunct="1"/>
            <a:br>
              <a:rPr lang="zh-CN" altLang="en-US" sz="3600" b="1" dirty="0">
                <a:solidFill>
                  <a:srgbClr val="3366FF"/>
                </a:solidFill>
                <a:latin typeface="楷体_GB2312" pitchFamily="49" charset="-122"/>
                <a:ea typeface="楷体_GB2312" pitchFamily="49" charset="-122"/>
              </a:rPr>
            </a:br>
            <a:r>
              <a:rPr lang="zh-CN" altLang="en-US" sz="3600" b="1" dirty="0">
                <a:solidFill>
                  <a:srgbClr val="3366FF"/>
                </a:solidFill>
                <a:latin typeface="楷体_GB2312" pitchFamily="49" charset="-122"/>
                <a:ea typeface="楷体_GB2312" pitchFamily="49" charset="-122"/>
              </a:rPr>
              <a:t> </a:t>
            </a:r>
          </a:p>
        </p:txBody>
      </p:sp>
      <p:graphicFrame>
        <p:nvGraphicFramePr>
          <p:cNvPr id="2" name="表格 1"/>
          <p:cNvGraphicFramePr>
            <a:graphicFrameLocks noGrp="1"/>
          </p:cNvGraphicFramePr>
          <p:nvPr>
            <p:extLst>
              <p:ext uri="{D42A27DB-BD31-4B8C-83A1-F6EECF244321}">
                <p14:modId xmlns:p14="http://schemas.microsoft.com/office/powerpoint/2010/main" val="1750323175"/>
              </p:ext>
            </p:extLst>
          </p:nvPr>
        </p:nvGraphicFramePr>
        <p:xfrm>
          <a:off x="755576" y="2204864"/>
          <a:ext cx="8050088" cy="2738437"/>
        </p:xfrm>
        <a:graphic>
          <a:graphicData uri="http://schemas.openxmlformats.org/drawingml/2006/table">
            <a:tbl>
              <a:tblPr firstRow="1" firstCol="1" bandRow="1">
                <a:tableStyleId>{5C22544A-7EE6-4342-B048-85BDC9FD1C3A}</a:tableStyleId>
              </a:tblPr>
              <a:tblGrid>
                <a:gridCol w="982111">
                  <a:extLst>
                    <a:ext uri="{9D8B030D-6E8A-4147-A177-3AD203B41FA5}">
                      <a16:colId xmlns:a16="http://schemas.microsoft.com/office/drawing/2014/main" val="20000"/>
                    </a:ext>
                  </a:extLst>
                </a:gridCol>
                <a:gridCol w="7067977">
                  <a:extLst>
                    <a:ext uri="{9D8B030D-6E8A-4147-A177-3AD203B41FA5}">
                      <a16:colId xmlns:a16="http://schemas.microsoft.com/office/drawing/2014/main" val="20001"/>
                    </a:ext>
                  </a:extLst>
                </a:gridCol>
              </a:tblGrid>
              <a:tr h="792987">
                <a:tc>
                  <a:txBody>
                    <a:bodyPr/>
                    <a:lstStyle/>
                    <a:p>
                      <a:pPr indent="127000" algn="ctr">
                        <a:lnSpc>
                          <a:spcPct val="125000"/>
                        </a:lnSpc>
                        <a:spcAft>
                          <a:spcPts val="0"/>
                        </a:spcAft>
                      </a:pPr>
                      <a:r>
                        <a:rPr lang="en-US" altLang="zh-CN" sz="2000" kern="100" dirty="0">
                          <a:solidFill>
                            <a:schemeClr val="tx1"/>
                          </a:solidFill>
                          <a:effectLst/>
                          <a:latin typeface="+mj-lt"/>
                          <a:ea typeface="黑体" pitchFamily="49" charset="-122"/>
                        </a:rPr>
                        <a:t>Model</a:t>
                      </a:r>
                      <a:endParaRPr lang="zh-CN" sz="2000" kern="100" dirty="0">
                        <a:solidFill>
                          <a:schemeClr val="tx1"/>
                        </a:solidFill>
                        <a:effectLst/>
                        <a:latin typeface="+mj-lt"/>
                        <a:ea typeface="黑体" pitchFamily="49" charset="-122"/>
                      </a:endParaRPr>
                    </a:p>
                  </a:txBody>
                  <a:tcPr marL="68580" marR="68580" marT="0" marB="0" anchor="ctr"/>
                </a:tc>
                <a:tc>
                  <a:txBody>
                    <a:bodyPr/>
                    <a:lstStyle/>
                    <a:p>
                      <a:pPr indent="127000" algn="ctr">
                        <a:lnSpc>
                          <a:spcPct val="125000"/>
                        </a:lnSpc>
                        <a:spcAft>
                          <a:spcPts val="0"/>
                        </a:spcAft>
                      </a:pPr>
                      <a:r>
                        <a:rPr lang="en-US" altLang="zh-CN" sz="2000" kern="100" dirty="0">
                          <a:solidFill>
                            <a:schemeClr val="tx1"/>
                          </a:solidFill>
                          <a:effectLst/>
                          <a:latin typeface="+mj-lt"/>
                          <a:ea typeface="黑体" pitchFamily="49" charset="-122"/>
                        </a:rPr>
                        <a:t>The main features of test models</a:t>
                      </a:r>
                      <a:endParaRPr lang="zh-CN" sz="2000" kern="100" dirty="0">
                        <a:solidFill>
                          <a:schemeClr val="tx1"/>
                        </a:solidFill>
                        <a:effectLst/>
                        <a:latin typeface="+mj-lt"/>
                        <a:ea typeface="黑体" pitchFamily="49" charset="-122"/>
                      </a:endParaRPr>
                    </a:p>
                  </a:txBody>
                  <a:tcPr marL="68580" marR="68580" marT="0" marB="0" anchor="ctr"/>
                </a:tc>
                <a:extLst>
                  <a:ext uri="{0D108BD9-81ED-4DB2-BD59-A6C34878D82A}">
                    <a16:rowId xmlns:a16="http://schemas.microsoft.com/office/drawing/2014/main" val="10000"/>
                  </a:ext>
                </a:extLst>
              </a:tr>
              <a:tr h="1529193">
                <a:tc>
                  <a:txBody>
                    <a:bodyPr/>
                    <a:lstStyle/>
                    <a:p>
                      <a:pPr indent="127000" algn="ctr">
                        <a:lnSpc>
                          <a:spcPct val="125000"/>
                        </a:lnSpc>
                        <a:spcAft>
                          <a:spcPts val="0"/>
                        </a:spcAft>
                      </a:pPr>
                      <a:r>
                        <a:rPr lang="en-US" altLang="zh-CN" sz="2000" kern="100" dirty="0">
                          <a:solidFill>
                            <a:schemeClr val="tx1"/>
                          </a:solidFill>
                          <a:effectLst/>
                          <a:latin typeface="+mj-lt"/>
                          <a:ea typeface="黑体" pitchFamily="49" charset="-122"/>
                        </a:rPr>
                        <a:t>Pre-test model</a:t>
                      </a:r>
                      <a:endParaRPr lang="zh-CN" sz="2000" kern="100" dirty="0">
                        <a:solidFill>
                          <a:schemeClr val="tx1"/>
                        </a:solidFill>
                        <a:effectLst/>
                        <a:latin typeface="+mj-lt"/>
                        <a:ea typeface="黑体" pitchFamily="49" charset="-122"/>
                      </a:endParaRPr>
                    </a:p>
                  </a:txBody>
                  <a:tcPr marL="68580" marR="68580" marT="0" marB="0" anchor="ctr"/>
                </a:tc>
                <a:tc>
                  <a:txBody>
                    <a:bodyPr/>
                    <a:lstStyle/>
                    <a:p>
                      <a:pPr indent="127000" algn="just">
                        <a:lnSpc>
                          <a:spcPct val="125000"/>
                        </a:lnSpc>
                        <a:spcAft>
                          <a:spcPts val="0"/>
                        </a:spcAft>
                      </a:pPr>
                      <a:r>
                        <a:rPr lang="en-US" sz="2400" kern="100" dirty="0">
                          <a:effectLst/>
                          <a:latin typeface="黑体" pitchFamily="49" charset="-122"/>
                          <a:ea typeface="黑体" pitchFamily="49" charset="-122"/>
                        </a:rPr>
                        <a:t>    </a:t>
                      </a:r>
                      <a:r>
                        <a:rPr lang="en-US" altLang="zh-CN" sz="2000" kern="100" dirty="0">
                          <a:effectLst/>
                          <a:latin typeface="+mj-lt"/>
                          <a:ea typeface="黑体" pitchFamily="49" charset="-122"/>
                        </a:rPr>
                        <a:t>The development and testing are closely integrated, the test objects other than the program are clarified, the independence of acceptance testing and technical testing is emphasized, and the repeated testing process is supported, which can accelerate the development progress.</a:t>
                      </a:r>
                      <a:endParaRPr lang="zh-CN" sz="20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1"/>
                  </a:ext>
                </a:extLst>
              </a:tr>
            </a:tbl>
          </a:graphicData>
        </a:graphic>
      </p:graphicFrame>
      <p:sp>
        <p:nvSpPr>
          <p:cNvPr id="4" name="灯片编号占位符 3"/>
          <p:cNvSpPr>
            <a:spLocks noGrp="1"/>
          </p:cNvSpPr>
          <p:nvPr>
            <p:ph type="sldNum" sz="quarter" idx="12"/>
          </p:nvPr>
        </p:nvSpPr>
        <p:spPr/>
        <p:txBody>
          <a:bodyPr/>
          <a:lstStyle/>
          <a:p>
            <a:pPr>
              <a:defRPr/>
            </a:pPr>
            <a:fld id="{EC6286C6-355F-4F48-86A5-C9017185EA79}" type="slidenum">
              <a:rPr lang="zh-CN" altLang="en-US" smtClean="0"/>
              <a:pPr>
                <a:defRPr/>
              </a:pPr>
              <a:t>69</a:t>
            </a:fld>
            <a:r>
              <a:rPr lang="en-US" altLang="zh-CN"/>
              <a:t>/88</a:t>
            </a:r>
            <a:endParaRPr lang="en-US" altLang="zh-CN" dirty="0"/>
          </a:p>
        </p:txBody>
      </p:sp>
      <p:sp>
        <p:nvSpPr>
          <p:cNvPr id="6" name="TextBox 5"/>
          <p:cNvSpPr txBox="1"/>
          <p:nvPr/>
        </p:nvSpPr>
        <p:spPr>
          <a:xfrm>
            <a:off x="755576" y="980728"/>
            <a:ext cx="8136904" cy="738664"/>
          </a:xfrm>
          <a:prstGeom prst="rect">
            <a:avLst/>
          </a:prstGeom>
          <a:noFill/>
        </p:spPr>
        <p:txBody>
          <a:bodyPr wrap="square" rtlCol="0">
            <a:spAutoFit/>
          </a:bodyPr>
          <a:lstStyle/>
          <a:p>
            <a:pPr algn="ctr"/>
            <a:r>
              <a:rPr lang="en-US" altLang="zh-CN" sz="2400" b="1" dirty="0">
                <a:latin typeface="+mj-ea"/>
              </a:rPr>
              <a:t>Table 1-2  </a:t>
            </a:r>
            <a:r>
              <a:rPr lang="en-US" altLang="zh-CN" sz="2400" b="1" dirty="0"/>
              <a:t>Main features of test models</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continued</a:t>
            </a:r>
            <a:r>
              <a:rPr lang="zh-CN" altLang="en-US" sz="2400" dirty="0">
                <a:latin typeface="黑体" pitchFamily="49" charset="-122"/>
                <a:ea typeface="黑体" pitchFamily="49" charset="-122"/>
              </a:rPr>
              <a:t>）</a:t>
            </a:r>
            <a:endParaRPr lang="zh-CN" altLang="zh-CN" sz="2400" dirty="0">
              <a:latin typeface="黑体" pitchFamily="49" charset="-122"/>
              <a:ea typeface="黑体" pitchFamily="49"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548680"/>
            <a:ext cx="7772400" cy="871538"/>
          </a:xfrm>
        </p:spPr>
        <p:txBody>
          <a:bodyPr/>
          <a:lstStyle/>
          <a:p>
            <a:pPr eaLnBrk="1" hangingPunct="1"/>
            <a:r>
              <a:rPr lang="en-US" altLang="zh-CN" sz="3200" b="1" dirty="0">
                <a:solidFill>
                  <a:schemeClr val="hlink"/>
                </a:solidFill>
                <a:latin typeface="楷体_GB2312" pitchFamily="49" charset="-122"/>
                <a:ea typeface="楷体_GB2312" pitchFamily="49" charset="-122"/>
              </a:rPr>
              <a:t>Current Situation of Domestic Software Testing Industry</a:t>
            </a:r>
            <a:endParaRPr lang="zh-CN" altLang="en-US" sz="3200" b="1" dirty="0">
              <a:solidFill>
                <a:schemeClr val="hlink"/>
              </a:solidFill>
              <a:latin typeface="楷体_GB2312" pitchFamily="49" charset="-122"/>
              <a:ea typeface="楷体_GB2312" pitchFamily="49" charset="-122"/>
            </a:endParaRPr>
          </a:p>
        </p:txBody>
      </p:sp>
      <p:graphicFrame>
        <p:nvGraphicFramePr>
          <p:cNvPr id="5" name="图表 4"/>
          <p:cNvGraphicFramePr/>
          <p:nvPr>
            <p:extLst>
              <p:ext uri="{D42A27DB-BD31-4B8C-83A1-F6EECF244321}">
                <p14:modId xmlns:p14="http://schemas.microsoft.com/office/powerpoint/2010/main" val="1554898874"/>
              </p:ext>
            </p:extLst>
          </p:nvPr>
        </p:nvGraphicFramePr>
        <p:xfrm>
          <a:off x="539552" y="1220518"/>
          <a:ext cx="5238113" cy="489688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899592" y="5662989"/>
            <a:ext cx="4248472" cy="646331"/>
          </a:xfrm>
          <a:prstGeom prst="rect">
            <a:avLst/>
          </a:prstGeom>
          <a:noFill/>
        </p:spPr>
        <p:txBody>
          <a:bodyPr wrap="square" rtlCol="0">
            <a:spAutoFit/>
          </a:bodyPr>
          <a:lstStyle/>
          <a:p>
            <a:r>
              <a:rPr lang="en-US" altLang="zh-CN" b="1" dirty="0"/>
              <a:t>Figure 1-1 Proportion of software testing and development engineers</a:t>
            </a:r>
            <a:endParaRPr lang="zh-CN" altLang="zh-CN" dirty="0"/>
          </a:p>
        </p:txBody>
      </p:sp>
      <p:sp>
        <p:nvSpPr>
          <p:cNvPr id="4" name="TextBox 3"/>
          <p:cNvSpPr txBox="1"/>
          <p:nvPr/>
        </p:nvSpPr>
        <p:spPr>
          <a:xfrm>
            <a:off x="5580112" y="1556792"/>
            <a:ext cx="3384376" cy="4715393"/>
          </a:xfrm>
          <a:prstGeom prst="rect">
            <a:avLst/>
          </a:prstGeom>
          <a:noFill/>
        </p:spPr>
        <p:txBody>
          <a:bodyPr wrap="square" rtlCol="0">
            <a:spAutoFit/>
          </a:bodyPr>
          <a:lstStyle/>
          <a:p>
            <a:pPr>
              <a:lnSpc>
                <a:spcPct val="120000"/>
              </a:lnSpc>
            </a:pPr>
            <a:r>
              <a:rPr lang="en-US" altLang="zh-CN" dirty="0">
                <a:latin typeface="+mn-lt"/>
                <a:ea typeface="黑体" pitchFamily="49" charset="-122"/>
              </a:rPr>
              <a:t>As shown in Figure 1-1, the number of domestic companies that can achieve the above reasonable ratio is only 7%, and the number of companies with a ratio of 1:7 or more is still as high as </a:t>
            </a:r>
            <a:r>
              <a:rPr lang="en-US" altLang="zh-CN" dirty="0">
                <a:solidFill>
                  <a:srgbClr val="FF0000"/>
                </a:solidFill>
                <a:latin typeface="+mn-lt"/>
                <a:ea typeface="黑体" pitchFamily="49" charset="-122"/>
              </a:rPr>
              <a:t>18%</a:t>
            </a:r>
            <a:r>
              <a:rPr lang="en-US" altLang="zh-CN" dirty="0">
                <a:latin typeface="+mn-lt"/>
                <a:ea typeface="黑体" pitchFamily="49" charset="-122"/>
              </a:rPr>
              <a:t>. This reflects the maturity and maturity of Chinese software testing industry from one side. Compared with foreign countries, there is still a big gap, which also shows that the room for growth is huge.</a:t>
            </a:r>
            <a:endParaRPr lang="zh-CN" altLang="en-US" dirty="0">
              <a:latin typeface="+mn-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7</a:t>
            </a:fld>
            <a:r>
              <a:rPr lang="en-US" altLang="zh-CN"/>
              <a:t>/88</a:t>
            </a:r>
            <a:endParaRPr lang="en-US" altLang="zh-CN" dirty="0"/>
          </a:p>
        </p:txBody>
      </p:sp>
      <p:sp>
        <p:nvSpPr>
          <p:cNvPr id="6" name="TextBox 5">
            <a:extLst>
              <a:ext uri="{FF2B5EF4-FFF2-40B4-BE49-F238E27FC236}">
                <a16:creationId xmlns:a16="http://schemas.microsoft.com/office/drawing/2014/main" id="{79A6777B-BA67-4A25-B05C-BD8BB8ECEE0A}"/>
              </a:ext>
            </a:extLst>
          </p:cNvPr>
          <p:cNvSpPr txBox="1"/>
          <p:nvPr/>
        </p:nvSpPr>
        <p:spPr>
          <a:xfrm>
            <a:off x="2971585" y="3584142"/>
            <a:ext cx="1236236" cy="369332"/>
          </a:xfrm>
          <a:prstGeom prst="rect">
            <a:avLst/>
          </a:prstGeom>
          <a:noFill/>
        </p:spPr>
        <p:txBody>
          <a:bodyPr wrap="none" rtlCol="0">
            <a:spAutoFit/>
          </a:bodyPr>
          <a:lstStyle/>
          <a:p>
            <a:r>
              <a:rPr lang="en-US" altLang="zh-CN" dirty="0"/>
              <a:t>About 1:7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3568" y="476672"/>
            <a:ext cx="7772400" cy="1143000"/>
          </a:xfrm>
        </p:spPr>
        <p:txBody>
          <a:bodyPr/>
          <a:lstStyle/>
          <a:p>
            <a:pPr lvl="1"/>
            <a:r>
              <a:rPr lang="zh-CN" altLang="zh-CN" sz="4400" b="1" dirty="0"/>
              <a:t> </a:t>
            </a:r>
            <a:r>
              <a:rPr lang="en-US" altLang="zh-CN" sz="2800" b="1" dirty="0"/>
              <a:t>1.7 The information flow of software testing </a:t>
            </a:r>
            <a:endParaRPr lang="zh-CN" altLang="zh-CN" sz="2800" b="1"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44377128"/>
              </p:ext>
            </p:extLst>
          </p:nvPr>
        </p:nvGraphicFramePr>
        <p:xfrm>
          <a:off x="625389" y="2276872"/>
          <a:ext cx="8195083" cy="2520280"/>
        </p:xfrm>
        <a:graphic>
          <a:graphicData uri="http://schemas.openxmlformats.org/presentationml/2006/ole">
            <mc:AlternateContent xmlns:mc="http://schemas.openxmlformats.org/markup-compatibility/2006">
              <mc:Choice xmlns:v="urn:schemas-microsoft-com:vml" Requires="v">
                <p:oleObj spid="_x0000_s101589" name="Visio" r:id="rId4" imgW="5467334" imgH="1676361" progId="Visio.Drawing.11">
                  <p:embed/>
                </p:oleObj>
              </mc:Choice>
              <mc:Fallback>
                <p:oleObj name="Visio" r:id="rId4" imgW="5467334" imgH="1676361" progId="Visio.Drawing.11">
                  <p:embed/>
                  <p:pic>
                    <p:nvPicPr>
                      <p:cNvPr id="0" name="Object 1"/>
                      <p:cNvPicPr>
                        <a:picLocks noChangeAspect="1" noChangeArrowheads="1"/>
                      </p:cNvPicPr>
                      <p:nvPr/>
                    </p:nvPicPr>
                    <p:blipFill>
                      <a:blip r:embed="rId5"/>
                      <a:srcRect/>
                      <a:stretch>
                        <a:fillRect/>
                      </a:stretch>
                    </p:blipFill>
                    <p:spPr bwMode="auto">
                      <a:xfrm>
                        <a:off x="625389" y="2276872"/>
                        <a:ext cx="8195083" cy="2520280"/>
                      </a:xfrm>
                      <a:prstGeom prst="rect">
                        <a:avLst/>
                      </a:prstGeom>
                      <a:noFill/>
                    </p:spPr>
                  </p:pic>
                </p:oleObj>
              </mc:Fallback>
            </mc:AlternateContent>
          </a:graphicData>
        </a:graphic>
      </p:graphicFrame>
      <p:sp>
        <p:nvSpPr>
          <p:cNvPr id="4" name="TextBox 3"/>
          <p:cNvSpPr txBox="1"/>
          <p:nvPr/>
        </p:nvSpPr>
        <p:spPr>
          <a:xfrm>
            <a:off x="611560" y="5157192"/>
            <a:ext cx="8208912" cy="1015663"/>
          </a:xfrm>
          <a:prstGeom prst="rect">
            <a:avLst/>
          </a:prstGeom>
          <a:noFill/>
        </p:spPr>
        <p:txBody>
          <a:bodyPr wrap="square" rtlCol="0">
            <a:spAutoFit/>
          </a:bodyPr>
          <a:lstStyle/>
          <a:p>
            <a:r>
              <a:rPr lang="en-US" altLang="zh-CN" sz="2000" dirty="0">
                <a:latin typeface="+mj-lt"/>
                <a:ea typeface="黑体" pitchFamily="49" charset="-122"/>
              </a:rPr>
              <a:t>The software testing information flow reflects some of the main processing activities in the software testing process and the input and output information related to these processing activities.</a:t>
            </a:r>
            <a:endParaRPr lang="zh-CN" altLang="en-US" sz="2000" dirty="0">
              <a:latin typeface="+mj-lt"/>
              <a:ea typeface="黑体" pitchFamily="49" charset="-122"/>
            </a:endParaRPr>
          </a:p>
        </p:txBody>
      </p:sp>
      <p:sp>
        <p:nvSpPr>
          <p:cNvPr id="5" name="灯片编号占位符 4"/>
          <p:cNvSpPr>
            <a:spLocks noGrp="1"/>
          </p:cNvSpPr>
          <p:nvPr>
            <p:ph type="sldNum" sz="quarter" idx="12"/>
          </p:nvPr>
        </p:nvSpPr>
        <p:spPr/>
        <p:txBody>
          <a:bodyPr/>
          <a:lstStyle/>
          <a:p>
            <a:pPr>
              <a:defRPr/>
            </a:pPr>
            <a:fld id="{EC6286C6-355F-4F48-86A5-C9017185EA79}" type="slidenum">
              <a:rPr lang="zh-CN" altLang="en-US" smtClean="0"/>
              <a:pPr>
                <a:defRPr/>
              </a:pPr>
              <a:t>70</a:t>
            </a:fld>
            <a:r>
              <a:rPr lang="en-US" altLang="zh-CN" dirty="0"/>
              <a:t>/88</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556792"/>
            <a:ext cx="8352928" cy="4708981"/>
          </a:xfrm>
          <a:prstGeom prst="rect">
            <a:avLst/>
          </a:prstGeom>
          <a:noFill/>
        </p:spPr>
        <p:txBody>
          <a:bodyPr wrap="square" rtlCol="0">
            <a:spAutoFit/>
          </a:bodyPr>
          <a:lstStyle/>
          <a:p>
            <a:pPr marL="342900" indent="-342900" algn="just">
              <a:buFont typeface="Wingdings" pitchFamily="2" charset="2"/>
              <a:buChar char="Ø"/>
            </a:pPr>
            <a:r>
              <a:rPr lang="en-US" altLang="zh-CN" sz="2000" dirty="0">
                <a:latin typeface="+mj-lt"/>
                <a:ea typeface="黑体" pitchFamily="49" charset="-122"/>
              </a:rPr>
              <a:t>Before software testing is implemented, the following three types of information should be given:</a:t>
            </a:r>
          </a:p>
          <a:p>
            <a:pPr marL="914400" lvl="1" indent="-457200" algn="just">
              <a:buAutoNum type="arabicParenBoth"/>
            </a:pPr>
            <a:r>
              <a:rPr lang="en-US" altLang="zh-CN" sz="2000" u="sng" dirty="0">
                <a:latin typeface="+mj-lt"/>
                <a:ea typeface="黑体" pitchFamily="49" charset="-122"/>
              </a:rPr>
              <a:t>Software configuration. </a:t>
            </a:r>
            <a:r>
              <a:rPr lang="en-US" altLang="zh-CN" sz="2000" dirty="0">
                <a:latin typeface="+mj-lt"/>
                <a:ea typeface="黑体" pitchFamily="49" charset="-122"/>
              </a:rPr>
              <a:t>The software configuration here specifically refers to the object of software testing, including software development documents such as the tested target execution program, software data structure, requirements specification and design specification.</a:t>
            </a:r>
          </a:p>
          <a:p>
            <a:pPr marL="914400" lvl="1" indent="-457200" algn="just">
              <a:buAutoNum type="arabicParenBoth"/>
            </a:pPr>
            <a:endParaRPr lang="en-US" altLang="zh-CN" sz="2000" dirty="0">
              <a:latin typeface="+mj-lt"/>
              <a:ea typeface="黑体" pitchFamily="49" charset="-122"/>
            </a:endParaRPr>
          </a:p>
          <a:p>
            <a:pPr marL="914400" lvl="1" indent="-457200" algn="just">
              <a:buAutoNum type="arabicParenBoth"/>
            </a:pPr>
            <a:r>
              <a:rPr lang="en-US" altLang="zh-CN" sz="2000" u="sng" dirty="0">
                <a:latin typeface="+mj-lt"/>
                <a:ea typeface="黑体" pitchFamily="49" charset="-122"/>
              </a:rPr>
              <a:t>Test configuration. </a:t>
            </a:r>
            <a:r>
              <a:rPr lang="en-US" altLang="zh-CN" sz="2000" dirty="0">
                <a:latin typeface="+mj-lt"/>
                <a:ea typeface="黑体" pitchFamily="49" charset="-122"/>
              </a:rPr>
              <a:t>Including test plans, test cases or test data, test drivers, etc. In fact, from the perspective of software engineering as a whole, the test configuration is only a subset of the software configuration.</a:t>
            </a:r>
          </a:p>
          <a:p>
            <a:pPr marL="914400" lvl="1" indent="-457200" algn="just">
              <a:buAutoNum type="arabicParenBoth"/>
            </a:pPr>
            <a:endParaRPr lang="en-US" altLang="zh-CN" sz="2000" dirty="0">
              <a:latin typeface="+mj-lt"/>
              <a:ea typeface="黑体" pitchFamily="49" charset="-122"/>
            </a:endParaRPr>
          </a:p>
          <a:p>
            <a:pPr marL="914400" lvl="1" indent="-457200" algn="just">
              <a:buAutoNum type="arabicParenBoth"/>
            </a:pPr>
            <a:r>
              <a:rPr lang="en-US" altLang="zh-CN" sz="2000" u="sng" dirty="0">
                <a:latin typeface="+mj-lt"/>
                <a:ea typeface="黑体" pitchFamily="49" charset="-122"/>
              </a:rPr>
              <a:t>Testing tools. </a:t>
            </a:r>
            <a:r>
              <a:rPr lang="en-US" altLang="zh-CN" sz="2000" dirty="0">
                <a:latin typeface="+mj-lt"/>
                <a:ea typeface="黑体" pitchFamily="49" charset="-122"/>
              </a:rPr>
              <a:t>Testing tools used to improve the efficiency of software testing, for example, program static and dynamic analysis tools, load testing tools, test measurement report tools, test management tools, etc.</a:t>
            </a:r>
            <a:endParaRPr lang="zh-CN" altLang="en-US" sz="2000"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71</a:t>
            </a:fld>
            <a:r>
              <a:rPr lang="en-US" altLang="zh-CN"/>
              <a:t>/88</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683568" y="1665288"/>
            <a:ext cx="7992120" cy="4924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a:buFont typeface="Wingdings" pitchFamily="2" charset="2"/>
              <a:buChar char="Ø"/>
            </a:pPr>
            <a:r>
              <a:rPr lang="en-US" altLang="zh-CN" sz="2000" dirty="0">
                <a:latin typeface="+mj-lt"/>
                <a:ea typeface="黑体" pitchFamily="49" charset="-122"/>
              </a:rPr>
              <a:t>Evaluation of test results is to analyze the test results obtained after the implementation of the test. During the analysis process, the actual test results obtained need to be compared with the expected results. If the comparison results are found to be inconsistent, it means that there is an error in the software, and it is necessary to troubleshoot the error, locate the error, and determine the nature of the error. After correcting the error, you need to revise the relevant technical documents and re-test the revised program until the test passes.</a:t>
            </a:r>
          </a:p>
          <a:p>
            <a:pPr marL="342900" indent="-342900" algn="just">
              <a:buFont typeface="Wingdings" pitchFamily="2" charset="2"/>
              <a:buChar char="Ø"/>
            </a:pPr>
            <a:r>
              <a:rPr lang="en-US" altLang="zh-CN" sz="2000" b="1" u="sng" dirty="0">
                <a:latin typeface="+mj-lt"/>
                <a:ea typeface="黑体" pitchFamily="49" charset="-122"/>
              </a:rPr>
              <a:t>The time it takes to troubleshoot and correct errors is often difficult to predict. The inherent time uncertainty of this type of troubleshooting is likely to cause the delay of the test progress, which requires great attention in the management of test projects.</a:t>
            </a:r>
          </a:p>
          <a:p>
            <a:pPr marL="342900" indent="-342900" algn="just">
              <a:buFont typeface="Wingdings" pitchFamily="2" charset="2"/>
              <a:buChar char="Ø"/>
            </a:pPr>
            <a:r>
              <a:rPr lang="en-US" altLang="zh-CN" sz="2000" dirty="0">
                <a:latin typeface="+mj-lt"/>
                <a:ea typeface="黑体" pitchFamily="49" charset="-122"/>
              </a:rPr>
              <a:t>By evaluating the test results, the error rate of the software can be obtained. The establishment of a software reliability model can quantitatively give the reliability of the software, so as to judge whether the quality of the software has reached an acceptable level, and the software can be released.</a:t>
            </a:r>
            <a:endParaRPr lang="zh-CN" altLang="zh-CN" sz="2000" dirty="0">
              <a:latin typeface="+mj-lt"/>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72</a:t>
            </a:fld>
            <a:r>
              <a:rPr lang="en-US" altLang="zh-CN"/>
              <a:t>/88</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92191" y="548680"/>
            <a:ext cx="7489825" cy="762000"/>
          </a:xfrm>
        </p:spPr>
        <p:txBody>
          <a:bodyPr/>
          <a:lstStyle/>
          <a:p>
            <a:pPr eaLnBrk="1" hangingPunct="1"/>
            <a:r>
              <a:rPr lang="en-US" altLang="zh-CN" sz="3200" b="1" dirty="0">
                <a:solidFill>
                  <a:srgbClr val="C00000"/>
                </a:solidFill>
                <a:latin typeface="楷体_GB2312" pitchFamily="49" charset="-122"/>
                <a:ea typeface="楷体_GB2312" pitchFamily="49" charset="-122"/>
              </a:rPr>
              <a:t>1.8 </a:t>
            </a:r>
            <a:r>
              <a:rPr lang="en-US" altLang="zh-CN" sz="3200" b="1" dirty="0">
                <a:solidFill>
                  <a:srgbClr val="C00000"/>
                </a:solidFill>
                <a:ea typeface="楷体_GB2312" pitchFamily="49" charset="-122"/>
              </a:rPr>
              <a:t>Software test cases</a:t>
            </a:r>
            <a:endParaRPr lang="zh-CN" altLang="en-US" sz="3200" b="1" dirty="0">
              <a:solidFill>
                <a:srgbClr val="C00000"/>
              </a:solidFill>
              <a:ea typeface="楷体_GB2312" pitchFamily="49" charset="-122"/>
            </a:endParaRPr>
          </a:p>
        </p:txBody>
      </p:sp>
      <p:sp>
        <p:nvSpPr>
          <p:cNvPr id="2" name="TextBox 1"/>
          <p:cNvSpPr txBox="1"/>
          <p:nvPr/>
        </p:nvSpPr>
        <p:spPr>
          <a:xfrm>
            <a:off x="539552" y="1569207"/>
            <a:ext cx="8352928" cy="5016758"/>
          </a:xfrm>
          <a:prstGeom prst="rect">
            <a:avLst/>
          </a:prstGeom>
          <a:noFill/>
        </p:spPr>
        <p:txBody>
          <a:bodyPr wrap="square" rtlCol="0">
            <a:spAutoFit/>
          </a:bodyPr>
          <a:lstStyle/>
          <a:p>
            <a:pPr algn="just"/>
            <a:r>
              <a:rPr lang="en-US" altLang="zh-CN" sz="2400" b="1" dirty="0">
                <a:latin typeface="+mj-lt"/>
                <a:ea typeface="黑体" pitchFamily="49" charset="-122"/>
              </a:rPr>
              <a:t>Test cases form the basis for designing and formulating the test process, and are the most important work in software testing.</a:t>
            </a:r>
          </a:p>
          <a:p>
            <a:pPr algn="just"/>
            <a:endParaRPr lang="en-US" altLang="zh-CN" sz="2400" dirty="0">
              <a:latin typeface="+mj-lt"/>
              <a:ea typeface="黑体" pitchFamily="49" charset="-122"/>
            </a:endParaRPr>
          </a:p>
          <a:p>
            <a:pPr marL="457200" indent="-457200" algn="just">
              <a:buFont typeface="Wingdings" pitchFamily="2" charset="2"/>
              <a:buChar char="l"/>
            </a:pPr>
            <a:r>
              <a:rPr lang="en-US" altLang="zh-CN" sz="2800" dirty="0">
                <a:latin typeface="+mj-lt"/>
                <a:ea typeface="黑体" pitchFamily="49" charset="-122"/>
              </a:rPr>
              <a:t>What are test cases</a:t>
            </a:r>
            <a:r>
              <a:rPr lang="zh-CN" altLang="en-US" sz="2800" dirty="0">
                <a:latin typeface="+mj-lt"/>
                <a:ea typeface="黑体" pitchFamily="49" charset="-122"/>
              </a:rPr>
              <a:t>？</a:t>
            </a:r>
            <a:endParaRPr lang="en-US" altLang="zh-CN" sz="2800" dirty="0">
              <a:latin typeface="+mj-lt"/>
              <a:ea typeface="黑体" pitchFamily="49" charset="-122"/>
            </a:endParaRPr>
          </a:p>
          <a:p>
            <a:pPr algn="just"/>
            <a:r>
              <a:rPr lang="en-US" altLang="zh-CN" sz="2400" dirty="0">
                <a:latin typeface="+mj-lt"/>
                <a:ea typeface="黑体" pitchFamily="49" charset="-122"/>
              </a:rPr>
              <a:t>Test case is a set of detailed test plan that has been designed before test execution, and </a:t>
            </a:r>
            <a:r>
              <a:rPr lang="en-US" altLang="zh-CN" sz="2400" dirty="0">
                <a:solidFill>
                  <a:srgbClr val="FF0000"/>
                </a:solidFill>
                <a:latin typeface="+mj-lt"/>
                <a:ea typeface="黑体" pitchFamily="49" charset="-122"/>
              </a:rPr>
              <a:t>it is also the smallest entity during test execution</a:t>
            </a:r>
            <a:r>
              <a:rPr lang="en-US" altLang="zh-CN" sz="2400" dirty="0">
                <a:latin typeface="+mj-lt"/>
                <a:ea typeface="黑体" pitchFamily="49" charset="-122"/>
              </a:rPr>
              <a:t>. Generally speaking, </a:t>
            </a:r>
            <a:r>
              <a:rPr lang="en-US" altLang="zh-CN" sz="2400" b="1" u="sng" dirty="0">
                <a:latin typeface="+mj-lt"/>
                <a:ea typeface="黑体" pitchFamily="49" charset="-122"/>
              </a:rPr>
              <a:t>a test case is a set of test inputs, execution conditions, and expected results prepared for a particular goal</a:t>
            </a:r>
            <a:r>
              <a:rPr lang="en-US" altLang="zh-CN" sz="2400" dirty="0">
                <a:latin typeface="+mj-lt"/>
                <a:ea typeface="黑体" pitchFamily="49" charset="-122"/>
              </a:rPr>
              <a:t>. Its purpose is to determine whether a certain feature of the application </a:t>
            </a:r>
            <a:r>
              <a:rPr lang="en-US" altLang="zh-CN" sz="2400" u="sng" dirty="0">
                <a:latin typeface="+mj-lt"/>
                <a:ea typeface="黑体" pitchFamily="49" charset="-122"/>
              </a:rPr>
              <a:t>can work normally </a:t>
            </a:r>
            <a:r>
              <a:rPr lang="en-US" altLang="zh-CN" sz="2400" dirty="0">
                <a:latin typeface="+mj-lt"/>
                <a:ea typeface="黑体" pitchFamily="49" charset="-122"/>
              </a:rPr>
              <a:t>and </a:t>
            </a:r>
            <a:r>
              <a:rPr lang="en-US" altLang="zh-CN" sz="2400" u="sng" dirty="0">
                <a:latin typeface="+mj-lt"/>
                <a:ea typeface="黑体" pitchFamily="49" charset="-122"/>
              </a:rPr>
              <a:t>meet the specific user needs </a:t>
            </a:r>
            <a:r>
              <a:rPr lang="en-US" altLang="zh-CN" sz="2400" dirty="0">
                <a:latin typeface="+mj-lt"/>
                <a:ea typeface="黑体" pitchFamily="49" charset="-122"/>
              </a:rPr>
              <a:t>and software Design results.</a:t>
            </a:r>
            <a:endParaRPr lang="zh-CN" altLang="zh-CN" sz="2400" dirty="0">
              <a:latin typeface="+mj-lt"/>
              <a:ea typeface="黑体" pitchFamily="49" charset="-122"/>
            </a:endParaRPr>
          </a:p>
          <a:p>
            <a:pPr algn="just"/>
            <a:endParaRPr lang="zh-CN" altLang="en-US" sz="2800" dirty="0">
              <a:latin typeface="黑体" pitchFamily="49" charset="-122"/>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73</a:t>
            </a:fld>
            <a:r>
              <a:rPr lang="en-US" altLang="zh-CN"/>
              <a:t>/88</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71600" y="548680"/>
            <a:ext cx="7772400" cy="1143000"/>
          </a:xfrm>
        </p:spPr>
        <p:txBody>
          <a:bodyPr/>
          <a:lstStyle/>
          <a:p>
            <a:pPr algn="ctr" eaLnBrk="1" hangingPunct="1"/>
            <a:r>
              <a:rPr lang="en-US" altLang="zh-CN" sz="2400" b="1" dirty="0"/>
              <a:t>Table 1-3  A test case of software uninstallation</a:t>
            </a:r>
            <a:endParaRPr lang="zh-CN" altLang="en-US" sz="3200" b="1" dirty="0">
              <a:solidFill>
                <a:srgbClr val="3366FF"/>
              </a:solidFill>
              <a:latin typeface="楷体_GB2312" pitchFamily="49" charset="-122"/>
              <a:ea typeface="楷体_GB2312"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56537894"/>
              </p:ext>
            </p:extLst>
          </p:nvPr>
        </p:nvGraphicFramePr>
        <p:xfrm>
          <a:off x="755576" y="1772816"/>
          <a:ext cx="8136904" cy="4410880"/>
        </p:xfrm>
        <a:graphic>
          <a:graphicData uri="http://schemas.openxmlformats.org/drawingml/2006/table">
            <a:tbl>
              <a:tblPr firstRow="1" firstCol="1" bandRow="1">
                <a:tableStyleId>{5C22544A-7EE6-4342-B048-85BDC9FD1C3A}</a:tableStyleId>
              </a:tblPr>
              <a:tblGrid>
                <a:gridCol w="1562286">
                  <a:extLst>
                    <a:ext uri="{9D8B030D-6E8A-4147-A177-3AD203B41FA5}">
                      <a16:colId xmlns:a16="http://schemas.microsoft.com/office/drawing/2014/main" val="20000"/>
                    </a:ext>
                  </a:extLst>
                </a:gridCol>
                <a:gridCol w="6574618">
                  <a:extLst>
                    <a:ext uri="{9D8B030D-6E8A-4147-A177-3AD203B41FA5}">
                      <a16:colId xmlns:a16="http://schemas.microsoft.com/office/drawing/2014/main" val="20001"/>
                    </a:ext>
                  </a:extLst>
                </a:gridCol>
              </a:tblGrid>
              <a:tr h="487470">
                <a:tc>
                  <a:txBody>
                    <a:bodyPr/>
                    <a:lstStyle/>
                    <a:p>
                      <a:pPr indent="127000" algn="ctr">
                        <a:lnSpc>
                          <a:spcPct val="120000"/>
                        </a:lnSpc>
                        <a:spcAft>
                          <a:spcPts val="0"/>
                        </a:spcAft>
                      </a:pPr>
                      <a:r>
                        <a:rPr lang="en-US" altLang="zh-CN" sz="2400" kern="100" dirty="0">
                          <a:solidFill>
                            <a:schemeClr val="tx1"/>
                          </a:solidFill>
                          <a:effectLst/>
                          <a:latin typeface="黑体" pitchFamily="49" charset="-122"/>
                          <a:ea typeface="黑体" pitchFamily="49" charset="-122"/>
                        </a:rPr>
                        <a:t>No.</a:t>
                      </a:r>
                      <a:endParaRPr lang="zh-CN" sz="2400" kern="100" dirty="0">
                        <a:solidFill>
                          <a:schemeClr val="tx1"/>
                        </a:solidFill>
                        <a:effectLst/>
                        <a:latin typeface="黑体" pitchFamily="49" charset="-122"/>
                        <a:ea typeface="黑体" pitchFamily="49" charset="-122"/>
                      </a:endParaRPr>
                    </a:p>
                  </a:txBody>
                  <a:tcPr marL="68580" marR="68580" marT="0" marB="0" anchor="ctr"/>
                </a:tc>
                <a:tc>
                  <a:txBody>
                    <a:bodyPr/>
                    <a:lstStyle/>
                    <a:p>
                      <a:pPr indent="228600" algn="ctr">
                        <a:lnSpc>
                          <a:spcPct val="120000"/>
                        </a:lnSpc>
                        <a:spcAft>
                          <a:spcPts val="0"/>
                        </a:spcAft>
                      </a:pPr>
                      <a:r>
                        <a:rPr lang="en-US" sz="2400" kern="100" dirty="0">
                          <a:solidFill>
                            <a:schemeClr val="tx1"/>
                          </a:solidFill>
                          <a:effectLst/>
                          <a:latin typeface="黑体" pitchFamily="49" charset="-122"/>
                          <a:ea typeface="黑体" pitchFamily="49" charset="-122"/>
                        </a:rPr>
                        <a:t>XZ01</a:t>
                      </a:r>
                      <a:endParaRPr lang="zh-CN" sz="2400" kern="100" dirty="0">
                        <a:solidFill>
                          <a:schemeClr val="tx1"/>
                        </a:solidFill>
                        <a:effectLst/>
                        <a:latin typeface="黑体" pitchFamily="49" charset="-122"/>
                        <a:ea typeface="黑体" pitchFamily="49" charset="-122"/>
                      </a:endParaRPr>
                    </a:p>
                  </a:txBody>
                  <a:tcPr marL="68580" marR="68580" marT="0" marB="0" anchor="ctr"/>
                </a:tc>
                <a:extLst>
                  <a:ext uri="{0D108BD9-81ED-4DB2-BD59-A6C34878D82A}">
                    <a16:rowId xmlns:a16="http://schemas.microsoft.com/office/drawing/2014/main" val="10000"/>
                  </a:ext>
                </a:extLst>
              </a:tr>
              <a:tr h="941565">
                <a:tc>
                  <a:txBody>
                    <a:bodyPr/>
                    <a:lstStyle/>
                    <a:p>
                      <a:pPr indent="127000" algn="ctr">
                        <a:lnSpc>
                          <a:spcPct val="120000"/>
                        </a:lnSpc>
                        <a:spcAft>
                          <a:spcPts val="0"/>
                        </a:spcAft>
                      </a:pPr>
                      <a:r>
                        <a:rPr lang="en-US" altLang="zh-CN" sz="1800" kern="100" dirty="0">
                          <a:solidFill>
                            <a:schemeClr val="tx1"/>
                          </a:solidFill>
                          <a:effectLst/>
                          <a:latin typeface="+mj-lt"/>
                          <a:ea typeface="黑体" pitchFamily="49" charset="-122"/>
                        </a:rPr>
                        <a:t>Description</a:t>
                      </a:r>
                      <a:endParaRPr lang="zh-CN" sz="2400" kern="100" dirty="0">
                        <a:solidFill>
                          <a:schemeClr val="tx1"/>
                        </a:solidFill>
                        <a:effectLst/>
                        <a:latin typeface="+mj-lt"/>
                        <a:ea typeface="黑体" pitchFamily="49" charset="-122"/>
                      </a:endParaRPr>
                    </a:p>
                  </a:txBody>
                  <a:tcPr marL="68580" marR="68580" marT="0" marB="0" anchor="ctr"/>
                </a:tc>
                <a:tc>
                  <a:txBody>
                    <a:bodyPr/>
                    <a:lstStyle/>
                    <a:p>
                      <a:pPr indent="228600" algn="ctr">
                        <a:lnSpc>
                          <a:spcPct val="120000"/>
                        </a:lnSpc>
                        <a:spcAft>
                          <a:spcPts val="0"/>
                        </a:spcAft>
                      </a:pPr>
                      <a:r>
                        <a:rPr lang="en-US" altLang="zh-CN" sz="2000" kern="100" dirty="0">
                          <a:effectLst/>
                          <a:latin typeface="+mj-lt"/>
                          <a:ea typeface="黑体" pitchFamily="49" charset="-122"/>
                        </a:rPr>
                        <a:t>Uninstall via the installer</a:t>
                      </a:r>
                      <a:endParaRPr lang="zh-CN" sz="20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1"/>
                  </a:ext>
                </a:extLst>
              </a:tr>
              <a:tr h="974940">
                <a:tc>
                  <a:txBody>
                    <a:bodyPr/>
                    <a:lstStyle/>
                    <a:p>
                      <a:pPr indent="127000" algn="ctr">
                        <a:lnSpc>
                          <a:spcPct val="120000"/>
                        </a:lnSpc>
                        <a:spcAft>
                          <a:spcPts val="0"/>
                        </a:spcAft>
                      </a:pPr>
                      <a:r>
                        <a:rPr lang="en-US" altLang="zh-CN" sz="1800" kern="100" dirty="0">
                          <a:solidFill>
                            <a:schemeClr val="tx1"/>
                          </a:solidFill>
                          <a:effectLst/>
                          <a:latin typeface="+mj-lt"/>
                          <a:ea typeface="黑体" pitchFamily="49" charset="-122"/>
                        </a:rPr>
                        <a:t>Aim</a:t>
                      </a:r>
                      <a:endParaRPr lang="zh-CN" sz="1800" kern="100" dirty="0">
                        <a:solidFill>
                          <a:schemeClr val="tx1"/>
                        </a:solidFill>
                        <a:effectLst/>
                        <a:latin typeface="+mj-lt"/>
                        <a:ea typeface="黑体" pitchFamily="49" charset="-122"/>
                      </a:endParaRPr>
                    </a:p>
                  </a:txBody>
                  <a:tcPr marL="68580" marR="68580" marT="0" marB="0" anchor="ctr"/>
                </a:tc>
                <a:tc>
                  <a:txBody>
                    <a:bodyPr/>
                    <a:lstStyle/>
                    <a:p>
                      <a:pPr indent="228600" algn="ctr">
                        <a:lnSpc>
                          <a:spcPct val="120000"/>
                        </a:lnSpc>
                        <a:spcAft>
                          <a:spcPts val="0"/>
                        </a:spcAft>
                      </a:pPr>
                      <a:r>
                        <a:rPr lang="en-US" altLang="zh-CN" sz="2000" kern="100" dirty="0">
                          <a:effectLst/>
                          <a:latin typeface="+mj-lt"/>
                          <a:ea typeface="黑体" pitchFamily="49" charset="-122"/>
                        </a:rPr>
                        <a:t>Test whether it can be uninstalled correctly through the uninstall program that comes with the installer, and </a:t>
                      </a:r>
                      <a:r>
                        <a:rPr lang="en-US" altLang="zh-CN" sz="2000" b="1" kern="100" dirty="0">
                          <a:effectLst/>
                          <a:latin typeface="+mj-lt"/>
                          <a:ea typeface="黑体" pitchFamily="49" charset="-122"/>
                        </a:rPr>
                        <a:t>uninstall it cleanly</a:t>
                      </a:r>
                      <a:r>
                        <a:rPr lang="en-US" altLang="zh-CN" sz="2000" kern="100" dirty="0">
                          <a:effectLst/>
                          <a:latin typeface="+mj-lt"/>
                          <a:ea typeface="黑体" pitchFamily="49" charset="-122"/>
                        </a:rPr>
                        <a:t>.</a:t>
                      </a:r>
                      <a:endParaRPr lang="zh-CN" sz="20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2"/>
                  </a:ext>
                </a:extLst>
              </a:tr>
              <a:tr h="941565">
                <a:tc>
                  <a:txBody>
                    <a:bodyPr/>
                    <a:lstStyle/>
                    <a:p>
                      <a:pPr indent="127000" algn="ctr">
                        <a:lnSpc>
                          <a:spcPct val="120000"/>
                        </a:lnSpc>
                        <a:spcAft>
                          <a:spcPts val="0"/>
                        </a:spcAft>
                      </a:pPr>
                      <a:r>
                        <a:rPr lang="en-US" altLang="zh-CN" sz="1800" kern="100" dirty="0">
                          <a:solidFill>
                            <a:schemeClr val="tx1"/>
                          </a:solidFill>
                          <a:effectLst/>
                          <a:latin typeface="+mj-lt"/>
                          <a:ea typeface="黑体" pitchFamily="49" charset="-122"/>
                        </a:rPr>
                        <a:t>Type of test</a:t>
                      </a:r>
                      <a:endParaRPr lang="zh-CN" sz="1800" kern="100" dirty="0">
                        <a:solidFill>
                          <a:schemeClr val="tx1"/>
                        </a:solidFill>
                        <a:effectLst/>
                        <a:latin typeface="+mj-lt"/>
                        <a:ea typeface="黑体" pitchFamily="49" charset="-122"/>
                      </a:endParaRPr>
                    </a:p>
                  </a:txBody>
                  <a:tcPr marL="68580" marR="68580" marT="0" marB="0" anchor="ctr"/>
                </a:tc>
                <a:tc>
                  <a:txBody>
                    <a:bodyPr/>
                    <a:lstStyle/>
                    <a:p>
                      <a:pPr marL="0" indent="228600" algn="ctr" defTabSz="914400" rtl="0" eaLnBrk="1" latinLnBrk="0" hangingPunct="1">
                        <a:lnSpc>
                          <a:spcPct val="120000"/>
                        </a:lnSpc>
                        <a:spcAft>
                          <a:spcPts val="0"/>
                        </a:spcAft>
                      </a:pPr>
                      <a:r>
                        <a:rPr lang="en-US" altLang="zh-CN" sz="2000" kern="100" dirty="0">
                          <a:solidFill>
                            <a:schemeClr val="dk1"/>
                          </a:solidFill>
                          <a:effectLst/>
                          <a:latin typeface="+mj-lt"/>
                          <a:ea typeface="黑体" pitchFamily="49" charset="-122"/>
                          <a:cs typeface="+mn-cs"/>
                        </a:rPr>
                        <a:t>Uninstallation test</a:t>
                      </a:r>
                      <a:endParaRPr lang="zh-CN" sz="2000" kern="100" dirty="0">
                        <a:solidFill>
                          <a:schemeClr val="dk1"/>
                        </a:solidFill>
                        <a:effectLst/>
                        <a:latin typeface="+mj-lt"/>
                        <a:ea typeface="黑体" pitchFamily="49" charset="-122"/>
                        <a:cs typeface="+mn-cs"/>
                      </a:endParaRPr>
                    </a:p>
                  </a:txBody>
                  <a:tcPr marL="68580" marR="68580" marT="0" marB="0" anchor="ctr"/>
                </a:tc>
                <a:extLst>
                  <a:ext uri="{0D108BD9-81ED-4DB2-BD59-A6C34878D82A}">
                    <a16:rowId xmlns:a16="http://schemas.microsoft.com/office/drawing/2014/main" val="10003"/>
                  </a:ext>
                </a:extLst>
              </a:tr>
              <a:tr h="974940">
                <a:tc>
                  <a:txBody>
                    <a:bodyPr/>
                    <a:lstStyle/>
                    <a:p>
                      <a:pPr indent="127000" algn="ctr">
                        <a:lnSpc>
                          <a:spcPct val="120000"/>
                        </a:lnSpc>
                        <a:spcAft>
                          <a:spcPts val="0"/>
                        </a:spcAft>
                      </a:pPr>
                      <a:r>
                        <a:rPr lang="en-US" altLang="zh-CN" sz="1800" kern="100" dirty="0">
                          <a:solidFill>
                            <a:schemeClr val="tx1"/>
                          </a:solidFill>
                          <a:effectLst/>
                          <a:latin typeface="+mj-lt"/>
                          <a:ea typeface="黑体" pitchFamily="49" charset="-122"/>
                        </a:rPr>
                        <a:t>Prerequisite</a:t>
                      </a:r>
                      <a:endParaRPr lang="zh-CN" sz="1800" kern="100" dirty="0">
                        <a:solidFill>
                          <a:schemeClr val="tx1"/>
                        </a:solidFill>
                        <a:effectLst/>
                        <a:latin typeface="+mj-lt"/>
                        <a:ea typeface="黑体" pitchFamily="49" charset="-122"/>
                      </a:endParaRPr>
                    </a:p>
                  </a:txBody>
                  <a:tcPr marL="68580" marR="68580" marT="0" marB="0" anchor="ctr"/>
                </a:tc>
                <a:tc>
                  <a:txBody>
                    <a:bodyPr/>
                    <a:lstStyle/>
                    <a:p>
                      <a:pPr marL="0" indent="228600" algn="ctr" defTabSz="914400" rtl="0" eaLnBrk="1" latinLnBrk="0" hangingPunct="1">
                        <a:lnSpc>
                          <a:spcPct val="120000"/>
                        </a:lnSpc>
                        <a:spcAft>
                          <a:spcPts val="0"/>
                        </a:spcAft>
                      </a:pPr>
                      <a:r>
                        <a:rPr lang="en-US" altLang="zh-CN" sz="2000" kern="100" dirty="0">
                          <a:solidFill>
                            <a:schemeClr val="dk1"/>
                          </a:solidFill>
                          <a:effectLst/>
                          <a:latin typeface="+mj-lt"/>
                          <a:ea typeface="黑体" pitchFamily="49" charset="-122"/>
                          <a:cs typeface="+mn-cs"/>
                        </a:rPr>
                        <a:t>The program has been installed, and the installation program comes with an uninstall program.</a:t>
                      </a:r>
                      <a:endParaRPr lang="zh-CN" sz="2000" kern="100" dirty="0">
                        <a:solidFill>
                          <a:schemeClr val="dk1"/>
                        </a:solidFill>
                        <a:effectLst/>
                        <a:latin typeface="+mj-lt"/>
                        <a:ea typeface="黑体" pitchFamily="49" charset="-122"/>
                        <a:cs typeface="+mn-cs"/>
                      </a:endParaRPr>
                    </a:p>
                  </a:txBody>
                  <a:tcPr marL="68580" marR="68580" marT="0" marB="0" anchor="ct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74</a:t>
            </a:fld>
            <a:r>
              <a:rPr lang="en-US" altLang="zh-CN"/>
              <a:t>/88</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92163" y="620713"/>
            <a:ext cx="7812285" cy="864071"/>
          </a:xfrm>
        </p:spPr>
        <p:txBody>
          <a:bodyPr/>
          <a:lstStyle/>
          <a:p>
            <a:pPr algn="ctr" eaLnBrk="1" hangingPunct="1"/>
            <a:r>
              <a:rPr lang="en-US" altLang="zh-CN" sz="2400" b="1" dirty="0"/>
              <a:t>Table 1-3  A test case of software uninstallation</a:t>
            </a:r>
            <a:r>
              <a:rPr lang="zh-CN" altLang="en-US" sz="2000" b="1" dirty="0"/>
              <a:t>（</a:t>
            </a:r>
            <a:r>
              <a:rPr lang="en-US" altLang="zh-CN" sz="2000" b="1" dirty="0"/>
              <a:t>Continued</a:t>
            </a:r>
            <a:r>
              <a:rPr lang="zh-CN" altLang="en-US" sz="2000" b="1" dirty="0"/>
              <a:t>）</a:t>
            </a:r>
            <a:endParaRPr lang="zh-CN" altLang="en-US" sz="2000" b="1" dirty="0">
              <a:solidFill>
                <a:srgbClr val="3366FF"/>
              </a:solidFill>
              <a:latin typeface="楷体_GB2312" pitchFamily="49" charset="-122"/>
              <a:ea typeface="楷体_GB2312"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175293174"/>
              </p:ext>
            </p:extLst>
          </p:nvPr>
        </p:nvGraphicFramePr>
        <p:xfrm>
          <a:off x="827584" y="1844824"/>
          <a:ext cx="8064896" cy="4619347"/>
        </p:xfrm>
        <a:graphic>
          <a:graphicData uri="http://schemas.openxmlformats.org/drawingml/2006/table">
            <a:tbl>
              <a:tblPr firstRow="1" firstCol="1" bandRow="1">
                <a:tableStyleId>{5C22544A-7EE6-4342-B048-85BDC9FD1C3A}</a:tableStyleId>
              </a:tblPr>
              <a:tblGrid>
                <a:gridCol w="1548461">
                  <a:extLst>
                    <a:ext uri="{9D8B030D-6E8A-4147-A177-3AD203B41FA5}">
                      <a16:colId xmlns:a16="http://schemas.microsoft.com/office/drawing/2014/main" val="20000"/>
                    </a:ext>
                  </a:extLst>
                </a:gridCol>
                <a:gridCol w="1322322">
                  <a:extLst>
                    <a:ext uri="{9D8B030D-6E8A-4147-A177-3AD203B41FA5}">
                      <a16:colId xmlns:a16="http://schemas.microsoft.com/office/drawing/2014/main" val="20001"/>
                    </a:ext>
                  </a:extLst>
                </a:gridCol>
                <a:gridCol w="5194113">
                  <a:extLst>
                    <a:ext uri="{9D8B030D-6E8A-4147-A177-3AD203B41FA5}">
                      <a16:colId xmlns:a16="http://schemas.microsoft.com/office/drawing/2014/main" val="20002"/>
                    </a:ext>
                  </a:extLst>
                </a:gridCol>
              </a:tblGrid>
              <a:tr h="461428">
                <a:tc>
                  <a:txBody>
                    <a:bodyPr/>
                    <a:lstStyle/>
                    <a:p>
                      <a:pPr indent="127000" algn="ctr">
                        <a:lnSpc>
                          <a:spcPct val="120000"/>
                        </a:lnSpc>
                        <a:spcAft>
                          <a:spcPts val="0"/>
                        </a:spcAft>
                      </a:pPr>
                      <a:r>
                        <a:rPr lang="en-US" altLang="zh-CN" sz="2400" kern="100" dirty="0">
                          <a:solidFill>
                            <a:schemeClr val="tx1"/>
                          </a:solidFill>
                          <a:effectLst/>
                          <a:latin typeface="黑体" pitchFamily="49" charset="-122"/>
                          <a:ea typeface="黑体" pitchFamily="49" charset="-122"/>
                        </a:rPr>
                        <a:t>No.</a:t>
                      </a:r>
                      <a:endParaRPr lang="zh-CN" sz="2400" kern="100" dirty="0">
                        <a:solidFill>
                          <a:schemeClr val="tx1"/>
                        </a:solidFill>
                        <a:effectLst/>
                        <a:latin typeface="黑体" pitchFamily="49" charset="-122"/>
                        <a:ea typeface="黑体" pitchFamily="49" charset="-122"/>
                      </a:endParaRPr>
                    </a:p>
                  </a:txBody>
                  <a:tcPr marL="68580" marR="68580" marT="0" marB="0" anchor="ctr"/>
                </a:tc>
                <a:tc gridSpan="2">
                  <a:txBody>
                    <a:bodyPr/>
                    <a:lstStyle/>
                    <a:p>
                      <a:pPr indent="228600" algn="ctr">
                        <a:lnSpc>
                          <a:spcPct val="120000"/>
                        </a:lnSpc>
                        <a:spcAft>
                          <a:spcPts val="0"/>
                        </a:spcAft>
                      </a:pPr>
                      <a:r>
                        <a:rPr lang="en-US" sz="2400" kern="100" dirty="0">
                          <a:solidFill>
                            <a:schemeClr val="tx1"/>
                          </a:solidFill>
                          <a:effectLst/>
                          <a:latin typeface="黑体" pitchFamily="49" charset="-122"/>
                          <a:ea typeface="黑体" pitchFamily="49" charset="-122"/>
                        </a:rPr>
                        <a:t>XZ01</a:t>
                      </a:r>
                      <a:endParaRPr lang="zh-CN" sz="2400" kern="100" dirty="0">
                        <a:solidFill>
                          <a:schemeClr val="tx1"/>
                        </a:solidFill>
                        <a:effectLst/>
                        <a:latin typeface="黑体" pitchFamily="49" charset="-122"/>
                        <a:ea typeface="黑体" pitchFamily="49" charset="-122"/>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932617">
                <a:tc rowSpan="2">
                  <a:txBody>
                    <a:bodyPr/>
                    <a:lstStyle/>
                    <a:p>
                      <a:pPr indent="127000" algn="ctr">
                        <a:lnSpc>
                          <a:spcPct val="120000"/>
                        </a:lnSpc>
                        <a:spcAft>
                          <a:spcPts val="0"/>
                        </a:spcAft>
                      </a:pPr>
                      <a:r>
                        <a:rPr lang="en-US" altLang="zh-CN" sz="2000" kern="100" dirty="0">
                          <a:solidFill>
                            <a:schemeClr val="tx1"/>
                          </a:solidFill>
                          <a:effectLst/>
                          <a:latin typeface="+mj-lt"/>
                          <a:ea typeface="黑体" pitchFamily="49" charset="-122"/>
                        </a:rPr>
                        <a:t>Test method and procedure</a:t>
                      </a:r>
                      <a:endParaRPr lang="zh-CN" sz="2000" kern="100" dirty="0">
                        <a:solidFill>
                          <a:schemeClr val="tx1"/>
                        </a:solidFill>
                        <a:effectLst/>
                        <a:latin typeface="+mj-lt"/>
                        <a:ea typeface="黑体" pitchFamily="49" charset="-122"/>
                      </a:endParaRPr>
                    </a:p>
                  </a:txBody>
                  <a:tcPr marL="68580" marR="68580" marT="0" marB="0" anchor="ctr"/>
                </a:tc>
                <a:tc>
                  <a:txBody>
                    <a:bodyPr/>
                    <a:lstStyle/>
                    <a:p>
                      <a:pPr indent="127000" algn="ctr">
                        <a:lnSpc>
                          <a:spcPct val="120000"/>
                        </a:lnSpc>
                        <a:spcAft>
                          <a:spcPts val="0"/>
                        </a:spcAft>
                      </a:pPr>
                      <a:r>
                        <a:rPr lang="en-US" altLang="zh-CN" sz="2000" kern="100" dirty="0">
                          <a:effectLst/>
                          <a:latin typeface="+mj-lt"/>
                          <a:ea typeface="黑体" pitchFamily="49" charset="-122"/>
                        </a:rPr>
                        <a:t>Input</a:t>
                      </a:r>
                      <a:endParaRPr lang="zh-CN" sz="2000" kern="100" dirty="0">
                        <a:effectLst/>
                        <a:latin typeface="+mj-lt"/>
                        <a:ea typeface="黑体" pitchFamily="49" charset="-122"/>
                      </a:endParaRPr>
                    </a:p>
                  </a:txBody>
                  <a:tcPr marL="68580" marR="68580" marT="0" marB="0" anchor="ctr"/>
                </a:tc>
                <a:tc>
                  <a:txBody>
                    <a:bodyPr/>
                    <a:lstStyle/>
                    <a:p>
                      <a:pPr indent="228600" algn="ctr">
                        <a:lnSpc>
                          <a:spcPct val="120000"/>
                        </a:lnSpc>
                        <a:spcAft>
                          <a:spcPts val="0"/>
                        </a:spcAft>
                        <a:tabLst>
                          <a:tab pos="2276475" algn="l"/>
                        </a:tabLst>
                      </a:pPr>
                      <a:r>
                        <a:rPr lang="en-US" altLang="zh-CN" sz="2000" kern="100" dirty="0">
                          <a:effectLst/>
                          <a:latin typeface="+mj-lt"/>
                          <a:ea typeface="黑体" pitchFamily="49" charset="-122"/>
                        </a:rPr>
                        <a:t>Click the uninstallation program that comes with the</a:t>
                      </a:r>
                      <a:r>
                        <a:rPr lang="en-US" altLang="zh-CN" sz="2000" kern="100" baseline="0" dirty="0">
                          <a:effectLst/>
                          <a:latin typeface="+mj-lt"/>
                          <a:ea typeface="黑体" pitchFamily="49" charset="-122"/>
                        </a:rPr>
                        <a:t> installer</a:t>
                      </a:r>
                      <a:r>
                        <a:rPr lang="en-US" altLang="zh-CN" sz="2000" kern="100" dirty="0">
                          <a:effectLst/>
                          <a:latin typeface="+mj-lt"/>
                          <a:ea typeface="黑体" pitchFamily="49" charset="-122"/>
                        </a:rPr>
                        <a:t>, and uninstall the program according to the uninstallation prompt.</a:t>
                      </a:r>
                      <a:endParaRPr lang="zh-CN" sz="20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1"/>
                  </a:ext>
                </a:extLst>
              </a:tr>
              <a:tr h="1931571">
                <a:tc vMerge="1">
                  <a:txBody>
                    <a:bodyPr/>
                    <a:lstStyle/>
                    <a:p>
                      <a:endParaRPr lang="zh-CN" altLang="en-US"/>
                    </a:p>
                  </a:txBody>
                  <a:tcPr/>
                </a:tc>
                <a:tc>
                  <a:txBody>
                    <a:bodyPr/>
                    <a:lstStyle/>
                    <a:p>
                      <a:pPr indent="127000" algn="ctr">
                        <a:lnSpc>
                          <a:spcPct val="120000"/>
                        </a:lnSpc>
                        <a:spcAft>
                          <a:spcPts val="0"/>
                        </a:spcAft>
                      </a:pPr>
                      <a:r>
                        <a:rPr lang="en-US" altLang="zh-CN" sz="2000" kern="100" dirty="0">
                          <a:effectLst/>
                          <a:latin typeface="+mj-lt"/>
                          <a:ea typeface="黑体" pitchFamily="49" charset="-122"/>
                        </a:rPr>
                        <a:t>Expected output</a:t>
                      </a:r>
                      <a:endParaRPr lang="zh-CN" sz="2000" kern="100" dirty="0">
                        <a:effectLst/>
                        <a:latin typeface="+mj-lt"/>
                        <a:ea typeface="黑体" pitchFamily="49" charset="-122"/>
                      </a:endParaRPr>
                    </a:p>
                  </a:txBody>
                  <a:tcPr marL="68580" marR="68580" marT="0" marB="0" anchor="ctr"/>
                </a:tc>
                <a:tc>
                  <a:txBody>
                    <a:bodyPr/>
                    <a:lstStyle/>
                    <a:p>
                      <a:pPr indent="228600" algn="ctr">
                        <a:lnSpc>
                          <a:spcPct val="120000"/>
                        </a:lnSpc>
                        <a:spcAft>
                          <a:spcPts val="0"/>
                        </a:spcAft>
                        <a:tabLst>
                          <a:tab pos="2276475" algn="l"/>
                        </a:tabLst>
                      </a:pPr>
                      <a:r>
                        <a:rPr lang="en-US" altLang="zh-CN" sz="2000" kern="100" dirty="0">
                          <a:effectLst/>
                          <a:latin typeface="+mj-lt"/>
                          <a:ea typeface="黑体" pitchFamily="49" charset="-122"/>
                        </a:rPr>
                        <a:t>After uninstalling, the system can be restored to the state before the software installation (</a:t>
                      </a:r>
                      <a:r>
                        <a:rPr lang="en-US" altLang="zh-CN" sz="2000" u="sng" kern="100" dirty="0">
                          <a:effectLst/>
                          <a:latin typeface="+mj-lt"/>
                          <a:ea typeface="黑体" pitchFamily="49" charset="-122"/>
                        </a:rPr>
                        <a:t>including directory structure, dynamic library, registry, system configuration files, drivers, </a:t>
                      </a:r>
                      <a:r>
                        <a:rPr lang="en-US" altLang="zh-CN" sz="2000" kern="100" dirty="0">
                          <a:effectLst/>
                          <a:latin typeface="+mj-lt"/>
                          <a:ea typeface="黑体" pitchFamily="49" charset="-122"/>
                        </a:rPr>
                        <a:t>associations, etc.).</a:t>
                      </a:r>
                      <a:endParaRPr lang="zh-CN" sz="2000" kern="100" dirty="0">
                        <a:effectLst/>
                        <a:latin typeface="+mj-lt"/>
                        <a:ea typeface="黑体" pitchFamily="49" charset="-122"/>
                      </a:endParaRPr>
                    </a:p>
                  </a:txBody>
                  <a:tcPr marL="68580" marR="68580" marT="0" marB="0" anchor="ctr"/>
                </a:tc>
                <a:extLst>
                  <a:ext uri="{0D108BD9-81ED-4DB2-BD59-A6C34878D82A}">
                    <a16:rowId xmlns:a16="http://schemas.microsoft.com/office/drawing/2014/main" val="10002"/>
                  </a:ext>
                </a:extLst>
              </a:tr>
              <a:tr h="461428">
                <a:tc>
                  <a:txBody>
                    <a:bodyPr/>
                    <a:lstStyle/>
                    <a:p>
                      <a:pPr indent="127000" algn="ctr">
                        <a:lnSpc>
                          <a:spcPct val="120000"/>
                        </a:lnSpc>
                        <a:spcAft>
                          <a:spcPts val="0"/>
                        </a:spcAft>
                      </a:pPr>
                      <a:r>
                        <a:rPr lang="en-US" altLang="zh-CN" sz="2000" kern="100" dirty="0">
                          <a:solidFill>
                            <a:schemeClr val="tx1"/>
                          </a:solidFill>
                          <a:effectLst/>
                          <a:latin typeface="+mj-lt"/>
                          <a:ea typeface="黑体" pitchFamily="49" charset="-122"/>
                        </a:rPr>
                        <a:t>Test outcome</a:t>
                      </a:r>
                      <a:endParaRPr lang="zh-CN" sz="2000" kern="100" dirty="0">
                        <a:solidFill>
                          <a:schemeClr val="tx1"/>
                        </a:solidFill>
                        <a:effectLst/>
                        <a:latin typeface="+mj-lt"/>
                        <a:ea typeface="黑体" pitchFamily="49" charset="-122"/>
                      </a:endParaRPr>
                    </a:p>
                  </a:txBody>
                  <a:tcPr marL="68580" marR="68580" marT="0" marB="0" anchor="ctr"/>
                </a:tc>
                <a:tc gridSpan="2">
                  <a:txBody>
                    <a:bodyPr/>
                    <a:lstStyle/>
                    <a:p>
                      <a:endParaRPr lang="zh-CN" sz="2400" dirty="0">
                        <a:effectLst/>
                        <a:latin typeface="黑体" pitchFamily="49" charset="-122"/>
                        <a:ea typeface="黑体" pitchFamily="49" charset="-122"/>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3"/>
                  </a:ext>
                </a:extLst>
              </a:tr>
              <a:tr h="461428">
                <a:tc>
                  <a:txBody>
                    <a:bodyPr/>
                    <a:lstStyle/>
                    <a:p>
                      <a:pPr indent="127000" algn="ctr">
                        <a:lnSpc>
                          <a:spcPct val="120000"/>
                        </a:lnSpc>
                        <a:spcAft>
                          <a:spcPts val="0"/>
                        </a:spcAft>
                      </a:pPr>
                      <a:r>
                        <a:rPr lang="en-US" altLang="zh-CN" sz="1800" kern="100" dirty="0">
                          <a:solidFill>
                            <a:schemeClr val="tx1"/>
                          </a:solidFill>
                          <a:effectLst/>
                          <a:latin typeface="+mj-lt"/>
                          <a:ea typeface="黑体" pitchFamily="49" charset="-122"/>
                        </a:rPr>
                        <a:t>Completion</a:t>
                      </a:r>
                      <a:endParaRPr lang="zh-CN" sz="1800" kern="100" dirty="0">
                        <a:solidFill>
                          <a:schemeClr val="tx1"/>
                        </a:solidFill>
                        <a:effectLst/>
                        <a:latin typeface="+mj-lt"/>
                        <a:ea typeface="黑体" pitchFamily="49" charset="-122"/>
                      </a:endParaRPr>
                    </a:p>
                  </a:txBody>
                  <a:tcPr marL="68580" marR="68580" marT="0" marB="0" anchor="ctr"/>
                </a:tc>
                <a:tc gridSpan="2">
                  <a:txBody>
                    <a:bodyPr/>
                    <a:lstStyle/>
                    <a:p>
                      <a:pPr indent="127000" algn="ctr">
                        <a:lnSpc>
                          <a:spcPct val="120000"/>
                        </a:lnSpc>
                        <a:spcAft>
                          <a:spcPts val="0"/>
                        </a:spcAft>
                      </a:pPr>
                      <a:r>
                        <a:rPr lang="en-US" altLang="zh-CN" sz="2000" kern="100" dirty="0">
                          <a:effectLst/>
                          <a:latin typeface="+mj-lt"/>
                          <a:ea typeface="黑体" pitchFamily="49" charset="-122"/>
                        </a:rPr>
                        <a:t>Yes</a:t>
                      </a:r>
                      <a:r>
                        <a:rPr lang="zh-CN" sz="2400" kern="100" dirty="0">
                          <a:effectLst/>
                          <a:latin typeface="黑体" pitchFamily="49" charset="-122"/>
                          <a:ea typeface="黑体" pitchFamily="49" charset="-122"/>
                        </a:rPr>
                        <a:t>□</a:t>
                      </a:r>
                      <a:r>
                        <a:rPr lang="en-US" sz="2400" kern="100" dirty="0">
                          <a:effectLst/>
                          <a:latin typeface="黑体" pitchFamily="49" charset="-122"/>
                          <a:ea typeface="黑体" pitchFamily="49" charset="-122"/>
                        </a:rPr>
                        <a:t>    </a:t>
                      </a:r>
                      <a:r>
                        <a:rPr lang="en-US" altLang="zh-CN" sz="2000" kern="100" dirty="0">
                          <a:solidFill>
                            <a:schemeClr val="dk1"/>
                          </a:solidFill>
                          <a:effectLst/>
                          <a:latin typeface="+mj-lt"/>
                          <a:ea typeface="黑体" pitchFamily="49" charset="-122"/>
                          <a:cs typeface="+mn-cs"/>
                        </a:rPr>
                        <a:t>No</a:t>
                      </a:r>
                      <a:r>
                        <a:rPr lang="zh-CN" sz="2400" kern="100" dirty="0">
                          <a:effectLst/>
                          <a:latin typeface="黑体" pitchFamily="49" charset="-122"/>
                          <a:ea typeface="黑体" pitchFamily="49" charset="-122"/>
                        </a:rPr>
                        <a:t>□</a:t>
                      </a:r>
                    </a:p>
                  </a:txBody>
                  <a:tcPr marL="68580" marR="68580" marT="0" marB="0" anchor="ct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75</a:t>
            </a:fld>
            <a:r>
              <a:rPr lang="en-US" altLang="zh-CN"/>
              <a:t>/88</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4869160"/>
            <a:ext cx="1089025"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827584" y="1882288"/>
            <a:ext cx="8073801" cy="2985433"/>
          </a:xfrm>
          <a:prstGeom prst="rect">
            <a:avLst/>
          </a:prstGeom>
          <a:noFill/>
        </p:spPr>
        <p:txBody>
          <a:bodyPr wrap="square" rtlCol="0">
            <a:spAutoFit/>
          </a:bodyPr>
          <a:lstStyle/>
          <a:p>
            <a:r>
              <a:rPr lang="en-US" altLang="zh-CN" sz="2000" dirty="0">
                <a:latin typeface="+mj-lt"/>
                <a:ea typeface="黑体" pitchFamily="49" charset="-122"/>
              </a:rPr>
              <a:t>The test for the software uninstallation function includes a set of related test cases, which we call a </a:t>
            </a:r>
            <a:r>
              <a:rPr lang="en-US" altLang="zh-CN" sz="2000" b="1" dirty="0">
                <a:latin typeface="+mj-lt"/>
                <a:ea typeface="黑体" pitchFamily="49" charset="-122"/>
              </a:rPr>
              <a:t>Test Suite</a:t>
            </a:r>
            <a:r>
              <a:rPr lang="en-US" altLang="zh-CN" sz="2000" dirty="0">
                <a:latin typeface="+mj-lt"/>
                <a:ea typeface="黑体" pitchFamily="49" charset="-122"/>
              </a:rPr>
              <a:t>. A test suite is a collection of test cases constructed according to specific test goals and tasks. Each test case in Excel format occupies one row, so it is convenient to present, manage and maintain test cases for a certain software function. Test cases in Word format generally occupies one page each, and the use case information is rich, but Management and maintenance are relatively scattered.</a:t>
            </a:r>
          </a:p>
          <a:p>
            <a:endParaRPr lang="en-US" altLang="zh-CN" sz="2400" dirty="0">
              <a:latin typeface="黑体" pitchFamily="49" charset="-122"/>
              <a:ea typeface="黑体" pitchFamily="49" charset="-122"/>
            </a:endParaRPr>
          </a:p>
          <a:p>
            <a:r>
              <a:rPr lang="en-US" altLang="zh-CN" sz="2000" dirty="0">
                <a:latin typeface="+mj-lt"/>
                <a:ea typeface="黑体" pitchFamily="49" charset="-122"/>
              </a:rPr>
              <a:t>Are the above two test cases complete test cases?</a:t>
            </a:r>
            <a:endParaRPr lang="zh-CN" altLang="en-US" sz="2000"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76</a:t>
            </a:fld>
            <a:r>
              <a:rPr lang="en-US" altLang="zh-CN"/>
              <a:t>/88</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684212" y="1600200"/>
            <a:ext cx="8352284" cy="4637112"/>
          </a:xfrm>
        </p:spPr>
        <p:txBody>
          <a:bodyPr/>
          <a:lstStyle/>
          <a:p>
            <a:pPr marL="0" indent="0" eaLnBrk="1" hangingPunct="1">
              <a:lnSpc>
                <a:spcPct val="145000"/>
              </a:lnSpc>
              <a:buNone/>
            </a:pPr>
            <a:r>
              <a:rPr lang="en-US" altLang="zh-CN" sz="2400" dirty="0">
                <a:latin typeface="+mj-lt"/>
                <a:ea typeface="黑体" pitchFamily="49" charset="-122"/>
              </a:rPr>
              <a:t>A test suite or a test case generally includes the following:</a:t>
            </a:r>
          </a:p>
          <a:p>
            <a:pPr marL="457200" indent="-457200" eaLnBrk="1" hangingPunct="1">
              <a:lnSpc>
                <a:spcPct val="145000"/>
              </a:lnSpc>
              <a:buAutoNum type="arabicPeriod"/>
            </a:pPr>
            <a:r>
              <a:rPr lang="en-US" altLang="zh-CN" sz="2400" b="1" dirty="0"/>
              <a:t>Version history information of test cases</a:t>
            </a:r>
          </a:p>
          <a:p>
            <a:pPr marL="0" indent="0" eaLnBrk="1" hangingPunct="1">
              <a:lnSpc>
                <a:spcPct val="145000"/>
              </a:lnSpc>
              <a:buNone/>
            </a:pPr>
            <a:r>
              <a:rPr lang="zh-CN" altLang="zh-CN" sz="2000" dirty="0"/>
              <a:t>（</a:t>
            </a:r>
            <a:r>
              <a:rPr lang="en-US" altLang="zh-CN" sz="2000" dirty="0"/>
              <a:t>1</a:t>
            </a:r>
            <a:r>
              <a:rPr lang="zh-CN" altLang="zh-CN" sz="2000" dirty="0"/>
              <a:t>）</a:t>
            </a:r>
            <a:r>
              <a:rPr lang="en-US" altLang="zh-CN" sz="2000" dirty="0"/>
              <a:t>Project Name.</a:t>
            </a:r>
            <a:endParaRPr lang="zh-CN" altLang="zh-CN" sz="2000" dirty="0"/>
          </a:p>
          <a:p>
            <a:pPr marL="0" indent="0">
              <a:buNone/>
            </a:pPr>
            <a:r>
              <a:rPr lang="zh-CN" altLang="zh-CN" sz="2000" dirty="0"/>
              <a:t>（</a:t>
            </a:r>
            <a:r>
              <a:rPr lang="en-US" altLang="zh-CN" sz="2000" dirty="0"/>
              <a:t>2</a:t>
            </a:r>
            <a:r>
              <a:rPr lang="zh-CN" altLang="zh-CN" sz="2000" dirty="0"/>
              <a:t>）</a:t>
            </a:r>
            <a:r>
              <a:rPr lang="en-US" altLang="zh-CN" sz="2000" dirty="0"/>
              <a:t>Project Code. Leave empty if there is no project code.</a:t>
            </a:r>
            <a:endParaRPr lang="zh-CN" altLang="zh-CN" sz="2000" dirty="0"/>
          </a:p>
          <a:p>
            <a:pPr marL="0" indent="0">
              <a:buNone/>
            </a:pPr>
            <a:r>
              <a:rPr lang="zh-CN" altLang="zh-CN" sz="2000" dirty="0"/>
              <a:t>（</a:t>
            </a:r>
            <a:r>
              <a:rPr lang="en-US" altLang="zh-CN" sz="2000" dirty="0"/>
              <a:t>3</a:t>
            </a:r>
            <a:r>
              <a:rPr lang="zh-CN" altLang="zh-CN" sz="2000" dirty="0"/>
              <a:t>）</a:t>
            </a:r>
            <a:r>
              <a:rPr lang="en-US" altLang="zh-CN" sz="2000" dirty="0"/>
              <a:t>Created date. The created date of the test case file.</a:t>
            </a:r>
          </a:p>
          <a:p>
            <a:pPr marL="0" indent="0">
              <a:buNone/>
            </a:pPr>
            <a:r>
              <a:rPr lang="zh-CN" altLang="zh-CN" sz="2000" dirty="0"/>
              <a:t>（</a:t>
            </a:r>
            <a:r>
              <a:rPr lang="en-US" altLang="zh-CN" sz="2000" dirty="0"/>
              <a:t>4</a:t>
            </a:r>
            <a:r>
              <a:rPr lang="zh-CN" altLang="zh-CN" sz="2000" dirty="0"/>
              <a:t>）</a:t>
            </a:r>
            <a:r>
              <a:rPr lang="en-US" altLang="zh-CN" sz="2000" dirty="0"/>
              <a:t>Version.</a:t>
            </a:r>
            <a:r>
              <a:rPr lang="zh-CN" altLang="zh-CN" sz="2000" dirty="0"/>
              <a:t> </a:t>
            </a:r>
            <a:r>
              <a:rPr lang="en-US" altLang="zh-CN" sz="2000" dirty="0"/>
              <a:t>Version number of the test case file.</a:t>
            </a:r>
            <a:endParaRPr lang="zh-CN" altLang="zh-CN" sz="2000" dirty="0"/>
          </a:p>
          <a:p>
            <a:pPr marL="0" indent="0">
              <a:buNone/>
            </a:pPr>
            <a:r>
              <a:rPr lang="zh-CN" altLang="zh-CN" sz="2000" dirty="0"/>
              <a:t>（</a:t>
            </a:r>
            <a:r>
              <a:rPr lang="en-US" altLang="zh-CN" sz="2000" dirty="0"/>
              <a:t>5</a:t>
            </a:r>
            <a:r>
              <a:rPr lang="zh-CN" altLang="zh-CN" sz="2000" dirty="0"/>
              <a:t>）</a:t>
            </a:r>
            <a:r>
              <a:rPr lang="en-US" altLang="zh-CN" sz="2000" dirty="0"/>
              <a:t>Authors. Testers who create or modify new use case versions.</a:t>
            </a:r>
          </a:p>
          <a:p>
            <a:pPr marL="0" indent="0">
              <a:buNone/>
            </a:pPr>
            <a:r>
              <a:rPr lang="zh-CN" altLang="zh-CN" sz="2000" dirty="0"/>
              <a:t>（</a:t>
            </a:r>
            <a:r>
              <a:rPr lang="en-US" altLang="zh-CN" sz="2000" dirty="0"/>
              <a:t>6</a:t>
            </a:r>
            <a:r>
              <a:rPr lang="zh-CN" altLang="zh-CN" sz="2000" dirty="0"/>
              <a:t>）</a:t>
            </a:r>
            <a:r>
              <a:rPr lang="en-US" altLang="zh-CN" sz="2000" dirty="0"/>
              <a:t>Type. Operation options for the new test case version: C create, A add, M modify, D delete.</a:t>
            </a:r>
          </a:p>
          <a:p>
            <a:pPr marL="0" indent="0">
              <a:buNone/>
            </a:pPr>
            <a:r>
              <a:rPr lang="zh-CN" altLang="zh-CN" sz="2000" dirty="0"/>
              <a:t>（</a:t>
            </a:r>
            <a:r>
              <a:rPr lang="en-US" altLang="zh-CN" sz="2000" dirty="0"/>
              <a:t>7</a:t>
            </a:r>
            <a:r>
              <a:rPr lang="zh-CN" altLang="zh-CN" sz="2000" dirty="0"/>
              <a:t>）</a:t>
            </a:r>
            <a:r>
              <a:rPr lang="en-US" altLang="zh-CN" sz="2000" dirty="0"/>
              <a:t>Remark. Some special instructions or reminders for creating or modifying use cases.</a:t>
            </a:r>
            <a:endParaRPr lang="zh-CN" altLang="zh-CN" sz="2000" dirty="0"/>
          </a:p>
          <a:p>
            <a:pPr marL="0" indent="0">
              <a:buNone/>
            </a:pPr>
            <a:endParaRPr lang="zh-CN" altLang="zh-CN" sz="2400" dirty="0"/>
          </a:p>
          <a:p>
            <a:pPr marL="0" indent="0" eaLnBrk="1" hangingPunct="1">
              <a:lnSpc>
                <a:spcPct val="145000"/>
              </a:lnSpc>
              <a:buNone/>
            </a:pPr>
            <a:endParaRPr lang="zh-CN" altLang="zh-CN" sz="2400" dirty="0">
              <a:latin typeface="黑体" pitchFamily="49" charset="-122"/>
              <a:ea typeface="黑体" pitchFamily="49" charset="-122"/>
            </a:endParaRPr>
          </a:p>
          <a:p>
            <a:pPr marL="0" indent="0" eaLnBrk="1" hangingPunct="1">
              <a:lnSpc>
                <a:spcPct val="145000"/>
              </a:lnSpc>
              <a:buFont typeface="Wingdings" pitchFamily="2" charset="2"/>
              <a:buNone/>
            </a:pPr>
            <a:endParaRPr lang="zh-CN" altLang="en-US" sz="2400" dirty="0">
              <a:latin typeface="楷体_GB2312" pitchFamily="49" charset="-122"/>
              <a:ea typeface="楷体_GB2312" pitchFamily="49" charset="-122"/>
            </a:endParaRPr>
          </a:p>
        </p:txBody>
      </p:sp>
      <p:sp>
        <p:nvSpPr>
          <p:cNvPr id="2" name="TextBox 1"/>
          <p:cNvSpPr txBox="1"/>
          <p:nvPr/>
        </p:nvSpPr>
        <p:spPr>
          <a:xfrm>
            <a:off x="611560" y="909289"/>
            <a:ext cx="8532440" cy="584775"/>
          </a:xfrm>
          <a:prstGeom prst="rect">
            <a:avLst/>
          </a:prstGeom>
          <a:noFill/>
        </p:spPr>
        <p:txBody>
          <a:bodyPr wrap="square" rtlCol="0">
            <a:spAutoFit/>
          </a:bodyPr>
          <a:lstStyle/>
          <a:p>
            <a:r>
              <a:rPr lang="en-US" altLang="zh-CN" sz="3200" dirty="0">
                <a:latin typeface="黑体" pitchFamily="49" charset="-122"/>
                <a:ea typeface="黑体" pitchFamily="49" charset="-122"/>
              </a:rPr>
              <a:t>1.8.2 </a:t>
            </a:r>
            <a:r>
              <a:rPr lang="en-US" altLang="zh-CN" sz="3200" b="1" dirty="0">
                <a:latin typeface="+mj-lt"/>
                <a:ea typeface="黑体" pitchFamily="49" charset="-122"/>
              </a:rPr>
              <a:t>Writing specification of test cases </a:t>
            </a:r>
            <a:endParaRPr lang="zh-CN" altLang="en-US" sz="3200" b="1"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77</a:t>
            </a:fld>
            <a:r>
              <a:rPr lang="en-US" altLang="zh-CN"/>
              <a:t>/88</a:t>
            </a:r>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611188" y="1600200"/>
            <a:ext cx="8209284" cy="4637112"/>
          </a:xfrm>
        </p:spPr>
        <p:txBody>
          <a:bodyPr/>
          <a:lstStyle/>
          <a:p>
            <a:pPr marL="0" indent="0">
              <a:buNone/>
            </a:pPr>
            <a:r>
              <a:rPr lang="en-US" altLang="zh-CN" sz="2000" dirty="0"/>
              <a:t>  (8) Reference file name. The file name of the project document or technical document.</a:t>
            </a:r>
          </a:p>
          <a:p>
            <a:pPr marL="0" indent="0">
              <a:buNone/>
            </a:pPr>
            <a:r>
              <a:rPr lang="en-US" altLang="zh-CN" sz="2000" dirty="0"/>
              <a:t>  (9) Reference file path/attachment. The public extraction address of the project document. This entry is the basis for writing the use case.</a:t>
            </a:r>
          </a:p>
          <a:p>
            <a:pPr marL="0" indent="0">
              <a:buNone/>
            </a:pPr>
            <a:endParaRPr lang="en-US" altLang="zh-CN" sz="2400" b="1" dirty="0"/>
          </a:p>
          <a:p>
            <a:pPr marL="0" indent="0">
              <a:buNone/>
            </a:pPr>
            <a:r>
              <a:rPr lang="en-US" altLang="zh-CN" sz="2400" b="1" dirty="0"/>
              <a:t>2. Test case template </a:t>
            </a:r>
          </a:p>
          <a:p>
            <a:pPr marL="0" indent="0">
              <a:buNone/>
            </a:pPr>
            <a:r>
              <a:rPr lang="zh-CN" altLang="zh-CN" sz="2000" dirty="0"/>
              <a:t>（</a:t>
            </a:r>
            <a:r>
              <a:rPr lang="en-US" altLang="zh-CN" sz="2000" dirty="0"/>
              <a:t>1</a:t>
            </a:r>
            <a:r>
              <a:rPr lang="zh-CN" altLang="zh-CN" sz="2000" dirty="0"/>
              <a:t>）</a:t>
            </a:r>
            <a:r>
              <a:rPr lang="en-US" altLang="zh-CN" sz="2000" dirty="0" err="1"/>
              <a:t>CaseID</a:t>
            </a:r>
            <a:r>
              <a:rPr lang="en-US" altLang="zh-CN" sz="2000" dirty="0"/>
              <a:t>.</a:t>
            </a:r>
          </a:p>
          <a:p>
            <a:pPr marL="0" indent="0">
              <a:buNone/>
            </a:pPr>
            <a:r>
              <a:rPr lang="zh-CN" altLang="zh-CN" sz="2000" dirty="0"/>
              <a:t>（</a:t>
            </a:r>
            <a:r>
              <a:rPr lang="en-US" altLang="zh-CN" sz="2000" dirty="0"/>
              <a:t>2</a:t>
            </a:r>
            <a:r>
              <a:rPr lang="zh-CN" altLang="zh-CN" sz="2000" dirty="0"/>
              <a:t>）</a:t>
            </a:r>
            <a:r>
              <a:rPr lang="en-US" altLang="zh-CN" sz="2000" dirty="0" err="1"/>
              <a:t>CheckPoint</a:t>
            </a:r>
            <a:r>
              <a:rPr lang="en-US" altLang="zh-CN" sz="2000" dirty="0"/>
              <a:t>. The naming method of "function branch-function point" is uniformly used. The same description is not allowed for each </a:t>
            </a:r>
            <a:r>
              <a:rPr lang="en-US" altLang="zh-CN" sz="2000" dirty="0" err="1"/>
              <a:t>CheckPoint</a:t>
            </a:r>
            <a:r>
              <a:rPr lang="en-US" altLang="zh-CN" sz="2000" dirty="0"/>
              <a:t>, and it must be distinguishable, such as "online order-order“.</a:t>
            </a:r>
            <a:endParaRPr lang="zh-CN" altLang="zh-CN" sz="2000" dirty="0"/>
          </a:p>
          <a:p>
            <a:pPr marL="0" indent="0">
              <a:buNone/>
            </a:pPr>
            <a:r>
              <a:rPr lang="zh-CN" altLang="zh-CN" sz="2000" dirty="0"/>
              <a:t>（</a:t>
            </a:r>
            <a:r>
              <a:rPr lang="en-US" altLang="zh-CN" sz="2000" dirty="0"/>
              <a:t>3</a:t>
            </a:r>
            <a:r>
              <a:rPr lang="zh-CN" altLang="zh-CN" sz="2000" dirty="0"/>
              <a:t>）</a:t>
            </a:r>
            <a:r>
              <a:rPr lang="en-US" altLang="zh-CN" sz="2000" dirty="0"/>
              <a:t>Preset Conditions. The prerequisites for the implementation of this test case.</a:t>
            </a:r>
            <a:endParaRPr lang="zh-CN" altLang="zh-CN" sz="2000" dirty="0"/>
          </a:p>
          <a:p>
            <a:pPr marL="0" indent="0" eaLnBrk="1" hangingPunct="1">
              <a:lnSpc>
                <a:spcPct val="90000"/>
              </a:lnSpc>
              <a:buFont typeface="Wingdings" pitchFamily="2" charset="2"/>
              <a:buNone/>
            </a:pPr>
            <a:endParaRPr lang="zh-CN" altLang="en-US" sz="2400" b="1" dirty="0">
              <a:solidFill>
                <a:srgbClr val="0033CC"/>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78</a:t>
            </a:fld>
            <a:r>
              <a:rPr lang="en-US" altLang="zh-CN"/>
              <a:t>/88</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899592" y="1484784"/>
            <a:ext cx="8136904" cy="4824536"/>
          </a:xfrm>
        </p:spPr>
        <p:txBody>
          <a:bodyPr/>
          <a:lstStyle/>
          <a:p>
            <a:pPr marL="0" indent="0">
              <a:buNone/>
            </a:pPr>
            <a:r>
              <a:rPr lang="zh-CN" altLang="zh-CN" sz="2000" dirty="0"/>
              <a:t>（</a:t>
            </a:r>
            <a:r>
              <a:rPr lang="en-US" altLang="zh-CN" sz="2000" dirty="0"/>
              <a:t>4</a:t>
            </a:r>
            <a:r>
              <a:rPr lang="zh-CN" altLang="zh-CN" sz="2000" dirty="0"/>
              <a:t>）</a:t>
            </a:r>
            <a:r>
              <a:rPr lang="en-US" altLang="zh-CN" sz="2000" dirty="0"/>
              <a:t>Test Environment. A description of the test platform such as hardware, software, and network required for the test.</a:t>
            </a:r>
            <a:endParaRPr lang="zh-CN" altLang="zh-CN" sz="2000" dirty="0"/>
          </a:p>
          <a:p>
            <a:pPr marL="0" indent="0">
              <a:buNone/>
            </a:pPr>
            <a:r>
              <a:rPr lang="zh-CN" altLang="zh-CN" sz="2000" dirty="0"/>
              <a:t>（</a:t>
            </a:r>
            <a:r>
              <a:rPr lang="en-US" altLang="zh-CN" sz="2000" dirty="0"/>
              <a:t>5</a:t>
            </a:r>
            <a:r>
              <a:rPr lang="zh-CN" altLang="zh-CN" sz="2000" dirty="0"/>
              <a:t>）</a:t>
            </a:r>
            <a:r>
              <a:rPr lang="en-US" altLang="zh-CN" sz="2000" dirty="0"/>
              <a:t>Input Data. May include data, files, and database information when necessary.</a:t>
            </a:r>
            <a:endParaRPr lang="zh-CN" altLang="zh-CN" sz="2000" dirty="0"/>
          </a:p>
          <a:p>
            <a:pPr marL="0" indent="0">
              <a:buNone/>
            </a:pPr>
            <a:r>
              <a:rPr lang="zh-CN" altLang="zh-CN" sz="2000" dirty="0"/>
              <a:t>（</a:t>
            </a:r>
            <a:r>
              <a:rPr lang="en-US" altLang="zh-CN" sz="2000" dirty="0"/>
              <a:t>6</a:t>
            </a:r>
            <a:r>
              <a:rPr lang="zh-CN" altLang="zh-CN" sz="2000" dirty="0"/>
              <a:t>）</a:t>
            </a:r>
            <a:r>
              <a:rPr lang="en-US" altLang="zh-CN" sz="2000" dirty="0"/>
              <a:t>Test Steps</a:t>
            </a:r>
          </a:p>
          <a:p>
            <a:pPr marL="0" indent="0">
              <a:buNone/>
            </a:pPr>
            <a:r>
              <a:rPr lang="zh-CN" altLang="zh-CN" sz="2000" dirty="0"/>
              <a:t>（</a:t>
            </a:r>
            <a:r>
              <a:rPr lang="en-US" altLang="zh-CN" sz="2000" dirty="0"/>
              <a:t>7</a:t>
            </a:r>
            <a:r>
              <a:rPr lang="zh-CN" altLang="zh-CN" sz="2000" dirty="0"/>
              <a:t>）</a:t>
            </a:r>
            <a:r>
              <a:rPr lang="en-US" altLang="zh-CN" sz="2000" dirty="0"/>
              <a:t>Expected results</a:t>
            </a:r>
          </a:p>
          <a:p>
            <a:pPr marL="0" indent="0">
              <a:buNone/>
            </a:pPr>
            <a:r>
              <a:rPr lang="zh-CN" altLang="zh-CN" sz="2000" dirty="0"/>
              <a:t>（</a:t>
            </a:r>
            <a:r>
              <a:rPr lang="en-US" altLang="zh-CN" sz="2000" dirty="0"/>
              <a:t>8</a:t>
            </a:r>
            <a:r>
              <a:rPr lang="zh-CN" altLang="zh-CN" sz="2000" dirty="0"/>
              <a:t>）</a:t>
            </a:r>
            <a:r>
              <a:rPr lang="en-US" altLang="zh-CN" sz="2000" dirty="0"/>
              <a:t>Actual Results</a:t>
            </a:r>
          </a:p>
          <a:p>
            <a:pPr marL="0" indent="0">
              <a:buNone/>
            </a:pPr>
            <a:r>
              <a:rPr lang="zh-CN" altLang="zh-CN" sz="2000" dirty="0"/>
              <a:t>（</a:t>
            </a:r>
            <a:r>
              <a:rPr lang="en-US" altLang="zh-CN" sz="2000" dirty="0"/>
              <a:t>9</a:t>
            </a:r>
            <a:r>
              <a:rPr lang="zh-CN" altLang="zh-CN" sz="2000" dirty="0"/>
              <a:t>）</a:t>
            </a:r>
            <a:r>
              <a:rPr lang="en-US" altLang="zh-CN" sz="2000" dirty="0"/>
              <a:t>Pass/Fail/Blocked/NA. Record the pass and failure of the use case. Blocked means that the bug cannot be tested, and NA means that the current use case does not apply to the current test.</a:t>
            </a:r>
          </a:p>
          <a:p>
            <a:pPr marL="0" indent="0">
              <a:buNone/>
            </a:pPr>
            <a:endParaRPr lang="zh-CN" altLang="zh-CN" sz="2400" dirty="0"/>
          </a:p>
          <a:p>
            <a:pPr marL="0" indent="0" eaLnBrk="1" hangingPunct="1">
              <a:lnSpc>
                <a:spcPct val="120000"/>
              </a:lnSpc>
              <a:buFont typeface="Wingdings" pitchFamily="2" charset="2"/>
              <a:buNone/>
            </a:pPr>
            <a:endParaRPr lang="zh-CN" altLang="en-US" sz="2400"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79</a:t>
            </a:fld>
            <a:r>
              <a:rPr lang="en-US" altLang="zh-CN"/>
              <a:t>/88</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548680"/>
            <a:ext cx="7772400" cy="871538"/>
          </a:xfrm>
        </p:spPr>
        <p:txBody>
          <a:bodyPr/>
          <a:lstStyle/>
          <a:p>
            <a:r>
              <a:rPr lang="en-US" altLang="zh-CN" sz="3200" b="1" dirty="0">
                <a:latin typeface="+mn-lt"/>
                <a:ea typeface="黑体" pitchFamily="49" charset="-122"/>
              </a:rPr>
              <a:t>Professional advantages of software testing</a:t>
            </a:r>
          </a:p>
        </p:txBody>
      </p:sp>
      <p:sp>
        <p:nvSpPr>
          <p:cNvPr id="2" name="TextBox 1"/>
          <p:cNvSpPr txBox="1"/>
          <p:nvPr/>
        </p:nvSpPr>
        <p:spPr>
          <a:xfrm>
            <a:off x="755576" y="1700808"/>
            <a:ext cx="7920880" cy="3539430"/>
          </a:xfrm>
          <a:prstGeom prst="rect">
            <a:avLst/>
          </a:prstGeom>
          <a:noFill/>
        </p:spPr>
        <p:txBody>
          <a:bodyPr wrap="square" rtlCol="0">
            <a:spAutoFit/>
          </a:bodyPr>
          <a:lstStyle/>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a:t>
            </a:r>
            <a:r>
              <a:rPr lang="en-US" altLang="zh-CN" sz="2400" dirty="0">
                <a:latin typeface="+mj-lt"/>
                <a:ea typeface="黑体" pitchFamily="49" charset="-122"/>
                <a:cs typeface="Times New Roman" panose="02020603050405020304" pitchFamily="18" charset="0"/>
              </a:rPr>
              <a:t>The Entry Barrier of the career is low.</a:t>
            </a:r>
          </a:p>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2</a:t>
            </a:r>
            <a:r>
              <a:rPr lang="zh-CN" altLang="en-US" sz="2800" dirty="0">
                <a:latin typeface="黑体" pitchFamily="49" charset="-122"/>
                <a:ea typeface="黑体" pitchFamily="49" charset="-122"/>
              </a:rPr>
              <a:t>）</a:t>
            </a:r>
            <a:r>
              <a:rPr lang="en-US" altLang="zh-CN" sz="2400" dirty="0">
                <a:latin typeface="+mj-lt"/>
                <a:ea typeface="黑体" pitchFamily="49" charset="-122"/>
                <a:cs typeface="Times New Roman" panose="02020603050405020304" pitchFamily="18" charset="0"/>
              </a:rPr>
              <a:t>Long career life</a:t>
            </a:r>
          </a:p>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3</a:t>
            </a:r>
            <a:r>
              <a:rPr lang="zh-CN" altLang="en-US" sz="2800" dirty="0">
                <a:latin typeface="黑体" pitchFamily="49" charset="-122"/>
                <a:ea typeface="黑体" pitchFamily="49" charset="-122"/>
              </a:rPr>
              <a:t>）</a:t>
            </a:r>
            <a:r>
              <a:rPr lang="en-US" altLang="zh-CN" sz="2400" dirty="0">
                <a:latin typeface="+mj-lt"/>
                <a:ea typeface="黑体" pitchFamily="49" charset="-122"/>
                <a:cs typeface="Times New Roman" panose="02020603050405020304" pitchFamily="18" charset="0"/>
              </a:rPr>
              <a:t>No gender preference</a:t>
            </a:r>
          </a:p>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4</a:t>
            </a:r>
            <a:r>
              <a:rPr lang="zh-CN" altLang="en-US" sz="2800" dirty="0">
                <a:latin typeface="黑体" pitchFamily="49" charset="-122"/>
                <a:ea typeface="黑体" pitchFamily="49" charset="-122"/>
              </a:rPr>
              <a:t>）</a:t>
            </a:r>
            <a:r>
              <a:rPr lang="en-US" altLang="zh-CN" sz="2400" b="1" dirty="0">
                <a:latin typeface="+mj-lt"/>
                <a:ea typeface="黑体" pitchFamily="49" charset="-122"/>
                <a:cs typeface="Times New Roman" panose="02020603050405020304" pitchFamily="18" charset="0"/>
              </a:rPr>
              <a:t>Diversified</a:t>
            </a:r>
            <a:r>
              <a:rPr lang="en-US" altLang="zh-CN" sz="2400" dirty="0">
                <a:latin typeface="+mj-lt"/>
                <a:ea typeface="黑体" pitchFamily="49" charset="-122"/>
                <a:cs typeface="Times New Roman" panose="02020603050405020304" pitchFamily="18" charset="0"/>
              </a:rPr>
              <a:t> development, broad career space</a:t>
            </a:r>
            <a:endParaRPr lang="zh-CN" altLang="en-US" sz="2400" dirty="0">
              <a:latin typeface="+mj-lt"/>
              <a:ea typeface="黑体"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8</a:t>
            </a:fld>
            <a:r>
              <a:rPr lang="en-US" altLang="zh-CN"/>
              <a:t>/88</a:t>
            </a:r>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628800"/>
            <a:ext cx="8280920" cy="3754874"/>
          </a:xfrm>
          <a:prstGeom prst="rect">
            <a:avLst/>
          </a:prstGeom>
          <a:noFill/>
        </p:spPr>
        <p:txBody>
          <a:bodyPr wrap="square" rtlCol="0">
            <a:spAutoFit/>
          </a:bodyPr>
          <a:lstStyle/>
          <a:p>
            <a:r>
              <a:rPr lang="zh-CN" altLang="en-US" sz="2000" dirty="0">
                <a:latin typeface="+mn-lt"/>
                <a:ea typeface="黑体" pitchFamily="49" charset="-122"/>
              </a:rPr>
              <a:t>（</a:t>
            </a:r>
            <a:r>
              <a:rPr lang="en-US" altLang="zh-CN" sz="2000" dirty="0">
                <a:latin typeface="+mn-lt"/>
                <a:ea typeface="黑体" pitchFamily="49" charset="-122"/>
              </a:rPr>
              <a:t>10</a:t>
            </a:r>
            <a:r>
              <a:rPr lang="zh-CN" altLang="zh-CN" sz="2000" dirty="0">
                <a:latin typeface="+mn-lt"/>
                <a:ea typeface="黑体" pitchFamily="49" charset="-122"/>
              </a:rPr>
              <a:t>）</a:t>
            </a:r>
            <a:r>
              <a:rPr lang="en-US" altLang="zh-CN" sz="2000" dirty="0">
                <a:latin typeface="+mn-lt"/>
                <a:ea typeface="黑体" pitchFamily="49" charset="-122"/>
              </a:rPr>
              <a:t>Priority. The function point with high utilization rate and significant impact on the project is P1, the function point with low utilization rate but also functional is P2, and other textuality and interface aesthetics are P3 or P4.</a:t>
            </a:r>
          </a:p>
          <a:p>
            <a:r>
              <a:rPr lang="zh-CN" altLang="zh-CN" sz="2000" dirty="0">
                <a:latin typeface="+mn-lt"/>
                <a:ea typeface="黑体" pitchFamily="49" charset="-122"/>
              </a:rPr>
              <a:t>（</a:t>
            </a:r>
            <a:r>
              <a:rPr lang="en-US" altLang="zh-CN" sz="2000" dirty="0">
                <a:latin typeface="+mn-lt"/>
                <a:ea typeface="黑体" pitchFamily="49" charset="-122"/>
              </a:rPr>
              <a:t>11</a:t>
            </a:r>
            <a:r>
              <a:rPr lang="zh-CN" altLang="zh-CN" sz="2000" dirty="0">
                <a:latin typeface="+mn-lt"/>
                <a:ea typeface="黑体" pitchFamily="49" charset="-122"/>
              </a:rPr>
              <a:t>）</a:t>
            </a:r>
            <a:r>
              <a:rPr lang="en-US" altLang="zh-CN" sz="2000" dirty="0">
                <a:latin typeface="+mn-lt"/>
                <a:ea typeface="黑体" pitchFamily="49" charset="-122"/>
              </a:rPr>
              <a:t>Created By</a:t>
            </a:r>
          </a:p>
          <a:p>
            <a:r>
              <a:rPr lang="zh-CN" altLang="zh-CN" sz="2000" dirty="0">
                <a:latin typeface="+mn-lt"/>
                <a:ea typeface="黑体" pitchFamily="49" charset="-122"/>
              </a:rPr>
              <a:t>（</a:t>
            </a:r>
            <a:r>
              <a:rPr lang="en-US" altLang="zh-CN" sz="2000" dirty="0">
                <a:latin typeface="+mn-lt"/>
                <a:ea typeface="黑体" pitchFamily="49" charset="-122"/>
              </a:rPr>
              <a:t>12</a:t>
            </a:r>
            <a:r>
              <a:rPr lang="zh-CN" altLang="zh-CN" sz="2000" dirty="0">
                <a:latin typeface="+mn-lt"/>
                <a:ea typeface="黑体" pitchFamily="49" charset="-122"/>
              </a:rPr>
              <a:t>）</a:t>
            </a:r>
            <a:r>
              <a:rPr lang="en-US" altLang="zh-CN" sz="2000" dirty="0">
                <a:latin typeface="+mn-lt"/>
                <a:ea typeface="黑体" pitchFamily="49" charset="-122"/>
              </a:rPr>
              <a:t>Creation Date</a:t>
            </a:r>
          </a:p>
          <a:p>
            <a:r>
              <a:rPr lang="zh-CN" altLang="zh-CN" sz="2000" dirty="0">
                <a:latin typeface="+mn-lt"/>
                <a:ea typeface="黑体" pitchFamily="49" charset="-122"/>
              </a:rPr>
              <a:t>（</a:t>
            </a:r>
            <a:r>
              <a:rPr lang="en-US" altLang="zh-CN" sz="2000" dirty="0">
                <a:latin typeface="+mn-lt"/>
                <a:ea typeface="黑体" pitchFamily="49" charset="-122"/>
              </a:rPr>
              <a:t>14</a:t>
            </a:r>
            <a:r>
              <a:rPr lang="zh-CN" altLang="zh-CN" sz="2000" dirty="0">
                <a:latin typeface="+mn-lt"/>
                <a:ea typeface="黑体" pitchFamily="49" charset="-122"/>
              </a:rPr>
              <a:t>）</a:t>
            </a:r>
            <a:r>
              <a:rPr lang="en-US" altLang="zh-CN" sz="2000" dirty="0">
                <a:latin typeface="+mn-lt"/>
                <a:ea typeface="黑体" pitchFamily="49" charset="-122"/>
              </a:rPr>
              <a:t>Execution Date</a:t>
            </a:r>
          </a:p>
          <a:p>
            <a:r>
              <a:rPr lang="zh-CN" altLang="zh-CN" sz="2000" dirty="0">
                <a:latin typeface="+mn-lt"/>
                <a:ea typeface="黑体" pitchFamily="49" charset="-122"/>
              </a:rPr>
              <a:t>（</a:t>
            </a:r>
            <a:r>
              <a:rPr lang="en-US" altLang="zh-CN" sz="2000" dirty="0">
                <a:latin typeface="+mn-lt"/>
                <a:ea typeface="黑体" pitchFamily="49" charset="-122"/>
              </a:rPr>
              <a:t>15</a:t>
            </a:r>
            <a:r>
              <a:rPr lang="zh-CN" altLang="zh-CN" sz="2000" dirty="0">
                <a:latin typeface="+mn-lt"/>
                <a:ea typeface="黑体" pitchFamily="49" charset="-122"/>
              </a:rPr>
              <a:t>）</a:t>
            </a:r>
            <a:r>
              <a:rPr lang="en-US" altLang="zh-CN" sz="2000" dirty="0">
                <a:latin typeface="+mn-lt"/>
                <a:ea typeface="黑体" pitchFamily="49" charset="-122"/>
              </a:rPr>
              <a:t>Execution Version</a:t>
            </a:r>
            <a:r>
              <a:rPr lang="zh-CN" altLang="zh-CN" sz="2000" dirty="0">
                <a:latin typeface="+mn-lt"/>
                <a:ea typeface="黑体" pitchFamily="49" charset="-122"/>
              </a:rPr>
              <a:t>（</a:t>
            </a:r>
            <a:r>
              <a:rPr lang="en-US" altLang="zh-CN" sz="2000" dirty="0">
                <a:latin typeface="+mn-lt"/>
                <a:ea typeface="黑体" pitchFamily="49" charset="-122"/>
              </a:rPr>
              <a:t>The software version number used to execute this use case</a:t>
            </a:r>
            <a:r>
              <a:rPr lang="zh-CN" altLang="zh-CN" sz="2000" dirty="0">
                <a:latin typeface="+mn-lt"/>
                <a:ea typeface="黑体" pitchFamily="49" charset="-122"/>
              </a:rPr>
              <a:t>）</a:t>
            </a:r>
            <a:endParaRPr lang="en-US" altLang="zh-CN" sz="2000" dirty="0">
              <a:latin typeface="+mn-lt"/>
              <a:ea typeface="黑体" pitchFamily="49" charset="-122"/>
            </a:endParaRPr>
          </a:p>
          <a:p>
            <a:r>
              <a:rPr lang="zh-CN" altLang="zh-CN" sz="2000" dirty="0">
                <a:latin typeface="+mn-lt"/>
                <a:ea typeface="黑体" pitchFamily="49" charset="-122"/>
              </a:rPr>
              <a:t>（</a:t>
            </a:r>
            <a:r>
              <a:rPr lang="en-US" altLang="zh-CN" sz="2000" dirty="0">
                <a:latin typeface="+mn-lt"/>
                <a:ea typeface="黑体" pitchFamily="49" charset="-122"/>
              </a:rPr>
              <a:t>16</a:t>
            </a:r>
            <a:r>
              <a:rPr lang="zh-CN" altLang="zh-CN" sz="2000" dirty="0">
                <a:latin typeface="+mn-lt"/>
                <a:ea typeface="黑体" pitchFamily="49" charset="-122"/>
              </a:rPr>
              <a:t>）</a:t>
            </a:r>
            <a:r>
              <a:rPr lang="en-US" altLang="zh-CN" sz="2000" dirty="0">
                <a:latin typeface="+mn-lt"/>
                <a:ea typeface="黑体" pitchFamily="49" charset="-122"/>
              </a:rPr>
              <a:t>Comments (If there is a failure or obstruction when testing the use case, describe the brief phenomenon and other problems.)</a:t>
            </a:r>
            <a:endParaRPr lang="zh-CN" altLang="zh-CN" sz="2000" dirty="0">
              <a:latin typeface="+mn-lt"/>
              <a:ea typeface="黑体" pitchFamily="49" charset="-122"/>
            </a:endParaRPr>
          </a:p>
          <a:p>
            <a:endParaRPr lang="zh-CN" altLang="en-US" dirty="0"/>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80</a:t>
            </a:fld>
            <a:r>
              <a:rPr lang="en-US" altLang="zh-CN"/>
              <a:t>/88</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83971" name="Rectangle 3"/>
          <p:cNvSpPr>
            <a:spLocks noGrp="1" noChangeArrowheads="1"/>
          </p:cNvSpPr>
          <p:nvPr>
            <p:ph type="title"/>
          </p:nvPr>
        </p:nvSpPr>
        <p:spPr>
          <a:xfrm>
            <a:off x="611560" y="481013"/>
            <a:ext cx="7772400" cy="1143000"/>
          </a:xfrm>
          <a:noFill/>
        </p:spPr>
        <p:txBody>
          <a:bodyPr/>
          <a:lstStyle/>
          <a:p>
            <a:pPr eaLnBrk="1" hangingPunct="1"/>
            <a:r>
              <a:rPr lang="en-US" altLang="zh-CN" sz="3200" b="1" dirty="0">
                <a:solidFill>
                  <a:srgbClr val="C00000"/>
                </a:solidFill>
                <a:latin typeface="楷体_GB2312" pitchFamily="49" charset="-122"/>
                <a:ea typeface="楷体_GB2312" pitchFamily="49" charset="-122"/>
              </a:rPr>
              <a:t>1.8.3 Notes on designing test cases</a:t>
            </a:r>
            <a:endParaRPr lang="zh-CN" altLang="en-US" sz="3200" b="1" dirty="0">
              <a:solidFill>
                <a:srgbClr val="C00000"/>
              </a:solidFill>
              <a:latin typeface="楷体_GB2312" pitchFamily="49" charset="-122"/>
              <a:ea typeface="楷体_GB2312" pitchFamily="49" charset="-122"/>
            </a:endParaRPr>
          </a:p>
        </p:txBody>
      </p:sp>
      <p:sp>
        <p:nvSpPr>
          <p:cNvPr id="2" name="TextBox 1"/>
          <p:cNvSpPr txBox="1"/>
          <p:nvPr/>
        </p:nvSpPr>
        <p:spPr>
          <a:xfrm>
            <a:off x="755576" y="1556792"/>
            <a:ext cx="8208912" cy="4493538"/>
          </a:xfrm>
          <a:prstGeom prst="rect">
            <a:avLst/>
          </a:prstGeom>
          <a:noFill/>
        </p:spPr>
        <p:txBody>
          <a:bodyPr wrap="square" rtlCol="0">
            <a:spAutoFit/>
          </a:bodyPr>
          <a:lstStyle/>
          <a:p>
            <a:r>
              <a:rPr lang="zh-CN" altLang="zh-CN" sz="2800" dirty="0">
                <a:latin typeface="黑体" pitchFamily="49" charset="-122"/>
                <a:ea typeface="黑体" pitchFamily="49" charset="-122"/>
              </a:rPr>
              <a:t>（</a:t>
            </a:r>
            <a:r>
              <a:rPr lang="en-US" altLang="zh-CN" sz="2800" dirty="0">
                <a:latin typeface="黑体" pitchFamily="49" charset="-122"/>
                <a:ea typeface="黑体" pitchFamily="49" charset="-122"/>
              </a:rPr>
              <a:t>1</a:t>
            </a:r>
            <a:r>
              <a:rPr lang="zh-CN" altLang="zh-CN" sz="2800" dirty="0">
                <a:latin typeface="黑体" pitchFamily="49" charset="-122"/>
                <a:ea typeface="黑体" pitchFamily="49" charset="-122"/>
              </a:rPr>
              <a:t>）</a:t>
            </a:r>
            <a:r>
              <a:rPr lang="en-US" altLang="zh-CN" sz="2400" dirty="0">
                <a:latin typeface="+mj-lt"/>
                <a:ea typeface="黑体" pitchFamily="49" charset="-122"/>
              </a:rPr>
              <a:t>Why the test case specification is needed.</a:t>
            </a:r>
          </a:p>
          <a:p>
            <a:pPr marL="342900" lvl="0" indent="-342900">
              <a:buFont typeface="Wingdings" pitchFamily="2" charset="2"/>
              <a:buChar char="Ø"/>
            </a:pPr>
            <a:r>
              <a:rPr lang="en-US" altLang="zh-CN" sz="2000" dirty="0">
                <a:solidFill>
                  <a:srgbClr val="C00000"/>
                </a:solidFill>
                <a:latin typeface="+mj-lt"/>
                <a:ea typeface="黑体" pitchFamily="49" charset="-122"/>
              </a:rPr>
              <a:t>Effectiveness: </a:t>
            </a:r>
            <a:r>
              <a:rPr lang="en-US" altLang="zh-CN" sz="2000" dirty="0">
                <a:latin typeface="+mj-lt"/>
                <a:ea typeface="黑体" pitchFamily="49" charset="-122"/>
              </a:rPr>
              <a:t>Test cases can quickly find software defects and improve test efficiency.</a:t>
            </a:r>
          </a:p>
          <a:p>
            <a:pPr marL="342900" lvl="0" indent="-342900">
              <a:buFont typeface="Wingdings" pitchFamily="2" charset="2"/>
              <a:buChar char="Ø"/>
            </a:pPr>
            <a:r>
              <a:rPr lang="en-US" altLang="zh-CN" sz="2000" dirty="0">
                <a:solidFill>
                  <a:srgbClr val="C00000"/>
                </a:solidFill>
                <a:latin typeface="+mj-lt"/>
                <a:ea typeface="黑体" pitchFamily="49" charset="-122"/>
              </a:rPr>
              <a:t>Objectivity: </a:t>
            </a:r>
            <a:r>
              <a:rPr lang="en-US" altLang="zh-CN" sz="2000" dirty="0">
                <a:latin typeface="+mj-lt"/>
                <a:ea typeface="黑体" pitchFamily="49" charset="-122"/>
              </a:rPr>
              <a:t>Well-designed test cases can reduce the influence of human factors and enable testers to perform tests in accordance with uniform specifications. At the same time, with the test case, </a:t>
            </a:r>
            <a:r>
              <a:rPr lang="en-US" altLang="zh-CN" sz="2000" u="sng" dirty="0">
                <a:latin typeface="+mj-lt"/>
                <a:ea typeface="黑体" pitchFamily="49" charset="-122"/>
              </a:rPr>
              <a:t>there is an objective test judgment basis</a:t>
            </a:r>
            <a:r>
              <a:rPr lang="en-US" altLang="zh-CN" sz="2000" dirty="0">
                <a:latin typeface="+mj-lt"/>
                <a:ea typeface="黑体" pitchFamily="49" charset="-122"/>
              </a:rPr>
              <a:t>, which can determine whether the test result is passed, and avoid the blindness of the test.</a:t>
            </a:r>
          </a:p>
          <a:p>
            <a:pPr marL="342900" lvl="0" indent="-342900">
              <a:buFont typeface="Wingdings" pitchFamily="2" charset="2"/>
              <a:buChar char="Ø"/>
            </a:pPr>
            <a:r>
              <a:rPr lang="en-US" altLang="zh-CN" sz="2000" dirty="0">
                <a:solidFill>
                  <a:srgbClr val="C00000"/>
                </a:solidFill>
                <a:latin typeface="+mj-lt"/>
                <a:ea typeface="黑体" pitchFamily="49" charset="-122"/>
              </a:rPr>
              <a:t>Reusability and maintainability: </a:t>
            </a:r>
            <a:r>
              <a:rPr lang="en-US" altLang="zh-CN" sz="2000" dirty="0">
                <a:latin typeface="+mj-lt"/>
                <a:ea typeface="黑体" pitchFamily="49" charset="-122"/>
              </a:rPr>
              <a:t>There will be different versions in the software development process. Test cases can be reused to test them. Test cases can be used for new testing after a small amount of modification.</a:t>
            </a:r>
          </a:p>
          <a:p>
            <a:pPr marL="342900" lvl="0" indent="-342900">
              <a:buFont typeface="Wingdings" pitchFamily="2" charset="2"/>
              <a:buChar char="Ø"/>
            </a:pPr>
            <a:r>
              <a:rPr lang="en-US" altLang="zh-CN" sz="2000" dirty="0">
                <a:solidFill>
                  <a:srgbClr val="C00000"/>
                </a:solidFill>
                <a:latin typeface="+mj-lt"/>
                <a:ea typeface="黑体" pitchFamily="49" charset="-122"/>
              </a:rPr>
              <a:t>Evaluability: </a:t>
            </a:r>
            <a:r>
              <a:rPr lang="en-US" altLang="zh-CN" sz="2000" dirty="0">
                <a:latin typeface="+mj-lt"/>
                <a:ea typeface="黑体" pitchFamily="49" charset="-122"/>
              </a:rPr>
              <a:t>The quality of the program can be verified by using indicators such as the pass rate and coverage rate of test cases.</a:t>
            </a:r>
            <a:endParaRPr lang="zh-CN" altLang="zh-CN" sz="2000" dirty="0">
              <a:latin typeface="+mj-lt"/>
              <a:ea typeface="黑体" pitchFamily="49" charset="-122"/>
            </a:endParaRPr>
          </a:p>
          <a:p>
            <a:endParaRPr lang="zh-CN" altLang="en-US" dirty="0"/>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81</a:t>
            </a:fld>
            <a:r>
              <a:rPr lang="en-US" altLang="zh-CN"/>
              <a:t>/88</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3" name="TextBox 2"/>
          <p:cNvSpPr txBox="1"/>
          <p:nvPr/>
        </p:nvSpPr>
        <p:spPr>
          <a:xfrm>
            <a:off x="827584" y="1772816"/>
            <a:ext cx="7920880" cy="3753400"/>
          </a:xfrm>
          <a:prstGeom prst="rect">
            <a:avLst/>
          </a:prstGeom>
          <a:noFill/>
        </p:spPr>
        <p:txBody>
          <a:bodyPr wrap="square" rtlCol="0">
            <a:spAutoFit/>
          </a:bodyPr>
          <a:lstStyle/>
          <a:p>
            <a:pPr marL="342900" lvl="0" indent="-342900">
              <a:lnSpc>
                <a:spcPct val="120000"/>
              </a:lnSpc>
              <a:buFont typeface="Wingdings" pitchFamily="2" charset="2"/>
              <a:buChar char="Ø"/>
            </a:pPr>
            <a:r>
              <a:rPr lang="en-US" altLang="zh-CN" sz="2000" dirty="0">
                <a:solidFill>
                  <a:srgbClr val="C00000"/>
                </a:solidFill>
                <a:latin typeface="+mj-lt"/>
                <a:ea typeface="黑体" pitchFamily="49" charset="-122"/>
              </a:rPr>
              <a:t>Facilitate project management: </a:t>
            </a:r>
            <a:r>
              <a:rPr lang="en-US" altLang="zh-CN" sz="2000" u="sng" dirty="0">
                <a:latin typeface="+mj-lt"/>
                <a:ea typeface="黑体" pitchFamily="49" charset="-122"/>
              </a:rPr>
              <a:t>According to the execution of test cases, you can understand the project overview, such as which modules are the defects concentrated in, and which part of the quality is in urgent need of improvement</a:t>
            </a:r>
            <a:r>
              <a:rPr lang="en-US" altLang="zh-CN" sz="2000" dirty="0">
                <a:latin typeface="+mj-lt"/>
                <a:ea typeface="黑体" pitchFamily="49" charset="-122"/>
              </a:rPr>
              <a:t>; the test quality can be continuously improved by modifying and adding test cases; the use of test cases is easy to quantify work, which is beneficial Track and control the progress of the project.</a:t>
            </a:r>
          </a:p>
          <a:p>
            <a:pPr marL="342900" lvl="0" indent="-342900">
              <a:lnSpc>
                <a:spcPct val="120000"/>
              </a:lnSpc>
              <a:buFont typeface="Wingdings" pitchFamily="2" charset="2"/>
              <a:buChar char="Ø"/>
            </a:pPr>
            <a:r>
              <a:rPr lang="en-US" altLang="zh-CN" sz="2000" dirty="0">
                <a:solidFill>
                  <a:srgbClr val="C00000"/>
                </a:solidFill>
                <a:latin typeface="+mj-lt"/>
                <a:ea typeface="黑体" pitchFamily="49" charset="-122"/>
              </a:rPr>
              <a:t>Facilitate communication and learning: </a:t>
            </a:r>
            <a:r>
              <a:rPr lang="en-US" altLang="zh-CN" sz="2000" dirty="0">
                <a:latin typeface="+mj-lt"/>
                <a:ea typeface="黑体" pitchFamily="49" charset="-122"/>
              </a:rPr>
              <a:t>The test cases reflect the main characteristics of the product and the specific test content. Team members, especially new testers, can gain in-depth knowledge of products and testing through communication and learning of test cases.</a:t>
            </a:r>
            <a:endParaRPr lang="zh-CN" altLang="en-US" sz="1600" dirty="0">
              <a:latin typeface="+mj-lt"/>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82</a:t>
            </a:fld>
            <a:r>
              <a:rPr lang="en-US" altLang="zh-CN"/>
              <a:t>/88</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86019" name="Rectangle 3"/>
          <p:cNvSpPr>
            <a:spLocks noGrp="1" noChangeArrowheads="1"/>
          </p:cNvSpPr>
          <p:nvPr>
            <p:ph type="title"/>
          </p:nvPr>
        </p:nvSpPr>
        <p:spPr>
          <a:xfrm>
            <a:off x="454025" y="620688"/>
            <a:ext cx="7772400" cy="1143000"/>
          </a:xfrm>
          <a:noFill/>
        </p:spPr>
        <p:txBody>
          <a:bodyPr/>
          <a:lstStyle/>
          <a:p>
            <a:pPr eaLnBrk="1" hangingPunct="1"/>
            <a:r>
              <a:rPr lang="zh-CN" altLang="zh-CN" sz="2800" b="1" dirty="0"/>
              <a:t>（</a:t>
            </a:r>
            <a:r>
              <a:rPr lang="en-US" altLang="zh-CN" sz="2800" b="1" dirty="0"/>
              <a:t>2</a:t>
            </a:r>
            <a:r>
              <a:rPr lang="zh-CN" altLang="zh-CN" sz="2800" b="1" dirty="0"/>
              <a:t>）</a:t>
            </a:r>
            <a:r>
              <a:rPr lang="en-US" altLang="zh-CN" sz="2800" b="1" dirty="0"/>
              <a:t>Principles of Test Case Design</a:t>
            </a:r>
            <a:endParaRPr lang="en-US" altLang="zh-CN" sz="2800" b="1" dirty="0">
              <a:solidFill>
                <a:srgbClr val="3366FF"/>
              </a:solidFill>
              <a:latin typeface="楷体_GB2312" pitchFamily="49" charset="-122"/>
              <a:ea typeface="楷体_GB2312" pitchFamily="49" charset="-122"/>
            </a:endParaRPr>
          </a:p>
        </p:txBody>
      </p:sp>
      <p:sp>
        <p:nvSpPr>
          <p:cNvPr id="2" name="TextBox 1"/>
          <p:cNvSpPr txBox="1"/>
          <p:nvPr/>
        </p:nvSpPr>
        <p:spPr>
          <a:xfrm>
            <a:off x="755576" y="1700808"/>
            <a:ext cx="7848872" cy="4708981"/>
          </a:xfrm>
          <a:prstGeom prst="rect">
            <a:avLst/>
          </a:prstGeom>
          <a:noFill/>
        </p:spPr>
        <p:txBody>
          <a:bodyPr wrap="square" rtlCol="0">
            <a:spAutoFit/>
          </a:bodyPr>
          <a:lstStyle/>
          <a:p>
            <a:pPr marL="342900" lvl="0" indent="-342900">
              <a:buFont typeface="Wingdings" pitchFamily="2" charset="2"/>
              <a:buChar char="Ø"/>
            </a:pPr>
            <a:r>
              <a:rPr lang="en-US" altLang="zh-CN" sz="2000" dirty="0">
                <a:solidFill>
                  <a:srgbClr val="C00000"/>
                </a:solidFill>
                <a:latin typeface="+mj-lt"/>
                <a:ea typeface="黑体" pitchFamily="49" charset="-122"/>
              </a:rPr>
              <a:t>Correctness: </a:t>
            </a:r>
            <a:r>
              <a:rPr lang="en-US" altLang="zh-CN" sz="2000" dirty="0">
                <a:latin typeface="+mj-lt"/>
                <a:ea typeface="黑体" pitchFamily="49" charset="-122"/>
              </a:rPr>
              <a:t>Including the correctness of the data and the correctness of the operation.</a:t>
            </a:r>
          </a:p>
          <a:p>
            <a:pPr marL="342900" lvl="0" indent="-342900">
              <a:buFont typeface="Wingdings" pitchFamily="2" charset="2"/>
              <a:buChar char="Ø"/>
            </a:pPr>
            <a:r>
              <a:rPr lang="en-US" altLang="zh-CN" sz="2000" dirty="0">
                <a:solidFill>
                  <a:srgbClr val="C00000"/>
                </a:solidFill>
                <a:latin typeface="+mj-lt"/>
                <a:ea typeface="黑体" pitchFamily="49" charset="-122"/>
              </a:rPr>
              <a:t>Economical: </a:t>
            </a:r>
            <a:r>
              <a:rPr lang="en-US" altLang="zh-CN" sz="2000" dirty="0">
                <a:latin typeface="+mj-lt"/>
                <a:ea typeface="黑体" pitchFamily="49" charset="-122"/>
              </a:rPr>
              <a:t>Test cases should find as many software defects as possible, and avoid designing multiple repetitive test cases with the same test effect.</a:t>
            </a:r>
          </a:p>
          <a:p>
            <a:pPr marL="342900" indent="-342900">
              <a:buFont typeface="Wingdings" pitchFamily="2" charset="2"/>
              <a:buChar char="Ø"/>
            </a:pPr>
            <a:r>
              <a:rPr lang="en-US" altLang="zh-CN" sz="2000" dirty="0">
                <a:solidFill>
                  <a:srgbClr val="C00000"/>
                </a:solidFill>
                <a:latin typeface="+mj-lt"/>
                <a:ea typeface="黑体" pitchFamily="49" charset="-122"/>
              </a:rPr>
              <a:t>Minimization: </a:t>
            </a:r>
            <a:r>
              <a:rPr lang="en-US" altLang="zh-CN" sz="2000" u="sng" dirty="0">
                <a:latin typeface="+mj-lt"/>
                <a:ea typeface="黑体" pitchFamily="49" charset="-122"/>
              </a:rPr>
              <a:t>Each test case should be as simple as possible and cover as few functions as possible. </a:t>
            </a:r>
            <a:r>
              <a:rPr lang="en-US" altLang="zh-CN" sz="2000" dirty="0">
                <a:latin typeface="+mj-lt"/>
                <a:ea typeface="黑体" pitchFamily="49" charset="-122"/>
              </a:rPr>
              <a:t>This can make the use case clear, the test purpose is clear, and the coupling between the use cases is low, so it is convenient for use case debugging, analysis and maintenance.</a:t>
            </a:r>
          </a:p>
          <a:p>
            <a:pPr marL="342900" lvl="0" indent="-342900">
              <a:buFont typeface="Wingdings" pitchFamily="2" charset="2"/>
              <a:buChar char="Ø"/>
            </a:pPr>
            <a:r>
              <a:rPr lang="en-US" altLang="zh-CN" sz="2000" dirty="0">
                <a:solidFill>
                  <a:srgbClr val="C00000"/>
                </a:solidFill>
                <a:latin typeface="+mj-lt"/>
                <a:ea typeface="黑体" pitchFamily="49" charset="-122"/>
              </a:rPr>
              <a:t>Complete steps: </a:t>
            </a:r>
            <a:r>
              <a:rPr lang="en-US" altLang="zh-CN" sz="2000" dirty="0">
                <a:latin typeface="+mj-lt"/>
                <a:ea typeface="黑体" pitchFamily="49" charset="-122"/>
              </a:rPr>
              <a:t>A sufficiently detailed, accurate and clear description of the test steps is required so that any tester can accurately complete the test according to the test case.</a:t>
            </a:r>
          </a:p>
          <a:p>
            <a:pPr marL="342900" indent="-342900">
              <a:buFont typeface="Wingdings" pitchFamily="2" charset="2"/>
              <a:buChar char="Ø"/>
            </a:pPr>
            <a:r>
              <a:rPr lang="en-US" altLang="zh-CN" sz="2000" dirty="0">
                <a:solidFill>
                  <a:srgbClr val="C00000"/>
                </a:solidFill>
                <a:latin typeface="+mj-lt"/>
                <a:ea typeface="黑体" pitchFamily="49" charset="-122"/>
              </a:rPr>
              <a:t>Determinability: </a:t>
            </a:r>
            <a:r>
              <a:rPr lang="en-US" altLang="zh-CN" sz="2000" dirty="0">
                <a:latin typeface="+mj-lt"/>
                <a:ea typeface="黑体" pitchFamily="49" charset="-122"/>
              </a:rPr>
              <a:t>The correctness of test execution results can be determined, and each test case must have a corresponding expected result.</a:t>
            </a:r>
            <a:endParaRPr lang="zh-CN" altLang="en-US" sz="2000"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83</a:t>
            </a:fld>
            <a:r>
              <a:rPr lang="en-US" altLang="zh-CN"/>
              <a:t>/88</a:t>
            </a:r>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tLang="zh-CN">
              <a:solidFill>
                <a:srgbClr val="808080"/>
              </a:solidFill>
            </a:endParaRPr>
          </a:p>
        </p:txBody>
      </p:sp>
      <p:sp>
        <p:nvSpPr>
          <p:cNvPr id="2" name="TextBox 1"/>
          <p:cNvSpPr txBox="1"/>
          <p:nvPr/>
        </p:nvSpPr>
        <p:spPr>
          <a:xfrm>
            <a:off x="780387" y="1489711"/>
            <a:ext cx="8280920" cy="5262979"/>
          </a:xfrm>
          <a:prstGeom prst="rect">
            <a:avLst/>
          </a:prstGeom>
          <a:noFill/>
        </p:spPr>
        <p:txBody>
          <a:bodyPr wrap="square" rtlCol="0">
            <a:spAutoFit/>
          </a:bodyPr>
          <a:lstStyle/>
          <a:p>
            <a:pPr marL="342900" lvl="0" indent="-342900">
              <a:buFont typeface="Wingdings" pitchFamily="2" charset="2"/>
              <a:buChar char="Ø"/>
            </a:pPr>
            <a:r>
              <a:rPr lang="en-US" altLang="zh-CN" sz="2000" dirty="0">
                <a:solidFill>
                  <a:srgbClr val="C00000"/>
                </a:solidFill>
                <a:latin typeface="+mj-lt"/>
                <a:ea typeface="黑体" pitchFamily="49" charset="-122"/>
              </a:rPr>
              <a:t>Reproducibility: </a:t>
            </a:r>
            <a:r>
              <a:rPr lang="en-US" altLang="zh-CN" sz="2000" dirty="0">
                <a:latin typeface="+mj-lt"/>
                <a:ea typeface="黑体" pitchFamily="49" charset="-122"/>
              </a:rPr>
              <a:t>For the same test case, the execution result of the system should be the same.</a:t>
            </a:r>
          </a:p>
          <a:p>
            <a:pPr marL="342900" lvl="0" indent="-342900">
              <a:buFont typeface="Wingdings" pitchFamily="2" charset="2"/>
              <a:buChar char="Ø"/>
            </a:pPr>
            <a:r>
              <a:rPr lang="en-US" altLang="zh-CN" sz="2000" dirty="0">
                <a:solidFill>
                  <a:srgbClr val="C00000"/>
                </a:solidFill>
                <a:latin typeface="+mj-lt"/>
                <a:ea typeface="黑体" pitchFamily="49" charset="-122"/>
              </a:rPr>
              <a:t>Representativeness: </a:t>
            </a:r>
            <a:r>
              <a:rPr lang="en-US" altLang="zh-CN" sz="2000" dirty="0">
                <a:latin typeface="+mj-lt"/>
                <a:ea typeface="黑体" pitchFamily="49" charset="-122"/>
              </a:rPr>
              <a:t>It can represent and cover all kinds of reasonable and unreasonable, legal and illegal, inbound and out of bounds, and limit input data, operation and environmental settings, etc.  </a:t>
            </a:r>
          </a:p>
          <a:p>
            <a:pPr marL="342900" lvl="0" indent="-342900">
              <a:buFont typeface="Wingdings" pitchFamily="2" charset="2"/>
              <a:buChar char="Ø"/>
            </a:pPr>
            <a:endParaRPr lang="en-US" altLang="zh-CN" sz="2000" dirty="0">
              <a:latin typeface="+mj-lt"/>
              <a:ea typeface="黑体" pitchFamily="49" charset="-122"/>
            </a:endParaRPr>
          </a:p>
          <a:p>
            <a:pPr lvl="0"/>
            <a:r>
              <a:rPr lang="en-US" altLang="zh-CN" sz="2000" b="1" dirty="0">
                <a:latin typeface="+mj-lt"/>
                <a:ea typeface="黑体" pitchFamily="49" charset="-122"/>
              </a:rPr>
              <a:t>     </a:t>
            </a:r>
            <a:r>
              <a:rPr lang="en-US" altLang="zh-CN" sz="2400" dirty="0">
                <a:latin typeface="+mj-lt"/>
                <a:ea typeface="楷体" pitchFamily="49" charset="-122"/>
              </a:rPr>
              <a:t>Regarding the representativeness of test cases, there are two commonly used test concepts: positive testing and negative testing. </a:t>
            </a:r>
            <a:r>
              <a:rPr lang="en-US" altLang="zh-CN" sz="2400" dirty="0">
                <a:solidFill>
                  <a:schemeClr val="accent2"/>
                </a:solidFill>
                <a:latin typeface="+mj-lt"/>
                <a:ea typeface="楷体" pitchFamily="49" charset="-122"/>
              </a:rPr>
              <a:t>A complete test should include a positive test and a negative test.      The positive test verifies what the program should do. </a:t>
            </a:r>
            <a:r>
              <a:rPr lang="en-US" altLang="zh-CN" sz="2400" dirty="0">
                <a:latin typeface="+mj-lt"/>
                <a:ea typeface="楷体" pitchFamily="49" charset="-122"/>
              </a:rPr>
              <a:t>According to the needs and design requirements, design test cases from the perspective of users' normal use of software functions. The input data and operation steps of the test cases are valid and reasonable, so as to verify whether the basic functions of the program can be used normally.</a:t>
            </a:r>
            <a:endParaRPr lang="zh-CN" altLang="en-US" sz="2400"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84</a:t>
            </a:fld>
            <a:r>
              <a:rPr lang="en-US" altLang="zh-CN"/>
              <a:t>/88</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sz="half" idx="1"/>
          </p:nvPr>
        </p:nvSpPr>
        <p:spPr>
          <a:xfrm>
            <a:off x="683568" y="1700808"/>
            <a:ext cx="8280920" cy="4320480"/>
          </a:xfrm>
        </p:spPr>
        <p:txBody>
          <a:bodyPr/>
          <a:lstStyle/>
          <a:p>
            <a:pPr marL="0" indent="0" eaLnBrk="1" hangingPunct="1">
              <a:buNone/>
            </a:pPr>
            <a:r>
              <a:rPr lang="en-US" altLang="zh-CN" sz="2000" dirty="0">
                <a:solidFill>
                  <a:srgbClr val="FF0000"/>
                </a:solidFill>
                <a:latin typeface="+mj-lt"/>
                <a:ea typeface="楷体" pitchFamily="49" charset="-122"/>
              </a:rPr>
              <a:t>Negative testing verifies work that the program should not perform. </a:t>
            </a:r>
            <a:r>
              <a:rPr lang="en-US" altLang="zh-CN" sz="2000" u="sng" dirty="0">
                <a:latin typeface="+mj-lt"/>
                <a:ea typeface="楷体" pitchFamily="49" charset="-122"/>
              </a:rPr>
              <a:t>Design test cases from the perspective of abnormal user input of illegal data, abnormal operations, and abnormal changes in the operating environment of the program</a:t>
            </a:r>
            <a:r>
              <a:rPr lang="en-US" altLang="zh-CN" sz="2000" dirty="0">
                <a:latin typeface="+mj-lt"/>
                <a:ea typeface="楷体" pitchFamily="49" charset="-122"/>
              </a:rPr>
              <a:t>. The test cases are mainly constructed through invalid input data to discover more potential software defects.</a:t>
            </a:r>
          </a:p>
          <a:p>
            <a:pPr marL="0" indent="0" eaLnBrk="1" hangingPunct="1">
              <a:buNone/>
            </a:pPr>
            <a:endParaRPr lang="en-US" altLang="zh-CN" sz="2200" dirty="0">
              <a:latin typeface="+mj-lt"/>
              <a:ea typeface="楷体" pitchFamily="49" charset="-122"/>
            </a:endParaRPr>
          </a:p>
          <a:p>
            <a:pPr marL="0" indent="0" eaLnBrk="1" hangingPunct="1">
              <a:buNone/>
            </a:pPr>
            <a:r>
              <a:rPr lang="zh-CN" altLang="zh-CN" sz="2200" dirty="0">
                <a:latin typeface="黑体" pitchFamily="49" charset="-122"/>
                <a:ea typeface="黑体" pitchFamily="49" charset="-122"/>
              </a:rPr>
              <a:t>（</a:t>
            </a:r>
            <a:r>
              <a:rPr lang="en-US" altLang="zh-CN" sz="2200" dirty="0">
                <a:latin typeface="黑体" pitchFamily="49" charset="-122"/>
                <a:ea typeface="黑体" pitchFamily="49" charset="-122"/>
              </a:rPr>
              <a:t>3</a:t>
            </a:r>
            <a:r>
              <a:rPr lang="zh-CN" altLang="zh-CN" sz="2200" dirty="0">
                <a:latin typeface="黑体" pitchFamily="49" charset="-122"/>
                <a:ea typeface="黑体" pitchFamily="49" charset="-122"/>
              </a:rPr>
              <a:t>）</a:t>
            </a:r>
            <a:r>
              <a:rPr lang="en-US" altLang="zh-CN" sz="2200" dirty="0">
                <a:latin typeface="+mj-lt"/>
                <a:ea typeface="黑体" pitchFamily="49" charset="-122"/>
              </a:rPr>
              <a:t>When to write test cases</a:t>
            </a:r>
          </a:p>
          <a:p>
            <a:pPr marL="0" indent="0" eaLnBrk="1" hangingPunct="1">
              <a:buNone/>
            </a:pPr>
            <a:r>
              <a:rPr lang="en-US" altLang="zh-CN" sz="2000" dirty="0">
                <a:latin typeface="+mj-lt"/>
                <a:ea typeface="黑体" pitchFamily="49" charset="-122"/>
              </a:rPr>
              <a:t>There is no unified standard answer to this question. Of course, test cases need to be written as soon as possible. Generally speaking, test cases are usually written in the test design phase.</a:t>
            </a:r>
            <a:endParaRPr lang="zh-CN" altLang="zh-CN" sz="2000" b="1" dirty="0">
              <a:latin typeface="+mj-lt"/>
              <a:ea typeface="楷体" pitchFamily="49" charset="-122"/>
            </a:endParaRPr>
          </a:p>
          <a:p>
            <a:pPr marL="0" indent="0" eaLnBrk="1" hangingPunct="1">
              <a:buFont typeface="Wingdings" pitchFamily="2" charset="2"/>
              <a:buNone/>
            </a:pPr>
            <a:endParaRPr lang="zh-CN" altLang="en-US" sz="2400"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0A7183E9-17F2-40F8-BC38-CF5A2E3AAF06}" type="slidenum">
              <a:rPr lang="zh-CN" altLang="en-US" smtClean="0"/>
              <a:pPr>
                <a:defRPr/>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95536" y="620688"/>
            <a:ext cx="7772400" cy="1143000"/>
          </a:xfrm>
        </p:spPr>
        <p:txBody>
          <a:bodyPr/>
          <a:lstStyle/>
          <a:p>
            <a:pPr eaLnBrk="1" hangingPunct="1"/>
            <a:r>
              <a:rPr lang="zh-CN" altLang="zh-CN" sz="2800" b="1" dirty="0"/>
              <a:t>（</a:t>
            </a:r>
            <a:r>
              <a:rPr lang="en-US" altLang="zh-CN" sz="2800" b="1" dirty="0"/>
              <a:t>4</a:t>
            </a:r>
            <a:r>
              <a:rPr lang="zh-CN" altLang="zh-CN" sz="2800" b="1" dirty="0"/>
              <a:t>）</a:t>
            </a:r>
            <a:r>
              <a:rPr lang="en-US" altLang="zh-CN" sz="2800" b="1" dirty="0"/>
              <a:t>Test case writing basis</a:t>
            </a:r>
            <a:endParaRPr lang="zh-CN" altLang="en-US" sz="2800" b="1" dirty="0">
              <a:solidFill>
                <a:schemeClr val="hlink"/>
              </a:solidFill>
              <a:latin typeface="楷体_GB2312" pitchFamily="49" charset="-122"/>
              <a:ea typeface="楷体_GB2312" pitchFamily="49" charset="-122"/>
            </a:endParaRPr>
          </a:p>
        </p:txBody>
      </p:sp>
      <p:sp>
        <p:nvSpPr>
          <p:cNvPr id="2" name="TextBox 1"/>
          <p:cNvSpPr txBox="1"/>
          <p:nvPr/>
        </p:nvSpPr>
        <p:spPr>
          <a:xfrm>
            <a:off x="683568" y="1700808"/>
            <a:ext cx="8136904" cy="4708981"/>
          </a:xfrm>
          <a:prstGeom prst="rect">
            <a:avLst/>
          </a:prstGeom>
          <a:noFill/>
        </p:spPr>
        <p:txBody>
          <a:bodyPr wrap="square" rtlCol="0">
            <a:spAutoFit/>
          </a:bodyPr>
          <a:lstStyle/>
          <a:p>
            <a:r>
              <a:rPr lang="en-US" altLang="zh-CN" sz="2000" dirty="0">
                <a:latin typeface="+mj-lt"/>
                <a:ea typeface="黑体" pitchFamily="49" charset="-122"/>
              </a:rPr>
              <a:t>The only criterion for writing test cases is user requirements. Specifically, the main reference documents and related materials on which test cases are written include:</a:t>
            </a:r>
          </a:p>
          <a:p>
            <a:pPr marL="342900" indent="-342900">
              <a:buFont typeface="Arial" panose="020B0604020202020204" pitchFamily="34" charset="0"/>
              <a:buChar char="•"/>
            </a:pPr>
            <a:r>
              <a:rPr lang="en-US" altLang="zh-CN" sz="2000" dirty="0">
                <a:latin typeface="+mj-lt"/>
                <a:ea typeface="黑体" pitchFamily="49" charset="-122"/>
              </a:rPr>
              <a:t>Software requirements specification;</a:t>
            </a:r>
          </a:p>
          <a:p>
            <a:pPr marL="342900" indent="-342900">
              <a:buFont typeface="Arial" panose="020B0604020202020204" pitchFamily="34" charset="0"/>
              <a:buChar char="•"/>
            </a:pPr>
            <a:r>
              <a:rPr lang="en-US" altLang="zh-CN" sz="2000" dirty="0">
                <a:latin typeface="+mj-lt"/>
                <a:ea typeface="黑体" pitchFamily="49" charset="-122"/>
              </a:rPr>
              <a:t>Software design specification, including outline design and detailed design, etc.;</a:t>
            </a:r>
          </a:p>
          <a:p>
            <a:pPr marL="342900" indent="-342900">
              <a:buFont typeface="Arial" panose="020B0604020202020204" pitchFamily="34" charset="0"/>
              <a:buChar char="•"/>
            </a:pPr>
            <a:r>
              <a:rPr lang="en-US" altLang="zh-CN" sz="2000" dirty="0">
                <a:latin typeface="+mj-lt"/>
                <a:ea typeface="黑体" pitchFamily="49" charset="-122"/>
              </a:rPr>
              <a:t>Software test plan;</a:t>
            </a:r>
          </a:p>
          <a:p>
            <a:pPr marL="342900" indent="-342900">
              <a:buFont typeface="Arial" panose="020B0604020202020204" pitchFamily="34" charset="0"/>
              <a:buChar char="•"/>
            </a:pPr>
            <a:r>
              <a:rPr lang="en-US" altLang="zh-CN" sz="2000" dirty="0">
                <a:latin typeface="+mj-lt"/>
                <a:ea typeface="黑体" pitchFamily="49" charset="-122"/>
              </a:rPr>
              <a:t>Software prototype system</a:t>
            </a:r>
          </a:p>
          <a:p>
            <a:pPr marL="342900" indent="-342900">
              <a:buFont typeface="Arial" panose="020B0604020202020204" pitchFamily="34" charset="0"/>
              <a:buChar char="•"/>
            </a:pPr>
            <a:r>
              <a:rPr lang="en-US" altLang="zh-CN" sz="2000" dirty="0">
                <a:latin typeface="+mj-lt"/>
                <a:ea typeface="黑体" pitchFamily="49" charset="-122"/>
              </a:rPr>
              <a:t>Existing mature software test cases, etc.</a:t>
            </a:r>
          </a:p>
          <a:p>
            <a:endParaRPr lang="en-US" altLang="zh-CN" sz="2000" dirty="0">
              <a:latin typeface="+mj-lt"/>
              <a:ea typeface="黑体" pitchFamily="49" charset="-122"/>
            </a:endParaRPr>
          </a:p>
          <a:p>
            <a:r>
              <a:rPr lang="en-US" altLang="zh-CN" sz="2000" dirty="0">
                <a:latin typeface="+mj-lt"/>
                <a:ea typeface="黑体" pitchFamily="49" charset="-122"/>
              </a:rPr>
              <a:t>The software design specification and test plan are derived from the software requirements. The software prototype system can be seen as a software interface without all the code embedded, and it can be used to show many specific software requirements.</a:t>
            </a:r>
            <a:endParaRPr lang="zh-CN" altLang="zh-CN" sz="2000" dirty="0">
              <a:latin typeface="+mj-lt"/>
              <a:ea typeface="黑体" pitchFamily="49" charset="-122"/>
            </a:endParaRPr>
          </a:p>
          <a:p>
            <a:endParaRPr lang="zh-CN" altLang="en-US" sz="2000" dirty="0">
              <a:latin typeface="+mj-lt"/>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86</a:t>
            </a:fld>
            <a:r>
              <a:rPr lang="en-US" altLang="zh-CN"/>
              <a:t>/88</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15131" y="620688"/>
            <a:ext cx="7772400" cy="1143000"/>
          </a:xfrm>
        </p:spPr>
        <p:txBody>
          <a:bodyPr/>
          <a:lstStyle/>
          <a:p>
            <a:r>
              <a:rPr lang="zh-CN" altLang="zh-CN" sz="2800" b="1" dirty="0"/>
              <a:t>（</a:t>
            </a:r>
            <a:r>
              <a:rPr lang="en-US" altLang="zh-CN" sz="2800" b="1" dirty="0"/>
              <a:t>5</a:t>
            </a:r>
            <a:r>
              <a:rPr lang="zh-CN" altLang="zh-CN" sz="2800" b="1" dirty="0"/>
              <a:t>）</a:t>
            </a:r>
            <a:r>
              <a:rPr lang="en-US" altLang="zh-CN" sz="2800" b="1" dirty="0"/>
              <a:t>Test case designer</a:t>
            </a:r>
            <a:endParaRPr lang="zh-CN" altLang="zh-CN" sz="2800" dirty="0"/>
          </a:p>
        </p:txBody>
      </p:sp>
      <p:sp>
        <p:nvSpPr>
          <p:cNvPr id="90115" name="Rectangle 3"/>
          <p:cNvSpPr>
            <a:spLocks noGrp="1" noChangeArrowheads="1"/>
          </p:cNvSpPr>
          <p:nvPr>
            <p:ph type="body" idx="1"/>
          </p:nvPr>
        </p:nvSpPr>
        <p:spPr>
          <a:xfrm>
            <a:off x="914400" y="1700213"/>
            <a:ext cx="7186613" cy="865187"/>
          </a:xfrm>
        </p:spPr>
        <p:txBody>
          <a:bodyPr/>
          <a:lstStyle/>
          <a:p>
            <a:pPr marL="0" indent="0" eaLnBrk="1" hangingPunct="1">
              <a:buFont typeface="Wingdings" pitchFamily="2" charset="2"/>
              <a:buNone/>
            </a:pPr>
            <a:r>
              <a:rPr lang="en-US" altLang="zh-CN"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2" name="TextBox 1"/>
          <p:cNvSpPr txBox="1"/>
          <p:nvPr/>
        </p:nvSpPr>
        <p:spPr>
          <a:xfrm>
            <a:off x="683568" y="1929982"/>
            <a:ext cx="8208912" cy="1826462"/>
          </a:xfrm>
          <a:prstGeom prst="rect">
            <a:avLst/>
          </a:prstGeom>
          <a:noFill/>
        </p:spPr>
        <p:txBody>
          <a:bodyPr wrap="square" rtlCol="0">
            <a:spAutoFit/>
          </a:bodyPr>
          <a:lstStyle/>
          <a:p>
            <a:pPr algn="just">
              <a:lnSpc>
                <a:spcPct val="120000"/>
              </a:lnSpc>
            </a:pPr>
            <a:r>
              <a:rPr lang="en-US" altLang="zh-CN" sz="2400" dirty="0">
                <a:latin typeface="+mj-lt"/>
                <a:ea typeface="黑体" pitchFamily="49" charset="-122"/>
              </a:rPr>
              <a:t>Usually, experienced testers are arranged to design test cases. Inexperienced testers can first engage in the execution of test cases. With the accumulation of knowledge and experience, they can gradually start the design of test cases.</a:t>
            </a:r>
            <a:endParaRPr lang="zh-CN" altLang="en-US" sz="2400" dirty="0">
              <a:latin typeface="+mj-lt"/>
              <a:ea typeface="黑体" pitchFamily="49" charset="-122"/>
            </a:endParaRPr>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87</a:t>
            </a:fld>
            <a:r>
              <a:rPr lang="en-US" altLang="zh-CN"/>
              <a:t>/88</a:t>
            </a: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42844" y="260648"/>
            <a:ext cx="8532440" cy="1143000"/>
          </a:xfrm>
        </p:spPr>
        <p:txBody>
          <a:bodyPr/>
          <a:lstStyle/>
          <a:p>
            <a:pPr eaLnBrk="1" hangingPunct="1"/>
            <a:r>
              <a:rPr lang="en-US" altLang="zh-CN" sz="3200" b="1" dirty="0">
                <a:solidFill>
                  <a:srgbClr val="C00000"/>
                </a:solidFill>
                <a:latin typeface="楷体_GB2312" pitchFamily="49" charset="-122"/>
                <a:ea typeface="楷体_GB2312" pitchFamily="49" charset="-122"/>
              </a:rPr>
              <a:t>1.8.4 </a:t>
            </a:r>
            <a:r>
              <a:rPr lang="en-US" altLang="zh-CN" sz="3200" b="1" dirty="0">
                <a:solidFill>
                  <a:srgbClr val="C00000"/>
                </a:solidFill>
                <a:ea typeface="楷体_GB2312" pitchFamily="49" charset="-122"/>
              </a:rPr>
              <a:t>Misunderstanding of the design of test cases</a:t>
            </a:r>
            <a:endParaRPr lang="zh-CN" altLang="en-US" sz="3200" b="1" dirty="0">
              <a:solidFill>
                <a:srgbClr val="C00000"/>
              </a:solidFill>
              <a:ea typeface="楷体_GB2312" pitchFamily="49" charset="-122"/>
            </a:endParaRPr>
          </a:p>
        </p:txBody>
      </p:sp>
      <p:sp>
        <p:nvSpPr>
          <p:cNvPr id="91139" name="Rectangle 3"/>
          <p:cNvSpPr>
            <a:spLocks noGrp="1" noChangeArrowheads="1"/>
          </p:cNvSpPr>
          <p:nvPr>
            <p:ph type="body" idx="1"/>
          </p:nvPr>
        </p:nvSpPr>
        <p:spPr>
          <a:xfrm>
            <a:off x="755576" y="1628800"/>
            <a:ext cx="7920880" cy="4502125"/>
          </a:xfrm>
        </p:spPr>
        <p:txBody>
          <a:bodyPr/>
          <a:lstStyle/>
          <a:p>
            <a:pPr marL="0" indent="0" eaLnBrk="1" hangingPunct="1">
              <a:buNone/>
            </a:pPr>
            <a:r>
              <a:rPr lang="en-US" altLang="zh-CN" sz="2000" dirty="0">
                <a:solidFill>
                  <a:srgbClr val="0033CC"/>
                </a:solidFill>
                <a:latin typeface="+mj-lt"/>
                <a:ea typeface="黑体" pitchFamily="49" charset="-122"/>
              </a:rPr>
              <a:t>(1) The design of test cases </a:t>
            </a:r>
            <a:r>
              <a:rPr lang="en-US" altLang="zh-CN" sz="2000" b="1" dirty="0">
                <a:solidFill>
                  <a:srgbClr val="0033CC"/>
                </a:solidFill>
                <a:latin typeface="+mj-lt"/>
                <a:ea typeface="黑体" pitchFamily="49" charset="-122"/>
              </a:rPr>
              <a:t>is equal to </a:t>
            </a:r>
            <a:r>
              <a:rPr lang="en-US" altLang="zh-CN" sz="2000" dirty="0">
                <a:solidFill>
                  <a:srgbClr val="0033CC"/>
                </a:solidFill>
                <a:latin typeface="+mj-lt"/>
                <a:ea typeface="黑体" pitchFamily="49" charset="-122"/>
              </a:rPr>
              <a:t>the design of test input data</a:t>
            </a:r>
          </a:p>
          <a:p>
            <a:pPr marL="0" indent="0" eaLnBrk="1" hangingPunct="1">
              <a:buNone/>
            </a:pPr>
            <a:r>
              <a:rPr lang="en-US" altLang="zh-CN" sz="2000" dirty="0">
                <a:latin typeface="+mj-lt"/>
                <a:ea typeface="黑体" pitchFamily="49" charset="-122"/>
              </a:rPr>
              <a:t>This misunderstanding conceals the richness of the test case design content and the complexity of the technology. In addition to determining test input data, test cases also include important content such as test environment, test steps, expected results, and priority. The lack of the above information will cause problems such as the inability to execute the test cases normally, the inability to verify the test results, and the inability to carry out effective organization and management.</a:t>
            </a:r>
          </a:p>
          <a:p>
            <a:pPr marL="0" indent="0" eaLnBrk="1" hangingPunct="1">
              <a:buNone/>
            </a:pPr>
            <a:r>
              <a:rPr lang="en-US" altLang="zh-CN" sz="2000" dirty="0">
                <a:solidFill>
                  <a:srgbClr val="0033CC"/>
                </a:solidFill>
                <a:latin typeface="+mj-lt"/>
                <a:ea typeface="黑体" pitchFamily="49" charset="-122"/>
              </a:rPr>
              <a:t>(2) Emphasize that the more </a:t>
            </a:r>
            <a:r>
              <a:rPr lang="en-US" altLang="zh-CN" sz="2000" b="1" dirty="0">
                <a:solidFill>
                  <a:srgbClr val="0033CC"/>
                </a:solidFill>
                <a:latin typeface="+mj-lt"/>
                <a:ea typeface="黑体" pitchFamily="49" charset="-122"/>
              </a:rPr>
              <a:t>detailed</a:t>
            </a:r>
            <a:r>
              <a:rPr lang="en-US" altLang="zh-CN" sz="2000" dirty="0">
                <a:solidFill>
                  <a:srgbClr val="0033CC"/>
                </a:solidFill>
                <a:latin typeface="+mj-lt"/>
                <a:ea typeface="黑体" pitchFamily="49" charset="-122"/>
              </a:rPr>
              <a:t> the test case design, the better</a:t>
            </a:r>
          </a:p>
          <a:p>
            <a:pPr marL="0" indent="0" eaLnBrk="1" hangingPunct="1">
              <a:buNone/>
            </a:pPr>
            <a:r>
              <a:rPr lang="en-US" altLang="zh-CN" sz="2000" dirty="0">
                <a:latin typeface="+mj-lt"/>
                <a:ea typeface="黑体" pitchFamily="49" charset="-122"/>
              </a:rPr>
              <a:t>This kind of misunderstanding is often manifested in two aspects: design as many test cases as possible and write test cases as detailed as possible. The biggest harm is that it will consume a lot of test resources, including time, manpower and material resources.</a:t>
            </a:r>
            <a:endParaRPr lang="zh-CN" altLang="zh-CN" sz="2000" dirty="0">
              <a:latin typeface="+mj-lt"/>
              <a:ea typeface="楷体" pitchFamily="49" charset="-122"/>
            </a:endParaRPr>
          </a:p>
          <a:p>
            <a:pPr marL="0" indent="0" eaLnBrk="1" hangingPunct="1">
              <a:buFont typeface="Wingdings" pitchFamily="2" charset="2"/>
              <a:buNone/>
            </a:pPr>
            <a:endParaRPr lang="zh-CN" altLang="en-US" sz="1800" dirty="0">
              <a:latin typeface="+mj-lt"/>
              <a:ea typeface="楷体_GB2312"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88</a:t>
            </a:fld>
            <a:r>
              <a:rPr lang="en-US" altLang="zh-CN"/>
              <a:t>/88</a:t>
            </a:r>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899592" y="1772816"/>
            <a:ext cx="7632848" cy="4248472"/>
          </a:xfrm>
        </p:spPr>
        <p:txBody>
          <a:bodyPr/>
          <a:lstStyle/>
          <a:p>
            <a:pPr marL="0" indent="0" eaLnBrk="1" hangingPunct="1">
              <a:lnSpc>
                <a:spcPct val="120000"/>
              </a:lnSpc>
              <a:spcBef>
                <a:spcPct val="0"/>
              </a:spcBef>
              <a:buClr>
                <a:schemeClr val="tx1"/>
              </a:buClr>
              <a:buSzTx/>
              <a:buNone/>
            </a:pPr>
            <a:r>
              <a:rPr lang="en-US" altLang="zh-CN" sz="2000" dirty="0">
                <a:solidFill>
                  <a:srgbClr val="0033CC"/>
                </a:solidFill>
                <a:latin typeface="+mj-lt"/>
                <a:ea typeface="黑体" pitchFamily="49" charset="-122"/>
              </a:rPr>
              <a:t>(3) Pursue test case design "in one step“</a:t>
            </a:r>
          </a:p>
          <a:p>
            <a:pPr marL="0" indent="0" eaLnBrk="1" hangingPunct="1">
              <a:lnSpc>
                <a:spcPct val="120000"/>
              </a:lnSpc>
              <a:spcBef>
                <a:spcPct val="0"/>
              </a:spcBef>
              <a:buClr>
                <a:schemeClr val="tx1"/>
              </a:buClr>
              <a:buSzTx/>
              <a:buNone/>
            </a:pPr>
            <a:r>
              <a:rPr lang="en-US" altLang="zh-CN" sz="2000" dirty="0">
                <a:latin typeface="+mj-lt"/>
                <a:ea typeface="黑体" pitchFamily="49" charset="-122"/>
              </a:rPr>
              <a:t>The software is constantly changing, and the test cases naturally need to change accordingly. Therefore, the design of test cases cannot be done in one step, once and for all. This kind of misunderstanding will cause the designed test case to be out of sync with the needs and design, difficult to maintain and reuse, and lack of practicability.</a:t>
            </a:r>
          </a:p>
          <a:p>
            <a:pPr marL="0" indent="0" eaLnBrk="1" hangingPunct="1">
              <a:lnSpc>
                <a:spcPct val="120000"/>
              </a:lnSpc>
              <a:spcBef>
                <a:spcPct val="0"/>
              </a:spcBef>
              <a:buClr>
                <a:schemeClr val="tx1"/>
              </a:buClr>
              <a:buSzTx/>
              <a:buNone/>
            </a:pPr>
            <a:r>
              <a:rPr lang="en-US" altLang="zh-CN" sz="2000" dirty="0">
                <a:solidFill>
                  <a:srgbClr val="0033CC"/>
                </a:solidFill>
                <a:latin typeface="+mj-lt"/>
                <a:ea typeface="黑体" pitchFamily="49" charset="-122"/>
              </a:rPr>
              <a:t>(4) Mix multiple test cases in one use case</a:t>
            </a:r>
          </a:p>
          <a:p>
            <a:pPr marL="0" indent="0" eaLnBrk="1" hangingPunct="1">
              <a:lnSpc>
                <a:spcPct val="120000"/>
              </a:lnSpc>
              <a:spcBef>
                <a:spcPct val="0"/>
              </a:spcBef>
              <a:buClr>
                <a:schemeClr val="tx1"/>
              </a:buClr>
              <a:buSzTx/>
              <a:buNone/>
            </a:pPr>
            <a:r>
              <a:rPr lang="en-US" altLang="zh-CN" sz="2000" dirty="0">
                <a:latin typeface="+mj-lt"/>
                <a:ea typeface="黑体" pitchFamily="49" charset="-122"/>
              </a:rPr>
              <a:t>This kind of wrong test case design results can easily cause confusion. When the test cases are executed, if some test cases pass but some do not, it will be difficult to record the test results.</a:t>
            </a:r>
            <a:endParaRPr lang="zh-CN" altLang="en-US" sz="2000" dirty="0">
              <a:latin typeface="+mj-lt"/>
              <a:ea typeface="黑体" pitchFamily="49" charset="-122"/>
            </a:endParaRPr>
          </a:p>
        </p:txBody>
      </p:sp>
      <p:sp>
        <p:nvSpPr>
          <p:cNvPr id="2" name="灯片编号占位符 1"/>
          <p:cNvSpPr>
            <a:spLocks noGrp="1"/>
          </p:cNvSpPr>
          <p:nvPr>
            <p:ph type="sldNum" sz="quarter" idx="12"/>
          </p:nvPr>
        </p:nvSpPr>
        <p:spPr/>
        <p:txBody>
          <a:bodyPr/>
          <a:lstStyle/>
          <a:p>
            <a:pPr>
              <a:defRPr/>
            </a:pPr>
            <a:fld id="{EC6286C6-355F-4F48-86A5-C9017185EA79}" type="slidenum">
              <a:rPr lang="zh-CN" altLang="en-US" smtClean="0"/>
              <a:pPr>
                <a:defRPr/>
              </a:pPr>
              <a:t>89</a:t>
            </a:fld>
            <a:r>
              <a:rPr lang="en-US" altLang="zh-CN"/>
              <a:t>/88</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552" y="620688"/>
            <a:ext cx="7772400" cy="871538"/>
          </a:xfrm>
        </p:spPr>
        <p:txBody>
          <a:bodyPr/>
          <a:lstStyle/>
          <a:p>
            <a:pPr eaLnBrk="1" hangingPunct="1"/>
            <a:r>
              <a:rPr lang="en-US" altLang="zh-CN" sz="3200" b="1" dirty="0">
                <a:solidFill>
                  <a:schemeClr val="hlink"/>
                </a:solidFill>
                <a:latin typeface="楷体_GB2312" pitchFamily="49" charset="-122"/>
                <a:ea typeface="楷体_GB2312" pitchFamily="49" charset="-122"/>
              </a:rPr>
              <a:t>Applications of software testing</a:t>
            </a:r>
            <a:endParaRPr lang="zh-CN" altLang="en-US" sz="3200" b="1" dirty="0">
              <a:solidFill>
                <a:schemeClr val="hlink"/>
              </a:solidFill>
              <a:latin typeface="楷体_GB2312" pitchFamily="49" charset="-122"/>
              <a:ea typeface="楷体_GB2312" pitchFamily="49" charset="-122"/>
            </a:endParaRPr>
          </a:p>
        </p:txBody>
      </p:sp>
      <p:graphicFrame>
        <p:nvGraphicFramePr>
          <p:cNvPr id="5" name="图表 4"/>
          <p:cNvGraphicFramePr/>
          <p:nvPr>
            <p:extLst>
              <p:ext uri="{D42A27DB-BD31-4B8C-83A1-F6EECF244321}">
                <p14:modId xmlns:p14="http://schemas.microsoft.com/office/powerpoint/2010/main" val="1962390255"/>
              </p:ext>
            </p:extLst>
          </p:nvPr>
        </p:nvGraphicFramePr>
        <p:xfrm>
          <a:off x="755576" y="1700808"/>
          <a:ext cx="8064896"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899592" y="5842460"/>
            <a:ext cx="5976664" cy="369332"/>
          </a:xfrm>
          <a:prstGeom prst="rect">
            <a:avLst/>
          </a:prstGeom>
          <a:noFill/>
        </p:spPr>
        <p:txBody>
          <a:bodyPr wrap="square" rtlCol="0">
            <a:spAutoFit/>
          </a:bodyPr>
          <a:lstStyle/>
          <a:p>
            <a:pPr algn="ctr"/>
            <a:r>
              <a:rPr lang="en-US" altLang="zh-CN" b="1" dirty="0"/>
              <a:t>Figure 1-2 Industry distribution of software testers</a:t>
            </a:r>
            <a:endParaRPr lang="zh-CN" altLang="zh-CN" dirty="0"/>
          </a:p>
        </p:txBody>
      </p:sp>
      <p:sp>
        <p:nvSpPr>
          <p:cNvPr id="3" name="灯片编号占位符 2"/>
          <p:cNvSpPr>
            <a:spLocks noGrp="1"/>
          </p:cNvSpPr>
          <p:nvPr>
            <p:ph type="sldNum" sz="quarter" idx="12"/>
          </p:nvPr>
        </p:nvSpPr>
        <p:spPr/>
        <p:txBody>
          <a:bodyPr/>
          <a:lstStyle/>
          <a:p>
            <a:pPr>
              <a:defRPr/>
            </a:pPr>
            <a:fld id="{EC6286C6-355F-4F48-86A5-C9017185EA79}" type="slidenum">
              <a:rPr lang="zh-CN" altLang="en-US" smtClean="0"/>
              <a:pPr>
                <a:defRPr/>
              </a:pPr>
              <a:t>9</a:t>
            </a:fld>
            <a:r>
              <a:rPr lang="en-US" altLang="zh-CN"/>
              <a:t>/88</a:t>
            </a:r>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A98AB-2DE9-408D-998A-E82AE94BB721}"/>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7EB7F76E-A5FB-40CF-9D35-26DC0C884FE4}"/>
              </a:ext>
            </a:extLst>
          </p:cNvPr>
          <p:cNvSpPr>
            <a:spLocks noGrp="1"/>
          </p:cNvSpPr>
          <p:nvPr>
            <p:ph idx="1"/>
          </p:nvPr>
        </p:nvSpPr>
        <p:spPr>
          <a:xfrm>
            <a:off x="683568" y="1600200"/>
            <a:ext cx="8352928" cy="4530725"/>
          </a:xfrm>
        </p:spPr>
        <p:txBody>
          <a:bodyPr/>
          <a:lstStyle/>
          <a:p>
            <a:pPr marL="0" indent="0">
              <a:buNone/>
            </a:pPr>
            <a:r>
              <a:rPr lang="en-US" altLang="zh-CN" sz="2400" dirty="0"/>
              <a:t>1.1 The needs and current  situation of the software testing industry</a:t>
            </a:r>
          </a:p>
          <a:p>
            <a:pPr marL="0" indent="0">
              <a:buNone/>
            </a:pPr>
            <a:r>
              <a:rPr lang="en-US" altLang="zh-CN" sz="2400" dirty="0"/>
              <a:t>1.2 Bugs in software</a:t>
            </a:r>
          </a:p>
          <a:p>
            <a:pPr marL="0" indent="0">
              <a:buNone/>
            </a:pPr>
            <a:r>
              <a:rPr lang="en-US" altLang="zh-CN" sz="2400" dirty="0"/>
              <a:t>1.3 What is software testing</a:t>
            </a:r>
          </a:p>
          <a:p>
            <a:pPr marL="0" indent="0">
              <a:buNone/>
            </a:pPr>
            <a:r>
              <a:rPr lang="en-US" altLang="zh-CN" sz="2400" dirty="0"/>
              <a:t>1.4 The purpose and principles of software testing</a:t>
            </a:r>
          </a:p>
          <a:p>
            <a:pPr marL="0" indent="0">
              <a:buNone/>
            </a:pPr>
            <a:r>
              <a:rPr lang="en-US" altLang="zh-CN" sz="2400" dirty="0"/>
              <a:t>1.5 Software testing process and classification</a:t>
            </a:r>
          </a:p>
          <a:p>
            <a:pPr marL="0" indent="0">
              <a:buNone/>
            </a:pPr>
            <a:r>
              <a:rPr lang="en-US" altLang="zh-CN" sz="2400" dirty="0"/>
              <a:t>1.6 The model of Software testing</a:t>
            </a:r>
          </a:p>
          <a:p>
            <a:pPr marL="0" indent="0">
              <a:buNone/>
            </a:pPr>
            <a:r>
              <a:rPr lang="en-US" altLang="zh-CN" sz="2400" dirty="0"/>
              <a:t>1.7 Software test cases</a:t>
            </a:r>
          </a:p>
          <a:p>
            <a:pPr marL="0" indent="0">
              <a:buNone/>
            </a:pPr>
            <a:endParaRPr lang="zh-CN" altLang="en-US" dirty="0"/>
          </a:p>
        </p:txBody>
      </p:sp>
      <p:sp>
        <p:nvSpPr>
          <p:cNvPr id="4" name="灯片编号占位符 3">
            <a:extLst>
              <a:ext uri="{FF2B5EF4-FFF2-40B4-BE49-F238E27FC236}">
                <a16:creationId xmlns:a16="http://schemas.microsoft.com/office/drawing/2014/main" id="{C57CCD7F-DCDB-47FB-B6DF-BE8462C9562A}"/>
              </a:ext>
            </a:extLst>
          </p:cNvPr>
          <p:cNvSpPr>
            <a:spLocks noGrp="1"/>
          </p:cNvSpPr>
          <p:nvPr>
            <p:ph type="sldNum" sz="quarter" idx="12"/>
          </p:nvPr>
        </p:nvSpPr>
        <p:spPr/>
        <p:txBody>
          <a:bodyPr/>
          <a:lstStyle/>
          <a:p>
            <a:pPr>
              <a:defRPr/>
            </a:pPr>
            <a:fld id="{EC6286C6-355F-4F48-86A5-C9017185EA79}" type="slidenum">
              <a:rPr lang="zh-CN" altLang="en-US" smtClean="0"/>
              <a:pPr>
                <a:defRPr/>
              </a:pPr>
              <a:t>90</a:t>
            </a:fld>
            <a:r>
              <a:rPr lang="en-US" altLang="zh-CN"/>
              <a:t>/89</a:t>
            </a:r>
            <a:endParaRPr lang="en-US" altLang="zh-CN" dirty="0"/>
          </a:p>
        </p:txBody>
      </p:sp>
    </p:spTree>
    <p:extLst>
      <p:ext uri="{BB962C8B-B14F-4D97-AF65-F5344CB8AC3E}">
        <p14:creationId xmlns:p14="http://schemas.microsoft.com/office/powerpoint/2010/main" val="1917180361"/>
      </p:ext>
    </p:extLst>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26380</TotalTime>
  <Words>8958</Words>
  <Application>Microsoft Office PowerPoint</Application>
  <PresentationFormat>全屏显示(4:3)</PresentationFormat>
  <Paragraphs>528</Paragraphs>
  <Slides>90</Slides>
  <Notes>76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99" baseType="lpstr">
      <vt:lpstr>黑体</vt:lpstr>
      <vt:lpstr>楷体</vt:lpstr>
      <vt:lpstr>楷体_GB2312</vt:lpstr>
      <vt:lpstr>宋体</vt:lpstr>
      <vt:lpstr>Arial</vt:lpstr>
      <vt:lpstr>Times New Roman</vt:lpstr>
      <vt:lpstr>Wingdings</vt:lpstr>
      <vt:lpstr>Layers</vt:lpstr>
      <vt:lpstr>Visio</vt:lpstr>
      <vt:lpstr>Software Testing   Techniques   Chapter 1 Overview of   Software Testing</vt:lpstr>
      <vt:lpstr>Course content</vt:lpstr>
      <vt:lpstr>Evaluation</vt:lpstr>
      <vt:lpstr>PowerPoint 演示文稿</vt:lpstr>
      <vt:lpstr>1.1The needs and current  situation of the software testing industry</vt:lpstr>
      <vt:lpstr>Current Situation of Foreign Software Testing Industry</vt:lpstr>
      <vt:lpstr>Current Situation of Domestic Software Testing Industry</vt:lpstr>
      <vt:lpstr>Professional advantages of software testing</vt:lpstr>
      <vt:lpstr>Applications of software testing</vt:lpstr>
      <vt:lpstr>Career Development Direction of Software Testing</vt:lpstr>
      <vt:lpstr>Career Development Direction of Software Testing</vt:lpstr>
      <vt:lpstr>Position distribution of software testers</vt:lpstr>
      <vt:lpstr>PowerPoint 演示文稿</vt:lpstr>
      <vt:lpstr> 1.2 Bugs in software</vt:lpstr>
      <vt:lpstr>The definition of software defect</vt:lpstr>
      <vt:lpstr>The definition of software defect</vt:lpstr>
      <vt:lpstr>PowerPoint 演示文稿</vt:lpstr>
      <vt:lpstr>The origin of the bug</vt:lpstr>
      <vt:lpstr>Grace Hopper</vt:lpstr>
      <vt:lpstr>1.2.2 The universality and harmfulness of software bugs</vt:lpstr>
      <vt:lpstr>1.2.3  Causes of software defects</vt:lpstr>
      <vt:lpstr>1.3  What is software testing</vt:lpstr>
      <vt:lpstr>1.3.1 The history of software testing</vt:lpstr>
      <vt:lpstr>The history of software testing</vt:lpstr>
      <vt:lpstr>The history of software testing</vt:lpstr>
      <vt:lpstr>The history of software testing</vt:lpstr>
      <vt:lpstr> 1.3.2  Definition of software testing</vt:lpstr>
      <vt:lpstr>Verification and Validation </vt:lpstr>
      <vt:lpstr>Verification and Validation </vt:lpstr>
      <vt:lpstr>1.3.3 Misunderstanding of Software Testing</vt:lpstr>
      <vt:lpstr> 1.4  The purpose and principles of software testing</vt:lpstr>
      <vt:lpstr>1.4.1 The purpose of software testing</vt:lpstr>
      <vt:lpstr>PowerPoint 演示文稿</vt:lpstr>
      <vt:lpstr>1.4.2 The principles of software testing</vt:lpstr>
      <vt:lpstr>1.5  Software testing process and classification</vt:lpstr>
      <vt:lpstr>The process of software testing</vt:lpstr>
      <vt:lpstr>The process of software testing</vt:lpstr>
      <vt:lpstr>The process of software testing</vt:lpstr>
      <vt:lpstr>1.5.2 Software testing categorization</vt:lpstr>
      <vt:lpstr>PowerPoint 演示文稿</vt:lpstr>
      <vt:lpstr>PowerPoint 演示文稿</vt:lpstr>
      <vt:lpstr>PowerPoint 演示文稿</vt:lpstr>
      <vt:lpstr>PowerPoint 演示文稿</vt:lpstr>
      <vt:lpstr>PowerPoint 演示文稿</vt:lpstr>
      <vt:lpstr>（4）Categorized by user requirements</vt:lpstr>
      <vt:lpstr>PowerPoint 演示文稿</vt:lpstr>
      <vt:lpstr>（5）Others</vt:lpstr>
      <vt:lpstr>PowerPoint 演示文稿</vt:lpstr>
      <vt:lpstr>PowerPoint 演示文稿</vt:lpstr>
      <vt:lpstr>1.6 The model of Software testing</vt:lpstr>
      <vt:lpstr>PowerPoint 演示文稿</vt:lpstr>
      <vt:lpstr>PowerPoint 演示文稿</vt:lpstr>
      <vt:lpstr>PowerPoint 演示文稿</vt:lpstr>
      <vt:lpstr>PowerPoint 演示文稿</vt:lpstr>
      <vt:lpstr>1.6.2 The W Model</vt:lpstr>
      <vt:lpstr>PowerPoint 演示文稿</vt:lpstr>
      <vt:lpstr>The limitations of the W model</vt:lpstr>
      <vt:lpstr>1.6.3 The H Model</vt:lpstr>
      <vt:lpstr>The H Model</vt:lpstr>
      <vt:lpstr>1.6.4  The X Model</vt:lpstr>
      <vt:lpstr>The X Model</vt:lpstr>
      <vt:lpstr>Features of the X model</vt:lpstr>
      <vt:lpstr>1.6.5 Pre-test model</vt:lpstr>
      <vt:lpstr>Features of the pre-test model</vt:lpstr>
      <vt:lpstr>PowerPoint 演示文稿</vt:lpstr>
      <vt:lpstr>PowerPoint 演示文稿</vt:lpstr>
      <vt:lpstr>1.6.6 Features of test models</vt:lpstr>
      <vt:lpstr>PowerPoint 演示文稿</vt:lpstr>
      <vt:lpstr>  </vt:lpstr>
      <vt:lpstr> 1.7 The information flow of software testing </vt:lpstr>
      <vt:lpstr>PowerPoint 演示文稿</vt:lpstr>
      <vt:lpstr>PowerPoint 演示文稿</vt:lpstr>
      <vt:lpstr>1.8 Software test cases</vt:lpstr>
      <vt:lpstr>Table 1-3  A test case of software uninstallation</vt:lpstr>
      <vt:lpstr>Table 1-3  A test case of software uninstallation（Continued）</vt:lpstr>
      <vt:lpstr>PowerPoint 演示文稿</vt:lpstr>
      <vt:lpstr>PowerPoint 演示文稿</vt:lpstr>
      <vt:lpstr>PowerPoint 演示文稿</vt:lpstr>
      <vt:lpstr>PowerPoint 演示文稿</vt:lpstr>
      <vt:lpstr>PowerPoint 演示文稿</vt:lpstr>
      <vt:lpstr>1.8.3 Notes on designing test cases</vt:lpstr>
      <vt:lpstr>PowerPoint 演示文稿</vt:lpstr>
      <vt:lpstr>（2）Principles of Test Case Design</vt:lpstr>
      <vt:lpstr>PowerPoint 演示文稿</vt:lpstr>
      <vt:lpstr>PowerPoint 演示文稿</vt:lpstr>
      <vt:lpstr>（4）Test case writing basis</vt:lpstr>
      <vt:lpstr>（5）Test case designer</vt:lpstr>
      <vt:lpstr>1.8.4 Misunderstanding of the design of test cases</vt:lpstr>
      <vt:lpstr>PowerPoint 演示文稿</vt:lpstr>
      <vt:lpstr>Summary</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amet, consectetuer adipiscing elit</dc:title>
  <dc:creator>Johnny</dc:creator>
  <cp:lastModifiedBy>LIN Guanjun</cp:lastModifiedBy>
  <cp:revision>617</cp:revision>
  <cp:lastPrinted>2000-07-11T00:42:11Z</cp:lastPrinted>
  <dcterms:created xsi:type="dcterms:W3CDTF">2002-04-03T21:45:05Z</dcterms:created>
  <dcterms:modified xsi:type="dcterms:W3CDTF">2022-03-28T01:08:31Z</dcterms:modified>
</cp:coreProperties>
</file>