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82" r:id="rId2"/>
  </p:sldMasterIdLst>
  <p:notesMasterIdLst>
    <p:notesMasterId r:id="rId118"/>
  </p:notesMasterIdLst>
  <p:handoutMasterIdLst>
    <p:handoutMasterId r:id="rId119"/>
  </p:handoutMasterIdLst>
  <p:sldIdLst>
    <p:sldId id="353" r:id="rId3"/>
    <p:sldId id="680" r:id="rId4"/>
    <p:sldId id="846" r:id="rId5"/>
    <p:sldId id="630" r:id="rId6"/>
    <p:sldId id="681" r:id="rId7"/>
    <p:sldId id="682" r:id="rId8"/>
    <p:sldId id="683" r:id="rId9"/>
    <p:sldId id="684" r:id="rId10"/>
    <p:sldId id="631" r:id="rId11"/>
    <p:sldId id="685" r:id="rId12"/>
    <p:sldId id="686" r:id="rId13"/>
    <p:sldId id="640" r:id="rId14"/>
    <p:sldId id="632" r:id="rId15"/>
    <p:sldId id="845" r:id="rId16"/>
    <p:sldId id="657" r:id="rId17"/>
    <p:sldId id="694" r:id="rId18"/>
    <p:sldId id="821" r:id="rId19"/>
    <p:sldId id="698" r:id="rId20"/>
    <p:sldId id="699" r:id="rId21"/>
    <p:sldId id="847" r:id="rId22"/>
    <p:sldId id="700" r:id="rId23"/>
    <p:sldId id="705" r:id="rId24"/>
    <p:sldId id="701" r:id="rId25"/>
    <p:sldId id="702" r:id="rId26"/>
    <p:sldId id="703" r:id="rId27"/>
    <p:sldId id="704" r:id="rId28"/>
    <p:sldId id="706" r:id="rId29"/>
    <p:sldId id="707" r:id="rId30"/>
    <p:sldId id="695" r:id="rId31"/>
    <p:sldId id="696" r:id="rId32"/>
    <p:sldId id="748" r:id="rId33"/>
    <p:sldId id="749" r:id="rId34"/>
    <p:sldId id="750" r:id="rId35"/>
    <p:sldId id="831" r:id="rId36"/>
    <p:sldId id="825" r:id="rId37"/>
    <p:sldId id="826" r:id="rId38"/>
    <p:sldId id="828" r:id="rId39"/>
    <p:sldId id="829" r:id="rId40"/>
    <p:sldId id="830" r:id="rId41"/>
    <p:sldId id="697" r:id="rId42"/>
    <p:sldId id="765" r:id="rId43"/>
    <p:sldId id="777" r:id="rId44"/>
    <p:sldId id="781" r:id="rId45"/>
    <p:sldId id="785" r:id="rId46"/>
    <p:sldId id="787" r:id="rId47"/>
    <p:sldId id="788" r:id="rId48"/>
    <p:sldId id="789" r:id="rId49"/>
    <p:sldId id="804" r:id="rId50"/>
    <p:sldId id="790" r:id="rId51"/>
    <p:sldId id="799" r:id="rId52"/>
    <p:sldId id="800" r:id="rId53"/>
    <p:sldId id="801" r:id="rId54"/>
    <p:sldId id="791" r:id="rId55"/>
    <p:sldId id="792" r:id="rId56"/>
    <p:sldId id="803" r:id="rId57"/>
    <p:sldId id="805" r:id="rId58"/>
    <p:sldId id="806" r:id="rId59"/>
    <p:sldId id="795" r:id="rId60"/>
    <p:sldId id="796" r:id="rId61"/>
    <p:sldId id="797" r:id="rId62"/>
    <p:sldId id="764" r:id="rId63"/>
    <p:sldId id="731" r:id="rId64"/>
    <p:sldId id="732" r:id="rId65"/>
    <p:sldId id="718" r:id="rId66"/>
    <p:sldId id="734" r:id="rId67"/>
    <p:sldId id="719" r:id="rId68"/>
    <p:sldId id="720" r:id="rId69"/>
    <p:sldId id="733" r:id="rId70"/>
    <p:sldId id="691" r:id="rId71"/>
    <p:sldId id="708" r:id="rId72"/>
    <p:sldId id="735" r:id="rId73"/>
    <p:sldId id="736" r:id="rId74"/>
    <p:sldId id="658" r:id="rId75"/>
    <p:sldId id="692" r:id="rId76"/>
    <p:sldId id="834" r:id="rId77"/>
    <p:sldId id="659" r:id="rId78"/>
    <p:sldId id="833" r:id="rId79"/>
    <p:sldId id="660" r:id="rId80"/>
    <p:sldId id="669" r:id="rId81"/>
    <p:sldId id="670" r:id="rId82"/>
    <p:sldId id="671" r:id="rId83"/>
    <p:sldId id="672" r:id="rId84"/>
    <p:sldId id="673" r:id="rId85"/>
    <p:sldId id="674" r:id="rId86"/>
    <p:sldId id="738" r:id="rId87"/>
    <p:sldId id="739" r:id="rId88"/>
    <p:sldId id="661" r:id="rId89"/>
    <p:sldId id="662" r:id="rId90"/>
    <p:sldId id="740" r:id="rId91"/>
    <p:sldId id="663" r:id="rId92"/>
    <p:sldId id="724" r:id="rId93"/>
    <p:sldId id="693" r:id="rId94"/>
    <p:sldId id="725" r:id="rId95"/>
    <p:sldId id="665" r:id="rId96"/>
    <p:sldId id="835" r:id="rId97"/>
    <p:sldId id="836" r:id="rId98"/>
    <p:sldId id="808" r:id="rId99"/>
    <p:sldId id="822" r:id="rId100"/>
    <p:sldId id="837" r:id="rId101"/>
    <p:sldId id="823" r:id="rId102"/>
    <p:sldId id="726" r:id="rId103"/>
    <p:sldId id="664" r:id="rId104"/>
    <p:sldId id="709" r:id="rId105"/>
    <p:sldId id="809" r:id="rId106"/>
    <p:sldId id="710" r:id="rId107"/>
    <p:sldId id="711" r:id="rId108"/>
    <p:sldId id="712" r:id="rId109"/>
    <p:sldId id="713" r:id="rId110"/>
    <p:sldId id="714" r:id="rId111"/>
    <p:sldId id="715" r:id="rId112"/>
    <p:sldId id="810" r:id="rId113"/>
    <p:sldId id="838" r:id="rId114"/>
    <p:sldId id="839" r:id="rId115"/>
    <p:sldId id="840" r:id="rId116"/>
    <p:sldId id="844" r:id="rId117"/>
  </p:sldIdLst>
  <p:sldSz cx="9144000" cy="6858000" type="screen4x3"/>
  <p:notesSz cx="9596438" cy="6853238"/>
  <p:defaultTextStyle>
    <a:defPPr>
      <a:defRPr lang="en-US"/>
    </a:defPPr>
    <a:lvl1pPr algn="l" rtl="0" fontAlgn="base">
      <a:spcBef>
        <a:spcPct val="0"/>
      </a:spcBef>
      <a:spcAft>
        <a:spcPct val="0"/>
      </a:spcAft>
      <a:defRPr sz="2400" b="1" kern="1200">
        <a:solidFill>
          <a:schemeClr val="tx1"/>
        </a:solidFill>
        <a:latin typeface="Arial" charset="0"/>
        <a:ea typeface="宋体" pitchFamily="2" charset="-122"/>
        <a:cs typeface="+mn-cs"/>
      </a:defRPr>
    </a:lvl1pPr>
    <a:lvl2pPr marL="457200" algn="l" rtl="0" fontAlgn="base">
      <a:spcBef>
        <a:spcPct val="0"/>
      </a:spcBef>
      <a:spcAft>
        <a:spcPct val="0"/>
      </a:spcAft>
      <a:defRPr sz="2400" b="1" kern="1200">
        <a:solidFill>
          <a:schemeClr val="tx1"/>
        </a:solidFill>
        <a:latin typeface="Arial" charset="0"/>
        <a:ea typeface="宋体" pitchFamily="2" charset="-122"/>
        <a:cs typeface="+mn-cs"/>
      </a:defRPr>
    </a:lvl2pPr>
    <a:lvl3pPr marL="914400" algn="l" rtl="0" fontAlgn="base">
      <a:spcBef>
        <a:spcPct val="0"/>
      </a:spcBef>
      <a:spcAft>
        <a:spcPct val="0"/>
      </a:spcAft>
      <a:defRPr sz="2400" b="1" kern="1200">
        <a:solidFill>
          <a:schemeClr val="tx1"/>
        </a:solidFill>
        <a:latin typeface="Arial" charset="0"/>
        <a:ea typeface="宋体" pitchFamily="2" charset="-122"/>
        <a:cs typeface="+mn-cs"/>
      </a:defRPr>
    </a:lvl3pPr>
    <a:lvl4pPr marL="1371600" algn="l" rtl="0" fontAlgn="base">
      <a:spcBef>
        <a:spcPct val="0"/>
      </a:spcBef>
      <a:spcAft>
        <a:spcPct val="0"/>
      </a:spcAft>
      <a:defRPr sz="2400" b="1" kern="1200">
        <a:solidFill>
          <a:schemeClr val="tx1"/>
        </a:solidFill>
        <a:latin typeface="Arial" charset="0"/>
        <a:ea typeface="宋体" pitchFamily="2" charset="-122"/>
        <a:cs typeface="+mn-cs"/>
      </a:defRPr>
    </a:lvl4pPr>
    <a:lvl5pPr marL="1828800" algn="l" rtl="0" fontAlgn="base">
      <a:spcBef>
        <a:spcPct val="0"/>
      </a:spcBef>
      <a:spcAft>
        <a:spcPct val="0"/>
      </a:spcAft>
      <a:defRPr sz="2400" b="1" kern="1200">
        <a:solidFill>
          <a:schemeClr val="tx1"/>
        </a:solidFill>
        <a:latin typeface="Arial" charset="0"/>
        <a:ea typeface="宋体" pitchFamily="2" charset="-122"/>
        <a:cs typeface="+mn-cs"/>
      </a:defRPr>
    </a:lvl5pPr>
    <a:lvl6pPr marL="2286000" algn="l" defTabSz="914400" rtl="0" eaLnBrk="1" latinLnBrk="0" hangingPunct="1">
      <a:defRPr sz="2400" b="1" kern="1200">
        <a:solidFill>
          <a:schemeClr val="tx1"/>
        </a:solidFill>
        <a:latin typeface="Arial" charset="0"/>
        <a:ea typeface="宋体" pitchFamily="2" charset="-122"/>
        <a:cs typeface="+mn-cs"/>
      </a:defRPr>
    </a:lvl6pPr>
    <a:lvl7pPr marL="2743200" algn="l" defTabSz="914400" rtl="0" eaLnBrk="1" latinLnBrk="0" hangingPunct="1">
      <a:defRPr sz="2400" b="1" kern="1200">
        <a:solidFill>
          <a:schemeClr val="tx1"/>
        </a:solidFill>
        <a:latin typeface="Arial" charset="0"/>
        <a:ea typeface="宋体" pitchFamily="2" charset="-122"/>
        <a:cs typeface="+mn-cs"/>
      </a:defRPr>
    </a:lvl7pPr>
    <a:lvl8pPr marL="3200400" algn="l" defTabSz="914400" rtl="0" eaLnBrk="1" latinLnBrk="0" hangingPunct="1">
      <a:defRPr sz="2400" b="1" kern="1200">
        <a:solidFill>
          <a:schemeClr val="tx1"/>
        </a:solidFill>
        <a:latin typeface="Arial" charset="0"/>
        <a:ea typeface="宋体" pitchFamily="2" charset="-122"/>
        <a:cs typeface="+mn-cs"/>
      </a:defRPr>
    </a:lvl8pPr>
    <a:lvl9pPr marL="3657600" algn="l" defTabSz="914400"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8">
          <p15:clr>
            <a:srgbClr val="A4A3A4"/>
          </p15:clr>
        </p15:guide>
        <p15:guide id="2" pos="30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6AF6"/>
    <a:srgbClr val="99CCFF"/>
    <a:srgbClr val="CCFFFF"/>
    <a:srgbClr val="E0E8EC"/>
    <a:srgbClr val="808080"/>
    <a:srgbClr val="E0DAF2"/>
    <a:srgbClr val="006600"/>
    <a:srgbClr val="040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88951" autoAdjust="0"/>
  </p:normalViewPr>
  <p:slideViewPr>
    <p:cSldViewPr>
      <p:cViewPr varScale="1">
        <p:scale>
          <a:sx n="156" d="100"/>
          <a:sy n="156" d="100"/>
        </p:scale>
        <p:origin x="1944" y="1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738" y="-90"/>
      </p:cViewPr>
      <p:guideLst>
        <p:guide orient="horz" pos="2158"/>
        <p:guide pos="3022"/>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handoutMaster" Target="handoutMasters/handout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77.xml"/><Relationship Id="rId13" Type="http://schemas.openxmlformats.org/officeDocument/2006/relationships/slide" Target="slides/slide87.xml"/><Relationship Id="rId18" Type="http://schemas.openxmlformats.org/officeDocument/2006/relationships/slide" Target="slides/slide102.xml"/><Relationship Id="rId3" Type="http://schemas.openxmlformats.org/officeDocument/2006/relationships/slide" Target="slides/slide71.xml"/><Relationship Id="rId7" Type="http://schemas.openxmlformats.org/officeDocument/2006/relationships/slide" Target="slides/slide76.xml"/><Relationship Id="rId12" Type="http://schemas.openxmlformats.org/officeDocument/2006/relationships/slide" Target="slides/slide81.xml"/><Relationship Id="rId17" Type="http://schemas.openxmlformats.org/officeDocument/2006/relationships/slide" Target="slides/slide99.xml"/><Relationship Id="rId2" Type="http://schemas.openxmlformats.org/officeDocument/2006/relationships/slide" Target="slides/slide15.xml"/><Relationship Id="rId16" Type="http://schemas.openxmlformats.org/officeDocument/2006/relationships/slide" Target="slides/slide94.xml"/><Relationship Id="rId1" Type="http://schemas.openxmlformats.org/officeDocument/2006/relationships/slide" Target="slides/slide1.xml"/><Relationship Id="rId6" Type="http://schemas.openxmlformats.org/officeDocument/2006/relationships/slide" Target="slides/slide75.xml"/><Relationship Id="rId11" Type="http://schemas.openxmlformats.org/officeDocument/2006/relationships/slide" Target="slides/slide80.xml"/><Relationship Id="rId5" Type="http://schemas.openxmlformats.org/officeDocument/2006/relationships/slide" Target="slides/slide73.xml"/><Relationship Id="rId15" Type="http://schemas.openxmlformats.org/officeDocument/2006/relationships/slide" Target="slides/slide90.xml"/><Relationship Id="rId10" Type="http://schemas.openxmlformats.org/officeDocument/2006/relationships/slide" Target="slides/slide79.xml"/><Relationship Id="rId4" Type="http://schemas.openxmlformats.org/officeDocument/2006/relationships/slide" Target="slides/slide72.xml"/><Relationship Id="rId9" Type="http://schemas.openxmlformats.org/officeDocument/2006/relationships/slide" Target="slides/slide78.xml"/><Relationship Id="rId14"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ltLang="en-US"/>
          </a:p>
        </p:txBody>
      </p:sp>
      <p:sp>
        <p:nvSpPr>
          <p:cNvPr id="238595" name="Rectangle 3"/>
          <p:cNvSpPr>
            <a:spLocks noGrp="1" noChangeArrowheads="1"/>
          </p:cNvSpPr>
          <p:nvPr>
            <p:ph type="dt" sz="quarter" idx="1"/>
          </p:nvPr>
        </p:nvSpPr>
        <p:spPr bwMode="auto">
          <a:xfrm>
            <a:off x="543560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ltLang="en-US"/>
          </a:p>
        </p:txBody>
      </p:sp>
      <p:sp>
        <p:nvSpPr>
          <p:cNvPr id="238596" name="Rectangle 4"/>
          <p:cNvSpPr>
            <a:spLocks noGrp="1" noChangeArrowheads="1"/>
          </p:cNvSpPr>
          <p:nvPr>
            <p:ph type="ftr" sz="quarter" idx="2"/>
          </p:nvPr>
        </p:nvSpPr>
        <p:spPr bwMode="auto">
          <a:xfrm>
            <a:off x="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ltLang="en-US"/>
          </a:p>
        </p:txBody>
      </p:sp>
      <p:sp>
        <p:nvSpPr>
          <p:cNvPr id="238597" name="Rectangle 5"/>
          <p:cNvSpPr>
            <a:spLocks noGrp="1" noChangeArrowheads="1"/>
          </p:cNvSpPr>
          <p:nvPr>
            <p:ph type="sldNum" sz="quarter" idx="3"/>
          </p:nvPr>
        </p:nvSpPr>
        <p:spPr bwMode="auto">
          <a:xfrm>
            <a:off x="543560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9A965952-28FA-403F-BB16-866C3FEFA02D}" type="slidenum">
              <a:rPr lang="en-US" altLang="en-US"/>
              <a:pPr>
                <a:defRPr/>
              </a:pPr>
              <a:t>‹#›</a:t>
            </a:fld>
            <a:endParaRPr lang="en-US" altLang="en-US"/>
          </a:p>
        </p:txBody>
      </p:sp>
    </p:spTree>
    <p:extLst>
      <p:ext uri="{BB962C8B-B14F-4D97-AF65-F5344CB8AC3E}">
        <p14:creationId xmlns:p14="http://schemas.microsoft.com/office/powerpoint/2010/main" val="4154776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4"/>
          <p:cNvSpPr>
            <a:spLocks noGrp="1" noRot="1" noChangeAspect="1" noChangeArrowheads="1" noTextEdit="1"/>
          </p:cNvSpPr>
          <p:nvPr>
            <p:ph type="sldImg" idx="2"/>
          </p:nvPr>
        </p:nvSpPr>
        <p:spPr bwMode="auto">
          <a:xfrm>
            <a:off x="2257425" y="304800"/>
            <a:ext cx="5080000" cy="3122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6" name="Text Box 8"/>
          <p:cNvSpPr txBox="1">
            <a:spLocks noChangeArrowheads="1"/>
          </p:cNvSpPr>
          <p:nvPr/>
        </p:nvSpPr>
        <p:spPr bwMode="auto">
          <a:xfrm>
            <a:off x="320675" y="6472238"/>
            <a:ext cx="3517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lvl1pPr defTabSz="930275">
              <a:defRPr sz="2400">
                <a:solidFill>
                  <a:schemeClr val="tx1"/>
                </a:solidFill>
                <a:latin typeface="Times New Roman" pitchFamily="18" charset="0"/>
              </a:defRPr>
            </a:lvl1pPr>
            <a:lvl2pPr marL="465138" defTabSz="930275">
              <a:defRPr sz="2400">
                <a:solidFill>
                  <a:schemeClr val="tx1"/>
                </a:solidFill>
                <a:latin typeface="Times New Roman" pitchFamily="18" charset="0"/>
              </a:defRPr>
            </a:lvl2pPr>
            <a:lvl3pPr marL="930275" defTabSz="930275">
              <a:defRPr sz="2400">
                <a:solidFill>
                  <a:schemeClr val="tx1"/>
                </a:solidFill>
                <a:latin typeface="Times New Roman" pitchFamily="18" charset="0"/>
              </a:defRPr>
            </a:lvl3pPr>
            <a:lvl4pPr marL="1395413" defTabSz="930275">
              <a:defRPr sz="2400">
                <a:solidFill>
                  <a:schemeClr val="tx1"/>
                </a:solidFill>
                <a:latin typeface="Times New Roman" pitchFamily="18" charset="0"/>
              </a:defRPr>
            </a:lvl4pPr>
            <a:lvl5pPr marL="1858963" defTabSz="930275">
              <a:defRPr sz="2400">
                <a:solidFill>
                  <a:schemeClr val="tx1"/>
                </a:solidFill>
                <a:latin typeface="Times New Roman" pitchFamily="18" charset="0"/>
              </a:defRPr>
            </a:lvl5pPr>
            <a:lvl6pPr marL="2316163" defTabSz="930275" fontAlgn="base">
              <a:spcBef>
                <a:spcPct val="0"/>
              </a:spcBef>
              <a:spcAft>
                <a:spcPct val="0"/>
              </a:spcAft>
              <a:defRPr sz="2400">
                <a:solidFill>
                  <a:schemeClr val="tx1"/>
                </a:solidFill>
                <a:latin typeface="Times New Roman" pitchFamily="18" charset="0"/>
              </a:defRPr>
            </a:lvl6pPr>
            <a:lvl7pPr marL="2773363" defTabSz="930275" fontAlgn="base">
              <a:spcBef>
                <a:spcPct val="0"/>
              </a:spcBef>
              <a:spcAft>
                <a:spcPct val="0"/>
              </a:spcAft>
              <a:defRPr sz="2400">
                <a:solidFill>
                  <a:schemeClr val="tx1"/>
                </a:solidFill>
                <a:latin typeface="Times New Roman" pitchFamily="18" charset="0"/>
              </a:defRPr>
            </a:lvl7pPr>
            <a:lvl8pPr marL="3230563" defTabSz="930275" fontAlgn="base">
              <a:spcBef>
                <a:spcPct val="0"/>
              </a:spcBef>
              <a:spcAft>
                <a:spcPct val="0"/>
              </a:spcAft>
              <a:defRPr sz="2400">
                <a:solidFill>
                  <a:schemeClr val="tx1"/>
                </a:solidFill>
                <a:latin typeface="Times New Roman" pitchFamily="18" charset="0"/>
              </a:defRPr>
            </a:lvl8pPr>
            <a:lvl9pPr marL="3687763" defTabSz="930275" fontAlgn="base">
              <a:spcBef>
                <a:spcPct val="0"/>
              </a:spcBef>
              <a:spcAft>
                <a:spcPct val="0"/>
              </a:spcAft>
              <a:defRPr sz="2400">
                <a:solidFill>
                  <a:schemeClr val="tx1"/>
                </a:solidFill>
                <a:latin typeface="Times New Roman" pitchFamily="18" charset="0"/>
              </a:defRPr>
            </a:lvl9pPr>
          </a:lstStyle>
          <a:p>
            <a:pPr>
              <a:spcBef>
                <a:spcPct val="50000"/>
              </a:spcBef>
              <a:defRPr/>
            </a:pPr>
            <a:r>
              <a:rPr lang="en-US" altLang="en-US" sz="1200" b="0">
                <a:latin typeface="Arial" pitchFamily="34" charset="0"/>
              </a:rPr>
              <a:t>WebEx. </a:t>
            </a:r>
            <a:fld id="{95F6A92D-3EF4-4E13-89F5-C4CC1B2D7F48}" type="slidenum">
              <a:rPr lang="en-US" altLang="en-US" sz="1200" b="0" smtClean="0">
                <a:latin typeface="Arial" pitchFamily="34" charset="0"/>
              </a:rPr>
              <a:pPr>
                <a:spcBef>
                  <a:spcPct val="50000"/>
                </a:spcBef>
                <a:defRPr/>
              </a:pPr>
              <a:t>‹#›</a:t>
            </a:fld>
            <a:endParaRPr lang="en-US" altLang="en-US" b="0"/>
          </a:p>
        </p:txBody>
      </p:sp>
      <p:sp>
        <p:nvSpPr>
          <p:cNvPr id="37897" name="Text Box 9"/>
          <p:cNvSpPr txBox="1">
            <a:spLocks noChangeArrowheads="1"/>
          </p:cNvSpPr>
          <p:nvPr/>
        </p:nvSpPr>
        <p:spPr bwMode="auto">
          <a:xfrm>
            <a:off x="5599113" y="6472238"/>
            <a:ext cx="3517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lvl1pPr defTabSz="930275">
              <a:defRPr sz="2400">
                <a:solidFill>
                  <a:schemeClr val="tx1"/>
                </a:solidFill>
                <a:latin typeface="Times New Roman" pitchFamily="18" charset="0"/>
              </a:defRPr>
            </a:lvl1pPr>
            <a:lvl2pPr marL="465138" defTabSz="930275">
              <a:defRPr sz="2400">
                <a:solidFill>
                  <a:schemeClr val="tx1"/>
                </a:solidFill>
                <a:latin typeface="Times New Roman" pitchFamily="18" charset="0"/>
              </a:defRPr>
            </a:lvl2pPr>
            <a:lvl3pPr marL="930275" defTabSz="930275">
              <a:defRPr sz="2400">
                <a:solidFill>
                  <a:schemeClr val="tx1"/>
                </a:solidFill>
                <a:latin typeface="Times New Roman" pitchFamily="18" charset="0"/>
              </a:defRPr>
            </a:lvl3pPr>
            <a:lvl4pPr marL="1395413" defTabSz="930275">
              <a:defRPr sz="2400">
                <a:solidFill>
                  <a:schemeClr val="tx1"/>
                </a:solidFill>
                <a:latin typeface="Times New Roman" pitchFamily="18" charset="0"/>
              </a:defRPr>
            </a:lvl4pPr>
            <a:lvl5pPr marL="1858963" defTabSz="930275">
              <a:defRPr sz="2400">
                <a:solidFill>
                  <a:schemeClr val="tx1"/>
                </a:solidFill>
                <a:latin typeface="Times New Roman" pitchFamily="18" charset="0"/>
              </a:defRPr>
            </a:lvl5pPr>
            <a:lvl6pPr marL="2316163" defTabSz="930275" fontAlgn="base">
              <a:spcBef>
                <a:spcPct val="0"/>
              </a:spcBef>
              <a:spcAft>
                <a:spcPct val="0"/>
              </a:spcAft>
              <a:defRPr sz="2400">
                <a:solidFill>
                  <a:schemeClr val="tx1"/>
                </a:solidFill>
                <a:latin typeface="Times New Roman" pitchFamily="18" charset="0"/>
              </a:defRPr>
            </a:lvl6pPr>
            <a:lvl7pPr marL="2773363" defTabSz="930275" fontAlgn="base">
              <a:spcBef>
                <a:spcPct val="0"/>
              </a:spcBef>
              <a:spcAft>
                <a:spcPct val="0"/>
              </a:spcAft>
              <a:defRPr sz="2400">
                <a:solidFill>
                  <a:schemeClr val="tx1"/>
                </a:solidFill>
                <a:latin typeface="Times New Roman" pitchFamily="18" charset="0"/>
              </a:defRPr>
            </a:lvl7pPr>
            <a:lvl8pPr marL="3230563" defTabSz="930275" fontAlgn="base">
              <a:spcBef>
                <a:spcPct val="0"/>
              </a:spcBef>
              <a:spcAft>
                <a:spcPct val="0"/>
              </a:spcAft>
              <a:defRPr sz="2400">
                <a:solidFill>
                  <a:schemeClr val="tx1"/>
                </a:solidFill>
                <a:latin typeface="Times New Roman" pitchFamily="18" charset="0"/>
              </a:defRPr>
            </a:lvl8pPr>
            <a:lvl9pPr marL="3687763" defTabSz="930275" fontAlgn="base">
              <a:spcBef>
                <a:spcPct val="0"/>
              </a:spcBef>
              <a:spcAft>
                <a:spcPct val="0"/>
              </a:spcAft>
              <a:defRPr sz="2400">
                <a:solidFill>
                  <a:schemeClr val="tx1"/>
                </a:solidFill>
                <a:latin typeface="Times New Roman" pitchFamily="18" charset="0"/>
              </a:defRPr>
            </a:lvl9pPr>
          </a:lstStyle>
          <a:p>
            <a:pPr algn="r">
              <a:spcBef>
                <a:spcPct val="50000"/>
              </a:spcBef>
              <a:defRPr/>
            </a:pPr>
            <a:fld id="{DAAFBDD5-E96D-4232-AFBA-EB52E8455D1F}" type="datetime1">
              <a:rPr lang="en-US" altLang="en-US" sz="1200" b="0" smtClean="0">
                <a:latin typeface="Arial" pitchFamily="34" charset="0"/>
              </a:rPr>
              <a:pPr algn="r">
                <a:spcBef>
                  <a:spcPct val="50000"/>
                </a:spcBef>
                <a:defRPr/>
              </a:pPr>
              <a:t>4/10/2022</a:t>
            </a:fld>
            <a:endParaRPr lang="en-US" altLang="en-US" b="0"/>
          </a:p>
        </p:txBody>
      </p:sp>
    </p:spTree>
    <p:extLst>
      <p:ext uri="{BB962C8B-B14F-4D97-AF65-F5344CB8AC3E}">
        <p14:creationId xmlns:p14="http://schemas.microsoft.com/office/powerpoint/2010/main" val="3167066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2716213" y="304800"/>
            <a:ext cx="4162425" cy="3122613"/>
          </a:xfrm>
          <a:ln/>
        </p:spPr>
      </p:sp>
      <p:sp>
        <p:nvSpPr>
          <p:cNvPr id="1505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25475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2716213" y="304800"/>
            <a:ext cx="4162425" cy="3122613"/>
          </a:xfrm>
          <a:ln/>
        </p:spPr>
      </p:sp>
      <p:sp>
        <p:nvSpPr>
          <p:cNvPr id="16077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93043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2716213" y="304800"/>
            <a:ext cx="4162425" cy="3122613"/>
          </a:xfrm>
          <a:ln/>
        </p:spPr>
      </p:sp>
      <p:sp>
        <p:nvSpPr>
          <p:cNvPr id="16179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029986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2716213" y="304800"/>
            <a:ext cx="4162425" cy="3122613"/>
          </a:xfrm>
          <a:ln/>
        </p:spPr>
      </p:sp>
      <p:sp>
        <p:nvSpPr>
          <p:cNvPr id="16281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349600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3086100" y="514350"/>
            <a:ext cx="3427413" cy="2570163"/>
          </a:xfrm>
          <a:ln/>
        </p:spPr>
      </p:sp>
      <p:sp>
        <p:nvSpPr>
          <p:cNvPr id="163843"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48162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2716213" y="304800"/>
            <a:ext cx="4162425" cy="3122613"/>
          </a:xfrm>
          <a:ln/>
        </p:spPr>
      </p:sp>
      <p:sp>
        <p:nvSpPr>
          <p:cNvPr id="16486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683063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2716213" y="304800"/>
            <a:ext cx="4162425" cy="3122613"/>
          </a:xfrm>
          <a:ln/>
        </p:spPr>
      </p:sp>
      <p:sp>
        <p:nvSpPr>
          <p:cNvPr id="1658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95154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2716213" y="304800"/>
            <a:ext cx="4162425" cy="3122613"/>
          </a:xfrm>
          <a:ln/>
        </p:spPr>
      </p:sp>
      <p:sp>
        <p:nvSpPr>
          <p:cNvPr id="1669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20896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2716213" y="304800"/>
            <a:ext cx="4162425" cy="3122613"/>
          </a:xfrm>
          <a:ln/>
        </p:spPr>
      </p:sp>
      <p:sp>
        <p:nvSpPr>
          <p:cNvPr id="1679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08629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2716213" y="304800"/>
            <a:ext cx="4162425" cy="3122613"/>
          </a:xfrm>
          <a:ln/>
        </p:spPr>
      </p:sp>
      <p:sp>
        <p:nvSpPr>
          <p:cNvPr id="16896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93476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2716213" y="304800"/>
            <a:ext cx="4162425" cy="3122613"/>
          </a:xfrm>
          <a:ln/>
        </p:spPr>
      </p:sp>
      <p:sp>
        <p:nvSpPr>
          <p:cNvPr id="1699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0415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2716213" y="304800"/>
            <a:ext cx="4162425" cy="3122613"/>
          </a:xfrm>
          <a:ln/>
        </p:spPr>
      </p:sp>
      <p:sp>
        <p:nvSpPr>
          <p:cNvPr id="1525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89821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2716213" y="304800"/>
            <a:ext cx="4162425" cy="3122613"/>
          </a:xfrm>
          <a:ln/>
        </p:spPr>
      </p:sp>
      <p:sp>
        <p:nvSpPr>
          <p:cNvPr id="17101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249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2716213" y="304800"/>
            <a:ext cx="4162425" cy="3122613"/>
          </a:xfrm>
          <a:ln/>
        </p:spPr>
      </p:sp>
      <p:sp>
        <p:nvSpPr>
          <p:cNvPr id="17203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4632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2716213" y="304800"/>
            <a:ext cx="4162425" cy="3122613"/>
          </a:xfrm>
          <a:ln/>
        </p:spPr>
      </p:sp>
      <p:sp>
        <p:nvSpPr>
          <p:cNvPr id="1730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7614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2716213" y="304800"/>
            <a:ext cx="4162425" cy="3122613"/>
          </a:xfrm>
          <a:ln/>
        </p:spPr>
      </p:sp>
      <p:sp>
        <p:nvSpPr>
          <p:cNvPr id="1740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851808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2716213" y="304800"/>
            <a:ext cx="4162425" cy="3122613"/>
          </a:xfrm>
          <a:ln/>
        </p:spPr>
      </p:sp>
      <p:sp>
        <p:nvSpPr>
          <p:cNvPr id="1751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26353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2716213" y="304800"/>
            <a:ext cx="4162425" cy="3122613"/>
          </a:xfrm>
          <a:ln/>
        </p:spPr>
      </p:sp>
      <p:sp>
        <p:nvSpPr>
          <p:cNvPr id="1761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363471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2716213" y="304800"/>
            <a:ext cx="4162425" cy="3122613"/>
          </a:xfrm>
          <a:ln/>
        </p:spPr>
      </p:sp>
      <p:sp>
        <p:nvSpPr>
          <p:cNvPr id="1771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127844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2716213" y="304800"/>
            <a:ext cx="4162425" cy="3122613"/>
          </a:xfrm>
          <a:ln/>
        </p:spPr>
      </p:sp>
      <p:sp>
        <p:nvSpPr>
          <p:cNvPr id="1781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911359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2716213" y="304800"/>
            <a:ext cx="4162425" cy="3122613"/>
          </a:xfrm>
          <a:ln/>
        </p:spPr>
      </p:sp>
      <p:sp>
        <p:nvSpPr>
          <p:cNvPr id="1792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01991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C16671AA-0A45-41E2-A7E3-D5798AB48BAD}" type="slidenum">
              <a:rPr lang="en-US" altLang="zh-CN" sz="1200" b="0"/>
              <a:pPr algn="r" eaLnBrk="1" hangingPunct="1"/>
              <a:t>42</a:t>
            </a:fld>
            <a:endParaRPr lang="en-US" altLang="zh-CN" sz="1200" b="0"/>
          </a:p>
        </p:txBody>
      </p:sp>
      <p:sp>
        <p:nvSpPr>
          <p:cNvPr id="180227" name="Rectangle 2"/>
          <p:cNvSpPr>
            <a:spLocks noGrp="1" noRot="1" noChangeAspect="1" noChangeArrowheads="1" noTextEdit="1"/>
          </p:cNvSpPr>
          <p:nvPr>
            <p:ph type="sldImg"/>
          </p:nvPr>
        </p:nvSpPr>
        <p:spPr>
          <a:xfrm>
            <a:off x="3086100" y="514350"/>
            <a:ext cx="3427413" cy="2570163"/>
          </a:xfrm>
          <a:ln/>
        </p:spPr>
      </p:sp>
      <p:sp>
        <p:nvSpPr>
          <p:cNvPr id="180228"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18653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2716213" y="304800"/>
            <a:ext cx="4162425" cy="3122613"/>
          </a:xfrm>
          <a:ln/>
        </p:spPr>
      </p:sp>
      <p:sp>
        <p:nvSpPr>
          <p:cNvPr id="1536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148631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6B2C45D6-28AB-47D7-8AEF-3BEC5657B79F}" type="slidenum">
              <a:rPr lang="en-US" altLang="zh-CN" sz="1200" b="0"/>
              <a:pPr algn="r" eaLnBrk="1" hangingPunct="1"/>
              <a:t>44</a:t>
            </a:fld>
            <a:endParaRPr lang="en-US" altLang="zh-CN" sz="1200" b="0"/>
          </a:p>
        </p:txBody>
      </p:sp>
      <p:sp>
        <p:nvSpPr>
          <p:cNvPr id="181251" name="Rectangle 2"/>
          <p:cNvSpPr>
            <a:spLocks noGrp="1" noRot="1" noChangeAspect="1" noChangeArrowheads="1" noTextEdit="1"/>
          </p:cNvSpPr>
          <p:nvPr>
            <p:ph type="sldImg"/>
          </p:nvPr>
        </p:nvSpPr>
        <p:spPr>
          <a:xfrm>
            <a:off x="3086100" y="514350"/>
            <a:ext cx="3427413" cy="2570163"/>
          </a:xfrm>
          <a:ln/>
        </p:spPr>
      </p:sp>
      <p:sp>
        <p:nvSpPr>
          <p:cNvPr id="181252"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30460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7078A4B0-7130-424F-94EE-C6767E93688F}" type="slidenum">
              <a:rPr lang="en-US" altLang="zh-CN" sz="1200" b="0"/>
              <a:pPr algn="r" eaLnBrk="1" hangingPunct="1"/>
              <a:t>46</a:t>
            </a:fld>
            <a:endParaRPr lang="en-US" altLang="zh-CN" sz="1200" b="0"/>
          </a:p>
        </p:txBody>
      </p:sp>
      <p:sp>
        <p:nvSpPr>
          <p:cNvPr id="182275" name="Rectangle 2"/>
          <p:cNvSpPr>
            <a:spLocks noGrp="1" noRot="1" noChangeAspect="1" noChangeArrowheads="1" noTextEdit="1"/>
          </p:cNvSpPr>
          <p:nvPr>
            <p:ph type="sldImg"/>
          </p:nvPr>
        </p:nvSpPr>
        <p:spPr>
          <a:xfrm>
            <a:off x="3086100" y="514350"/>
            <a:ext cx="3427413" cy="2570163"/>
          </a:xfrm>
          <a:ln/>
        </p:spPr>
      </p:sp>
      <p:sp>
        <p:nvSpPr>
          <p:cNvPr id="182276"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763031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B3985EF8-B70A-4D5B-8501-530B9EF5DBB8}" type="slidenum">
              <a:rPr lang="en-US" altLang="zh-CN" sz="1200" b="0"/>
              <a:pPr algn="r" eaLnBrk="1" hangingPunct="1"/>
              <a:t>47</a:t>
            </a:fld>
            <a:endParaRPr lang="en-US" altLang="zh-CN" sz="1200" b="0"/>
          </a:p>
        </p:txBody>
      </p:sp>
      <p:sp>
        <p:nvSpPr>
          <p:cNvPr id="183299" name="Rectangle 2"/>
          <p:cNvSpPr>
            <a:spLocks noGrp="1" noRot="1" noChangeAspect="1" noChangeArrowheads="1" noTextEdit="1"/>
          </p:cNvSpPr>
          <p:nvPr>
            <p:ph type="sldImg"/>
          </p:nvPr>
        </p:nvSpPr>
        <p:spPr>
          <a:xfrm>
            <a:off x="3086100" y="514350"/>
            <a:ext cx="3427413" cy="2570163"/>
          </a:xfrm>
          <a:ln/>
        </p:spPr>
      </p:sp>
      <p:sp>
        <p:nvSpPr>
          <p:cNvPr id="183300" name="Rectangle 3"/>
          <p:cNvSpPr>
            <a:spLocks noGrp="1" noChangeArrowheads="1"/>
          </p:cNvSpPr>
          <p:nvPr>
            <p:ph type="body" idx="1"/>
          </p:nvPr>
        </p:nvSpPr>
        <p:spPr bwMode="auto">
          <a:xfrm>
            <a:off x="1279525" y="3255963"/>
            <a:ext cx="7037388"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990861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BA7FB319-7C32-4428-826D-3A45164AF57F}" type="slidenum">
              <a:rPr lang="en-US" altLang="zh-CN" sz="1200" b="0"/>
              <a:pPr algn="r" eaLnBrk="1" hangingPunct="1"/>
              <a:t>49</a:t>
            </a:fld>
            <a:endParaRPr lang="en-US" altLang="zh-CN" sz="1200" b="0"/>
          </a:p>
        </p:txBody>
      </p:sp>
      <p:sp>
        <p:nvSpPr>
          <p:cNvPr id="184323" name="Rectangle 2"/>
          <p:cNvSpPr>
            <a:spLocks noGrp="1" noRot="1" noChangeAspect="1" noChangeArrowheads="1" noTextEdit="1"/>
          </p:cNvSpPr>
          <p:nvPr>
            <p:ph type="sldImg"/>
          </p:nvPr>
        </p:nvSpPr>
        <p:spPr>
          <a:xfrm>
            <a:off x="3086100" y="514350"/>
            <a:ext cx="3427413" cy="2570163"/>
          </a:xfrm>
          <a:ln/>
        </p:spPr>
      </p:sp>
      <p:sp>
        <p:nvSpPr>
          <p:cNvPr id="184324"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73149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944955A0-945B-40C6-B4AD-3D29F93CD8BB}" type="slidenum">
              <a:rPr lang="en-US" altLang="zh-CN" sz="1200" b="0"/>
              <a:pPr algn="r" eaLnBrk="1" hangingPunct="1"/>
              <a:t>53</a:t>
            </a:fld>
            <a:endParaRPr lang="en-US" altLang="zh-CN" sz="1200" b="0"/>
          </a:p>
        </p:txBody>
      </p:sp>
      <p:sp>
        <p:nvSpPr>
          <p:cNvPr id="185347" name="Rectangle 2"/>
          <p:cNvSpPr>
            <a:spLocks noGrp="1" noRot="1" noChangeAspect="1" noChangeArrowheads="1" noTextEdit="1"/>
          </p:cNvSpPr>
          <p:nvPr>
            <p:ph type="sldImg"/>
          </p:nvPr>
        </p:nvSpPr>
        <p:spPr>
          <a:xfrm>
            <a:off x="3086100" y="514350"/>
            <a:ext cx="3427413" cy="2570163"/>
          </a:xfrm>
          <a:ln/>
        </p:spPr>
      </p:sp>
      <p:sp>
        <p:nvSpPr>
          <p:cNvPr id="185348"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230983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E49C678B-A99F-48C1-9B58-F842041265C6}" type="slidenum">
              <a:rPr lang="en-US" altLang="zh-CN" sz="1200" b="0"/>
              <a:pPr algn="r" eaLnBrk="1" hangingPunct="1"/>
              <a:t>55</a:t>
            </a:fld>
            <a:endParaRPr lang="en-US" altLang="zh-CN" sz="1200" b="0"/>
          </a:p>
        </p:txBody>
      </p:sp>
      <p:sp>
        <p:nvSpPr>
          <p:cNvPr id="186371" name="Rectangle 2"/>
          <p:cNvSpPr>
            <a:spLocks noGrp="1" noRot="1" noChangeAspect="1" noChangeArrowheads="1" noTextEdit="1"/>
          </p:cNvSpPr>
          <p:nvPr>
            <p:ph type="sldImg"/>
          </p:nvPr>
        </p:nvSpPr>
        <p:spPr>
          <a:xfrm>
            <a:off x="3086100" y="514350"/>
            <a:ext cx="3427413" cy="2570163"/>
          </a:xfrm>
          <a:ln/>
        </p:spPr>
      </p:sp>
      <p:sp>
        <p:nvSpPr>
          <p:cNvPr id="186372" name="Rectangle 3"/>
          <p:cNvSpPr>
            <a:spLocks noGrp="1" noChangeArrowheads="1"/>
          </p:cNvSpPr>
          <p:nvPr>
            <p:ph type="body" idx="1"/>
          </p:nvPr>
        </p:nvSpPr>
        <p:spPr bwMode="auto">
          <a:xfrm>
            <a:off x="1279525" y="3255963"/>
            <a:ext cx="7037388"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639572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11525669-33AC-4BA2-A6BE-D7F1BDEEFB36}" type="slidenum">
              <a:rPr lang="en-US" altLang="zh-CN" sz="1200" b="0"/>
              <a:pPr algn="r" eaLnBrk="1" hangingPunct="1"/>
              <a:t>59</a:t>
            </a:fld>
            <a:endParaRPr lang="en-US" altLang="zh-CN" sz="1200" b="0"/>
          </a:p>
        </p:txBody>
      </p:sp>
      <p:sp>
        <p:nvSpPr>
          <p:cNvPr id="187395" name="Rectangle 2"/>
          <p:cNvSpPr>
            <a:spLocks noGrp="1" noRot="1" noChangeAspect="1" noChangeArrowheads="1" noTextEdit="1"/>
          </p:cNvSpPr>
          <p:nvPr>
            <p:ph type="sldImg"/>
          </p:nvPr>
        </p:nvSpPr>
        <p:spPr>
          <a:xfrm>
            <a:off x="3086100" y="514350"/>
            <a:ext cx="3427413" cy="2570163"/>
          </a:xfrm>
          <a:ln/>
        </p:spPr>
      </p:sp>
      <p:sp>
        <p:nvSpPr>
          <p:cNvPr id="187396"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839846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FC3BCCA0-8BA8-411C-A154-60A1710367AB}" type="slidenum">
              <a:rPr lang="en-US" altLang="zh-CN" sz="1200" b="0"/>
              <a:pPr algn="r" eaLnBrk="1" hangingPunct="1"/>
              <a:t>60</a:t>
            </a:fld>
            <a:endParaRPr lang="en-US" altLang="zh-CN" sz="1200" b="0"/>
          </a:p>
        </p:txBody>
      </p:sp>
      <p:sp>
        <p:nvSpPr>
          <p:cNvPr id="188419" name="Rectangle 2"/>
          <p:cNvSpPr>
            <a:spLocks noGrp="1" noRot="1" noChangeAspect="1" noChangeArrowheads="1" noTextEdit="1"/>
          </p:cNvSpPr>
          <p:nvPr>
            <p:ph type="sldImg"/>
          </p:nvPr>
        </p:nvSpPr>
        <p:spPr>
          <a:xfrm>
            <a:off x="3086100" y="514350"/>
            <a:ext cx="3427413" cy="2570163"/>
          </a:xfrm>
          <a:ln/>
        </p:spPr>
      </p:sp>
      <p:sp>
        <p:nvSpPr>
          <p:cNvPr id="188420"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353434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fld id="{D2BA81E8-7CBC-4752-997F-2BE6807EF69C}" type="slidenum">
              <a:rPr lang="en-US" altLang="zh-CN" sz="1200" b="0"/>
              <a:pPr algn="r" eaLnBrk="1" hangingPunct="1"/>
              <a:t>61</a:t>
            </a:fld>
            <a:endParaRPr lang="en-US" altLang="zh-CN" sz="1200" b="0"/>
          </a:p>
        </p:txBody>
      </p:sp>
      <p:sp>
        <p:nvSpPr>
          <p:cNvPr id="189443" name="Rectangle 2"/>
          <p:cNvSpPr>
            <a:spLocks noGrp="1" noRot="1" noChangeAspect="1" noChangeArrowheads="1" noTextEdit="1"/>
          </p:cNvSpPr>
          <p:nvPr>
            <p:ph type="sldImg"/>
          </p:nvPr>
        </p:nvSpPr>
        <p:spPr>
          <a:xfrm>
            <a:off x="3084513" y="514350"/>
            <a:ext cx="3427412" cy="2570163"/>
          </a:xfrm>
          <a:ln/>
        </p:spPr>
      </p:sp>
      <p:sp>
        <p:nvSpPr>
          <p:cNvPr id="189444" name="Rectangle 3"/>
          <p:cNvSpPr>
            <a:spLocks noGrp="1" noChangeArrowheads="1"/>
          </p:cNvSpPr>
          <p:nvPr>
            <p:ph type="body" idx="1"/>
          </p:nvPr>
        </p:nvSpPr>
        <p:spPr bwMode="auto">
          <a:xfrm>
            <a:off x="0" y="0"/>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zh-CN"/>
              <a:t>recall McCabe theory learn in programming. Just ask you to know how to find the number of </a:t>
            </a:r>
            <a:r>
              <a:rPr lang="zh-CN" altLang="en-US" sz="1400" b="1">
                <a:solidFill>
                  <a:srgbClr val="FF0000"/>
                </a:solidFill>
              </a:rPr>
              <a:t>独立路径</a:t>
            </a:r>
            <a:r>
              <a:rPr lang="fr-FR" altLang="zh-CN"/>
              <a:t>from a graph.</a:t>
            </a:r>
          </a:p>
          <a:p>
            <a:pPr eaLnBrk="1" hangingPunct="1"/>
            <a:r>
              <a:rPr lang="fr-FR" altLang="zh-CN"/>
              <a:t>All </a:t>
            </a:r>
            <a:r>
              <a:rPr lang="zh-CN" altLang="en-US" sz="1400" b="1">
                <a:solidFill>
                  <a:srgbClr val="FF0000"/>
                </a:solidFill>
              </a:rPr>
              <a:t>独立路径 </a:t>
            </a:r>
            <a:r>
              <a:rPr lang="en-US" altLang="zh-CN" sz="1400" b="1">
                <a:solidFill>
                  <a:srgbClr val="FF0000"/>
                </a:solidFill>
              </a:rPr>
              <a:t>makes up </a:t>
            </a:r>
            <a:r>
              <a:rPr lang="zh-CN" altLang="en-US" b="1"/>
              <a:t>一个基本路径集 </a:t>
            </a:r>
            <a:r>
              <a:rPr lang="fr-FR" altLang="zh-CN"/>
              <a:t>covers the whole graph. Try to make</a:t>
            </a:r>
            <a:r>
              <a:rPr lang="zh-CN" altLang="en-US" b="1"/>
              <a:t>一个基本路径集 </a:t>
            </a:r>
            <a:r>
              <a:rPr lang="en-US" altLang="zh-CN" b="1"/>
              <a:t>as small as possible.</a:t>
            </a:r>
            <a:endParaRPr lang="fr-FR" altLang="zh-CN"/>
          </a:p>
          <a:p>
            <a:pPr eaLnBrk="1" hangingPunct="1"/>
            <a:r>
              <a:rPr lang="fr-FR" altLang="zh-CN"/>
              <a:t>Each</a:t>
            </a:r>
            <a:r>
              <a:rPr lang="zh-CN" altLang="en-US" sz="1400" b="1">
                <a:solidFill>
                  <a:srgbClr val="FF0000"/>
                </a:solidFill>
              </a:rPr>
              <a:t>独立路径</a:t>
            </a:r>
            <a:r>
              <a:rPr lang="fr-FR" altLang="zh-CN"/>
              <a:t>must contain one element not included in any other</a:t>
            </a:r>
            <a:r>
              <a:rPr lang="zh-CN" altLang="en-US" sz="1400" b="1">
                <a:solidFill>
                  <a:srgbClr val="FF0000"/>
                </a:solidFill>
              </a:rPr>
              <a:t>独立路径</a:t>
            </a:r>
            <a:r>
              <a:rPr lang="fr-FR" altLang="zh-CN"/>
              <a:t>.</a:t>
            </a:r>
          </a:p>
          <a:p>
            <a:pPr eaLnBrk="1" hangingPunct="1">
              <a:lnSpc>
                <a:spcPct val="105000"/>
              </a:lnSpc>
              <a:buClr>
                <a:srgbClr val="990099"/>
              </a:buClr>
            </a:pPr>
            <a:r>
              <a:rPr lang="zh-CN" altLang="en-US" b="1"/>
              <a:t>每个</a:t>
            </a:r>
            <a:r>
              <a:rPr lang="zh-CN" altLang="en-US" b="1">
                <a:solidFill>
                  <a:schemeClr val="tx2"/>
                </a:solidFill>
              </a:rPr>
              <a:t>测试用例执行之后</a:t>
            </a:r>
            <a:r>
              <a:rPr lang="zh-CN" altLang="en-US" b="1"/>
              <a:t>，</a:t>
            </a:r>
            <a:r>
              <a:rPr lang="zh-CN" altLang="en-US" b="1">
                <a:solidFill>
                  <a:schemeClr val="tx2"/>
                </a:solidFill>
              </a:rPr>
              <a:t>与预期结果进行比较</a:t>
            </a:r>
            <a:r>
              <a:rPr lang="zh-CN" altLang="en-US" b="1"/>
              <a:t>。</a:t>
            </a:r>
          </a:p>
          <a:p>
            <a:pPr eaLnBrk="1" hangingPunct="1">
              <a:lnSpc>
                <a:spcPct val="110000"/>
              </a:lnSpc>
              <a:buClr>
                <a:srgbClr val="990099"/>
              </a:buClr>
            </a:pPr>
            <a:r>
              <a:rPr lang="zh-CN" altLang="en-US" b="1"/>
              <a:t>必须注意，一些独立的路径</a:t>
            </a:r>
            <a:r>
              <a:rPr lang="en-US" altLang="zh-CN" b="1"/>
              <a:t>(</a:t>
            </a:r>
            <a:r>
              <a:rPr lang="zh-CN" altLang="en-US" b="1"/>
              <a:t>如例中的</a:t>
            </a:r>
            <a:r>
              <a:rPr lang="en-US" altLang="zh-CN" b="1"/>
              <a:t>path1)</a:t>
            </a:r>
            <a:r>
              <a:rPr lang="zh-CN" altLang="en-US" b="1"/>
              <a:t>，往往不是完全孤立的，有时它是程序正常的控制流的一部分，这时，这些路径的测试可以是另一条路径测试的一部分。</a:t>
            </a:r>
          </a:p>
          <a:p>
            <a:pPr eaLnBrk="1" hangingPunct="1"/>
            <a:endParaRPr lang="fr-FR" altLang="zh-CN"/>
          </a:p>
        </p:txBody>
      </p:sp>
    </p:spTree>
    <p:extLst>
      <p:ext uri="{BB962C8B-B14F-4D97-AF65-F5344CB8AC3E}">
        <p14:creationId xmlns:p14="http://schemas.microsoft.com/office/powerpoint/2010/main" val="18338360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716213" y="304800"/>
            <a:ext cx="4162425" cy="3122613"/>
          </a:xfrm>
          <a:ln/>
        </p:spPr>
      </p:sp>
      <p:sp>
        <p:nvSpPr>
          <p:cNvPr id="1914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901651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2716213" y="304800"/>
            <a:ext cx="4162425" cy="3122613"/>
          </a:xfrm>
          <a:ln/>
        </p:spPr>
      </p:sp>
      <p:sp>
        <p:nvSpPr>
          <p:cNvPr id="15462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0415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2716213" y="304800"/>
            <a:ext cx="4162425" cy="3122613"/>
          </a:xfrm>
          <a:ln/>
        </p:spPr>
      </p:sp>
      <p:sp>
        <p:nvSpPr>
          <p:cNvPr id="1925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520997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2716213" y="304800"/>
            <a:ext cx="4162425" cy="3122613"/>
          </a:xfrm>
          <a:ln/>
        </p:spPr>
      </p:sp>
      <p:sp>
        <p:nvSpPr>
          <p:cNvPr id="1935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458001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716213" y="304800"/>
            <a:ext cx="4162425" cy="3122613"/>
          </a:xfrm>
          <a:ln/>
        </p:spPr>
      </p:sp>
      <p:sp>
        <p:nvSpPr>
          <p:cNvPr id="19456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820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716213" y="304800"/>
            <a:ext cx="4162425" cy="3122613"/>
          </a:xfrm>
          <a:ln/>
        </p:spPr>
      </p:sp>
      <p:sp>
        <p:nvSpPr>
          <p:cNvPr id="1955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19789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716213" y="304800"/>
            <a:ext cx="4162425" cy="3122613"/>
          </a:xfrm>
          <a:ln/>
        </p:spPr>
      </p:sp>
      <p:sp>
        <p:nvSpPr>
          <p:cNvPr id="19661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78094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2716213" y="304800"/>
            <a:ext cx="4162425" cy="3122613"/>
          </a:xfrm>
          <a:ln/>
        </p:spPr>
      </p:sp>
      <p:sp>
        <p:nvSpPr>
          <p:cNvPr id="19763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7485878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3086100" y="514350"/>
            <a:ext cx="3427413" cy="2570163"/>
          </a:xfrm>
          <a:ln/>
        </p:spPr>
      </p:sp>
      <p:sp>
        <p:nvSpPr>
          <p:cNvPr id="198659"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1774975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2716213" y="304800"/>
            <a:ext cx="4162425" cy="3122613"/>
          </a:xfrm>
          <a:ln/>
        </p:spPr>
      </p:sp>
      <p:sp>
        <p:nvSpPr>
          <p:cNvPr id="1996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926555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3086100" y="514350"/>
            <a:ext cx="3427413" cy="2570163"/>
          </a:xfrm>
          <a:ln/>
        </p:spPr>
      </p:sp>
      <p:sp>
        <p:nvSpPr>
          <p:cNvPr id="200707"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921592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3086100" y="514350"/>
            <a:ext cx="3427413" cy="2570163"/>
          </a:xfrm>
          <a:ln/>
        </p:spPr>
      </p:sp>
      <p:sp>
        <p:nvSpPr>
          <p:cNvPr id="201731"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30163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2716213" y="304800"/>
            <a:ext cx="4162425" cy="3122613"/>
          </a:xfrm>
          <a:ln/>
        </p:spPr>
      </p:sp>
      <p:sp>
        <p:nvSpPr>
          <p:cNvPr id="15565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243812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3086100" y="514350"/>
            <a:ext cx="3427413" cy="2570163"/>
          </a:xfrm>
          <a:ln/>
        </p:spPr>
      </p:sp>
      <p:sp>
        <p:nvSpPr>
          <p:cNvPr id="202755"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3737307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3086100" y="514350"/>
            <a:ext cx="3427413" cy="2570163"/>
          </a:xfrm>
          <a:ln/>
        </p:spPr>
      </p:sp>
      <p:sp>
        <p:nvSpPr>
          <p:cNvPr id="203779"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16837873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3086100" y="514350"/>
            <a:ext cx="3427413" cy="2570163"/>
          </a:xfrm>
          <a:ln/>
        </p:spPr>
      </p:sp>
      <p:sp>
        <p:nvSpPr>
          <p:cNvPr id="204803"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520343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3086100" y="514350"/>
            <a:ext cx="3427413" cy="2570163"/>
          </a:xfrm>
          <a:ln/>
        </p:spPr>
      </p:sp>
      <p:sp>
        <p:nvSpPr>
          <p:cNvPr id="205827"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42041417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3086100" y="514350"/>
            <a:ext cx="3427413" cy="2570163"/>
          </a:xfrm>
          <a:ln/>
        </p:spPr>
      </p:sp>
      <p:sp>
        <p:nvSpPr>
          <p:cNvPr id="206851"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11414233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3086100" y="514350"/>
            <a:ext cx="3427413" cy="2570163"/>
          </a:xfrm>
          <a:ln/>
        </p:spPr>
      </p:sp>
      <p:sp>
        <p:nvSpPr>
          <p:cNvPr id="207875"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1347861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3086100" y="514350"/>
            <a:ext cx="3427413" cy="2570163"/>
          </a:xfrm>
          <a:ln/>
        </p:spPr>
      </p:sp>
      <p:sp>
        <p:nvSpPr>
          <p:cNvPr id="208899"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24850390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3086100" y="514350"/>
            <a:ext cx="3427413" cy="2570163"/>
          </a:xfrm>
          <a:ln/>
        </p:spPr>
      </p:sp>
      <p:sp>
        <p:nvSpPr>
          <p:cNvPr id="209923"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2213356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3086100" y="514350"/>
            <a:ext cx="3427413" cy="2570163"/>
          </a:xfrm>
          <a:ln/>
        </p:spPr>
      </p:sp>
      <p:sp>
        <p:nvSpPr>
          <p:cNvPr id="210947"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2686396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3086100" y="514350"/>
            <a:ext cx="3427413" cy="2570163"/>
          </a:xfrm>
          <a:ln/>
        </p:spPr>
      </p:sp>
      <p:sp>
        <p:nvSpPr>
          <p:cNvPr id="211971"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526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2716213" y="304800"/>
            <a:ext cx="4162425" cy="3122613"/>
          </a:xfrm>
          <a:ln/>
        </p:spPr>
      </p:sp>
      <p:sp>
        <p:nvSpPr>
          <p:cNvPr id="15667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87583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3086100" y="514350"/>
            <a:ext cx="3427413" cy="2570163"/>
          </a:xfrm>
          <a:ln/>
        </p:spPr>
      </p:sp>
      <p:sp>
        <p:nvSpPr>
          <p:cNvPr id="212995"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18768937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2716213" y="304800"/>
            <a:ext cx="4162425" cy="3122613"/>
          </a:xfrm>
          <a:ln/>
        </p:spPr>
      </p:sp>
      <p:sp>
        <p:nvSpPr>
          <p:cNvPr id="21401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908594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2716213" y="304800"/>
            <a:ext cx="4162425" cy="3122613"/>
          </a:xfrm>
          <a:ln/>
        </p:spPr>
      </p:sp>
      <p:sp>
        <p:nvSpPr>
          <p:cNvPr id="21504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5253515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2716213" y="304800"/>
            <a:ext cx="4162425" cy="3122613"/>
          </a:xfrm>
          <a:ln/>
        </p:spPr>
      </p:sp>
      <p:sp>
        <p:nvSpPr>
          <p:cNvPr id="21606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4849032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3086100" y="514350"/>
            <a:ext cx="3427413" cy="2570163"/>
          </a:xfrm>
          <a:ln/>
        </p:spPr>
      </p:sp>
      <p:sp>
        <p:nvSpPr>
          <p:cNvPr id="217091"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62364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716213" y="304800"/>
            <a:ext cx="4162425" cy="3122613"/>
          </a:xfrm>
          <a:ln/>
        </p:spPr>
      </p:sp>
      <p:sp>
        <p:nvSpPr>
          <p:cNvPr id="21811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1820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2716213" y="304800"/>
            <a:ext cx="4162425" cy="3122613"/>
          </a:xfrm>
          <a:ln/>
        </p:spPr>
      </p:sp>
      <p:sp>
        <p:nvSpPr>
          <p:cNvPr id="2191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9310312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2716213" y="304800"/>
            <a:ext cx="4162425" cy="3122613"/>
          </a:xfrm>
          <a:ln/>
        </p:spPr>
      </p:sp>
      <p:sp>
        <p:nvSpPr>
          <p:cNvPr id="22016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1166857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3086100" y="514350"/>
            <a:ext cx="3427413" cy="2570163"/>
          </a:xfrm>
          <a:ln/>
        </p:spPr>
      </p:sp>
      <p:sp>
        <p:nvSpPr>
          <p:cNvPr id="221187"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86109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2716213" y="304800"/>
            <a:ext cx="4162425" cy="3122613"/>
          </a:xfrm>
          <a:ln/>
        </p:spPr>
      </p:sp>
      <p:sp>
        <p:nvSpPr>
          <p:cNvPr id="22221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82643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2716213" y="304800"/>
            <a:ext cx="4162425" cy="3122613"/>
          </a:xfrm>
          <a:ln/>
        </p:spPr>
      </p:sp>
      <p:sp>
        <p:nvSpPr>
          <p:cNvPr id="15769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351853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3086100" y="514350"/>
            <a:ext cx="3427413" cy="2570163"/>
          </a:xfrm>
          <a:ln/>
        </p:spPr>
      </p:sp>
      <p:sp>
        <p:nvSpPr>
          <p:cNvPr id="223235"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37064249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2716213" y="304800"/>
            <a:ext cx="4162425" cy="3122613"/>
          </a:xfrm>
          <a:ln/>
        </p:spPr>
      </p:sp>
      <p:sp>
        <p:nvSpPr>
          <p:cNvPr id="2242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525723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2716213" y="304800"/>
            <a:ext cx="4162425" cy="3122613"/>
          </a:xfrm>
          <a:ln/>
        </p:spPr>
      </p:sp>
      <p:sp>
        <p:nvSpPr>
          <p:cNvPr id="2252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8461357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2716213" y="304800"/>
            <a:ext cx="4162425" cy="3122613"/>
          </a:xfrm>
          <a:ln/>
        </p:spPr>
      </p:sp>
      <p:sp>
        <p:nvSpPr>
          <p:cNvPr id="2263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0330904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2716213" y="304800"/>
            <a:ext cx="4162425" cy="3122613"/>
          </a:xfrm>
          <a:ln/>
        </p:spPr>
      </p:sp>
      <p:sp>
        <p:nvSpPr>
          <p:cNvPr id="2273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1969141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2716213" y="304800"/>
            <a:ext cx="4162425" cy="3122613"/>
          </a:xfrm>
          <a:ln/>
        </p:spPr>
      </p:sp>
      <p:sp>
        <p:nvSpPr>
          <p:cNvPr id="2283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9492854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2716213" y="304800"/>
            <a:ext cx="4162425" cy="3122613"/>
          </a:xfrm>
          <a:ln/>
        </p:spPr>
      </p:sp>
      <p:sp>
        <p:nvSpPr>
          <p:cNvPr id="2293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6662347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2716213" y="304800"/>
            <a:ext cx="4162425" cy="3122613"/>
          </a:xfrm>
          <a:ln/>
        </p:spPr>
      </p:sp>
      <p:sp>
        <p:nvSpPr>
          <p:cNvPr id="2304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322316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2716213" y="304800"/>
            <a:ext cx="4162425" cy="3122613"/>
          </a:xfrm>
          <a:ln/>
        </p:spPr>
      </p:sp>
      <p:sp>
        <p:nvSpPr>
          <p:cNvPr id="23142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0282796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2716213" y="304800"/>
            <a:ext cx="4162425" cy="3122613"/>
          </a:xfrm>
          <a:ln/>
        </p:spPr>
      </p:sp>
      <p:sp>
        <p:nvSpPr>
          <p:cNvPr id="23245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27461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2716213" y="304800"/>
            <a:ext cx="4162425" cy="3122613"/>
          </a:xfrm>
          <a:ln/>
        </p:spPr>
      </p:sp>
      <p:sp>
        <p:nvSpPr>
          <p:cNvPr id="15872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0374298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2716213" y="304800"/>
            <a:ext cx="4162425" cy="3122613"/>
          </a:xfrm>
          <a:ln/>
        </p:spPr>
      </p:sp>
      <p:sp>
        <p:nvSpPr>
          <p:cNvPr id="23347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14217199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2716213" y="304800"/>
            <a:ext cx="4162425" cy="3122613"/>
          </a:xfrm>
          <a:ln/>
        </p:spPr>
      </p:sp>
      <p:sp>
        <p:nvSpPr>
          <p:cNvPr id="23449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255949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2716213" y="304800"/>
            <a:ext cx="4162425" cy="3122613"/>
          </a:xfrm>
          <a:ln/>
        </p:spPr>
      </p:sp>
      <p:sp>
        <p:nvSpPr>
          <p:cNvPr id="15974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extLst>
      <p:ext uri="{BB962C8B-B14F-4D97-AF65-F5344CB8AC3E}">
        <p14:creationId xmlns:p14="http://schemas.microsoft.com/office/powerpoint/2010/main" val="427188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8867"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182886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zh-CN" noProof="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00445256-9C9A-41B5-AD52-81AB26F5322E}" type="slidenum">
              <a:rPr lang="en-US" altLang="zh-CN" smtClean="0"/>
              <a:pPr>
                <a:defRPr/>
              </a:pPr>
              <a:t>‹#›</a:t>
            </a:fld>
            <a:endParaRPr lang="en-US" altLang="zh-CN" dirty="0"/>
          </a:p>
        </p:txBody>
      </p:sp>
    </p:spTree>
    <p:extLst>
      <p:ext uri="{BB962C8B-B14F-4D97-AF65-F5344CB8AC3E}">
        <p14:creationId xmlns:p14="http://schemas.microsoft.com/office/powerpoint/2010/main" val="34518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9A597A-34B8-4CEF-B9DE-E5391225306F}" type="slidenum">
              <a:rPr lang="en-US" altLang="zh-CN"/>
              <a:pPr>
                <a:defRPr/>
              </a:pPr>
              <a:t>‹#›</a:t>
            </a:fld>
            <a:endParaRPr lang="en-US" altLang="zh-CN"/>
          </a:p>
        </p:txBody>
      </p:sp>
    </p:spTree>
    <p:extLst>
      <p:ext uri="{BB962C8B-B14F-4D97-AF65-F5344CB8AC3E}">
        <p14:creationId xmlns:p14="http://schemas.microsoft.com/office/powerpoint/2010/main" val="423843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F11142F-90CF-4045-A2C2-692A2A2007A8}" type="slidenum">
              <a:rPr lang="en-US" altLang="zh-CN"/>
              <a:pPr>
                <a:defRPr/>
              </a:pPr>
              <a:t>‹#›</a:t>
            </a:fld>
            <a:endParaRPr lang="en-US" altLang="zh-CN"/>
          </a:p>
        </p:txBody>
      </p:sp>
    </p:spTree>
    <p:extLst>
      <p:ext uri="{BB962C8B-B14F-4D97-AF65-F5344CB8AC3E}">
        <p14:creationId xmlns:p14="http://schemas.microsoft.com/office/powerpoint/2010/main" val="96885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1995F0EE-B912-4AFF-8174-8112E5F582C6}" type="slidenum">
              <a:rPr lang="en-US" altLang="zh-CN"/>
              <a:pPr>
                <a:defRPr/>
              </a:pPr>
              <a:t>‹#›</a:t>
            </a:fld>
            <a:endParaRPr lang="en-US" altLang="zh-CN"/>
          </a:p>
        </p:txBody>
      </p:sp>
    </p:spTree>
    <p:extLst>
      <p:ext uri="{BB962C8B-B14F-4D97-AF65-F5344CB8AC3E}">
        <p14:creationId xmlns:p14="http://schemas.microsoft.com/office/powerpoint/2010/main" val="3006166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EB364DF-177F-48EA-8E9A-C36FDA871472}" type="slidenum">
              <a:rPr lang="en-US" altLang="zh-CN"/>
              <a:pPr>
                <a:defRPr/>
              </a:pPr>
              <a:t>‹#›</a:t>
            </a:fld>
            <a:endParaRPr lang="en-US" altLang="zh-CN"/>
          </a:p>
        </p:txBody>
      </p:sp>
    </p:spTree>
    <p:extLst>
      <p:ext uri="{BB962C8B-B14F-4D97-AF65-F5344CB8AC3E}">
        <p14:creationId xmlns:p14="http://schemas.microsoft.com/office/powerpoint/2010/main" val="2891546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7B0A429-4BF6-47BA-9CDA-C696ABD4D7E9}" type="slidenum">
              <a:rPr lang="en-US" altLang="zh-CN"/>
              <a:pPr>
                <a:defRPr/>
              </a:pPr>
              <a:t>‹#›</a:t>
            </a:fld>
            <a:endParaRPr lang="en-US" altLang="zh-CN"/>
          </a:p>
        </p:txBody>
      </p:sp>
    </p:spTree>
    <p:extLst>
      <p:ext uri="{BB962C8B-B14F-4D97-AF65-F5344CB8AC3E}">
        <p14:creationId xmlns:p14="http://schemas.microsoft.com/office/powerpoint/2010/main" val="214763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50DE47-282F-40BD-B84B-B8F8C4CF9F50}" type="slidenum">
              <a:rPr lang="zh-CN" altLang="en-US"/>
              <a:pPr>
                <a:defRPr/>
              </a:pPr>
              <a:t>‹#›</a:t>
            </a:fld>
            <a:endParaRPr lang="en-US" altLang="zh-CN"/>
          </a:p>
        </p:txBody>
      </p:sp>
    </p:spTree>
    <p:extLst>
      <p:ext uri="{BB962C8B-B14F-4D97-AF65-F5344CB8AC3E}">
        <p14:creationId xmlns:p14="http://schemas.microsoft.com/office/powerpoint/2010/main" val="1528363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BE1763-23D4-4A43-AAF1-337156D95B02}" type="slidenum">
              <a:rPr lang="zh-CN" altLang="en-US"/>
              <a:pPr>
                <a:defRPr/>
              </a:pPr>
              <a:t>‹#›</a:t>
            </a:fld>
            <a:endParaRPr lang="en-US" altLang="zh-CN"/>
          </a:p>
        </p:txBody>
      </p:sp>
    </p:spTree>
    <p:extLst>
      <p:ext uri="{BB962C8B-B14F-4D97-AF65-F5344CB8AC3E}">
        <p14:creationId xmlns:p14="http://schemas.microsoft.com/office/powerpoint/2010/main" val="250858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50C666-D1A5-4806-ABEF-703F8D11563B}" type="slidenum">
              <a:rPr lang="zh-CN" altLang="en-US"/>
              <a:pPr>
                <a:defRPr/>
              </a:pPr>
              <a:t>‹#›</a:t>
            </a:fld>
            <a:endParaRPr lang="en-US" altLang="zh-CN"/>
          </a:p>
        </p:txBody>
      </p:sp>
    </p:spTree>
    <p:extLst>
      <p:ext uri="{BB962C8B-B14F-4D97-AF65-F5344CB8AC3E}">
        <p14:creationId xmlns:p14="http://schemas.microsoft.com/office/powerpoint/2010/main" val="3512637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EA5ABD-F1BC-422E-981D-9B82484C79EE}" type="slidenum">
              <a:rPr lang="zh-CN" altLang="en-US"/>
              <a:pPr>
                <a:defRPr/>
              </a:pPr>
              <a:t>‹#›</a:t>
            </a:fld>
            <a:endParaRPr lang="en-US" altLang="zh-CN"/>
          </a:p>
        </p:txBody>
      </p:sp>
    </p:spTree>
    <p:extLst>
      <p:ext uri="{BB962C8B-B14F-4D97-AF65-F5344CB8AC3E}">
        <p14:creationId xmlns:p14="http://schemas.microsoft.com/office/powerpoint/2010/main" val="3429739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3FDC45A-3D89-4B49-8089-0D15696B5BAC}" type="slidenum">
              <a:rPr lang="zh-CN" altLang="en-US"/>
              <a:pPr>
                <a:defRPr/>
              </a:pPr>
              <a:t>‹#›</a:t>
            </a:fld>
            <a:endParaRPr lang="en-US" altLang="zh-CN"/>
          </a:p>
        </p:txBody>
      </p:sp>
    </p:spTree>
    <p:extLst>
      <p:ext uri="{BB962C8B-B14F-4D97-AF65-F5344CB8AC3E}">
        <p14:creationId xmlns:p14="http://schemas.microsoft.com/office/powerpoint/2010/main" val="25931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13EEA26-5FB6-472F-8F4B-256D89C987FA}" type="slidenum">
              <a:rPr lang="en-US" altLang="zh-CN" smtClean="0"/>
              <a:pPr>
                <a:defRPr/>
              </a:pPr>
              <a:t>‹#›</a:t>
            </a:fld>
            <a:r>
              <a:rPr lang="en-US" altLang="zh-CN" dirty="0"/>
              <a:t>/116</a:t>
            </a:r>
          </a:p>
        </p:txBody>
      </p:sp>
    </p:spTree>
    <p:extLst>
      <p:ext uri="{BB962C8B-B14F-4D97-AF65-F5344CB8AC3E}">
        <p14:creationId xmlns:p14="http://schemas.microsoft.com/office/powerpoint/2010/main" val="1157782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2A24DDD-9744-4832-BAED-B0AE19EB305E}" type="slidenum">
              <a:rPr lang="zh-CN" altLang="en-US"/>
              <a:pPr>
                <a:defRPr/>
              </a:pPr>
              <a:t>‹#›</a:t>
            </a:fld>
            <a:endParaRPr lang="en-US" altLang="zh-CN"/>
          </a:p>
        </p:txBody>
      </p:sp>
    </p:spTree>
    <p:extLst>
      <p:ext uri="{BB962C8B-B14F-4D97-AF65-F5344CB8AC3E}">
        <p14:creationId xmlns:p14="http://schemas.microsoft.com/office/powerpoint/2010/main" val="595844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2EE24E3-0D97-451A-988F-F9B699ECA21A}" type="slidenum">
              <a:rPr lang="zh-CN" altLang="en-US"/>
              <a:pPr>
                <a:defRPr/>
              </a:pPr>
              <a:t>‹#›</a:t>
            </a:fld>
            <a:endParaRPr lang="en-US" altLang="zh-CN"/>
          </a:p>
        </p:txBody>
      </p:sp>
    </p:spTree>
    <p:extLst>
      <p:ext uri="{BB962C8B-B14F-4D97-AF65-F5344CB8AC3E}">
        <p14:creationId xmlns:p14="http://schemas.microsoft.com/office/powerpoint/2010/main" val="2584342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461450-4EDB-4008-9270-A303C06ADC88}" type="slidenum">
              <a:rPr lang="zh-CN" altLang="en-US"/>
              <a:pPr>
                <a:defRPr/>
              </a:pPr>
              <a:t>‹#›</a:t>
            </a:fld>
            <a:endParaRPr lang="en-US" altLang="zh-CN"/>
          </a:p>
        </p:txBody>
      </p:sp>
    </p:spTree>
    <p:extLst>
      <p:ext uri="{BB962C8B-B14F-4D97-AF65-F5344CB8AC3E}">
        <p14:creationId xmlns:p14="http://schemas.microsoft.com/office/powerpoint/2010/main" val="1410596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563AE0C-F52A-475E-B40E-75E6E8BF8294}" type="slidenum">
              <a:rPr lang="zh-CN" altLang="en-US"/>
              <a:pPr>
                <a:defRPr/>
              </a:pPr>
              <a:t>‹#›</a:t>
            </a:fld>
            <a:endParaRPr lang="en-US" altLang="zh-CN"/>
          </a:p>
        </p:txBody>
      </p:sp>
    </p:spTree>
    <p:extLst>
      <p:ext uri="{BB962C8B-B14F-4D97-AF65-F5344CB8AC3E}">
        <p14:creationId xmlns:p14="http://schemas.microsoft.com/office/powerpoint/2010/main" val="5569248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9F3B43-9EBE-45C0-A9D2-4F08945F2D9F}" type="slidenum">
              <a:rPr lang="zh-CN" altLang="en-US"/>
              <a:pPr>
                <a:defRPr/>
              </a:pPr>
              <a:t>‹#›</a:t>
            </a:fld>
            <a:endParaRPr lang="en-US" altLang="zh-CN"/>
          </a:p>
        </p:txBody>
      </p:sp>
    </p:spTree>
    <p:extLst>
      <p:ext uri="{BB962C8B-B14F-4D97-AF65-F5344CB8AC3E}">
        <p14:creationId xmlns:p14="http://schemas.microsoft.com/office/powerpoint/2010/main" val="464433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611BB4-FBDE-4D2C-8408-881EE252210F}" type="slidenum">
              <a:rPr lang="zh-CN" altLang="en-US"/>
              <a:pPr>
                <a:defRPr/>
              </a:pPr>
              <a:t>‹#›</a:t>
            </a:fld>
            <a:endParaRPr lang="en-US" altLang="zh-CN"/>
          </a:p>
        </p:txBody>
      </p:sp>
    </p:spTree>
    <p:extLst>
      <p:ext uri="{BB962C8B-B14F-4D97-AF65-F5344CB8AC3E}">
        <p14:creationId xmlns:p14="http://schemas.microsoft.com/office/powerpoint/2010/main" val="424346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7DEBCDB-7DF5-43E2-8C2A-DFEAA3FD1369}" type="slidenum">
              <a:rPr lang="en-US" altLang="zh-CN"/>
              <a:pPr>
                <a:defRPr/>
              </a:pPr>
              <a:t>‹#›</a:t>
            </a:fld>
            <a:endParaRPr lang="en-US" altLang="zh-CN"/>
          </a:p>
        </p:txBody>
      </p:sp>
    </p:spTree>
    <p:extLst>
      <p:ext uri="{BB962C8B-B14F-4D97-AF65-F5344CB8AC3E}">
        <p14:creationId xmlns:p14="http://schemas.microsoft.com/office/powerpoint/2010/main" val="292786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B925E0D-A8AF-48E5-8755-D92994FFD163}" type="slidenum">
              <a:rPr lang="en-US" altLang="zh-CN"/>
              <a:pPr>
                <a:defRPr/>
              </a:pPr>
              <a:t>‹#›</a:t>
            </a:fld>
            <a:endParaRPr lang="en-US" altLang="zh-CN"/>
          </a:p>
        </p:txBody>
      </p:sp>
    </p:spTree>
    <p:extLst>
      <p:ext uri="{BB962C8B-B14F-4D97-AF65-F5344CB8AC3E}">
        <p14:creationId xmlns:p14="http://schemas.microsoft.com/office/powerpoint/2010/main" val="242605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05AE30E-E9CC-479C-BD97-C8A3AA57EA44}" type="slidenum">
              <a:rPr lang="en-US" altLang="zh-CN"/>
              <a:pPr>
                <a:defRPr/>
              </a:pPr>
              <a:t>‹#›</a:t>
            </a:fld>
            <a:endParaRPr lang="en-US" altLang="zh-CN"/>
          </a:p>
        </p:txBody>
      </p:sp>
    </p:spTree>
    <p:extLst>
      <p:ext uri="{BB962C8B-B14F-4D97-AF65-F5344CB8AC3E}">
        <p14:creationId xmlns:p14="http://schemas.microsoft.com/office/powerpoint/2010/main" val="10047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defRPr>
            </a:lvl1pPr>
          </a:lstStyle>
          <a:p>
            <a:r>
              <a:rPr lang="zh-CN" altLang="en-US" dirty="0"/>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2B5EE526-92BB-4FA2-84F3-668BDE1C9203}" type="slidenum">
              <a:rPr lang="en-US" altLang="zh-CN"/>
              <a:pPr>
                <a:defRPr/>
              </a:pPr>
              <a:t>‹#›</a:t>
            </a:fld>
            <a:endParaRPr lang="en-US" altLang="zh-CN"/>
          </a:p>
        </p:txBody>
      </p:sp>
    </p:spTree>
    <p:extLst>
      <p:ext uri="{BB962C8B-B14F-4D97-AF65-F5344CB8AC3E}">
        <p14:creationId xmlns:p14="http://schemas.microsoft.com/office/powerpoint/2010/main" val="35888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2BA277C2-5425-4B74-BB63-F0CD49A06AF0}" type="slidenum">
              <a:rPr lang="en-US" altLang="zh-CN"/>
              <a:pPr>
                <a:defRPr/>
              </a:pPr>
              <a:t>‹#›</a:t>
            </a:fld>
            <a:endParaRPr lang="en-US" altLang="zh-CN"/>
          </a:p>
        </p:txBody>
      </p:sp>
    </p:spTree>
    <p:extLst>
      <p:ext uri="{BB962C8B-B14F-4D97-AF65-F5344CB8AC3E}">
        <p14:creationId xmlns:p14="http://schemas.microsoft.com/office/powerpoint/2010/main" val="278927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91068E3-1E10-497D-8B4A-C13CEB9641EC}" type="slidenum">
              <a:rPr lang="en-US" altLang="zh-CN"/>
              <a:pPr>
                <a:defRPr/>
              </a:pPr>
              <a:t>‹#›</a:t>
            </a:fld>
            <a:endParaRPr lang="en-US" altLang="zh-CN"/>
          </a:p>
        </p:txBody>
      </p:sp>
    </p:spTree>
    <p:extLst>
      <p:ext uri="{BB962C8B-B14F-4D97-AF65-F5344CB8AC3E}">
        <p14:creationId xmlns:p14="http://schemas.microsoft.com/office/powerpoint/2010/main" val="369132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4C4FCFF-89A5-4E3F-9D04-80DD0EB4B279}" type="slidenum">
              <a:rPr lang="en-US" altLang="zh-CN"/>
              <a:pPr>
                <a:defRPr/>
              </a:pPr>
              <a:t>‹#›</a:t>
            </a:fld>
            <a:endParaRPr lang="en-US" altLang="zh-CN"/>
          </a:p>
        </p:txBody>
      </p:sp>
    </p:spTree>
    <p:extLst>
      <p:ext uri="{BB962C8B-B14F-4D97-AF65-F5344CB8AC3E}">
        <p14:creationId xmlns:p14="http://schemas.microsoft.com/office/powerpoint/2010/main" val="159893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827845"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Arial" pitchFamily="34" charset="0"/>
              </a:defRPr>
            </a:lvl1pPr>
          </a:lstStyle>
          <a:p>
            <a:pPr>
              <a:defRPr/>
            </a:pPr>
            <a:endParaRPr lang="en-US" altLang="zh-CN"/>
          </a:p>
        </p:txBody>
      </p:sp>
      <p:sp>
        <p:nvSpPr>
          <p:cNvPr id="182784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Arial" pitchFamily="34" charset="0"/>
              </a:defRPr>
            </a:lvl1pPr>
          </a:lstStyle>
          <a:p>
            <a:pPr>
              <a:defRPr/>
            </a:pPr>
            <a:endParaRPr lang="en-US" altLang="zh-CN"/>
          </a:p>
        </p:txBody>
      </p:sp>
      <p:sp>
        <p:nvSpPr>
          <p:cNvPr id="1827847"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Arial" pitchFamily="34" charset="0"/>
              </a:defRPr>
            </a:lvl1pPr>
          </a:lstStyle>
          <a:p>
            <a:pPr>
              <a:defRPr/>
            </a:pPr>
            <a:fld id="{9DAE4E1E-07F7-4183-8FDC-F09E3A22CCF3}" type="slidenum">
              <a:rPr lang="en-US" altLang="zh-CN" smtClean="0"/>
              <a:pPr>
                <a:defRPr/>
              </a:pPr>
              <a:t>‹#›</a:t>
            </a:fld>
            <a:r>
              <a:rPr lang="en-US" altLang="zh-CN" dirty="0"/>
              <a:t>/116</a:t>
            </a:r>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84"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76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endParaRPr lang="en-US" altLang="zh-CN"/>
          </a:p>
        </p:txBody>
      </p:sp>
      <p:sp>
        <p:nvSpPr>
          <p:cNvPr id="19476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Arial" pitchFamily="34" charset="0"/>
              </a:defRPr>
            </a:lvl1pPr>
          </a:lstStyle>
          <a:p>
            <a:pPr>
              <a:defRPr/>
            </a:pPr>
            <a:endParaRPr lang="en-US" altLang="zh-CN"/>
          </a:p>
        </p:txBody>
      </p:sp>
      <p:sp>
        <p:nvSpPr>
          <p:cNvPr id="19476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pitchFamily="34" charset="0"/>
              </a:defRPr>
            </a:lvl1pPr>
          </a:lstStyle>
          <a:p>
            <a:pPr>
              <a:defRPr/>
            </a:pPr>
            <a:fld id="{A45A7469-0EE0-4C0E-ACDC-F439AD5A74EB}" type="slidenum">
              <a:rPr lang="zh-CN" altLang="en-US" smtClean="0"/>
              <a:pPr>
                <a:defRPr/>
              </a:pPr>
              <a:t>‹#›</a:t>
            </a:fld>
            <a:r>
              <a:rPr lang="en-US" altLang="zh-CN" dirty="0"/>
              <a:t>/116</a:t>
            </a: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3.emf"/><Relationship Id="rId4" Type="http://schemas.openxmlformats.org/officeDocument/2006/relationships/oleObject" Target="../embeddings/oleObject17.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79512" y="980728"/>
            <a:ext cx="6912347" cy="2448272"/>
          </a:xfrm>
        </p:spPr>
        <p:txBody>
          <a:bodyPr/>
          <a:lstStyle/>
          <a:p>
            <a:pPr algn="ctr" eaLnBrk="1" hangingPunct="1"/>
            <a:r>
              <a:rPr lang="en-US" altLang="zh-CN" dirty="0">
                <a:ea typeface="楷体_GB2312" pitchFamily="49" charset="-122"/>
              </a:rPr>
              <a:t>Software Testing Techniques</a:t>
            </a:r>
            <a:br>
              <a:rPr lang="en-US" altLang="zh-CN" sz="6000" dirty="0">
                <a:latin typeface="楷体_GB2312" pitchFamily="49" charset="-122"/>
                <a:ea typeface="楷体_GB2312" pitchFamily="49" charset="-122"/>
              </a:rPr>
            </a:br>
            <a:r>
              <a:rPr lang="en-US" altLang="zh-CN" sz="3600" dirty="0">
                <a:solidFill>
                  <a:srgbClr val="3366FF"/>
                </a:solidFill>
                <a:latin typeface="+mn-lt"/>
                <a:ea typeface="楷体_GB2312" pitchFamily="49" charset="-122"/>
              </a:rPr>
              <a:t>Chapter 2</a:t>
            </a:r>
            <a:r>
              <a:rPr lang="zh-CN" altLang="en-US" sz="3600" dirty="0">
                <a:solidFill>
                  <a:srgbClr val="3366FF"/>
                </a:solidFill>
                <a:latin typeface="+mn-lt"/>
                <a:ea typeface="楷体_GB2312" pitchFamily="49" charset="-122"/>
              </a:rPr>
              <a:t>　</a:t>
            </a:r>
            <a:r>
              <a:rPr lang="en-US" altLang="zh-CN" sz="3600" dirty="0">
                <a:solidFill>
                  <a:srgbClr val="3366FF"/>
                </a:solidFill>
                <a:latin typeface="+mn-lt"/>
                <a:ea typeface="楷体_GB2312" pitchFamily="49" charset="-122"/>
              </a:rPr>
              <a:t>White Box Testing</a:t>
            </a:r>
            <a:endParaRPr lang="zh-CN" altLang="en-US" sz="3600" dirty="0">
              <a:solidFill>
                <a:srgbClr val="3366FF"/>
              </a:solidFill>
              <a:latin typeface="+mn-lt"/>
              <a:ea typeface="楷体_GB2312" pitchFamily="49" charset="-122"/>
            </a:endParaRPr>
          </a:p>
        </p:txBody>
      </p:sp>
      <p:sp>
        <p:nvSpPr>
          <p:cNvPr id="2" name="灯片编号占位符 1"/>
          <p:cNvSpPr>
            <a:spLocks noGrp="1"/>
          </p:cNvSpPr>
          <p:nvPr>
            <p:ph type="sldNum" sz="quarter" idx="12"/>
          </p:nvPr>
        </p:nvSpPr>
        <p:spPr/>
        <p:txBody>
          <a:bodyPr/>
          <a:lstStyle/>
          <a:p>
            <a:pPr>
              <a:defRPr/>
            </a:pPr>
            <a:fld id="{00445256-9C9A-41B5-AD52-81AB26F5322E}" type="slidenum">
              <a:rPr lang="en-US" altLang="zh-CN" smtClean="0"/>
              <a:pPr>
                <a:defRPr/>
              </a:pPr>
              <a:t>1</a:t>
            </a:fld>
            <a:r>
              <a:rPr lang="en-US" altLang="zh-CN" dirty="0"/>
              <a:t>/116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31540" y="764704"/>
            <a:ext cx="7416824" cy="760413"/>
          </a:xfrm>
        </p:spPr>
        <p:txBody>
          <a:bodyPr/>
          <a:lstStyle/>
          <a:p>
            <a:pPr algn="ctr" eaLnBrk="1" hangingPunct="1"/>
            <a:r>
              <a:rPr lang="en-US" altLang="zh-CN" sz="2000" dirty="0">
                <a:solidFill>
                  <a:schemeClr val="tx1"/>
                </a:solidFill>
                <a:ea typeface="楷体_GB2312" pitchFamily="49" charset="-122"/>
              </a:rPr>
              <a:t>Table 2-1  Comparison of desktop inspection, walkthrough and code review</a:t>
            </a:r>
            <a:endParaRPr lang="zh-CN" altLang="en-US" sz="2000" dirty="0">
              <a:solidFill>
                <a:schemeClr val="tx1"/>
              </a:solidFill>
              <a:ea typeface="楷体_GB2312"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96555207"/>
              </p:ext>
            </p:extLst>
          </p:nvPr>
        </p:nvGraphicFramePr>
        <p:xfrm>
          <a:off x="215516" y="1714951"/>
          <a:ext cx="8388932" cy="4455598"/>
        </p:xfrm>
        <a:graphic>
          <a:graphicData uri="http://schemas.openxmlformats.org/drawingml/2006/table">
            <a:tbl>
              <a:tblPr firstRow="1" firstCol="1" bandRow="1">
                <a:tableStyleId>{5C22544A-7EE6-4342-B048-85BDC9FD1C3A}</a:tableStyleId>
              </a:tblPr>
              <a:tblGrid>
                <a:gridCol w="1548172">
                  <a:extLst>
                    <a:ext uri="{9D8B030D-6E8A-4147-A177-3AD203B41FA5}">
                      <a16:colId xmlns:a16="http://schemas.microsoft.com/office/drawing/2014/main" val="20000"/>
                    </a:ext>
                  </a:extLst>
                </a:gridCol>
                <a:gridCol w="1897536">
                  <a:extLst>
                    <a:ext uri="{9D8B030D-6E8A-4147-A177-3AD203B41FA5}">
                      <a16:colId xmlns:a16="http://schemas.microsoft.com/office/drawing/2014/main" val="20001"/>
                    </a:ext>
                  </a:extLst>
                </a:gridCol>
                <a:gridCol w="2430132">
                  <a:extLst>
                    <a:ext uri="{9D8B030D-6E8A-4147-A177-3AD203B41FA5}">
                      <a16:colId xmlns:a16="http://schemas.microsoft.com/office/drawing/2014/main" val="20002"/>
                    </a:ext>
                  </a:extLst>
                </a:gridCol>
                <a:gridCol w="2513092">
                  <a:extLst>
                    <a:ext uri="{9D8B030D-6E8A-4147-A177-3AD203B41FA5}">
                      <a16:colId xmlns:a16="http://schemas.microsoft.com/office/drawing/2014/main" val="20003"/>
                    </a:ext>
                  </a:extLst>
                </a:gridCol>
              </a:tblGrid>
              <a:tr h="645734">
                <a:tc>
                  <a:txBody>
                    <a:bodyPr/>
                    <a:lstStyle/>
                    <a:p>
                      <a:pPr indent="127000" algn="ctr">
                        <a:lnSpc>
                          <a:spcPct val="120000"/>
                        </a:lnSpc>
                        <a:spcAft>
                          <a:spcPts val="0"/>
                        </a:spcAft>
                      </a:pPr>
                      <a:r>
                        <a:rPr lang="en-US" altLang="zh-CN" sz="1600" kern="100" dirty="0">
                          <a:solidFill>
                            <a:schemeClr val="tx1"/>
                          </a:solidFill>
                          <a:effectLst/>
                        </a:rPr>
                        <a:t>Item</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solidFill>
                            <a:schemeClr val="tx1"/>
                          </a:solidFill>
                          <a:effectLst/>
                        </a:rPr>
                        <a:t>Desktop</a:t>
                      </a:r>
                      <a:r>
                        <a:rPr lang="en-US" altLang="zh-CN" sz="1600" kern="100" baseline="0" dirty="0">
                          <a:solidFill>
                            <a:schemeClr val="tx1"/>
                          </a:solidFill>
                          <a:effectLst/>
                        </a:rPr>
                        <a:t> inspection</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solidFill>
                            <a:schemeClr val="tx1"/>
                          </a:solidFill>
                          <a:effectLst/>
                        </a:rPr>
                        <a:t>Walkthrough</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solidFill>
                            <a:schemeClr val="tx1"/>
                          </a:solidFill>
                          <a:effectLst/>
                        </a:rPr>
                        <a:t>Code review</a:t>
                      </a:r>
                      <a:endParaRPr lang="zh-CN" sz="16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1638797">
                <a:tc>
                  <a:txBody>
                    <a:bodyPr/>
                    <a:lstStyle/>
                    <a:p>
                      <a:pPr indent="127000" algn="ctr">
                        <a:lnSpc>
                          <a:spcPct val="120000"/>
                        </a:lnSpc>
                        <a:spcAft>
                          <a:spcPts val="0"/>
                        </a:spcAft>
                      </a:pPr>
                      <a:r>
                        <a:rPr lang="en-US" altLang="zh-CN" sz="1400" kern="100" dirty="0">
                          <a:solidFill>
                            <a:schemeClr val="tx1"/>
                          </a:solidFill>
                          <a:effectLst/>
                        </a:rPr>
                        <a:t>Preparation</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Program specification, coding standard, error list, source code</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Participants read the design and source code in advance, and prepare representative test cases</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Requirements and design documents, source code, coding specifications, defect detection forms, meeting plans and procedures</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1"/>
                  </a:ext>
                </a:extLst>
              </a:tr>
              <a:tr h="409699">
                <a:tc>
                  <a:txBody>
                    <a:bodyPr/>
                    <a:lstStyle/>
                    <a:p>
                      <a:pPr indent="127000" algn="ctr">
                        <a:lnSpc>
                          <a:spcPct val="120000"/>
                        </a:lnSpc>
                        <a:spcAft>
                          <a:spcPts val="0"/>
                        </a:spcAft>
                      </a:pPr>
                      <a:r>
                        <a:rPr lang="en-US" altLang="zh-CN" sz="1600" kern="100" dirty="0">
                          <a:solidFill>
                            <a:schemeClr val="tx1"/>
                          </a:solidFill>
                          <a:effectLst/>
                        </a:rPr>
                        <a:t>Form</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None</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Informal meetings</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Formal meetings</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2"/>
                  </a:ext>
                </a:extLst>
              </a:tr>
              <a:tr h="819398">
                <a:tc>
                  <a:txBody>
                    <a:bodyPr/>
                    <a:lstStyle/>
                    <a:p>
                      <a:pPr indent="127000" algn="ctr">
                        <a:lnSpc>
                          <a:spcPct val="120000"/>
                        </a:lnSpc>
                        <a:spcAft>
                          <a:spcPts val="0"/>
                        </a:spcAft>
                      </a:pPr>
                      <a:r>
                        <a:rPr lang="en-US" altLang="zh-CN" sz="1600" kern="100" dirty="0">
                          <a:solidFill>
                            <a:schemeClr val="tx1"/>
                          </a:solidFill>
                          <a:effectLst/>
                        </a:rPr>
                        <a:t>Participants</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The programmer himself</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Insiders of the development team</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Development, testing and related personnel</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3"/>
                  </a:ext>
                </a:extLst>
              </a:tr>
              <a:tr h="734844">
                <a:tc>
                  <a:txBody>
                    <a:bodyPr/>
                    <a:lstStyle/>
                    <a:p>
                      <a:pPr indent="127000" algn="ctr">
                        <a:lnSpc>
                          <a:spcPct val="120000"/>
                        </a:lnSpc>
                        <a:spcAft>
                          <a:spcPts val="0"/>
                        </a:spcAft>
                      </a:pPr>
                      <a:r>
                        <a:rPr lang="en-US" altLang="zh-CN" sz="1600" kern="100" dirty="0">
                          <a:solidFill>
                            <a:schemeClr val="tx1"/>
                          </a:solidFill>
                          <a:effectLst/>
                        </a:rPr>
                        <a:t>Main technical methods</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None</a:t>
                      </a:r>
                      <a:endParaRPr lang="zh-CN" alt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Run test cases logically </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Defect Inspection Form</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10</a:t>
            </a:fld>
            <a:r>
              <a:rPr lang="en-US" altLang="zh-CN"/>
              <a:t>/116</a:t>
            </a: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pPr eaLnBrk="1" hangingPunct="1"/>
            <a:r>
              <a:rPr lang="en-US" altLang="zh-CN" sz="3600" dirty="0">
                <a:solidFill>
                  <a:srgbClr val="0066FF"/>
                </a:solidFill>
                <a:ea typeface="楷体_GB2312" pitchFamily="49" charset="-122"/>
              </a:rPr>
              <a:t>2.6.4 </a:t>
            </a:r>
            <a:r>
              <a:rPr lang="zh-CN" altLang="en-US" sz="3600" dirty="0">
                <a:solidFill>
                  <a:srgbClr val="0066FF"/>
                </a:solidFill>
                <a:ea typeface="楷体_GB2312" pitchFamily="49" charset="-122"/>
              </a:rPr>
              <a:t>控制流图矩阵</a:t>
            </a:r>
          </a:p>
        </p:txBody>
      </p:sp>
      <p:sp>
        <p:nvSpPr>
          <p:cNvPr id="3" name="TextBox 2"/>
          <p:cNvSpPr txBox="1"/>
          <p:nvPr/>
        </p:nvSpPr>
        <p:spPr>
          <a:xfrm>
            <a:off x="503548" y="1752733"/>
            <a:ext cx="8244916" cy="4524315"/>
          </a:xfrm>
          <a:prstGeom prst="rect">
            <a:avLst/>
          </a:prstGeom>
          <a:noFill/>
        </p:spPr>
        <p:txBody>
          <a:bodyPr wrap="square" rtlCol="0">
            <a:spAutoFit/>
          </a:bodyPr>
          <a:lstStyle/>
          <a:p>
            <a:pPr>
              <a:lnSpc>
                <a:spcPct val="120000"/>
              </a:lnSpc>
            </a:pPr>
            <a:r>
              <a:rPr lang="zh-CN" altLang="en-US" dirty="0">
                <a:solidFill>
                  <a:srgbClr val="0A6AF6"/>
                </a:solidFill>
              </a:rPr>
              <a:t>定义：</a:t>
            </a:r>
            <a:r>
              <a:rPr lang="zh-CN" altLang="zh-CN" dirty="0"/>
              <a:t>控制流图矩阵是将程序控制流图表达为矩阵的方式。</a:t>
            </a:r>
            <a:r>
              <a:rPr lang="zh-CN" altLang="en-US" dirty="0">
                <a:solidFill>
                  <a:srgbClr val="0A6AF6"/>
                </a:solidFill>
              </a:rPr>
              <a:t>作用：</a:t>
            </a:r>
            <a:r>
              <a:rPr lang="zh-CN" altLang="zh-CN" dirty="0"/>
              <a:t>利用控制流图矩阵，可以构造辅助完成路径测试的工具，自动地确定独立路径集合，评估程序的控制结构。</a:t>
            </a:r>
          </a:p>
          <a:p>
            <a:pPr>
              <a:lnSpc>
                <a:spcPct val="120000"/>
              </a:lnSpc>
            </a:pPr>
            <a:r>
              <a:rPr lang="zh-CN" altLang="en-US" dirty="0">
                <a:solidFill>
                  <a:srgbClr val="0A6AF6"/>
                </a:solidFill>
              </a:rPr>
              <a:t>原理：</a:t>
            </a:r>
            <a:r>
              <a:rPr lang="zh-CN" altLang="zh-CN" dirty="0"/>
              <a:t>控制流图矩阵实际上是一个有向图的图形矩阵，由行列数相同的方阵构成，行列数即为控制流图中的结点数，每行和每列依次对应一个结点，矩阵元素反映的是结点间的连接关系。如果结点</a:t>
            </a:r>
            <a:r>
              <a:rPr lang="en-US" altLang="zh-CN" dirty="0"/>
              <a:t>i</a:t>
            </a:r>
            <a:r>
              <a:rPr lang="zh-CN" altLang="zh-CN" dirty="0"/>
              <a:t>到结点</a:t>
            </a:r>
            <a:r>
              <a:rPr lang="en-US" altLang="zh-CN" dirty="0"/>
              <a:t>j</a:t>
            </a:r>
            <a:r>
              <a:rPr lang="zh-CN" altLang="zh-CN" dirty="0"/>
              <a:t>之间有一条边，那么矩阵第</a:t>
            </a:r>
            <a:r>
              <a:rPr lang="en-US" altLang="zh-CN" dirty="0"/>
              <a:t>i</a:t>
            </a:r>
            <a:r>
              <a:rPr lang="zh-CN" altLang="zh-CN" dirty="0"/>
              <a:t>行第</a:t>
            </a:r>
            <a:r>
              <a:rPr lang="en-US" altLang="zh-CN" dirty="0"/>
              <a:t>j</a:t>
            </a:r>
            <a:r>
              <a:rPr lang="zh-CN" altLang="zh-CN" dirty="0"/>
              <a:t>列的元素非空。矩阵元素标记为权值</a:t>
            </a:r>
            <a:r>
              <a:rPr lang="en-US" altLang="zh-CN" dirty="0"/>
              <a:t>1</a:t>
            </a:r>
            <a:r>
              <a:rPr lang="zh-CN" altLang="zh-CN" dirty="0"/>
              <a:t>，表示存在一个连接；标记为空或权值</a:t>
            </a:r>
            <a:r>
              <a:rPr lang="en-US" altLang="zh-CN" dirty="0"/>
              <a:t>0</a:t>
            </a:r>
            <a:r>
              <a:rPr lang="zh-CN" altLang="zh-CN" dirty="0"/>
              <a:t>，则表示不存在连接。</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100</a:t>
            </a:fld>
            <a:r>
              <a:rPr lang="en-US" altLang="zh-CN"/>
              <a:t>/116</a:t>
            </a:r>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28737075"/>
              </p:ext>
            </p:extLst>
          </p:nvPr>
        </p:nvGraphicFramePr>
        <p:xfrm>
          <a:off x="215516" y="1628800"/>
          <a:ext cx="3841215" cy="3852428"/>
        </p:xfrm>
        <a:graphic>
          <a:graphicData uri="http://schemas.openxmlformats.org/presentationml/2006/ole">
            <mc:AlternateContent xmlns:mc="http://schemas.openxmlformats.org/markup-compatibility/2006">
              <mc:Choice xmlns:v="urn:schemas-microsoft-com:vml" Requires="v">
                <p:oleObj spid="_x0000_s156809" name="Visio" r:id="rId4" imgW="2068610" imgH="1849682" progId="Visio.Drawing.11">
                  <p:embed/>
                </p:oleObj>
              </mc:Choice>
              <mc:Fallback>
                <p:oleObj name="Visio" r:id="rId4" imgW="2068610" imgH="184968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16" y="1628800"/>
                        <a:ext cx="3841215" cy="3852428"/>
                      </a:xfrm>
                      <a:prstGeom prst="rect">
                        <a:avLst/>
                      </a:prstGeom>
                      <a:noFill/>
                    </p:spPr>
                  </p:pic>
                </p:oleObj>
              </mc:Fallback>
            </mc:AlternateContent>
          </a:graphicData>
        </a:graphic>
      </p:graphicFrame>
      <p:sp>
        <p:nvSpPr>
          <p:cNvPr id="7" name="TextBox 6"/>
          <p:cNvSpPr txBox="1"/>
          <p:nvPr/>
        </p:nvSpPr>
        <p:spPr>
          <a:xfrm>
            <a:off x="359532" y="5680277"/>
            <a:ext cx="3960440" cy="369332"/>
          </a:xfrm>
          <a:prstGeom prst="rect">
            <a:avLst/>
          </a:prstGeom>
          <a:noFill/>
        </p:spPr>
        <p:txBody>
          <a:bodyPr wrap="square" rtlCol="0">
            <a:spAutoFit/>
          </a:bodyPr>
          <a:lstStyle/>
          <a:p>
            <a:pPr algn="ctr"/>
            <a:r>
              <a:rPr lang="zh-CN" altLang="en-US" sz="1800" dirty="0"/>
              <a:t>图</a:t>
            </a:r>
            <a:r>
              <a:rPr lang="en-US" altLang="zh-CN" sz="1800" dirty="0"/>
              <a:t>2-18 </a:t>
            </a:r>
            <a:r>
              <a:rPr lang="zh-CN" altLang="en-US" sz="1800" dirty="0"/>
              <a:t>控制流图矩阵</a:t>
            </a:r>
          </a:p>
        </p:txBody>
      </p:sp>
      <p:sp>
        <p:nvSpPr>
          <p:cNvPr id="9" name="TextBox 8"/>
          <p:cNvSpPr txBox="1"/>
          <p:nvPr/>
        </p:nvSpPr>
        <p:spPr>
          <a:xfrm>
            <a:off x="4716016" y="1628800"/>
            <a:ext cx="3780420" cy="4483535"/>
          </a:xfrm>
          <a:prstGeom prst="rect">
            <a:avLst/>
          </a:prstGeom>
          <a:noFill/>
        </p:spPr>
        <p:txBody>
          <a:bodyPr wrap="square" rtlCol="0">
            <a:spAutoFit/>
          </a:bodyPr>
          <a:lstStyle/>
          <a:p>
            <a:pPr algn="just">
              <a:lnSpc>
                <a:spcPct val="120000"/>
              </a:lnSpc>
            </a:pPr>
            <a:r>
              <a:rPr lang="zh-CN" altLang="zh-CN" dirty="0"/>
              <a:t>例如，可以将图</a:t>
            </a:r>
            <a:r>
              <a:rPr lang="en-US" altLang="zh-CN" dirty="0"/>
              <a:t>2-15</a:t>
            </a:r>
            <a:r>
              <a:rPr lang="zh-CN" altLang="zh-CN" dirty="0"/>
              <a:t>（</a:t>
            </a:r>
            <a:r>
              <a:rPr lang="en-US" altLang="zh-CN" dirty="0"/>
              <a:t>b</a:t>
            </a:r>
            <a:r>
              <a:rPr lang="zh-CN" altLang="zh-CN" dirty="0"/>
              <a:t>）的控制流图表达为如图</a:t>
            </a:r>
            <a:r>
              <a:rPr lang="en-US" altLang="zh-CN" dirty="0"/>
              <a:t>2-18</a:t>
            </a:r>
            <a:r>
              <a:rPr lang="zh-CN" altLang="zh-CN" dirty="0"/>
              <a:t>所示的控制流图矩阵。从图中可以看出，凡是一行中有大于等于两个元素的结点就一定是判定结点。通过这一特点，可以方便地确定判定结点的数量，然后计算环路复杂度。</a:t>
            </a:r>
          </a:p>
          <a:p>
            <a:pPr algn="just">
              <a:lnSpc>
                <a:spcPct val="120000"/>
              </a:lnSpc>
            </a:pPr>
            <a:endParaRPr lang="zh-CN" altLang="en-US" dirty="0"/>
          </a:p>
        </p:txBody>
      </p:sp>
      <p:cxnSp>
        <p:nvCxnSpPr>
          <p:cNvPr id="11" name="直接连接符 10"/>
          <p:cNvCxnSpPr/>
          <p:nvPr/>
        </p:nvCxnSpPr>
        <p:spPr bwMode="auto">
          <a:xfrm>
            <a:off x="4543907" y="1232756"/>
            <a:ext cx="0" cy="4816853"/>
          </a:xfrm>
          <a:prstGeom prst="line">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101</a:t>
            </a:fld>
            <a:r>
              <a:rPr lang="en-US" altLang="zh-CN"/>
              <a:t>/116</a:t>
            </a:r>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sp>
        <p:nvSpPr>
          <p:cNvPr id="4" name="TextBox 3"/>
          <p:cNvSpPr txBox="1"/>
          <p:nvPr/>
        </p:nvSpPr>
        <p:spPr>
          <a:xfrm>
            <a:off x="719572" y="1448780"/>
            <a:ext cx="7272808" cy="4228850"/>
          </a:xfrm>
          <a:prstGeom prst="rect">
            <a:avLst/>
          </a:prstGeom>
          <a:noFill/>
        </p:spPr>
        <p:txBody>
          <a:bodyPr wrap="square" rtlCol="0">
            <a:spAutoFit/>
          </a:bodyPr>
          <a:lstStyle/>
          <a:p>
            <a:pPr>
              <a:lnSpc>
                <a:spcPct val="120000"/>
              </a:lnSpc>
            </a:pPr>
            <a:r>
              <a:rPr lang="zh-CN" altLang="zh-CN" sz="2800" dirty="0"/>
              <a:t>对于控制流图矩阵中的元素，除了权值之外，还可以赋予其它属性信息，用于完成对控制结构的一些评估工作。</a:t>
            </a:r>
          </a:p>
          <a:p>
            <a:pPr marL="342900" lvl="0" indent="-342900">
              <a:lnSpc>
                <a:spcPct val="120000"/>
              </a:lnSpc>
              <a:buFont typeface="Wingdings" pitchFamily="2" charset="2"/>
              <a:buChar char="l"/>
            </a:pPr>
            <a:r>
              <a:rPr lang="zh-CN" altLang="zh-CN" sz="2800" dirty="0"/>
              <a:t>执行连接（边）的概率。</a:t>
            </a:r>
          </a:p>
          <a:p>
            <a:pPr marL="342900" lvl="0" indent="-342900">
              <a:lnSpc>
                <a:spcPct val="120000"/>
              </a:lnSpc>
              <a:buFont typeface="Wingdings" pitchFamily="2" charset="2"/>
              <a:buChar char="l"/>
            </a:pPr>
            <a:r>
              <a:rPr lang="zh-CN" altLang="zh-CN" sz="2800" dirty="0"/>
              <a:t>执行连接的频率</a:t>
            </a:r>
          </a:p>
          <a:p>
            <a:pPr marL="342900" lvl="0" indent="-342900">
              <a:lnSpc>
                <a:spcPct val="120000"/>
              </a:lnSpc>
              <a:buFont typeface="Wingdings" pitchFamily="2" charset="2"/>
              <a:buChar char="l"/>
            </a:pPr>
            <a:r>
              <a:rPr lang="zh-CN" altLang="zh-CN" sz="2800" dirty="0"/>
              <a:t>连接的处理时间。</a:t>
            </a:r>
          </a:p>
          <a:p>
            <a:pPr marL="342900" lvl="0" indent="-342900">
              <a:lnSpc>
                <a:spcPct val="120000"/>
              </a:lnSpc>
              <a:buFont typeface="Wingdings" pitchFamily="2" charset="2"/>
              <a:buChar char="l"/>
            </a:pPr>
            <a:r>
              <a:rPr lang="zh-CN" altLang="zh-CN" sz="2800" dirty="0"/>
              <a:t>执行连接所需的计算资源（如内存等）。</a:t>
            </a:r>
          </a:p>
          <a:p>
            <a:pPr>
              <a:lnSpc>
                <a:spcPct val="120000"/>
              </a:lnSpc>
            </a:pP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102</a:t>
            </a:fld>
            <a:r>
              <a:rPr lang="en-US" altLang="zh-CN"/>
              <a:t>/116</a:t>
            </a:r>
            <a:endParaRPr lang="en-US" altLang="zh-CN"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215516" y="656692"/>
            <a:ext cx="7543800" cy="796950"/>
          </a:xfrm>
        </p:spPr>
        <p:txBody>
          <a:bodyPr/>
          <a:lstStyle/>
          <a:p>
            <a:pPr eaLnBrk="1" hangingPunct="1"/>
            <a:r>
              <a:rPr lang="en-US" altLang="zh-CN" sz="3200" dirty="0">
                <a:solidFill>
                  <a:srgbClr val="3366FF"/>
                </a:solidFill>
                <a:ea typeface="楷体_GB2312" pitchFamily="49" charset="-122"/>
              </a:rPr>
              <a:t>2.6.5 </a:t>
            </a:r>
            <a:r>
              <a:rPr lang="zh-CN" altLang="en-US" sz="3200" dirty="0">
                <a:solidFill>
                  <a:srgbClr val="3366FF"/>
                </a:solidFill>
                <a:ea typeface="楷体_GB2312" pitchFamily="49" charset="-122"/>
              </a:rPr>
              <a:t>基本路径测试法的扩展应用</a:t>
            </a:r>
          </a:p>
        </p:txBody>
      </p:sp>
      <p:sp>
        <p:nvSpPr>
          <p:cNvPr id="3" name="TextBox 2"/>
          <p:cNvSpPr txBox="1"/>
          <p:nvPr/>
        </p:nvSpPr>
        <p:spPr>
          <a:xfrm>
            <a:off x="611560" y="1685622"/>
            <a:ext cx="7704856" cy="3711785"/>
          </a:xfrm>
          <a:prstGeom prst="rect">
            <a:avLst/>
          </a:prstGeom>
          <a:noFill/>
        </p:spPr>
        <p:txBody>
          <a:bodyPr wrap="square" rtlCol="0">
            <a:spAutoFit/>
          </a:bodyPr>
          <a:lstStyle/>
          <a:p>
            <a:pPr algn="just">
              <a:lnSpc>
                <a:spcPct val="120000"/>
              </a:lnSpc>
            </a:pPr>
            <a:r>
              <a:rPr lang="zh-CN" altLang="zh-CN" sz="2800" dirty="0"/>
              <a:t>用基本路径测试法对程序进行测试时，路径是指函数代码的某个分支。实际上，将软件系统的某个流程也看做是路径的话，就可以用基本路径分析的方法来设计测试用例。此时，控制流图结点的粒度由语句级扩大到了模块级，而边反映了软件的系统流程。</a:t>
            </a:r>
          </a:p>
          <a:p>
            <a:pPr algn="just">
              <a:lnSpc>
                <a:spcPct val="120000"/>
              </a:lnSpc>
            </a:pP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103</a:t>
            </a:fld>
            <a:r>
              <a:rPr lang="en-US" altLang="zh-CN"/>
              <a:t>/116</a:t>
            </a:r>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556" y="1664804"/>
            <a:ext cx="7416824" cy="3625608"/>
          </a:xfrm>
          <a:prstGeom prst="rect">
            <a:avLst/>
          </a:prstGeom>
          <a:noFill/>
        </p:spPr>
        <p:txBody>
          <a:bodyPr wrap="square" rtlCol="0">
            <a:spAutoFit/>
          </a:bodyPr>
          <a:lstStyle/>
          <a:p>
            <a:r>
              <a:rPr lang="zh-CN" altLang="zh-CN" sz="2800" dirty="0"/>
              <a:t>采用基本路径测试法测试系统流程有如下</a:t>
            </a:r>
            <a:r>
              <a:rPr lang="zh-CN" altLang="zh-CN" sz="2800" dirty="0">
                <a:solidFill>
                  <a:srgbClr val="0A6AF6"/>
                </a:solidFill>
              </a:rPr>
              <a:t>优点</a:t>
            </a:r>
            <a:r>
              <a:rPr lang="zh-CN" altLang="zh-CN" sz="2800" dirty="0"/>
              <a:t>：</a:t>
            </a:r>
          </a:p>
          <a:p>
            <a:pPr marL="342900" lvl="0" indent="-342900">
              <a:lnSpc>
                <a:spcPct val="120000"/>
              </a:lnSpc>
              <a:buFont typeface="Wingdings" pitchFamily="2" charset="2"/>
              <a:buChar char="l"/>
            </a:pPr>
            <a:r>
              <a:rPr lang="zh-CN" altLang="zh-CN" sz="2800" dirty="0"/>
              <a:t>在已知系统流程结构的基础上，可以设计出高质量的测试用例，降低了设计难度。</a:t>
            </a:r>
          </a:p>
          <a:p>
            <a:pPr marL="342900" lvl="0" indent="-342900">
              <a:lnSpc>
                <a:spcPct val="120000"/>
              </a:lnSpc>
              <a:buFont typeface="Wingdings" pitchFamily="2" charset="2"/>
              <a:buChar char="l"/>
            </a:pPr>
            <a:r>
              <a:rPr lang="zh-CN" altLang="zh-CN" sz="2800" dirty="0"/>
              <a:t>在测试时间紧张的情况下，可以完成对系统重点流程的测试，无需完全根据经验来取舍测试内容。</a:t>
            </a:r>
          </a:p>
          <a:p>
            <a:pPr marL="342900" indent="-342900">
              <a:lnSpc>
                <a:spcPct val="120000"/>
              </a:lnSpc>
              <a:buFont typeface="Wingdings" pitchFamily="2" charset="2"/>
              <a:buChar char="l"/>
            </a:pPr>
            <a:endParaRPr lang="zh-CN" altLang="en-US" sz="280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104</a:t>
            </a:fld>
            <a:r>
              <a:rPr lang="en-US" altLang="zh-CN"/>
              <a:t>/116</a:t>
            </a:r>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508" y="644563"/>
            <a:ext cx="7956884" cy="6297108"/>
          </a:xfrm>
          <a:prstGeom prst="rect">
            <a:avLst/>
          </a:prstGeom>
          <a:noFill/>
        </p:spPr>
        <p:txBody>
          <a:bodyPr wrap="square" rtlCol="0">
            <a:spAutoFit/>
          </a:bodyPr>
          <a:lstStyle/>
          <a:p>
            <a:pPr algn="just">
              <a:lnSpc>
                <a:spcPct val="120000"/>
              </a:lnSpc>
            </a:pPr>
            <a:r>
              <a:rPr lang="zh-CN" altLang="zh-CN" dirty="0"/>
              <a:t>应用基本路径测试法对系统流程进行测试时，一般分为如下</a:t>
            </a:r>
            <a:r>
              <a:rPr lang="en-US" altLang="zh-CN" dirty="0"/>
              <a:t>3</a:t>
            </a:r>
            <a:r>
              <a:rPr lang="zh-CN" altLang="zh-CN" dirty="0"/>
              <a:t>个步骤。</a:t>
            </a:r>
          </a:p>
          <a:p>
            <a:pPr algn="just">
              <a:lnSpc>
                <a:spcPct val="120000"/>
              </a:lnSpc>
            </a:pPr>
            <a:r>
              <a:rPr lang="zh-CN" altLang="zh-CN" dirty="0"/>
              <a:t>（</a:t>
            </a:r>
            <a:r>
              <a:rPr lang="en-US" altLang="zh-CN" dirty="0"/>
              <a:t>1</a:t>
            </a:r>
            <a:r>
              <a:rPr lang="zh-CN" altLang="zh-CN" dirty="0"/>
              <a:t>）将系统运行的流程以控制流图的方式表达出来</a:t>
            </a:r>
          </a:p>
          <a:p>
            <a:pPr algn="just">
              <a:lnSpc>
                <a:spcPct val="120000"/>
              </a:lnSpc>
            </a:pPr>
            <a:r>
              <a:rPr lang="zh-CN" altLang="zh-CN" dirty="0"/>
              <a:t>将系统流程表达为不同功能或模块的执行关系序列，从最常使用的基本流程入手，再考虑次要和异常的流程。通过逐步理解和细化流程，将各个看似孤立的流程关联起来，形成完整的系统控制流图。</a:t>
            </a:r>
            <a:endParaRPr lang="en-US" altLang="zh-CN" dirty="0"/>
          </a:p>
          <a:p>
            <a:pPr algn="just"/>
            <a:r>
              <a:rPr lang="zh-CN" altLang="zh-CN" dirty="0"/>
              <a:t>（</a:t>
            </a:r>
            <a:r>
              <a:rPr lang="en-US" altLang="zh-CN" dirty="0"/>
              <a:t>2</a:t>
            </a:r>
            <a:r>
              <a:rPr lang="zh-CN" altLang="zh-CN" dirty="0"/>
              <a:t>）找出所有的系统流程独立路径并为每条路径设定优先级</a:t>
            </a:r>
          </a:p>
          <a:p>
            <a:pPr algn="just"/>
            <a:r>
              <a:rPr lang="zh-CN" altLang="zh-CN" dirty="0"/>
              <a:t>路径优先级的设定考虑以下两个因素：</a:t>
            </a:r>
          </a:p>
          <a:p>
            <a:pPr marL="342900" lvl="0" indent="-342900" algn="just">
              <a:buFont typeface="Wingdings" pitchFamily="2" charset="2"/>
              <a:buChar char="l"/>
            </a:pPr>
            <a:r>
              <a:rPr lang="zh-CN" altLang="zh-CN" dirty="0"/>
              <a:t>路径使用的频率。使用频率越高，则路径优先级越高。</a:t>
            </a:r>
          </a:p>
          <a:p>
            <a:pPr marL="342900" lvl="0" indent="-342900" algn="just">
              <a:buFont typeface="Wingdings" pitchFamily="2" charset="2"/>
              <a:buChar char="l"/>
            </a:pPr>
            <a:r>
              <a:rPr lang="zh-CN" altLang="zh-CN" dirty="0"/>
              <a:t>路径的重要程度。路径执行失败对系统的影响越大，则优先级越高。</a:t>
            </a:r>
          </a:p>
          <a:p>
            <a:pPr algn="just">
              <a:lnSpc>
                <a:spcPct val="120000"/>
              </a:lnSpc>
            </a:pPr>
            <a:endParaRPr lang="zh-CN" altLang="zh-CN" dirty="0"/>
          </a:p>
          <a:p>
            <a:pPr algn="just">
              <a:lnSpc>
                <a:spcPct val="120000"/>
              </a:lnSpc>
            </a:pPr>
            <a:endParaRPr lang="zh-CN" altLang="en-US"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105</a:t>
            </a:fld>
            <a:r>
              <a:rPr lang="en-US" altLang="zh-CN"/>
              <a:t>/116</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32" y="1268760"/>
            <a:ext cx="7740860" cy="3597139"/>
          </a:xfrm>
          <a:prstGeom prst="rect">
            <a:avLst/>
          </a:prstGeom>
          <a:noFill/>
        </p:spPr>
        <p:txBody>
          <a:bodyPr wrap="square" rtlCol="0">
            <a:spAutoFit/>
          </a:bodyPr>
          <a:lstStyle/>
          <a:p>
            <a:pPr>
              <a:lnSpc>
                <a:spcPct val="120000"/>
              </a:lnSpc>
            </a:pPr>
            <a:r>
              <a:rPr lang="zh-CN" altLang="zh-CN" dirty="0"/>
              <a:t>将上述两个因素确定的优先级相加就得到了路径的最终优先级。根据路径优先级的排序就可以确定对所有独立路径的测试顺序以及测试的细致程度。</a:t>
            </a:r>
          </a:p>
          <a:p>
            <a:pPr>
              <a:lnSpc>
                <a:spcPct val="120000"/>
              </a:lnSpc>
            </a:pPr>
            <a:r>
              <a:rPr lang="zh-CN" altLang="zh-CN" dirty="0"/>
              <a:t>（</a:t>
            </a:r>
            <a:r>
              <a:rPr lang="en-US" altLang="zh-CN" dirty="0"/>
              <a:t>3</a:t>
            </a:r>
            <a:r>
              <a:rPr lang="zh-CN" altLang="zh-CN" dirty="0"/>
              <a:t>）设计测试用例</a:t>
            </a:r>
          </a:p>
          <a:p>
            <a:pPr>
              <a:lnSpc>
                <a:spcPct val="120000"/>
              </a:lnSpc>
            </a:pPr>
            <a:r>
              <a:rPr lang="zh-CN" altLang="zh-CN" dirty="0"/>
              <a:t>为每条独立路径选取测试数据，形成测试用例。每条路径可以对应多个测试用例，相应的测试输入数据应当充分考虑典型值、边界值和特殊值等情况。</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106</a:t>
            </a:fld>
            <a:r>
              <a:rPr lang="en-US" altLang="zh-CN"/>
              <a:t>/116</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620688"/>
            <a:ext cx="7543800" cy="688938"/>
          </a:xfrm>
        </p:spPr>
        <p:txBody>
          <a:bodyPr/>
          <a:lstStyle/>
          <a:p>
            <a:r>
              <a:rPr lang="en-US" altLang="zh-CN" sz="3600" dirty="0"/>
              <a:t>2.7 </a:t>
            </a:r>
            <a:r>
              <a:rPr lang="zh-CN" altLang="en-US" sz="3600" dirty="0"/>
              <a:t>其它白盒测试方法</a:t>
            </a:r>
          </a:p>
        </p:txBody>
      </p:sp>
      <p:sp>
        <p:nvSpPr>
          <p:cNvPr id="4" name="TextBox 3"/>
          <p:cNvSpPr txBox="1"/>
          <p:nvPr/>
        </p:nvSpPr>
        <p:spPr>
          <a:xfrm>
            <a:off x="431540" y="1484784"/>
            <a:ext cx="8316924" cy="4926733"/>
          </a:xfrm>
          <a:prstGeom prst="rect">
            <a:avLst/>
          </a:prstGeom>
          <a:noFill/>
        </p:spPr>
        <p:txBody>
          <a:bodyPr wrap="square" rtlCol="0">
            <a:spAutoFit/>
          </a:bodyPr>
          <a:lstStyle/>
          <a:p>
            <a:pPr>
              <a:lnSpc>
                <a:spcPct val="120000"/>
              </a:lnSpc>
            </a:pPr>
            <a:r>
              <a:rPr lang="zh-CN" altLang="zh-CN" dirty="0"/>
              <a:t>（</a:t>
            </a:r>
            <a:r>
              <a:rPr lang="en-US" altLang="zh-CN" dirty="0"/>
              <a:t>1</a:t>
            </a:r>
            <a:r>
              <a:rPr lang="zh-CN" altLang="zh-CN" dirty="0"/>
              <a:t>）域测试</a:t>
            </a:r>
          </a:p>
          <a:p>
            <a:pPr>
              <a:lnSpc>
                <a:spcPct val="120000"/>
              </a:lnSpc>
            </a:pPr>
            <a:r>
              <a:rPr lang="zh-CN" altLang="zh-CN" dirty="0"/>
              <a:t>程序错误可以分为域错误、计算型错误和丢失路径错误三种。</a:t>
            </a:r>
          </a:p>
          <a:p>
            <a:pPr marL="342900" lvl="0" indent="-342900">
              <a:lnSpc>
                <a:spcPct val="120000"/>
              </a:lnSpc>
              <a:buFont typeface="Wingdings" pitchFamily="2" charset="2"/>
              <a:buChar char="l"/>
            </a:pPr>
            <a:r>
              <a:rPr lang="zh-CN" altLang="zh-CN" dirty="0"/>
              <a:t>域错误。这种错误也被称为路径错误。程序的每条执行路径都对应于输入域的一类情况，是程序的一个子计算。如果程序的控制流有错误，那么对于某一特定的输入，程序可能执行的是一条错误路径。</a:t>
            </a:r>
          </a:p>
          <a:p>
            <a:pPr marL="342900" lvl="0" indent="-342900">
              <a:lnSpc>
                <a:spcPct val="120000"/>
              </a:lnSpc>
              <a:buFont typeface="Wingdings" pitchFamily="2" charset="2"/>
              <a:buChar char="l"/>
            </a:pPr>
            <a:r>
              <a:rPr lang="zh-CN" altLang="zh-CN" dirty="0"/>
              <a:t>计算型错误。属于常见类型的错误，主要是由于赋值语句中的计算错误而导致程序输出结果不正确。</a:t>
            </a:r>
          </a:p>
          <a:p>
            <a:pPr marL="342900" lvl="0" indent="-342900">
              <a:lnSpc>
                <a:spcPct val="120000"/>
              </a:lnSpc>
              <a:buFont typeface="Wingdings" pitchFamily="2" charset="2"/>
              <a:buChar char="l"/>
            </a:pPr>
            <a:r>
              <a:rPr lang="zh-CN" altLang="zh-CN" dirty="0"/>
              <a:t>丢失路径错误。由于程序中的某处少了一个判定谓词而造成路径丢失。</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107</a:t>
            </a:fld>
            <a:r>
              <a:rPr lang="en-US" altLang="zh-CN"/>
              <a:t>/116</a:t>
            </a:r>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628800"/>
            <a:ext cx="8208912" cy="3147208"/>
          </a:xfrm>
          <a:prstGeom prst="rect">
            <a:avLst/>
          </a:prstGeom>
          <a:noFill/>
        </p:spPr>
        <p:txBody>
          <a:bodyPr wrap="square" rtlCol="0">
            <a:spAutoFit/>
          </a:bodyPr>
          <a:lstStyle/>
          <a:p>
            <a:pPr>
              <a:lnSpc>
                <a:spcPct val="120000"/>
              </a:lnSpc>
            </a:pPr>
            <a:r>
              <a:rPr lang="zh-CN" altLang="zh-CN" sz="2800" dirty="0"/>
              <a:t>域测试主要是针对域错误进行的程序测试，是一种基于程序结构的测试方法。“域”在这里是指程序的输入空间，域测试方法是基于对程序输入空间的分析，以及在分析基础上对输入空间进行分割划分，然后选取相应的测试点进行测试。</a:t>
            </a:r>
          </a:p>
          <a:p>
            <a:pPr>
              <a:lnSpc>
                <a:spcPct val="120000"/>
              </a:lnSpc>
            </a:pP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108</a:t>
            </a:fld>
            <a:r>
              <a:rPr lang="en-US" altLang="zh-CN"/>
              <a:t>/116</a:t>
            </a: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745" y="1196751"/>
            <a:ext cx="7524836" cy="5262979"/>
          </a:xfrm>
          <a:prstGeom prst="rect">
            <a:avLst/>
          </a:prstGeom>
          <a:noFill/>
        </p:spPr>
        <p:txBody>
          <a:bodyPr wrap="square" rtlCol="0">
            <a:spAutoFit/>
          </a:bodyPr>
          <a:lstStyle/>
          <a:p>
            <a:pPr>
              <a:lnSpc>
                <a:spcPct val="120000"/>
              </a:lnSpc>
            </a:pPr>
            <a:r>
              <a:rPr lang="zh-CN" altLang="zh-CN" sz="2800" dirty="0"/>
              <a:t>域测试是一种模块测试的有效方法，但是有两个致命的弱点：一是为了简化分析的目的，域测试对被测程序提出了过多的限制，如要求被测程序不出现数组，分支谓词是不含布尔运算的简单谓词等；二是当程序包含很多路径时，所需的测试点非常多。另外，输入域的分割和划分还涉及多维空间的概念，不易被理解。这些都限制了域测试方法的实用性，不易被人们所接受。</a:t>
            </a:r>
          </a:p>
          <a:p>
            <a:pPr>
              <a:lnSpc>
                <a:spcPct val="120000"/>
              </a:lnSpc>
            </a:pPr>
            <a:endParaRPr lang="zh-CN" altLang="en-US" sz="280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109</a:t>
            </a:fld>
            <a:r>
              <a:rPr lang="en-US" altLang="zh-CN"/>
              <a:t>/116</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832406428"/>
              </p:ext>
            </p:extLst>
          </p:nvPr>
        </p:nvGraphicFramePr>
        <p:xfrm>
          <a:off x="287524" y="1808820"/>
          <a:ext cx="8496943" cy="4878540"/>
        </p:xfrm>
        <a:graphic>
          <a:graphicData uri="http://schemas.openxmlformats.org/drawingml/2006/table">
            <a:tbl>
              <a:tblPr firstRow="1" firstCol="1" bandRow="1">
                <a:tableStyleId>{5C22544A-7EE6-4342-B048-85BDC9FD1C3A}</a:tableStyleId>
              </a:tblPr>
              <a:tblGrid>
                <a:gridCol w="1403695">
                  <a:extLst>
                    <a:ext uri="{9D8B030D-6E8A-4147-A177-3AD203B41FA5}">
                      <a16:colId xmlns:a16="http://schemas.microsoft.com/office/drawing/2014/main" val="20000"/>
                    </a:ext>
                  </a:extLst>
                </a:gridCol>
                <a:gridCol w="1980681">
                  <a:extLst>
                    <a:ext uri="{9D8B030D-6E8A-4147-A177-3AD203B41FA5}">
                      <a16:colId xmlns:a16="http://schemas.microsoft.com/office/drawing/2014/main" val="20001"/>
                    </a:ext>
                  </a:extLst>
                </a:gridCol>
                <a:gridCol w="2556284">
                  <a:extLst>
                    <a:ext uri="{9D8B030D-6E8A-4147-A177-3AD203B41FA5}">
                      <a16:colId xmlns:a16="http://schemas.microsoft.com/office/drawing/2014/main" val="20002"/>
                    </a:ext>
                  </a:extLst>
                </a:gridCol>
                <a:gridCol w="2556283">
                  <a:extLst>
                    <a:ext uri="{9D8B030D-6E8A-4147-A177-3AD203B41FA5}">
                      <a16:colId xmlns:a16="http://schemas.microsoft.com/office/drawing/2014/main" val="20003"/>
                    </a:ext>
                  </a:extLst>
                </a:gridCol>
              </a:tblGrid>
              <a:tr h="366336">
                <a:tc>
                  <a:txBody>
                    <a:bodyPr/>
                    <a:lstStyle/>
                    <a:p>
                      <a:pPr indent="127000" algn="ctr">
                        <a:lnSpc>
                          <a:spcPct val="120000"/>
                        </a:lnSpc>
                        <a:spcAft>
                          <a:spcPts val="0"/>
                        </a:spcAft>
                      </a:pPr>
                      <a:r>
                        <a:rPr lang="en-US" altLang="zh-CN" sz="1600" kern="100" dirty="0">
                          <a:solidFill>
                            <a:schemeClr val="tx1"/>
                          </a:solidFill>
                          <a:effectLst/>
                          <a:latin typeface="+mn-lt"/>
                        </a:rPr>
                        <a:t>Item</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solidFill>
                            <a:schemeClr val="tx1"/>
                          </a:solidFill>
                          <a:effectLst/>
                          <a:latin typeface="+mn-lt"/>
                        </a:rPr>
                        <a:t>Desktop inspection</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solidFill>
                            <a:schemeClr val="tx1"/>
                          </a:solidFill>
                          <a:effectLst/>
                          <a:latin typeface="+mn-lt"/>
                        </a:rPr>
                        <a:t>Walkthrough</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solidFill>
                            <a:schemeClr val="tx1"/>
                          </a:solidFill>
                          <a:effectLst/>
                          <a:latin typeface="+mn-lt"/>
                        </a:rPr>
                        <a:t>Code review</a:t>
                      </a:r>
                      <a:endParaRPr lang="zh-CN" sz="1600" kern="100" dirty="0">
                        <a:solidFill>
                          <a:schemeClr val="tx1"/>
                        </a:solidFill>
                        <a:effectLst/>
                        <a:latin typeface="+mn-lt"/>
                        <a:ea typeface="宋体"/>
                      </a:endParaRPr>
                    </a:p>
                  </a:txBody>
                  <a:tcPr marL="68580" marR="68580" marT="0" marB="0" anchor="ctr"/>
                </a:tc>
                <a:extLst>
                  <a:ext uri="{0D108BD9-81ED-4DB2-BD59-A6C34878D82A}">
                    <a16:rowId xmlns:a16="http://schemas.microsoft.com/office/drawing/2014/main" val="10000"/>
                  </a:ext>
                </a:extLst>
              </a:tr>
              <a:tr h="366336">
                <a:tc>
                  <a:txBody>
                    <a:bodyPr/>
                    <a:lstStyle/>
                    <a:p>
                      <a:pPr indent="127000" algn="ctr">
                        <a:lnSpc>
                          <a:spcPct val="120000"/>
                        </a:lnSpc>
                        <a:spcAft>
                          <a:spcPts val="0"/>
                        </a:spcAft>
                      </a:pPr>
                      <a:r>
                        <a:rPr lang="en-US" altLang="zh-CN" sz="1600" kern="100" dirty="0">
                          <a:solidFill>
                            <a:schemeClr val="tx1"/>
                          </a:solidFill>
                          <a:effectLst/>
                          <a:latin typeface="+mn-lt"/>
                        </a:rPr>
                        <a:t>Notes</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Notes and coding standards</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Time-limited, delayed code modification</a:t>
                      </a:r>
                      <a:endParaRPr lang="zh-CN" sz="1600" kern="100" dirty="0">
                        <a:effectLst/>
                        <a:latin typeface="+mn-lt"/>
                        <a:ea typeface="黑体" pitchFamily="49" charset="-122"/>
                      </a:endParaRPr>
                    </a:p>
                  </a:txBody>
                  <a:tcPr marL="68580" marR="68580" marT="0" marB="0" anchor="ctr"/>
                </a:tc>
                <a:tc>
                  <a:txBody>
                    <a:bodyPr/>
                    <a:lstStyle/>
                    <a:p>
                      <a:pPr marL="0" marR="0" lvl="0" indent="127000" algn="ctr" defTabSz="914400" rtl="0" eaLnBrk="1" fontAlgn="auto" latinLnBrk="0" hangingPunct="1">
                        <a:lnSpc>
                          <a:spcPct val="120000"/>
                        </a:lnSpc>
                        <a:spcBef>
                          <a:spcPts val="0"/>
                        </a:spcBef>
                        <a:spcAft>
                          <a:spcPts val="0"/>
                        </a:spcAft>
                        <a:buClrTx/>
                        <a:buSzTx/>
                        <a:buFontTx/>
                        <a:buNone/>
                        <a:tabLst/>
                        <a:defRPr/>
                      </a:pPr>
                      <a:r>
                        <a:rPr lang="en-US" altLang="zh-CN" sz="1600" kern="100" dirty="0">
                          <a:effectLst/>
                          <a:latin typeface="+mn-lt"/>
                          <a:ea typeface="黑体" pitchFamily="49" charset="-122"/>
                        </a:rPr>
                        <a:t>Time-limited, delayed code modification</a:t>
                      </a:r>
                      <a:endParaRPr lang="zh-CN" alt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1"/>
                  </a:ext>
                </a:extLst>
              </a:tr>
              <a:tr h="366336">
                <a:tc>
                  <a:txBody>
                    <a:bodyPr/>
                    <a:lstStyle/>
                    <a:p>
                      <a:pPr indent="127000" algn="ctr">
                        <a:lnSpc>
                          <a:spcPct val="120000"/>
                        </a:lnSpc>
                        <a:spcAft>
                          <a:spcPts val="0"/>
                        </a:spcAft>
                      </a:pPr>
                      <a:r>
                        <a:rPr lang="en-US" altLang="zh-CN" sz="1600" kern="100" dirty="0">
                          <a:solidFill>
                            <a:schemeClr val="tx1"/>
                          </a:solidFill>
                          <a:effectLst/>
                          <a:latin typeface="+mn-lt"/>
                        </a:rPr>
                        <a:t>Documents</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None</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Static analysis error report</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Result report</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2"/>
                  </a:ext>
                </a:extLst>
              </a:tr>
              <a:tr h="624040">
                <a:tc>
                  <a:txBody>
                    <a:bodyPr/>
                    <a:lstStyle/>
                    <a:p>
                      <a:pPr indent="127000" algn="ctr">
                        <a:lnSpc>
                          <a:spcPct val="120000"/>
                        </a:lnSpc>
                        <a:spcAft>
                          <a:spcPts val="0"/>
                        </a:spcAft>
                      </a:pPr>
                      <a:r>
                        <a:rPr lang="en-US" altLang="zh-CN" sz="1600" kern="100" dirty="0">
                          <a:solidFill>
                            <a:schemeClr val="tx1"/>
                          </a:solidFill>
                          <a:effectLst/>
                          <a:latin typeface="+mn-lt"/>
                        </a:rPr>
                        <a:t>Aim</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None</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Code standard specification, no logic error</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Code standard specification, no logic error</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3"/>
                  </a:ext>
                </a:extLst>
              </a:tr>
              <a:tr h="375720">
                <a:tc>
                  <a:txBody>
                    <a:bodyPr/>
                    <a:lstStyle/>
                    <a:p>
                      <a:pPr indent="127000" algn="ctr">
                        <a:lnSpc>
                          <a:spcPct val="120000"/>
                        </a:lnSpc>
                        <a:spcAft>
                          <a:spcPts val="0"/>
                        </a:spcAft>
                      </a:pPr>
                      <a:r>
                        <a:rPr lang="en-US" altLang="zh-CN" sz="1600" kern="100" dirty="0">
                          <a:solidFill>
                            <a:schemeClr val="tx1"/>
                          </a:solidFill>
                          <a:effectLst/>
                          <a:latin typeface="+mn-lt"/>
                        </a:rPr>
                        <a:t>Pros</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Time-saving</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Facilitate communication between project team members and common understanding of software products</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Plan the coding quality control of software products</a:t>
                      </a:r>
                      <a:endParaRPr 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4"/>
                  </a:ext>
                </a:extLst>
              </a:tr>
              <a:tr h="698308">
                <a:tc>
                  <a:txBody>
                    <a:bodyPr/>
                    <a:lstStyle/>
                    <a:p>
                      <a:pPr indent="127000" algn="ctr">
                        <a:lnSpc>
                          <a:spcPct val="120000"/>
                        </a:lnSpc>
                        <a:spcAft>
                          <a:spcPts val="0"/>
                        </a:spcAft>
                      </a:pPr>
                      <a:r>
                        <a:rPr lang="en-US" altLang="zh-CN" sz="1600" kern="100" dirty="0">
                          <a:solidFill>
                            <a:schemeClr val="tx1"/>
                          </a:solidFill>
                          <a:effectLst/>
                          <a:latin typeface="+mn-lt"/>
                        </a:rPr>
                        <a:t>Cons</a:t>
                      </a:r>
                      <a:endParaRPr lang="zh-CN" sz="1600" kern="100" dirty="0">
                        <a:solidFill>
                          <a:schemeClr val="tx1"/>
                        </a:solidFill>
                        <a:effectLst/>
                        <a:latin typeface="+mn-lt"/>
                        <a:ea typeface="宋体"/>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Informal, dependent on personal ability, low efficiency</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Time-consuming</a:t>
                      </a:r>
                      <a:endParaRPr lang="zh-CN" sz="1600" kern="100" dirty="0">
                        <a:effectLst/>
                        <a:latin typeface="+mn-lt"/>
                        <a:ea typeface="黑体" pitchFamily="49" charset="-122"/>
                      </a:endParaRPr>
                    </a:p>
                  </a:txBody>
                  <a:tcPr marL="68580" marR="68580" marT="0" marB="0" anchor="ctr"/>
                </a:tc>
                <a:tc>
                  <a:txBody>
                    <a:bodyPr/>
                    <a:lstStyle/>
                    <a:p>
                      <a:pPr indent="127000" algn="ctr">
                        <a:lnSpc>
                          <a:spcPct val="120000"/>
                        </a:lnSpc>
                        <a:spcAft>
                          <a:spcPts val="0"/>
                        </a:spcAft>
                      </a:pPr>
                      <a:r>
                        <a:rPr lang="en-US" altLang="zh-CN" sz="1600" kern="100" dirty="0">
                          <a:effectLst/>
                          <a:latin typeface="+mn-lt"/>
                          <a:ea typeface="黑体" pitchFamily="49" charset="-122"/>
                        </a:rPr>
                        <a:t>Time-consuming</a:t>
                      </a:r>
                      <a:endParaRPr lang="zh-CN" altLang="zh-CN" sz="1600" kern="100" dirty="0">
                        <a:effectLst/>
                        <a:latin typeface="+mn-lt"/>
                        <a:ea typeface="黑体" pitchFamily="49" charset="-122"/>
                      </a:endParaRPr>
                    </a:p>
                  </a:txBody>
                  <a:tcPr marL="68580" marR="68580" marT="0" marB="0" anchor="ctr"/>
                </a:tc>
                <a:extLst>
                  <a:ext uri="{0D108BD9-81ED-4DB2-BD59-A6C34878D82A}">
                    <a16:rowId xmlns:a16="http://schemas.microsoft.com/office/drawing/2014/main" val="10005"/>
                  </a:ext>
                </a:extLst>
              </a:tr>
            </a:tbl>
          </a:graphicData>
        </a:graphic>
      </p:graphicFrame>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11</a:t>
            </a:fld>
            <a:r>
              <a:rPr lang="en-US" altLang="zh-CN"/>
              <a:t>/116</a:t>
            </a:r>
            <a:endParaRPr lang="en-US" altLang="zh-CN" dirty="0"/>
          </a:p>
        </p:txBody>
      </p:sp>
      <p:sp>
        <p:nvSpPr>
          <p:cNvPr id="6" name="Rectangle 2"/>
          <p:cNvSpPr txBox="1">
            <a:spLocks noChangeArrowheads="1"/>
          </p:cNvSpPr>
          <p:nvPr/>
        </p:nvSpPr>
        <p:spPr bwMode="auto">
          <a:xfrm>
            <a:off x="431540" y="764704"/>
            <a:ext cx="7416824"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algn="ctr" eaLnBrk="1" hangingPunct="1"/>
            <a:r>
              <a:rPr lang="en-US" altLang="zh-CN" sz="2000" kern="0" dirty="0">
                <a:solidFill>
                  <a:schemeClr val="tx1"/>
                </a:solidFill>
                <a:ea typeface="楷体_GB2312" pitchFamily="49" charset="-122"/>
              </a:rPr>
              <a:t>Table 2-1  Comparison of desktop inspection, walkthrough and code review (continued)</a:t>
            </a:r>
            <a:endParaRPr lang="zh-CN" altLang="en-US" sz="2000" kern="0" dirty="0">
              <a:solidFill>
                <a:schemeClr val="tx1"/>
              </a:solidFill>
              <a:ea typeface="楷体_GB2312" pitchFamily="49"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088740"/>
            <a:ext cx="7596844" cy="5369932"/>
          </a:xfrm>
          <a:prstGeom prst="rect">
            <a:avLst/>
          </a:prstGeom>
          <a:noFill/>
        </p:spPr>
        <p:txBody>
          <a:bodyPr wrap="square" rtlCol="0">
            <a:spAutoFit/>
          </a:bodyPr>
          <a:lstStyle/>
          <a:p>
            <a:pPr>
              <a:lnSpc>
                <a:spcPct val="120000"/>
              </a:lnSpc>
            </a:pPr>
            <a:r>
              <a:rPr lang="zh-CN" altLang="zh-CN" dirty="0"/>
              <a:t>（</a:t>
            </a:r>
            <a:r>
              <a:rPr lang="en-US" altLang="zh-CN" dirty="0"/>
              <a:t>2</a:t>
            </a:r>
            <a:r>
              <a:rPr lang="zh-CN" altLang="zh-CN" dirty="0"/>
              <a:t>）符号测试</a:t>
            </a:r>
          </a:p>
          <a:p>
            <a:pPr>
              <a:lnSpc>
                <a:spcPct val="120000"/>
              </a:lnSpc>
            </a:pPr>
            <a:r>
              <a:rPr lang="zh-CN" altLang="zh-CN" dirty="0">
                <a:solidFill>
                  <a:srgbClr val="00B0F0"/>
                </a:solidFill>
              </a:rPr>
              <a:t>基本思想</a:t>
            </a:r>
            <a:r>
              <a:rPr lang="zh-CN" altLang="en-US" dirty="0"/>
              <a:t>：</a:t>
            </a:r>
            <a:r>
              <a:rPr lang="zh-CN" altLang="zh-CN" dirty="0"/>
              <a:t>允许测试用例的输入数据是符号值，用以代替具体的数值数据。</a:t>
            </a:r>
            <a:endParaRPr lang="en-US" altLang="zh-CN" dirty="0"/>
          </a:p>
          <a:p>
            <a:pPr>
              <a:lnSpc>
                <a:spcPct val="120000"/>
              </a:lnSpc>
            </a:pPr>
            <a:r>
              <a:rPr lang="zh-CN" altLang="zh-CN" dirty="0">
                <a:solidFill>
                  <a:srgbClr val="00B0F0"/>
                </a:solidFill>
              </a:rPr>
              <a:t>目的</a:t>
            </a:r>
            <a:r>
              <a:rPr lang="zh-CN" altLang="en-US" dirty="0"/>
              <a:t>：</a:t>
            </a:r>
            <a:r>
              <a:rPr lang="zh-CN" altLang="zh-CN" dirty="0"/>
              <a:t>解决测试点不易选取，所选测试点不能保证具有完全代表性的问题。</a:t>
            </a:r>
            <a:endParaRPr lang="en-US" altLang="zh-CN" dirty="0"/>
          </a:p>
          <a:p>
            <a:pPr>
              <a:lnSpc>
                <a:spcPct val="120000"/>
              </a:lnSpc>
            </a:pPr>
            <a:r>
              <a:rPr lang="zh-CN" altLang="en-US" dirty="0">
                <a:solidFill>
                  <a:srgbClr val="00B0F0"/>
                </a:solidFill>
              </a:rPr>
              <a:t>特点：</a:t>
            </a:r>
            <a:r>
              <a:rPr lang="zh-CN" altLang="zh-CN" dirty="0"/>
              <a:t>符号值既可以是基本符号变量值，也可以是符号变量值的一个表达式。</a:t>
            </a:r>
            <a:endParaRPr lang="en-US" altLang="zh-CN" dirty="0"/>
          </a:p>
          <a:p>
            <a:pPr>
              <a:lnSpc>
                <a:spcPct val="120000"/>
              </a:lnSpc>
            </a:pPr>
            <a:r>
              <a:rPr lang="zh-CN" altLang="zh-CN" dirty="0"/>
              <a:t>符号测试执行的是代数运算，而普通测试执行的是算数运算。</a:t>
            </a:r>
            <a:endParaRPr lang="en-US" altLang="zh-CN" dirty="0"/>
          </a:p>
          <a:p>
            <a:pPr>
              <a:lnSpc>
                <a:spcPct val="120000"/>
              </a:lnSpc>
            </a:pPr>
            <a:r>
              <a:rPr lang="zh-CN" altLang="zh-CN" dirty="0"/>
              <a:t>符号测试可以看做是对普通测试的一个自然的扩充</a:t>
            </a:r>
            <a:r>
              <a:rPr lang="zh-CN" altLang="en-US" dirty="0"/>
              <a:t>。</a:t>
            </a:r>
            <a:endParaRPr lang="en-US" altLang="zh-CN" dirty="0"/>
          </a:p>
          <a:p>
            <a:pPr>
              <a:lnSpc>
                <a:spcPct val="120000"/>
              </a:lnSpc>
            </a:pPr>
            <a:r>
              <a:rPr lang="zh-CN" altLang="zh-CN" dirty="0"/>
              <a:t>符号测试可以看做是程序测试和程序验证的一个折衷。</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pPr>
              <a:defRPr/>
            </a:pPr>
            <a:fld id="{07B0A429-4BF6-47BA-9CDA-C696ABD4D7E9}" type="slidenum">
              <a:rPr lang="en-US" altLang="zh-CN" smtClean="0"/>
              <a:pPr>
                <a:defRPr/>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664804"/>
            <a:ext cx="6984776" cy="3711785"/>
          </a:xfrm>
          <a:prstGeom prst="rect">
            <a:avLst/>
          </a:prstGeom>
          <a:noFill/>
        </p:spPr>
        <p:txBody>
          <a:bodyPr wrap="square" rtlCol="0">
            <a:spAutoFit/>
          </a:bodyPr>
          <a:lstStyle/>
          <a:p>
            <a:pPr>
              <a:lnSpc>
                <a:spcPct val="120000"/>
              </a:lnSpc>
            </a:pPr>
            <a:r>
              <a:rPr lang="zh-CN" altLang="en-US" sz="2800" dirty="0"/>
              <a:t>符号测试</a:t>
            </a:r>
            <a:r>
              <a:rPr lang="zh-CN" altLang="en-US" sz="2800" dirty="0">
                <a:solidFill>
                  <a:srgbClr val="00B0F0"/>
                </a:solidFill>
              </a:rPr>
              <a:t>存在的问题</a:t>
            </a:r>
            <a:r>
              <a:rPr lang="zh-CN" altLang="en-US" sz="2800" dirty="0"/>
              <a:t>：</a:t>
            </a:r>
            <a:r>
              <a:rPr lang="zh-CN" altLang="zh-CN" sz="2800" dirty="0"/>
              <a:t>符号测试方法是否能够得到广泛应用的关键在于能否开发出功能更为强大的程序编译器和解释器，使它们能够处理符号运算。目前，符号测试还存在着分支问题、二义性问题、大程序问题等待解决问题，使其实际应用性受到了一定的限制。</a:t>
            </a:r>
          </a:p>
          <a:p>
            <a:pPr>
              <a:lnSpc>
                <a:spcPct val="120000"/>
              </a:lnSpc>
            </a:pP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111</a:t>
            </a:fld>
            <a:r>
              <a:rPr lang="en-US" altLang="zh-CN"/>
              <a:t>/116</a:t>
            </a:r>
            <a:endParaRPr lang="en-US" altLang="zh-CN"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836712"/>
            <a:ext cx="7344816" cy="4745915"/>
          </a:xfrm>
          <a:prstGeom prst="rect">
            <a:avLst/>
          </a:prstGeom>
          <a:noFill/>
        </p:spPr>
        <p:txBody>
          <a:bodyPr wrap="square" rtlCol="0">
            <a:spAutoFit/>
          </a:bodyPr>
          <a:lstStyle/>
          <a:p>
            <a:pPr>
              <a:lnSpc>
                <a:spcPct val="120000"/>
              </a:lnSpc>
            </a:pPr>
            <a:r>
              <a:rPr lang="zh-CN" altLang="zh-CN" sz="2800" dirty="0"/>
              <a:t>（</a:t>
            </a:r>
            <a:r>
              <a:rPr lang="en-US" altLang="zh-CN" sz="2800" dirty="0"/>
              <a:t>3</a:t>
            </a:r>
            <a:r>
              <a:rPr lang="zh-CN" altLang="zh-CN" sz="2800" dirty="0"/>
              <a:t>）程序变异</a:t>
            </a:r>
          </a:p>
          <a:p>
            <a:pPr>
              <a:lnSpc>
                <a:spcPct val="120000"/>
              </a:lnSpc>
            </a:pPr>
            <a:r>
              <a:rPr lang="zh-CN" altLang="en-US" sz="2800" dirty="0">
                <a:solidFill>
                  <a:srgbClr val="0A6AF6"/>
                </a:solidFill>
              </a:rPr>
              <a:t>定义：</a:t>
            </a:r>
            <a:r>
              <a:rPr lang="zh-CN" altLang="zh-CN" sz="2800" dirty="0"/>
              <a:t>程序变异是一种错误驱动测试，是针对某类特定程序错误进行的测试。</a:t>
            </a:r>
            <a:endParaRPr lang="en-US" altLang="zh-CN" sz="2800" dirty="0"/>
          </a:p>
          <a:p>
            <a:pPr>
              <a:lnSpc>
                <a:spcPct val="120000"/>
              </a:lnSpc>
            </a:pPr>
            <a:r>
              <a:rPr lang="zh-CN" altLang="en-US" sz="2800" dirty="0">
                <a:solidFill>
                  <a:srgbClr val="0A6AF6"/>
                </a:solidFill>
              </a:rPr>
              <a:t>分类：</a:t>
            </a:r>
            <a:r>
              <a:rPr lang="zh-CN" altLang="zh-CN" sz="2800" dirty="0"/>
              <a:t>程序变异又分为</a:t>
            </a:r>
            <a:r>
              <a:rPr lang="zh-CN" altLang="zh-CN" sz="2800" dirty="0">
                <a:solidFill>
                  <a:srgbClr val="00B0F0"/>
                </a:solidFill>
              </a:rPr>
              <a:t>程序强变异</a:t>
            </a:r>
            <a:r>
              <a:rPr lang="zh-CN" altLang="zh-CN" sz="2800" dirty="0"/>
              <a:t>和</a:t>
            </a:r>
            <a:r>
              <a:rPr lang="zh-CN" altLang="zh-CN" sz="2800" dirty="0">
                <a:solidFill>
                  <a:srgbClr val="00B0F0"/>
                </a:solidFill>
              </a:rPr>
              <a:t>程序弱变异</a:t>
            </a:r>
            <a:r>
              <a:rPr lang="zh-CN" altLang="zh-CN" sz="2800" dirty="0"/>
              <a:t>。程序强变异通过对程序进行微小的改变而生成许多被测程序变异体，而程序弱变异并不实际产生程序变异体，而是分析源程序中易于出错的环节，找出有效的测试数据去执行这些部分。</a:t>
            </a: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112</a:t>
            </a:fld>
            <a:r>
              <a:rPr lang="en-US" altLang="zh-CN"/>
              <a:t>/116</a:t>
            </a:r>
            <a:endParaRPr lang="en-US" altLang="zh-CN"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40" y="1160748"/>
            <a:ext cx="7416824" cy="3711785"/>
          </a:xfrm>
          <a:prstGeom prst="rect">
            <a:avLst/>
          </a:prstGeom>
          <a:noFill/>
        </p:spPr>
        <p:txBody>
          <a:bodyPr wrap="square" rtlCol="0">
            <a:spAutoFit/>
          </a:bodyPr>
          <a:lstStyle/>
          <a:p>
            <a:pPr algn="just">
              <a:lnSpc>
                <a:spcPct val="120000"/>
              </a:lnSpc>
            </a:pPr>
            <a:r>
              <a:rPr lang="zh-CN" altLang="zh-CN" sz="2800" dirty="0"/>
              <a:t>变异测试通过在程序中逐个引入符合语法的变化，把源程序变异为若干个变异程序，利用相应的测试结果检验测试用例集的错误检测能力，预测源程序存在错误的可能性。</a:t>
            </a:r>
            <a:endParaRPr lang="en-US" altLang="zh-CN" sz="2800" dirty="0"/>
          </a:p>
          <a:p>
            <a:pPr algn="just">
              <a:lnSpc>
                <a:spcPct val="120000"/>
              </a:lnSpc>
            </a:pPr>
            <a:r>
              <a:rPr lang="zh-CN" altLang="en-US" sz="2800" dirty="0"/>
              <a:t>程序变异的优点：</a:t>
            </a:r>
            <a:r>
              <a:rPr lang="zh-CN" altLang="zh-CN" sz="2800" dirty="0"/>
              <a:t>针对性强、系统测试性强</a:t>
            </a:r>
            <a:endParaRPr lang="en-US" altLang="zh-CN" sz="2800" dirty="0"/>
          </a:p>
          <a:p>
            <a:pPr algn="just">
              <a:lnSpc>
                <a:spcPct val="120000"/>
              </a:lnSpc>
            </a:pPr>
            <a:r>
              <a:rPr lang="zh-CN" altLang="en-US" sz="2800" dirty="0"/>
              <a:t>程序变异的缺点：</a:t>
            </a:r>
            <a:r>
              <a:rPr lang="zh-CN" altLang="zh-CN" sz="2800" dirty="0"/>
              <a:t>如果运行所有变异因子会成倍提高测试成本</a:t>
            </a:r>
            <a:endParaRPr lang="zh-CN" altLang="en-US" sz="280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113</a:t>
            </a:fld>
            <a:r>
              <a:rPr lang="en-US" altLang="zh-CN"/>
              <a:t>/116</a:t>
            </a:r>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7"/>
          <p:cNvSpPr>
            <a:spLocks noGrp="1" noChangeArrowheads="1"/>
          </p:cNvSpPr>
          <p:nvPr>
            <p:ph type="title"/>
          </p:nvPr>
        </p:nvSpPr>
        <p:spPr>
          <a:xfrm>
            <a:off x="457200" y="692696"/>
            <a:ext cx="7543800" cy="724942"/>
          </a:xfrm>
          <a:noFill/>
        </p:spPr>
        <p:txBody>
          <a:bodyPr/>
          <a:lstStyle/>
          <a:p>
            <a:pPr eaLnBrk="1" hangingPunct="1"/>
            <a:r>
              <a:rPr lang="en-US" altLang="zh-CN" sz="3600" dirty="0">
                <a:solidFill>
                  <a:srgbClr val="0A6AF6"/>
                </a:solidFill>
                <a:ea typeface="楷体_GB2312" pitchFamily="49" charset="-122"/>
              </a:rPr>
              <a:t>2.8 White Box Testing Application Policy</a:t>
            </a:r>
            <a:endParaRPr lang="zh-CN" altLang="en-US" sz="3600" dirty="0">
              <a:solidFill>
                <a:srgbClr val="0A6AF6"/>
              </a:solidFill>
              <a:ea typeface="楷体_GB2312" pitchFamily="49" charset="-122"/>
            </a:endParaRPr>
          </a:p>
        </p:txBody>
      </p:sp>
      <p:sp>
        <p:nvSpPr>
          <p:cNvPr id="3" name="TextBox 2"/>
          <p:cNvSpPr txBox="1"/>
          <p:nvPr/>
        </p:nvSpPr>
        <p:spPr>
          <a:xfrm>
            <a:off x="323528" y="1417638"/>
            <a:ext cx="8208912" cy="4268797"/>
          </a:xfrm>
          <a:prstGeom prst="rect">
            <a:avLst/>
          </a:prstGeom>
          <a:noFill/>
        </p:spPr>
        <p:txBody>
          <a:bodyPr wrap="square" rtlCol="0">
            <a:spAutoFit/>
          </a:bodyPr>
          <a:lstStyle/>
          <a:p>
            <a:pPr>
              <a:lnSpc>
                <a:spcPct val="120000"/>
              </a:lnSpc>
            </a:pPr>
            <a:r>
              <a:rPr lang="en-US" altLang="zh-CN" b="0" dirty="0"/>
              <a:t>White-box testing methods synthesize application strategies
</a:t>
            </a:r>
            <a:r>
              <a:rPr lang="en-US" altLang="zh-CN" sz="2000" b="0" dirty="0"/>
              <a:t>(1) When starting white box testing, first of all, test tools should be used as much as possible for program static structure analysis.
(2) In the test, it is recommended to use a combination of static and then dynamic. Static structure analysis and code checking followed by overlay testing.
(3) Use the results of static analysis as the basis and guidance, and then use code inspection and dynamic testing to further confirm the static test analysis results, so that the test work is more accurate and effective.</a:t>
            </a:r>
            <a:endParaRPr lang="zh-CN" altLang="en-US"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114</a:t>
            </a:fld>
            <a:r>
              <a:rPr lang="en-US" altLang="zh-CN"/>
              <a:t>/116</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728700"/>
            <a:ext cx="7668852" cy="5000600"/>
          </a:xfrm>
          <a:prstGeom prst="rect">
            <a:avLst/>
          </a:prstGeom>
          <a:noFill/>
        </p:spPr>
        <p:txBody>
          <a:bodyPr wrap="square" rtlCol="0">
            <a:spAutoFit/>
          </a:bodyPr>
          <a:lstStyle/>
          <a:p>
            <a:pPr>
              <a:lnSpc>
                <a:spcPct val="120000"/>
              </a:lnSpc>
            </a:pPr>
            <a:r>
              <a:rPr lang="en-US" altLang="zh-CN" sz="2000" b="0" dirty="0"/>
              <a:t>(4) Coverage test is the focus of white box testing, which can be used as the basis for quantitative indicators in the test report. In general, you can use the basic path test method to reach the standard of statement coverage, and for key modules, you should use a variety of coverage standards to measure the coverage of your code.</a:t>
            </a:r>
          </a:p>
          <a:p>
            <a:pPr>
              <a:lnSpc>
                <a:spcPct val="120000"/>
              </a:lnSpc>
            </a:pPr>
            <a:r>
              <a:rPr lang="en-US" altLang="zh-CN" sz="2000" b="0" dirty="0"/>
              <a:t>
(5) In different test stages, the application focus of white box testing is also different. Unit tests are mainly based on code inspection and logic coverage, integration tests need to add static structural analysis, etc., and system tests need to take corresponding white box tests based on black box test results.</a:t>
            </a:r>
            <a:r>
              <a:rPr lang="en-US" altLang="zh-CN" b="0" dirty="0"/>
              <a:t>
</a:t>
            </a:r>
            <a:endParaRPr lang="zh-CN" altLang="zh-CN"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115</a:t>
            </a:fld>
            <a:r>
              <a:rPr lang="en-US" altLang="zh-CN"/>
              <a:t>/116</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23528" y="656692"/>
            <a:ext cx="5641975" cy="725488"/>
          </a:xfrm>
        </p:spPr>
        <p:txBody>
          <a:bodyPr/>
          <a:lstStyle/>
          <a:p>
            <a:pPr eaLnBrk="1" hangingPunct="1"/>
            <a:r>
              <a:rPr lang="en-US" altLang="zh-CN" sz="3200" dirty="0">
                <a:solidFill>
                  <a:srgbClr val="3366FF"/>
                </a:solidFill>
                <a:latin typeface="楷体_GB2312" pitchFamily="49" charset="-122"/>
                <a:ea typeface="楷体_GB2312" pitchFamily="49" charset="-122"/>
              </a:rPr>
              <a:t>1</a:t>
            </a:r>
            <a:r>
              <a:rPr lang="zh-CN" altLang="en-US" sz="3200" dirty="0">
                <a:solidFill>
                  <a:srgbClr val="3366FF"/>
                </a:solidFill>
                <a:latin typeface="楷体_GB2312" pitchFamily="49" charset="-122"/>
                <a:ea typeface="楷体_GB2312" pitchFamily="49" charset="-122"/>
              </a:rPr>
              <a:t>）</a:t>
            </a:r>
            <a:r>
              <a:rPr lang="en-US" altLang="zh-CN" sz="3200" dirty="0">
                <a:solidFill>
                  <a:srgbClr val="3366FF"/>
                </a:solidFill>
                <a:latin typeface="+mn-lt"/>
                <a:ea typeface="楷体_GB2312" pitchFamily="49" charset="-122"/>
              </a:rPr>
              <a:t>Desktop inspection</a:t>
            </a:r>
            <a:endParaRPr lang="zh-CN" altLang="en-US" sz="3200" dirty="0">
              <a:solidFill>
                <a:srgbClr val="3366FF"/>
              </a:solidFill>
              <a:latin typeface="+mn-lt"/>
              <a:ea typeface="楷体_GB2312" pitchFamily="49" charset="-122"/>
            </a:endParaRPr>
          </a:p>
        </p:txBody>
      </p:sp>
      <p:sp>
        <p:nvSpPr>
          <p:cNvPr id="3" name="TextBox 2"/>
          <p:cNvSpPr txBox="1"/>
          <p:nvPr/>
        </p:nvSpPr>
        <p:spPr>
          <a:xfrm>
            <a:off x="323528" y="1556792"/>
            <a:ext cx="7956884" cy="3785652"/>
          </a:xfrm>
          <a:prstGeom prst="rect">
            <a:avLst/>
          </a:prstGeom>
          <a:noFill/>
        </p:spPr>
        <p:txBody>
          <a:bodyPr wrap="square" rtlCol="0">
            <a:spAutoFit/>
          </a:bodyPr>
          <a:lstStyle/>
          <a:p>
            <a:pPr marL="457200" indent="-457200">
              <a:lnSpc>
                <a:spcPct val="120000"/>
              </a:lnSpc>
              <a:buFont typeface="Wingdings" pitchFamily="2" charset="2"/>
              <a:buChar char="Ø"/>
            </a:pPr>
            <a:r>
              <a:rPr lang="en-US" altLang="zh-CN" sz="2000" b="0" dirty="0"/>
              <a:t>Desktop inspection is the most informal and </a:t>
            </a:r>
            <a:r>
              <a:rPr lang="en-US" altLang="zh-CN" sz="2000" b="0" u="sng" dirty="0"/>
              <a:t>time-saving </a:t>
            </a:r>
            <a:r>
              <a:rPr lang="en-US" altLang="zh-CN" sz="2000" b="0" dirty="0"/>
              <a:t>static testing technique.</a:t>
            </a:r>
          </a:p>
          <a:p>
            <a:pPr marL="457200" indent="-457200">
              <a:lnSpc>
                <a:spcPct val="120000"/>
              </a:lnSpc>
              <a:buFont typeface="Wingdings" pitchFamily="2" charset="2"/>
              <a:buChar char="Ø"/>
            </a:pPr>
            <a:r>
              <a:rPr lang="en-US" altLang="zh-CN" sz="2000" b="0" dirty="0"/>
              <a:t>Desktop inspection is a programmer's self-inspection of his own code and self-improvement of the coding results.</a:t>
            </a:r>
          </a:p>
          <a:p>
            <a:pPr marL="457200" indent="-457200">
              <a:lnSpc>
                <a:spcPct val="120000"/>
              </a:lnSpc>
              <a:buFont typeface="Wingdings" pitchFamily="2" charset="2"/>
              <a:buChar char="Ø"/>
            </a:pPr>
            <a:r>
              <a:rPr lang="en-US" altLang="zh-CN" sz="2000" b="0" dirty="0"/>
              <a:t>Because desktop inspection has no constraints and depends on the programmer's personal experience and technical ability, for most people, </a:t>
            </a:r>
            <a:r>
              <a:rPr lang="en-US" altLang="zh-CN" sz="2000" b="0" u="sng" dirty="0"/>
              <a:t>inspection efficiency is very low. </a:t>
            </a:r>
            <a:r>
              <a:rPr lang="en-US" altLang="zh-CN" sz="2000" b="0" dirty="0"/>
              <a:t>The desktop inspection done by the programmer himself obviously violates the independence principle of software testing. The effect is far inferior to code walkthroughs and code reviews.</a:t>
            </a:r>
            <a:endParaRPr lang="zh-CN" altLang="en-US" sz="20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12</a:t>
            </a:fld>
            <a:r>
              <a:rPr lang="en-US" altLang="zh-CN"/>
              <a:t>/116</a:t>
            </a:r>
            <a:endParaRPr lang="en-US" altLang="zh-CN" dirty="0"/>
          </a:p>
        </p:txBody>
      </p:sp>
      <p:sp>
        <p:nvSpPr>
          <p:cNvPr id="4" name="文本框 3"/>
          <p:cNvSpPr txBox="1"/>
          <p:nvPr/>
        </p:nvSpPr>
        <p:spPr>
          <a:xfrm>
            <a:off x="611560" y="5841268"/>
            <a:ext cx="6252033" cy="461665"/>
          </a:xfrm>
          <a:prstGeom prst="rect">
            <a:avLst/>
          </a:prstGeom>
          <a:noFill/>
        </p:spPr>
        <p:txBody>
          <a:bodyPr wrap="none" rtlCol="0">
            <a:spAutoFit/>
          </a:bodyPr>
          <a:lstStyle/>
          <a:p>
            <a:r>
              <a:rPr lang="en-US" altLang="zh-CN" dirty="0"/>
              <a:t>It is easy and time-saving, but ineffective.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59532" y="512676"/>
            <a:ext cx="7524836" cy="841375"/>
          </a:xfrm>
        </p:spPr>
        <p:txBody>
          <a:bodyPr/>
          <a:lstStyle/>
          <a:p>
            <a:pPr eaLnBrk="1" hangingPunct="1"/>
            <a:r>
              <a:rPr lang="en-US" altLang="zh-CN" sz="3300" dirty="0">
                <a:solidFill>
                  <a:schemeClr val="hlink"/>
                </a:solidFill>
              </a:rPr>
              <a:t>The main content of the desktop inspection</a:t>
            </a:r>
            <a:r>
              <a:rPr lang="zh-CN" altLang="en-US" sz="3300" dirty="0">
                <a:solidFill>
                  <a:schemeClr val="hlink"/>
                </a:solidFill>
              </a:rPr>
              <a:t>：</a:t>
            </a:r>
          </a:p>
        </p:txBody>
      </p:sp>
      <p:sp>
        <p:nvSpPr>
          <p:cNvPr id="17412" name="Rectangle 3"/>
          <p:cNvSpPr>
            <a:spLocks noChangeArrowheads="1"/>
          </p:cNvSpPr>
          <p:nvPr/>
        </p:nvSpPr>
        <p:spPr bwMode="auto">
          <a:xfrm>
            <a:off x="359532" y="1768135"/>
            <a:ext cx="8074404" cy="448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lvl="0" indent="-342900">
              <a:lnSpc>
                <a:spcPct val="120000"/>
              </a:lnSpc>
              <a:buFont typeface="Wingdings" pitchFamily="2" charset="2"/>
              <a:buChar char="l"/>
            </a:pPr>
            <a:r>
              <a:rPr lang="en-US" altLang="zh-CN" b="0" dirty="0"/>
              <a:t>Check the cross-reference table of variables and labels. </a:t>
            </a:r>
          </a:p>
          <a:p>
            <a:pPr marL="342900" lvl="0" indent="-342900">
              <a:lnSpc>
                <a:spcPct val="120000"/>
              </a:lnSpc>
              <a:buFont typeface="Wingdings" pitchFamily="2" charset="2"/>
              <a:buChar char="l"/>
            </a:pPr>
            <a:r>
              <a:rPr lang="en-US" altLang="zh-CN" b="0" dirty="0"/>
              <a:t>Check the definition and use of variables and the label to turn to a specific location.</a:t>
            </a:r>
          </a:p>
          <a:p>
            <a:pPr marL="342900" lvl="0" indent="-342900">
              <a:lnSpc>
                <a:spcPct val="120000"/>
              </a:lnSpc>
              <a:buFont typeface="Wingdings" pitchFamily="2" charset="2"/>
              <a:buChar char="l"/>
            </a:pPr>
            <a:r>
              <a:rPr lang="en-US" altLang="zh-CN" b="0" dirty="0"/>
              <a:t>Subroutine, macro, function inspection.</a:t>
            </a:r>
          </a:p>
          <a:p>
            <a:pPr marL="342900" lvl="0" indent="-342900">
              <a:lnSpc>
                <a:spcPct val="120000"/>
              </a:lnSpc>
              <a:buFont typeface="Wingdings" pitchFamily="2" charset="2"/>
              <a:buChar char="l"/>
            </a:pPr>
            <a:r>
              <a:rPr lang="en-US" altLang="zh-CN" b="0" dirty="0"/>
              <a:t>Equivalence check. Check the consistency of all equivalent variable types.</a:t>
            </a:r>
          </a:p>
          <a:p>
            <a:pPr marL="342900" lvl="0" indent="-342900">
              <a:lnSpc>
                <a:spcPct val="120000"/>
              </a:lnSpc>
              <a:buFont typeface="Wingdings" pitchFamily="2" charset="2"/>
              <a:buChar char="l"/>
            </a:pPr>
            <a:r>
              <a:rPr lang="en-US" altLang="zh-CN" b="0" dirty="0"/>
              <a:t>Constant checking.</a:t>
            </a:r>
          </a:p>
          <a:p>
            <a:pPr marL="342900" lvl="0" indent="-342900">
              <a:lnSpc>
                <a:spcPct val="120000"/>
              </a:lnSpc>
              <a:buFont typeface="Wingdings" pitchFamily="2" charset="2"/>
              <a:buChar char="l"/>
            </a:pPr>
            <a:r>
              <a:rPr lang="en-US" altLang="zh-CN" b="0" dirty="0"/>
              <a:t>Design standard check. Check whether the program violates design standards.</a:t>
            </a:r>
          </a:p>
          <a:p>
            <a:pPr marL="342900" lvl="0" indent="-342900">
              <a:lnSpc>
                <a:spcPct val="120000"/>
              </a:lnSpc>
              <a:buFont typeface="Wingdings" pitchFamily="2" charset="2"/>
              <a:buChar char="l"/>
            </a:pPr>
            <a:r>
              <a:rPr lang="en-US" altLang="zh-CN" b="0" dirty="0"/>
              <a:t>Style check.</a:t>
            </a:r>
            <a:endParaRPr lang="zh-CN" altLang="en-US" b="0"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13</a:t>
            </a:fld>
            <a:r>
              <a:rPr lang="en-US" altLang="zh-CN"/>
              <a:t>/116</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3548" y="1664803"/>
            <a:ext cx="7776864" cy="4040337"/>
          </a:xfrm>
          <a:prstGeom prst="rect">
            <a:avLst/>
          </a:prstGeom>
          <a:noFill/>
        </p:spPr>
        <p:txBody>
          <a:bodyPr wrap="square" rtlCol="0">
            <a:spAutoFit/>
          </a:bodyPr>
          <a:lstStyle/>
          <a:p>
            <a:pPr marL="342900" lvl="0" indent="-342900">
              <a:lnSpc>
                <a:spcPct val="120000"/>
              </a:lnSpc>
              <a:buFont typeface="Wingdings" pitchFamily="2" charset="2"/>
              <a:buChar char="l"/>
            </a:pPr>
            <a:r>
              <a:rPr lang="en-US" altLang="zh-CN" b="0" dirty="0"/>
              <a:t>Control flow check.</a:t>
            </a:r>
          </a:p>
          <a:p>
            <a:pPr marL="342900" lvl="0" indent="-342900">
              <a:lnSpc>
                <a:spcPct val="120000"/>
              </a:lnSpc>
              <a:buFont typeface="Wingdings" pitchFamily="2" charset="2"/>
              <a:buChar char="l"/>
            </a:pPr>
            <a:r>
              <a:rPr lang="en-US" altLang="zh-CN" b="0" dirty="0"/>
              <a:t>Select and activate path inspection. </a:t>
            </a:r>
          </a:p>
          <a:p>
            <a:pPr marL="342900" lvl="0" indent="-342900">
              <a:lnSpc>
                <a:spcPct val="120000"/>
              </a:lnSpc>
              <a:buFont typeface="Wingdings" pitchFamily="2" charset="2"/>
              <a:buChar char="l"/>
            </a:pPr>
            <a:r>
              <a:rPr lang="en-US" altLang="zh-CN" b="0" dirty="0"/>
              <a:t>Check whether each control flow path can be activated by the program to achieve statement coverage.</a:t>
            </a:r>
          </a:p>
          <a:p>
            <a:pPr marL="342900" lvl="0" indent="-342900">
              <a:lnSpc>
                <a:spcPct val="120000"/>
              </a:lnSpc>
              <a:buFont typeface="Wingdings" pitchFamily="2" charset="2"/>
              <a:buChar char="l"/>
            </a:pPr>
            <a:r>
              <a:rPr lang="en-US" altLang="zh-CN" b="0" dirty="0"/>
              <a:t>Specification compliance check. </a:t>
            </a:r>
          </a:p>
          <a:p>
            <a:pPr marL="342900" lvl="0" indent="-342900">
              <a:lnSpc>
                <a:spcPct val="120000"/>
              </a:lnSpc>
              <a:buFont typeface="Wingdings" pitchFamily="2" charset="2"/>
              <a:buChar char="l"/>
            </a:pPr>
            <a:r>
              <a:rPr lang="en-US" altLang="zh-CN" b="0" dirty="0"/>
              <a:t>Whether it conforms to the program specifications and coding standards.</a:t>
            </a:r>
          </a:p>
          <a:p>
            <a:pPr marL="342900" lvl="0" indent="-342900">
              <a:lnSpc>
                <a:spcPct val="120000"/>
              </a:lnSpc>
              <a:buFont typeface="Wingdings" pitchFamily="2" charset="2"/>
              <a:buChar char="l"/>
            </a:pPr>
            <a:r>
              <a:rPr lang="en-US" altLang="zh-CN" b="0" dirty="0"/>
              <a:t>Supplementary documentation check.</a:t>
            </a:r>
            <a:endParaRPr lang="zh-CN" altLang="zh-CN"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14</a:t>
            </a:fld>
            <a:r>
              <a:rPr lang="en-US" altLang="zh-CN"/>
              <a:t>/116</a:t>
            </a:r>
            <a:endParaRPr lang="en-US" altLang="zh-CN" dirty="0"/>
          </a:p>
        </p:txBody>
      </p:sp>
    </p:spTree>
    <p:extLst>
      <p:ext uri="{BB962C8B-B14F-4D97-AF65-F5344CB8AC3E}">
        <p14:creationId xmlns:p14="http://schemas.microsoft.com/office/powerpoint/2010/main" val="256147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55650" y="368300"/>
            <a:ext cx="7124700" cy="863600"/>
          </a:xfrm>
        </p:spPr>
        <p:txBody>
          <a:bodyPr/>
          <a:lstStyle/>
          <a:p>
            <a:pPr eaLnBrk="1" hangingPunct="1"/>
            <a:r>
              <a:rPr lang="en-US" altLang="zh-CN" sz="3200" dirty="0">
                <a:solidFill>
                  <a:srgbClr val="3366FF"/>
                </a:solidFill>
                <a:latin typeface="楷体_GB2312" pitchFamily="49" charset="-122"/>
                <a:ea typeface="楷体_GB2312" pitchFamily="49" charset="-122"/>
              </a:rPr>
              <a:t>2</a:t>
            </a:r>
            <a:r>
              <a:rPr lang="zh-CN" altLang="en-US" sz="3200" dirty="0">
                <a:solidFill>
                  <a:srgbClr val="3366FF"/>
                </a:solidFill>
                <a:latin typeface="楷体_GB2312" pitchFamily="49" charset="-122"/>
                <a:ea typeface="楷体_GB2312" pitchFamily="49" charset="-122"/>
              </a:rPr>
              <a:t>）</a:t>
            </a:r>
            <a:r>
              <a:rPr lang="en-US" altLang="zh-CN" sz="3200" dirty="0">
                <a:solidFill>
                  <a:srgbClr val="3366FF"/>
                </a:solidFill>
                <a:latin typeface="+mn-lt"/>
                <a:ea typeface="楷体_GB2312" pitchFamily="49" charset="-122"/>
              </a:rPr>
              <a:t>Walkthrough</a:t>
            </a:r>
            <a:endParaRPr lang="zh-CN" altLang="en-US" sz="3200" dirty="0">
              <a:solidFill>
                <a:srgbClr val="3366FF"/>
              </a:solidFill>
              <a:latin typeface="+mn-lt"/>
              <a:ea typeface="楷体_GB2312" pitchFamily="49" charset="-122"/>
            </a:endParaRPr>
          </a:p>
        </p:txBody>
      </p:sp>
      <p:sp>
        <p:nvSpPr>
          <p:cNvPr id="18436" name="Rectangle 3"/>
          <p:cNvSpPr>
            <a:spLocks noGrp="1" noChangeArrowheads="1"/>
          </p:cNvSpPr>
          <p:nvPr>
            <p:ph type="body" idx="1"/>
          </p:nvPr>
        </p:nvSpPr>
        <p:spPr>
          <a:xfrm>
            <a:off x="684213" y="1341438"/>
            <a:ext cx="7380175" cy="4535834"/>
          </a:xfrm>
        </p:spPr>
        <p:txBody>
          <a:bodyPr/>
          <a:lstStyle/>
          <a:p>
            <a:pPr eaLnBrk="1" hangingPunct="1">
              <a:lnSpc>
                <a:spcPct val="120000"/>
              </a:lnSpc>
              <a:buFont typeface="Wingdings" pitchFamily="2" charset="2"/>
              <a:buChar char="Ø"/>
            </a:pPr>
            <a:r>
              <a:rPr lang="en-US" altLang="zh-CN" sz="2400" dirty="0"/>
              <a:t>The process of code walkthrough is informal, generally carried out within the development team, through a code walkthrough team, to check the code in the form of a meeting.</a:t>
            </a:r>
          </a:p>
          <a:p>
            <a:pPr eaLnBrk="1" hangingPunct="1">
              <a:lnSpc>
                <a:spcPct val="120000"/>
              </a:lnSpc>
              <a:buFont typeface="Wingdings" pitchFamily="2" charset="2"/>
              <a:buChar char="Ø"/>
            </a:pPr>
            <a:r>
              <a:rPr lang="en-US" altLang="zh-CN" sz="2400" dirty="0"/>
              <a:t>The code walkthrough helps the project team members to jointly understand the business information involved in the project and the specific code implementation process, exchange code writing ideas, and help developers find program errors and solutions.</a:t>
            </a:r>
            <a:endParaRPr lang="zh-CN" altLang="en-US" sz="2400" dirty="0">
              <a:latin typeface="Times New Roman" pitchFamily="18" charset="0"/>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15</a:t>
            </a:fld>
            <a:r>
              <a:rPr lang="en-US" altLang="zh-CN"/>
              <a:t>/116</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503548" y="1700808"/>
            <a:ext cx="3564322" cy="4501095"/>
          </a:xfrm>
        </p:spPr>
        <p:txBody>
          <a:bodyPr/>
          <a:lstStyle/>
          <a:p>
            <a:pPr marL="0" indent="0" algn="just" eaLnBrk="1" hangingPunct="1">
              <a:lnSpc>
                <a:spcPct val="120000"/>
              </a:lnSpc>
              <a:buNone/>
            </a:pPr>
            <a:r>
              <a:rPr lang="en-US" altLang="zh-CN" sz="1800" dirty="0">
                <a:ea typeface="+mj-ea"/>
              </a:rPr>
              <a:t>Code review is a formal review activity. It is carried out through a formal meeting. It usually has a well-established meeting plan and process in advance. During the meeting, pre-defined standards and inspection techniques are used to check procedures and documents. Software defects are found after the meeting. Form a formal review result report.</a:t>
            </a:r>
            <a:endParaRPr lang="zh-CN" altLang="en-US" sz="1800" dirty="0">
              <a:ea typeface="+mj-ea"/>
            </a:endParaRPr>
          </a:p>
        </p:txBody>
      </p:sp>
      <p:sp>
        <p:nvSpPr>
          <p:cNvPr id="19460" name="Rectangle 4"/>
          <p:cNvSpPr>
            <a:spLocks noGrp="1" noChangeArrowheads="1"/>
          </p:cNvSpPr>
          <p:nvPr>
            <p:ph type="title"/>
          </p:nvPr>
        </p:nvSpPr>
        <p:spPr>
          <a:xfrm>
            <a:off x="755650" y="368300"/>
            <a:ext cx="7124700" cy="863600"/>
          </a:xfrm>
          <a:noFill/>
        </p:spPr>
        <p:txBody>
          <a:bodyPr/>
          <a:lstStyle/>
          <a:p>
            <a:pPr eaLnBrk="1" hangingPunct="1"/>
            <a:r>
              <a:rPr lang="en-US" altLang="zh-CN" sz="3200" dirty="0">
                <a:solidFill>
                  <a:srgbClr val="3366FF"/>
                </a:solidFill>
                <a:ea typeface="楷体_GB2312" pitchFamily="49" charset="-122"/>
              </a:rPr>
              <a:t>3</a:t>
            </a:r>
            <a:r>
              <a:rPr lang="zh-CN" altLang="en-US" sz="3200" dirty="0">
                <a:solidFill>
                  <a:srgbClr val="3366FF"/>
                </a:solidFill>
                <a:ea typeface="楷体_GB2312" pitchFamily="49" charset="-122"/>
              </a:rPr>
              <a:t>）</a:t>
            </a:r>
            <a:r>
              <a:rPr lang="en-US" altLang="zh-CN" sz="3200" dirty="0">
                <a:solidFill>
                  <a:srgbClr val="3366FF"/>
                </a:solidFill>
                <a:ea typeface="楷体_GB2312" pitchFamily="49" charset="-122"/>
              </a:rPr>
              <a:t>Code Review</a:t>
            </a:r>
            <a:endParaRPr lang="zh-CN" altLang="en-US" sz="3200" dirty="0">
              <a:solidFill>
                <a:srgbClr val="3366FF"/>
              </a:solidFill>
              <a:ea typeface="楷体_GB2312" pitchFamily="49" charset="-122"/>
            </a:endParaRPr>
          </a:p>
        </p:txBody>
      </p:sp>
      <p:grpSp>
        <p:nvGrpSpPr>
          <p:cNvPr id="5" name="Group 88"/>
          <p:cNvGrpSpPr>
            <a:grpSpLocks/>
          </p:cNvGrpSpPr>
          <p:nvPr/>
        </p:nvGrpSpPr>
        <p:grpSpPr bwMode="auto">
          <a:xfrm>
            <a:off x="4304445" y="2148343"/>
            <a:ext cx="4698211" cy="3211428"/>
            <a:chOff x="328" y="1162"/>
            <a:chExt cx="3191" cy="1993"/>
          </a:xfrm>
        </p:grpSpPr>
        <p:grpSp>
          <p:nvGrpSpPr>
            <p:cNvPr id="6" name="Group 86"/>
            <p:cNvGrpSpPr>
              <a:grpSpLocks/>
            </p:cNvGrpSpPr>
            <p:nvPr/>
          </p:nvGrpSpPr>
          <p:grpSpPr bwMode="auto">
            <a:xfrm>
              <a:off x="328" y="1162"/>
              <a:ext cx="3191" cy="1795"/>
              <a:chOff x="328" y="1162"/>
              <a:chExt cx="3191" cy="1795"/>
            </a:xfrm>
          </p:grpSpPr>
          <p:sp>
            <p:nvSpPr>
              <p:cNvPr id="8" name="Freeform 3"/>
              <p:cNvSpPr>
                <a:spLocks/>
              </p:cNvSpPr>
              <p:nvPr/>
            </p:nvSpPr>
            <p:spPr bwMode="auto">
              <a:xfrm>
                <a:off x="2225" y="1763"/>
                <a:ext cx="141" cy="270"/>
              </a:xfrm>
              <a:custGeom>
                <a:avLst/>
                <a:gdLst>
                  <a:gd name="T0" fmla="*/ 0 w 175"/>
                  <a:gd name="T1" fmla="*/ 172 h 305"/>
                  <a:gd name="T2" fmla="*/ 0 w 175"/>
                  <a:gd name="T3" fmla="*/ 0 h 305"/>
                  <a:gd name="T4" fmla="*/ 91 w 175"/>
                  <a:gd name="T5" fmla="*/ 50 h 305"/>
                  <a:gd name="T6" fmla="*/ 62 w 175"/>
                  <a:gd name="T7" fmla="*/ 211 h 305"/>
                  <a:gd name="T8" fmla="*/ 0 w 175"/>
                  <a:gd name="T9" fmla="*/ 172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05">
                    <a:moveTo>
                      <a:pt x="0" y="247"/>
                    </a:moveTo>
                    <a:lnTo>
                      <a:pt x="0" y="0"/>
                    </a:lnTo>
                    <a:lnTo>
                      <a:pt x="174" y="71"/>
                    </a:lnTo>
                    <a:lnTo>
                      <a:pt x="119" y="304"/>
                    </a:lnTo>
                    <a:lnTo>
                      <a:pt x="0" y="247"/>
                    </a:lnTo>
                  </a:path>
                </a:pathLst>
              </a:custGeom>
              <a:solidFill>
                <a:srgbClr val="790015"/>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9" name="Freeform 4"/>
              <p:cNvSpPr>
                <a:spLocks/>
              </p:cNvSpPr>
              <p:nvPr/>
            </p:nvSpPr>
            <p:spPr bwMode="auto">
              <a:xfrm>
                <a:off x="1023" y="1782"/>
                <a:ext cx="2206" cy="658"/>
              </a:xfrm>
              <a:custGeom>
                <a:avLst/>
                <a:gdLst>
                  <a:gd name="T0" fmla="*/ 0 w 2738"/>
                  <a:gd name="T1" fmla="*/ 0 h 744"/>
                  <a:gd name="T2" fmla="*/ 477 w 2738"/>
                  <a:gd name="T3" fmla="*/ 0 h 744"/>
                  <a:gd name="T4" fmla="*/ 1432 w 2738"/>
                  <a:gd name="T5" fmla="*/ 514 h 744"/>
                  <a:gd name="T6" fmla="*/ 543 w 2738"/>
                  <a:gd name="T7" fmla="*/ 514 h 744"/>
                  <a:gd name="T8" fmla="*/ 0 w 2738"/>
                  <a:gd name="T9" fmla="*/ 0 h 7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8" h="744">
                    <a:moveTo>
                      <a:pt x="0" y="0"/>
                    </a:moveTo>
                    <a:lnTo>
                      <a:pt x="912" y="0"/>
                    </a:lnTo>
                    <a:lnTo>
                      <a:pt x="2737" y="743"/>
                    </a:lnTo>
                    <a:lnTo>
                      <a:pt x="1039" y="743"/>
                    </a:lnTo>
                    <a:lnTo>
                      <a:pt x="0" y="0"/>
                    </a:lnTo>
                  </a:path>
                </a:pathLst>
              </a:custGeom>
              <a:solidFill>
                <a:srgbClr val="919191"/>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0" name="Rectangle 5"/>
              <p:cNvSpPr>
                <a:spLocks noChangeArrowheads="1"/>
              </p:cNvSpPr>
              <p:nvPr/>
            </p:nvSpPr>
            <p:spPr bwMode="auto">
              <a:xfrm>
                <a:off x="1864" y="2436"/>
                <a:ext cx="1361" cy="94"/>
              </a:xfrm>
              <a:prstGeom prst="rect">
                <a:avLst/>
              </a:prstGeom>
              <a:solidFill>
                <a:srgbClr val="712000"/>
              </a:solidFill>
              <a:ln w="12700">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11" name="Freeform 6"/>
              <p:cNvSpPr>
                <a:spLocks/>
              </p:cNvSpPr>
              <p:nvPr/>
            </p:nvSpPr>
            <p:spPr bwMode="auto">
              <a:xfrm>
                <a:off x="1023" y="1782"/>
                <a:ext cx="832" cy="746"/>
              </a:xfrm>
              <a:custGeom>
                <a:avLst/>
                <a:gdLst>
                  <a:gd name="T0" fmla="*/ 539 w 1033"/>
                  <a:gd name="T1" fmla="*/ 505 h 844"/>
                  <a:gd name="T2" fmla="*/ 0 w 1033"/>
                  <a:gd name="T3" fmla="*/ 0 h 844"/>
                  <a:gd name="T4" fmla="*/ 0 w 1033"/>
                  <a:gd name="T5" fmla="*/ 43 h 844"/>
                  <a:gd name="T6" fmla="*/ 539 w 1033"/>
                  <a:gd name="T7" fmla="*/ 582 h 844"/>
                  <a:gd name="T8" fmla="*/ 539 w 1033"/>
                  <a:gd name="T9" fmla="*/ 505 h 8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844">
                    <a:moveTo>
                      <a:pt x="1032" y="731"/>
                    </a:moveTo>
                    <a:lnTo>
                      <a:pt x="0" y="0"/>
                    </a:lnTo>
                    <a:lnTo>
                      <a:pt x="0" y="63"/>
                    </a:lnTo>
                    <a:lnTo>
                      <a:pt x="1032" y="843"/>
                    </a:lnTo>
                    <a:lnTo>
                      <a:pt x="1032" y="731"/>
                    </a:lnTo>
                  </a:path>
                </a:pathLst>
              </a:custGeom>
              <a:solidFill>
                <a:srgbClr val="712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2" name="Freeform 7"/>
              <p:cNvSpPr>
                <a:spLocks/>
              </p:cNvSpPr>
              <p:nvPr/>
            </p:nvSpPr>
            <p:spPr bwMode="auto">
              <a:xfrm>
                <a:off x="1023" y="1782"/>
                <a:ext cx="839" cy="752"/>
              </a:xfrm>
              <a:custGeom>
                <a:avLst/>
                <a:gdLst>
                  <a:gd name="T0" fmla="*/ 544 w 1041"/>
                  <a:gd name="T1" fmla="*/ 508 h 851"/>
                  <a:gd name="T2" fmla="*/ 0 w 1041"/>
                  <a:gd name="T3" fmla="*/ 0 h 851"/>
                  <a:gd name="T4" fmla="*/ 0 w 1041"/>
                  <a:gd name="T5" fmla="*/ 44 h 851"/>
                  <a:gd name="T6" fmla="*/ 544 w 1041"/>
                  <a:gd name="T7" fmla="*/ 587 h 851"/>
                  <a:gd name="T8" fmla="*/ 544 w 1041"/>
                  <a:gd name="T9" fmla="*/ 508 h 851"/>
                  <a:gd name="T10" fmla="*/ 0 w 1041"/>
                  <a:gd name="T11" fmla="*/ 0 h 851"/>
                  <a:gd name="T12" fmla="*/ 0 w 1041"/>
                  <a:gd name="T13" fmla="*/ 44 h 851"/>
                  <a:gd name="T14" fmla="*/ 544 w 1041"/>
                  <a:gd name="T15" fmla="*/ 587 h 851"/>
                  <a:gd name="T16" fmla="*/ 544 w 1041"/>
                  <a:gd name="T17" fmla="*/ 508 h 8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3" name="Freeform 8"/>
              <p:cNvSpPr>
                <a:spLocks/>
              </p:cNvSpPr>
              <p:nvPr/>
            </p:nvSpPr>
            <p:spPr bwMode="auto">
              <a:xfrm>
                <a:off x="1389" y="2428"/>
                <a:ext cx="231" cy="270"/>
              </a:xfrm>
              <a:custGeom>
                <a:avLst/>
                <a:gdLst>
                  <a:gd name="T0" fmla="*/ 0 w 287"/>
                  <a:gd name="T1" fmla="*/ 34 h 306"/>
                  <a:gd name="T2" fmla="*/ 112 w 287"/>
                  <a:gd name="T3" fmla="*/ 0 h 306"/>
                  <a:gd name="T4" fmla="*/ 91 w 287"/>
                  <a:gd name="T5" fmla="*/ 209 h 306"/>
                  <a:gd name="T6" fmla="*/ 149 w 287"/>
                  <a:gd name="T7" fmla="*/ 185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306">
                    <a:moveTo>
                      <a:pt x="0" y="50"/>
                    </a:moveTo>
                    <a:lnTo>
                      <a:pt x="215" y="0"/>
                    </a:lnTo>
                    <a:lnTo>
                      <a:pt x="175" y="305"/>
                    </a:lnTo>
                    <a:lnTo>
                      <a:pt x="286"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4" name="Freeform 9"/>
              <p:cNvSpPr>
                <a:spLocks/>
              </p:cNvSpPr>
              <p:nvPr/>
            </p:nvSpPr>
            <p:spPr bwMode="auto">
              <a:xfrm>
                <a:off x="1472" y="2497"/>
                <a:ext cx="231" cy="269"/>
              </a:xfrm>
              <a:custGeom>
                <a:avLst/>
                <a:gdLst>
                  <a:gd name="T0" fmla="*/ 0 w 287"/>
                  <a:gd name="T1" fmla="*/ 34 h 305"/>
                  <a:gd name="T2" fmla="*/ 112 w 287"/>
                  <a:gd name="T3" fmla="*/ 0 h 305"/>
                  <a:gd name="T4" fmla="*/ 95 w 287"/>
                  <a:gd name="T5" fmla="*/ 208 h 305"/>
                  <a:gd name="T6" fmla="*/ 149 w 287"/>
                  <a:gd name="T7" fmla="*/ 184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305">
                    <a:moveTo>
                      <a:pt x="0" y="49"/>
                    </a:moveTo>
                    <a:lnTo>
                      <a:pt x="215" y="0"/>
                    </a:lnTo>
                    <a:lnTo>
                      <a:pt x="183" y="304"/>
                    </a:lnTo>
                    <a:lnTo>
                      <a:pt x="286"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5" name="Freeform 10"/>
              <p:cNvSpPr>
                <a:spLocks/>
              </p:cNvSpPr>
              <p:nvPr/>
            </p:nvSpPr>
            <p:spPr bwMode="auto">
              <a:xfrm>
                <a:off x="1325" y="1995"/>
                <a:ext cx="212" cy="565"/>
              </a:xfrm>
              <a:custGeom>
                <a:avLst/>
                <a:gdLst>
                  <a:gd name="T0" fmla="*/ 37 w 263"/>
                  <a:gd name="T1" fmla="*/ 364 h 638"/>
                  <a:gd name="T2" fmla="*/ 0 w 263"/>
                  <a:gd name="T3" fmla="*/ 0 h 638"/>
                  <a:gd name="T4" fmla="*/ 137 w 263"/>
                  <a:gd name="T5" fmla="*/ 88 h 638"/>
                  <a:gd name="T6" fmla="*/ 112 w 263"/>
                  <a:gd name="T7" fmla="*/ 442 h 638"/>
                  <a:gd name="T8" fmla="*/ 37 w 263"/>
                  <a:gd name="T9" fmla="*/ 364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638">
                    <a:moveTo>
                      <a:pt x="71" y="524"/>
                    </a:moveTo>
                    <a:lnTo>
                      <a:pt x="0" y="0"/>
                    </a:lnTo>
                    <a:lnTo>
                      <a:pt x="262" y="127"/>
                    </a:lnTo>
                    <a:lnTo>
                      <a:pt x="214" y="637"/>
                    </a:lnTo>
                    <a:lnTo>
                      <a:pt x="71" y="524"/>
                    </a:lnTo>
                  </a:path>
                </a:pathLst>
              </a:custGeom>
              <a:solidFill>
                <a:schemeClr val="accent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6" name="Oval 11"/>
              <p:cNvSpPr>
                <a:spLocks noChangeArrowheads="1"/>
              </p:cNvSpPr>
              <p:nvPr/>
            </p:nvSpPr>
            <p:spPr bwMode="auto">
              <a:xfrm>
                <a:off x="1402" y="1802"/>
                <a:ext cx="82" cy="24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17" name="Freeform 12"/>
              <p:cNvSpPr>
                <a:spLocks/>
              </p:cNvSpPr>
              <p:nvPr/>
            </p:nvSpPr>
            <p:spPr bwMode="auto">
              <a:xfrm>
                <a:off x="1530" y="2114"/>
                <a:ext cx="288" cy="246"/>
              </a:xfrm>
              <a:custGeom>
                <a:avLst/>
                <a:gdLst>
                  <a:gd name="T0" fmla="*/ 0 w 358"/>
                  <a:gd name="T1" fmla="*/ 0 h 278"/>
                  <a:gd name="T2" fmla="*/ 49 w 358"/>
                  <a:gd name="T3" fmla="*/ 158 h 278"/>
                  <a:gd name="T4" fmla="*/ 186 w 358"/>
                  <a:gd name="T5" fmla="*/ 192 h 278"/>
                  <a:gd name="T6" fmla="*/ 0 60000 65536"/>
                  <a:gd name="T7" fmla="*/ 0 60000 65536"/>
                  <a:gd name="T8" fmla="*/ 0 60000 65536"/>
                </a:gdLst>
                <a:ahLst/>
                <a:cxnLst>
                  <a:cxn ang="T6">
                    <a:pos x="T0" y="T1"/>
                  </a:cxn>
                  <a:cxn ang="T7">
                    <a:pos x="T2" y="T3"/>
                  </a:cxn>
                  <a:cxn ang="T8">
                    <a:pos x="T4" y="T5"/>
                  </a:cxn>
                </a:cxnLst>
                <a:rect l="0" t="0" r="r" b="b"/>
                <a:pathLst>
                  <a:path w="358" h="278">
                    <a:moveTo>
                      <a:pt x="0" y="0"/>
                    </a:moveTo>
                    <a:lnTo>
                      <a:pt x="95" y="227"/>
                    </a:lnTo>
                    <a:lnTo>
                      <a:pt x="357" y="277"/>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8" name="Freeform 13"/>
              <p:cNvSpPr>
                <a:spLocks/>
              </p:cNvSpPr>
              <p:nvPr/>
            </p:nvSpPr>
            <p:spPr bwMode="auto">
              <a:xfrm>
                <a:off x="2719" y="2590"/>
                <a:ext cx="230" cy="263"/>
              </a:xfrm>
              <a:custGeom>
                <a:avLst/>
                <a:gdLst>
                  <a:gd name="T0" fmla="*/ 148 w 286"/>
                  <a:gd name="T1" fmla="*/ 29 h 298"/>
                  <a:gd name="T2" fmla="*/ 37 w 286"/>
                  <a:gd name="T3" fmla="*/ 0 h 298"/>
                  <a:gd name="T4" fmla="*/ 58 w 286"/>
                  <a:gd name="T5" fmla="*/ 204 h 298"/>
                  <a:gd name="T6" fmla="*/ 0 w 286"/>
                  <a:gd name="T7" fmla="*/ 184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19" name="Freeform 14"/>
              <p:cNvSpPr>
                <a:spLocks/>
              </p:cNvSpPr>
              <p:nvPr/>
            </p:nvSpPr>
            <p:spPr bwMode="auto">
              <a:xfrm>
                <a:off x="2712" y="2584"/>
                <a:ext cx="231" cy="264"/>
              </a:xfrm>
              <a:custGeom>
                <a:avLst/>
                <a:gdLst>
                  <a:gd name="T0" fmla="*/ 150 w 286"/>
                  <a:gd name="T1" fmla="*/ 29 h 298"/>
                  <a:gd name="T2" fmla="*/ 37 w 286"/>
                  <a:gd name="T3" fmla="*/ 0 h 298"/>
                  <a:gd name="T4" fmla="*/ 59 w 286"/>
                  <a:gd name="T5" fmla="*/ 206 h 298"/>
                  <a:gd name="T6" fmla="*/ 0 w 286"/>
                  <a:gd name="T7" fmla="*/ 187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0" name="Freeform 15"/>
              <p:cNvSpPr>
                <a:spLocks/>
              </p:cNvSpPr>
              <p:nvPr/>
            </p:nvSpPr>
            <p:spPr bwMode="auto">
              <a:xfrm>
                <a:off x="2636" y="2659"/>
                <a:ext cx="230" cy="270"/>
              </a:xfrm>
              <a:custGeom>
                <a:avLst/>
                <a:gdLst>
                  <a:gd name="T0" fmla="*/ 148 w 286"/>
                  <a:gd name="T1" fmla="*/ 34 h 306"/>
                  <a:gd name="T2" fmla="*/ 37 w 286"/>
                  <a:gd name="T3" fmla="*/ 0 h 306"/>
                  <a:gd name="T4" fmla="*/ 54 w 286"/>
                  <a:gd name="T5" fmla="*/ 209 h 306"/>
                  <a:gd name="T6" fmla="*/ 0 w 286"/>
                  <a:gd name="T7" fmla="*/ 185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1" name="Freeform 16"/>
              <p:cNvSpPr>
                <a:spLocks/>
              </p:cNvSpPr>
              <p:nvPr/>
            </p:nvSpPr>
            <p:spPr bwMode="auto">
              <a:xfrm>
                <a:off x="2629" y="2652"/>
                <a:ext cx="231" cy="271"/>
              </a:xfrm>
              <a:custGeom>
                <a:avLst/>
                <a:gdLst>
                  <a:gd name="T0" fmla="*/ 150 w 286"/>
                  <a:gd name="T1" fmla="*/ 35 h 306"/>
                  <a:gd name="T2" fmla="*/ 37 w 286"/>
                  <a:gd name="T3" fmla="*/ 0 h 306"/>
                  <a:gd name="T4" fmla="*/ 54 w 286"/>
                  <a:gd name="T5" fmla="*/ 212 h 306"/>
                  <a:gd name="T6" fmla="*/ 0 w 286"/>
                  <a:gd name="T7" fmla="*/ 188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2" name="Freeform 17"/>
              <p:cNvSpPr>
                <a:spLocks/>
              </p:cNvSpPr>
              <p:nvPr/>
            </p:nvSpPr>
            <p:spPr bwMode="auto">
              <a:xfrm>
                <a:off x="2808" y="2152"/>
                <a:ext cx="211" cy="564"/>
              </a:xfrm>
              <a:custGeom>
                <a:avLst/>
                <a:gdLst>
                  <a:gd name="T0" fmla="*/ 99 w 262"/>
                  <a:gd name="T1" fmla="*/ 362 h 638"/>
                  <a:gd name="T2" fmla="*/ 136 w 262"/>
                  <a:gd name="T3" fmla="*/ 0 h 638"/>
                  <a:gd name="T4" fmla="*/ 0 w 262"/>
                  <a:gd name="T5" fmla="*/ 88 h 638"/>
                  <a:gd name="T6" fmla="*/ 25 w 262"/>
                  <a:gd name="T7" fmla="*/ 440 h 638"/>
                  <a:gd name="T8" fmla="*/ 99 w 262"/>
                  <a:gd name="T9" fmla="*/ 362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38">
                    <a:moveTo>
                      <a:pt x="190" y="524"/>
                    </a:moveTo>
                    <a:lnTo>
                      <a:pt x="261" y="0"/>
                    </a:lnTo>
                    <a:lnTo>
                      <a:pt x="0" y="127"/>
                    </a:lnTo>
                    <a:lnTo>
                      <a:pt x="47" y="637"/>
                    </a:lnTo>
                    <a:lnTo>
                      <a:pt x="190" y="524"/>
                    </a:lnTo>
                  </a:path>
                </a:pathLst>
              </a:custGeom>
              <a:solidFill>
                <a:schemeClr val="accent2"/>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3" name="Freeform 18"/>
              <p:cNvSpPr>
                <a:spLocks/>
              </p:cNvSpPr>
              <p:nvPr/>
            </p:nvSpPr>
            <p:spPr bwMode="auto">
              <a:xfrm>
                <a:off x="2802" y="2145"/>
                <a:ext cx="212" cy="565"/>
              </a:xfrm>
              <a:custGeom>
                <a:avLst/>
                <a:gdLst>
                  <a:gd name="T0" fmla="*/ 100 w 263"/>
                  <a:gd name="T1" fmla="*/ 364 h 638"/>
                  <a:gd name="T2" fmla="*/ 137 w 263"/>
                  <a:gd name="T3" fmla="*/ 0 h 638"/>
                  <a:gd name="T4" fmla="*/ 0 w 263"/>
                  <a:gd name="T5" fmla="*/ 88 h 638"/>
                  <a:gd name="T6" fmla="*/ 25 w 263"/>
                  <a:gd name="T7" fmla="*/ 442 h 638"/>
                  <a:gd name="T8" fmla="*/ 100 w 263"/>
                  <a:gd name="T9" fmla="*/ 364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638">
                    <a:moveTo>
                      <a:pt x="191" y="524"/>
                    </a:moveTo>
                    <a:lnTo>
                      <a:pt x="262" y="0"/>
                    </a:lnTo>
                    <a:lnTo>
                      <a:pt x="0" y="127"/>
                    </a:lnTo>
                    <a:lnTo>
                      <a:pt x="48" y="637"/>
                    </a:lnTo>
                    <a:lnTo>
                      <a:pt x="191" y="52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4" name="Oval 19"/>
              <p:cNvSpPr>
                <a:spLocks noChangeArrowheads="1"/>
              </p:cNvSpPr>
              <p:nvPr/>
            </p:nvSpPr>
            <p:spPr bwMode="auto">
              <a:xfrm>
                <a:off x="2840" y="1933"/>
                <a:ext cx="83" cy="250"/>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25" name="Oval 20"/>
              <p:cNvSpPr>
                <a:spLocks noChangeArrowheads="1"/>
              </p:cNvSpPr>
              <p:nvPr/>
            </p:nvSpPr>
            <p:spPr bwMode="auto">
              <a:xfrm>
                <a:off x="2833" y="1927"/>
                <a:ext cx="96" cy="2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26" name="Freeform 21"/>
              <p:cNvSpPr>
                <a:spLocks/>
              </p:cNvSpPr>
              <p:nvPr/>
            </p:nvSpPr>
            <p:spPr bwMode="auto">
              <a:xfrm>
                <a:off x="2521" y="2277"/>
                <a:ext cx="288" cy="239"/>
              </a:xfrm>
              <a:custGeom>
                <a:avLst/>
                <a:gdLst>
                  <a:gd name="T0" fmla="*/ 186 w 358"/>
                  <a:gd name="T1" fmla="*/ 0 h 271"/>
                  <a:gd name="T2" fmla="*/ 137 w 358"/>
                  <a:gd name="T3" fmla="*/ 155 h 271"/>
                  <a:gd name="T4" fmla="*/ 0 w 358"/>
                  <a:gd name="T5" fmla="*/ 185 h 271"/>
                  <a:gd name="T6" fmla="*/ 0 60000 65536"/>
                  <a:gd name="T7" fmla="*/ 0 60000 65536"/>
                  <a:gd name="T8" fmla="*/ 0 60000 65536"/>
                </a:gdLst>
                <a:ahLst/>
                <a:cxnLst>
                  <a:cxn ang="T6">
                    <a:pos x="T0" y="T1"/>
                  </a:cxn>
                  <a:cxn ang="T7">
                    <a:pos x="T2" y="T3"/>
                  </a:cxn>
                  <a:cxn ang="T8">
                    <a:pos x="T4" y="T5"/>
                  </a:cxn>
                </a:cxnLst>
                <a:rect l="0" t="0" r="r" b="b"/>
                <a:pathLst>
                  <a:path w="358" h="271">
                    <a:moveTo>
                      <a:pt x="357" y="0"/>
                    </a:moveTo>
                    <a:lnTo>
                      <a:pt x="262" y="227"/>
                    </a:lnTo>
                    <a:lnTo>
                      <a:pt x="0"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7" name="Freeform 22"/>
              <p:cNvSpPr>
                <a:spLocks/>
              </p:cNvSpPr>
              <p:nvPr/>
            </p:nvSpPr>
            <p:spPr bwMode="auto">
              <a:xfrm>
                <a:off x="2514" y="2270"/>
                <a:ext cx="289" cy="239"/>
              </a:xfrm>
              <a:custGeom>
                <a:avLst/>
                <a:gdLst>
                  <a:gd name="T0" fmla="*/ 187 w 358"/>
                  <a:gd name="T1" fmla="*/ 0 h 270"/>
                  <a:gd name="T2" fmla="*/ 138 w 358"/>
                  <a:gd name="T3" fmla="*/ 158 h 270"/>
                  <a:gd name="T4" fmla="*/ 0 w 358"/>
                  <a:gd name="T5" fmla="*/ 187 h 270"/>
                  <a:gd name="T6" fmla="*/ 0 60000 65536"/>
                  <a:gd name="T7" fmla="*/ 0 60000 65536"/>
                  <a:gd name="T8" fmla="*/ 0 60000 65536"/>
                </a:gdLst>
                <a:ahLst/>
                <a:cxnLst>
                  <a:cxn ang="T6">
                    <a:pos x="T0" y="T1"/>
                  </a:cxn>
                  <a:cxn ang="T7">
                    <a:pos x="T2" y="T3"/>
                  </a:cxn>
                  <a:cxn ang="T8">
                    <a:pos x="T4" y="T5"/>
                  </a:cxn>
                </a:cxnLst>
                <a:rect l="0" t="0" r="r" b="b"/>
                <a:pathLst>
                  <a:path w="358" h="270">
                    <a:moveTo>
                      <a:pt x="357" y="0"/>
                    </a:moveTo>
                    <a:lnTo>
                      <a:pt x="262" y="227"/>
                    </a:lnTo>
                    <a:lnTo>
                      <a:pt x="0"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8" name="Freeform 23"/>
              <p:cNvSpPr>
                <a:spLocks/>
              </p:cNvSpPr>
              <p:nvPr/>
            </p:nvSpPr>
            <p:spPr bwMode="auto">
              <a:xfrm>
                <a:off x="1368" y="1569"/>
                <a:ext cx="129" cy="257"/>
              </a:xfrm>
              <a:custGeom>
                <a:avLst/>
                <a:gdLst>
                  <a:gd name="T0" fmla="*/ 9 w 159"/>
                  <a:gd name="T1" fmla="*/ 0 h 291"/>
                  <a:gd name="T2" fmla="*/ 0 w 159"/>
                  <a:gd name="T3" fmla="*/ 87 h 291"/>
                  <a:gd name="T4" fmla="*/ 84 w 159"/>
                  <a:gd name="T5" fmla="*/ 200 h 291"/>
                  <a:gd name="T6" fmla="*/ 0 60000 65536"/>
                  <a:gd name="T7" fmla="*/ 0 60000 65536"/>
                  <a:gd name="T8" fmla="*/ 0 60000 65536"/>
                </a:gdLst>
                <a:ahLst/>
                <a:cxnLst>
                  <a:cxn ang="T6">
                    <a:pos x="T0" y="T1"/>
                  </a:cxn>
                  <a:cxn ang="T7">
                    <a:pos x="T2" y="T3"/>
                  </a:cxn>
                  <a:cxn ang="T8">
                    <a:pos x="T4" y="T5"/>
                  </a:cxn>
                </a:cxnLst>
                <a:rect l="0" t="0" r="r" b="b"/>
                <a:pathLst>
                  <a:path w="159" h="291">
                    <a:moveTo>
                      <a:pt x="16" y="0"/>
                    </a:moveTo>
                    <a:lnTo>
                      <a:pt x="0" y="127"/>
                    </a:lnTo>
                    <a:lnTo>
                      <a:pt x="158" y="29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29" name="Freeform 24"/>
              <p:cNvSpPr>
                <a:spLocks/>
              </p:cNvSpPr>
              <p:nvPr/>
            </p:nvSpPr>
            <p:spPr bwMode="auto">
              <a:xfrm>
                <a:off x="1362" y="1563"/>
                <a:ext cx="129" cy="257"/>
              </a:xfrm>
              <a:custGeom>
                <a:avLst/>
                <a:gdLst>
                  <a:gd name="T0" fmla="*/ 8 w 160"/>
                  <a:gd name="T1" fmla="*/ 0 h 291"/>
                  <a:gd name="T2" fmla="*/ 0 w 160"/>
                  <a:gd name="T3" fmla="*/ 87 h 291"/>
                  <a:gd name="T4" fmla="*/ 83 w 160"/>
                  <a:gd name="T5" fmla="*/ 200 h 291"/>
                  <a:gd name="T6" fmla="*/ 0 60000 65536"/>
                  <a:gd name="T7" fmla="*/ 0 60000 65536"/>
                  <a:gd name="T8" fmla="*/ 0 60000 65536"/>
                </a:gdLst>
                <a:ahLst/>
                <a:cxnLst>
                  <a:cxn ang="T6">
                    <a:pos x="T0" y="T1"/>
                  </a:cxn>
                  <a:cxn ang="T7">
                    <a:pos x="T2" y="T3"/>
                  </a:cxn>
                  <a:cxn ang="T8">
                    <a:pos x="T4" y="T5"/>
                  </a:cxn>
                </a:cxnLst>
                <a:rect l="0" t="0" r="r" b="b"/>
                <a:pathLst>
                  <a:path w="160" h="291">
                    <a:moveTo>
                      <a:pt x="16" y="0"/>
                    </a:moveTo>
                    <a:lnTo>
                      <a:pt x="0" y="127"/>
                    </a:lnTo>
                    <a:lnTo>
                      <a:pt x="159" y="29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30" name="Freeform 25"/>
              <p:cNvSpPr>
                <a:spLocks/>
              </p:cNvSpPr>
              <p:nvPr/>
            </p:nvSpPr>
            <p:spPr bwMode="auto">
              <a:xfrm>
                <a:off x="1573" y="1557"/>
                <a:ext cx="26" cy="238"/>
              </a:xfrm>
              <a:custGeom>
                <a:avLst/>
                <a:gdLst>
                  <a:gd name="T0" fmla="*/ 0 w 32"/>
                  <a:gd name="T1" fmla="*/ 0 h 269"/>
                  <a:gd name="T2" fmla="*/ 16 w 32"/>
                  <a:gd name="T3" fmla="*/ 112 h 269"/>
                  <a:gd name="T4" fmla="*/ 16 w 32"/>
                  <a:gd name="T5" fmla="*/ 186 h 269"/>
                  <a:gd name="T6" fmla="*/ 0 60000 65536"/>
                  <a:gd name="T7" fmla="*/ 0 60000 65536"/>
                  <a:gd name="T8" fmla="*/ 0 60000 65536"/>
                </a:gdLst>
                <a:ahLst/>
                <a:cxnLst>
                  <a:cxn ang="T6">
                    <a:pos x="T0" y="T1"/>
                  </a:cxn>
                  <a:cxn ang="T7">
                    <a:pos x="T2" y="T3"/>
                  </a:cxn>
                  <a:cxn ang="T8">
                    <a:pos x="T4" y="T5"/>
                  </a:cxn>
                </a:cxnLst>
                <a:rect l="0" t="0" r="r" b="b"/>
                <a:pathLst>
                  <a:path w="32" h="269">
                    <a:moveTo>
                      <a:pt x="0" y="0"/>
                    </a:moveTo>
                    <a:lnTo>
                      <a:pt x="31" y="162"/>
                    </a:lnTo>
                    <a:lnTo>
                      <a:pt x="31" y="26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31" name="Freeform 26"/>
              <p:cNvSpPr>
                <a:spLocks/>
              </p:cNvSpPr>
              <p:nvPr/>
            </p:nvSpPr>
            <p:spPr bwMode="auto">
              <a:xfrm>
                <a:off x="1567" y="1550"/>
                <a:ext cx="25" cy="239"/>
              </a:xfrm>
              <a:custGeom>
                <a:avLst/>
                <a:gdLst>
                  <a:gd name="T0" fmla="*/ 0 w 32"/>
                  <a:gd name="T1" fmla="*/ 0 h 270"/>
                  <a:gd name="T2" fmla="*/ 15 w 32"/>
                  <a:gd name="T3" fmla="*/ 112 h 270"/>
                  <a:gd name="T4" fmla="*/ 15 w 32"/>
                  <a:gd name="T5" fmla="*/ 187 h 270"/>
                  <a:gd name="T6" fmla="*/ 0 60000 65536"/>
                  <a:gd name="T7" fmla="*/ 0 60000 65536"/>
                  <a:gd name="T8" fmla="*/ 0 60000 65536"/>
                </a:gdLst>
                <a:ahLst/>
                <a:cxnLst>
                  <a:cxn ang="T6">
                    <a:pos x="T0" y="T1"/>
                  </a:cxn>
                  <a:cxn ang="T7">
                    <a:pos x="T2" y="T3"/>
                  </a:cxn>
                  <a:cxn ang="T8">
                    <a:pos x="T4" y="T5"/>
                  </a:cxn>
                </a:cxnLst>
                <a:rect l="0" t="0" r="r" b="b"/>
                <a:pathLst>
                  <a:path w="32" h="270">
                    <a:moveTo>
                      <a:pt x="0" y="0"/>
                    </a:moveTo>
                    <a:lnTo>
                      <a:pt x="31" y="163"/>
                    </a:lnTo>
                    <a:lnTo>
                      <a:pt x="31"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32" name="Oval 27"/>
              <p:cNvSpPr>
                <a:spLocks noChangeArrowheads="1"/>
              </p:cNvSpPr>
              <p:nvPr/>
            </p:nvSpPr>
            <p:spPr bwMode="auto">
              <a:xfrm>
                <a:off x="1432" y="1370"/>
                <a:ext cx="83" cy="161"/>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33" name="Oval 28"/>
              <p:cNvSpPr>
                <a:spLocks noChangeArrowheads="1"/>
              </p:cNvSpPr>
              <p:nvPr/>
            </p:nvSpPr>
            <p:spPr bwMode="auto">
              <a:xfrm>
                <a:off x="1426" y="1363"/>
                <a:ext cx="96" cy="174"/>
              </a:xfrm>
              <a:prstGeom prst="ellipse">
                <a:avLst/>
              </a:prstGeom>
              <a:solidFill>
                <a:srgbClr val="3E1403"/>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34" name="Oval 29"/>
              <p:cNvSpPr>
                <a:spLocks noChangeArrowheads="1"/>
              </p:cNvSpPr>
              <p:nvPr/>
            </p:nvSpPr>
            <p:spPr bwMode="auto">
              <a:xfrm>
                <a:off x="2269" y="1564"/>
                <a:ext cx="52" cy="223"/>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35" name="Oval 30"/>
              <p:cNvSpPr>
                <a:spLocks noChangeArrowheads="1"/>
              </p:cNvSpPr>
              <p:nvPr/>
            </p:nvSpPr>
            <p:spPr bwMode="auto">
              <a:xfrm>
                <a:off x="2263" y="1557"/>
                <a:ext cx="64" cy="237"/>
              </a:xfrm>
              <a:prstGeom prst="ellipse">
                <a:avLst/>
              </a:prstGeom>
              <a:solidFill>
                <a:schemeClr val="hlink"/>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36" name="Freeform 31"/>
              <p:cNvSpPr>
                <a:spLocks/>
              </p:cNvSpPr>
              <p:nvPr/>
            </p:nvSpPr>
            <p:spPr bwMode="auto">
              <a:xfrm>
                <a:off x="2218" y="1825"/>
                <a:ext cx="161" cy="271"/>
              </a:xfrm>
              <a:custGeom>
                <a:avLst/>
                <a:gdLst>
                  <a:gd name="T0" fmla="*/ 104 w 199"/>
                  <a:gd name="T1" fmla="*/ 0 h 306"/>
                  <a:gd name="T2" fmla="*/ 76 w 199"/>
                  <a:gd name="T3" fmla="*/ 108 h 306"/>
                  <a:gd name="T4" fmla="*/ 0 w 199"/>
                  <a:gd name="T5" fmla="*/ 212 h 306"/>
                  <a:gd name="T6" fmla="*/ 0 60000 65536"/>
                  <a:gd name="T7" fmla="*/ 0 60000 65536"/>
                  <a:gd name="T8" fmla="*/ 0 60000 65536"/>
                </a:gdLst>
                <a:ahLst/>
                <a:cxnLst>
                  <a:cxn ang="T6">
                    <a:pos x="T0" y="T1"/>
                  </a:cxn>
                  <a:cxn ang="T7">
                    <a:pos x="T2" y="T3"/>
                  </a:cxn>
                  <a:cxn ang="T8">
                    <a:pos x="T4" y="T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37" name="Freeform 32"/>
              <p:cNvSpPr>
                <a:spLocks/>
              </p:cNvSpPr>
              <p:nvPr/>
            </p:nvSpPr>
            <p:spPr bwMode="auto">
              <a:xfrm>
                <a:off x="2212" y="1819"/>
                <a:ext cx="160" cy="271"/>
              </a:xfrm>
              <a:custGeom>
                <a:avLst/>
                <a:gdLst>
                  <a:gd name="T0" fmla="*/ 103 w 199"/>
                  <a:gd name="T1" fmla="*/ 0 h 306"/>
                  <a:gd name="T2" fmla="*/ 74 w 199"/>
                  <a:gd name="T3" fmla="*/ 108 h 306"/>
                  <a:gd name="T4" fmla="*/ 0 w 199"/>
                  <a:gd name="T5" fmla="*/ 212 h 306"/>
                  <a:gd name="T6" fmla="*/ 0 60000 65536"/>
                  <a:gd name="T7" fmla="*/ 0 60000 65536"/>
                  <a:gd name="T8" fmla="*/ 0 60000 65536"/>
                </a:gdLst>
                <a:ahLst/>
                <a:cxnLst>
                  <a:cxn ang="T6">
                    <a:pos x="T0" y="T1"/>
                  </a:cxn>
                  <a:cxn ang="T7">
                    <a:pos x="T2" y="T3"/>
                  </a:cxn>
                  <a:cxn ang="T8">
                    <a:pos x="T4" y="T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38" name="Freeform 33"/>
              <p:cNvSpPr>
                <a:spLocks/>
              </p:cNvSpPr>
              <p:nvPr/>
            </p:nvSpPr>
            <p:spPr bwMode="auto">
              <a:xfrm>
                <a:off x="2173" y="1770"/>
                <a:ext cx="59" cy="282"/>
              </a:xfrm>
              <a:custGeom>
                <a:avLst/>
                <a:gdLst>
                  <a:gd name="T0" fmla="*/ 38 w 73"/>
                  <a:gd name="T1" fmla="*/ 0 h 319"/>
                  <a:gd name="T2" fmla="*/ 9 w 73"/>
                  <a:gd name="T3" fmla="*/ 98 h 319"/>
                  <a:gd name="T4" fmla="*/ 0 w 73"/>
                  <a:gd name="T5" fmla="*/ 219 h 319"/>
                  <a:gd name="T6" fmla="*/ 0 60000 65536"/>
                  <a:gd name="T7" fmla="*/ 0 60000 65536"/>
                  <a:gd name="T8" fmla="*/ 0 60000 65536"/>
                </a:gdLst>
                <a:ahLst/>
                <a:cxnLst>
                  <a:cxn ang="T6">
                    <a:pos x="T0" y="T1"/>
                  </a:cxn>
                  <a:cxn ang="T7">
                    <a:pos x="T2" y="T3"/>
                  </a:cxn>
                  <a:cxn ang="T8">
                    <a:pos x="T4" y="T5"/>
                  </a:cxn>
                </a:cxnLst>
                <a:rect l="0" t="0" r="r" b="b"/>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39" name="Freeform 34"/>
              <p:cNvSpPr>
                <a:spLocks/>
              </p:cNvSpPr>
              <p:nvPr/>
            </p:nvSpPr>
            <p:spPr bwMode="auto">
              <a:xfrm>
                <a:off x="2167" y="1763"/>
                <a:ext cx="59" cy="283"/>
              </a:xfrm>
              <a:custGeom>
                <a:avLst/>
                <a:gdLst>
                  <a:gd name="T0" fmla="*/ 38 w 73"/>
                  <a:gd name="T1" fmla="*/ 0 h 319"/>
                  <a:gd name="T2" fmla="*/ 9 w 73"/>
                  <a:gd name="T3" fmla="*/ 98 h 319"/>
                  <a:gd name="T4" fmla="*/ 0 w 73"/>
                  <a:gd name="T5" fmla="*/ 222 h 319"/>
                  <a:gd name="T6" fmla="*/ 0 60000 65536"/>
                  <a:gd name="T7" fmla="*/ 0 60000 65536"/>
                  <a:gd name="T8" fmla="*/ 0 60000 65536"/>
                </a:gdLst>
                <a:ahLst/>
                <a:cxnLst>
                  <a:cxn ang="T6">
                    <a:pos x="T0" y="T1"/>
                  </a:cxn>
                  <a:cxn ang="T7">
                    <a:pos x="T2" y="T3"/>
                  </a:cxn>
                  <a:cxn ang="T8">
                    <a:pos x="T4" y="T5"/>
                  </a:cxn>
                </a:cxnLst>
                <a:rect l="0" t="0" r="r" b="b"/>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40" name="Rectangle 36"/>
              <p:cNvSpPr>
                <a:spLocks noChangeArrowheads="1"/>
              </p:cNvSpPr>
              <p:nvPr/>
            </p:nvSpPr>
            <p:spPr bwMode="auto">
              <a:xfrm>
                <a:off x="1134" y="1162"/>
                <a:ext cx="473" cy="22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1800" dirty="0">
                    <a:ea typeface="楷体_GB2312" pitchFamily="49" charset="-122"/>
                  </a:rPr>
                  <a:t>Host</a:t>
                </a:r>
                <a:endParaRPr lang="zh-CN" altLang="en-US" sz="1800" dirty="0">
                  <a:ea typeface="楷体_GB2312" pitchFamily="49" charset="-122"/>
                </a:endParaRPr>
              </a:p>
            </p:txBody>
          </p:sp>
          <p:sp>
            <p:nvSpPr>
              <p:cNvPr id="41" name="Rectangle 37"/>
              <p:cNvSpPr>
                <a:spLocks noChangeArrowheads="1"/>
              </p:cNvSpPr>
              <p:nvPr/>
            </p:nvSpPr>
            <p:spPr bwMode="auto">
              <a:xfrm>
                <a:off x="2354" y="1561"/>
                <a:ext cx="838" cy="22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1800" b="0" dirty="0">
                    <a:ea typeface="楷体_GB2312" pitchFamily="49" charset="-122"/>
                  </a:rPr>
                  <a:t>Developer</a:t>
                </a:r>
                <a:endParaRPr lang="zh-CN" altLang="en-US" sz="1800" b="0" dirty="0">
                  <a:ea typeface="楷体_GB2312" pitchFamily="49" charset="-122"/>
                </a:endParaRPr>
              </a:p>
            </p:txBody>
          </p:sp>
          <p:sp>
            <p:nvSpPr>
              <p:cNvPr id="42" name="Rectangle 38"/>
              <p:cNvSpPr>
                <a:spLocks noChangeArrowheads="1"/>
              </p:cNvSpPr>
              <p:nvPr/>
            </p:nvSpPr>
            <p:spPr bwMode="auto">
              <a:xfrm>
                <a:off x="1194" y="2729"/>
                <a:ext cx="769" cy="22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1800" b="0" dirty="0">
                    <a:ea typeface="楷体_GB2312" pitchFamily="49" charset="-122"/>
                  </a:rPr>
                  <a:t>Recorder</a:t>
                </a:r>
                <a:endParaRPr lang="zh-CN" altLang="en-US" sz="1800" b="0" dirty="0">
                  <a:ea typeface="楷体_GB2312" pitchFamily="49" charset="-122"/>
                </a:endParaRPr>
              </a:p>
            </p:txBody>
          </p:sp>
          <p:sp>
            <p:nvSpPr>
              <p:cNvPr id="43" name="Rectangle 39"/>
              <p:cNvSpPr>
                <a:spLocks noChangeArrowheads="1"/>
              </p:cNvSpPr>
              <p:nvPr/>
            </p:nvSpPr>
            <p:spPr bwMode="auto">
              <a:xfrm>
                <a:off x="2925" y="1933"/>
                <a:ext cx="594" cy="22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1800" b="0" dirty="0">
                    <a:ea typeface="楷体_GB2312" pitchFamily="49" charset="-122"/>
                  </a:rPr>
                  <a:t>Others</a:t>
                </a:r>
                <a:endParaRPr lang="zh-CN" altLang="en-US" sz="1800" b="0" dirty="0">
                  <a:ea typeface="楷体_GB2312" pitchFamily="49" charset="-122"/>
                </a:endParaRPr>
              </a:p>
            </p:txBody>
          </p:sp>
          <p:sp>
            <p:nvSpPr>
              <p:cNvPr id="44" name="Freeform 40"/>
              <p:cNvSpPr>
                <a:spLocks/>
              </p:cNvSpPr>
              <p:nvPr/>
            </p:nvSpPr>
            <p:spPr bwMode="auto">
              <a:xfrm>
                <a:off x="1560" y="2051"/>
                <a:ext cx="231" cy="114"/>
              </a:xfrm>
              <a:custGeom>
                <a:avLst/>
                <a:gdLst>
                  <a:gd name="T0" fmla="*/ 37 w 286"/>
                  <a:gd name="T1" fmla="*/ 88 h 129"/>
                  <a:gd name="T2" fmla="*/ 150 w 286"/>
                  <a:gd name="T3" fmla="*/ 79 h 129"/>
                  <a:gd name="T4" fmla="*/ 83 w 286"/>
                  <a:gd name="T5" fmla="*/ 0 h 129"/>
                  <a:gd name="T6" fmla="*/ 0 w 286"/>
                  <a:gd name="T7" fmla="*/ 34 h 129"/>
                  <a:gd name="T8" fmla="*/ 37 w 286"/>
                  <a:gd name="T9" fmla="*/ 88 h 129"/>
                  <a:gd name="T10" fmla="*/ 150 w 286"/>
                  <a:gd name="T11" fmla="*/ 79 h 129"/>
                  <a:gd name="T12" fmla="*/ 83 w 286"/>
                  <a:gd name="T13" fmla="*/ 0 h 129"/>
                  <a:gd name="T14" fmla="*/ 0 w 286"/>
                  <a:gd name="T15" fmla="*/ 34 h 129"/>
                  <a:gd name="T16" fmla="*/ 37 w 286"/>
                  <a:gd name="T17" fmla="*/ 88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45" name="Freeform 41"/>
              <p:cNvSpPr>
                <a:spLocks/>
              </p:cNvSpPr>
              <p:nvPr/>
            </p:nvSpPr>
            <p:spPr bwMode="auto">
              <a:xfrm>
                <a:off x="2193" y="2220"/>
                <a:ext cx="231" cy="114"/>
              </a:xfrm>
              <a:custGeom>
                <a:avLst/>
                <a:gdLst>
                  <a:gd name="T0" fmla="*/ 112 w 287"/>
                  <a:gd name="T1" fmla="*/ 0 h 129"/>
                  <a:gd name="T2" fmla="*/ 0 w 287"/>
                  <a:gd name="T3" fmla="*/ 10 h 129"/>
                  <a:gd name="T4" fmla="*/ 62 w 287"/>
                  <a:gd name="T5" fmla="*/ 88 h 129"/>
                  <a:gd name="T6" fmla="*/ 149 w 287"/>
                  <a:gd name="T7" fmla="*/ 54 h 129"/>
                  <a:gd name="T8" fmla="*/ 112 w 287"/>
                  <a:gd name="T9" fmla="*/ 0 h 129"/>
                  <a:gd name="T10" fmla="*/ 0 w 287"/>
                  <a:gd name="T11" fmla="*/ 10 h 129"/>
                  <a:gd name="T12" fmla="*/ 62 w 287"/>
                  <a:gd name="T13" fmla="*/ 88 h 129"/>
                  <a:gd name="T14" fmla="*/ 149 w 287"/>
                  <a:gd name="T15" fmla="*/ 54 h 129"/>
                  <a:gd name="T16" fmla="*/ 112 w 287"/>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46" name="Freeform 42"/>
              <p:cNvSpPr>
                <a:spLocks/>
              </p:cNvSpPr>
              <p:nvPr/>
            </p:nvSpPr>
            <p:spPr bwMode="auto">
              <a:xfrm>
                <a:off x="1963" y="2026"/>
                <a:ext cx="230" cy="115"/>
              </a:xfrm>
              <a:custGeom>
                <a:avLst/>
                <a:gdLst>
                  <a:gd name="T0" fmla="*/ 111 w 286"/>
                  <a:gd name="T1" fmla="*/ 0 h 129"/>
                  <a:gd name="T2" fmla="*/ 0 w 286"/>
                  <a:gd name="T3" fmla="*/ 10 h 129"/>
                  <a:gd name="T4" fmla="*/ 62 w 286"/>
                  <a:gd name="T5" fmla="*/ 91 h 129"/>
                  <a:gd name="T6" fmla="*/ 148 w 286"/>
                  <a:gd name="T7" fmla="*/ 55 h 129"/>
                  <a:gd name="T8" fmla="*/ 111 w 286"/>
                  <a:gd name="T9" fmla="*/ 0 h 129"/>
                  <a:gd name="T10" fmla="*/ 0 w 286"/>
                  <a:gd name="T11" fmla="*/ 10 h 129"/>
                  <a:gd name="T12" fmla="*/ 62 w 286"/>
                  <a:gd name="T13" fmla="*/ 91 h 129"/>
                  <a:gd name="T14" fmla="*/ 148 w 286"/>
                  <a:gd name="T15" fmla="*/ 55 h 129"/>
                  <a:gd name="T16" fmla="*/ 111 w 28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47" name="Freeform 43"/>
              <p:cNvSpPr>
                <a:spLocks/>
              </p:cNvSpPr>
              <p:nvPr/>
            </p:nvSpPr>
            <p:spPr bwMode="auto">
              <a:xfrm>
                <a:off x="1458" y="1813"/>
                <a:ext cx="230" cy="114"/>
              </a:xfrm>
              <a:custGeom>
                <a:avLst/>
                <a:gdLst>
                  <a:gd name="T0" fmla="*/ 37 w 286"/>
                  <a:gd name="T1" fmla="*/ 88 h 129"/>
                  <a:gd name="T2" fmla="*/ 148 w 286"/>
                  <a:gd name="T3" fmla="*/ 79 h 129"/>
                  <a:gd name="T4" fmla="*/ 82 w 286"/>
                  <a:gd name="T5" fmla="*/ 0 h 129"/>
                  <a:gd name="T6" fmla="*/ 0 w 286"/>
                  <a:gd name="T7" fmla="*/ 34 h 129"/>
                  <a:gd name="T8" fmla="*/ 37 w 286"/>
                  <a:gd name="T9" fmla="*/ 88 h 129"/>
                  <a:gd name="T10" fmla="*/ 148 w 286"/>
                  <a:gd name="T11" fmla="*/ 79 h 129"/>
                  <a:gd name="T12" fmla="*/ 82 w 286"/>
                  <a:gd name="T13" fmla="*/ 0 h 129"/>
                  <a:gd name="T14" fmla="*/ 0 w 286"/>
                  <a:gd name="T15" fmla="*/ 34 h 129"/>
                  <a:gd name="T16" fmla="*/ 37 w 286"/>
                  <a:gd name="T17" fmla="*/ 88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48" name="Freeform 44"/>
              <p:cNvSpPr>
                <a:spLocks/>
              </p:cNvSpPr>
              <p:nvPr/>
            </p:nvSpPr>
            <p:spPr bwMode="auto">
              <a:xfrm>
                <a:off x="1375" y="1544"/>
                <a:ext cx="180" cy="233"/>
              </a:xfrm>
              <a:custGeom>
                <a:avLst/>
                <a:gdLst>
                  <a:gd name="T0" fmla="*/ 0 w 223"/>
                  <a:gd name="T1" fmla="*/ 0 h 263"/>
                  <a:gd name="T2" fmla="*/ 116 w 223"/>
                  <a:gd name="T3" fmla="*/ 0 h 263"/>
                  <a:gd name="T4" fmla="*/ 96 w 223"/>
                  <a:gd name="T5" fmla="*/ 177 h 263"/>
                  <a:gd name="T6" fmla="*/ 33 w 223"/>
                  <a:gd name="T7" fmla="*/ 183 h 263"/>
                  <a:gd name="T8" fmla="*/ 0 w 223"/>
                  <a:gd name="T9" fmla="*/ 0 h 2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263">
                    <a:moveTo>
                      <a:pt x="0" y="0"/>
                    </a:moveTo>
                    <a:lnTo>
                      <a:pt x="222" y="0"/>
                    </a:lnTo>
                    <a:lnTo>
                      <a:pt x="182" y="255"/>
                    </a:lnTo>
                    <a:lnTo>
                      <a:pt x="63" y="262"/>
                    </a:lnTo>
                    <a:lnTo>
                      <a:pt x="0" y="0"/>
                    </a:lnTo>
                  </a:path>
                </a:pathLst>
              </a:custGeom>
              <a:solidFill>
                <a:srgbClr val="712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49" name="Freeform 45"/>
              <p:cNvSpPr>
                <a:spLocks/>
              </p:cNvSpPr>
              <p:nvPr/>
            </p:nvSpPr>
            <p:spPr bwMode="auto">
              <a:xfrm>
                <a:off x="1896" y="1625"/>
                <a:ext cx="141" cy="270"/>
              </a:xfrm>
              <a:custGeom>
                <a:avLst/>
                <a:gdLst>
                  <a:gd name="T0" fmla="*/ 0 w 175"/>
                  <a:gd name="T1" fmla="*/ 172 h 305"/>
                  <a:gd name="T2" fmla="*/ 0 w 175"/>
                  <a:gd name="T3" fmla="*/ 0 h 305"/>
                  <a:gd name="T4" fmla="*/ 91 w 175"/>
                  <a:gd name="T5" fmla="*/ 50 h 305"/>
                  <a:gd name="T6" fmla="*/ 62 w 175"/>
                  <a:gd name="T7" fmla="*/ 211 h 305"/>
                  <a:gd name="T8" fmla="*/ 0 w 175"/>
                  <a:gd name="T9" fmla="*/ 172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05">
                    <a:moveTo>
                      <a:pt x="0" y="247"/>
                    </a:moveTo>
                    <a:lnTo>
                      <a:pt x="0" y="0"/>
                    </a:lnTo>
                    <a:lnTo>
                      <a:pt x="174" y="71"/>
                    </a:lnTo>
                    <a:lnTo>
                      <a:pt x="119" y="304"/>
                    </a:lnTo>
                    <a:lnTo>
                      <a:pt x="0" y="247"/>
                    </a:lnTo>
                  </a:path>
                </a:pathLst>
              </a:custGeom>
              <a:solidFill>
                <a:srgbClr val="B50069"/>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50" name="Oval 46"/>
              <p:cNvSpPr>
                <a:spLocks noChangeArrowheads="1"/>
              </p:cNvSpPr>
              <p:nvPr/>
            </p:nvSpPr>
            <p:spPr bwMode="auto">
              <a:xfrm>
                <a:off x="1941" y="1426"/>
                <a:ext cx="51" cy="223"/>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51" name="Oval 47"/>
              <p:cNvSpPr>
                <a:spLocks noChangeArrowheads="1"/>
              </p:cNvSpPr>
              <p:nvPr/>
            </p:nvSpPr>
            <p:spPr bwMode="auto">
              <a:xfrm>
                <a:off x="1934" y="1419"/>
                <a:ext cx="65" cy="236"/>
              </a:xfrm>
              <a:prstGeom prst="ellipse">
                <a:avLst/>
              </a:prstGeom>
              <a:solidFill>
                <a:srgbClr val="B50069"/>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52" name="Freeform 48"/>
              <p:cNvSpPr>
                <a:spLocks/>
              </p:cNvSpPr>
              <p:nvPr/>
            </p:nvSpPr>
            <p:spPr bwMode="auto">
              <a:xfrm>
                <a:off x="1890" y="1688"/>
                <a:ext cx="160" cy="270"/>
              </a:xfrm>
              <a:custGeom>
                <a:avLst/>
                <a:gdLst>
                  <a:gd name="T0" fmla="*/ 103 w 199"/>
                  <a:gd name="T1" fmla="*/ 0 h 305"/>
                  <a:gd name="T2" fmla="*/ 74 w 199"/>
                  <a:gd name="T3" fmla="*/ 108 h 305"/>
                  <a:gd name="T4" fmla="*/ 0 w 199"/>
                  <a:gd name="T5" fmla="*/ 211 h 305"/>
                  <a:gd name="T6" fmla="*/ 0 60000 65536"/>
                  <a:gd name="T7" fmla="*/ 0 60000 65536"/>
                  <a:gd name="T8" fmla="*/ 0 60000 65536"/>
                </a:gdLst>
                <a:ahLst/>
                <a:cxnLst>
                  <a:cxn ang="T6">
                    <a:pos x="T0" y="T1"/>
                  </a:cxn>
                  <a:cxn ang="T7">
                    <a:pos x="T2" y="T3"/>
                  </a:cxn>
                  <a:cxn ang="T8">
                    <a:pos x="T4" y="T5"/>
                  </a:cxn>
                </a:cxnLst>
                <a:rect l="0" t="0" r="r" b="b"/>
                <a:pathLst>
                  <a:path w="199" h="305">
                    <a:moveTo>
                      <a:pt x="198" y="0"/>
                    </a:moveTo>
                    <a:lnTo>
                      <a:pt x="143" y="156"/>
                    </a:lnTo>
                    <a:lnTo>
                      <a:pt x="0" y="3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53" name="Freeform 49"/>
              <p:cNvSpPr>
                <a:spLocks/>
              </p:cNvSpPr>
              <p:nvPr/>
            </p:nvSpPr>
            <p:spPr bwMode="auto">
              <a:xfrm>
                <a:off x="1883" y="1681"/>
                <a:ext cx="161" cy="270"/>
              </a:xfrm>
              <a:custGeom>
                <a:avLst/>
                <a:gdLst>
                  <a:gd name="T0" fmla="*/ 104 w 199"/>
                  <a:gd name="T1" fmla="*/ 0 h 306"/>
                  <a:gd name="T2" fmla="*/ 76 w 199"/>
                  <a:gd name="T3" fmla="*/ 108 h 306"/>
                  <a:gd name="T4" fmla="*/ 0 w 199"/>
                  <a:gd name="T5" fmla="*/ 209 h 306"/>
                  <a:gd name="T6" fmla="*/ 0 60000 65536"/>
                  <a:gd name="T7" fmla="*/ 0 60000 65536"/>
                  <a:gd name="T8" fmla="*/ 0 60000 65536"/>
                </a:gdLst>
                <a:ahLst/>
                <a:cxnLst>
                  <a:cxn ang="T6">
                    <a:pos x="T0" y="T1"/>
                  </a:cxn>
                  <a:cxn ang="T7">
                    <a:pos x="T2" y="T3"/>
                  </a:cxn>
                  <a:cxn ang="T8">
                    <a:pos x="T4" y="T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54" name="Freeform 50"/>
              <p:cNvSpPr>
                <a:spLocks/>
              </p:cNvSpPr>
              <p:nvPr/>
            </p:nvSpPr>
            <p:spPr bwMode="auto">
              <a:xfrm>
                <a:off x="1845" y="1631"/>
                <a:ext cx="58" cy="283"/>
              </a:xfrm>
              <a:custGeom>
                <a:avLst/>
                <a:gdLst>
                  <a:gd name="T0" fmla="*/ 36 w 73"/>
                  <a:gd name="T1" fmla="*/ 0 h 320"/>
                  <a:gd name="T2" fmla="*/ 8 w 73"/>
                  <a:gd name="T3" fmla="*/ 98 h 320"/>
                  <a:gd name="T4" fmla="*/ 0 w 73"/>
                  <a:gd name="T5" fmla="*/ 220 h 320"/>
                  <a:gd name="T6" fmla="*/ 0 60000 65536"/>
                  <a:gd name="T7" fmla="*/ 0 60000 65536"/>
                  <a:gd name="T8" fmla="*/ 0 60000 65536"/>
                </a:gdLst>
                <a:ahLst/>
                <a:cxnLst>
                  <a:cxn ang="T6">
                    <a:pos x="T0" y="T1"/>
                  </a:cxn>
                  <a:cxn ang="T7">
                    <a:pos x="T2" y="T3"/>
                  </a:cxn>
                  <a:cxn ang="T8">
                    <a:pos x="T4" y="T5"/>
                  </a:cxn>
                </a:cxnLst>
                <a:rect l="0" t="0" r="r" b="b"/>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55" name="Freeform 51"/>
              <p:cNvSpPr>
                <a:spLocks/>
              </p:cNvSpPr>
              <p:nvPr/>
            </p:nvSpPr>
            <p:spPr bwMode="auto">
              <a:xfrm>
                <a:off x="1838" y="1625"/>
                <a:ext cx="59" cy="283"/>
              </a:xfrm>
              <a:custGeom>
                <a:avLst/>
                <a:gdLst>
                  <a:gd name="T0" fmla="*/ 38 w 73"/>
                  <a:gd name="T1" fmla="*/ 0 h 320"/>
                  <a:gd name="T2" fmla="*/ 9 w 73"/>
                  <a:gd name="T3" fmla="*/ 98 h 320"/>
                  <a:gd name="T4" fmla="*/ 0 w 73"/>
                  <a:gd name="T5" fmla="*/ 220 h 320"/>
                  <a:gd name="T6" fmla="*/ 0 60000 65536"/>
                  <a:gd name="T7" fmla="*/ 0 60000 65536"/>
                  <a:gd name="T8" fmla="*/ 0 60000 65536"/>
                </a:gdLst>
                <a:ahLst/>
                <a:cxnLst>
                  <a:cxn ang="T6">
                    <a:pos x="T0" y="T1"/>
                  </a:cxn>
                  <a:cxn ang="T7">
                    <a:pos x="T2" y="T3"/>
                  </a:cxn>
                  <a:cxn ang="T8">
                    <a:pos x="T4" y="T5"/>
                  </a:cxn>
                </a:cxnLst>
                <a:rect l="0" t="0" r="r" b="b"/>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grpSp>
            <p:nvGrpSpPr>
              <p:cNvPr id="56" name="Group 52"/>
              <p:cNvGrpSpPr>
                <a:grpSpLocks/>
              </p:cNvGrpSpPr>
              <p:nvPr/>
            </p:nvGrpSpPr>
            <p:grpSpPr bwMode="auto">
              <a:xfrm>
                <a:off x="925" y="1494"/>
                <a:ext cx="397" cy="813"/>
                <a:chOff x="1577" y="1468"/>
                <a:chExt cx="492" cy="1035"/>
              </a:xfrm>
            </p:grpSpPr>
            <p:sp>
              <p:nvSpPr>
                <p:cNvPr id="70" name="Freeform 53"/>
                <p:cNvSpPr>
                  <a:spLocks/>
                </p:cNvSpPr>
                <p:nvPr/>
              </p:nvSpPr>
              <p:spPr bwMode="auto">
                <a:xfrm>
                  <a:off x="1651" y="2152"/>
                  <a:ext cx="225" cy="280"/>
                </a:xfrm>
                <a:custGeom>
                  <a:avLst/>
                  <a:gdLst>
                    <a:gd name="T0" fmla="*/ 0 w 225"/>
                    <a:gd name="T1" fmla="*/ 57 h 249"/>
                    <a:gd name="T2" fmla="*/ 168 w 225"/>
                    <a:gd name="T3" fmla="*/ 0 h 249"/>
                    <a:gd name="T4" fmla="*/ 137 w 225"/>
                    <a:gd name="T5" fmla="*/ 353 h 249"/>
                    <a:gd name="T6" fmla="*/ 224 w 225"/>
                    <a:gd name="T7" fmla="*/ 311 h 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1" name="Freeform 54"/>
                <p:cNvSpPr>
                  <a:spLocks/>
                </p:cNvSpPr>
                <p:nvPr/>
              </p:nvSpPr>
              <p:spPr bwMode="auto">
                <a:xfrm>
                  <a:off x="1645" y="2146"/>
                  <a:ext cx="225" cy="281"/>
                </a:xfrm>
                <a:custGeom>
                  <a:avLst/>
                  <a:gdLst>
                    <a:gd name="T0" fmla="*/ 0 w 225"/>
                    <a:gd name="T1" fmla="*/ 58 h 249"/>
                    <a:gd name="T2" fmla="*/ 168 w 225"/>
                    <a:gd name="T3" fmla="*/ 0 h 249"/>
                    <a:gd name="T4" fmla="*/ 137 w 225"/>
                    <a:gd name="T5" fmla="*/ 357 h 249"/>
                    <a:gd name="T6" fmla="*/ 224 w 225"/>
                    <a:gd name="T7" fmla="*/ 315 h 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2" name="Freeform 55"/>
                <p:cNvSpPr>
                  <a:spLocks/>
                </p:cNvSpPr>
                <p:nvPr/>
              </p:nvSpPr>
              <p:spPr bwMode="auto">
                <a:xfrm>
                  <a:off x="1732" y="2224"/>
                  <a:ext cx="225" cy="279"/>
                </a:xfrm>
                <a:custGeom>
                  <a:avLst/>
                  <a:gdLst>
                    <a:gd name="T0" fmla="*/ 0 w 225"/>
                    <a:gd name="T1" fmla="*/ 57 h 248"/>
                    <a:gd name="T2" fmla="*/ 168 w 225"/>
                    <a:gd name="T3" fmla="*/ 0 h 248"/>
                    <a:gd name="T4" fmla="*/ 143 w 225"/>
                    <a:gd name="T5" fmla="*/ 352 h 248"/>
                    <a:gd name="T6" fmla="*/ 224 w 225"/>
                    <a:gd name="T7" fmla="*/ 311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3" name="Freeform 56"/>
                <p:cNvSpPr>
                  <a:spLocks/>
                </p:cNvSpPr>
                <p:nvPr/>
              </p:nvSpPr>
              <p:spPr bwMode="auto">
                <a:xfrm>
                  <a:off x="1726" y="2217"/>
                  <a:ext cx="225" cy="279"/>
                </a:xfrm>
                <a:custGeom>
                  <a:avLst/>
                  <a:gdLst>
                    <a:gd name="T0" fmla="*/ 0 w 225"/>
                    <a:gd name="T1" fmla="*/ 57 h 248"/>
                    <a:gd name="T2" fmla="*/ 168 w 225"/>
                    <a:gd name="T3" fmla="*/ 0 h 248"/>
                    <a:gd name="T4" fmla="*/ 143 w 225"/>
                    <a:gd name="T5" fmla="*/ 352 h 248"/>
                    <a:gd name="T6" fmla="*/ 224 w 225"/>
                    <a:gd name="T7" fmla="*/ 311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4" name="Freeform 57"/>
                <p:cNvSpPr>
                  <a:spLocks/>
                </p:cNvSpPr>
                <p:nvPr/>
              </p:nvSpPr>
              <p:spPr bwMode="auto">
                <a:xfrm>
                  <a:off x="1583" y="1699"/>
                  <a:ext cx="206" cy="584"/>
                </a:xfrm>
                <a:custGeom>
                  <a:avLst/>
                  <a:gdLst>
                    <a:gd name="T0" fmla="*/ 56 w 206"/>
                    <a:gd name="T1" fmla="*/ 607 h 519"/>
                    <a:gd name="T2" fmla="*/ 0 w 206"/>
                    <a:gd name="T3" fmla="*/ 0 h 519"/>
                    <a:gd name="T4" fmla="*/ 205 w 206"/>
                    <a:gd name="T5" fmla="*/ 149 h 519"/>
                    <a:gd name="T6" fmla="*/ 168 w 206"/>
                    <a:gd name="T7" fmla="*/ 738 h 519"/>
                    <a:gd name="T8" fmla="*/ 56 w 206"/>
                    <a:gd name="T9" fmla="*/ 607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519">
                      <a:moveTo>
                        <a:pt x="56" y="426"/>
                      </a:moveTo>
                      <a:lnTo>
                        <a:pt x="0" y="0"/>
                      </a:lnTo>
                      <a:lnTo>
                        <a:pt x="205" y="104"/>
                      </a:lnTo>
                      <a:lnTo>
                        <a:pt x="168" y="518"/>
                      </a:lnTo>
                      <a:lnTo>
                        <a:pt x="56" y="426"/>
                      </a:lnTo>
                    </a:path>
                  </a:pathLst>
                </a:custGeom>
                <a:solidFill>
                  <a:srgbClr val="B50069"/>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5" name="Freeform 58"/>
                <p:cNvSpPr>
                  <a:spLocks/>
                </p:cNvSpPr>
                <p:nvPr/>
              </p:nvSpPr>
              <p:spPr bwMode="auto">
                <a:xfrm>
                  <a:off x="1577" y="1692"/>
                  <a:ext cx="206" cy="584"/>
                </a:xfrm>
                <a:custGeom>
                  <a:avLst/>
                  <a:gdLst>
                    <a:gd name="T0" fmla="*/ 56 w 206"/>
                    <a:gd name="T1" fmla="*/ 607 h 519"/>
                    <a:gd name="T2" fmla="*/ 0 w 206"/>
                    <a:gd name="T3" fmla="*/ 0 h 519"/>
                    <a:gd name="T4" fmla="*/ 205 w 206"/>
                    <a:gd name="T5" fmla="*/ 149 h 519"/>
                    <a:gd name="T6" fmla="*/ 168 w 206"/>
                    <a:gd name="T7" fmla="*/ 738 h 519"/>
                    <a:gd name="T8" fmla="*/ 56 w 206"/>
                    <a:gd name="T9" fmla="*/ 607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519">
                      <a:moveTo>
                        <a:pt x="56" y="426"/>
                      </a:moveTo>
                      <a:lnTo>
                        <a:pt x="0" y="0"/>
                      </a:lnTo>
                      <a:lnTo>
                        <a:pt x="205" y="104"/>
                      </a:lnTo>
                      <a:lnTo>
                        <a:pt x="168" y="518"/>
                      </a:lnTo>
                      <a:lnTo>
                        <a:pt x="56" y="42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6" name="Oval 59"/>
                <p:cNvSpPr>
                  <a:spLocks noChangeArrowheads="1"/>
                </p:cNvSpPr>
                <p:nvPr/>
              </p:nvSpPr>
              <p:spPr bwMode="auto">
                <a:xfrm>
                  <a:off x="1647" y="1475"/>
                  <a:ext cx="77" cy="254"/>
                </a:xfrm>
                <a:prstGeom prst="ellipse">
                  <a:avLst/>
                </a:prstGeom>
                <a:solidFill>
                  <a:srgbClr val="B50069"/>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77" name="Oval 60"/>
                <p:cNvSpPr>
                  <a:spLocks noChangeArrowheads="1"/>
                </p:cNvSpPr>
                <p:nvPr/>
              </p:nvSpPr>
              <p:spPr bwMode="auto">
                <a:xfrm>
                  <a:off x="1641" y="1468"/>
                  <a:ext cx="89" cy="26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78" name="Freeform 61"/>
                <p:cNvSpPr>
                  <a:spLocks/>
                </p:cNvSpPr>
                <p:nvPr/>
              </p:nvSpPr>
              <p:spPr bwMode="auto">
                <a:xfrm>
                  <a:off x="1788" y="1828"/>
                  <a:ext cx="281" cy="254"/>
                </a:xfrm>
                <a:custGeom>
                  <a:avLst/>
                  <a:gdLst>
                    <a:gd name="T0" fmla="*/ 0 w 281"/>
                    <a:gd name="T1" fmla="*/ 0 h 226"/>
                    <a:gd name="T2" fmla="*/ 75 w 281"/>
                    <a:gd name="T3" fmla="*/ 263 h 226"/>
                    <a:gd name="T4" fmla="*/ 280 w 281"/>
                    <a:gd name="T5" fmla="*/ 319 h 226"/>
                    <a:gd name="T6" fmla="*/ 0 60000 65536"/>
                    <a:gd name="T7" fmla="*/ 0 60000 65536"/>
                    <a:gd name="T8" fmla="*/ 0 60000 65536"/>
                  </a:gdLst>
                  <a:ahLst/>
                  <a:cxnLst>
                    <a:cxn ang="T6">
                      <a:pos x="T0" y="T1"/>
                    </a:cxn>
                    <a:cxn ang="T7">
                      <a:pos x="T2" y="T3"/>
                    </a:cxn>
                    <a:cxn ang="T8">
                      <a:pos x="T4" y="T5"/>
                    </a:cxn>
                  </a:cxnLst>
                  <a:rect l="0" t="0" r="r" b="b"/>
                  <a:pathLst>
                    <a:path w="281" h="226">
                      <a:moveTo>
                        <a:pt x="0" y="0"/>
                      </a:moveTo>
                      <a:lnTo>
                        <a:pt x="75" y="185"/>
                      </a:lnTo>
                      <a:lnTo>
                        <a:pt x="280" y="22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79" name="Freeform 62"/>
                <p:cNvSpPr>
                  <a:spLocks/>
                </p:cNvSpPr>
                <p:nvPr/>
              </p:nvSpPr>
              <p:spPr bwMode="auto">
                <a:xfrm>
                  <a:off x="1782" y="1822"/>
                  <a:ext cx="281" cy="254"/>
                </a:xfrm>
                <a:custGeom>
                  <a:avLst/>
                  <a:gdLst>
                    <a:gd name="T0" fmla="*/ 0 w 281"/>
                    <a:gd name="T1" fmla="*/ 0 h 225"/>
                    <a:gd name="T2" fmla="*/ 75 w 281"/>
                    <a:gd name="T3" fmla="*/ 265 h 225"/>
                    <a:gd name="T4" fmla="*/ 280 w 281"/>
                    <a:gd name="T5" fmla="*/ 323 h 225"/>
                    <a:gd name="T6" fmla="*/ 0 60000 65536"/>
                    <a:gd name="T7" fmla="*/ 0 60000 65536"/>
                    <a:gd name="T8" fmla="*/ 0 60000 65536"/>
                  </a:gdLst>
                  <a:ahLst/>
                  <a:cxnLst>
                    <a:cxn ang="T6">
                      <a:pos x="T0" y="T1"/>
                    </a:cxn>
                    <a:cxn ang="T7">
                      <a:pos x="T2" y="T3"/>
                    </a:cxn>
                    <a:cxn ang="T8">
                      <a:pos x="T4" y="T5"/>
                    </a:cxn>
                  </a:cxnLst>
                  <a:rect l="0" t="0" r="r" b="b"/>
                  <a:pathLst>
                    <a:path w="281" h="225">
                      <a:moveTo>
                        <a:pt x="0" y="0"/>
                      </a:moveTo>
                      <a:lnTo>
                        <a:pt x="75" y="184"/>
                      </a:lnTo>
                      <a:lnTo>
                        <a:pt x="280" y="22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grpSp>
          <p:sp>
            <p:nvSpPr>
              <p:cNvPr id="57" name="Rectangle 63"/>
              <p:cNvSpPr>
                <a:spLocks noChangeArrowheads="1"/>
              </p:cNvSpPr>
              <p:nvPr/>
            </p:nvSpPr>
            <p:spPr bwMode="auto">
              <a:xfrm>
                <a:off x="1746" y="1230"/>
                <a:ext cx="1265" cy="22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1800" dirty="0">
                    <a:ea typeface="楷体_GB2312" pitchFamily="49" charset="-122"/>
                  </a:rPr>
                  <a:t>Internal auditor</a:t>
                </a:r>
                <a:endParaRPr lang="zh-CN" altLang="en-US" sz="1800" dirty="0">
                  <a:ea typeface="楷体_GB2312" pitchFamily="49" charset="-122"/>
                </a:endParaRPr>
              </a:p>
            </p:txBody>
          </p:sp>
          <p:sp>
            <p:nvSpPr>
              <p:cNvPr id="58" name="Rectangle 64"/>
              <p:cNvSpPr>
                <a:spLocks noChangeArrowheads="1"/>
              </p:cNvSpPr>
              <p:nvPr/>
            </p:nvSpPr>
            <p:spPr bwMode="auto">
              <a:xfrm>
                <a:off x="328" y="2320"/>
                <a:ext cx="1047" cy="31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gn="ctr" eaLnBrk="0" hangingPunct="0">
                  <a:lnSpc>
                    <a:spcPct val="75000"/>
                  </a:lnSpc>
                </a:pPr>
                <a:r>
                  <a:rPr lang="en-US" altLang="zh-CN" sz="1800" b="0" dirty="0">
                    <a:ea typeface="楷体_GB2312" pitchFamily="49" charset="-122"/>
                  </a:rPr>
                  <a:t>Technical </a:t>
                </a:r>
              </a:p>
              <a:p>
                <a:pPr algn="ctr" eaLnBrk="0" hangingPunct="0">
                  <a:lnSpc>
                    <a:spcPct val="75000"/>
                  </a:lnSpc>
                </a:pPr>
                <a:r>
                  <a:rPr lang="en-US" altLang="zh-CN" sz="1800" b="0" dirty="0">
                    <a:ea typeface="楷体_GB2312" pitchFamily="49" charset="-122"/>
                  </a:rPr>
                  <a:t>professionals</a:t>
                </a:r>
                <a:endParaRPr lang="zh-CN" altLang="en-US" sz="1800" b="0" dirty="0">
                  <a:ea typeface="楷体_GB2312" pitchFamily="49" charset="-122"/>
                </a:endParaRPr>
              </a:p>
            </p:txBody>
          </p:sp>
          <p:grpSp>
            <p:nvGrpSpPr>
              <p:cNvPr id="59" name="Group 65"/>
              <p:cNvGrpSpPr>
                <a:grpSpLocks/>
              </p:cNvGrpSpPr>
              <p:nvPr/>
            </p:nvGrpSpPr>
            <p:grpSpPr bwMode="auto">
              <a:xfrm>
                <a:off x="1928" y="1927"/>
                <a:ext cx="505" cy="1002"/>
                <a:chOff x="2821" y="2019"/>
                <a:chExt cx="627" cy="1275"/>
              </a:xfrm>
            </p:grpSpPr>
            <p:sp>
              <p:nvSpPr>
                <p:cNvPr id="60" name="Freeform 66"/>
                <p:cNvSpPr>
                  <a:spLocks/>
                </p:cNvSpPr>
                <p:nvPr/>
              </p:nvSpPr>
              <p:spPr bwMode="auto">
                <a:xfrm>
                  <a:off x="2908" y="2863"/>
                  <a:ext cx="286" cy="335"/>
                </a:xfrm>
                <a:custGeom>
                  <a:avLst/>
                  <a:gdLst>
                    <a:gd name="T0" fmla="*/ 0 w 286"/>
                    <a:gd name="T1" fmla="*/ 60 h 298"/>
                    <a:gd name="T2" fmla="*/ 214 w 286"/>
                    <a:gd name="T3" fmla="*/ 0 h 298"/>
                    <a:gd name="T4" fmla="*/ 174 w 286"/>
                    <a:gd name="T5" fmla="*/ 422 h 298"/>
                    <a:gd name="T6" fmla="*/ 285 w 286"/>
                    <a:gd name="T7" fmla="*/ 381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1" name="Freeform 67"/>
                <p:cNvSpPr>
                  <a:spLocks/>
                </p:cNvSpPr>
                <p:nvPr/>
              </p:nvSpPr>
              <p:spPr bwMode="auto">
                <a:xfrm>
                  <a:off x="2916" y="2855"/>
                  <a:ext cx="286" cy="335"/>
                </a:xfrm>
                <a:custGeom>
                  <a:avLst/>
                  <a:gdLst>
                    <a:gd name="T0" fmla="*/ 0 w 286"/>
                    <a:gd name="T1" fmla="*/ 60 h 298"/>
                    <a:gd name="T2" fmla="*/ 214 w 286"/>
                    <a:gd name="T3" fmla="*/ 0 h 298"/>
                    <a:gd name="T4" fmla="*/ 174 w 286"/>
                    <a:gd name="T5" fmla="*/ 422 h 298"/>
                    <a:gd name="T6" fmla="*/ 285 w 286"/>
                    <a:gd name="T7" fmla="*/ 381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2" name="Freeform 68"/>
                <p:cNvSpPr>
                  <a:spLocks/>
                </p:cNvSpPr>
                <p:nvPr/>
              </p:nvSpPr>
              <p:spPr bwMode="auto">
                <a:xfrm>
                  <a:off x="3011" y="2950"/>
                  <a:ext cx="286" cy="344"/>
                </a:xfrm>
                <a:custGeom>
                  <a:avLst/>
                  <a:gdLst>
                    <a:gd name="T0" fmla="*/ 0 w 286"/>
                    <a:gd name="T1" fmla="*/ 71 h 306"/>
                    <a:gd name="T2" fmla="*/ 214 w 286"/>
                    <a:gd name="T3" fmla="*/ 0 h 306"/>
                    <a:gd name="T4" fmla="*/ 182 w 286"/>
                    <a:gd name="T5" fmla="*/ 434 h 306"/>
                    <a:gd name="T6" fmla="*/ 285 w 286"/>
                    <a:gd name="T7" fmla="*/ 384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3" name="Freeform 69"/>
                <p:cNvSpPr>
                  <a:spLocks/>
                </p:cNvSpPr>
                <p:nvPr/>
              </p:nvSpPr>
              <p:spPr bwMode="auto">
                <a:xfrm>
                  <a:off x="3019" y="2942"/>
                  <a:ext cx="286" cy="344"/>
                </a:xfrm>
                <a:custGeom>
                  <a:avLst/>
                  <a:gdLst>
                    <a:gd name="T0" fmla="*/ 0 w 286"/>
                    <a:gd name="T1" fmla="*/ 71 h 306"/>
                    <a:gd name="T2" fmla="*/ 214 w 286"/>
                    <a:gd name="T3" fmla="*/ 0 h 306"/>
                    <a:gd name="T4" fmla="*/ 182 w 286"/>
                    <a:gd name="T5" fmla="*/ 434 h 306"/>
                    <a:gd name="T6" fmla="*/ 285 w 286"/>
                    <a:gd name="T7" fmla="*/ 384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4" name="Freeform 70"/>
                <p:cNvSpPr>
                  <a:spLocks/>
                </p:cNvSpPr>
                <p:nvPr/>
              </p:nvSpPr>
              <p:spPr bwMode="auto">
                <a:xfrm>
                  <a:off x="2821" y="2305"/>
                  <a:ext cx="262" cy="718"/>
                </a:xfrm>
                <a:custGeom>
                  <a:avLst/>
                  <a:gdLst>
                    <a:gd name="T0" fmla="*/ 71 w 262"/>
                    <a:gd name="T1" fmla="*/ 747 h 638"/>
                    <a:gd name="T2" fmla="*/ 0 w 262"/>
                    <a:gd name="T3" fmla="*/ 0 h 638"/>
                    <a:gd name="T4" fmla="*/ 261 w 262"/>
                    <a:gd name="T5" fmla="*/ 181 h 638"/>
                    <a:gd name="T6" fmla="*/ 214 w 262"/>
                    <a:gd name="T7" fmla="*/ 908 h 638"/>
                    <a:gd name="T8" fmla="*/ 71 w 262"/>
                    <a:gd name="T9" fmla="*/ 747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38">
                      <a:moveTo>
                        <a:pt x="71" y="524"/>
                      </a:moveTo>
                      <a:lnTo>
                        <a:pt x="0" y="0"/>
                      </a:lnTo>
                      <a:lnTo>
                        <a:pt x="261" y="127"/>
                      </a:lnTo>
                      <a:lnTo>
                        <a:pt x="214" y="637"/>
                      </a:lnTo>
                      <a:lnTo>
                        <a:pt x="71" y="524"/>
                      </a:lnTo>
                    </a:path>
                  </a:pathLst>
                </a:custGeom>
                <a:solidFill>
                  <a:srgbClr val="B50069"/>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5" name="Freeform 71"/>
                <p:cNvSpPr>
                  <a:spLocks/>
                </p:cNvSpPr>
                <p:nvPr/>
              </p:nvSpPr>
              <p:spPr bwMode="auto">
                <a:xfrm>
                  <a:off x="2828" y="2297"/>
                  <a:ext cx="263" cy="718"/>
                </a:xfrm>
                <a:custGeom>
                  <a:avLst/>
                  <a:gdLst>
                    <a:gd name="T0" fmla="*/ 71 w 263"/>
                    <a:gd name="T1" fmla="*/ 747 h 638"/>
                    <a:gd name="T2" fmla="*/ 0 w 263"/>
                    <a:gd name="T3" fmla="*/ 0 h 638"/>
                    <a:gd name="T4" fmla="*/ 262 w 263"/>
                    <a:gd name="T5" fmla="*/ 181 h 638"/>
                    <a:gd name="T6" fmla="*/ 214 w 263"/>
                    <a:gd name="T7" fmla="*/ 908 h 638"/>
                    <a:gd name="T8" fmla="*/ 71 w 263"/>
                    <a:gd name="T9" fmla="*/ 747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638">
                      <a:moveTo>
                        <a:pt x="71" y="524"/>
                      </a:moveTo>
                      <a:lnTo>
                        <a:pt x="0" y="0"/>
                      </a:lnTo>
                      <a:lnTo>
                        <a:pt x="262" y="127"/>
                      </a:lnTo>
                      <a:lnTo>
                        <a:pt x="214" y="637"/>
                      </a:lnTo>
                      <a:lnTo>
                        <a:pt x="71" y="52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6" name="Oval 72"/>
                <p:cNvSpPr>
                  <a:spLocks noChangeArrowheads="1"/>
                </p:cNvSpPr>
                <p:nvPr/>
              </p:nvSpPr>
              <p:spPr bwMode="auto">
                <a:xfrm>
                  <a:off x="2940" y="2027"/>
                  <a:ext cx="103" cy="317"/>
                </a:xfrm>
                <a:prstGeom prst="ellipse">
                  <a:avLst/>
                </a:prstGeom>
                <a:solidFill>
                  <a:srgbClr val="B50069"/>
                </a:solidFill>
                <a:ln w="25400">
                  <a:solidFill>
                    <a:schemeClr val="tx1"/>
                  </a:solidFill>
                  <a:round/>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67" name="Oval 73"/>
                <p:cNvSpPr>
                  <a:spLocks noChangeArrowheads="1"/>
                </p:cNvSpPr>
                <p:nvPr/>
              </p:nvSpPr>
              <p:spPr bwMode="auto">
                <a:xfrm>
                  <a:off x="2932" y="2019"/>
                  <a:ext cx="119" cy="33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zh-CN" altLang="en-US"/>
                </a:p>
              </p:txBody>
            </p:sp>
            <p:sp>
              <p:nvSpPr>
                <p:cNvPr id="68" name="Freeform 74"/>
                <p:cNvSpPr>
                  <a:spLocks/>
                </p:cNvSpPr>
                <p:nvPr/>
              </p:nvSpPr>
              <p:spPr bwMode="auto">
                <a:xfrm>
                  <a:off x="3082" y="2464"/>
                  <a:ext cx="358" cy="304"/>
                </a:xfrm>
                <a:custGeom>
                  <a:avLst/>
                  <a:gdLst>
                    <a:gd name="T0" fmla="*/ 0 w 358"/>
                    <a:gd name="T1" fmla="*/ 0 h 271"/>
                    <a:gd name="T2" fmla="*/ 95 w 358"/>
                    <a:gd name="T3" fmla="*/ 321 h 271"/>
                    <a:gd name="T4" fmla="*/ 357 w 358"/>
                    <a:gd name="T5" fmla="*/ 381 h 271"/>
                    <a:gd name="T6" fmla="*/ 0 60000 65536"/>
                    <a:gd name="T7" fmla="*/ 0 60000 65536"/>
                    <a:gd name="T8" fmla="*/ 0 60000 65536"/>
                  </a:gdLst>
                  <a:ahLst/>
                  <a:cxnLst>
                    <a:cxn ang="T6">
                      <a:pos x="T0" y="T1"/>
                    </a:cxn>
                    <a:cxn ang="T7">
                      <a:pos x="T2" y="T3"/>
                    </a:cxn>
                    <a:cxn ang="T8">
                      <a:pos x="T4" y="T5"/>
                    </a:cxn>
                  </a:cxnLst>
                  <a:rect l="0" t="0" r="r" b="b"/>
                  <a:pathLst>
                    <a:path w="358" h="271">
                      <a:moveTo>
                        <a:pt x="0" y="0"/>
                      </a:moveTo>
                      <a:lnTo>
                        <a:pt x="95" y="227"/>
                      </a:lnTo>
                      <a:lnTo>
                        <a:pt x="357"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sp>
              <p:nvSpPr>
                <p:cNvPr id="69" name="Freeform 75"/>
                <p:cNvSpPr>
                  <a:spLocks/>
                </p:cNvSpPr>
                <p:nvPr/>
              </p:nvSpPr>
              <p:spPr bwMode="auto">
                <a:xfrm>
                  <a:off x="3090" y="2456"/>
                  <a:ext cx="358" cy="303"/>
                </a:xfrm>
                <a:custGeom>
                  <a:avLst/>
                  <a:gdLst>
                    <a:gd name="T0" fmla="*/ 0 w 358"/>
                    <a:gd name="T1" fmla="*/ 0 h 270"/>
                    <a:gd name="T2" fmla="*/ 95 w 358"/>
                    <a:gd name="T3" fmla="*/ 321 h 270"/>
                    <a:gd name="T4" fmla="*/ 357 w 358"/>
                    <a:gd name="T5" fmla="*/ 380 h 270"/>
                    <a:gd name="T6" fmla="*/ 0 60000 65536"/>
                    <a:gd name="T7" fmla="*/ 0 60000 65536"/>
                    <a:gd name="T8" fmla="*/ 0 60000 65536"/>
                  </a:gdLst>
                  <a:ahLst/>
                  <a:cxnLst>
                    <a:cxn ang="T6">
                      <a:pos x="T0" y="T1"/>
                    </a:cxn>
                    <a:cxn ang="T7">
                      <a:pos x="T2" y="T3"/>
                    </a:cxn>
                    <a:cxn ang="T8">
                      <a:pos x="T4" y="T5"/>
                    </a:cxn>
                  </a:cxnLst>
                  <a:rect l="0" t="0" r="r" b="b"/>
                  <a:pathLst>
                    <a:path w="358" h="270">
                      <a:moveTo>
                        <a:pt x="0" y="0"/>
                      </a:moveTo>
                      <a:lnTo>
                        <a:pt x="95" y="227"/>
                      </a:lnTo>
                      <a:lnTo>
                        <a:pt x="357"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zh-CN" altLang="en-US"/>
                </a:p>
              </p:txBody>
            </p:sp>
          </p:grpSp>
        </p:grpSp>
        <p:sp>
          <p:nvSpPr>
            <p:cNvPr id="7" name="Rectangle 77"/>
            <p:cNvSpPr>
              <a:spLocks noChangeArrowheads="1"/>
            </p:cNvSpPr>
            <p:nvPr/>
          </p:nvSpPr>
          <p:spPr bwMode="auto">
            <a:xfrm>
              <a:off x="1666" y="2946"/>
              <a:ext cx="1394" cy="20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rgbClr val="80808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1600" b="0" dirty="0">
                  <a:ea typeface="楷体_GB2312" pitchFamily="49" charset="-122"/>
                </a:rPr>
                <a:t>User Representative</a:t>
              </a:r>
              <a:endParaRPr lang="zh-CN" altLang="en-US" sz="1600" b="0" dirty="0">
                <a:ea typeface="楷体_GB2312" pitchFamily="49" charset="-122"/>
              </a:endParaRPr>
            </a:p>
          </p:txBody>
        </p:sp>
      </p:grpSp>
      <p:cxnSp>
        <p:nvCxnSpPr>
          <p:cNvPr id="3" name="直接连接符 2"/>
          <p:cNvCxnSpPr/>
          <p:nvPr/>
        </p:nvCxnSpPr>
        <p:spPr bwMode="auto">
          <a:xfrm>
            <a:off x="4139952" y="476672"/>
            <a:ext cx="36004" cy="6048672"/>
          </a:xfrm>
          <a:prstGeom prst="line">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16</a:t>
            </a:fld>
            <a:r>
              <a:rPr lang="en-US" altLang="zh-CN"/>
              <a:t>/116</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xfrm>
            <a:off x="683568" y="998730"/>
            <a:ext cx="4248472" cy="4680520"/>
          </a:xfrm>
          <a:noFill/>
        </p:spPr>
        <p:txBody>
          <a:bodyPr/>
          <a:lstStyle/>
          <a:p>
            <a:pPr eaLnBrk="1" hangingPunct="1">
              <a:lnSpc>
                <a:spcPct val="120000"/>
              </a:lnSpc>
            </a:pPr>
            <a:r>
              <a:rPr lang="en-US" altLang="zh-CN" sz="2000" b="0" dirty="0">
                <a:latin typeface="+mn-lt"/>
              </a:rPr>
              <a:t>Code review is an </a:t>
            </a:r>
            <a:r>
              <a:rPr lang="en-US" altLang="zh-CN" sz="2000" b="0" u="sng" dirty="0">
                <a:latin typeface="+mn-lt"/>
              </a:rPr>
              <a:t>essential </a:t>
            </a:r>
            <a:r>
              <a:rPr lang="en-US" altLang="zh-CN" sz="2000" b="0" dirty="0">
                <a:latin typeface="+mn-lt"/>
              </a:rPr>
              <a:t>part of the software development process. Dr. Mark Chu-Carroll, a former senior software development engineer at Google, believes that one of the important reasons why Google's programs are so good seems to be simple: code reviews. </a:t>
            </a:r>
            <a:r>
              <a:rPr lang="en-US" altLang="zh-CN" sz="2000" b="0" dirty="0">
                <a:solidFill>
                  <a:srgbClr val="FF0000"/>
                </a:solidFill>
                <a:latin typeface="+mn-lt"/>
              </a:rPr>
              <a:t>At Google, there is no program source code for any project that can be submitted to the code base without a valid code review</a:t>
            </a:r>
            <a:r>
              <a:rPr lang="en-US" altLang="zh-CN" sz="2000" b="0" dirty="0">
                <a:latin typeface="+mn-lt"/>
              </a:rPr>
              <a:t>.</a:t>
            </a:r>
            <a:endParaRPr lang="zh-CN" altLang="en-US" sz="2000" b="0" dirty="0">
              <a:solidFill>
                <a:srgbClr val="3366FF"/>
              </a:solidFill>
              <a:latin typeface="+mn-lt"/>
              <a:ea typeface="楷体_GB2312" pitchFamily="49" charset="-122"/>
            </a:endParaRPr>
          </a:p>
        </p:txBody>
      </p:sp>
      <p:pic>
        <p:nvPicPr>
          <p:cNvPr id="19" name="图片 18" descr="C:\Documents and Settings\Administrator\桌面\教材编写\编写资料\第二章\图2-2  Mark Chu-Carroll.tif"/>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465616"/>
            <a:ext cx="2340260" cy="3346344"/>
          </a:xfrm>
          <a:prstGeom prst="rect">
            <a:avLst/>
          </a:prstGeom>
          <a:noFill/>
          <a:ln>
            <a:noFill/>
          </a:ln>
        </p:spPr>
      </p:pic>
      <p:sp>
        <p:nvSpPr>
          <p:cNvPr id="2" name="TextBox 1"/>
          <p:cNvSpPr txBox="1"/>
          <p:nvPr/>
        </p:nvSpPr>
        <p:spPr>
          <a:xfrm>
            <a:off x="5221087" y="4997968"/>
            <a:ext cx="2880320" cy="400110"/>
          </a:xfrm>
          <a:prstGeom prst="rect">
            <a:avLst/>
          </a:prstGeom>
          <a:noFill/>
        </p:spPr>
        <p:txBody>
          <a:bodyPr wrap="square" rtlCol="0">
            <a:spAutoFit/>
          </a:bodyPr>
          <a:lstStyle/>
          <a:p>
            <a:pPr algn="ctr"/>
            <a:r>
              <a:rPr lang="en-US" altLang="zh-CN" sz="2000" dirty="0"/>
              <a:t>Mark Chu-Carroll</a:t>
            </a:r>
            <a:endParaRPr lang="zh-CN" altLang="en-US" sz="2000" dirty="0"/>
          </a:p>
        </p:txBody>
      </p:sp>
      <p:cxnSp>
        <p:nvCxnSpPr>
          <p:cNvPr id="4" name="直接连接符 3"/>
          <p:cNvCxnSpPr/>
          <p:nvPr/>
        </p:nvCxnSpPr>
        <p:spPr bwMode="auto">
          <a:xfrm>
            <a:off x="5185083" y="872716"/>
            <a:ext cx="36004" cy="4932548"/>
          </a:xfrm>
          <a:prstGeom prst="line">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17</a:t>
            </a:fld>
            <a:r>
              <a:rPr lang="en-US" altLang="zh-CN"/>
              <a:t>/116</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0" y="800708"/>
            <a:ext cx="8388932" cy="617537"/>
          </a:xfrm>
        </p:spPr>
        <p:txBody>
          <a:bodyPr/>
          <a:lstStyle/>
          <a:p>
            <a:pPr eaLnBrk="1" hangingPunct="1"/>
            <a:r>
              <a:rPr lang="en-US" altLang="zh-CN" sz="3200" dirty="0">
                <a:solidFill>
                  <a:srgbClr val="3366FF"/>
                </a:solidFill>
                <a:ea typeface="楷体_GB2312" pitchFamily="49" charset="-122"/>
              </a:rPr>
              <a:t>The role and precautions of code review:</a:t>
            </a:r>
            <a:endParaRPr lang="zh-CN" altLang="en-US" sz="3200" dirty="0">
              <a:solidFill>
                <a:srgbClr val="3366FF"/>
              </a:solidFill>
              <a:ea typeface="楷体_GB2312" pitchFamily="49" charset="-122"/>
            </a:endParaRPr>
          </a:p>
        </p:txBody>
      </p:sp>
      <p:sp>
        <p:nvSpPr>
          <p:cNvPr id="21508" name="Rectangle 3"/>
          <p:cNvSpPr>
            <a:spLocks noGrp="1" noChangeArrowheads="1"/>
          </p:cNvSpPr>
          <p:nvPr>
            <p:ph type="body" idx="1"/>
          </p:nvPr>
        </p:nvSpPr>
        <p:spPr>
          <a:xfrm>
            <a:off x="431540" y="1808820"/>
            <a:ext cx="8460940" cy="4140459"/>
          </a:xfrm>
        </p:spPr>
        <p:txBody>
          <a:bodyPr/>
          <a:lstStyle/>
          <a:p>
            <a:pPr lvl="0">
              <a:lnSpc>
                <a:spcPct val="150000"/>
              </a:lnSpc>
            </a:pPr>
            <a:r>
              <a:rPr lang="en-US" altLang="zh-CN" sz="2000" u="sng" dirty="0"/>
              <a:t>Coders are more disciplined in writing code knowing that code reviews exist; </a:t>
            </a:r>
          </a:p>
          <a:p>
            <a:pPr lvl="0">
              <a:lnSpc>
                <a:spcPct val="150000"/>
              </a:lnSpc>
            </a:pPr>
            <a:r>
              <a:rPr lang="en-US" altLang="zh-CN" sz="2000" dirty="0"/>
              <a:t>Code reviews spread knowledge and familiarize reviewers other than module authors with the design and architecture of the program;</a:t>
            </a:r>
          </a:p>
          <a:p>
            <a:pPr lvl="0">
              <a:lnSpc>
                <a:spcPct val="150000"/>
              </a:lnSpc>
            </a:pPr>
            <a:r>
              <a:rPr lang="en-US" altLang="zh-CN" sz="2000" dirty="0"/>
              <a:t>Make sure that the code written by the program author is correct;</a:t>
            </a:r>
          </a:p>
          <a:p>
            <a:pPr lvl="0">
              <a:lnSpc>
                <a:spcPct val="150000"/>
              </a:lnSpc>
            </a:pPr>
            <a:r>
              <a:rPr lang="en-US" altLang="zh-CN" sz="2000" dirty="0"/>
              <a:t>Code reviews should not be done too hastily;</a:t>
            </a:r>
          </a:p>
          <a:p>
            <a:pPr lvl="0">
              <a:lnSpc>
                <a:spcPct val="150000"/>
              </a:lnSpc>
            </a:pPr>
            <a:r>
              <a:rPr lang="en-US" altLang="zh-CN" sz="2000" dirty="0"/>
              <a:t>Strict coding conventions need to be followed.</a:t>
            </a:r>
            <a:endParaRPr lang="zh-CN" altLang="en-US" sz="2000" dirty="0">
              <a:solidFill>
                <a:srgbClr val="3366FF"/>
              </a:solidFill>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18</a:t>
            </a:fld>
            <a:r>
              <a:rPr lang="en-US" altLang="zh-CN"/>
              <a:t>/116</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900112" y="692150"/>
            <a:ext cx="6588211" cy="725488"/>
          </a:xfrm>
        </p:spPr>
        <p:txBody>
          <a:bodyPr/>
          <a:lstStyle/>
          <a:p>
            <a:pPr eaLnBrk="1" hangingPunct="1"/>
            <a:r>
              <a:rPr lang="en-US" altLang="zh-CN" sz="3300" dirty="0">
                <a:solidFill>
                  <a:srgbClr val="3F3FB7"/>
                </a:solidFill>
                <a:latin typeface="楷体_GB2312" pitchFamily="49" charset="-122"/>
                <a:ea typeface="楷体_GB2312" pitchFamily="49" charset="-122"/>
              </a:rPr>
              <a:t>2.2.2 Static structural analysis</a:t>
            </a:r>
            <a:endParaRPr lang="zh-CN" altLang="en-US" sz="3300" dirty="0">
              <a:solidFill>
                <a:srgbClr val="3F3FB7"/>
              </a:solidFill>
              <a:latin typeface="楷体_GB2312" pitchFamily="49" charset="-122"/>
              <a:ea typeface="楷体_GB2312" pitchFamily="49" charset="-122"/>
            </a:endParaRPr>
          </a:p>
        </p:txBody>
      </p:sp>
      <p:sp>
        <p:nvSpPr>
          <p:cNvPr id="22532" name="Rectangle 3"/>
          <p:cNvSpPr>
            <a:spLocks noGrp="1" noChangeArrowheads="1"/>
          </p:cNvSpPr>
          <p:nvPr>
            <p:ph type="body" idx="1"/>
          </p:nvPr>
        </p:nvSpPr>
        <p:spPr>
          <a:xfrm>
            <a:off x="359532" y="1628800"/>
            <a:ext cx="8676963" cy="4680519"/>
          </a:xfrm>
        </p:spPr>
        <p:txBody>
          <a:bodyPr/>
          <a:lstStyle/>
          <a:p>
            <a:pPr marL="0" indent="0" eaLnBrk="1" hangingPunct="1">
              <a:lnSpc>
                <a:spcPct val="150000"/>
              </a:lnSpc>
              <a:buNone/>
            </a:pPr>
            <a:r>
              <a:rPr lang="en-US" altLang="zh-CN" sz="2000" dirty="0"/>
              <a:t>Static structural analysis is </a:t>
            </a:r>
            <a:r>
              <a:rPr lang="en-US" altLang="zh-CN" sz="2000" u="sng" dirty="0"/>
              <a:t>a method of program inspection </a:t>
            </a:r>
            <a:r>
              <a:rPr lang="en-US" altLang="zh-CN" sz="2000" b="1" dirty="0"/>
              <a:t>assisted by white-box testing tools</a:t>
            </a:r>
            <a:r>
              <a:rPr lang="en-US" altLang="zh-CN" sz="2000" dirty="0"/>
              <a:t>.</a:t>
            </a:r>
          </a:p>
          <a:p>
            <a:pPr marL="0" indent="0" eaLnBrk="1" hangingPunct="1">
              <a:lnSpc>
                <a:spcPct val="150000"/>
              </a:lnSpc>
              <a:buNone/>
            </a:pPr>
            <a:r>
              <a:rPr lang="en-US" altLang="zh-CN" sz="2000" dirty="0"/>
              <a:t>In static structure analysis, testers analyze the </a:t>
            </a:r>
            <a:r>
              <a:rPr lang="en-US" altLang="zh-CN" sz="2000" u="sng" dirty="0"/>
              <a:t>system structure</a:t>
            </a:r>
            <a:r>
              <a:rPr lang="en-US" altLang="zh-CN" sz="2000" dirty="0"/>
              <a:t>, data structure, data interface, control logic and other internal structures of the program through test tools, and generate </a:t>
            </a:r>
            <a:r>
              <a:rPr lang="en-US" altLang="zh-CN" sz="2000" u="sng" dirty="0"/>
              <a:t>function call diagrams</a:t>
            </a:r>
            <a:r>
              <a:rPr lang="en-US" altLang="zh-CN" sz="2000" dirty="0"/>
              <a:t>, </a:t>
            </a:r>
            <a:r>
              <a:rPr lang="en-US" altLang="zh-CN" sz="2000" u="sng" dirty="0"/>
              <a:t>program control flow diagrams</a:t>
            </a:r>
            <a:r>
              <a:rPr lang="en-US" altLang="zh-CN" sz="2000" dirty="0"/>
              <a:t>, internal file call diagrams, subprogram tables. </a:t>
            </a:r>
          </a:p>
          <a:p>
            <a:pPr marL="0" indent="0" eaLnBrk="1" hangingPunct="1">
              <a:lnSpc>
                <a:spcPct val="150000"/>
              </a:lnSpc>
              <a:buNone/>
            </a:pPr>
            <a:r>
              <a:rPr lang="en-US" altLang="zh-CN" sz="2000" dirty="0"/>
              <a:t>Various charts such as macros and function parameter tables can clearly present the composition structure of the entire system, </a:t>
            </a:r>
            <a:r>
              <a:rPr lang="en-US" altLang="zh-CN" sz="2000" b="1" dirty="0"/>
              <a:t>which is easy to read and understand</a:t>
            </a:r>
            <a:r>
              <a:rPr lang="en-US" altLang="zh-CN" sz="2000" dirty="0"/>
              <a:t>. By analyzing these graphs, testers can quickly and efficiently find potential bugs in the program.</a:t>
            </a:r>
            <a:endParaRPr lang="zh-CN" altLang="en-US" sz="2000"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19</a:t>
            </a:fld>
            <a:r>
              <a:rPr lang="en-US" altLang="zh-CN"/>
              <a:t>/116</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560388" y="1844824"/>
            <a:ext cx="7967662" cy="3960440"/>
          </a:xfrm>
        </p:spPr>
        <p:txBody>
          <a:bodyPr/>
          <a:lstStyle/>
          <a:p>
            <a:pPr eaLnBrk="1" hangingPunct="1">
              <a:lnSpc>
                <a:spcPct val="145000"/>
              </a:lnSpc>
            </a:pPr>
            <a:r>
              <a:rPr lang="en-US" altLang="zh-CN" sz="2000" b="1" dirty="0"/>
              <a:t>Static</a:t>
            </a:r>
            <a:r>
              <a:rPr lang="en-US" altLang="zh-CN" sz="2000" dirty="0"/>
              <a:t> white box testing mainly includes two methods: </a:t>
            </a:r>
            <a:r>
              <a:rPr lang="en-US" altLang="zh-CN" sz="2000" dirty="0">
                <a:solidFill>
                  <a:srgbClr val="FF0000"/>
                </a:solidFill>
              </a:rPr>
              <a:t>code inspection</a:t>
            </a:r>
            <a:r>
              <a:rPr lang="en-US" altLang="zh-CN" sz="2000" dirty="0"/>
              <a:t> and </a:t>
            </a:r>
            <a:r>
              <a:rPr lang="en-US" altLang="zh-CN" sz="2000" dirty="0">
                <a:solidFill>
                  <a:srgbClr val="FF0000"/>
                </a:solidFill>
              </a:rPr>
              <a:t>static structure analysis</a:t>
            </a:r>
            <a:r>
              <a:rPr lang="en-US" altLang="zh-CN" sz="2000" dirty="0"/>
              <a:t>.</a:t>
            </a:r>
          </a:p>
          <a:p>
            <a:pPr eaLnBrk="1" hangingPunct="1">
              <a:lnSpc>
                <a:spcPct val="145000"/>
              </a:lnSpc>
            </a:pPr>
            <a:r>
              <a:rPr lang="en-US" altLang="zh-CN" sz="2000" b="1" dirty="0"/>
              <a:t>Dynamic</a:t>
            </a:r>
            <a:r>
              <a:rPr lang="en-US" altLang="zh-CN" sz="2000" dirty="0"/>
              <a:t> white box testing mainly includes program instrumentation, logic coverage testing, basic path testing, loop structure testing, etc. </a:t>
            </a:r>
            <a:r>
              <a:rPr lang="en-US" altLang="zh-CN" sz="2000" b="1" dirty="0"/>
              <a:t>The dynamic white box testing method is the main method to find software defects in the white box testing.</a:t>
            </a:r>
            <a:r>
              <a:rPr lang="en-US" altLang="zh-CN" sz="2000" dirty="0"/>
              <a:t> Among them, </a:t>
            </a:r>
            <a:r>
              <a:rPr lang="en-US" altLang="zh-CN" sz="2000" dirty="0">
                <a:solidFill>
                  <a:srgbClr val="FF0000"/>
                </a:solidFill>
              </a:rPr>
              <a:t>logical coverage testing </a:t>
            </a:r>
            <a:r>
              <a:rPr lang="en-US" altLang="zh-CN" sz="2000" dirty="0"/>
              <a:t>and </a:t>
            </a:r>
            <a:r>
              <a:rPr lang="en-US" altLang="zh-CN" sz="2000" dirty="0">
                <a:solidFill>
                  <a:srgbClr val="FF0000"/>
                </a:solidFill>
              </a:rPr>
              <a:t>basic path testing</a:t>
            </a:r>
            <a:r>
              <a:rPr lang="en-US" altLang="zh-CN" sz="2000" dirty="0"/>
              <a:t> methods are the two most commonly used dynamic white box testing techniques in practice.</a:t>
            </a:r>
            <a:endParaRPr lang="zh-CN" altLang="en-US" sz="2000" dirty="0">
              <a:ea typeface="楷体_GB2312" pitchFamily="49" charset="-122"/>
            </a:endParaRPr>
          </a:p>
        </p:txBody>
      </p:sp>
      <p:sp>
        <p:nvSpPr>
          <p:cNvPr id="6149" name="Rectangle 3"/>
          <p:cNvSpPr txBox="1">
            <a:spLocks noChangeArrowheads="1"/>
          </p:cNvSpPr>
          <p:nvPr/>
        </p:nvSpPr>
        <p:spPr bwMode="auto">
          <a:xfrm>
            <a:off x="323528" y="2586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3600" dirty="0">
                <a:solidFill>
                  <a:srgbClr val="3366FF"/>
                </a:solidFill>
                <a:latin typeface="楷体_GB2312" pitchFamily="49" charset="-122"/>
                <a:ea typeface="楷体_GB2312" pitchFamily="49" charset="-122"/>
              </a:rPr>
              <a:t>2.</a:t>
            </a:r>
            <a:r>
              <a:rPr lang="zh-CN" altLang="en-US" sz="3600" dirty="0">
                <a:solidFill>
                  <a:srgbClr val="3366FF"/>
                </a:solidFill>
                <a:latin typeface="楷体_GB2312" pitchFamily="49" charset="-122"/>
                <a:ea typeface="楷体_GB2312" pitchFamily="49" charset="-122"/>
              </a:rPr>
              <a:t>１</a:t>
            </a:r>
            <a:r>
              <a:rPr lang="en-US" altLang="zh-CN" sz="3600" dirty="0">
                <a:solidFill>
                  <a:srgbClr val="3366FF"/>
                </a:solidFill>
                <a:latin typeface="+mn-lt"/>
                <a:ea typeface="楷体_GB2312" pitchFamily="49" charset="-122"/>
              </a:rPr>
              <a:t>Basic understanding of white box testing</a:t>
            </a:r>
            <a:endParaRPr lang="zh-CN" altLang="en-US" sz="3600" dirty="0">
              <a:solidFill>
                <a:srgbClr val="3366FF"/>
              </a:solidFill>
              <a:latin typeface="+mn-lt"/>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2</a:t>
            </a:fld>
            <a:r>
              <a:rPr lang="en-US" altLang="zh-CN"/>
              <a:t>/116</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4C293-0E5C-45C0-BCE6-37FBCD01369B}"/>
              </a:ext>
            </a:extLst>
          </p:cNvPr>
          <p:cNvSpPr>
            <a:spLocks noGrp="1"/>
          </p:cNvSpPr>
          <p:nvPr>
            <p:ph type="title"/>
          </p:nvPr>
        </p:nvSpPr>
        <p:spPr>
          <a:xfrm>
            <a:off x="395536" y="152400"/>
            <a:ext cx="7543800" cy="796950"/>
          </a:xfrm>
        </p:spPr>
        <p:txBody>
          <a:bodyPr/>
          <a:lstStyle/>
          <a:p>
            <a:r>
              <a:rPr lang="en-US" altLang="zh-CN" dirty="0"/>
              <a:t>Representations of Code</a:t>
            </a:r>
            <a:endParaRPr lang="zh-CN" altLang="en-US" dirty="0"/>
          </a:p>
        </p:txBody>
      </p:sp>
      <p:sp>
        <p:nvSpPr>
          <p:cNvPr id="4" name="灯片编号占位符 3">
            <a:extLst>
              <a:ext uri="{FF2B5EF4-FFF2-40B4-BE49-F238E27FC236}">
                <a16:creationId xmlns:a16="http://schemas.microsoft.com/office/drawing/2014/main" id="{F864E00B-1811-472A-A0A3-EF8B0AB477E6}"/>
              </a:ext>
            </a:extLst>
          </p:cNvPr>
          <p:cNvSpPr>
            <a:spLocks noGrp="1"/>
          </p:cNvSpPr>
          <p:nvPr>
            <p:ph type="sldNum" sz="quarter" idx="12"/>
          </p:nvPr>
        </p:nvSpPr>
        <p:spPr/>
        <p:txBody>
          <a:bodyPr/>
          <a:lstStyle/>
          <a:p>
            <a:pPr>
              <a:defRPr/>
            </a:pPr>
            <a:fld id="{B13EEA26-5FB6-472F-8F4B-256D89C987FA}" type="slidenum">
              <a:rPr lang="en-US" altLang="zh-CN" smtClean="0"/>
              <a:pPr>
                <a:defRPr/>
              </a:pPr>
              <a:t>20</a:t>
            </a:fld>
            <a:r>
              <a:rPr lang="en-US" altLang="zh-CN"/>
              <a:t>/116</a:t>
            </a:r>
            <a:endParaRPr lang="en-US" altLang="zh-CN" dirty="0"/>
          </a:p>
        </p:txBody>
      </p:sp>
      <p:pic>
        <p:nvPicPr>
          <p:cNvPr id="6" name="图片 5">
            <a:extLst>
              <a:ext uri="{FF2B5EF4-FFF2-40B4-BE49-F238E27FC236}">
                <a16:creationId xmlns:a16="http://schemas.microsoft.com/office/drawing/2014/main" id="{E1FD32B0-1E49-432D-8F24-45FA86FC362B}"/>
              </a:ext>
            </a:extLst>
          </p:cNvPr>
          <p:cNvPicPr>
            <a:picLocks noChangeAspect="1"/>
          </p:cNvPicPr>
          <p:nvPr/>
        </p:nvPicPr>
        <p:blipFill>
          <a:blip r:embed="rId2"/>
          <a:stretch>
            <a:fillRect/>
          </a:stretch>
        </p:blipFill>
        <p:spPr>
          <a:xfrm>
            <a:off x="2627784" y="1069427"/>
            <a:ext cx="2951515" cy="1548172"/>
          </a:xfrm>
          <a:prstGeom prst="rect">
            <a:avLst/>
          </a:prstGeom>
        </p:spPr>
      </p:pic>
      <p:pic>
        <p:nvPicPr>
          <p:cNvPr id="8" name="图片 7">
            <a:extLst>
              <a:ext uri="{FF2B5EF4-FFF2-40B4-BE49-F238E27FC236}">
                <a16:creationId xmlns:a16="http://schemas.microsoft.com/office/drawing/2014/main" id="{E9A51CB2-EDF9-4936-A6F9-5A118C7AEAC1}"/>
              </a:ext>
            </a:extLst>
          </p:cNvPr>
          <p:cNvPicPr>
            <a:picLocks noChangeAspect="1"/>
          </p:cNvPicPr>
          <p:nvPr/>
        </p:nvPicPr>
        <p:blipFill>
          <a:blip r:embed="rId3"/>
          <a:stretch>
            <a:fillRect/>
          </a:stretch>
        </p:blipFill>
        <p:spPr>
          <a:xfrm>
            <a:off x="2843808" y="2761615"/>
            <a:ext cx="2484276" cy="270363"/>
          </a:xfrm>
          <a:prstGeom prst="rect">
            <a:avLst/>
          </a:prstGeom>
        </p:spPr>
      </p:pic>
      <p:pic>
        <p:nvPicPr>
          <p:cNvPr id="10" name="图片 9">
            <a:extLst>
              <a:ext uri="{FF2B5EF4-FFF2-40B4-BE49-F238E27FC236}">
                <a16:creationId xmlns:a16="http://schemas.microsoft.com/office/drawing/2014/main" id="{5BB9D389-E2F7-4394-9CFE-7810C96C3A40}"/>
              </a:ext>
            </a:extLst>
          </p:cNvPr>
          <p:cNvPicPr>
            <a:picLocks noChangeAspect="1"/>
          </p:cNvPicPr>
          <p:nvPr/>
        </p:nvPicPr>
        <p:blipFill>
          <a:blip r:embed="rId4"/>
          <a:stretch>
            <a:fillRect/>
          </a:stretch>
        </p:blipFill>
        <p:spPr>
          <a:xfrm>
            <a:off x="0" y="3248980"/>
            <a:ext cx="9144000" cy="3351481"/>
          </a:xfrm>
          <a:prstGeom prst="rect">
            <a:avLst/>
          </a:prstGeom>
        </p:spPr>
      </p:pic>
      <p:sp>
        <p:nvSpPr>
          <p:cNvPr id="11" name="箭头: 右弧形 10">
            <a:extLst>
              <a:ext uri="{FF2B5EF4-FFF2-40B4-BE49-F238E27FC236}">
                <a16:creationId xmlns:a16="http://schemas.microsoft.com/office/drawing/2014/main" id="{E8A04D9D-F503-4E22-A54E-5652B1240756}"/>
              </a:ext>
            </a:extLst>
          </p:cNvPr>
          <p:cNvSpPr/>
          <p:nvPr/>
        </p:nvSpPr>
        <p:spPr bwMode="auto">
          <a:xfrm>
            <a:off x="5975902" y="1580731"/>
            <a:ext cx="864096" cy="1722255"/>
          </a:xfrm>
          <a:prstGeom prst="curvedLeftArrow">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2" name="文本框 11">
            <a:extLst>
              <a:ext uri="{FF2B5EF4-FFF2-40B4-BE49-F238E27FC236}">
                <a16:creationId xmlns:a16="http://schemas.microsoft.com/office/drawing/2014/main" id="{52D84994-FCAC-4645-995E-032F5DAD9D47}"/>
              </a:ext>
            </a:extLst>
          </p:cNvPr>
          <p:cNvSpPr txBox="1"/>
          <p:nvPr/>
        </p:nvSpPr>
        <p:spPr>
          <a:xfrm>
            <a:off x="7164288" y="2096852"/>
            <a:ext cx="1705916" cy="461665"/>
          </a:xfrm>
          <a:prstGeom prst="rect">
            <a:avLst/>
          </a:prstGeom>
          <a:noFill/>
        </p:spPr>
        <p:txBody>
          <a:bodyPr wrap="none" rtlCol="0">
            <a:spAutoFit/>
          </a:bodyPr>
          <a:lstStyle/>
          <a:p>
            <a:r>
              <a:rPr lang="en-US" altLang="zh-CN" dirty="0"/>
              <a:t>More vivid</a:t>
            </a:r>
            <a:endParaRPr lang="zh-CN" altLang="en-US" dirty="0"/>
          </a:p>
        </p:txBody>
      </p:sp>
    </p:spTree>
    <p:extLst>
      <p:ext uri="{BB962C8B-B14F-4D97-AF65-F5344CB8AC3E}">
        <p14:creationId xmlns:p14="http://schemas.microsoft.com/office/powerpoint/2010/main" val="353367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755576" y="226876"/>
            <a:ext cx="7200155" cy="823912"/>
          </a:xfrm>
        </p:spPr>
        <p:txBody>
          <a:bodyPr/>
          <a:lstStyle/>
          <a:p>
            <a:pPr algn="ctr" eaLnBrk="1" hangingPunct="1"/>
            <a:r>
              <a:rPr lang="en-US" altLang="zh-CN" sz="2000" dirty="0">
                <a:solidFill>
                  <a:srgbClr val="3F3FB7"/>
                </a:solidFill>
                <a:ea typeface="楷体_GB2312" pitchFamily="49" charset="-122"/>
              </a:rPr>
              <a:t>Table 2-2 Static Structural Analysis Charts and Their Functions</a:t>
            </a:r>
            <a:endParaRPr lang="zh-CN" altLang="en-US" sz="2000" dirty="0">
              <a:solidFill>
                <a:srgbClr val="3F3FB7"/>
              </a:solidFill>
              <a:ea typeface="楷体_GB2312" pitchFamily="49" charset="-122"/>
            </a:endParaRPr>
          </a:p>
        </p:txBody>
      </p:sp>
      <p:sp>
        <p:nvSpPr>
          <p:cNvPr id="23557"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515650470"/>
              </p:ext>
            </p:extLst>
          </p:nvPr>
        </p:nvGraphicFramePr>
        <p:xfrm>
          <a:off x="316706" y="1232756"/>
          <a:ext cx="8471923" cy="4788531"/>
        </p:xfrm>
        <a:graphic>
          <a:graphicData uri="http://schemas.openxmlformats.org/drawingml/2006/table">
            <a:tbl>
              <a:tblPr firstRow="1" firstCol="1" bandRow="1">
                <a:tableStyleId>{5C22544A-7EE6-4342-B048-85BDC9FD1C3A}</a:tableStyleId>
              </a:tblPr>
              <a:tblGrid>
                <a:gridCol w="935691">
                  <a:extLst>
                    <a:ext uri="{9D8B030D-6E8A-4147-A177-3AD203B41FA5}">
                      <a16:colId xmlns:a16="http://schemas.microsoft.com/office/drawing/2014/main" val="20000"/>
                    </a:ext>
                  </a:extLst>
                </a:gridCol>
                <a:gridCol w="1623557">
                  <a:extLst>
                    <a:ext uri="{9D8B030D-6E8A-4147-A177-3AD203B41FA5}">
                      <a16:colId xmlns:a16="http://schemas.microsoft.com/office/drawing/2014/main" val="20001"/>
                    </a:ext>
                  </a:extLst>
                </a:gridCol>
                <a:gridCol w="5912675">
                  <a:extLst>
                    <a:ext uri="{9D8B030D-6E8A-4147-A177-3AD203B41FA5}">
                      <a16:colId xmlns:a16="http://schemas.microsoft.com/office/drawing/2014/main" val="20002"/>
                    </a:ext>
                  </a:extLst>
                </a:gridCol>
              </a:tblGrid>
              <a:tr h="443821">
                <a:tc>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Type</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Name</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Content and function</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0"/>
                  </a:ext>
                </a:extLst>
              </a:tr>
              <a:tr h="3210695">
                <a:tc rowSpan="2">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Graph</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indent="127000" algn="ctr">
                        <a:lnSpc>
                          <a:spcPct val="120000"/>
                        </a:lnSpc>
                        <a:spcAft>
                          <a:spcPts val="0"/>
                        </a:spcAft>
                      </a:pPr>
                      <a:r>
                        <a:rPr lang="en-US" altLang="zh-CN" sz="1800" kern="100" dirty="0">
                          <a:effectLst/>
                          <a:latin typeface="Times New Roman" panose="02020603050405020304" pitchFamily="18" charset="0"/>
                          <a:ea typeface="黑体" pitchFamily="49" charset="-122"/>
                          <a:cs typeface="Times New Roman" panose="02020603050405020304" pitchFamily="18" charset="0"/>
                        </a:rPr>
                        <a:t>Function call diagram</a:t>
                      </a:r>
                      <a:endParaRPr lang="zh-CN" sz="18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List all functions, use the connection to represent the calling relationship, and show the structure of the system;</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Find out whether there are structural defects in the system, distinguish the importance of functions, and determine the level of test coverage;</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Check whether the calling relationship of the function is correct;</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Whether there is a recursive call;</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Whether the calling level of the function is too deep;</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Check if there is an orphaned and not called function;</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Determine the frequency of function calls, focusing on checking frequently called functions</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1"/>
                  </a:ext>
                </a:extLst>
              </a:tr>
              <a:tr h="1134015">
                <a:tc vMerge="1">
                  <a:txBody>
                    <a:bodyPr/>
                    <a:lstStyle/>
                    <a:p>
                      <a:endParaRPr lang="zh-CN" altLang="en-US"/>
                    </a:p>
                  </a:txBody>
                  <a:tcPr/>
                </a:tc>
                <a:tc>
                  <a:txBody>
                    <a:bodyPr/>
                    <a:lstStyle/>
                    <a:p>
                      <a:pPr indent="127000" algn="ctr">
                        <a:lnSpc>
                          <a:spcPct val="120000"/>
                        </a:lnSpc>
                        <a:spcAft>
                          <a:spcPts val="0"/>
                        </a:spcAft>
                      </a:pPr>
                      <a:r>
                        <a:rPr lang="en-US" altLang="zh-CN" sz="1600" kern="100" dirty="0">
                          <a:solidFill>
                            <a:schemeClr val="dk1"/>
                          </a:solidFill>
                          <a:effectLst/>
                          <a:latin typeface="Times New Roman" panose="02020603050405020304" pitchFamily="18" charset="0"/>
                          <a:ea typeface="黑体" pitchFamily="49" charset="-122"/>
                          <a:cs typeface="Times New Roman" panose="02020603050405020304" pitchFamily="18" charset="0"/>
                        </a:rPr>
                        <a:t>Module Control Flow Graph</a:t>
                      </a:r>
                      <a:endParaRPr lang="zh-CN" altLang="en-US" sz="1600" kern="100" dirty="0">
                        <a:solidFill>
                          <a:schemeClr val="dk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defTabSz="914400" rtl="0" eaLnBrk="1" latinLnBrk="0" hangingPunct="1">
                        <a:lnSpc>
                          <a:spcPct val="120000"/>
                        </a:lnSpc>
                        <a:spcAft>
                          <a:spcPts val="0"/>
                        </a:spcAft>
                        <a:buFont typeface="Wingdings"/>
                        <a:buChar char=""/>
                      </a:pPr>
                      <a:r>
                        <a:rPr lang="en-US" altLang="zh-CN" sz="1600" kern="100" dirty="0">
                          <a:solidFill>
                            <a:schemeClr val="dk1"/>
                          </a:solidFill>
                          <a:effectLst/>
                          <a:latin typeface="Times New Roman" panose="02020603050405020304" pitchFamily="18" charset="0"/>
                          <a:ea typeface="黑体" pitchFamily="49" charset="-122"/>
                          <a:cs typeface="Times New Roman" panose="02020603050405020304" pitchFamily="18" charset="0"/>
                        </a:rPr>
                        <a:t>It consists of nodes and edges, each node represents one or more statements, and the edges represent control flow;</a:t>
                      </a:r>
                    </a:p>
                    <a:p>
                      <a:pPr marL="342900" lvl="0" indent="-342900" algn="just" defTabSz="914400" rtl="0" eaLnBrk="1" latinLnBrk="0" hangingPunct="1">
                        <a:lnSpc>
                          <a:spcPct val="120000"/>
                        </a:lnSpc>
                        <a:spcAft>
                          <a:spcPts val="0"/>
                        </a:spcAft>
                        <a:buFont typeface="Wingdings"/>
                        <a:buChar char=""/>
                      </a:pPr>
                      <a:r>
                        <a:rPr lang="en-US" altLang="zh-CN" sz="1600" kern="100" dirty="0">
                          <a:solidFill>
                            <a:schemeClr val="dk1"/>
                          </a:solidFill>
                          <a:effectLst/>
                          <a:latin typeface="Times New Roman" panose="02020603050405020304" pitchFamily="18" charset="0"/>
                          <a:ea typeface="黑体" pitchFamily="49" charset="-122"/>
                          <a:cs typeface="Times New Roman" panose="02020603050405020304" pitchFamily="18" charset="0"/>
                        </a:rPr>
                        <a:t>It can directly reflect the internal logical structure of a module.</a:t>
                      </a:r>
                      <a:endParaRPr lang="zh-CN" altLang="en-US" sz="1600" kern="100" dirty="0">
                        <a:solidFill>
                          <a:schemeClr val="dk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pPr>
              <a:defRPr/>
            </a:pPr>
            <a:fld id="{1995F0EE-B912-4AFF-8174-8112E5F582C6}" type="slidenum">
              <a:rPr lang="en-US" altLang="zh-CN" smtClean="0"/>
              <a:pPr>
                <a:defRPr/>
              </a:pPr>
              <a:t>21</a:t>
            </a:fld>
            <a:endParaRPr lang="en-US" altLang="zh-CN"/>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755650" y="1844675"/>
            <a:ext cx="7016750" cy="3889375"/>
          </a:xfrm>
        </p:spPr>
        <p:txBody>
          <a:bodyPr/>
          <a:lstStyle/>
          <a:p>
            <a:pPr marL="0" indent="0" eaLnBrk="1" hangingPunct="1">
              <a:buFont typeface="Wingdings" pitchFamily="2" charset="2"/>
              <a:buNone/>
            </a:pPr>
            <a:r>
              <a:rPr lang="zh-CN" altLang="en-US" sz="2400" dirty="0">
                <a:latin typeface="楷体_GB2312" pitchFamily="49" charset="-122"/>
                <a:ea typeface="楷体_GB2312" pitchFamily="49"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1737584442"/>
              </p:ext>
            </p:extLst>
          </p:nvPr>
        </p:nvGraphicFramePr>
        <p:xfrm>
          <a:off x="333872" y="980728"/>
          <a:ext cx="8352928" cy="4864338"/>
        </p:xfrm>
        <a:graphic>
          <a:graphicData uri="http://schemas.openxmlformats.org/drawingml/2006/table">
            <a:tbl>
              <a:tblPr firstRow="1" firstCol="1" bandRow="1">
                <a:tableStyleId>{5C22544A-7EE6-4342-B048-85BDC9FD1C3A}</a:tableStyleId>
              </a:tblPr>
              <a:tblGrid>
                <a:gridCol w="659442">
                  <a:extLst>
                    <a:ext uri="{9D8B030D-6E8A-4147-A177-3AD203B41FA5}">
                      <a16:colId xmlns:a16="http://schemas.microsoft.com/office/drawing/2014/main" val="20000"/>
                    </a:ext>
                  </a:extLst>
                </a:gridCol>
                <a:gridCol w="1392155">
                  <a:extLst>
                    <a:ext uri="{9D8B030D-6E8A-4147-A177-3AD203B41FA5}">
                      <a16:colId xmlns:a16="http://schemas.microsoft.com/office/drawing/2014/main" val="20001"/>
                    </a:ext>
                  </a:extLst>
                </a:gridCol>
                <a:gridCol w="6301331">
                  <a:extLst>
                    <a:ext uri="{9D8B030D-6E8A-4147-A177-3AD203B41FA5}">
                      <a16:colId xmlns:a16="http://schemas.microsoft.com/office/drawing/2014/main" val="20002"/>
                    </a:ext>
                  </a:extLst>
                </a:gridCol>
              </a:tblGrid>
              <a:tr h="630171">
                <a:tc>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Type</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Name</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indent="127000" algn="ctr">
                        <a:lnSpc>
                          <a:spcPct val="120000"/>
                        </a:lnSpc>
                        <a:spcAft>
                          <a:spcPts val="0"/>
                        </a:spcAft>
                      </a:pPr>
                      <a:r>
                        <a:rPr lang="en-US" alt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rPr>
                        <a:t>Content and function</a:t>
                      </a:r>
                      <a:endParaRPr lang="zh-CN" sz="18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0"/>
                  </a:ext>
                </a:extLst>
              </a:tr>
              <a:tr h="1216100">
                <a:tc rowSpan="5">
                  <a:txBody>
                    <a:bodyPr/>
                    <a:lstStyle/>
                    <a:p>
                      <a:pPr indent="127000" algn="ctr">
                        <a:lnSpc>
                          <a:spcPct val="120000"/>
                        </a:lnSpc>
                        <a:spcAft>
                          <a:spcPts val="0"/>
                        </a:spcAft>
                      </a:pPr>
                      <a:r>
                        <a:rPr lang="en-US" altLang="zh-CN" sz="1600" kern="100" dirty="0">
                          <a:solidFill>
                            <a:schemeClr val="tx1"/>
                          </a:solidFill>
                          <a:effectLst/>
                          <a:latin typeface="Times New Roman" panose="02020603050405020304" pitchFamily="18" charset="0"/>
                          <a:ea typeface="黑体" pitchFamily="49" charset="-122"/>
                          <a:cs typeface="Times New Roman" panose="02020603050405020304" pitchFamily="18" charset="0"/>
                        </a:rPr>
                        <a:t>Table</a:t>
                      </a:r>
                      <a:endParaRPr lang="zh-CN" sz="1600" kern="100" dirty="0">
                        <a:solidFill>
                          <a:schemeClr val="tx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indent="127000" algn="ctr">
                        <a:lnSpc>
                          <a:spcPct val="120000"/>
                        </a:lnSpc>
                        <a:spcAft>
                          <a:spcPts val="0"/>
                        </a:spcAft>
                      </a:pPr>
                      <a:r>
                        <a:rPr lang="en-US" altLang="zh-CN" sz="1600" kern="100" dirty="0">
                          <a:effectLst/>
                          <a:latin typeface="Times New Roman" panose="02020603050405020304" pitchFamily="18" charset="0"/>
                          <a:ea typeface="黑体" pitchFamily="49" charset="-122"/>
                          <a:cs typeface="Times New Roman" panose="02020603050405020304" pitchFamily="18" charset="0"/>
                        </a:rPr>
                        <a:t>Label Cross Reference Table</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List the labels used in all modules;</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The attributes of the label, including explained, unexplained, used, and unused;</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Global labels and calculation labels other than modules.</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1"/>
                  </a:ext>
                </a:extLst>
              </a:tr>
              <a:tr h="961087">
                <a:tc vMerge="1">
                  <a:txBody>
                    <a:bodyPr/>
                    <a:lstStyle/>
                    <a:p>
                      <a:endParaRPr lang="zh-CN" altLang="en-US"/>
                    </a:p>
                  </a:txBody>
                  <a:tcPr/>
                </a:tc>
                <a:tc>
                  <a:txBody>
                    <a:bodyPr/>
                    <a:lstStyle/>
                    <a:p>
                      <a:pPr indent="127000" algn="ctr">
                        <a:lnSpc>
                          <a:spcPct val="120000"/>
                        </a:lnSpc>
                        <a:spcAft>
                          <a:spcPts val="0"/>
                        </a:spcAft>
                      </a:pPr>
                      <a:r>
                        <a:rPr lang="en-US" altLang="zh-CN" sz="1600" kern="100" dirty="0">
                          <a:effectLst/>
                          <a:latin typeface="Times New Roman" panose="02020603050405020304" pitchFamily="18" charset="0"/>
                          <a:ea typeface="黑体" pitchFamily="49" charset="-122"/>
                          <a:cs typeface="Times New Roman" panose="02020603050405020304" pitchFamily="18" charset="0"/>
                        </a:rPr>
                        <a:t>Variable Cross Reference Table</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Display the definitions and references of all variables;</a:t>
                      </a:r>
                    </a:p>
                    <a:p>
                      <a:pPr marL="342900" lvl="0" indent="-342900" algn="just">
                        <a:lnSpc>
                          <a:spcPct val="120000"/>
                        </a:lnSpc>
                        <a:spcAft>
                          <a:spcPts val="0"/>
                        </a:spcAft>
                        <a:buFont typeface="Wingdings"/>
                        <a:buChar char=""/>
                      </a:pPr>
                      <a:r>
                        <a:rPr lang="en-US" altLang="zh-CN" sz="1600" kern="100" dirty="0">
                          <a:effectLst/>
                          <a:latin typeface="Times New Roman" panose="02020603050405020304" pitchFamily="18" charset="0"/>
                          <a:ea typeface="黑体" pitchFamily="49" charset="-122"/>
                          <a:cs typeface="Times New Roman" panose="02020603050405020304" pitchFamily="18" charset="0"/>
                        </a:rPr>
                        <a:t>The attributes of the variable, including whether it has been described, whether it has been used, the type, whether it is a public variable, a global variable, etc.</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2"/>
                  </a:ext>
                </a:extLst>
              </a:tr>
              <a:tr h="961087">
                <a:tc vMerge="1">
                  <a:txBody>
                    <a:bodyPr/>
                    <a:lstStyle/>
                    <a:p>
                      <a:endParaRPr lang="zh-CN" altLang="en-US"/>
                    </a:p>
                  </a:txBody>
                  <a:tcPr/>
                </a:tc>
                <a:tc>
                  <a:txBody>
                    <a:bodyPr/>
                    <a:lstStyle/>
                    <a:p>
                      <a:pPr indent="127000" algn="ctr">
                        <a:lnSpc>
                          <a:spcPct val="120000"/>
                        </a:lnSpc>
                        <a:spcAft>
                          <a:spcPts val="0"/>
                        </a:spcAft>
                      </a:pPr>
                      <a:r>
                        <a:rPr lang="en-US" altLang="zh-CN" sz="1600" kern="100" dirty="0">
                          <a:effectLst/>
                          <a:latin typeface="Times New Roman" panose="02020603050405020304" pitchFamily="18" charset="0"/>
                          <a:ea typeface="黑体" pitchFamily="49" charset="-122"/>
                          <a:cs typeface="Times New Roman" panose="02020603050405020304" pitchFamily="18" charset="0"/>
                        </a:rPr>
                        <a:t>Subroutine (macro, function) reference table</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defTabSz="914400" rtl="0" eaLnBrk="1" latinLnBrk="0" hangingPunct="1">
                        <a:lnSpc>
                          <a:spcPct val="120000"/>
                        </a:lnSpc>
                        <a:spcAft>
                          <a:spcPts val="0"/>
                        </a:spcAft>
                        <a:buFont typeface="Wingdings"/>
                        <a:buChar char=""/>
                      </a:pPr>
                      <a:r>
                        <a:rPr lang="en-US" altLang="zh-CN" sz="1600" kern="100" dirty="0">
                          <a:solidFill>
                            <a:schemeClr val="dk1"/>
                          </a:solidFill>
                          <a:effectLst/>
                          <a:latin typeface="Times New Roman" panose="02020603050405020304" pitchFamily="18" charset="0"/>
                          <a:ea typeface="黑体" pitchFamily="49" charset="-122"/>
                          <a:cs typeface="Times New Roman" panose="02020603050405020304" pitchFamily="18" charset="0"/>
                        </a:rPr>
                        <a:t>List the properties of all subroutines, macros, and functions, including type, whether it is defined, whether it is referenced, the number of references, the number, order, and type of input and output parameters.</a:t>
                      </a:r>
                      <a:endParaRPr lang="zh-CN" altLang="en-US" sz="1600" kern="100" dirty="0">
                        <a:solidFill>
                          <a:schemeClr val="dk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3"/>
                  </a:ext>
                </a:extLst>
              </a:tr>
              <a:tr h="608050">
                <a:tc vMerge="1">
                  <a:txBody>
                    <a:bodyPr/>
                    <a:lstStyle/>
                    <a:p>
                      <a:endParaRPr lang="zh-CN" altLang="en-US"/>
                    </a:p>
                  </a:txBody>
                  <a:tcPr/>
                </a:tc>
                <a:tc>
                  <a:txBody>
                    <a:bodyPr/>
                    <a:lstStyle/>
                    <a:p>
                      <a:pPr indent="127000" algn="ctr">
                        <a:lnSpc>
                          <a:spcPct val="120000"/>
                        </a:lnSpc>
                        <a:spcAft>
                          <a:spcPts val="0"/>
                        </a:spcAft>
                      </a:pPr>
                      <a:r>
                        <a:rPr lang="en-US" altLang="zh-CN" sz="1600" kern="100" dirty="0">
                          <a:effectLst/>
                          <a:latin typeface="Times New Roman" panose="02020603050405020304" pitchFamily="18" charset="0"/>
                          <a:ea typeface="黑体" pitchFamily="49" charset="-122"/>
                          <a:cs typeface="Times New Roman" panose="02020603050405020304" pitchFamily="18" charset="0"/>
                        </a:rPr>
                        <a:t>Equivalence table</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defTabSz="914400" rtl="0" eaLnBrk="1" latinLnBrk="0" hangingPunct="1">
                        <a:lnSpc>
                          <a:spcPct val="120000"/>
                        </a:lnSpc>
                        <a:spcAft>
                          <a:spcPts val="0"/>
                        </a:spcAft>
                        <a:buFont typeface="Wingdings"/>
                        <a:buChar char=""/>
                      </a:pPr>
                      <a:r>
                        <a:rPr lang="en-US" altLang="zh-CN" sz="1600" kern="100" dirty="0">
                          <a:solidFill>
                            <a:schemeClr val="dk1"/>
                          </a:solidFill>
                          <a:effectLst/>
                          <a:latin typeface="Times New Roman" panose="02020603050405020304" pitchFamily="18" charset="0"/>
                          <a:ea typeface="黑体" pitchFamily="49" charset="-122"/>
                          <a:cs typeface="Times New Roman" panose="02020603050405020304" pitchFamily="18" charset="0"/>
                        </a:rPr>
                        <a:t>Lists global variables and labels that appear in an equivalence statement or equivalence statement.</a:t>
                      </a:r>
                      <a:endParaRPr lang="zh-CN" altLang="en-US" sz="1600" kern="100" dirty="0">
                        <a:solidFill>
                          <a:schemeClr val="dk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4"/>
                  </a:ext>
                </a:extLst>
              </a:tr>
              <a:tr h="304025">
                <a:tc vMerge="1">
                  <a:txBody>
                    <a:bodyPr/>
                    <a:lstStyle/>
                    <a:p>
                      <a:endParaRPr lang="zh-CN" altLang="en-US"/>
                    </a:p>
                  </a:txBody>
                  <a:tcPr/>
                </a:tc>
                <a:tc>
                  <a:txBody>
                    <a:bodyPr/>
                    <a:lstStyle/>
                    <a:p>
                      <a:pPr indent="127000" algn="ctr">
                        <a:lnSpc>
                          <a:spcPct val="120000"/>
                        </a:lnSpc>
                        <a:spcAft>
                          <a:spcPts val="0"/>
                        </a:spcAft>
                      </a:pPr>
                      <a:r>
                        <a:rPr lang="en-US" altLang="zh-CN" sz="1600" kern="100" dirty="0">
                          <a:effectLst/>
                          <a:latin typeface="Times New Roman" panose="02020603050405020304" pitchFamily="18" charset="0"/>
                          <a:ea typeface="黑体" pitchFamily="49" charset="-122"/>
                          <a:cs typeface="Times New Roman" panose="02020603050405020304" pitchFamily="18" charset="0"/>
                        </a:rPr>
                        <a:t>Constant table</a:t>
                      </a:r>
                      <a:endParaRPr lang="zh-CN" sz="1600" kern="100" dirty="0">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tc>
                  <a:txBody>
                    <a:bodyPr/>
                    <a:lstStyle/>
                    <a:p>
                      <a:pPr marL="342900" lvl="0" indent="-342900" algn="just" defTabSz="914400" rtl="0" eaLnBrk="1" latinLnBrk="0" hangingPunct="1">
                        <a:lnSpc>
                          <a:spcPct val="120000"/>
                        </a:lnSpc>
                        <a:spcAft>
                          <a:spcPts val="0"/>
                        </a:spcAft>
                        <a:buFont typeface="Wingdings"/>
                        <a:buChar char=""/>
                      </a:pPr>
                      <a:r>
                        <a:rPr lang="en-US" sz="1600" kern="100" dirty="0">
                          <a:solidFill>
                            <a:schemeClr val="dk1"/>
                          </a:solidFill>
                          <a:effectLst/>
                          <a:latin typeface="Times New Roman" panose="02020603050405020304" pitchFamily="18" charset="0"/>
                          <a:ea typeface="黑体" pitchFamily="49" charset="-122"/>
                          <a:cs typeface="Times New Roman" panose="02020603050405020304" pitchFamily="18" charset="0"/>
                        </a:rPr>
                        <a:t>List all numeric and character constants.</a:t>
                      </a:r>
                      <a:endParaRPr lang="zh-CN" altLang="en-US" sz="1600" kern="100" dirty="0">
                        <a:solidFill>
                          <a:schemeClr val="dk1"/>
                        </a:solidFill>
                        <a:effectLst/>
                        <a:latin typeface="Times New Roman" panose="02020603050405020304" pitchFamily="18" charset="0"/>
                        <a:ea typeface="黑体" pitchFamily="49" charset="-122"/>
                        <a:cs typeface="Times New Roman" panose="02020603050405020304" pitchFamily="18" charset="0"/>
                      </a:endParaRPr>
                    </a:p>
                  </a:txBody>
                  <a:tcPr marL="6565" marR="6565" marT="0" marB="0" anchor="ctr"/>
                </a:tc>
                <a:extLst>
                  <a:ext uri="{0D108BD9-81ED-4DB2-BD59-A6C34878D82A}">
                    <a16:rowId xmlns:a16="http://schemas.microsoft.com/office/drawing/2014/main" val="10005"/>
                  </a:ext>
                </a:extLst>
              </a:tr>
            </a:tbl>
          </a:graphicData>
        </a:graphic>
      </p:graphicFrame>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22</a:t>
            </a:fld>
            <a:r>
              <a:rPr lang="en-US" altLang="zh-CN"/>
              <a:t>/116</a:t>
            </a:r>
            <a:endParaRPr lang="en-US" altLang="zh-CN" dirty="0"/>
          </a:p>
        </p:txBody>
      </p:sp>
      <p:sp>
        <p:nvSpPr>
          <p:cNvPr id="7" name="Rectangle 2">
            <a:extLst>
              <a:ext uri="{FF2B5EF4-FFF2-40B4-BE49-F238E27FC236}">
                <a16:creationId xmlns:a16="http://schemas.microsoft.com/office/drawing/2014/main" id="{2E8FDA9D-8088-4A38-A70D-875273E2D3FC}"/>
              </a:ext>
            </a:extLst>
          </p:cNvPr>
          <p:cNvSpPr txBox="1">
            <a:spLocks noChangeArrowheads="1"/>
          </p:cNvSpPr>
          <p:nvPr/>
        </p:nvSpPr>
        <p:spPr bwMode="auto">
          <a:xfrm>
            <a:off x="663947" y="84808"/>
            <a:ext cx="720015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algn="ctr" eaLnBrk="1" hangingPunct="1"/>
            <a:r>
              <a:rPr lang="en-US" altLang="zh-CN" sz="2000" kern="0" dirty="0">
                <a:solidFill>
                  <a:srgbClr val="3F3FB7"/>
                </a:solidFill>
                <a:ea typeface="楷体_GB2312" pitchFamily="49" charset="-122"/>
              </a:rPr>
              <a:t>Table 2-2 Static Structural Analysis Charts and Their Functions </a:t>
            </a:r>
            <a:r>
              <a:rPr lang="zh-CN" altLang="en-US" sz="2000" kern="0" dirty="0">
                <a:solidFill>
                  <a:srgbClr val="3F3FB7"/>
                </a:solidFill>
                <a:ea typeface="楷体_GB2312" pitchFamily="49" charset="-122"/>
              </a:rPr>
              <a:t>（</a:t>
            </a:r>
            <a:r>
              <a:rPr lang="en-US" altLang="zh-CN" sz="2000" kern="0" dirty="0">
                <a:solidFill>
                  <a:srgbClr val="3F3FB7"/>
                </a:solidFill>
                <a:ea typeface="楷体_GB2312" pitchFamily="49" charset="-122"/>
              </a:rPr>
              <a:t>continued</a:t>
            </a:r>
            <a:r>
              <a:rPr lang="zh-CN" altLang="en-US" sz="2000" kern="0" dirty="0">
                <a:solidFill>
                  <a:srgbClr val="3F3FB7"/>
                </a:solidFill>
                <a:ea typeface="楷体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14657" y="800708"/>
            <a:ext cx="7524948" cy="823912"/>
          </a:xfrm>
        </p:spPr>
        <p:txBody>
          <a:bodyPr/>
          <a:lstStyle/>
          <a:p>
            <a:pPr eaLnBrk="1" hangingPunct="1"/>
            <a:r>
              <a:rPr lang="en-US" altLang="zh-CN" sz="2800" b="0" dirty="0">
                <a:solidFill>
                  <a:schemeClr val="tx1"/>
                </a:solidFill>
                <a:latin typeface="Times New Roman" panose="02020603050405020304" pitchFamily="18" charset="0"/>
                <a:ea typeface="黑体" pitchFamily="49" charset="-122"/>
                <a:cs typeface="Times New Roman" panose="02020603050405020304" pitchFamily="18" charset="0"/>
              </a:rPr>
              <a:t>With the help of diagrams, static error analysis can be done as follows:</a:t>
            </a:r>
            <a:endParaRPr lang="zh-CN" altLang="en-US" sz="2800" b="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25604" name="Rectangle 3"/>
          <p:cNvSpPr>
            <a:spLocks noChangeArrowheads="1"/>
          </p:cNvSpPr>
          <p:nvPr/>
        </p:nvSpPr>
        <p:spPr bwMode="auto">
          <a:xfrm>
            <a:off x="467544" y="2024844"/>
            <a:ext cx="8532948"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marL="342900" indent="-342900">
              <a:spcBef>
                <a:spcPct val="20000"/>
              </a:spcBef>
              <a:buClr>
                <a:srgbClr val="3366FF"/>
              </a:buClr>
              <a:buFont typeface="Arial" panose="020B0604020202020204" pitchFamily="34" charset="0"/>
              <a:buChar char="•"/>
            </a:pPr>
            <a:r>
              <a:rPr lang="en-US" altLang="zh-CN" b="0" dirty="0">
                <a:latin typeface="Times New Roman" panose="02020603050405020304" pitchFamily="18" charset="0"/>
                <a:cs typeface="Times New Roman" panose="02020603050405020304" pitchFamily="18" charset="0"/>
              </a:rPr>
              <a:t>Data types and unit analysis.</a:t>
            </a:r>
          </a:p>
          <a:p>
            <a:pPr marL="342900" indent="-342900">
              <a:spcBef>
                <a:spcPct val="20000"/>
              </a:spcBef>
              <a:buClr>
                <a:srgbClr val="3366FF"/>
              </a:buClr>
              <a:buFont typeface="Arial" panose="020B0604020202020204" pitchFamily="34" charset="0"/>
              <a:buChar char="•"/>
            </a:pPr>
            <a:r>
              <a:rPr lang="en-US" altLang="zh-CN" b="0" dirty="0">
                <a:latin typeface="Times New Roman" panose="02020603050405020304" pitchFamily="18" charset="0"/>
                <a:cs typeface="Times New Roman" panose="02020603050405020304" pitchFamily="18" charset="0"/>
              </a:rPr>
              <a:t>Assignment Analysis. Find variable reference errors, such as variable assignments that were referenced before or were not referenced after assignment.</a:t>
            </a:r>
          </a:p>
          <a:p>
            <a:pPr marL="342900" indent="-342900">
              <a:spcBef>
                <a:spcPct val="20000"/>
              </a:spcBef>
              <a:buClr>
                <a:srgbClr val="3366FF"/>
              </a:buClr>
              <a:buFont typeface="Arial" panose="020B0604020202020204" pitchFamily="34" charset="0"/>
              <a:buChar char="•"/>
            </a:pPr>
            <a:r>
              <a:rPr lang="en-US" altLang="zh-CN" b="0" dirty="0">
                <a:latin typeface="Times New Roman" panose="02020603050405020304" pitchFamily="18" charset="0"/>
                <a:cs typeface="Times New Roman" panose="02020603050405020304" pitchFamily="18" charset="0"/>
              </a:rPr>
              <a:t>Expression analysis. Found errors such as incorrect use of parentheses in expressions, </a:t>
            </a:r>
            <a:r>
              <a:rPr lang="en-US" altLang="zh-CN" b="0" u="sng" dirty="0">
                <a:latin typeface="Times New Roman" panose="02020603050405020304" pitchFamily="18" charset="0"/>
                <a:cs typeface="Times New Roman" panose="02020603050405020304" pitchFamily="18" charset="0"/>
              </a:rPr>
              <a:t>out-of-bounds data subscripts</a:t>
            </a:r>
            <a:r>
              <a:rPr lang="en-US" altLang="zh-CN" b="0" dirty="0">
                <a:latin typeface="Times New Roman" panose="02020603050405020304" pitchFamily="18" charset="0"/>
                <a:cs typeface="Times New Roman" panose="02020603050405020304" pitchFamily="18" charset="0"/>
              </a:rPr>
              <a:t>, etc.</a:t>
            </a:r>
          </a:p>
          <a:p>
            <a:pPr marL="342900" indent="-342900">
              <a:spcBef>
                <a:spcPct val="20000"/>
              </a:spcBef>
              <a:buClr>
                <a:srgbClr val="3366FF"/>
              </a:buClr>
              <a:buFont typeface="Arial" panose="020B0604020202020204" pitchFamily="34" charset="0"/>
              <a:buChar char="•"/>
            </a:pPr>
            <a:r>
              <a:rPr lang="en-US" altLang="zh-CN" b="0" u="sng" dirty="0">
                <a:latin typeface="Times New Roman" panose="02020603050405020304" pitchFamily="18" charset="0"/>
                <a:cs typeface="Times New Roman" panose="02020603050405020304" pitchFamily="18" charset="0"/>
              </a:rPr>
              <a:t>Interface analysis</a:t>
            </a:r>
            <a:r>
              <a:rPr lang="en-US" altLang="zh-CN" b="0" dirty="0">
                <a:latin typeface="Times New Roman" panose="02020603050405020304" pitchFamily="18" charset="0"/>
                <a:cs typeface="Times New Roman" panose="02020603050405020304" pitchFamily="18" charset="0"/>
              </a:rPr>
              <a:t>. Check the consistency of interfaces between modules and the consistency of interfaces between modules and external databases.</a:t>
            </a:r>
            <a:endParaRPr lang="zh-CN" altLang="en-US" b="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1995F0EE-B912-4AFF-8174-8112E5F582C6}" type="slidenum">
              <a:rPr lang="en-US" altLang="zh-CN" smtClean="0"/>
              <a:pPr>
                <a:defRPr/>
              </a:pPr>
              <a:t>23</a:t>
            </a:fld>
            <a:endParaRPr lang="en-US" altLang="zh-CN"/>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4213" y="404813"/>
            <a:ext cx="8101012" cy="823912"/>
          </a:xfrm>
        </p:spPr>
        <p:txBody>
          <a:bodyPr/>
          <a:lstStyle/>
          <a:p>
            <a:pPr eaLnBrk="1" hangingPunct="1"/>
            <a:r>
              <a:rPr lang="en-US" altLang="zh-CN" sz="3600" dirty="0">
                <a:solidFill>
                  <a:srgbClr val="3F3FB7"/>
                </a:solidFill>
                <a:latin typeface="楷体_GB2312" pitchFamily="49" charset="-122"/>
                <a:ea typeface="楷体_GB2312" pitchFamily="49" charset="-122"/>
              </a:rPr>
              <a:t>2.3 Program instrumentation</a:t>
            </a:r>
            <a:endParaRPr lang="zh-CN" altLang="en-US" sz="3600" dirty="0">
              <a:solidFill>
                <a:srgbClr val="3F3FB7"/>
              </a:solidFill>
              <a:latin typeface="楷体_GB2312" pitchFamily="49" charset="-122"/>
              <a:ea typeface="楷体_GB2312" pitchFamily="49" charset="-122"/>
            </a:endParaRPr>
          </a:p>
        </p:txBody>
      </p:sp>
      <p:sp>
        <p:nvSpPr>
          <p:cNvPr id="26628" name="Rectangle 3"/>
          <p:cNvSpPr>
            <a:spLocks noChangeArrowheads="1"/>
          </p:cNvSpPr>
          <p:nvPr/>
        </p:nvSpPr>
        <p:spPr bwMode="auto">
          <a:xfrm>
            <a:off x="179388" y="1484784"/>
            <a:ext cx="8482776" cy="48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nSpc>
                <a:spcPct val="150000"/>
              </a:lnSpc>
              <a:spcBef>
                <a:spcPct val="50000"/>
              </a:spcBef>
            </a:pPr>
            <a:r>
              <a:rPr lang="en-US" altLang="zh-CN" sz="2000" dirty="0">
                <a:latin typeface="Times New Roman" panose="02020603050405020304" pitchFamily="18" charset="0"/>
                <a:ea typeface="楷体_GB2312" pitchFamily="49" charset="-122"/>
                <a:cs typeface="Times New Roman" panose="02020603050405020304" pitchFamily="18" charset="0"/>
              </a:rPr>
              <a:t>Definition: </a:t>
            </a:r>
            <a:r>
              <a:rPr lang="en-US" altLang="zh-CN" sz="2000" b="0" u="sng" dirty="0">
                <a:latin typeface="Times New Roman" panose="02020603050405020304" pitchFamily="18" charset="0"/>
                <a:ea typeface="楷体_GB2312" pitchFamily="49" charset="-122"/>
                <a:cs typeface="Times New Roman" panose="02020603050405020304" pitchFamily="18" charset="0"/>
              </a:rPr>
              <a:t>It is to insert some statements into the program on the basis of ensuring the original logic integrity of the program under test</a:t>
            </a:r>
            <a:r>
              <a:rPr lang="en-US" altLang="zh-CN" sz="2000" b="0" dirty="0">
                <a:latin typeface="Times New Roman" panose="02020603050405020304" pitchFamily="18" charset="0"/>
                <a:ea typeface="楷体_GB2312" pitchFamily="49" charset="-122"/>
                <a:cs typeface="Times New Roman" panose="02020603050405020304" pitchFamily="18" charset="0"/>
              </a:rPr>
              <a:t>. These statements are called “probes”, “detectors” or “probing points”, and their essence is to collect information of</a:t>
            </a:r>
            <a:r>
              <a:rPr lang="zh-CN" altLang="en-US" sz="2000" b="0" dirty="0">
                <a:latin typeface="Times New Roman" panose="02020603050405020304" pitchFamily="18" charset="0"/>
                <a:ea typeface="楷体_GB2312" pitchFamily="49" charset="-122"/>
                <a:cs typeface="Times New Roman" panose="02020603050405020304" pitchFamily="18" charset="0"/>
              </a:rPr>
              <a:t> </a:t>
            </a:r>
            <a:r>
              <a:rPr lang="en-US" altLang="zh-CN" sz="2000" b="0" dirty="0">
                <a:latin typeface="Times New Roman" panose="02020603050405020304" pitchFamily="18" charset="0"/>
                <a:ea typeface="楷体_GB2312" pitchFamily="49" charset="-122"/>
                <a:cs typeface="Times New Roman" panose="02020603050405020304" pitchFamily="18" charset="0"/>
              </a:rPr>
              <a:t>the code snippet.</a:t>
            </a:r>
          </a:p>
          <a:p>
            <a:pPr>
              <a:lnSpc>
                <a:spcPct val="150000"/>
              </a:lnSpc>
              <a:spcBef>
                <a:spcPct val="50000"/>
              </a:spcBef>
            </a:pPr>
            <a:r>
              <a:rPr lang="en-US" altLang="zh-CN" sz="2000" b="0" dirty="0">
                <a:latin typeface="Times New Roman" panose="02020603050405020304" pitchFamily="18" charset="0"/>
                <a:ea typeface="楷体_GB2312" pitchFamily="49" charset="-122"/>
                <a:cs typeface="Times New Roman" panose="02020603050405020304" pitchFamily="18" charset="0"/>
              </a:rPr>
              <a:t>Testers often use the method of program instrumentation to </a:t>
            </a:r>
            <a:r>
              <a:rPr lang="en-US" altLang="zh-CN" sz="2000" b="0" u="sng" dirty="0">
                <a:latin typeface="Times New Roman" panose="02020603050405020304" pitchFamily="18" charset="0"/>
                <a:ea typeface="楷体_GB2312" pitchFamily="49" charset="-122"/>
                <a:cs typeface="Times New Roman" panose="02020603050405020304" pitchFamily="18" charset="0"/>
              </a:rPr>
              <a:t>collect the dynamic running behavior of the program</a:t>
            </a:r>
            <a:r>
              <a:rPr lang="en-US" altLang="zh-CN" sz="2000" b="0" dirty="0">
                <a:latin typeface="Times New Roman" panose="02020603050405020304" pitchFamily="18" charset="0"/>
                <a:ea typeface="楷体_GB2312" pitchFamily="49" charset="-122"/>
                <a:cs typeface="Times New Roman" panose="02020603050405020304" pitchFamily="18" charset="0"/>
              </a:rPr>
              <a:t>. Some program behaviors related to the running environment can only be collected through the method of program instrumentation, and </a:t>
            </a:r>
            <a:r>
              <a:rPr lang="en-US" altLang="zh-CN" sz="2000" b="0" u="sng" dirty="0">
                <a:latin typeface="Times New Roman" panose="02020603050405020304" pitchFamily="18" charset="0"/>
                <a:ea typeface="楷体_GB2312" pitchFamily="49" charset="-122"/>
                <a:cs typeface="Times New Roman" panose="02020603050405020304" pitchFamily="18" charset="0"/>
              </a:rPr>
              <a:t>static program analysis cannot complete such work</a:t>
            </a:r>
            <a:r>
              <a:rPr lang="en-US" altLang="zh-CN" sz="2000" b="0" dirty="0">
                <a:latin typeface="Times New Roman" panose="02020603050405020304" pitchFamily="18" charset="0"/>
                <a:ea typeface="楷体_GB2312" pitchFamily="49" charset="-122"/>
                <a:cs typeface="Times New Roman" panose="02020603050405020304" pitchFamily="18" charset="0"/>
              </a:rPr>
              <a:t>. Through program instrumentation technology, various program information can be obtained, which is an effective method for white-box testing of programs.</a:t>
            </a:r>
            <a:endParaRPr lang="zh-CN" altLang="en-US" sz="2000" b="0" dirty="0">
              <a:latin typeface="Times New Roman" panose="02020603050405020304" pitchFamily="18" charset="0"/>
              <a:ea typeface="楷体_GB2312" pitchFamily="49" charset="-122"/>
              <a:cs typeface="Times New Roman" panose="02020603050405020304" pitchFamily="18" charset="0"/>
            </a:endParaRPr>
          </a:p>
        </p:txBody>
      </p:sp>
      <p:sp>
        <p:nvSpPr>
          <p:cNvPr id="26629"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sp>
        <p:nvSpPr>
          <p:cNvPr id="2" name="灯片编号占位符 1"/>
          <p:cNvSpPr>
            <a:spLocks noGrp="1"/>
          </p:cNvSpPr>
          <p:nvPr>
            <p:ph type="sldNum" sz="quarter" idx="12"/>
          </p:nvPr>
        </p:nvSpPr>
        <p:spPr/>
        <p:txBody>
          <a:bodyPr/>
          <a:lstStyle/>
          <a:p>
            <a:pPr>
              <a:defRPr/>
            </a:pPr>
            <a:fld id="{1995F0EE-B912-4AFF-8174-8112E5F582C6}" type="slidenum">
              <a:rPr lang="en-US" altLang="zh-CN" smtClean="0"/>
              <a:pPr>
                <a:defRPr/>
              </a:pPr>
              <a:t>24</a:t>
            </a:fld>
            <a:endParaRPr lang="en-US" altLang="zh-CN"/>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043608" y="6176768"/>
            <a:ext cx="6229350" cy="436947"/>
          </a:xfrm>
        </p:spPr>
        <p:txBody>
          <a:bodyPr/>
          <a:lstStyle/>
          <a:p>
            <a:pPr algn="ctr" eaLnBrk="1" hangingPunct="1"/>
            <a:r>
              <a:rPr lang="en-US" altLang="zh-CN" sz="2000" dirty="0">
                <a:solidFill>
                  <a:schemeClr val="tx1">
                    <a:lumMod val="50000"/>
                    <a:lumOff val="50000"/>
                  </a:schemeClr>
                </a:solidFill>
                <a:ea typeface="楷体_GB2312" pitchFamily="49" charset="-122"/>
              </a:rPr>
              <a:t>Pic. 2-3 Program instrumentation process for calculating the greatest common divisor function</a:t>
            </a:r>
            <a:endParaRPr lang="zh-CN" altLang="en-US" sz="2000" dirty="0">
              <a:solidFill>
                <a:schemeClr val="tx1">
                  <a:lumMod val="50000"/>
                  <a:lumOff val="50000"/>
                </a:schemeClr>
              </a:solidFill>
              <a:ea typeface="楷体_GB2312" pitchFamily="49" charset="-122"/>
            </a:endParaRPr>
          </a:p>
        </p:txBody>
      </p:sp>
      <p:sp>
        <p:nvSpPr>
          <p:cNvPr id="27652" name="Text Box 3"/>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17228074"/>
              </p:ext>
            </p:extLst>
          </p:nvPr>
        </p:nvGraphicFramePr>
        <p:xfrm>
          <a:off x="443175" y="462758"/>
          <a:ext cx="7585210" cy="5556992"/>
        </p:xfrm>
        <a:graphic>
          <a:graphicData uri="http://schemas.openxmlformats.org/presentationml/2006/ole">
            <mc:AlternateContent xmlns:mc="http://schemas.openxmlformats.org/markup-compatibility/2006">
              <mc:Choice xmlns:v="urn:schemas-microsoft-com:vml" Requires="v">
                <p:oleObj spid="_x0000_s137357" name="Visio" r:id="rId4" imgW="3733729" imgH="2735281" progId="Visio.Drawing.11">
                  <p:embed/>
                </p:oleObj>
              </mc:Choice>
              <mc:Fallback>
                <p:oleObj name="Visio" r:id="rId4" imgW="3733729" imgH="2735281" progId="Visio.Drawing.11">
                  <p:embed/>
                  <p:pic>
                    <p:nvPicPr>
                      <p:cNvPr id="0" name="Object 1"/>
                      <p:cNvPicPr>
                        <a:picLocks noChangeAspect="1" noChangeArrowheads="1"/>
                      </p:cNvPicPr>
                      <p:nvPr/>
                    </p:nvPicPr>
                    <p:blipFill>
                      <a:blip r:embed="rId5"/>
                      <a:srcRect/>
                      <a:stretch>
                        <a:fillRect/>
                      </a:stretch>
                    </p:blipFill>
                    <p:spPr bwMode="auto">
                      <a:xfrm>
                        <a:off x="443175" y="462758"/>
                        <a:ext cx="7585210" cy="5556992"/>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6EB364DF-177F-48EA-8E9A-C36FDA871472}" type="slidenum">
              <a:rPr lang="en-US" altLang="zh-CN" smtClean="0"/>
              <a:pPr>
                <a:defRPr/>
              </a:pPr>
              <a:t>25</a:t>
            </a:fld>
            <a:endParaRPr lang="en-US" altLang="zh-CN"/>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995F0EE-B912-4AFF-8174-8112E5F582C6}" type="slidenum">
              <a:rPr lang="en-US" altLang="zh-CN" smtClean="0"/>
              <a:pPr>
                <a:defRPr/>
              </a:pPr>
              <a:t>26</a:t>
            </a:fld>
            <a:endParaRPr lang="en-US" altLang="zh-CN"/>
          </a:p>
        </p:txBody>
      </p:sp>
      <p:sp>
        <p:nvSpPr>
          <p:cNvPr id="5" name="TextBox 4">
            <a:extLst>
              <a:ext uri="{FF2B5EF4-FFF2-40B4-BE49-F238E27FC236}">
                <a16:creationId xmlns:a16="http://schemas.microsoft.com/office/drawing/2014/main" id="{FA9E298D-186E-4562-BA93-E555157B1F89}"/>
              </a:ext>
            </a:extLst>
          </p:cNvPr>
          <p:cNvSpPr txBox="1"/>
          <p:nvPr/>
        </p:nvSpPr>
        <p:spPr>
          <a:xfrm>
            <a:off x="457200" y="681778"/>
            <a:ext cx="7272808" cy="5576976"/>
          </a:xfrm>
          <a:prstGeom prst="rect">
            <a:avLst/>
          </a:prstGeom>
          <a:noFill/>
        </p:spPr>
        <p:txBody>
          <a:bodyPr wrap="square">
            <a:spAutoFit/>
          </a:bodyPr>
          <a:lstStyle/>
          <a:p>
            <a:pPr>
              <a:lnSpc>
                <a:spcPct val="150000"/>
              </a:lnSpc>
            </a:pPr>
            <a:r>
              <a:rPr lang="en-US" altLang="zh-CN" sz="2000" b="0" dirty="0">
                <a:latin typeface="Times New Roman" panose="02020603050405020304" pitchFamily="18" charset="0"/>
                <a:cs typeface="Times New Roman" panose="02020603050405020304" pitchFamily="18" charset="0"/>
              </a:rPr>
              <a:t>Figure 2-3 is an example of program instrumentation for calculating the greatest common divisor function of two integers. </a:t>
            </a:r>
          </a:p>
          <a:p>
            <a:pPr>
              <a:lnSpc>
                <a:spcPct val="150000"/>
              </a:lnSpc>
            </a:pPr>
            <a:endParaRPr lang="en-US" altLang="zh-CN" sz="2000" b="0" dirty="0">
              <a:latin typeface="Times New Roman" panose="02020603050405020304" pitchFamily="18" charset="0"/>
              <a:cs typeface="Times New Roman" panose="02020603050405020304" pitchFamily="18" charset="0"/>
            </a:endParaRPr>
          </a:p>
          <a:p>
            <a:pPr>
              <a:lnSpc>
                <a:spcPct val="150000"/>
              </a:lnSpc>
            </a:pPr>
            <a:r>
              <a:rPr lang="en-US" altLang="zh-CN" sz="2000" b="0" dirty="0">
                <a:latin typeface="Times New Roman" panose="02020603050405020304" pitchFamily="18" charset="0"/>
                <a:cs typeface="Times New Roman" panose="02020603050405020304" pitchFamily="18" charset="0"/>
              </a:rPr>
              <a:t>The left side is the function source program, and the right side is the flow chart of the program. The dotted box represents some probe statements inserted in the source program, which are used to record the number of times the statement is executed, and are some counters, which can be implemented in the form of arrays. C(1) is used to record the number of times the function is called, C(2) is used to record the number of times the loop is executed, C(3) is the function exit counter, and C(4)~C(5) are the counters on the main program branch .</a:t>
            </a:r>
            <a:endParaRPr lang="zh-CN" altLang="en-US" sz="2000" b="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503238" y="476250"/>
            <a:ext cx="6624637" cy="725488"/>
          </a:xfrm>
        </p:spPr>
        <p:txBody>
          <a:bodyPr/>
          <a:lstStyle/>
          <a:p>
            <a:pPr eaLnBrk="1" hangingPunct="1"/>
            <a:r>
              <a:rPr lang="en-US" altLang="zh-CN" sz="2800" dirty="0">
                <a:solidFill>
                  <a:srgbClr val="3366FF"/>
                </a:solidFill>
                <a:ea typeface="楷体_GB2312" pitchFamily="49" charset="-122"/>
              </a:rPr>
              <a:t>Notes on instrumentation:</a:t>
            </a:r>
            <a:endParaRPr lang="zh-CN" altLang="en-US" sz="2800" dirty="0">
              <a:solidFill>
                <a:srgbClr val="3366FF"/>
              </a:solidFill>
              <a:ea typeface="楷体_GB2312" pitchFamily="49" charset="-122"/>
            </a:endParaRPr>
          </a:p>
        </p:txBody>
      </p:sp>
      <p:sp>
        <p:nvSpPr>
          <p:cNvPr id="29700" name="Rectangle 3"/>
          <p:cNvSpPr>
            <a:spLocks noGrp="1" noChangeArrowheads="1"/>
          </p:cNvSpPr>
          <p:nvPr>
            <p:ph type="body" idx="1"/>
          </p:nvPr>
        </p:nvSpPr>
        <p:spPr>
          <a:xfrm>
            <a:off x="143508" y="1592796"/>
            <a:ext cx="8820980" cy="4530725"/>
          </a:xfrm>
        </p:spPr>
        <p:txBody>
          <a:bodyPr/>
          <a:lstStyle/>
          <a:p>
            <a:pPr marL="457200" indent="-457200" eaLnBrk="1" hangingPunct="1">
              <a:lnSpc>
                <a:spcPct val="120000"/>
              </a:lnSpc>
              <a:spcBef>
                <a:spcPct val="0"/>
              </a:spcBef>
              <a:buAutoNum type="arabicParenBoth"/>
            </a:pPr>
            <a:r>
              <a:rPr lang="en-US" altLang="zh-CN" sz="1800" dirty="0"/>
              <a:t>What information needs to be detected: This needs to be decided according to the specific test objectives.</a:t>
            </a:r>
          </a:p>
          <a:p>
            <a:pPr marL="457200" indent="-457200" eaLnBrk="1" hangingPunct="1">
              <a:lnSpc>
                <a:spcPct val="120000"/>
              </a:lnSpc>
              <a:spcBef>
                <a:spcPct val="0"/>
              </a:spcBef>
              <a:buAutoNum type="arabicParenBoth"/>
            </a:pPr>
            <a:r>
              <a:rPr lang="en-US" altLang="zh-CN" sz="1800" dirty="0"/>
              <a:t>Where to set the detection point.</a:t>
            </a:r>
          </a:p>
          <a:p>
            <a:pPr marL="0" indent="0" eaLnBrk="1" hangingPunct="1">
              <a:lnSpc>
                <a:spcPct val="120000"/>
              </a:lnSpc>
              <a:spcBef>
                <a:spcPct val="0"/>
              </a:spcBef>
              <a:buNone/>
            </a:pPr>
            <a:endParaRPr lang="zh-CN" altLang="zh-CN" sz="2400" b="1" dirty="0"/>
          </a:p>
          <a:p>
            <a:pPr marL="0" indent="0" eaLnBrk="1" hangingPunct="1">
              <a:lnSpc>
                <a:spcPct val="120000"/>
              </a:lnSpc>
              <a:spcBef>
                <a:spcPct val="0"/>
              </a:spcBef>
              <a:buNone/>
            </a:pPr>
            <a:r>
              <a:rPr lang="en-US" altLang="zh-CN" sz="2000" dirty="0">
                <a:latin typeface="Times New Roman" panose="02020603050405020304" pitchFamily="18" charset="0"/>
                <a:ea typeface="楷体_GB2312" pitchFamily="49" charset="-122"/>
                <a:cs typeface="Times New Roman" panose="02020603050405020304" pitchFamily="18" charset="0"/>
              </a:rPr>
              <a:t>Before the first executable statement of a program, it is used to determine whether the program is executed.</a:t>
            </a:r>
          </a:p>
          <a:p>
            <a:pPr eaLnBrk="1" hangingPunct="1">
              <a:lnSpc>
                <a:spcPct val="120000"/>
              </a:lnSpc>
              <a:spcBef>
                <a:spcPct val="0"/>
              </a:spcBef>
            </a:pPr>
            <a:r>
              <a:rPr lang="en-US" altLang="zh-CN" sz="2000" dirty="0">
                <a:latin typeface="Times New Roman" panose="02020603050405020304" pitchFamily="18" charset="0"/>
                <a:ea typeface="楷体_GB2312" pitchFamily="49" charset="-122"/>
                <a:cs typeface="Times New Roman" panose="02020603050405020304" pitchFamily="18" charset="0"/>
              </a:rPr>
              <a:t>before a labeled executable statement.</a:t>
            </a:r>
          </a:p>
          <a:p>
            <a:pPr eaLnBrk="1" hangingPunct="1">
              <a:lnSpc>
                <a:spcPct val="120000"/>
              </a:lnSpc>
              <a:spcBef>
                <a:spcPct val="0"/>
              </a:spcBef>
            </a:pPr>
            <a:r>
              <a:rPr lang="en-US" altLang="zh-CN" sz="2000" dirty="0">
                <a:latin typeface="Times New Roman" panose="02020603050405020304" pitchFamily="18" charset="0"/>
                <a:ea typeface="楷体_GB2312" pitchFamily="49" charset="-122"/>
                <a:cs typeface="Times New Roman" panose="02020603050405020304" pitchFamily="18" charset="0"/>
              </a:rPr>
              <a:t>For, while, do until and other loop statements.</a:t>
            </a:r>
          </a:p>
          <a:p>
            <a:pPr eaLnBrk="1" hangingPunct="1">
              <a:lnSpc>
                <a:spcPct val="120000"/>
              </a:lnSpc>
              <a:spcBef>
                <a:spcPct val="0"/>
              </a:spcBef>
            </a:pPr>
            <a:r>
              <a:rPr lang="en-US" altLang="zh-CN" sz="2000" dirty="0">
                <a:latin typeface="Times New Roman" panose="02020603050405020304" pitchFamily="18" charset="0"/>
                <a:ea typeface="楷体_GB2312" pitchFamily="49" charset="-122"/>
                <a:cs typeface="Times New Roman" panose="02020603050405020304" pitchFamily="18" charset="0"/>
              </a:rPr>
              <a:t>Conditional branch statements such as if, then, else.</a:t>
            </a:r>
          </a:p>
          <a:p>
            <a:pPr eaLnBrk="1" hangingPunct="1">
              <a:lnSpc>
                <a:spcPct val="120000"/>
              </a:lnSpc>
              <a:spcBef>
                <a:spcPct val="0"/>
              </a:spcBef>
            </a:pPr>
            <a:r>
              <a:rPr lang="en-US" altLang="zh-CN" sz="2000" dirty="0">
                <a:latin typeface="Times New Roman" panose="02020603050405020304" pitchFamily="18" charset="0"/>
                <a:ea typeface="楷体_GB2312" pitchFamily="49" charset="-122"/>
                <a:cs typeface="Times New Roman" panose="02020603050405020304" pitchFamily="18" charset="0"/>
              </a:rPr>
              <a:t>After entering the sentence, it is used to check the correctness of the input data.</a:t>
            </a:r>
          </a:p>
          <a:p>
            <a:pPr eaLnBrk="1" hangingPunct="1">
              <a:lnSpc>
                <a:spcPct val="120000"/>
              </a:lnSpc>
              <a:spcBef>
                <a:spcPct val="0"/>
              </a:spcBef>
            </a:pPr>
            <a:r>
              <a:rPr lang="en-US" altLang="zh-CN" sz="2000" dirty="0">
                <a:latin typeface="Times New Roman" panose="02020603050405020304" pitchFamily="18" charset="0"/>
                <a:ea typeface="楷体_GB2312" pitchFamily="49" charset="-122"/>
                <a:cs typeface="Times New Roman" panose="02020603050405020304" pitchFamily="18" charset="0"/>
              </a:rPr>
              <a:t>Before the output statement, it is used to check whether the data to be output is correct.</a:t>
            </a:r>
            <a:endParaRPr lang="zh-CN" altLang="en-US" sz="2000" dirty="0">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27</a:t>
            </a:fld>
            <a:r>
              <a:rPr lang="en-US" altLang="zh-CN"/>
              <a:t>/116</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323528" y="1376772"/>
            <a:ext cx="8352928" cy="4716524"/>
          </a:xfrm>
        </p:spPr>
        <p:txBody>
          <a:bodyPr/>
          <a:lstStyle/>
          <a:p>
            <a:pPr lvl="0">
              <a:lnSpc>
                <a:spcPct val="120000"/>
              </a:lnSpc>
            </a:pPr>
            <a:r>
              <a:rPr lang="en-US" altLang="zh-CN" sz="2000" dirty="0">
                <a:latin typeface="Times New Roman" panose="02020603050405020304" pitchFamily="18" charset="0"/>
                <a:cs typeface="Times New Roman" panose="02020603050405020304" pitchFamily="18" charset="0"/>
              </a:rPr>
              <a:t>After the program call statement such as function and procedure, it is used to judge whether the call result is correct.</a:t>
            </a:r>
          </a:p>
          <a:p>
            <a:pPr lvl="0">
              <a:lnSpc>
                <a:spcPct val="120000"/>
              </a:lnSpc>
            </a:pPr>
            <a:r>
              <a:rPr lang="en-US" altLang="zh-CN" sz="2000" dirty="0">
                <a:latin typeface="Times New Roman" panose="02020603050405020304" pitchFamily="18" charset="0"/>
                <a:cs typeface="Times New Roman" panose="02020603050405020304" pitchFamily="18" charset="0"/>
              </a:rPr>
              <a:t>Before the Return statement, determine whether the program returns normally. If the probe is set after the return statement, it will not be executed.</a:t>
            </a:r>
          </a:p>
          <a:p>
            <a:pPr marL="0" lvl="0" indent="0">
              <a:lnSpc>
                <a:spcPct val="120000"/>
              </a:lnSpc>
              <a:buNone/>
            </a:pPr>
            <a:r>
              <a:rPr lang="en-US" altLang="zh-CN" sz="2000" dirty="0">
                <a:latin typeface="Times New Roman" panose="02020603050405020304" pitchFamily="18" charset="0"/>
                <a:cs typeface="Times New Roman" panose="02020603050405020304" pitchFamily="18" charset="0"/>
              </a:rPr>
              <a:t>(3) How many detection points need to be set.</a:t>
            </a:r>
          </a:p>
          <a:p>
            <a:pPr marL="0" lvl="0" indent="0">
              <a:lnSpc>
                <a:spcPct val="120000"/>
              </a:lnSpc>
              <a:buNone/>
            </a:pPr>
            <a:r>
              <a:rPr lang="en-US" altLang="zh-CN" sz="2000" dirty="0">
                <a:latin typeface="Times New Roman" panose="02020603050405020304" pitchFamily="18" charset="0"/>
                <a:cs typeface="Times New Roman" panose="02020603050405020304" pitchFamily="18" charset="0"/>
              </a:rPr>
              <a:t>In general, in a program segment without branches, only one probe point needs to be set at the beginning and the end to determine whether the program is overwritten when the program is executed. If there are various branch control structures in the program, such as various loops and conditional judgment branch structures, in order to insert the fewest detection points, it is necessary to carry out specific analysis on the control structure of the program.</a:t>
            </a:r>
            <a:endParaRPr lang="zh-CN" altLang="en-US" sz="2000" dirty="0">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28</a:t>
            </a:fld>
            <a:r>
              <a:rPr lang="en-US" altLang="zh-CN"/>
              <a:t>/116</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395536" y="1232756"/>
            <a:ext cx="8208912" cy="4283868"/>
          </a:xfrm>
        </p:spPr>
        <p:txBody>
          <a:bodyPr/>
          <a:lstStyle/>
          <a:p>
            <a:pPr marL="0" indent="0">
              <a:buNone/>
            </a:pPr>
            <a:r>
              <a:rPr lang="en-US" altLang="zh-CN" sz="2000" dirty="0"/>
              <a:t>(4) How to insert a statement for judging the characteristics of a variable in a specific position of the program.</a:t>
            </a:r>
          </a:p>
          <a:p>
            <a:pPr marL="0" indent="0">
              <a:buNone/>
            </a:pPr>
            <a:r>
              <a:rPr lang="en-US" altLang="zh-CN" sz="2000" dirty="0"/>
              <a:t>Program instrumentation is not an independent white-box testing method, and is generally used in conjunction with methods such as coverage testing. When implementing program coverage testing, it is often necessary to obtain some specific information. To obtain this information, it is necessary to insert the code that completes the corresponding work in the program under test, that is, using code instrumentation technology.</a:t>
            </a:r>
          </a:p>
          <a:p>
            <a:pPr marL="0" indent="0">
              <a:buNone/>
            </a:pPr>
            <a:r>
              <a:rPr lang="en-US" altLang="zh-CN" sz="2000" dirty="0"/>
              <a:t>It should be noted that although code instrumentation does not affect the logical structure and complexity of the program, </a:t>
            </a:r>
            <a:r>
              <a:rPr lang="en-US" altLang="zh-CN" sz="2000" b="1" u="sng" dirty="0"/>
              <a:t>it will destroy the time characteristics of the program</a:t>
            </a:r>
            <a:r>
              <a:rPr lang="en-US" altLang="zh-CN" sz="2000" dirty="0"/>
              <a:t>. Therefore, when using program instrumentation to assist in completing some performance monitoring and testing work, it is sometimes necessary to consider the impact of instrumented code on program operation efficiency.</a:t>
            </a:r>
            <a:endParaRPr lang="zh-CN" altLang="zh-CN" sz="20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29</a:t>
            </a:fld>
            <a:r>
              <a:rPr lang="en-US" altLang="zh-CN"/>
              <a:t>/116</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29849-AEEE-45D7-96F6-D500D59D1ED7}"/>
              </a:ext>
            </a:extLst>
          </p:cNvPr>
          <p:cNvSpPr>
            <a:spLocks noGrp="1"/>
          </p:cNvSpPr>
          <p:nvPr>
            <p:ph type="title"/>
          </p:nvPr>
        </p:nvSpPr>
        <p:spPr/>
        <p:txBody>
          <a:bodyPr/>
          <a:lstStyle/>
          <a:p>
            <a:r>
              <a:rPr lang="en-US" altLang="zh-CN" dirty="0"/>
              <a:t>Program Instrumentation</a:t>
            </a:r>
            <a:endParaRPr lang="zh-CN" altLang="en-US" dirty="0"/>
          </a:p>
        </p:txBody>
      </p:sp>
      <p:sp>
        <p:nvSpPr>
          <p:cNvPr id="3" name="内容占位符 2">
            <a:extLst>
              <a:ext uri="{FF2B5EF4-FFF2-40B4-BE49-F238E27FC236}">
                <a16:creationId xmlns:a16="http://schemas.microsoft.com/office/drawing/2014/main" id="{BE4B63D6-53A6-465B-BFF0-66607B0F9DB3}"/>
              </a:ext>
            </a:extLst>
          </p:cNvPr>
          <p:cNvSpPr>
            <a:spLocks noGrp="1"/>
          </p:cNvSpPr>
          <p:nvPr>
            <p:ph idx="1"/>
          </p:nvPr>
        </p:nvSpPr>
        <p:spPr>
          <a:xfrm>
            <a:off x="457200" y="1719263"/>
            <a:ext cx="8471284" cy="4411662"/>
          </a:xfrm>
        </p:spPr>
        <p:txBody>
          <a:bodyPr/>
          <a:lstStyle/>
          <a:p>
            <a:pPr marL="0" indent="0" algn="l">
              <a:buNone/>
            </a:pPr>
            <a:r>
              <a:rPr lang="en-US" altLang="zh-CN" sz="2000" i="0" dirty="0">
                <a:solidFill>
                  <a:srgbClr val="111111"/>
                </a:solidFill>
                <a:effectLst/>
              </a:rPr>
              <a:t>In the context of computer programming, instrumentation refers to</a:t>
            </a:r>
            <a:r>
              <a:rPr lang="en-US" altLang="zh-CN" sz="2000" dirty="0">
                <a:solidFill>
                  <a:srgbClr val="111111"/>
                </a:solidFill>
              </a:rPr>
              <a:t>:</a:t>
            </a:r>
          </a:p>
          <a:p>
            <a:r>
              <a:rPr lang="en-US" altLang="zh-CN" sz="2000" i="0" dirty="0">
                <a:solidFill>
                  <a:srgbClr val="111111"/>
                </a:solidFill>
                <a:effectLst/>
              </a:rPr>
              <a:t>the measure of a product's performance,</a:t>
            </a:r>
          </a:p>
          <a:p>
            <a:r>
              <a:rPr lang="en-US" altLang="zh-CN" sz="2000" i="0" dirty="0">
                <a:solidFill>
                  <a:srgbClr val="111111"/>
                </a:solidFill>
                <a:effectLst/>
              </a:rPr>
              <a:t>diagnosing errors, and </a:t>
            </a:r>
          </a:p>
          <a:p>
            <a:r>
              <a:rPr lang="en-US" altLang="zh-CN" sz="2000" i="0" dirty="0">
                <a:solidFill>
                  <a:srgbClr val="111111"/>
                </a:solidFill>
                <a:effectLst/>
              </a:rPr>
              <a:t>writing trace information. </a:t>
            </a:r>
          </a:p>
          <a:p>
            <a:pPr marL="0" indent="0" algn="l">
              <a:buNone/>
            </a:pPr>
            <a:endParaRPr lang="en-US" altLang="zh-CN" sz="2000" dirty="0">
              <a:solidFill>
                <a:srgbClr val="111111"/>
              </a:solidFill>
            </a:endParaRPr>
          </a:p>
          <a:p>
            <a:pPr marL="0" indent="0" algn="l">
              <a:buNone/>
            </a:pPr>
            <a:r>
              <a:rPr lang="en-US" altLang="zh-CN" sz="2000" i="0" dirty="0">
                <a:solidFill>
                  <a:srgbClr val="111111"/>
                </a:solidFill>
                <a:effectLst/>
              </a:rPr>
              <a:t>Programmers implement instrumentation in the form of code instructions that monitor specific components in a system (for example, instructions may output logging information to appear on the screen). When an application contains instrumentation code, it can be managed by using a management tool. Instrumentation is necessary to review the performance of the application. </a:t>
            </a:r>
          </a:p>
          <a:p>
            <a:pPr marL="0" indent="0" algn="l">
              <a:buNone/>
            </a:pPr>
            <a:endParaRPr lang="en-US" altLang="zh-CN" sz="2000" dirty="0">
              <a:solidFill>
                <a:srgbClr val="111111"/>
              </a:solidFill>
            </a:endParaRPr>
          </a:p>
          <a:p>
            <a:pPr marL="0" indent="0" algn="l">
              <a:buNone/>
            </a:pPr>
            <a:r>
              <a:rPr lang="en-US" altLang="zh-CN" sz="2000" i="0" dirty="0">
                <a:solidFill>
                  <a:srgbClr val="111111"/>
                </a:solidFill>
                <a:effectLst/>
              </a:rPr>
              <a:t>Instrumentation approaches can be of two types: source instrumentation and binary instrumentation.</a:t>
            </a:r>
            <a:endParaRPr lang="zh-CN" altLang="en-US" sz="2000" dirty="0"/>
          </a:p>
        </p:txBody>
      </p:sp>
      <p:sp>
        <p:nvSpPr>
          <p:cNvPr id="4" name="灯片编号占位符 3">
            <a:extLst>
              <a:ext uri="{FF2B5EF4-FFF2-40B4-BE49-F238E27FC236}">
                <a16:creationId xmlns:a16="http://schemas.microsoft.com/office/drawing/2014/main" id="{4D7DB6B6-065E-4484-839C-D08DC45A6DAF}"/>
              </a:ext>
            </a:extLst>
          </p:cNvPr>
          <p:cNvSpPr>
            <a:spLocks noGrp="1"/>
          </p:cNvSpPr>
          <p:nvPr>
            <p:ph type="sldNum" sz="quarter" idx="12"/>
          </p:nvPr>
        </p:nvSpPr>
        <p:spPr/>
        <p:txBody>
          <a:bodyPr/>
          <a:lstStyle/>
          <a:p>
            <a:pPr>
              <a:defRPr/>
            </a:pPr>
            <a:fld id="{B13EEA26-5FB6-472F-8F4B-256D89C987FA}" type="slidenum">
              <a:rPr lang="en-US" altLang="zh-CN" smtClean="0"/>
              <a:pPr>
                <a:defRPr/>
              </a:pPr>
              <a:t>3</a:t>
            </a:fld>
            <a:r>
              <a:rPr lang="en-US" altLang="zh-CN"/>
              <a:t>/116</a:t>
            </a:r>
            <a:endParaRPr lang="en-US" altLang="zh-CN" dirty="0"/>
          </a:p>
        </p:txBody>
      </p:sp>
    </p:spTree>
    <p:extLst>
      <p:ext uri="{BB962C8B-B14F-4D97-AF65-F5344CB8AC3E}">
        <p14:creationId xmlns:p14="http://schemas.microsoft.com/office/powerpoint/2010/main" val="3087928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31540" y="1628800"/>
            <a:ext cx="7956624" cy="4139989"/>
          </a:xfrm>
        </p:spPr>
        <p:txBody>
          <a:bodyPr/>
          <a:lstStyle/>
          <a:p>
            <a:pPr marL="0" indent="0" algn="just" eaLnBrk="1" hangingPunct="1">
              <a:lnSpc>
                <a:spcPct val="120000"/>
              </a:lnSpc>
              <a:buNone/>
            </a:pPr>
            <a:r>
              <a:rPr lang="en-US" altLang="zh-CN" sz="2400" dirty="0">
                <a:latin typeface="Times New Roman" panose="02020603050405020304" pitchFamily="18" charset="0"/>
                <a:ea typeface="黑体" pitchFamily="49" charset="-122"/>
                <a:cs typeface="Times New Roman" panose="02020603050405020304" pitchFamily="18" charset="0"/>
              </a:rPr>
              <a:t>Logic coverage testing is a commonly used </a:t>
            </a:r>
            <a:r>
              <a:rPr lang="en-US" altLang="zh-CN" sz="2400" u="sng" dirty="0">
                <a:latin typeface="Times New Roman" panose="02020603050405020304" pitchFamily="18" charset="0"/>
                <a:ea typeface="黑体" pitchFamily="49" charset="-122"/>
                <a:cs typeface="Times New Roman" panose="02020603050405020304" pitchFamily="18" charset="0"/>
              </a:rPr>
              <a:t>dynamic white-box testing method</a:t>
            </a:r>
            <a:r>
              <a:rPr lang="en-US" altLang="zh-CN" sz="2400" dirty="0">
                <a:latin typeface="Times New Roman" panose="02020603050405020304" pitchFamily="18" charset="0"/>
                <a:ea typeface="黑体" pitchFamily="49" charset="-122"/>
                <a:cs typeface="Times New Roman" panose="02020603050405020304" pitchFamily="18" charset="0"/>
              </a:rPr>
              <a:t>, which mainly includes</a:t>
            </a:r>
            <a:r>
              <a:rPr lang="zh-CN" altLang="en-US" sz="2400" dirty="0">
                <a:latin typeface="Times New Roman" panose="02020603050405020304" pitchFamily="18" charset="0"/>
                <a:ea typeface="黑体" pitchFamily="49" charset="-122"/>
                <a:cs typeface="Times New Roman" panose="02020603050405020304" pitchFamily="18" charset="0"/>
              </a:rPr>
              <a:t>：</a:t>
            </a:r>
            <a:endParaRPr lang="en-US" altLang="zh-CN" sz="2400" dirty="0">
              <a:latin typeface="Times New Roman" panose="02020603050405020304" pitchFamily="18" charset="0"/>
              <a:ea typeface="黑体" pitchFamily="49" charset="-122"/>
              <a:cs typeface="Times New Roman" panose="02020603050405020304" pitchFamily="18" charset="0"/>
            </a:endParaRPr>
          </a:p>
          <a:p>
            <a:pPr lvl="1" algn="just" eaLnBrk="1" hangingPunct="1">
              <a:lnSpc>
                <a:spcPct val="120000"/>
              </a:lnSpc>
            </a:pPr>
            <a:r>
              <a:rPr lang="en-US" altLang="zh-CN" sz="2000" u="sng" dirty="0">
                <a:latin typeface="Times New Roman" panose="02020603050405020304" pitchFamily="18" charset="0"/>
                <a:ea typeface="黑体" pitchFamily="49" charset="-122"/>
                <a:cs typeface="Times New Roman" panose="02020603050405020304" pitchFamily="18" charset="0"/>
              </a:rPr>
              <a:t>statement coverage</a:t>
            </a:r>
            <a:r>
              <a:rPr lang="en-US" altLang="zh-CN" sz="2000" dirty="0">
                <a:latin typeface="Times New Roman" panose="02020603050405020304" pitchFamily="18" charset="0"/>
                <a:ea typeface="黑体" pitchFamily="49" charset="-122"/>
                <a:cs typeface="Times New Roman" panose="02020603050405020304" pitchFamily="18" charset="0"/>
              </a:rPr>
              <a:t>, </a:t>
            </a:r>
          </a:p>
          <a:p>
            <a:pPr lvl="1" algn="just" eaLnBrk="1" hangingPunct="1">
              <a:lnSpc>
                <a:spcPct val="120000"/>
              </a:lnSpc>
            </a:pPr>
            <a:r>
              <a:rPr lang="en-US" altLang="zh-CN" sz="2000" u="sng" dirty="0">
                <a:latin typeface="Times New Roman" panose="02020603050405020304" pitchFamily="18" charset="0"/>
                <a:ea typeface="黑体" pitchFamily="49" charset="-122"/>
                <a:cs typeface="Times New Roman" panose="02020603050405020304" pitchFamily="18" charset="0"/>
              </a:rPr>
              <a:t>decision coverage</a:t>
            </a:r>
            <a:r>
              <a:rPr lang="en-US" altLang="zh-CN" sz="2000" dirty="0">
                <a:latin typeface="Times New Roman" panose="02020603050405020304" pitchFamily="18" charset="0"/>
                <a:ea typeface="黑体" pitchFamily="49" charset="-122"/>
                <a:cs typeface="Times New Roman" panose="02020603050405020304" pitchFamily="18" charset="0"/>
              </a:rPr>
              <a:t>, </a:t>
            </a:r>
          </a:p>
          <a:p>
            <a:pPr lvl="1" algn="just" eaLnBrk="1" hangingPunct="1">
              <a:lnSpc>
                <a:spcPct val="120000"/>
              </a:lnSpc>
            </a:pPr>
            <a:r>
              <a:rPr lang="en-US" altLang="zh-CN" sz="2000" u="sng" dirty="0">
                <a:latin typeface="Times New Roman" panose="02020603050405020304" pitchFamily="18" charset="0"/>
                <a:ea typeface="黑体" pitchFamily="49" charset="-122"/>
                <a:cs typeface="Times New Roman" panose="02020603050405020304" pitchFamily="18" charset="0"/>
              </a:rPr>
              <a:t>condition coverage</a:t>
            </a:r>
            <a:r>
              <a:rPr lang="en-US" altLang="zh-CN" sz="2000" dirty="0">
                <a:latin typeface="Times New Roman" panose="02020603050405020304" pitchFamily="18" charset="0"/>
                <a:ea typeface="黑体" pitchFamily="49" charset="-122"/>
                <a:cs typeface="Times New Roman" panose="02020603050405020304" pitchFamily="18" charset="0"/>
              </a:rPr>
              <a:t>, </a:t>
            </a:r>
          </a:p>
          <a:p>
            <a:pPr lvl="1" algn="just" eaLnBrk="1" hangingPunct="1">
              <a:lnSpc>
                <a:spcPct val="120000"/>
              </a:lnSpc>
            </a:pPr>
            <a:r>
              <a:rPr lang="en-US" altLang="zh-CN" sz="2000" u="sng" dirty="0">
                <a:latin typeface="Times New Roman" panose="02020603050405020304" pitchFamily="18" charset="0"/>
                <a:ea typeface="黑体" pitchFamily="49" charset="-122"/>
                <a:cs typeface="Times New Roman" panose="02020603050405020304" pitchFamily="18" charset="0"/>
              </a:rPr>
              <a:t>decision-condition coverage, </a:t>
            </a:r>
          </a:p>
          <a:p>
            <a:pPr lvl="1" algn="just" eaLnBrk="1" hangingPunct="1">
              <a:lnSpc>
                <a:spcPct val="120000"/>
              </a:lnSpc>
            </a:pPr>
            <a:r>
              <a:rPr lang="en-US" altLang="zh-CN" sz="2000" u="sng" dirty="0">
                <a:latin typeface="Times New Roman" panose="02020603050405020304" pitchFamily="18" charset="0"/>
                <a:ea typeface="黑体" pitchFamily="49" charset="-122"/>
                <a:cs typeface="Times New Roman" panose="02020603050405020304" pitchFamily="18" charset="0"/>
              </a:rPr>
              <a:t>condition combination coverage and </a:t>
            </a:r>
          </a:p>
          <a:p>
            <a:pPr lvl="1" algn="just" eaLnBrk="1" hangingPunct="1">
              <a:lnSpc>
                <a:spcPct val="120000"/>
              </a:lnSpc>
            </a:pPr>
            <a:r>
              <a:rPr lang="en-US" altLang="zh-CN" sz="2000" u="sng" dirty="0">
                <a:latin typeface="Times New Roman" panose="02020603050405020304" pitchFamily="18" charset="0"/>
                <a:ea typeface="黑体" pitchFamily="49" charset="-122"/>
                <a:cs typeface="Times New Roman" panose="02020603050405020304" pitchFamily="18" charset="0"/>
              </a:rPr>
              <a:t>path coverage</a:t>
            </a:r>
            <a:r>
              <a:rPr lang="en-US" altLang="zh-CN" sz="2000" dirty="0">
                <a:latin typeface="Times New Roman" panose="02020603050405020304" pitchFamily="18" charset="0"/>
                <a:ea typeface="黑体" pitchFamily="49" charset="-122"/>
                <a:cs typeface="Times New Roman" panose="02020603050405020304" pitchFamily="18" charset="0"/>
              </a:rPr>
              <a:t>. </a:t>
            </a:r>
          </a:p>
          <a:p>
            <a:pPr marL="0" indent="0" algn="just" eaLnBrk="1" hangingPunct="1">
              <a:lnSpc>
                <a:spcPct val="120000"/>
              </a:lnSpc>
              <a:buNone/>
            </a:pPr>
            <a:r>
              <a:rPr lang="en-US" altLang="zh-CN" sz="2000" dirty="0">
                <a:latin typeface="Times New Roman" panose="02020603050405020304" pitchFamily="18" charset="0"/>
                <a:ea typeface="黑体" pitchFamily="49" charset="-122"/>
                <a:cs typeface="Times New Roman" panose="02020603050405020304" pitchFamily="18" charset="0"/>
              </a:rPr>
              <a:t>Logic coverage is a test based on the internal logical structure of the program, which requires a clear understanding of the logical structure of the program under test when designing test cases.</a:t>
            </a:r>
            <a:endParaRPr lang="zh-CN" altLang="en-US" sz="1800" dirty="0">
              <a:latin typeface="Times New Roman" panose="02020603050405020304" pitchFamily="18" charset="0"/>
              <a:ea typeface="楷体_GB2312" pitchFamily="49" charset="-122"/>
              <a:cs typeface="Times New Roman" panose="02020603050405020304" pitchFamily="18" charset="0"/>
            </a:endParaRPr>
          </a:p>
        </p:txBody>
      </p:sp>
      <p:sp>
        <p:nvSpPr>
          <p:cNvPr id="2" name="TextBox 1"/>
          <p:cNvSpPr txBox="1"/>
          <p:nvPr/>
        </p:nvSpPr>
        <p:spPr>
          <a:xfrm>
            <a:off x="647564" y="800708"/>
            <a:ext cx="6192688" cy="646331"/>
          </a:xfrm>
          <a:prstGeom prst="rect">
            <a:avLst/>
          </a:prstGeom>
          <a:noFill/>
        </p:spPr>
        <p:txBody>
          <a:bodyPr wrap="square" rtlCol="0">
            <a:spAutoFit/>
          </a:bodyPr>
          <a:lstStyle/>
          <a:p>
            <a:r>
              <a:rPr lang="en-US" altLang="zh-CN" sz="3600" dirty="0">
                <a:latin typeface="+mn-ea"/>
                <a:ea typeface="+mn-ea"/>
              </a:rPr>
              <a:t>2.4 Logic Coverage Testing</a:t>
            </a:r>
            <a:endParaRPr lang="zh-CN" altLang="en-US" sz="3600" dirty="0">
              <a:latin typeface="+mn-ea"/>
              <a:ea typeface="+mn-ea"/>
            </a:endParaRPr>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30</a:t>
            </a:fld>
            <a:r>
              <a:rPr lang="en-US" altLang="zh-CN"/>
              <a:t>/116</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97123803"/>
              </p:ext>
            </p:extLst>
          </p:nvPr>
        </p:nvGraphicFramePr>
        <p:xfrm>
          <a:off x="562516" y="800708"/>
          <a:ext cx="8077936" cy="5078703"/>
        </p:xfrm>
        <a:graphic>
          <a:graphicData uri="http://schemas.openxmlformats.org/presentationml/2006/ole">
            <mc:AlternateContent xmlns:mc="http://schemas.openxmlformats.org/markup-compatibility/2006">
              <mc:Choice xmlns:v="urn:schemas-microsoft-com:vml" Requires="v">
                <p:oleObj spid="_x0000_s138382" name="Visio" r:id="rId3" imgW="3230596" imgH="2026857" progId="Visio.Drawing.11">
                  <p:embed/>
                </p:oleObj>
              </mc:Choice>
              <mc:Fallback>
                <p:oleObj name="Visio" r:id="rId3" imgW="3230596" imgH="2026857" progId="Visio.Drawing.11">
                  <p:embed/>
                  <p:pic>
                    <p:nvPicPr>
                      <p:cNvPr id="0" name="Object 1"/>
                      <p:cNvPicPr>
                        <a:picLocks noChangeAspect="1" noChangeArrowheads="1"/>
                      </p:cNvPicPr>
                      <p:nvPr/>
                    </p:nvPicPr>
                    <p:blipFill>
                      <a:blip r:embed="rId4"/>
                      <a:srcRect/>
                      <a:stretch>
                        <a:fillRect/>
                      </a:stretch>
                    </p:blipFill>
                    <p:spPr bwMode="auto">
                      <a:xfrm>
                        <a:off x="562516" y="800708"/>
                        <a:ext cx="8077936" cy="5078703"/>
                      </a:xfrm>
                      <a:prstGeom prst="rect">
                        <a:avLst/>
                      </a:prstGeom>
                      <a:noFill/>
                    </p:spPr>
                  </p:pic>
                </p:oleObj>
              </mc:Fallback>
            </mc:AlternateContent>
          </a:graphicData>
        </a:graphic>
      </p:graphicFrame>
      <p:sp>
        <p:nvSpPr>
          <p:cNvPr id="5" name="TextBox 4"/>
          <p:cNvSpPr txBox="1"/>
          <p:nvPr/>
        </p:nvSpPr>
        <p:spPr>
          <a:xfrm>
            <a:off x="647564" y="5013176"/>
            <a:ext cx="1800200" cy="400110"/>
          </a:xfrm>
          <a:prstGeom prst="rect">
            <a:avLst/>
          </a:prstGeom>
          <a:noFill/>
        </p:spPr>
        <p:txBody>
          <a:bodyPr wrap="square" rtlCol="0">
            <a:spAutoFit/>
          </a:bodyPr>
          <a:lstStyle/>
          <a:p>
            <a:r>
              <a:rPr lang="en-US" altLang="zh-CN" sz="2000" dirty="0"/>
              <a:t>Source code</a:t>
            </a:r>
            <a:endParaRPr lang="zh-CN" altLang="en-US" sz="2000" dirty="0"/>
          </a:p>
        </p:txBody>
      </p:sp>
      <p:sp>
        <p:nvSpPr>
          <p:cNvPr id="6" name="TextBox 5"/>
          <p:cNvSpPr txBox="1"/>
          <p:nvPr/>
        </p:nvSpPr>
        <p:spPr>
          <a:xfrm>
            <a:off x="5796136" y="165760"/>
            <a:ext cx="2952328" cy="400110"/>
          </a:xfrm>
          <a:prstGeom prst="rect">
            <a:avLst/>
          </a:prstGeom>
          <a:noFill/>
        </p:spPr>
        <p:txBody>
          <a:bodyPr wrap="square" rtlCol="0">
            <a:spAutoFit/>
          </a:bodyPr>
          <a:lstStyle/>
          <a:p>
            <a:r>
              <a:rPr lang="en-US" altLang="zh-CN" sz="2000" dirty="0"/>
              <a:t>Program flow chart</a:t>
            </a:r>
            <a:endParaRPr lang="zh-CN" altLang="en-US" sz="2000" dirty="0"/>
          </a:p>
        </p:txBody>
      </p:sp>
      <p:sp>
        <p:nvSpPr>
          <p:cNvPr id="8" name="TextBox 7"/>
          <p:cNvSpPr txBox="1"/>
          <p:nvPr/>
        </p:nvSpPr>
        <p:spPr>
          <a:xfrm>
            <a:off x="1405246" y="6071178"/>
            <a:ext cx="5868652" cy="707886"/>
          </a:xfrm>
          <a:prstGeom prst="rect">
            <a:avLst/>
          </a:prstGeom>
          <a:noFill/>
        </p:spPr>
        <p:txBody>
          <a:bodyPr wrap="square" rtlCol="0">
            <a:spAutoFit/>
          </a:bodyPr>
          <a:lstStyle/>
          <a:p>
            <a:pPr algn="ctr"/>
            <a:r>
              <a:rPr lang="en-US" altLang="zh-CN" sz="2000" dirty="0"/>
              <a:t>Figure 2-4 Logic coverage test program under test and its flow chart</a:t>
            </a:r>
            <a:endParaRPr lang="zh-CN" altLang="en-US" sz="2000" dirty="0"/>
          </a:p>
        </p:txBody>
      </p:sp>
      <p:sp>
        <p:nvSpPr>
          <p:cNvPr id="2" name="灯片编号占位符 1"/>
          <p:cNvSpPr>
            <a:spLocks noGrp="1"/>
          </p:cNvSpPr>
          <p:nvPr>
            <p:ph type="sldNum" sz="quarter" idx="12"/>
          </p:nvPr>
        </p:nvSpPr>
        <p:spPr/>
        <p:txBody>
          <a:bodyPr/>
          <a:lstStyle/>
          <a:p>
            <a:pPr>
              <a:defRPr/>
            </a:pPr>
            <a:fld id="{F2BE1763-23D4-4A43-AAF1-337156D95B02}"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3538" y="440668"/>
            <a:ext cx="8316924" cy="5229060"/>
          </a:xfrm>
          <a:prstGeom prst="rect">
            <a:avLst/>
          </a:prstGeom>
          <a:noFill/>
        </p:spPr>
        <p:txBody>
          <a:bodyPr wrap="square" rtlCol="0">
            <a:spAutoFit/>
          </a:bodyPr>
          <a:lstStyle/>
          <a:p>
            <a:pPr>
              <a:lnSpc>
                <a:spcPct val="120000"/>
              </a:lnSpc>
            </a:pPr>
            <a:r>
              <a:rPr lang="en-US" altLang="zh-CN" sz="2000" b="0" dirty="0"/>
              <a:t>In logic coverage testing, an overall Boolean expression that determines the direction of a program branch is called a predicate and takes the value True or False. </a:t>
            </a:r>
          </a:p>
          <a:p>
            <a:pPr>
              <a:lnSpc>
                <a:spcPct val="120000"/>
              </a:lnSpc>
            </a:pPr>
            <a:endParaRPr lang="en-US" altLang="zh-CN" sz="2000" b="0" dirty="0"/>
          </a:p>
          <a:p>
            <a:pPr>
              <a:lnSpc>
                <a:spcPct val="120000"/>
              </a:lnSpc>
            </a:pPr>
            <a:r>
              <a:rPr lang="en-US" altLang="zh-CN" sz="2000" b="0" dirty="0"/>
              <a:t>A decision does not consider whether it contains logical operators such as "and" or "or". The above routine contains two decisions:</a:t>
            </a:r>
          </a:p>
          <a:p>
            <a:pPr marL="342900" indent="-342900">
              <a:lnSpc>
                <a:spcPct val="120000"/>
              </a:lnSpc>
              <a:buFont typeface="Arial" panose="020B0604020202020204" pitchFamily="34" charset="0"/>
              <a:buChar char="•"/>
            </a:pPr>
            <a:r>
              <a:rPr lang="en-US" altLang="zh-CN" sz="2000" b="0" dirty="0"/>
              <a:t>"A&gt;1 and B=0", denoted as P1 for convenience;</a:t>
            </a:r>
          </a:p>
          <a:p>
            <a:pPr marL="342900" indent="-342900">
              <a:lnSpc>
                <a:spcPct val="120000"/>
              </a:lnSpc>
              <a:buFont typeface="Arial" panose="020B0604020202020204" pitchFamily="34" charset="0"/>
              <a:buChar char="•"/>
            </a:pPr>
            <a:r>
              <a:rPr lang="en-US" altLang="zh-CN" sz="2000" b="0" dirty="0"/>
              <a:t>"A=2 or X&gt;1", denoted as P2.</a:t>
            </a:r>
          </a:p>
          <a:p>
            <a:pPr>
              <a:lnSpc>
                <a:spcPct val="120000"/>
              </a:lnSpc>
            </a:pPr>
            <a:r>
              <a:rPr lang="en-US" altLang="zh-CN" sz="2000" b="0" dirty="0"/>
              <a:t>The above routine has only 3 variables, but it contains 4 conditional expressions:</a:t>
            </a:r>
          </a:p>
          <a:p>
            <a:pPr marL="342900" indent="-342900">
              <a:lnSpc>
                <a:spcPct val="120000"/>
              </a:lnSpc>
              <a:buFont typeface="Arial" panose="020B0604020202020204" pitchFamily="34" charset="0"/>
              <a:buChar char="•"/>
            </a:pPr>
            <a:r>
              <a:rPr lang="en-US" altLang="zh-CN" sz="2000" b="0" dirty="0"/>
              <a:t>"A&gt;1", denoted as C1;</a:t>
            </a:r>
          </a:p>
          <a:p>
            <a:pPr marL="342900" indent="-342900">
              <a:lnSpc>
                <a:spcPct val="120000"/>
              </a:lnSpc>
              <a:buFont typeface="Arial" panose="020B0604020202020204" pitchFamily="34" charset="0"/>
              <a:buChar char="•"/>
            </a:pPr>
            <a:r>
              <a:rPr lang="en-US" altLang="zh-CN" sz="2000" b="0" dirty="0"/>
              <a:t>"B=0", denoted as C2;</a:t>
            </a:r>
          </a:p>
          <a:p>
            <a:pPr marL="342900" indent="-342900">
              <a:lnSpc>
                <a:spcPct val="120000"/>
              </a:lnSpc>
              <a:buFont typeface="Arial" panose="020B0604020202020204" pitchFamily="34" charset="0"/>
              <a:buChar char="•"/>
            </a:pPr>
            <a:r>
              <a:rPr lang="en-US" altLang="zh-CN" sz="2000" b="0" dirty="0"/>
              <a:t>"A=2", denoted as C3;</a:t>
            </a:r>
          </a:p>
          <a:p>
            <a:pPr marL="342900" indent="-342900">
              <a:lnSpc>
                <a:spcPct val="120000"/>
              </a:lnSpc>
              <a:buFont typeface="Arial" panose="020B0604020202020204" pitchFamily="34" charset="0"/>
              <a:buChar char="•"/>
            </a:pPr>
            <a:r>
              <a:rPr lang="en-US" altLang="zh-CN" sz="2000" b="0" dirty="0"/>
              <a:t>"X&gt;1", denoted as C4.</a:t>
            </a:r>
            <a:endParaRPr lang="zh-CN" altLang="zh-CN" sz="2000" b="0" dirty="0"/>
          </a:p>
        </p:txBody>
      </p:sp>
      <p:sp>
        <p:nvSpPr>
          <p:cNvPr id="2" name="灯片编号占位符 1"/>
          <p:cNvSpPr>
            <a:spLocks noGrp="1"/>
          </p:cNvSpPr>
          <p:nvPr>
            <p:ph type="sldNum" sz="quarter" idx="12"/>
          </p:nvPr>
        </p:nvSpPr>
        <p:spPr/>
        <p:txBody>
          <a:bodyPr/>
          <a:lstStyle/>
          <a:p>
            <a:pPr>
              <a:defRPr/>
            </a:pPr>
            <a:fld id="{F2BE1763-23D4-4A43-AAF1-337156D95B02}"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3" name="Text Box 52"/>
          <p:cNvSpPr txBox="1">
            <a:spLocks noChangeArrowheads="1"/>
          </p:cNvSpPr>
          <p:nvPr/>
        </p:nvSpPr>
        <p:spPr bwMode="auto">
          <a:xfrm>
            <a:off x="228600" y="61722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kumimoji="1" lang="zh-CN" altLang="en-US" b="0">
              <a:latin typeface="Times New Roman" pitchFamily="18" charset="0"/>
            </a:endParaRPr>
          </a:p>
        </p:txBody>
      </p:sp>
      <p:sp>
        <p:nvSpPr>
          <p:cNvPr id="3" name="TextBox 2"/>
          <p:cNvSpPr txBox="1"/>
          <p:nvPr/>
        </p:nvSpPr>
        <p:spPr>
          <a:xfrm>
            <a:off x="539552" y="692696"/>
            <a:ext cx="5472608" cy="523220"/>
          </a:xfrm>
          <a:prstGeom prst="rect">
            <a:avLst/>
          </a:prstGeom>
          <a:noFill/>
        </p:spPr>
        <p:txBody>
          <a:bodyPr wrap="square" rtlCol="0">
            <a:spAutoFit/>
          </a:bodyPr>
          <a:lstStyle/>
          <a:p>
            <a:r>
              <a:rPr lang="en-US" altLang="zh-CN" sz="2800" dirty="0"/>
              <a:t>2.4.1 Statement coverage</a:t>
            </a:r>
            <a:endParaRPr lang="zh-CN" altLang="en-US" sz="2800" dirty="0"/>
          </a:p>
        </p:txBody>
      </p:sp>
      <p:sp>
        <p:nvSpPr>
          <p:cNvPr id="4" name="TextBox 3"/>
          <p:cNvSpPr txBox="1"/>
          <p:nvPr/>
        </p:nvSpPr>
        <p:spPr>
          <a:xfrm>
            <a:off x="539552" y="1556792"/>
            <a:ext cx="8028892" cy="4859728"/>
          </a:xfrm>
          <a:prstGeom prst="rect">
            <a:avLst/>
          </a:prstGeom>
          <a:noFill/>
        </p:spPr>
        <p:txBody>
          <a:bodyPr wrap="square" rtlCol="0">
            <a:spAutoFit/>
          </a:bodyPr>
          <a:lstStyle/>
          <a:p>
            <a:pPr>
              <a:lnSpc>
                <a:spcPct val="120000"/>
              </a:lnSpc>
            </a:pPr>
            <a:r>
              <a:rPr lang="en-US" altLang="zh-CN" sz="2000" dirty="0">
                <a:solidFill>
                  <a:srgbClr val="0A6AF6"/>
                </a:solidFill>
              </a:rPr>
              <a:t>Definition: </a:t>
            </a:r>
            <a:r>
              <a:rPr lang="en-US" altLang="zh-CN" sz="2000" b="0" dirty="0"/>
              <a:t>Design several test cases so that </a:t>
            </a:r>
            <a:r>
              <a:rPr lang="en-US" altLang="zh-CN" sz="2000" b="0" u="sng" dirty="0"/>
              <a:t>each executable statement in the program under test is executed</a:t>
            </a:r>
            <a:r>
              <a:rPr lang="en-US" altLang="zh-CN" sz="2000" b="0" dirty="0"/>
              <a:t> </a:t>
            </a:r>
            <a:r>
              <a:rPr lang="en-US" altLang="zh-CN" sz="2000" dirty="0"/>
              <a:t>at least once</a:t>
            </a:r>
            <a:r>
              <a:rPr lang="en-US" altLang="zh-CN" sz="2000" b="0" dirty="0"/>
              <a:t>.</a:t>
            </a:r>
          </a:p>
          <a:p>
            <a:pPr>
              <a:lnSpc>
                <a:spcPct val="120000"/>
              </a:lnSpc>
            </a:pPr>
            <a:r>
              <a:rPr lang="en-US" altLang="zh-CN" sz="2000" dirty="0">
                <a:solidFill>
                  <a:srgbClr val="0A6AF6"/>
                </a:solidFill>
              </a:rPr>
              <a:t>Precautions: </a:t>
            </a:r>
            <a:r>
              <a:rPr lang="en-US" altLang="zh-CN" sz="2000" b="0" dirty="0"/>
              <a:t>In order to minimize the cost of designing, implementing, and maintaining test cases, the number of logical coverage </a:t>
            </a:r>
            <a:r>
              <a:rPr lang="en-US" altLang="zh-CN" sz="2000" dirty="0"/>
              <a:t>test cases should be as small as possible</a:t>
            </a:r>
            <a:r>
              <a:rPr lang="en-US" altLang="zh-CN" sz="2000" b="0" u="sng" dirty="0"/>
              <a:t>, as long as the corresponding coverage criteria can be met</a:t>
            </a:r>
            <a:r>
              <a:rPr lang="en-US" altLang="zh-CN" sz="2000" b="0" dirty="0"/>
              <a:t>.</a:t>
            </a:r>
          </a:p>
          <a:p>
            <a:pPr>
              <a:lnSpc>
                <a:spcPct val="120000"/>
              </a:lnSpc>
            </a:pPr>
            <a:endParaRPr lang="en-US" altLang="zh-CN" sz="2000" b="0" dirty="0"/>
          </a:p>
          <a:p>
            <a:pPr>
              <a:lnSpc>
                <a:spcPct val="120000"/>
              </a:lnSpc>
            </a:pPr>
            <a:r>
              <a:rPr lang="en-US" altLang="zh-CN" sz="2000" dirty="0"/>
              <a:t>Statement coverage is the weakest logic coverage criterion</a:t>
            </a:r>
            <a:r>
              <a:rPr lang="en-US" altLang="zh-CN" sz="2000" b="0" dirty="0"/>
              <a:t>. Running the test case (A=2, B=0, X=3), </a:t>
            </a:r>
            <a:r>
              <a:rPr lang="en-US" altLang="zh-CN" sz="2000" b="0" u="sng" dirty="0"/>
              <a:t>although it can execute all statements, it cannot cover all decision branches</a:t>
            </a:r>
            <a:r>
              <a:rPr lang="en-US" altLang="zh-CN" sz="2000" b="0" dirty="0"/>
              <a:t>. Therefore, statement coverage only targets statements that are explicitly present in the program, and cannot test hidden conditions and possible logical branches.</a:t>
            </a:r>
            <a:endParaRPr lang="zh-CN" altLang="en-US" sz="2000" b="0" dirty="0"/>
          </a:p>
        </p:txBody>
      </p:sp>
      <p:sp>
        <p:nvSpPr>
          <p:cNvPr id="2" name="灯片编号占位符 1"/>
          <p:cNvSpPr>
            <a:spLocks noGrp="1"/>
          </p:cNvSpPr>
          <p:nvPr>
            <p:ph type="sldNum" sz="quarter" idx="12"/>
          </p:nvPr>
        </p:nvSpPr>
        <p:spPr/>
        <p:txBody>
          <a:bodyPr/>
          <a:lstStyle/>
          <a:p>
            <a:pPr>
              <a:defRPr/>
            </a:pPr>
            <a:fld id="{F2BE1763-23D4-4A43-AAF1-337156D95B02}" type="slidenum">
              <a:rPr lang="zh-CN" altLang="en-US"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539552" y="836712"/>
            <a:ext cx="6886575" cy="652463"/>
          </a:xfrm>
        </p:spPr>
        <p:txBody>
          <a:bodyPr/>
          <a:lstStyle/>
          <a:p>
            <a:pPr eaLnBrk="1" hangingPunct="1"/>
            <a:r>
              <a:rPr lang="en-US" altLang="zh-CN" sz="2800" dirty="0">
                <a:ea typeface="楷体_GB2312" pitchFamily="49" charset="-122"/>
              </a:rPr>
              <a:t>2.4.2 Decision coverage</a:t>
            </a:r>
            <a:endParaRPr lang="zh-CN" altLang="en-US" sz="2800" dirty="0">
              <a:ea typeface="楷体_GB2312" pitchFamily="49" charset="-122"/>
            </a:endParaRPr>
          </a:p>
        </p:txBody>
      </p:sp>
      <p:sp>
        <p:nvSpPr>
          <p:cNvPr id="43012" name="Rectangle 5"/>
          <p:cNvSpPr>
            <a:spLocks noGrp="1" noChangeArrowheads="1"/>
          </p:cNvSpPr>
          <p:nvPr>
            <p:ph type="body" idx="1"/>
          </p:nvPr>
        </p:nvSpPr>
        <p:spPr>
          <a:xfrm>
            <a:off x="684213" y="2205038"/>
            <a:ext cx="7164387" cy="2663825"/>
          </a:xfrm>
          <a:noFill/>
        </p:spPr>
        <p:txBody>
          <a:bodyPr/>
          <a:lstStyle/>
          <a:p>
            <a:pPr marL="0" indent="0" eaLnBrk="1" hangingPunct="1">
              <a:lnSpc>
                <a:spcPct val="120000"/>
              </a:lnSpc>
              <a:buNone/>
            </a:pPr>
            <a:r>
              <a:rPr lang="en-US" altLang="zh-CN" sz="2800" dirty="0"/>
              <a:t>Decision coverage, also known as branch coverage, refers to designing several test cases so that </a:t>
            </a:r>
            <a:r>
              <a:rPr lang="en-US" altLang="zh-CN" sz="2800" u="sng" dirty="0"/>
              <a:t>the true and false branches of each decision</a:t>
            </a:r>
            <a:r>
              <a:rPr lang="en-US" altLang="zh-CN" sz="2800" dirty="0"/>
              <a:t> in the program under test are executed </a:t>
            </a:r>
            <a:r>
              <a:rPr lang="en-US" altLang="zh-CN" sz="2800" u="sng" dirty="0"/>
              <a:t>at least once</a:t>
            </a:r>
            <a:r>
              <a:rPr lang="en-US" altLang="zh-CN" sz="2800" dirty="0"/>
              <a:t>, that is, the true and false values of each decision are satisfied.</a:t>
            </a:r>
            <a:endParaRPr lang="zh-CN" altLang="en-US" sz="2800" dirty="0">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34</a:t>
            </a:fld>
            <a:r>
              <a:rPr lang="en-US" altLang="zh-CN"/>
              <a:t>/116</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45740415"/>
              </p:ext>
            </p:extLst>
          </p:nvPr>
        </p:nvGraphicFramePr>
        <p:xfrm>
          <a:off x="617991" y="3974368"/>
          <a:ext cx="7440860" cy="867157"/>
        </p:xfrm>
        <a:graphic>
          <a:graphicData uri="http://schemas.openxmlformats.org/drawingml/2006/table">
            <a:tbl>
              <a:tblPr firstRow="1" firstCol="1" bandRow="1">
                <a:tableStyleId>{5C22544A-7EE6-4342-B048-85BDC9FD1C3A}</a:tableStyleId>
              </a:tblPr>
              <a:tblGrid>
                <a:gridCol w="2273758">
                  <a:extLst>
                    <a:ext uri="{9D8B030D-6E8A-4147-A177-3AD203B41FA5}">
                      <a16:colId xmlns:a16="http://schemas.microsoft.com/office/drawing/2014/main" val="20000"/>
                    </a:ext>
                  </a:extLst>
                </a:gridCol>
                <a:gridCol w="1446672">
                  <a:extLst>
                    <a:ext uri="{9D8B030D-6E8A-4147-A177-3AD203B41FA5}">
                      <a16:colId xmlns:a16="http://schemas.microsoft.com/office/drawing/2014/main" val="20001"/>
                    </a:ext>
                  </a:extLst>
                </a:gridCol>
                <a:gridCol w="1860215">
                  <a:extLst>
                    <a:ext uri="{9D8B030D-6E8A-4147-A177-3AD203B41FA5}">
                      <a16:colId xmlns:a16="http://schemas.microsoft.com/office/drawing/2014/main" val="20002"/>
                    </a:ext>
                  </a:extLst>
                </a:gridCol>
                <a:gridCol w="1860215">
                  <a:extLst>
                    <a:ext uri="{9D8B030D-6E8A-4147-A177-3AD203B41FA5}">
                      <a16:colId xmlns:a16="http://schemas.microsoft.com/office/drawing/2014/main" val="20003"/>
                    </a:ext>
                  </a:extLst>
                </a:gridCol>
              </a:tblGrid>
              <a:tr h="264970">
                <a:tc>
                  <a:txBody>
                    <a:bodyPr/>
                    <a:lstStyle/>
                    <a:p>
                      <a:pPr indent="127000" algn="ctr">
                        <a:lnSpc>
                          <a:spcPct val="120000"/>
                        </a:lnSpc>
                        <a:spcAft>
                          <a:spcPts val="0"/>
                        </a:spcAft>
                      </a:pPr>
                      <a:r>
                        <a:rPr lang="en-US" altLang="zh-CN" sz="1600" kern="100" dirty="0">
                          <a:solidFill>
                            <a:schemeClr val="tx1"/>
                          </a:solidFill>
                          <a:effectLst/>
                        </a:rPr>
                        <a:t>Test Case</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600" kern="100" dirty="0">
                          <a:solidFill>
                            <a:schemeClr val="tx1"/>
                          </a:solidFill>
                          <a:effectLst/>
                        </a:rPr>
                        <a:t>P1</a:t>
                      </a:r>
                      <a:endParaRPr lang="zh-CN" sz="16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600" kern="100" dirty="0">
                          <a:solidFill>
                            <a:schemeClr val="tx1"/>
                          </a:solidFill>
                          <a:effectLst/>
                        </a:rPr>
                        <a:t>P2</a:t>
                      </a:r>
                      <a:endParaRPr lang="zh-CN" sz="1600" kern="100" dirty="0">
                        <a:solidFill>
                          <a:schemeClr val="tx1"/>
                        </a:solidFill>
                        <a:effectLst/>
                        <a:latin typeface="Times New Roman"/>
                        <a:ea typeface="宋体"/>
                      </a:endParaRPr>
                    </a:p>
                  </a:txBody>
                  <a:tcPr marL="68580" marR="68580" marT="0" marB="0" anchor="ctr"/>
                </a:tc>
                <a:tc>
                  <a:txBody>
                    <a:bodyPr/>
                    <a:lstStyle/>
                    <a:p>
                      <a:pPr marL="0" indent="127000" algn="ctr" defTabSz="914400" rtl="0" eaLnBrk="1" latinLnBrk="0" hangingPunct="1">
                        <a:lnSpc>
                          <a:spcPct val="120000"/>
                        </a:lnSpc>
                        <a:spcAft>
                          <a:spcPts val="0"/>
                        </a:spcAft>
                      </a:pPr>
                      <a:r>
                        <a:rPr lang="en-US" altLang="zh-CN" sz="1600" b="1" kern="100" dirty="0">
                          <a:solidFill>
                            <a:schemeClr val="tx1"/>
                          </a:solidFill>
                          <a:effectLst/>
                          <a:latin typeface="+mn-lt"/>
                          <a:ea typeface="+mn-ea"/>
                          <a:cs typeface="+mn-cs"/>
                        </a:rPr>
                        <a:t>Execution path</a:t>
                      </a:r>
                      <a:endParaRPr lang="zh-CN" altLang="en-US" sz="1600" b="1" kern="1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10000"/>
                  </a:ext>
                </a:extLst>
              </a:tr>
              <a:tr h="264970">
                <a:tc>
                  <a:txBody>
                    <a:bodyPr/>
                    <a:lstStyle/>
                    <a:p>
                      <a:pPr indent="127000" algn="ctr">
                        <a:lnSpc>
                          <a:spcPct val="120000"/>
                        </a:lnSpc>
                        <a:spcAft>
                          <a:spcPts val="0"/>
                        </a:spcAft>
                      </a:pPr>
                      <a:r>
                        <a:rPr lang="en-US" sz="1800" kern="100" dirty="0">
                          <a:solidFill>
                            <a:schemeClr val="tx1"/>
                          </a:solidFill>
                          <a:effectLst/>
                        </a:rPr>
                        <a:t>A=2</a:t>
                      </a:r>
                      <a:r>
                        <a:rPr lang="zh-CN" sz="1800" kern="100" dirty="0">
                          <a:solidFill>
                            <a:schemeClr val="tx1"/>
                          </a:solidFill>
                          <a:effectLst/>
                        </a:rPr>
                        <a:t>，</a:t>
                      </a:r>
                      <a:r>
                        <a:rPr lang="en-US" sz="1800" kern="100" dirty="0">
                          <a:solidFill>
                            <a:schemeClr val="tx1"/>
                          </a:solidFill>
                          <a:effectLst/>
                        </a:rPr>
                        <a:t>B=0</a:t>
                      </a:r>
                      <a:r>
                        <a:rPr lang="zh-CN" sz="1800" kern="100" dirty="0">
                          <a:solidFill>
                            <a:schemeClr val="tx1"/>
                          </a:solidFill>
                          <a:effectLst/>
                        </a:rPr>
                        <a:t>，</a:t>
                      </a:r>
                      <a:r>
                        <a:rPr lang="en-US" sz="1800" kern="100" dirty="0">
                          <a:solidFill>
                            <a:schemeClr val="tx1"/>
                          </a:solidFill>
                          <a:effectLst/>
                        </a:rPr>
                        <a:t>X=4</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T</a:t>
                      </a:r>
                      <a:endParaRPr lang="zh-CN" sz="1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a-c-b-e-d</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64970">
                <a:tc>
                  <a:txBody>
                    <a:bodyPr/>
                    <a:lstStyle/>
                    <a:p>
                      <a:pPr indent="127000" algn="ctr">
                        <a:lnSpc>
                          <a:spcPct val="120000"/>
                        </a:lnSpc>
                        <a:spcAft>
                          <a:spcPts val="0"/>
                        </a:spcAft>
                      </a:pPr>
                      <a:r>
                        <a:rPr lang="en-US" sz="1800" kern="100" dirty="0">
                          <a:solidFill>
                            <a:schemeClr val="tx1"/>
                          </a:solidFill>
                          <a:effectLst/>
                        </a:rPr>
                        <a:t>A=3</a:t>
                      </a:r>
                      <a:r>
                        <a:rPr lang="zh-CN" sz="1800" kern="100" dirty="0">
                          <a:solidFill>
                            <a:schemeClr val="tx1"/>
                          </a:solidFill>
                          <a:effectLst/>
                        </a:rPr>
                        <a:t>，</a:t>
                      </a:r>
                      <a:r>
                        <a:rPr lang="en-US" sz="1800" kern="100" dirty="0">
                          <a:solidFill>
                            <a:schemeClr val="tx1"/>
                          </a:solidFill>
                          <a:effectLst/>
                        </a:rPr>
                        <a:t>B=1</a:t>
                      </a:r>
                      <a:r>
                        <a:rPr lang="zh-CN" sz="1800" kern="100" dirty="0">
                          <a:solidFill>
                            <a:schemeClr val="tx1"/>
                          </a:solidFill>
                          <a:effectLst/>
                        </a:rPr>
                        <a:t>，</a:t>
                      </a:r>
                      <a:r>
                        <a:rPr lang="en-US" sz="1800" kern="100" dirty="0">
                          <a:solidFill>
                            <a:schemeClr val="tx1"/>
                          </a:solidFill>
                          <a:effectLst/>
                        </a:rPr>
                        <a:t>X=1</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F</a:t>
                      </a:r>
                      <a:endParaRPr lang="zh-CN" sz="1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F</a:t>
                      </a:r>
                      <a:endParaRPr lang="zh-CN" sz="1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a-b-d</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bl>
          </a:graphicData>
        </a:graphic>
      </p:graphicFrame>
      <p:sp>
        <p:nvSpPr>
          <p:cNvPr id="5" name="TextBox 4"/>
          <p:cNvSpPr txBox="1"/>
          <p:nvPr/>
        </p:nvSpPr>
        <p:spPr>
          <a:xfrm>
            <a:off x="485546" y="3492962"/>
            <a:ext cx="8172908" cy="369332"/>
          </a:xfrm>
          <a:prstGeom prst="rect">
            <a:avLst/>
          </a:prstGeom>
          <a:noFill/>
        </p:spPr>
        <p:txBody>
          <a:bodyPr wrap="square" rtlCol="0">
            <a:spAutoFit/>
          </a:bodyPr>
          <a:lstStyle/>
          <a:p>
            <a:pPr algn="ctr"/>
            <a:r>
              <a:rPr lang="en-US" altLang="zh-CN" sz="1800" dirty="0"/>
              <a:t>Table 2-3 Decision coverage test cases</a:t>
            </a:r>
            <a:endParaRPr lang="zh-CN" altLang="zh-CN" sz="1800" dirty="0"/>
          </a:p>
        </p:txBody>
      </p:sp>
      <p:sp>
        <p:nvSpPr>
          <p:cNvPr id="6" name="TextBox 5"/>
          <p:cNvSpPr txBox="1"/>
          <p:nvPr/>
        </p:nvSpPr>
        <p:spPr>
          <a:xfrm>
            <a:off x="399897" y="4953599"/>
            <a:ext cx="8388932" cy="1535741"/>
          </a:xfrm>
          <a:prstGeom prst="rect">
            <a:avLst/>
          </a:prstGeom>
          <a:noFill/>
        </p:spPr>
        <p:txBody>
          <a:bodyPr wrap="square" rtlCol="0">
            <a:spAutoFit/>
          </a:bodyPr>
          <a:lstStyle/>
          <a:p>
            <a:pPr>
              <a:lnSpc>
                <a:spcPct val="120000"/>
              </a:lnSpc>
            </a:pPr>
            <a:r>
              <a:rPr lang="en-US" altLang="zh-CN" sz="2000" b="0" dirty="0"/>
              <a:t>For the above-mentioned program under test, design the judgment coverage test case shown in Table 2-3, so that the program execution paths are "a-c-b-e-d" and "a-b-d". In this way, the true and false branches of P1 and P2 can be executed.</a:t>
            </a:r>
            <a:endParaRPr lang="zh-CN" altLang="en-US" sz="20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35</a:t>
            </a:fld>
            <a:r>
              <a:rPr lang="en-US" altLang="zh-CN"/>
              <a:t>/116</a:t>
            </a:r>
            <a:endParaRPr lang="en-US" altLang="zh-CN" dirty="0"/>
          </a:p>
        </p:txBody>
      </p:sp>
      <p:graphicFrame>
        <p:nvGraphicFramePr>
          <p:cNvPr id="7" name="对象 6">
            <a:extLst>
              <a:ext uri="{FF2B5EF4-FFF2-40B4-BE49-F238E27FC236}">
                <a16:creationId xmlns:a16="http://schemas.microsoft.com/office/drawing/2014/main" id="{64729BD1-D012-4704-B0C9-6B77BACAEEFC}"/>
              </a:ext>
            </a:extLst>
          </p:cNvPr>
          <p:cNvGraphicFramePr>
            <a:graphicFrameLocks noChangeAspect="1"/>
          </p:cNvGraphicFramePr>
          <p:nvPr>
            <p:extLst>
              <p:ext uri="{D42A27DB-BD31-4B8C-83A1-F6EECF244321}">
                <p14:modId xmlns:p14="http://schemas.microsoft.com/office/powerpoint/2010/main" val="2349364610"/>
              </p:ext>
            </p:extLst>
          </p:nvPr>
        </p:nvGraphicFramePr>
        <p:xfrm>
          <a:off x="1583668" y="64185"/>
          <a:ext cx="5341632" cy="3358353"/>
        </p:xfrm>
        <a:graphic>
          <a:graphicData uri="http://schemas.openxmlformats.org/presentationml/2006/ole">
            <mc:AlternateContent xmlns:mc="http://schemas.openxmlformats.org/markup-compatibility/2006">
              <mc:Choice xmlns:v="urn:schemas-microsoft-com:vml" Requires="v">
                <p:oleObj spid="_x0000_s158726" name="Visio" r:id="rId3" imgW="3230596" imgH="2026857" progId="Visio.Drawing.11">
                  <p:embed/>
                </p:oleObj>
              </mc:Choice>
              <mc:Fallback>
                <p:oleObj name="Visio" r:id="rId3" imgW="3230596" imgH="2026857" progId="Visio.Drawing.11">
                  <p:embed/>
                  <p:pic>
                    <p:nvPicPr>
                      <p:cNvPr id="4" name="对象 3"/>
                      <p:cNvPicPr>
                        <a:picLocks noChangeAspect="1" noChangeArrowheads="1"/>
                      </p:cNvPicPr>
                      <p:nvPr/>
                    </p:nvPicPr>
                    <p:blipFill>
                      <a:blip r:embed="rId4"/>
                      <a:srcRect/>
                      <a:stretch>
                        <a:fillRect/>
                      </a:stretch>
                    </p:blipFill>
                    <p:spPr bwMode="auto">
                      <a:xfrm>
                        <a:off x="1583668" y="64185"/>
                        <a:ext cx="5341632" cy="3358353"/>
                      </a:xfrm>
                      <a:prstGeom prst="rect">
                        <a:avLst/>
                      </a:prstGeom>
                      <a:noFill/>
                    </p:spPr>
                  </p:pic>
                </p:oleObj>
              </mc:Fallback>
            </mc:AlternateContent>
          </a:graphicData>
        </a:graphic>
      </p:graphicFrame>
    </p:spTree>
  </p:cSld>
  <p:clrMapOvr>
    <a:masterClrMapping/>
  </p:clrMapOvr>
  <p:transition>
    <p:spli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59" name="Text Box 3"/>
          <p:cNvSpPr txBox="1">
            <a:spLocks noChangeArrowheads="1"/>
          </p:cNvSpPr>
          <p:nvPr/>
        </p:nvSpPr>
        <p:spPr bwMode="auto">
          <a:xfrm>
            <a:off x="755576" y="1338550"/>
            <a:ext cx="6804756"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r>
              <a:rPr lang="en-US" altLang="zh-CN" dirty="0"/>
              <a:t>Table 2-3 Decision coverage test cases</a:t>
            </a:r>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1119011261"/>
              </p:ext>
            </p:extLst>
          </p:nvPr>
        </p:nvGraphicFramePr>
        <p:xfrm>
          <a:off x="395536" y="2132856"/>
          <a:ext cx="8471284" cy="1639635"/>
        </p:xfrm>
        <a:graphic>
          <a:graphicData uri="http://schemas.openxmlformats.org/drawingml/2006/table">
            <a:tbl>
              <a:tblPr firstRow="1" firstCol="1" bandRow="1">
                <a:tableStyleId>{5C22544A-7EE6-4342-B048-85BDC9FD1C3A}</a:tableStyleId>
              </a:tblPr>
              <a:tblGrid>
                <a:gridCol w="2674640">
                  <a:extLst>
                    <a:ext uri="{9D8B030D-6E8A-4147-A177-3AD203B41FA5}">
                      <a16:colId xmlns:a16="http://schemas.microsoft.com/office/drawing/2014/main" val="20000"/>
                    </a:ext>
                  </a:extLst>
                </a:gridCol>
                <a:gridCol w="1561002">
                  <a:extLst>
                    <a:ext uri="{9D8B030D-6E8A-4147-A177-3AD203B41FA5}">
                      <a16:colId xmlns:a16="http://schemas.microsoft.com/office/drawing/2014/main" val="20001"/>
                    </a:ext>
                  </a:extLst>
                </a:gridCol>
                <a:gridCol w="2117821">
                  <a:extLst>
                    <a:ext uri="{9D8B030D-6E8A-4147-A177-3AD203B41FA5}">
                      <a16:colId xmlns:a16="http://schemas.microsoft.com/office/drawing/2014/main" val="20002"/>
                    </a:ext>
                  </a:extLst>
                </a:gridCol>
                <a:gridCol w="2117821">
                  <a:extLst>
                    <a:ext uri="{9D8B030D-6E8A-4147-A177-3AD203B41FA5}">
                      <a16:colId xmlns:a16="http://schemas.microsoft.com/office/drawing/2014/main" val="20003"/>
                    </a:ext>
                  </a:extLst>
                </a:gridCol>
              </a:tblGrid>
              <a:tr h="348979">
                <a:tc>
                  <a:txBody>
                    <a:bodyPr/>
                    <a:lstStyle/>
                    <a:p>
                      <a:pPr indent="127000" algn="ctr">
                        <a:lnSpc>
                          <a:spcPct val="120000"/>
                        </a:lnSpc>
                        <a:spcAft>
                          <a:spcPts val="0"/>
                        </a:spcAft>
                      </a:pPr>
                      <a:r>
                        <a:rPr lang="en-US" altLang="zh-CN" sz="2400" kern="100" dirty="0">
                          <a:solidFill>
                            <a:schemeClr val="tx1"/>
                          </a:solidFill>
                          <a:effectLst/>
                        </a:rPr>
                        <a:t>Test Case</a:t>
                      </a:r>
                      <a:endParaRPr lang="zh-CN" sz="2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dirty="0">
                          <a:solidFill>
                            <a:schemeClr val="tx1"/>
                          </a:solidFill>
                          <a:effectLst/>
                        </a:rPr>
                        <a:t>P1</a:t>
                      </a:r>
                      <a:endParaRPr lang="zh-CN" sz="2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dirty="0">
                          <a:solidFill>
                            <a:schemeClr val="tx1"/>
                          </a:solidFill>
                          <a:effectLst/>
                        </a:rPr>
                        <a:t>P2</a:t>
                      </a:r>
                      <a:endParaRPr lang="zh-CN" sz="2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2400" kern="100" dirty="0">
                          <a:solidFill>
                            <a:schemeClr val="tx1"/>
                          </a:solidFill>
                          <a:effectLst/>
                        </a:rPr>
                        <a:t>Execution Path</a:t>
                      </a:r>
                      <a:endParaRPr lang="zh-CN" sz="24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48979">
                <a:tc>
                  <a:txBody>
                    <a:bodyPr/>
                    <a:lstStyle/>
                    <a:p>
                      <a:pPr indent="127000" algn="ctr">
                        <a:lnSpc>
                          <a:spcPct val="120000"/>
                        </a:lnSpc>
                        <a:spcAft>
                          <a:spcPts val="0"/>
                        </a:spcAft>
                      </a:pPr>
                      <a:r>
                        <a:rPr lang="en-US" sz="2400" kern="100" dirty="0">
                          <a:solidFill>
                            <a:schemeClr val="tx1"/>
                          </a:solidFill>
                          <a:effectLst/>
                        </a:rPr>
                        <a:t>A=3</a:t>
                      </a:r>
                      <a:r>
                        <a:rPr lang="zh-CN" sz="2400" kern="100" dirty="0">
                          <a:solidFill>
                            <a:schemeClr val="tx1"/>
                          </a:solidFill>
                          <a:effectLst/>
                        </a:rPr>
                        <a:t>，</a:t>
                      </a:r>
                      <a:r>
                        <a:rPr lang="en-US" sz="2400" kern="100" dirty="0">
                          <a:solidFill>
                            <a:schemeClr val="tx1"/>
                          </a:solidFill>
                          <a:effectLst/>
                        </a:rPr>
                        <a:t>B=0</a:t>
                      </a:r>
                      <a:r>
                        <a:rPr lang="zh-CN" sz="2400" kern="100" dirty="0">
                          <a:solidFill>
                            <a:schemeClr val="tx1"/>
                          </a:solidFill>
                          <a:effectLst/>
                        </a:rPr>
                        <a:t>，</a:t>
                      </a:r>
                      <a:r>
                        <a:rPr lang="en-US" sz="2400" kern="100" dirty="0">
                          <a:solidFill>
                            <a:schemeClr val="tx1"/>
                          </a:solidFill>
                          <a:effectLst/>
                        </a:rPr>
                        <a:t>X=1</a:t>
                      </a:r>
                      <a:endParaRPr lang="zh-CN" sz="2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dirty="0">
                          <a:effectLst/>
                        </a:rPr>
                        <a:t>T</a:t>
                      </a:r>
                      <a:endParaRPr lang="zh-CN" sz="24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a:effectLst/>
                        </a:rPr>
                        <a:t>F</a:t>
                      </a:r>
                      <a:endParaRPr lang="zh-CN" sz="24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dirty="0">
                          <a:effectLst/>
                        </a:rPr>
                        <a:t>a-c-b-d</a:t>
                      </a:r>
                      <a:endParaRPr lang="zh-CN" sz="24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48979">
                <a:tc>
                  <a:txBody>
                    <a:bodyPr/>
                    <a:lstStyle/>
                    <a:p>
                      <a:pPr indent="127000" algn="ctr">
                        <a:lnSpc>
                          <a:spcPct val="120000"/>
                        </a:lnSpc>
                        <a:spcAft>
                          <a:spcPts val="0"/>
                        </a:spcAft>
                      </a:pPr>
                      <a:r>
                        <a:rPr lang="en-US" sz="2400" kern="100" dirty="0">
                          <a:solidFill>
                            <a:schemeClr val="tx1"/>
                          </a:solidFill>
                          <a:effectLst/>
                        </a:rPr>
                        <a:t>A=2</a:t>
                      </a:r>
                      <a:r>
                        <a:rPr lang="zh-CN" sz="2400" kern="100" dirty="0">
                          <a:solidFill>
                            <a:schemeClr val="tx1"/>
                          </a:solidFill>
                          <a:effectLst/>
                        </a:rPr>
                        <a:t>，</a:t>
                      </a:r>
                      <a:r>
                        <a:rPr lang="en-US" sz="2400" kern="100" dirty="0">
                          <a:solidFill>
                            <a:schemeClr val="tx1"/>
                          </a:solidFill>
                          <a:effectLst/>
                        </a:rPr>
                        <a:t>B=1</a:t>
                      </a:r>
                      <a:r>
                        <a:rPr lang="zh-CN" sz="2400" kern="100" dirty="0">
                          <a:solidFill>
                            <a:schemeClr val="tx1"/>
                          </a:solidFill>
                          <a:effectLst/>
                        </a:rPr>
                        <a:t>，</a:t>
                      </a:r>
                      <a:r>
                        <a:rPr lang="en-US" sz="2400" kern="100" dirty="0">
                          <a:solidFill>
                            <a:schemeClr val="tx1"/>
                          </a:solidFill>
                          <a:effectLst/>
                        </a:rPr>
                        <a:t>X=3</a:t>
                      </a:r>
                      <a:endParaRPr lang="zh-CN" sz="2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a:effectLst/>
                        </a:rPr>
                        <a:t>F</a:t>
                      </a:r>
                      <a:endParaRPr lang="zh-CN" sz="24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a:effectLst/>
                        </a:rPr>
                        <a:t>T</a:t>
                      </a:r>
                      <a:endParaRPr lang="zh-CN" sz="24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400" kern="100" dirty="0">
                          <a:effectLst/>
                        </a:rPr>
                        <a:t>a-b-e-d</a:t>
                      </a:r>
                      <a:endParaRPr lang="zh-CN" sz="24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TextBox 2"/>
          <p:cNvSpPr txBox="1"/>
          <p:nvPr/>
        </p:nvSpPr>
        <p:spPr>
          <a:xfrm>
            <a:off x="472716" y="4098272"/>
            <a:ext cx="8316924" cy="1166410"/>
          </a:xfrm>
          <a:prstGeom prst="rect">
            <a:avLst/>
          </a:prstGeom>
          <a:noFill/>
        </p:spPr>
        <p:txBody>
          <a:bodyPr wrap="square" rtlCol="0">
            <a:spAutoFit/>
          </a:bodyPr>
          <a:lstStyle/>
          <a:p>
            <a:pPr algn="just">
              <a:lnSpc>
                <a:spcPct val="120000"/>
              </a:lnSpc>
            </a:pPr>
            <a:r>
              <a:rPr lang="en-US" altLang="zh-CN" sz="2000" b="0" dirty="0"/>
              <a:t>Design the test cases shown in Table 2-4, so that the program execution paths are "a-c-b-d" and "a-b-e-d". In this way, the true and false branches of P1 and P2 can also be executed.</a:t>
            </a:r>
            <a:endParaRPr lang="zh-CN" altLang="zh-CN" sz="2000" b="0" dirty="0"/>
          </a:p>
        </p:txBody>
      </p:sp>
      <p:sp>
        <p:nvSpPr>
          <p:cNvPr id="4" name="灯片编号占位符 3"/>
          <p:cNvSpPr>
            <a:spLocks noGrp="1"/>
          </p:cNvSpPr>
          <p:nvPr>
            <p:ph type="sldNum" sz="quarter" idx="12"/>
          </p:nvPr>
        </p:nvSpPr>
        <p:spPr/>
        <p:txBody>
          <a:bodyPr/>
          <a:lstStyle/>
          <a:p>
            <a:pPr>
              <a:defRPr/>
            </a:pPr>
            <a:fld id="{2BA277C2-5425-4B74-BB63-F0CD49A06AF0}" type="slidenum">
              <a:rPr lang="en-US" altLang="zh-CN" smtClean="0"/>
              <a:pPr>
                <a:defRPr/>
              </a:pPr>
              <a:t>36</a:t>
            </a:fld>
            <a:endParaRPr lang="en-US" altLang="zh-CN"/>
          </a:p>
        </p:txBody>
      </p:sp>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12996"/>
            <a:ext cx="7848872" cy="6044988"/>
          </a:xfrm>
          <a:prstGeom prst="rect">
            <a:avLst/>
          </a:prstGeom>
          <a:noFill/>
        </p:spPr>
        <p:txBody>
          <a:bodyPr wrap="square" rtlCol="0">
            <a:spAutoFit/>
          </a:bodyPr>
          <a:lstStyle/>
          <a:p>
            <a:pPr marL="342900" indent="-342900">
              <a:lnSpc>
                <a:spcPct val="120000"/>
              </a:lnSpc>
              <a:buFont typeface="Wingdings" pitchFamily="2" charset="2"/>
              <a:buChar char="Ø"/>
            </a:pPr>
            <a:r>
              <a:rPr lang="en-US" altLang="zh-CN" sz="1800" b="0" dirty="0"/>
              <a:t>Note that the program contains two types of decision statements. One is a two-valued decision statement, which takes either True or False. The other is a multi-valued decision statement. Therefore, the general meaning of decision coverage is to design test cases </a:t>
            </a:r>
            <a:r>
              <a:rPr lang="en-US" altLang="zh-CN" sz="1800" b="0" u="sng" dirty="0"/>
              <a:t>so that each branch achieves every possible result</a:t>
            </a:r>
            <a:r>
              <a:rPr lang="en-US" altLang="zh-CN" sz="1800" b="0" dirty="0"/>
              <a:t>.</a:t>
            </a:r>
          </a:p>
          <a:p>
            <a:pPr marL="342900" indent="-342900">
              <a:lnSpc>
                <a:spcPct val="120000"/>
              </a:lnSpc>
              <a:buFont typeface="Wingdings" pitchFamily="2" charset="2"/>
              <a:buChar char="Ø"/>
            </a:pPr>
            <a:endParaRPr lang="en-US" altLang="zh-CN" sz="1800" b="0" dirty="0"/>
          </a:p>
          <a:p>
            <a:pPr marL="342900" indent="-342900">
              <a:lnSpc>
                <a:spcPct val="120000"/>
              </a:lnSpc>
              <a:buFont typeface="Wingdings" pitchFamily="2" charset="2"/>
              <a:buChar char="Ø"/>
            </a:pPr>
            <a:r>
              <a:rPr lang="en-US" altLang="zh-CN" sz="1800" dirty="0"/>
              <a:t>Decision coverage has better test adequacy than statement coverage</a:t>
            </a:r>
            <a:r>
              <a:rPr lang="en-US" altLang="zh-CN" sz="1800" b="0" dirty="0"/>
              <a:t>. Because the executable statement is either on the true branch of the decision, or on the false branch. Therefore, </a:t>
            </a:r>
            <a:r>
              <a:rPr lang="en-US" altLang="zh-CN" sz="1800" dirty="0"/>
              <a:t>as long as the test cases that meet the decision coverage criteria must meet the statement coverage criteria, not vice versa</a:t>
            </a:r>
            <a:r>
              <a:rPr lang="en-US" altLang="zh-CN" sz="1800" b="0" dirty="0"/>
              <a:t>.</a:t>
            </a:r>
          </a:p>
          <a:p>
            <a:pPr marL="342900" indent="-342900">
              <a:lnSpc>
                <a:spcPct val="120000"/>
              </a:lnSpc>
              <a:buFont typeface="Wingdings" pitchFamily="2" charset="2"/>
              <a:buChar char="Ø"/>
            </a:pPr>
            <a:endParaRPr lang="en-US" altLang="zh-CN" sz="1800" b="0" dirty="0"/>
          </a:p>
          <a:p>
            <a:pPr marL="342900" indent="-342900">
              <a:lnSpc>
                <a:spcPct val="120000"/>
              </a:lnSpc>
              <a:buFont typeface="Wingdings" pitchFamily="2" charset="2"/>
              <a:buChar char="Ø"/>
            </a:pPr>
            <a:r>
              <a:rPr lang="en-US" altLang="zh-CN" sz="1800" dirty="0"/>
              <a:t>The test sufficiency of decision coverage is still very weak</a:t>
            </a:r>
            <a:r>
              <a:rPr lang="en-US" altLang="zh-CN" sz="1800" b="0" dirty="0"/>
              <a:t>. It only judges the final value result of the entire decision expression </a:t>
            </a:r>
            <a:r>
              <a:rPr lang="en-US" altLang="zh-CN" sz="1800" dirty="0"/>
              <a:t>without considering the value of each condition in the expression</a:t>
            </a:r>
            <a:r>
              <a:rPr lang="en-US" altLang="zh-CN" sz="1800" b="0" dirty="0"/>
              <a:t>, so some conditional errors will inevitably be missed. Decision expressions are often composed of multiple conditions, and the result value of one condition may </a:t>
            </a:r>
            <a:r>
              <a:rPr lang="en-US" altLang="zh-CN" sz="1800" dirty="0"/>
              <a:t>mask</a:t>
            </a:r>
            <a:r>
              <a:rPr lang="en-US" altLang="zh-CN" sz="1800" b="0" dirty="0"/>
              <a:t> the result value of other conditions.</a:t>
            </a:r>
            <a:endParaRPr lang="zh-CN" altLang="en-US" sz="1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37</a:t>
            </a:fld>
            <a:r>
              <a:rPr lang="en-US" altLang="zh-CN"/>
              <a:t>/116</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52" name="Rectangle 24"/>
          <p:cNvSpPr>
            <a:spLocks noGrp="1" noChangeArrowheads="1"/>
          </p:cNvSpPr>
          <p:nvPr>
            <p:ph type="title"/>
          </p:nvPr>
        </p:nvSpPr>
        <p:spPr>
          <a:xfrm>
            <a:off x="467544" y="584684"/>
            <a:ext cx="5795962" cy="589049"/>
          </a:xfrm>
        </p:spPr>
        <p:txBody>
          <a:bodyPr/>
          <a:lstStyle/>
          <a:p>
            <a:pPr algn="just" eaLnBrk="1" hangingPunct="1">
              <a:defRPr/>
            </a:pPr>
            <a:r>
              <a:rPr lang="en-US" altLang="zh-CN" sz="2800" dirty="0"/>
              <a:t>2.4.3 Condition coverage</a:t>
            </a:r>
            <a:endParaRPr lang="zh-CN" altLang="en-US" sz="2800" dirty="0"/>
          </a:p>
        </p:txBody>
      </p:sp>
      <p:sp>
        <p:nvSpPr>
          <p:cNvPr id="2" name="内容占位符 1"/>
          <p:cNvSpPr>
            <a:spLocks noGrp="1"/>
          </p:cNvSpPr>
          <p:nvPr>
            <p:ph idx="1"/>
          </p:nvPr>
        </p:nvSpPr>
        <p:spPr>
          <a:xfrm>
            <a:off x="395536" y="1700808"/>
            <a:ext cx="8229600" cy="4411662"/>
          </a:xfrm>
        </p:spPr>
        <p:txBody>
          <a:bodyPr/>
          <a:lstStyle/>
          <a:p>
            <a:pPr marL="0" indent="0" algn="just">
              <a:buNone/>
            </a:pPr>
            <a:r>
              <a:rPr lang="en-US" altLang="zh-CN" sz="2400" dirty="0">
                <a:solidFill>
                  <a:srgbClr val="0070C0"/>
                </a:solidFill>
                <a:latin typeface="Times New Roman" panose="02020603050405020304" pitchFamily="18" charset="0"/>
                <a:cs typeface="Times New Roman" panose="02020603050405020304" pitchFamily="18" charset="0"/>
              </a:rPr>
              <a:t>Definition: </a:t>
            </a:r>
            <a:r>
              <a:rPr lang="en-US" altLang="zh-CN" sz="2400" dirty="0">
                <a:latin typeface="Times New Roman" panose="02020603050405020304" pitchFamily="18" charset="0"/>
                <a:cs typeface="Times New Roman" panose="02020603050405020304" pitchFamily="18" charset="0"/>
              </a:rPr>
              <a:t>Condition coverage refers to designing enough test cases so that the true and false values of each condition in each decision are satisfied at least once.</a:t>
            </a:r>
          </a:p>
          <a:p>
            <a:pPr marL="0" indent="0" algn="just">
              <a:buNone/>
            </a:pPr>
            <a:r>
              <a:rPr lang="en-US" altLang="zh-CN" sz="2400" dirty="0">
                <a:latin typeface="Times New Roman" panose="02020603050405020304" pitchFamily="18" charset="0"/>
                <a:cs typeface="Times New Roman" panose="02020603050405020304" pitchFamily="18" charset="0"/>
              </a:rPr>
              <a:t>Each of the four conditions C1~C4 in the above program has two possible values, true and false, respectively:</a:t>
            </a:r>
          </a:p>
          <a:p>
            <a:pPr algn="just"/>
            <a:r>
              <a:rPr lang="en-US" altLang="zh-CN" sz="2000" dirty="0">
                <a:latin typeface="Times New Roman" panose="02020603050405020304" pitchFamily="18" charset="0"/>
                <a:cs typeface="Times New Roman" panose="02020603050405020304" pitchFamily="18" charset="0"/>
              </a:rPr>
              <a:t>The true value of C1 (i.e., A&gt;1) is recorded as T1, and the false value (i.e., A≤1) is recorded as F1;</a:t>
            </a:r>
          </a:p>
          <a:p>
            <a:pPr algn="just"/>
            <a:r>
              <a:rPr lang="en-US" altLang="zh-CN" sz="2000" dirty="0">
                <a:latin typeface="Times New Roman" panose="02020603050405020304" pitchFamily="18" charset="0"/>
                <a:cs typeface="Times New Roman" panose="02020603050405020304" pitchFamily="18" charset="0"/>
              </a:rPr>
              <a:t>The true value of C2 (that is, B=0) is recorded as T2, and the false value (that is, B≠0) is recorded as F2;</a:t>
            </a:r>
          </a:p>
          <a:p>
            <a:pPr algn="just"/>
            <a:r>
              <a:rPr lang="en-US" altLang="zh-CN" sz="2000" dirty="0">
                <a:latin typeface="Times New Roman" panose="02020603050405020304" pitchFamily="18" charset="0"/>
                <a:cs typeface="Times New Roman" panose="02020603050405020304" pitchFamily="18" charset="0"/>
              </a:rPr>
              <a:t>The true value of C3 (i.e., A=2) is recorded as T3, and the false value (i.e., A≠2) is recorded as F3;</a:t>
            </a:r>
          </a:p>
          <a:p>
            <a:pPr algn="just"/>
            <a:r>
              <a:rPr lang="en-US" altLang="zh-CN" sz="2000" dirty="0">
                <a:latin typeface="Times New Roman" panose="02020603050405020304" pitchFamily="18" charset="0"/>
                <a:cs typeface="Times New Roman" panose="02020603050405020304" pitchFamily="18" charset="0"/>
              </a:rPr>
              <a:t>The true value of C4 (that is, X&gt;1) is recorded as T4, and the false value (that is, X≤1) is recorded as F4.</a:t>
            </a:r>
            <a:endParaRPr lang="zh-CN" altLang="zh-CN" sz="2000" dirty="0">
              <a:latin typeface="Times New Roman" panose="02020603050405020304" pitchFamily="18" charset="0"/>
              <a:cs typeface="Times New Roman" panose="02020603050405020304" pitchFamily="18" charset="0"/>
            </a:endParaRPr>
          </a:p>
          <a:p>
            <a:pPr marL="0" indent="0">
              <a:buNone/>
            </a:pP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38</a:t>
            </a:fld>
            <a:r>
              <a:rPr lang="en-US" altLang="zh-CN"/>
              <a:t>/116</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79073"/>
            <a:ext cx="6948772" cy="461665"/>
          </a:xfrm>
          <a:prstGeom prst="rect">
            <a:avLst/>
          </a:prstGeom>
          <a:noFill/>
        </p:spPr>
        <p:txBody>
          <a:bodyPr wrap="square" rtlCol="0">
            <a:spAutoFit/>
          </a:bodyPr>
          <a:lstStyle/>
          <a:p>
            <a:pPr algn="ctr"/>
            <a:r>
              <a:rPr lang="en-US" altLang="zh-CN" dirty="0"/>
              <a:t>Table 2-5 Conditional Coverage Test Cases</a:t>
            </a:r>
            <a:endParaRPr lang="zh-CN" altLang="zh-CN" dirty="0"/>
          </a:p>
        </p:txBody>
      </p:sp>
      <p:graphicFrame>
        <p:nvGraphicFramePr>
          <p:cNvPr id="3" name="表格 2"/>
          <p:cNvGraphicFramePr>
            <a:graphicFrameLocks noGrp="1"/>
          </p:cNvGraphicFramePr>
          <p:nvPr>
            <p:extLst>
              <p:ext uri="{D42A27DB-BD31-4B8C-83A1-F6EECF244321}">
                <p14:modId xmlns:p14="http://schemas.microsoft.com/office/powerpoint/2010/main" val="3441714840"/>
              </p:ext>
            </p:extLst>
          </p:nvPr>
        </p:nvGraphicFramePr>
        <p:xfrm>
          <a:off x="179512" y="1715509"/>
          <a:ext cx="8672665" cy="1343216"/>
        </p:xfrm>
        <a:graphic>
          <a:graphicData uri="http://schemas.openxmlformats.org/drawingml/2006/table">
            <a:tbl>
              <a:tblPr firstRow="1" firstCol="1" bandRow="1">
                <a:tableStyleId>{5C22544A-7EE6-4342-B048-85BDC9FD1C3A}</a:tableStyleId>
              </a:tblPr>
              <a:tblGrid>
                <a:gridCol w="2586970">
                  <a:extLst>
                    <a:ext uri="{9D8B030D-6E8A-4147-A177-3AD203B41FA5}">
                      <a16:colId xmlns:a16="http://schemas.microsoft.com/office/drawing/2014/main" val="20000"/>
                    </a:ext>
                  </a:extLst>
                </a:gridCol>
                <a:gridCol w="725398">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1723893">
                  <a:extLst>
                    <a:ext uri="{9D8B030D-6E8A-4147-A177-3AD203B41FA5}">
                      <a16:colId xmlns:a16="http://schemas.microsoft.com/office/drawing/2014/main" val="20007"/>
                    </a:ext>
                  </a:extLst>
                </a:gridCol>
              </a:tblGrid>
              <a:tr h="304403">
                <a:tc>
                  <a:txBody>
                    <a:bodyPr/>
                    <a:lstStyle/>
                    <a:p>
                      <a:pPr indent="127000" algn="ctr">
                        <a:lnSpc>
                          <a:spcPct val="125000"/>
                        </a:lnSpc>
                        <a:spcBef>
                          <a:spcPts val="600"/>
                        </a:spcBef>
                        <a:spcAft>
                          <a:spcPts val="0"/>
                        </a:spcAft>
                      </a:pPr>
                      <a:r>
                        <a:rPr lang="en-US" altLang="zh-CN" sz="1800" kern="100" dirty="0">
                          <a:solidFill>
                            <a:schemeClr val="tx1"/>
                          </a:solidFill>
                          <a:effectLst/>
                        </a:rPr>
                        <a:t>Test Case</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C1</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C2</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C3</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C4</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P1</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P2</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altLang="zh-CN" sz="1800" kern="100" dirty="0">
                          <a:solidFill>
                            <a:schemeClr val="tx1"/>
                          </a:solidFill>
                          <a:effectLst/>
                        </a:rPr>
                        <a:t>Execution Path</a:t>
                      </a:r>
                      <a:endParaRPr lang="zh-CN" sz="18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04403">
                <a:tc>
                  <a:txBody>
                    <a:bodyPr/>
                    <a:lstStyle/>
                    <a:p>
                      <a:pPr indent="127000" algn="ctr">
                        <a:lnSpc>
                          <a:spcPct val="125000"/>
                        </a:lnSpc>
                        <a:spcBef>
                          <a:spcPts val="600"/>
                        </a:spcBef>
                        <a:spcAft>
                          <a:spcPts val="0"/>
                        </a:spcAft>
                      </a:pPr>
                      <a:r>
                        <a:rPr lang="en-US" sz="2000" kern="100" dirty="0">
                          <a:solidFill>
                            <a:schemeClr val="tx1"/>
                          </a:solidFill>
                          <a:effectLst/>
                        </a:rPr>
                        <a:t>A=2</a:t>
                      </a:r>
                      <a:r>
                        <a:rPr lang="zh-CN" sz="2000" kern="100" dirty="0">
                          <a:solidFill>
                            <a:schemeClr val="tx1"/>
                          </a:solidFill>
                          <a:effectLst/>
                        </a:rPr>
                        <a:t>，</a:t>
                      </a:r>
                      <a:r>
                        <a:rPr lang="en-US" sz="2000" kern="100" dirty="0">
                          <a:solidFill>
                            <a:schemeClr val="tx1"/>
                          </a:solidFill>
                          <a:effectLst/>
                        </a:rPr>
                        <a:t>B=0</a:t>
                      </a:r>
                      <a:r>
                        <a:rPr lang="zh-CN" sz="2000" kern="100" dirty="0">
                          <a:solidFill>
                            <a:schemeClr val="tx1"/>
                          </a:solidFill>
                          <a:effectLst/>
                        </a:rPr>
                        <a:t>，</a:t>
                      </a:r>
                      <a:r>
                        <a:rPr lang="en-US" sz="2000" kern="100" dirty="0">
                          <a:solidFill>
                            <a:schemeClr val="tx1"/>
                          </a:solidFill>
                          <a:effectLst/>
                        </a:rPr>
                        <a:t>X=4</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T3</a:t>
                      </a:r>
                      <a:endParaRPr lang="zh-CN" sz="2000" kern="100" dirty="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T4</a:t>
                      </a:r>
                      <a:endParaRPr lang="zh-CN" sz="2000" kern="100" dirty="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T</a:t>
                      </a:r>
                      <a:endParaRPr lang="zh-CN" sz="2000" kern="100" dirty="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a-c-b-e-d</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04403">
                <a:tc>
                  <a:txBody>
                    <a:bodyPr/>
                    <a:lstStyle/>
                    <a:p>
                      <a:pPr indent="127000" algn="ctr">
                        <a:lnSpc>
                          <a:spcPct val="125000"/>
                        </a:lnSpc>
                        <a:spcBef>
                          <a:spcPts val="600"/>
                        </a:spcBef>
                        <a:spcAft>
                          <a:spcPts val="0"/>
                        </a:spcAft>
                      </a:pPr>
                      <a:r>
                        <a:rPr lang="en-US" sz="2000" kern="100" dirty="0">
                          <a:solidFill>
                            <a:schemeClr val="tx1"/>
                          </a:solidFill>
                          <a:effectLst/>
                        </a:rPr>
                        <a:t>A=1</a:t>
                      </a:r>
                      <a:r>
                        <a:rPr lang="zh-CN" sz="2000" kern="100" dirty="0">
                          <a:solidFill>
                            <a:schemeClr val="tx1"/>
                          </a:solidFill>
                          <a:effectLst/>
                        </a:rPr>
                        <a:t>，</a:t>
                      </a:r>
                      <a:r>
                        <a:rPr lang="en-US" sz="2000" kern="100" dirty="0">
                          <a:solidFill>
                            <a:schemeClr val="tx1"/>
                          </a:solidFill>
                          <a:effectLst/>
                        </a:rPr>
                        <a:t>B=1</a:t>
                      </a:r>
                      <a:r>
                        <a:rPr lang="zh-CN" sz="2000" kern="100" dirty="0">
                          <a:solidFill>
                            <a:schemeClr val="tx1"/>
                          </a:solidFill>
                          <a:effectLst/>
                        </a:rPr>
                        <a:t>，</a:t>
                      </a:r>
                      <a:r>
                        <a:rPr lang="en-US" sz="2000" kern="100" dirty="0">
                          <a:solidFill>
                            <a:schemeClr val="tx1"/>
                          </a:solidFill>
                          <a:effectLst/>
                        </a:rPr>
                        <a:t>X=1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F4</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a-b-d</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bl>
          </a:graphicData>
        </a:graphic>
      </p:graphicFrame>
      <p:sp>
        <p:nvSpPr>
          <p:cNvPr id="4" name="TextBox 3"/>
          <p:cNvSpPr txBox="1"/>
          <p:nvPr/>
        </p:nvSpPr>
        <p:spPr>
          <a:xfrm>
            <a:off x="251520" y="3342975"/>
            <a:ext cx="8640960" cy="2388603"/>
          </a:xfrm>
          <a:prstGeom prst="rect">
            <a:avLst/>
          </a:prstGeom>
          <a:noFill/>
        </p:spPr>
        <p:txBody>
          <a:bodyPr wrap="square" rtlCol="0">
            <a:spAutoFit/>
          </a:bodyPr>
          <a:lstStyle/>
          <a:p>
            <a:pPr algn="just">
              <a:lnSpc>
                <a:spcPct val="120000"/>
              </a:lnSpc>
            </a:pPr>
            <a:r>
              <a:rPr lang="en-US" altLang="zh-CN" sz="1800" b="0" u="sng" dirty="0"/>
              <a:t>Condition coverage is generally stronger than decision coverage </a:t>
            </a:r>
            <a:r>
              <a:rPr lang="en-US" altLang="zh-CN" sz="1800" b="0" dirty="0"/>
              <a:t>because it considers the value of each condition in a decision expression in more detail. It should be noted that although the test cases in Table 2-5 also meet the decision coverage criteria, test cases that meet the condition coverage criteria are not always guaranteed to meet the decision coverage criteria. This is because </a:t>
            </a:r>
            <a:r>
              <a:rPr lang="en-US" altLang="zh-CN" sz="1800" b="0" u="sng" dirty="0"/>
              <a:t>the condition coverage only considers that each condition obtains two values of true and false, and does not consider all the values of the judgment results.</a:t>
            </a:r>
            <a:endParaRPr lang="zh-CN" altLang="en-US" sz="1800" b="0" u="sng" dirty="0"/>
          </a:p>
        </p:txBody>
      </p:sp>
      <p:sp>
        <p:nvSpPr>
          <p:cNvPr id="5" name="灯片编号占位符 4"/>
          <p:cNvSpPr>
            <a:spLocks noGrp="1"/>
          </p:cNvSpPr>
          <p:nvPr>
            <p:ph type="sldNum" sz="quarter" idx="12"/>
          </p:nvPr>
        </p:nvSpPr>
        <p:spPr/>
        <p:txBody>
          <a:bodyPr/>
          <a:lstStyle/>
          <a:p>
            <a:pPr>
              <a:defRPr/>
            </a:pPr>
            <a:fld id="{B13EEA26-5FB6-472F-8F4B-256D89C987FA}" type="slidenum">
              <a:rPr lang="en-US" altLang="zh-CN" smtClean="0"/>
              <a:pPr>
                <a:defRPr/>
              </a:pPr>
              <a:t>39</a:t>
            </a:fld>
            <a:r>
              <a:rPr lang="en-US" altLang="zh-CN"/>
              <a:t>/116</a:t>
            </a:r>
            <a:endParaRPr lang="en-US" altLang="zh-CN" dirty="0"/>
          </a:p>
        </p:txBody>
      </p:sp>
      <p:sp>
        <p:nvSpPr>
          <p:cNvPr id="6" name="TextBox 5">
            <a:extLst>
              <a:ext uri="{FF2B5EF4-FFF2-40B4-BE49-F238E27FC236}">
                <a16:creationId xmlns:a16="http://schemas.microsoft.com/office/drawing/2014/main" id="{1EC79CA9-912F-4020-A476-5A360675684A}"/>
              </a:ext>
            </a:extLst>
          </p:cNvPr>
          <p:cNvSpPr txBox="1"/>
          <p:nvPr/>
        </p:nvSpPr>
        <p:spPr>
          <a:xfrm>
            <a:off x="259413" y="5767517"/>
            <a:ext cx="8898205" cy="584775"/>
          </a:xfrm>
          <a:prstGeom prst="rect">
            <a:avLst/>
          </a:prstGeom>
          <a:noFill/>
        </p:spPr>
        <p:txBody>
          <a:bodyPr wrap="none" rtlCol="0">
            <a:spAutoFit/>
          </a:bodyPr>
          <a:lstStyle/>
          <a:p>
            <a:r>
              <a:rPr lang="en-US" altLang="zh-CN" sz="1600" b="0" dirty="0"/>
              <a:t>Decision coverage considers the two conditions of A &gt;1, which are the True condition (A&gt;1) and </a:t>
            </a:r>
          </a:p>
          <a:p>
            <a:r>
              <a:rPr lang="en-US" altLang="zh-CN" sz="1600" b="0" dirty="0"/>
              <a:t>the False condition (A&lt;=1).</a:t>
            </a:r>
            <a:endParaRPr lang="zh-CN" altLang="en-US" sz="1600" b="0" dirty="0"/>
          </a:p>
        </p:txBody>
      </p:sp>
      <p:sp>
        <p:nvSpPr>
          <p:cNvPr id="7" name="TextBox 6">
            <a:extLst>
              <a:ext uri="{FF2B5EF4-FFF2-40B4-BE49-F238E27FC236}">
                <a16:creationId xmlns:a16="http://schemas.microsoft.com/office/drawing/2014/main" id="{48A979E3-5C82-4175-A7FD-D7A65D8F451B}"/>
              </a:ext>
            </a:extLst>
          </p:cNvPr>
          <p:cNvSpPr txBox="1"/>
          <p:nvPr/>
        </p:nvSpPr>
        <p:spPr>
          <a:xfrm>
            <a:off x="259413" y="6309320"/>
            <a:ext cx="8936549" cy="584775"/>
          </a:xfrm>
          <a:prstGeom prst="rect">
            <a:avLst/>
          </a:prstGeom>
          <a:noFill/>
        </p:spPr>
        <p:txBody>
          <a:bodyPr wrap="none" rtlCol="0">
            <a:spAutoFit/>
          </a:bodyPr>
          <a:lstStyle/>
          <a:p>
            <a:r>
              <a:rPr lang="en-US" altLang="zh-CN" sz="1600" b="0" dirty="0"/>
              <a:t>Condition coverage considers the more conditions of A &gt;1, which A can be any values which are </a:t>
            </a:r>
          </a:p>
          <a:p>
            <a:r>
              <a:rPr lang="en-US" altLang="zh-CN" sz="1600" b="0" dirty="0"/>
              <a:t>larger than 1….</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pPr eaLnBrk="1" hangingPunct="1"/>
            <a:r>
              <a:rPr lang="en-US" altLang="zh-CN" sz="3600" dirty="0">
                <a:solidFill>
                  <a:srgbClr val="0A6AF6"/>
                </a:solidFill>
                <a:ea typeface="楷体_GB2312" pitchFamily="49" charset="-122"/>
              </a:rPr>
              <a:t>Introduction to white box testing</a:t>
            </a:r>
            <a:endParaRPr lang="zh-CN" altLang="en-US" sz="3600" dirty="0">
              <a:solidFill>
                <a:srgbClr val="0A6AF6"/>
              </a:solidFill>
              <a:ea typeface="楷体_GB2312" pitchFamily="49" charset="-122"/>
            </a:endParaRPr>
          </a:p>
        </p:txBody>
      </p:sp>
      <p:grpSp>
        <p:nvGrpSpPr>
          <p:cNvPr id="7172" name="Group 34"/>
          <p:cNvGrpSpPr>
            <a:grpSpLocks/>
          </p:cNvGrpSpPr>
          <p:nvPr/>
        </p:nvGrpSpPr>
        <p:grpSpPr bwMode="auto">
          <a:xfrm>
            <a:off x="6464311" y="4030958"/>
            <a:ext cx="2378075" cy="2225905"/>
            <a:chOff x="3216" y="2109"/>
            <a:chExt cx="2027" cy="2019"/>
          </a:xfrm>
        </p:grpSpPr>
        <p:grpSp>
          <p:nvGrpSpPr>
            <p:cNvPr id="7241" name="Group 35"/>
            <p:cNvGrpSpPr>
              <a:grpSpLocks/>
            </p:cNvGrpSpPr>
            <p:nvPr/>
          </p:nvGrpSpPr>
          <p:grpSpPr bwMode="auto">
            <a:xfrm>
              <a:off x="4218" y="2445"/>
              <a:ext cx="1025" cy="1683"/>
              <a:chOff x="4218" y="2445"/>
              <a:chExt cx="1025" cy="1683"/>
            </a:xfrm>
          </p:grpSpPr>
          <p:sp>
            <p:nvSpPr>
              <p:cNvPr id="7243" name="Oval 36"/>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44" name="Oval 37"/>
              <p:cNvSpPr>
                <a:spLocks noChangeArrowheads="1"/>
              </p:cNvSpPr>
              <p:nvPr/>
            </p:nvSpPr>
            <p:spPr bwMode="auto">
              <a:xfrm>
                <a:off x="4658" y="2445"/>
                <a:ext cx="56" cy="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45" name="Line 38"/>
              <p:cNvSpPr>
                <a:spLocks noChangeShapeType="1"/>
              </p:cNvSpPr>
              <p:nvPr/>
            </p:nvSpPr>
            <p:spPr bwMode="auto">
              <a:xfrm>
                <a:off x="4690" y="2544"/>
                <a:ext cx="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46" name="Rectangle 39"/>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47" name="Rectangle 40"/>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48" name="Line 41"/>
              <p:cNvSpPr>
                <a:spLocks noChangeShapeType="1"/>
              </p:cNvSpPr>
              <p:nvPr/>
            </p:nvSpPr>
            <p:spPr bwMode="auto">
              <a:xfrm>
                <a:off x="4690" y="277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49" name="Line 42"/>
              <p:cNvSpPr>
                <a:spLocks noChangeShapeType="1"/>
              </p:cNvSpPr>
              <p:nvPr/>
            </p:nvSpPr>
            <p:spPr bwMode="auto">
              <a:xfrm flipH="1">
                <a:off x="4330"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0" name="Rectangle 43"/>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1" name="Rectangle 44"/>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2" name="Rectangle 45"/>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3" name="Rectangle 46"/>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4" name="Line 47"/>
              <p:cNvSpPr>
                <a:spLocks noChangeShapeType="1"/>
              </p:cNvSpPr>
              <p:nvPr/>
            </p:nvSpPr>
            <p:spPr bwMode="auto">
              <a:xfrm>
                <a:off x="4338"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5" name="Line 48"/>
              <p:cNvSpPr>
                <a:spLocks noChangeShapeType="1"/>
              </p:cNvSpPr>
              <p:nvPr/>
            </p:nvSpPr>
            <p:spPr bwMode="auto">
              <a:xfrm flipH="1">
                <a:off x="4818"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6" name="Line 49"/>
              <p:cNvSpPr>
                <a:spLocks noChangeShapeType="1"/>
              </p:cNvSpPr>
              <p:nvPr/>
            </p:nvSpPr>
            <p:spPr bwMode="auto">
              <a:xfrm>
                <a:off x="5042"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7" name="Line 50"/>
              <p:cNvSpPr>
                <a:spLocks noChangeShapeType="1"/>
              </p:cNvSpPr>
              <p:nvPr/>
            </p:nvSpPr>
            <p:spPr bwMode="auto">
              <a:xfrm>
                <a:off x="4338" y="3165"/>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8" name="Line 51"/>
              <p:cNvSpPr>
                <a:spLocks noChangeShapeType="1"/>
              </p:cNvSpPr>
              <p:nvPr/>
            </p:nvSpPr>
            <p:spPr bwMode="auto">
              <a:xfrm>
                <a:off x="5042" y="3183"/>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59" name="Line 52"/>
              <p:cNvSpPr>
                <a:spLocks noChangeShapeType="1"/>
              </p:cNvSpPr>
              <p:nvPr/>
            </p:nvSpPr>
            <p:spPr bwMode="auto">
              <a:xfrm>
                <a:off x="4338" y="3264"/>
                <a:ext cx="69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0" name="Line 53"/>
              <p:cNvSpPr>
                <a:spLocks noChangeShapeType="1"/>
              </p:cNvSpPr>
              <p:nvPr/>
            </p:nvSpPr>
            <p:spPr bwMode="auto">
              <a:xfrm>
                <a:off x="4690" y="3264"/>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1" name="Rectangle 54"/>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2" name="Rectangle 55"/>
              <p:cNvSpPr>
                <a:spLocks noChangeArrowheads="1"/>
              </p:cNvSpPr>
              <p:nvPr/>
            </p:nvSpPr>
            <p:spPr bwMode="auto">
              <a:xfrm>
                <a:off x="4570" y="3399"/>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3" name="Line 56"/>
              <p:cNvSpPr>
                <a:spLocks noChangeShapeType="1"/>
              </p:cNvSpPr>
              <p:nvPr/>
            </p:nvSpPr>
            <p:spPr bwMode="auto">
              <a:xfrm>
                <a:off x="4690" y="3552"/>
                <a:ext cx="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4" name="Line 57"/>
              <p:cNvSpPr>
                <a:spLocks noChangeShapeType="1"/>
              </p:cNvSpPr>
              <p:nvPr/>
            </p:nvSpPr>
            <p:spPr bwMode="auto">
              <a:xfrm>
                <a:off x="4690" y="376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5" name="Line 58"/>
              <p:cNvSpPr>
                <a:spLocks noChangeShapeType="1"/>
              </p:cNvSpPr>
              <p:nvPr/>
            </p:nvSpPr>
            <p:spPr bwMode="auto">
              <a:xfrm>
                <a:off x="4690" y="2580"/>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6" name="Line 59"/>
              <p:cNvSpPr>
                <a:spLocks noChangeShapeType="1"/>
              </p:cNvSpPr>
              <p:nvPr/>
            </p:nvSpPr>
            <p:spPr bwMode="auto">
              <a:xfrm>
                <a:off x="4690" y="3804"/>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7" name="Line 60"/>
              <p:cNvSpPr>
                <a:spLocks noChangeShapeType="1"/>
              </p:cNvSpPr>
              <p:nvPr/>
            </p:nvSpPr>
            <p:spPr bwMode="auto">
              <a:xfrm>
                <a:off x="5242" y="2580"/>
                <a:ext cx="1" cy="1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8" name="AutoShape 61"/>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69" name="AutoShape 62"/>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270" name="Line 63"/>
              <p:cNvSpPr>
                <a:spLocks noChangeShapeType="1"/>
              </p:cNvSpPr>
              <p:nvPr/>
            </p:nvSpPr>
            <p:spPr bwMode="auto">
              <a:xfrm>
                <a:off x="4690" y="3903"/>
                <a:ext cx="1"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pic>
          <p:nvPicPr>
            <p:cNvPr id="7242"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pSp>
      <p:sp>
        <p:nvSpPr>
          <p:cNvPr id="2" name="TextBox 1"/>
          <p:cNvSpPr txBox="1"/>
          <p:nvPr/>
        </p:nvSpPr>
        <p:spPr>
          <a:xfrm>
            <a:off x="287524" y="1448780"/>
            <a:ext cx="8554862" cy="2585323"/>
          </a:xfrm>
          <a:prstGeom prst="rect">
            <a:avLst/>
          </a:prstGeom>
          <a:noFill/>
        </p:spPr>
        <p:txBody>
          <a:bodyPr wrap="square" rtlCol="0">
            <a:spAutoFit/>
          </a:bodyPr>
          <a:lstStyle/>
          <a:p>
            <a:r>
              <a:rPr lang="en-US" altLang="zh-CN" sz="1800" b="0" dirty="0"/>
              <a:t>White box testing is generally used to</a:t>
            </a:r>
            <a:r>
              <a:rPr lang="en-US" altLang="zh-CN" sz="1800" b="0" dirty="0">
                <a:solidFill>
                  <a:srgbClr val="FF0000"/>
                </a:solidFill>
              </a:rPr>
              <a:t> analyze the</a:t>
            </a:r>
            <a:r>
              <a:rPr lang="en-US" altLang="zh-CN" sz="1800" dirty="0">
                <a:solidFill>
                  <a:srgbClr val="FF0000"/>
                </a:solidFill>
              </a:rPr>
              <a:t> internal </a:t>
            </a:r>
            <a:r>
              <a:rPr lang="en-US" altLang="zh-CN" sz="1800" b="0" dirty="0">
                <a:solidFill>
                  <a:srgbClr val="FF0000"/>
                </a:solidFill>
              </a:rPr>
              <a:t>structure of a program</a:t>
            </a:r>
            <a:r>
              <a:rPr lang="en-US" altLang="zh-CN" sz="1800" b="0" dirty="0"/>
              <a:t>, so it is sometimes called program-based testing. The prerequisite of white box testing is to know the internal working process of the program, and </a:t>
            </a:r>
            <a:r>
              <a:rPr lang="en-US" altLang="zh-CN" sz="1800" b="0" u="sng" dirty="0"/>
              <a:t>to know key information such as its statements, variable states, logical structure, and execution path, so it is also called glass box testing</a:t>
            </a:r>
            <a:r>
              <a:rPr lang="en-US" altLang="zh-CN" sz="1800" b="0" dirty="0"/>
              <a:t>. White box testing is mainly based on the logical structure and related information inside the program to </a:t>
            </a:r>
            <a:r>
              <a:rPr lang="en-US" altLang="zh-CN" sz="1800" dirty="0"/>
              <a:t>check whether each path in the program can work correctly </a:t>
            </a:r>
            <a:r>
              <a:rPr lang="en-US" altLang="zh-CN" sz="1800" u="sng" dirty="0"/>
              <a:t>according to the design requirements. </a:t>
            </a:r>
            <a:r>
              <a:rPr lang="en-US" altLang="zh-CN" sz="1800" b="0" dirty="0"/>
              <a:t>In this sense, white box testing is often referred to as structural testing or logic Drive test.</a:t>
            </a:r>
            <a:endParaRPr lang="zh-CN" altLang="en-US" sz="1800" b="0" dirty="0"/>
          </a:p>
        </p:txBody>
      </p:sp>
      <p:sp>
        <p:nvSpPr>
          <p:cNvPr id="3" name="TextBox 2"/>
          <p:cNvSpPr txBox="1"/>
          <p:nvPr/>
        </p:nvSpPr>
        <p:spPr>
          <a:xfrm>
            <a:off x="287524" y="4126436"/>
            <a:ext cx="6012668" cy="2031325"/>
          </a:xfrm>
          <a:prstGeom prst="rect">
            <a:avLst/>
          </a:prstGeom>
          <a:noFill/>
        </p:spPr>
        <p:txBody>
          <a:bodyPr wrap="square" rtlCol="0">
            <a:spAutoFit/>
          </a:bodyPr>
          <a:lstStyle/>
          <a:p>
            <a:r>
              <a:rPr lang="en-US" altLang="zh-CN" sz="1800" b="0" dirty="0"/>
              <a:t>White box testing is aimed at the internal structure and running process of the program. </a:t>
            </a:r>
            <a:r>
              <a:rPr lang="en-US" altLang="zh-CN" sz="1800" b="0" u="sng" dirty="0"/>
              <a:t>White box testing attaches great importance to the measurement of test coverage and is regarded as a </a:t>
            </a:r>
            <a:r>
              <a:rPr lang="en-US" altLang="zh-CN" sz="1800" b="0" dirty="0"/>
              <a:t>"</a:t>
            </a:r>
            <a:r>
              <a:rPr lang="en-US" altLang="zh-CN" sz="1800" b="0" dirty="0">
                <a:solidFill>
                  <a:srgbClr val="FF0000"/>
                </a:solidFill>
              </a:rPr>
              <a:t>coverage-based test</a:t>
            </a:r>
            <a:r>
              <a:rPr lang="en-US" altLang="zh-CN" sz="1800" b="0" dirty="0"/>
              <a:t>", requiring a certain degree of coverage of the structure of the program under test, and judging the adequacy of test execution through different types of coverage criteria.</a:t>
            </a:r>
            <a:endParaRPr lang="zh-CN" altLang="en-US" sz="1800" b="0" dirty="0"/>
          </a:p>
        </p:txBody>
      </p:sp>
      <p:sp>
        <p:nvSpPr>
          <p:cNvPr id="4" name="灯片编号占位符 3"/>
          <p:cNvSpPr>
            <a:spLocks noGrp="1"/>
          </p:cNvSpPr>
          <p:nvPr>
            <p:ph type="sldNum" sz="quarter" idx="12"/>
          </p:nvPr>
        </p:nvSpPr>
        <p:spPr/>
        <p:txBody>
          <a:bodyPr/>
          <a:lstStyle/>
          <a:p>
            <a:pPr>
              <a:defRPr/>
            </a:pPr>
            <a:fld id="{B13EEA26-5FB6-472F-8F4B-256D89C987FA}" type="slidenum">
              <a:rPr lang="en-US" altLang="zh-CN" smtClean="0"/>
              <a:pPr>
                <a:defRPr/>
              </a:pPr>
              <a:t>4</a:t>
            </a:fld>
            <a:r>
              <a:rPr lang="en-US" altLang="zh-CN"/>
              <a:t>/116</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algn="ctr" eaLnBrk="1" hangingPunct="1"/>
            <a:r>
              <a:rPr lang="en-US" altLang="zh-CN" sz="2800" dirty="0"/>
              <a:t>Table 2-6 Conditional Coverage Test Cases</a:t>
            </a:r>
            <a:endParaRPr lang="zh-CN" altLang="en-US" sz="2800" dirty="0">
              <a:solidFill>
                <a:srgbClr val="3F3FB7"/>
              </a:solidFill>
              <a:latin typeface="楷体_GB2312" pitchFamily="49" charset="-122"/>
              <a:ea typeface="楷体_GB2312"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52149991"/>
              </p:ext>
            </p:extLst>
          </p:nvPr>
        </p:nvGraphicFramePr>
        <p:xfrm>
          <a:off x="431540" y="1808820"/>
          <a:ext cx="8568953" cy="2520279"/>
        </p:xfrm>
        <a:graphic>
          <a:graphicData uri="http://schemas.openxmlformats.org/drawingml/2006/table">
            <a:tbl>
              <a:tblPr firstRow="1" firstCol="1" bandRow="1">
                <a:tableStyleId>{5C22544A-7EE6-4342-B048-85BDC9FD1C3A}</a:tableStyleId>
              </a:tblPr>
              <a:tblGrid>
                <a:gridCol w="2255117">
                  <a:extLst>
                    <a:ext uri="{9D8B030D-6E8A-4147-A177-3AD203B41FA5}">
                      <a16:colId xmlns:a16="http://schemas.microsoft.com/office/drawing/2014/main" val="20000"/>
                    </a:ext>
                  </a:extLst>
                </a:gridCol>
                <a:gridCol w="832658">
                  <a:extLst>
                    <a:ext uri="{9D8B030D-6E8A-4147-A177-3AD203B41FA5}">
                      <a16:colId xmlns:a16="http://schemas.microsoft.com/office/drawing/2014/main" val="20001"/>
                    </a:ext>
                  </a:extLst>
                </a:gridCol>
                <a:gridCol w="792084">
                  <a:extLst>
                    <a:ext uri="{9D8B030D-6E8A-4147-A177-3AD203B41FA5}">
                      <a16:colId xmlns:a16="http://schemas.microsoft.com/office/drawing/2014/main" val="20002"/>
                    </a:ext>
                  </a:extLst>
                </a:gridCol>
                <a:gridCol w="665068">
                  <a:extLst>
                    <a:ext uri="{9D8B030D-6E8A-4147-A177-3AD203B41FA5}">
                      <a16:colId xmlns:a16="http://schemas.microsoft.com/office/drawing/2014/main" val="20003"/>
                    </a:ext>
                  </a:extLst>
                </a:gridCol>
                <a:gridCol w="624494">
                  <a:extLst>
                    <a:ext uri="{9D8B030D-6E8A-4147-A177-3AD203B41FA5}">
                      <a16:colId xmlns:a16="http://schemas.microsoft.com/office/drawing/2014/main" val="20004"/>
                    </a:ext>
                  </a:extLst>
                </a:gridCol>
                <a:gridCol w="659188">
                  <a:extLst>
                    <a:ext uri="{9D8B030D-6E8A-4147-A177-3AD203B41FA5}">
                      <a16:colId xmlns:a16="http://schemas.microsoft.com/office/drawing/2014/main" val="20005"/>
                    </a:ext>
                  </a:extLst>
                </a:gridCol>
                <a:gridCol w="971435">
                  <a:extLst>
                    <a:ext uri="{9D8B030D-6E8A-4147-A177-3AD203B41FA5}">
                      <a16:colId xmlns:a16="http://schemas.microsoft.com/office/drawing/2014/main" val="20006"/>
                    </a:ext>
                  </a:extLst>
                </a:gridCol>
                <a:gridCol w="1768909">
                  <a:extLst>
                    <a:ext uri="{9D8B030D-6E8A-4147-A177-3AD203B41FA5}">
                      <a16:colId xmlns:a16="http://schemas.microsoft.com/office/drawing/2014/main" val="20007"/>
                    </a:ext>
                  </a:extLst>
                </a:gridCol>
              </a:tblGrid>
              <a:tr h="840093">
                <a:tc>
                  <a:txBody>
                    <a:bodyPr/>
                    <a:lstStyle/>
                    <a:p>
                      <a:pPr indent="127000" algn="ctr">
                        <a:lnSpc>
                          <a:spcPct val="125000"/>
                        </a:lnSpc>
                        <a:spcBef>
                          <a:spcPts val="600"/>
                        </a:spcBef>
                        <a:spcAft>
                          <a:spcPts val="0"/>
                        </a:spcAft>
                      </a:pPr>
                      <a:r>
                        <a:rPr lang="en-US" altLang="zh-CN" sz="2000" kern="100" dirty="0">
                          <a:solidFill>
                            <a:schemeClr val="tx1"/>
                          </a:solidFill>
                          <a:effectLst/>
                        </a:rPr>
                        <a:t>Test Case</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C2</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C3</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C4</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P1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P2</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altLang="zh-CN" sz="2000" kern="100" dirty="0">
                          <a:solidFill>
                            <a:schemeClr val="tx1"/>
                          </a:solidFill>
                          <a:effectLst/>
                        </a:rPr>
                        <a:t>Execution Path</a:t>
                      </a:r>
                      <a:endParaRPr lang="zh-CN" sz="20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840093">
                <a:tc>
                  <a:txBody>
                    <a:bodyPr/>
                    <a:lstStyle/>
                    <a:p>
                      <a:pPr indent="127000" algn="ctr">
                        <a:lnSpc>
                          <a:spcPct val="125000"/>
                        </a:lnSpc>
                        <a:spcBef>
                          <a:spcPts val="600"/>
                        </a:spcBef>
                        <a:spcAft>
                          <a:spcPts val="0"/>
                        </a:spcAft>
                      </a:pPr>
                      <a:r>
                        <a:rPr lang="en-US" sz="2000" kern="100" dirty="0">
                          <a:solidFill>
                            <a:schemeClr val="tx1"/>
                          </a:solidFill>
                          <a:effectLst/>
                        </a:rPr>
                        <a:t>A=2</a:t>
                      </a:r>
                      <a:r>
                        <a:rPr lang="zh-CN" sz="2000" kern="100" dirty="0">
                          <a:solidFill>
                            <a:schemeClr val="tx1"/>
                          </a:solidFill>
                          <a:effectLst/>
                        </a:rPr>
                        <a:t>，</a:t>
                      </a:r>
                      <a:r>
                        <a:rPr lang="en-US" sz="2000" kern="100" dirty="0">
                          <a:solidFill>
                            <a:schemeClr val="tx1"/>
                          </a:solidFill>
                          <a:effectLst/>
                        </a:rPr>
                        <a:t>B=0</a:t>
                      </a:r>
                      <a:r>
                        <a:rPr lang="zh-CN" sz="2000" kern="100" dirty="0">
                          <a:solidFill>
                            <a:schemeClr val="tx1"/>
                          </a:solidFill>
                          <a:effectLst/>
                        </a:rPr>
                        <a:t>，</a:t>
                      </a:r>
                      <a:r>
                        <a:rPr lang="en-US" sz="2000" kern="100" dirty="0">
                          <a:solidFill>
                            <a:schemeClr val="tx1"/>
                          </a:solidFill>
                          <a:effectLst/>
                        </a:rPr>
                        <a:t>X=1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T2</a:t>
                      </a:r>
                      <a:endParaRPr lang="zh-CN" sz="2000" kern="100" dirty="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F4</a:t>
                      </a:r>
                      <a:endParaRPr lang="zh-CN" sz="2000" kern="100" dirty="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a-c-b-e-d</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840093">
                <a:tc>
                  <a:txBody>
                    <a:bodyPr/>
                    <a:lstStyle/>
                    <a:p>
                      <a:pPr indent="127000" algn="ctr">
                        <a:lnSpc>
                          <a:spcPct val="125000"/>
                        </a:lnSpc>
                        <a:spcBef>
                          <a:spcPts val="600"/>
                        </a:spcBef>
                        <a:spcAft>
                          <a:spcPts val="0"/>
                        </a:spcAft>
                      </a:pPr>
                      <a:r>
                        <a:rPr lang="en-US" sz="2000" kern="100" dirty="0">
                          <a:solidFill>
                            <a:schemeClr val="tx1"/>
                          </a:solidFill>
                          <a:effectLst/>
                        </a:rPr>
                        <a:t>A=1</a:t>
                      </a:r>
                      <a:r>
                        <a:rPr lang="zh-CN" sz="2000" kern="100" dirty="0">
                          <a:solidFill>
                            <a:schemeClr val="tx1"/>
                          </a:solidFill>
                          <a:effectLst/>
                        </a:rPr>
                        <a:t>，</a:t>
                      </a:r>
                      <a:r>
                        <a:rPr lang="en-US" sz="2000" kern="100" dirty="0">
                          <a:solidFill>
                            <a:schemeClr val="tx1"/>
                          </a:solidFill>
                          <a:effectLst/>
                        </a:rPr>
                        <a:t>B=1</a:t>
                      </a:r>
                      <a:r>
                        <a:rPr lang="zh-CN" sz="2000" kern="100" dirty="0">
                          <a:solidFill>
                            <a:schemeClr val="tx1"/>
                          </a:solidFill>
                          <a:effectLst/>
                        </a:rPr>
                        <a:t>，</a:t>
                      </a:r>
                      <a:r>
                        <a:rPr lang="en-US" sz="2000" kern="100" dirty="0">
                          <a:solidFill>
                            <a:schemeClr val="tx1"/>
                          </a:solidFill>
                          <a:effectLst/>
                        </a:rPr>
                        <a:t>X=4</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T4</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a-b-e-d</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bl>
          </a:graphicData>
        </a:graphic>
      </p:graphicFrame>
      <p:sp>
        <p:nvSpPr>
          <p:cNvPr id="4" name="TextBox 3"/>
          <p:cNvSpPr txBox="1"/>
          <p:nvPr/>
        </p:nvSpPr>
        <p:spPr>
          <a:xfrm>
            <a:off x="575556" y="4725144"/>
            <a:ext cx="8316924" cy="1569660"/>
          </a:xfrm>
          <a:prstGeom prst="rect">
            <a:avLst/>
          </a:prstGeom>
          <a:noFill/>
        </p:spPr>
        <p:txBody>
          <a:bodyPr wrap="square" rtlCol="0">
            <a:spAutoFit/>
          </a:bodyPr>
          <a:lstStyle/>
          <a:p>
            <a:pPr algn="just">
              <a:lnSpc>
                <a:spcPct val="120000"/>
              </a:lnSpc>
            </a:pPr>
            <a:r>
              <a:rPr lang="en-US" altLang="zh-CN" sz="2000" b="0" dirty="0"/>
              <a:t>The test cases in Table 2-6 satisfy the conditional coverage criteria, but since the only case of determining P2 is the true value, </a:t>
            </a:r>
            <a:r>
              <a:rPr lang="en-US" altLang="zh-CN" sz="2000" b="0" u="sng" dirty="0"/>
              <a:t>its False branch is not executed, so it does not meet the determination coverage criteria</a:t>
            </a:r>
            <a:r>
              <a:rPr lang="en-US" altLang="zh-CN" sz="2000" b="0" dirty="0"/>
              <a:t>.</a:t>
            </a:r>
            <a:endParaRPr lang="zh-CN" altLang="zh-CN" sz="2000" b="0" dirty="0"/>
          </a:p>
          <a:p>
            <a:endParaRPr lang="zh-CN" altLang="en-US"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40</a:t>
            </a:fld>
            <a:r>
              <a:rPr lang="en-US" altLang="zh-CN"/>
              <a:t>/116</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ChangeArrowheads="1"/>
          </p:cNvSpPr>
          <p:nvPr/>
        </p:nvSpPr>
        <p:spPr bwMode="auto">
          <a:xfrm>
            <a:off x="251520" y="1601419"/>
            <a:ext cx="8245475" cy="421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nSpc>
                <a:spcPct val="150000"/>
              </a:lnSpc>
              <a:spcBef>
                <a:spcPct val="20000"/>
              </a:spcBef>
              <a:buClr>
                <a:schemeClr val="tx2"/>
              </a:buClr>
              <a:buSzPct val="70000"/>
              <a:buFont typeface="Wingdings" pitchFamily="2" charset="2"/>
              <a:buNone/>
            </a:pPr>
            <a:r>
              <a:rPr lang="en-US" altLang="zh-CN" sz="2000" dirty="0">
                <a:solidFill>
                  <a:srgbClr val="0A6AF6"/>
                </a:solidFill>
              </a:rPr>
              <a:t>Definition: </a:t>
            </a:r>
            <a:r>
              <a:rPr lang="en-US" altLang="zh-CN" sz="2000" b="0" dirty="0"/>
              <a:t>From decision coverage and condition coverage, condition coverage does not necessarily include decision coverage, and vice versa. Therefore, a logical coverage criterion that can combine the two is required, which is decision-conditional coverage, also known as branch-conditional coverage or conditional-judgment combined coverage.</a:t>
            </a:r>
          </a:p>
          <a:p>
            <a:pPr marL="287338" indent="-6350">
              <a:lnSpc>
                <a:spcPct val="150000"/>
              </a:lnSpc>
              <a:spcBef>
                <a:spcPct val="20000"/>
              </a:spcBef>
              <a:buClr>
                <a:schemeClr val="tx2"/>
              </a:buClr>
              <a:buSzPct val="70000"/>
              <a:buFont typeface="Wingdings" pitchFamily="2" charset="2"/>
              <a:buNone/>
            </a:pPr>
            <a:r>
              <a:rPr lang="en-US" altLang="zh-CN" sz="2000" dirty="0">
                <a:solidFill>
                  <a:srgbClr val="0A6AF6"/>
                </a:solidFill>
              </a:rPr>
              <a:t>Basic idea: </a:t>
            </a:r>
            <a:r>
              <a:rPr lang="en-US" altLang="zh-CN" sz="2000" b="0" dirty="0"/>
              <a:t>Design enough test cases so that the possible values of each condition of each decision in the program under test are executed at least once, and each possible decision result is also executed at least once.</a:t>
            </a:r>
            <a:endParaRPr lang="zh-CN" altLang="en-US" sz="2000" b="0" dirty="0">
              <a:latin typeface="楷体_GB2312" pitchFamily="49" charset="-122"/>
              <a:ea typeface="楷体_GB2312" pitchFamily="49" charset="-122"/>
            </a:endParaRPr>
          </a:p>
        </p:txBody>
      </p:sp>
      <p:sp>
        <p:nvSpPr>
          <p:cNvPr id="50180" name="Rectangle 5"/>
          <p:cNvSpPr>
            <a:spLocks noChangeArrowheads="1"/>
          </p:cNvSpPr>
          <p:nvPr/>
        </p:nvSpPr>
        <p:spPr bwMode="auto">
          <a:xfrm>
            <a:off x="179512" y="800708"/>
            <a:ext cx="51355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lvl="2">
              <a:lnSpc>
                <a:spcPct val="150000"/>
              </a:lnSpc>
              <a:spcBef>
                <a:spcPct val="50000"/>
              </a:spcBef>
            </a:pPr>
            <a:r>
              <a:rPr lang="en-US" altLang="zh-CN" dirty="0">
                <a:effectLst>
                  <a:glow>
                    <a:srgbClr val="000000"/>
                  </a:glow>
                  <a:outerShdw sx="0" sy="0">
                    <a:srgbClr val="000000"/>
                  </a:outerShdw>
                  <a:reflection stA="0" endPos="0" fadeDir="0" sx="0" sy="0"/>
                </a:effectLst>
              </a:rPr>
              <a:t>2.4.4 </a:t>
            </a:r>
            <a:endParaRPr lang="zh-CN" altLang="zh-CN" dirty="0">
              <a:effectLst>
                <a:glow>
                  <a:srgbClr val="000000"/>
                </a:glow>
                <a:outerShdw sx="0" sy="0">
                  <a:srgbClr val="000000"/>
                </a:outerShdw>
                <a:reflection stA="0" endPos="0" fadeDir="0" sx="0" sy="0"/>
              </a:effectLst>
            </a:endParaRPr>
          </a:p>
        </p:txBody>
      </p:sp>
      <p:sp>
        <p:nvSpPr>
          <p:cNvPr id="2" name="灯片编号占位符 1"/>
          <p:cNvSpPr>
            <a:spLocks noGrp="1"/>
          </p:cNvSpPr>
          <p:nvPr>
            <p:ph type="sldNum" sz="quarter" idx="12"/>
          </p:nvPr>
        </p:nvSpPr>
        <p:spPr/>
        <p:txBody>
          <a:bodyPr/>
          <a:lstStyle/>
          <a:p>
            <a:pPr>
              <a:defRPr/>
            </a:pPr>
            <a:fld id="{07B0A429-4BF6-47BA-9CDA-C696ABD4D7E9}" type="slidenum">
              <a:rPr lang="en-US" altLang="zh-CN" smtClean="0"/>
              <a:pPr>
                <a:defRPr/>
              </a:pPr>
              <a:t>41</a:t>
            </a:fld>
            <a:endParaRPr lang="en-US" altLang="zh-CN"/>
          </a:p>
        </p:txBody>
      </p:sp>
      <p:sp>
        <p:nvSpPr>
          <p:cNvPr id="6" name="TextBox 5">
            <a:extLst>
              <a:ext uri="{FF2B5EF4-FFF2-40B4-BE49-F238E27FC236}">
                <a16:creationId xmlns:a16="http://schemas.microsoft.com/office/drawing/2014/main" id="{FBF83CEE-1B27-4346-878F-E3B16BF3AC7B}"/>
              </a:ext>
            </a:extLst>
          </p:cNvPr>
          <p:cNvSpPr txBox="1"/>
          <p:nvPr/>
        </p:nvSpPr>
        <p:spPr>
          <a:xfrm>
            <a:off x="1079612" y="979575"/>
            <a:ext cx="4572000" cy="461665"/>
          </a:xfrm>
          <a:prstGeom prst="rect">
            <a:avLst/>
          </a:prstGeom>
          <a:noFill/>
        </p:spPr>
        <p:txBody>
          <a:bodyPr wrap="square">
            <a:spAutoFit/>
          </a:bodyPr>
          <a:lstStyle/>
          <a:p>
            <a:r>
              <a:rPr lang="en-US" altLang="zh-CN" dirty="0"/>
              <a:t>Decision-Condition Coverage</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1880828"/>
            <a:ext cx="7967228" cy="2710742"/>
          </a:xfrm>
          <a:prstGeom prst="rect">
            <a:avLst/>
          </a:prstGeom>
          <a:noFill/>
        </p:spPr>
        <p:txBody>
          <a:bodyPr wrap="square" rtlCol="0">
            <a:spAutoFit/>
          </a:bodyPr>
          <a:lstStyle/>
          <a:p>
            <a:pPr>
              <a:lnSpc>
                <a:spcPct val="120000"/>
              </a:lnSpc>
            </a:pPr>
            <a:r>
              <a:rPr lang="en-US" altLang="zh-CN" b="0" dirty="0"/>
              <a:t>Note: Decision-condition coverage does not necessarily catch all errors in logical expressions. From the perspective of test sufficiency, satisfying the decision-conditional coverage must be able to satisfy the conditional coverage, the decision coverage and the statement coverage.</a:t>
            </a:r>
            <a:endParaRPr lang="zh-CN" altLang="en-US" b="0"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4294967295"/>
          </p:nvPr>
        </p:nvSpPr>
        <p:spPr>
          <a:xfrm>
            <a:off x="395288" y="1844675"/>
            <a:ext cx="8135937" cy="3573463"/>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280988" indent="0" eaLnBrk="1" hangingPunct="1">
              <a:lnSpc>
                <a:spcPct val="120000"/>
              </a:lnSpc>
              <a:buNone/>
            </a:pPr>
            <a:r>
              <a:rPr lang="en-US" altLang="zh-CN" sz="2400" dirty="0">
                <a:solidFill>
                  <a:srgbClr val="0A6AF6"/>
                </a:solidFill>
                <a:latin typeface="Times New Roman" panose="02020603050405020304" pitchFamily="18" charset="0"/>
                <a:ea typeface="楷体_GB2312" pitchFamily="49" charset="-122"/>
                <a:cs typeface="Times New Roman" panose="02020603050405020304" pitchFamily="18" charset="0"/>
              </a:rPr>
              <a:t>Definition: </a:t>
            </a:r>
            <a:r>
              <a:rPr lang="en-US" altLang="zh-CN" sz="2400" dirty="0">
                <a:latin typeface="Times New Roman" panose="02020603050405020304" pitchFamily="18" charset="0"/>
                <a:ea typeface="楷体_GB2312" pitchFamily="49" charset="-122"/>
                <a:cs typeface="Times New Roman" panose="02020603050405020304" pitchFamily="18" charset="0"/>
              </a:rPr>
              <a:t>Condition combination coverage refers to designing enough test cases so that all possible </a:t>
            </a:r>
            <a:r>
              <a:rPr lang="en-US" altLang="zh-CN" sz="2400" b="1" dirty="0">
                <a:latin typeface="Times New Roman" panose="02020603050405020304" pitchFamily="18" charset="0"/>
                <a:ea typeface="楷体_GB2312" pitchFamily="49" charset="-122"/>
                <a:cs typeface="Times New Roman" panose="02020603050405020304" pitchFamily="18" charset="0"/>
              </a:rPr>
              <a:t>combinations</a:t>
            </a:r>
            <a:r>
              <a:rPr lang="en-US" altLang="zh-CN" sz="2400" dirty="0">
                <a:latin typeface="Times New Roman" panose="02020603050405020304" pitchFamily="18" charset="0"/>
                <a:ea typeface="楷体_GB2312" pitchFamily="49" charset="-122"/>
                <a:cs typeface="Times New Roman" panose="02020603050405020304" pitchFamily="18" charset="0"/>
              </a:rPr>
              <a:t> of condition values for each decision in the program under test are executed at least once.</a:t>
            </a:r>
          </a:p>
          <a:p>
            <a:pPr marL="280988" indent="0" eaLnBrk="1" hangingPunct="1">
              <a:lnSpc>
                <a:spcPct val="120000"/>
              </a:lnSpc>
              <a:buNone/>
            </a:pPr>
            <a:r>
              <a:rPr lang="en-US" altLang="zh-CN" sz="2400" dirty="0">
                <a:latin typeface="Times New Roman" panose="02020603050405020304" pitchFamily="18" charset="0"/>
                <a:ea typeface="楷体_GB2312" pitchFamily="49" charset="-122"/>
                <a:cs typeface="Times New Roman" panose="02020603050405020304" pitchFamily="18" charset="0"/>
              </a:rPr>
              <a:t>The </a:t>
            </a:r>
            <a:r>
              <a:rPr lang="en-US" altLang="zh-CN" sz="2400" dirty="0">
                <a:solidFill>
                  <a:srgbClr val="0A6AF6"/>
                </a:solidFill>
                <a:latin typeface="Times New Roman" panose="02020603050405020304" pitchFamily="18" charset="0"/>
                <a:ea typeface="楷体_GB2312" pitchFamily="49" charset="-122"/>
                <a:cs typeface="Times New Roman" panose="02020603050405020304" pitchFamily="18" charset="0"/>
              </a:rPr>
              <a:t>difference</a:t>
            </a:r>
            <a:r>
              <a:rPr lang="en-US" altLang="zh-CN" sz="2400" dirty="0">
                <a:latin typeface="Times New Roman" panose="02020603050405020304" pitchFamily="18" charset="0"/>
                <a:ea typeface="楷体_GB2312" pitchFamily="49" charset="-122"/>
                <a:cs typeface="Times New Roman" panose="02020603050405020304" pitchFamily="18" charset="0"/>
              </a:rPr>
              <a:t> between conditional combination coverage and conditional coverage is that each condition is only required to have true and false results, and all possible combinations of these results are required to appear at least once.</a:t>
            </a:r>
            <a:endParaRPr lang="zh-CN" altLang="en-US" sz="2400" dirty="0">
              <a:latin typeface="Times New Roman" panose="02020603050405020304" pitchFamily="18" charset="0"/>
              <a:ea typeface="楷体_GB2312" pitchFamily="49" charset="-122"/>
              <a:cs typeface="Times New Roman" panose="02020603050405020304" pitchFamily="18" charset="0"/>
            </a:endParaRPr>
          </a:p>
        </p:txBody>
      </p:sp>
      <p:sp>
        <p:nvSpPr>
          <p:cNvPr id="2" name="TextBox 1"/>
          <p:cNvSpPr txBox="1"/>
          <p:nvPr/>
        </p:nvSpPr>
        <p:spPr>
          <a:xfrm>
            <a:off x="539552" y="1088739"/>
            <a:ext cx="6948772" cy="523220"/>
          </a:xfrm>
          <a:prstGeom prst="rect">
            <a:avLst/>
          </a:prstGeom>
          <a:noFill/>
        </p:spPr>
        <p:txBody>
          <a:bodyPr wrap="square" rtlCol="0">
            <a:spAutoFit/>
          </a:bodyPr>
          <a:lstStyle/>
          <a:p>
            <a:r>
              <a:rPr lang="en-US" altLang="zh-CN" sz="2800" dirty="0"/>
              <a:t>2.4.5 Condition combination coverage</a:t>
            </a:r>
            <a:endParaRPr lang="zh-CN" altLang="en-US" sz="2800"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5"/>
          <p:cNvSpPr txBox="1">
            <a:spLocks noChangeArrowheads="1"/>
          </p:cNvSpPr>
          <p:nvPr/>
        </p:nvSpPr>
        <p:spPr bwMode="auto">
          <a:xfrm>
            <a:off x="715146" y="988240"/>
            <a:ext cx="71287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ctr" eaLnBrk="1" hangingPunct="1">
              <a:spcBef>
                <a:spcPct val="50000"/>
              </a:spcBef>
            </a:pPr>
            <a:r>
              <a:rPr lang="en-US" altLang="zh-CN" dirty="0"/>
              <a:t>Table 2-7 Condition value combinations</a:t>
            </a:r>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3031037802"/>
              </p:ext>
            </p:extLst>
          </p:nvPr>
        </p:nvGraphicFramePr>
        <p:xfrm>
          <a:off x="237662" y="1559514"/>
          <a:ext cx="8586800" cy="1259015"/>
        </p:xfrm>
        <a:graphic>
          <a:graphicData uri="http://schemas.openxmlformats.org/drawingml/2006/table">
            <a:tbl>
              <a:tblPr firstRow="1" firstCol="1" bandRow="1">
                <a:tableStyleId>{5C22544A-7EE6-4342-B048-85BDC9FD1C3A}</a:tableStyleId>
              </a:tblPr>
              <a:tblGrid>
                <a:gridCol w="2073842">
                  <a:extLst>
                    <a:ext uri="{9D8B030D-6E8A-4147-A177-3AD203B41FA5}">
                      <a16:colId xmlns:a16="http://schemas.microsoft.com/office/drawing/2014/main" val="20000"/>
                    </a:ext>
                  </a:extLst>
                </a:gridCol>
                <a:gridCol w="1418053">
                  <a:extLst>
                    <a:ext uri="{9D8B030D-6E8A-4147-A177-3AD203B41FA5}">
                      <a16:colId xmlns:a16="http://schemas.microsoft.com/office/drawing/2014/main" val="20001"/>
                    </a:ext>
                  </a:extLst>
                </a:gridCol>
                <a:gridCol w="1561342">
                  <a:extLst>
                    <a:ext uri="{9D8B030D-6E8A-4147-A177-3AD203B41FA5}">
                      <a16:colId xmlns:a16="http://schemas.microsoft.com/office/drawing/2014/main" val="20002"/>
                    </a:ext>
                  </a:extLst>
                </a:gridCol>
                <a:gridCol w="1561342">
                  <a:extLst>
                    <a:ext uri="{9D8B030D-6E8A-4147-A177-3AD203B41FA5}">
                      <a16:colId xmlns:a16="http://schemas.microsoft.com/office/drawing/2014/main" val="20003"/>
                    </a:ext>
                  </a:extLst>
                </a:gridCol>
                <a:gridCol w="1972221">
                  <a:extLst>
                    <a:ext uri="{9D8B030D-6E8A-4147-A177-3AD203B41FA5}">
                      <a16:colId xmlns:a16="http://schemas.microsoft.com/office/drawing/2014/main" val="20004"/>
                    </a:ext>
                  </a:extLst>
                </a:gridCol>
              </a:tblGrid>
              <a:tr h="496775">
                <a:tc>
                  <a:txBody>
                    <a:bodyPr/>
                    <a:lstStyle/>
                    <a:p>
                      <a:pPr indent="127000" algn="ctr">
                        <a:lnSpc>
                          <a:spcPct val="120000"/>
                        </a:lnSpc>
                        <a:spcAft>
                          <a:spcPts val="0"/>
                        </a:spcAft>
                      </a:pPr>
                      <a:r>
                        <a:rPr lang="en-US" altLang="zh-CN" sz="1800" kern="100" dirty="0">
                          <a:solidFill>
                            <a:schemeClr val="tx1"/>
                          </a:solidFill>
                          <a:effectLst/>
                        </a:rPr>
                        <a:t>Combination number</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2</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3</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4</a:t>
                      </a:r>
                      <a:endParaRPr lang="zh-CN" sz="20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47341">
                <a:tc>
                  <a:txBody>
                    <a:bodyPr/>
                    <a:lstStyle/>
                    <a:p>
                      <a:pPr indent="127000" algn="ctr">
                        <a:lnSpc>
                          <a:spcPct val="120000"/>
                        </a:lnSpc>
                        <a:spcAft>
                          <a:spcPts val="0"/>
                        </a:spcAft>
                      </a:pPr>
                      <a:r>
                        <a:rPr lang="en-US" altLang="zh-CN" sz="1800" kern="100" dirty="0">
                          <a:solidFill>
                            <a:schemeClr val="tx1"/>
                          </a:solidFill>
                          <a:effectLst/>
                          <a:latin typeface="Times New Roman"/>
                          <a:ea typeface="+mn-ea"/>
                        </a:rPr>
                        <a:t>Conditional value combination</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rgbClr val="FF0000"/>
                          </a:solidFill>
                          <a:effectLst/>
                        </a:rPr>
                        <a:t>T1</a:t>
                      </a:r>
                      <a:r>
                        <a:rPr lang="zh-CN" sz="2000" kern="100" dirty="0">
                          <a:solidFill>
                            <a:srgbClr val="FF0000"/>
                          </a:solidFill>
                          <a:effectLst/>
                        </a:rPr>
                        <a:t>，</a:t>
                      </a:r>
                      <a:r>
                        <a:rPr lang="en-US" sz="2000" kern="100" dirty="0">
                          <a:solidFill>
                            <a:srgbClr val="FF0000"/>
                          </a:solidFill>
                          <a:effectLst/>
                        </a:rPr>
                        <a:t>T2</a:t>
                      </a:r>
                      <a:endParaRPr lang="zh-CN" sz="2000" kern="100" dirty="0">
                        <a:solidFill>
                          <a:srgbClr val="FF0000"/>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rgbClr val="FF0000"/>
                          </a:solidFill>
                          <a:effectLst/>
                        </a:rPr>
                        <a:t>T1</a:t>
                      </a:r>
                      <a:r>
                        <a:rPr lang="zh-CN" sz="2000" kern="100" dirty="0">
                          <a:solidFill>
                            <a:srgbClr val="FF0000"/>
                          </a:solidFill>
                          <a:effectLst/>
                        </a:rPr>
                        <a:t>，</a:t>
                      </a:r>
                      <a:r>
                        <a:rPr lang="en-US" sz="2000" kern="100" dirty="0">
                          <a:solidFill>
                            <a:srgbClr val="FF0000"/>
                          </a:solidFill>
                          <a:effectLst/>
                        </a:rPr>
                        <a:t>F2</a:t>
                      </a:r>
                      <a:endParaRPr lang="zh-CN" sz="2000" kern="100" dirty="0">
                        <a:solidFill>
                          <a:srgbClr val="FF0000"/>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effectLst/>
                        </a:rPr>
                        <a:t>F1</a:t>
                      </a:r>
                      <a:r>
                        <a:rPr lang="zh-CN" sz="2000" kern="100" dirty="0">
                          <a:effectLst/>
                        </a:rPr>
                        <a:t>，</a:t>
                      </a:r>
                      <a:r>
                        <a:rPr lang="en-US" sz="2000" kern="100" dirty="0">
                          <a:effectLst/>
                        </a:rPr>
                        <a:t>T2</a:t>
                      </a:r>
                      <a:endParaRPr lang="zh-CN" sz="20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effectLst/>
                        </a:rPr>
                        <a:t>F1</a:t>
                      </a:r>
                      <a:r>
                        <a:rPr lang="zh-CN" sz="2000" kern="100" dirty="0">
                          <a:effectLst/>
                        </a:rPr>
                        <a:t>，</a:t>
                      </a:r>
                      <a:r>
                        <a:rPr lang="en-US" sz="2000" kern="100" dirty="0">
                          <a:effectLst/>
                        </a:rPr>
                        <a:t>F2</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
        <p:nvSpPr>
          <p:cNvPr id="3" name="TextBox 2"/>
          <p:cNvSpPr txBox="1"/>
          <p:nvPr/>
        </p:nvSpPr>
        <p:spPr>
          <a:xfrm>
            <a:off x="255410" y="3426094"/>
            <a:ext cx="8686396" cy="461665"/>
          </a:xfrm>
          <a:prstGeom prst="rect">
            <a:avLst/>
          </a:prstGeom>
          <a:noFill/>
        </p:spPr>
        <p:txBody>
          <a:bodyPr wrap="square" rtlCol="0">
            <a:spAutoFit/>
          </a:bodyPr>
          <a:lstStyle/>
          <a:p>
            <a:pPr algn="ctr" eaLnBrk="1" hangingPunct="1">
              <a:spcBef>
                <a:spcPct val="50000"/>
              </a:spcBef>
            </a:pPr>
            <a:r>
              <a:rPr lang="en-US" altLang="zh-CN"/>
              <a:t>Table 2-7 Condition value combinations (continued)</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72514205"/>
              </p:ext>
            </p:extLst>
          </p:nvPr>
        </p:nvGraphicFramePr>
        <p:xfrm>
          <a:off x="323528" y="4149080"/>
          <a:ext cx="8505360" cy="1259015"/>
        </p:xfrm>
        <a:graphic>
          <a:graphicData uri="http://schemas.openxmlformats.org/drawingml/2006/table">
            <a:tbl>
              <a:tblPr firstRow="1" firstCol="1" bandRow="1">
                <a:tableStyleId>{5C22544A-7EE6-4342-B048-85BDC9FD1C3A}</a:tableStyleId>
              </a:tblPr>
              <a:tblGrid>
                <a:gridCol w="2088232">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gridCol w="16201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808616">
                  <a:extLst>
                    <a:ext uri="{9D8B030D-6E8A-4147-A177-3AD203B41FA5}">
                      <a16:colId xmlns:a16="http://schemas.microsoft.com/office/drawing/2014/main" val="20004"/>
                    </a:ext>
                  </a:extLst>
                </a:gridCol>
              </a:tblGrid>
              <a:tr h="506128">
                <a:tc>
                  <a:txBody>
                    <a:bodyPr/>
                    <a:lstStyle/>
                    <a:p>
                      <a:pPr indent="127000" algn="ctr">
                        <a:lnSpc>
                          <a:spcPct val="120000"/>
                        </a:lnSpc>
                        <a:spcAft>
                          <a:spcPts val="0"/>
                        </a:spcAft>
                      </a:pPr>
                      <a:r>
                        <a:rPr lang="en-US" altLang="zh-CN" sz="1800" kern="100" dirty="0">
                          <a:solidFill>
                            <a:schemeClr val="tx1"/>
                          </a:solidFill>
                          <a:effectLst/>
                        </a:rPr>
                        <a:t>Combination number</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5</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6</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7</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8</a:t>
                      </a:r>
                      <a:endParaRPr lang="zh-CN" sz="20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01984">
                <a:tc>
                  <a:txBody>
                    <a:bodyPr/>
                    <a:lstStyle/>
                    <a:p>
                      <a:pPr indent="127000" algn="ctr">
                        <a:lnSpc>
                          <a:spcPct val="120000"/>
                        </a:lnSpc>
                        <a:spcAft>
                          <a:spcPts val="0"/>
                        </a:spcAft>
                      </a:pPr>
                      <a:r>
                        <a:rPr lang="en-US" altLang="zh-CN" sz="1800" kern="100" dirty="0">
                          <a:solidFill>
                            <a:schemeClr val="tx1"/>
                          </a:solidFill>
                          <a:effectLst/>
                          <a:latin typeface="Times New Roman"/>
                          <a:ea typeface="+mn-ea"/>
                        </a:rPr>
                        <a:t>Conditional value combination</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a:effectLst/>
                        </a:rPr>
                        <a:t>T3</a:t>
                      </a:r>
                      <a:r>
                        <a:rPr lang="zh-CN" sz="2000" kern="100">
                          <a:effectLst/>
                        </a:rPr>
                        <a:t>，</a:t>
                      </a:r>
                      <a:r>
                        <a:rPr lang="en-US" sz="2000" kern="100">
                          <a:effectLst/>
                        </a:rPr>
                        <a:t>T4</a:t>
                      </a:r>
                      <a:endParaRPr lang="zh-CN" sz="20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effectLst/>
                        </a:rPr>
                        <a:t>T3</a:t>
                      </a:r>
                      <a:r>
                        <a:rPr lang="zh-CN" sz="2000" kern="100" dirty="0">
                          <a:effectLst/>
                        </a:rPr>
                        <a:t>，</a:t>
                      </a:r>
                      <a:r>
                        <a:rPr lang="en-US" sz="2000" kern="100" dirty="0">
                          <a:effectLst/>
                        </a:rPr>
                        <a:t>F4</a:t>
                      </a:r>
                      <a:endParaRPr lang="zh-CN" sz="20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a:effectLst/>
                        </a:rPr>
                        <a:t>F3</a:t>
                      </a:r>
                      <a:r>
                        <a:rPr lang="zh-CN" sz="2000" kern="100">
                          <a:effectLst/>
                        </a:rPr>
                        <a:t>，</a:t>
                      </a:r>
                      <a:r>
                        <a:rPr lang="en-US" sz="2000" kern="100">
                          <a:effectLst/>
                        </a:rPr>
                        <a:t>T4</a:t>
                      </a:r>
                      <a:endParaRPr lang="zh-CN" sz="20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kern="100" dirty="0">
                          <a:effectLst/>
                        </a:rPr>
                        <a:t>F3</a:t>
                      </a:r>
                      <a:r>
                        <a:rPr lang="zh-CN" sz="2000" kern="100" dirty="0">
                          <a:effectLst/>
                        </a:rPr>
                        <a:t>，</a:t>
                      </a:r>
                      <a:r>
                        <a:rPr lang="en-US" sz="2000" kern="100" dirty="0">
                          <a:effectLst/>
                        </a:rPr>
                        <a:t>F4</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
        <p:nvSpPr>
          <p:cNvPr id="5" name="灯片编号占位符 4"/>
          <p:cNvSpPr>
            <a:spLocks noGrp="1"/>
          </p:cNvSpPr>
          <p:nvPr>
            <p:ph type="sldNum" sz="quarter" idx="12"/>
          </p:nvPr>
        </p:nvSpPr>
        <p:spPr/>
        <p:txBody>
          <a:bodyPr/>
          <a:lstStyle/>
          <a:p>
            <a:pPr>
              <a:defRPr/>
            </a:pPr>
            <a:fld id="{2BA277C2-5425-4B74-BB63-F0CD49A06AF0}" type="slidenum">
              <a:rPr lang="en-US" altLang="zh-CN" smtClean="0"/>
              <a:pPr>
                <a:defRPr/>
              </a:pPr>
              <a:t>44</a:t>
            </a:fld>
            <a:endParaRPr lang="en-US" altLang="zh-CN"/>
          </a:p>
        </p:txBody>
      </p:sp>
      <p:sp>
        <p:nvSpPr>
          <p:cNvPr id="6" name="TextBox 5">
            <a:extLst>
              <a:ext uri="{FF2B5EF4-FFF2-40B4-BE49-F238E27FC236}">
                <a16:creationId xmlns:a16="http://schemas.microsoft.com/office/drawing/2014/main" id="{43ABA661-EC7A-49B8-A04E-234414913D0F}"/>
              </a:ext>
            </a:extLst>
          </p:cNvPr>
          <p:cNvSpPr txBox="1"/>
          <p:nvPr/>
        </p:nvSpPr>
        <p:spPr>
          <a:xfrm>
            <a:off x="1790258" y="2818529"/>
            <a:ext cx="6070893" cy="400110"/>
          </a:xfrm>
          <a:prstGeom prst="rect">
            <a:avLst/>
          </a:prstGeom>
          <a:noFill/>
        </p:spPr>
        <p:txBody>
          <a:bodyPr wrap="none" rtlCol="0">
            <a:spAutoFit/>
          </a:bodyPr>
          <a:lstStyle/>
          <a:p>
            <a:r>
              <a:rPr lang="en-US" altLang="zh-CN" sz="2000" b="0" dirty="0"/>
              <a:t>2 conditions with 2 values having 2</a:t>
            </a:r>
            <a:r>
              <a:rPr lang="en-US" altLang="zh-CN" sz="2000" b="0" baseline="30000" dirty="0"/>
              <a:t>2 </a:t>
            </a:r>
            <a:r>
              <a:rPr lang="en-US" altLang="zh-CN" sz="2000" b="0" dirty="0"/>
              <a:t>total conditions.</a:t>
            </a:r>
            <a:endParaRPr lang="zh-CN" altLang="en-US" sz="20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1196752"/>
            <a:ext cx="7848872" cy="4893647"/>
          </a:xfrm>
          <a:prstGeom prst="rect">
            <a:avLst/>
          </a:prstGeom>
          <a:noFill/>
        </p:spPr>
        <p:txBody>
          <a:bodyPr wrap="square" rtlCol="0">
            <a:spAutoFit/>
          </a:bodyPr>
          <a:lstStyle/>
          <a:p>
            <a:r>
              <a:rPr lang="en-US" altLang="zh-CN" b="0" dirty="0">
                <a:latin typeface="Times New Roman" panose="02020603050405020304" pitchFamily="18" charset="0"/>
                <a:cs typeface="Times New Roman" panose="02020603050405020304" pitchFamily="18" charset="0"/>
              </a:rPr>
              <a:t>Notice:</a:t>
            </a:r>
          </a:p>
          <a:p>
            <a:r>
              <a:rPr lang="en-US" altLang="zh-CN" b="0" dirty="0">
                <a:latin typeface="Times New Roman" panose="02020603050405020304" pitchFamily="18" charset="0"/>
                <a:cs typeface="Times New Roman" panose="02020603050405020304" pitchFamily="18" charset="0"/>
              </a:rPr>
              <a:t>Condition value combination is only for the case where there are multiple conditions in the same decision expression, and the values of these conditions are combined by Cartesian product;</a:t>
            </a:r>
          </a:p>
          <a:p>
            <a:r>
              <a:rPr lang="en-US" altLang="zh-CN" b="0" dirty="0">
                <a:latin typeface="Times New Roman" panose="02020603050405020304" pitchFamily="18" charset="0"/>
                <a:cs typeface="Times New Roman" panose="02020603050405020304" pitchFamily="18" charset="0"/>
              </a:rPr>
              <a:t>There is no need to combine the conditional values in different judgment expressions;</a:t>
            </a:r>
          </a:p>
          <a:p>
            <a:r>
              <a:rPr lang="en-US" altLang="zh-CN" b="0" dirty="0">
                <a:latin typeface="Times New Roman" panose="02020603050405020304" pitchFamily="18" charset="0"/>
                <a:cs typeface="Times New Roman" panose="02020603050405020304" pitchFamily="18" charset="0"/>
              </a:rPr>
              <a:t>For a single conditional decision expression, it only needs to satisfy all its own values.</a:t>
            </a:r>
          </a:p>
          <a:p>
            <a:endParaRPr lang="en-US" altLang="zh-CN" b="0" dirty="0">
              <a:latin typeface="Times New Roman" panose="02020603050405020304" pitchFamily="18" charset="0"/>
              <a:cs typeface="Times New Roman" panose="02020603050405020304" pitchFamily="18" charset="0"/>
            </a:endParaRPr>
          </a:p>
          <a:p>
            <a:r>
              <a:rPr lang="en-US" altLang="zh-CN" b="0" dirty="0">
                <a:latin typeface="Times New Roman" panose="02020603050405020304" pitchFamily="18" charset="0"/>
                <a:cs typeface="Times New Roman" panose="02020603050405020304" pitchFamily="18" charset="0"/>
              </a:rPr>
              <a:t>According to the combination of conditions and values in Table 2-7, you can design the combination of conditions shown in Table 2-8 to cover test cases.</a:t>
            </a:r>
            <a:endParaRPr lang="zh-CN" altLang="en-US" b="0"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sz="quarter" idx="4294967295"/>
          </p:nvPr>
        </p:nvSpPr>
        <p:spPr>
          <a:xfrm>
            <a:off x="467544" y="1376772"/>
            <a:ext cx="7543800" cy="742950"/>
          </a:xfrm>
        </p:spPr>
        <p:txBody>
          <a:bodyPr/>
          <a:lstStyle/>
          <a:p>
            <a:pPr algn="ctr"/>
            <a:r>
              <a:rPr lang="en-US" altLang="zh-CN" sz="2400" dirty="0"/>
              <a:t>Table 2-8 Condition combination coverage test cases</a:t>
            </a:r>
            <a:endParaRPr lang="zh-CN" alt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2540774517"/>
              </p:ext>
            </p:extLst>
          </p:nvPr>
        </p:nvGraphicFramePr>
        <p:xfrm>
          <a:off x="287524" y="2456892"/>
          <a:ext cx="8532947" cy="3204355"/>
        </p:xfrm>
        <a:graphic>
          <a:graphicData uri="http://schemas.openxmlformats.org/drawingml/2006/table">
            <a:tbl>
              <a:tblPr firstRow="1" firstCol="1" bandRow="1">
                <a:tableStyleId>{5C22544A-7EE6-4342-B048-85BDC9FD1C3A}</a:tableStyleId>
              </a:tblPr>
              <a:tblGrid>
                <a:gridCol w="2047908">
                  <a:extLst>
                    <a:ext uri="{9D8B030D-6E8A-4147-A177-3AD203B41FA5}">
                      <a16:colId xmlns:a16="http://schemas.microsoft.com/office/drawing/2014/main" val="20000"/>
                    </a:ext>
                  </a:extLst>
                </a:gridCol>
                <a:gridCol w="621198">
                  <a:extLst>
                    <a:ext uri="{9D8B030D-6E8A-4147-A177-3AD203B41FA5}">
                      <a16:colId xmlns:a16="http://schemas.microsoft.com/office/drawing/2014/main" val="20001"/>
                    </a:ext>
                  </a:extLst>
                </a:gridCol>
                <a:gridCol w="621198">
                  <a:extLst>
                    <a:ext uri="{9D8B030D-6E8A-4147-A177-3AD203B41FA5}">
                      <a16:colId xmlns:a16="http://schemas.microsoft.com/office/drawing/2014/main" val="20002"/>
                    </a:ext>
                  </a:extLst>
                </a:gridCol>
                <a:gridCol w="681929">
                  <a:extLst>
                    <a:ext uri="{9D8B030D-6E8A-4147-A177-3AD203B41FA5}">
                      <a16:colId xmlns:a16="http://schemas.microsoft.com/office/drawing/2014/main" val="20003"/>
                    </a:ext>
                  </a:extLst>
                </a:gridCol>
                <a:gridCol w="662039">
                  <a:extLst>
                    <a:ext uri="{9D8B030D-6E8A-4147-A177-3AD203B41FA5}">
                      <a16:colId xmlns:a16="http://schemas.microsoft.com/office/drawing/2014/main" val="20004"/>
                    </a:ext>
                  </a:extLst>
                </a:gridCol>
                <a:gridCol w="1359269">
                  <a:extLst>
                    <a:ext uri="{9D8B030D-6E8A-4147-A177-3AD203B41FA5}">
                      <a16:colId xmlns:a16="http://schemas.microsoft.com/office/drawing/2014/main" val="20005"/>
                    </a:ext>
                  </a:extLst>
                </a:gridCol>
                <a:gridCol w="658744">
                  <a:extLst>
                    <a:ext uri="{9D8B030D-6E8A-4147-A177-3AD203B41FA5}">
                      <a16:colId xmlns:a16="http://schemas.microsoft.com/office/drawing/2014/main" val="20006"/>
                    </a:ext>
                  </a:extLst>
                </a:gridCol>
                <a:gridCol w="658744">
                  <a:extLst>
                    <a:ext uri="{9D8B030D-6E8A-4147-A177-3AD203B41FA5}">
                      <a16:colId xmlns:a16="http://schemas.microsoft.com/office/drawing/2014/main" val="20007"/>
                    </a:ext>
                  </a:extLst>
                </a:gridCol>
                <a:gridCol w="1221918">
                  <a:extLst>
                    <a:ext uri="{9D8B030D-6E8A-4147-A177-3AD203B41FA5}">
                      <a16:colId xmlns:a16="http://schemas.microsoft.com/office/drawing/2014/main" val="20008"/>
                    </a:ext>
                  </a:extLst>
                </a:gridCol>
              </a:tblGrid>
              <a:tr h="1070487">
                <a:tc>
                  <a:txBody>
                    <a:bodyPr/>
                    <a:lstStyle/>
                    <a:p>
                      <a:pPr indent="127000" algn="ctr">
                        <a:lnSpc>
                          <a:spcPct val="120000"/>
                        </a:lnSpc>
                        <a:spcAft>
                          <a:spcPts val="0"/>
                        </a:spcAft>
                      </a:pPr>
                      <a:r>
                        <a:rPr lang="en-US" altLang="zh-CN" sz="1400" kern="100" dirty="0">
                          <a:solidFill>
                            <a:schemeClr val="tx1"/>
                          </a:solidFill>
                          <a:effectLst/>
                        </a:rPr>
                        <a:t>Test Case</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400" kern="100" dirty="0">
                          <a:solidFill>
                            <a:schemeClr val="tx1"/>
                          </a:solidFill>
                          <a:effectLst/>
                        </a:rPr>
                        <a:t>C1</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400" kern="100" dirty="0">
                          <a:solidFill>
                            <a:schemeClr val="tx1"/>
                          </a:solidFill>
                          <a:effectLst/>
                        </a:rPr>
                        <a:t>C2</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400" kern="100" dirty="0">
                          <a:solidFill>
                            <a:schemeClr val="tx1"/>
                          </a:solidFill>
                          <a:effectLst/>
                        </a:rPr>
                        <a:t>C3</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400" kern="100" dirty="0">
                          <a:solidFill>
                            <a:schemeClr val="tx1"/>
                          </a:solidFill>
                          <a:effectLst/>
                        </a:rPr>
                        <a:t>C4</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400" kern="100" dirty="0">
                          <a:solidFill>
                            <a:schemeClr val="tx1"/>
                          </a:solidFill>
                          <a:effectLst/>
                          <a:latin typeface="Times New Roman"/>
                          <a:ea typeface="+mn-ea"/>
                        </a:rPr>
                        <a:t>Coverage condition combination</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400" kern="100" dirty="0">
                          <a:solidFill>
                            <a:schemeClr val="tx1"/>
                          </a:solidFill>
                          <a:effectLst/>
                        </a:rPr>
                        <a:t>P1</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1400" kern="100" dirty="0">
                          <a:solidFill>
                            <a:schemeClr val="tx1"/>
                          </a:solidFill>
                          <a:effectLst/>
                        </a:rPr>
                        <a:t>P2</a:t>
                      </a:r>
                      <a:endParaRPr lang="zh-CN" sz="14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400" kern="100" dirty="0">
                          <a:solidFill>
                            <a:schemeClr val="tx1"/>
                          </a:solidFill>
                          <a:effectLst/>
                        </a:rPr>
                        <a:t>Execution path</a:t>
                      </a:r>
                      <a:endParaRPr lang="zh-CN" sz="14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33467">
                <a:tc>
                  <a:txBody>
                    <a:bodyPr/>
                    <a:lstStyle/>
                    <a:p>
                      <a:pPr indent="127000" algn="ctr">
                        <a:lnSpc>
                          <a:spcPct val="120000"/>
                        </a:lnSpc>
                        <a:spcAft>
                          <a:spcPts val="0"/>
                        </a:spcAft>
                      </a:pPr>
                      <a:r>
                        <a:rPr lang="en-US" sz="1800" kern="100" dirty="0">
                          <a:solidFill>
                            <a:schemeClr val="tx1"/>
                          </a:solidFill>
                          <a:effectLst/>
                        </a:rPr>
                        <a:t>A=2</a:t>
                      </a:r>
                      <a:r>
                        <a:rPr lang="zh-CN" sz="1800" kern="100" dirty="0">
                          <a:solidFill>
                            <a:schemeClr val="tx1"/>
                          </a:solidFill>
                          <a:effectLst/>
                        </a:rPr>
                        <a:t>，</a:t>
                      </a:r>
                      <a:r>
                        <a:rPr lang="en-US" sz="1800" kern="100" dirty="0">
                          <a:solidFill>
                            <a:schemeClr val="tx1"/>
                          </a:solidFill>
                          <a:effectLst/>
                        </a:rPr>
                        <a:t>B=0</a:t>
                      </a:r>
                      <a:r>
                        <a:rPr lang="zh-CN" sz="1800" kern="100" dirty="0">
                          <a:solidFill>
                            <a:schemeClr val="tx1"/>
                          </a:solidFill>
                          <a:effectLst/>
                        </a:rPr>
                        <a:t>，</a:t>
                      </a:r>
                      <a:r>
                        <a:rPr lang="en-US" sz="1800" kern="100" dirty="0">
                          <a:solidFill>
                            <a:schemeClr val="tx1"/>
                          </a:solidFill>
                          <a:effectLst/>
                        </a:rPr>
                        <a:t>X=4</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T1</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T2</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T3</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T4</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1,5</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a-c-b-e-d</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33467">
                <a:tc>
                  <a:txBody>
                    <a:bodyPr/>
                    <a:lstStyle/>
                    <a:p>
                      <a:pPr indent="127000" algn="ctr">
                        <a:lnSpc>
                          <a:spcPct val="120000"/>
                        </a:lnSpc>
                        <a:spcAft>
                          <a:spcPts val="0"/>
                        </a:spcAft>
                      </a:pPr>
                      <a:r>
                        <a:rPr lang="en-US" sz="1800" kern="100" dirty="0">
                          <a:solidFill>
                            <a:schemeClr val="tx1"/>
                          </a:solidFill>
                          <a:effectLst/>
                        </a:rPr>
                        <a:t>A=2</a:t>
                      </a:r>
                      <a:r>
                        <a:rPr lang="zh-CN" sz="1800" kern="100" dirty="0">
                          <a:solidFill>
                            <a:schemeClr val="tx1"/>
                          </a:solidFill>
                          <a:effectLst/>
                        </a:rPr>
                        <a:t>，</a:t>
                      </a:r>
                      <a:r>
                        <a:rPr lang="en-US" sz="1800" kern="100" dirty="0">
                          <a:solidFill>
                            <a:schemeClr val="tx1"/>
                          </a:solidFill>
                          <a:effectLst/>
                        </a:rPr>
                        <a:t>B=1</a:t>
                      </a:r>
                      <a:r>
                        <a:rPr lang="zh-CN" sz="1800" kern="100" dirty="0">
                          <a:solidFill>
                            <a:schemeClr val="tx1"/>
                          </a:solidFill>
                          <a:effectLst/>
                        </a:rPr>
                        <a:t>，</a:t>
                      </a:r>
                      <a:r>
                        <a:rPr lang="en-US" sz="1800" kern="100" dirty="0">
                          <a:solidFill>
                            <a:schemeClr val="tx1"/>
                          </a:solidFill>
                          <a:effectLst/>
                        </a:rPr>
                        <a:t>X=1</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T1</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F2</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T3</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F4</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2,6</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T</a:t>
                      </a:r>
                      <a:endParaRPr lang="zh-CN" sz="1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a-b-e-d</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33467">
                <a:tc>
                  <a:txBody>
                    <a:bodyPr/>
                    <a:lstStyle/>
                    <a:p>
                      <a:pPr indent="127000" algn="ctr">
                        <a:lnSpc>
                          <a:spcPct val="120000"/>
                        </a:lnSpc>
                        <a:spcAft>
                          <a:spcPts val="0"/>
                        </a:spcAft>
                      </a:pPr>
                      <a:r>
                        <a:rPr lang="en-US" sz="1800" kern="100" dirty="0">
                          <a:solidFill>
                            <a:schemeClr val="tx1"/>
                          </a:solidFill>
                          <a:effectLst/>
                        </a:rPr>
                        <a:t>A=1</a:t>
                      </a:r>
                      <a:r>
                        <a:rPr lang="zh-CN" sz="1800" kern="100" dirty="0">
                          <a:solidFill>
                            <a:schemeClr val="tx1"/>
                          </a:solidFill>
                          <a:effectLst/>
                        </a:rPr>
                        <a:t>，</a:t>
                      </a:r>
                      <a:r>
                        <a:rPr lang="en-US" sz="1800" kern="100" dirty="0">
                          <a:solidFill>
                            <a:schemeClr val="tx1"/>
                          </a:solidFill>
                          <a:effectLst/>
                        </a:rPr>
                        <a:t>B=0</a:t>
                      </a:r>
                      <a:r>
                        <a:rPr lang="zh-CN" sz="1800" kern="100" dirty="0">
                          <a:solidFill>
                            <a:schemeClr val="tx1"/>
                          </a:solidFill>
                          <a:effectLst/>
                        </a:rPr>
                        <a:t>，</a:t>
                      </a:r>
                      <a:r>
                        <a:rPr lang="en-US" sz="1800" kern="100" dirty="0">
                          <a:solidFill>
                            <a:schemeClr val="tx1"/>
                          </a:solidFill>
                          <a:effectLst/>
                        </a:rPr>
                        <a:t>X=2</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F1</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T2</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F3</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T4</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3,7</a:t>
                      </a:r>
                      <a:endParaRPr lang="zh-CN" sz="1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a-b-e-d</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33467">
                <a:tc>
                  <a:txBody>
                    <a:bodyPr/>
                    <a:lstStyle/>
                    <a:p>
                      <a:pPr indent="127000" algn="ctr">
                        <a:lnSpc>
                          <a:spcPct val="120000"/>
                        </a:lnSpc>
                        <a:spcAft>
                          <a:spcPts val="0"/>
                        </a:spcAft>
                      </a:pPr>
                      <a:r>
                        <a:rPr lang="en-US" sz="1800" kern="100" dirty="0">
                          <a:solidFill>
                            <a:schemeClr val="tx1"/>
                          </a:solidFill>
                          <a:effectLst/>
                        </a:rPr>
                        <a:t>A=1</a:t>
                      </a:r>
                      <a:r>
                        <a:rPr lang="zh-CN" sz="1800" kern="100" dirty="0">
                          <a:solidFill>
                            <a:schemeClr val="tx1"/>
                          </a:solidFill>
                          <a:effectLst/>
                        </a:rPr>
                        <a:t>，</a:t>
                      </a:r>
                      <a:r>
                        <a:rPr lang="en-US" sz="1800" kern="100" dirty="0">
                          <a:solidFill>
                            <a:schemeClr val="tx1"/>
                          </a:solidFill>
                          <a:effectLst/>
                        </a:rPr>
                        <a:t>B=1</a:t>
                      </a:r>
                      <a:r>
                        <a:rPr lang="zh-CN" sz="1800" kern="100" dirty="0">
                          <a:solidFill>
                            <a:schemeClr val="tx1"/>
                          </a:solidFill>
                          <a:effectLst/>
                        </a:rPr>
                        <a:t>，</a:t>
                      </a:r>
                      <a:r>
                        <a:rPr lang="en-US" sz="1800" kern="100" dirty="0">
                          <a:solidFill>
                            <a:schemeClr val="tx1"/>
                          </a:solidFill>
                          <a:effectLst/>
                        </a:rPr>
                        <a:t>X=1</a:t>
                      </a:r>
                      <a:endParaRPr lang="zh-CN" sz="18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F1</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F2</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F3</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F4</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4,8</a:t>
                      </a:r>
                      <a:endParaRPr lang="zh-CN" sz="1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kern="100" dirty="0">
                          <a:effectLst/>
                        </a:rPr>
                        <a:t>a-b-d</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b="0">
              <a:latin typeface="Tahoma" pitchFamily="34" charset="0"/>
            </a:endParaRPr>
          </a:p>
        </p:txBody>
      </p:sp>
      <p:sp>
        <p:nvSpPr>
          <p:cNvPr id="2" name="TextBox 1"/>
          <p:cNvSpPr txBox="1"/>
          <p:nvPr/>
        </p:nvSpPr>
        <p:spPr>
          <a:xfrm>
            <a:off x="539552" y="1844824"/>
            <a:ext cx="7740860" cy="3751733"/>
          </a:xfrm>
          <a:prstGeom prst="rect">
            <a:avLst/>
          </a:prstGeom>
          <a:noFill/>
        </p:spPr>
        <p:txBody>
          <a:bodyPr wrap="square" rtlCol="0">
            <a:spAutoFit/>
          </a:bodyPr>
          <a:lstStyle/>
          <a:p>
            <a:pPr>
              <a:lnSpc>
                <a:spcPct val="120000"/>
              </a:lnSpc>
            </a:pPr>
            <a:r>
              <a:rPr lang="en-US" altLang="zh-CN" sz="2000" b="0" dirty="0"/>
              <a:t>Condition combination coverage is a strong coverage criterion, which can effectively test whether various combinations of condition values are correct.</a:t>
            </a:r>
          </a:p>
          <a:p>
            <a:pPr>
              <a:lnSpc>
                <a:spcPct val="120000"/>
              </a:lnSpc>
            </a:pPr>
            <a:endParaRPr lang="en-US" altLang="zh-CN" sz="2000" b="0" dirty="0"/>
          </a:p>
          <a:p>
            <a:pPr>
              <a:lnSpc>
                <a:spcPct val="120000"/>
              </a:lnSpc>
            </a:pPr>
            <a:r>
              <a:rPr lang="en-US" altLang="zh-CN" sz="2000" b="0" dirty="0"/>
              <a:t>However, </a:t>
            </a:r>
            <a:r>
              <a:rPr lang="en-US" altLang="zh-CN" sz="2000" dirty="0"/>
              <a:t>conditional composition coverage also linearly increases the number of test cases and increases the cost of test case design, implementation, and maintenance.</a:t>
            </a:r>
          </a:p>
          <a:p>
            <a:pPr>
              <a:lnSpc>
                <a:spcPct val="120000"/>
              </a:lnSpc>
            </a:pPr>
            <a:endParaRPr lang="en-US" altLang="zh-CN" sz="2000" b="0" dirty="0"/>
          </a:p>
          <a:p>
            <a:pPr>
              <a:lnSpc>
                <a:spcPct val="120000"/>
              </a:lnSpc>
            </a:pPr>
            <a:r>
              <a:rPr lang="en-US" altLang="zh-CN" sz="2000" b="0" dirty="0"/>
              <a:t>Even so, the conditional combination coverage may still miss part of the program executable path, and the test is not sufficient.</a:t>
            </a:r>
            <a:endParaRPr lang="zh-CN" altLang="zh-CN" sz="2000" b="0"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47</a:t>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580" y="1160748"/>
            <a:ext cx="7776864" cy="4926733"/>
          </a:xfrm>
          <a:prstGeom prst="rect">
            <a:avLst/>
          </a:prstGeom>
          <a:noFill/>
        </p:spPr>
        <p:txBody>
          <a:bodyPr wrap="square" rtlCol="0">
            <a:spAutoFit/>
          </a:bodyPr>
          <a:lstStyle/>
          <a:p>
            <a:pPr>
              <a:lnSpc>
                <a:spcPct val="120000"/>
              </a:lnSpc>
            </a:pPr>
            <a:r>
              <a:rPr lang="en-US" altLang="zh-CN" dirty="0"/>
              <a:t>Example: There are 4 executable paths in the program under test, which are:</a:t>
            </a:r>
          </a:p>
          <a:p>
            <a:pPr marL="342900" indent="-342900">
              <a:lnSpc>
                <a:spcPct val="120000"/>
              </a:lnSpc>
              <a:buFont typeface="Arial" panose="020B0604020202020204" pitchFamily="34" charset="0"/>
              <a:buChar char="•"/>
            </a:pPr>
            <a:r>
              <a:rPr lang="en-US" altLang="zh-CN" b="0" dirty="0"/>
              <a:t>path 1: a-c-b-e-d;</a:t>
            </a:r>
          </a:p>
          <a:p>
            <a:pPr marL="342900" indent="-342900">
              <a:lnSpc>
                <a:spcPct val="120000"/>
              </a:lnSpc>
              <a:buFont typeface="Arial" panose="020B0604020202020204" pitchFamily="34" charset="0"/>
              <a:buChar char="•"/>
            </a:pPr>
            <a:r>
              <a:rPr lang="en-US" altLang="zh-CN" b="0" dirty="0"/>
              <a:t>path 2: a-b-d;</a:t>
            </a:r>
          </a:p>
          <a:p>
            <a:pPr marL="342900" indent="-342900">
              <a:lnSpc>
                <a:spcPct val="120000"/>
              </a:lnSpc>
              <a:buFont typeface="Arial" panose="020B0604020202020204" pitchFamily="34" charset="0"/>
              <a:buChar char="•"/>
            </a:pPr>
            <a:r>
              <a:rPr lang="en-US" altLang="zh-CN" b="0" dirty="0"/>
              <a:t>path 3: a-c-b-d;</a:t>
            </a:r>
          </a:p>
          <a:p>
            <a:pPr marL="342900" indent="-342900">
              <a:lnSpc>
                <a:spcPct val="120000"/>
              </a:lnSpc>
              <a:buFont typeface="Arial" panose="020B0604020202020204" pitchFamily="34" charset="0"/>
              <a:buChar char="•"/>
            </a:pPr>
            <a:r>
              <a:rPr lang="en-US" altLang="zh-CN" b="0" dirty="0"/>
              <a:t>Path 4: a-b-e-d.</a:t>
            </a:r>
          </a:p>
          <a:p>
            <a:pPr marL="342900" indent="-342900">
              <a:lnSpc>
                <a:spcPct val="120000"/>
              </a:lnSpc>
              <a:buFont typeface="Arial" panose="020B0604020202020204" pitchFamily="34" charset="0"/>
              <a:buChar char="•"/>
            </a:pPr>
            <a:endParaRPr lang="en-US" altLang="zh-CN" b="0" dirty="0"/>
          </a:p>
          <a:p>
            <a:pPr>
              <a:lnSpc>
                <a:spcPct val="120000"/>
              </a:lnSpc>
            </a:pPr>
            <a:r>
              <a:rPr lang="en-US" altLang="zh-CN" b="0" dirty="0"/>
              <a:t>However, there are only 3 execution paths in the test case "Execution Path" item in Table 2-8, the path "a-b-e-d" is repeated, and the executable path "a-c-b-d" is missed.</a:t>
            </a:r>
            <a:endParaRPr lang="zh-CN" altLang="en-US" b="0" dirty="0"/>
          </a:p>
        </p:txBody>
      </p:sp>
      <p:sp>
        <p:nvSpPr>
          <p:cNvPr id="3" name="灯片编号占位符 2"/>
          <p:cNvSpPr>
            <a:spLocks noGrp="1"/>
          </p:cNvSpPr>
          <p:nvPr>
            <p:ph type="sldNum" sz="quarter" idx="12"/>
          </p:nvPr>
        </p:nvSpPr>
        <p:spPr/>
        <p:txBody>
          <a:bodyPr/>
          <a:lstStyle/>
          <a:p>
            <a:pPr>
              <a:defRPr/>
            </a:pPr>
            <a:fld id="{07B0A429-4BF6-47BA-9CDA-C696ABD4D7E9}"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719572" y="764704"/>
            <a:ext cx="6019800" cy="693737"/>
          </a:xfrm>
          <a:extLst>
            <a:ext uri="{91240B29-F687-4F45-9708-019B960494DF}">
              <a14:hiddenLine xmlns:a14="http://schemas.microsoft.com/office/drawing/2010/main" w="9525" cap="flat" cmpd="sng" algn="ctr">
                <a:solidFill>
                  <a:srgbClr val="800000"/>
                </a:solidFill>
                <a:prstDash val="solid"/>
                <a:miter lim="800000"/>
                <a:headEnd/>
                <a:tailEnd/>
              </a14:hiddenLine>
            </a:ext>
          </a:extLst>
        </p:spPr>
        <p:txBody>
          <a:bodyPr anchor="ctr"/>
          <a:lstStyle/>
          <a:p>
            <a:pPr eaLnBrk="1" hangingPunct="1">
              <a:lnSpc>
                <a:spcPct val="150000"/>
              </a:lnSpc>
              <a:spcBef>
                <a:spcPct val="50000"/>
              </a:spcBef>
            </a:pPr>
            <a:r>
              <a:rPr lang="en-US" altLang="zh-CN" sz="3200" dirty="0">
                <a:latin typeface="楷体_GB2312" pitchFamily="49" charset="-122"/>
                <a:ea typeface="楷体_GB2312" pitchFamily="49" charset="-122"/>
              </a:rPr>
              <a:t>2.4.6 Path coverage</a:t>
            </a:r>
            <a:endParaRPr lang="zh-CN" altLang="en-US" sz="3200" dirty="0">
              <a:latin typeface="楷体_GB2312" pitchFamily="49" charset="-122"/>
              <a:ea typeface="楷体_GB2312" pitchFamily="49" charset="-122"/>
            </a:endParaRPr>
          </a:p>
        </p:txBody>
      </p:sp>
      <p:sp>
        <p:nvSpPr>
          <p:cNvPr id="58372" name="Rectangle 4"/>
          <p:cNvSpPr>
            <a:spLocks noChangeArrowheads="1"/>
          </p:cNvSpPr>
          <p:nvPr/>
        </p:nvSpPr>
        <p:spPr bwMode="auto">
          <a:xfrm>
            <a:off x="755577" y="1881188"/>
            <a:ext cx="7596844"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spcBef>
                <a:spcPct val="20000"/>
              </a:spcBef>
              <a:buClr>
                <a:schemeClr val="tx2"/>
              </a:buClr>
              <a:buSzPct val="70000"/>
              <a:buFont typeface="Wingdings" pitchFamily="2" charset="2"/>
              <a:buNone/>
            </a:pPr>
            <a:endParaRPr lang="zh-CN" altLang="en-US" b="0" dirty="0">
              <a:latin typeface="楷体_GB2312" pitchFamily="49" charset="-122"/>
              <a:ea typeface="楷体_GB2312" pitchFamily="49" charset="-122"/>
            </a:endParaRPr>
          </a:p>
        </p:txBody>
      </p:sp>
      <p:sp>
        <p:nvSpPr>
          <p:cNvPr id="2" name="TextBox 1"/>
          <p:cNvSpPr txBox="1"/>
          <p:nvPr/>
        </p:nvSpPr>
        <p:spPr>
          <a:xfrm>
            <a:off x="647566" y="2074234"/>
            <a:ext cx="7704855" cy="3153940"/>
          </a:xfrm>
          <a:prstGeom prst="rect">
            <a:avLst/>
          </a:prstGeom>
          <a:noFill/>
        </p:spPr>
        <p:txBody>
          <a:bodyPr wrap="square" rtlCol="0">
            <a:spAutoFit/>
          </a:bodyPr>
          <a:lstStyle/>
          <a:p>
            <a:pPr>
              <a:lnSpc>
                <a:spcPct val="120000"/>
              </a:lnSpc>
            </a:pPr>
            <a:r>
              <a:rPr lang="en-US" altLang="zh-CN" dirty="0">
                <a:solidFill>
                  <a:srgbClr val="0A6AF6"/>
                </a:solidFill>
              </a:rPr>
              <a:t>Definition: </a:t>
            </a:r>
            <a:r>
              <a:rPr lang="en-US" altLang="zh-CN" b="0" dirty="0"/>
              <a:t>Path coverage is to design enough test cases so that each executable path of the program under test is executed at least once.</a:t>
            </a:r>
          </a:p>
          <a:p>
            <a:pPr>
              <a:lnSpc>
                <a:spcPct val="120000"/>
              </a:lnSpc>
            </a:pPr>
            <a:endParaRPr lang="en-US" altLang="zh-CN" b="0" dirty="0"/>
          </a:p>
          <a:p>
            <a:pPr>
              <a:lnSpc>
                <a:spcPct val="120000"/>
              </a:lnSpc>
            </a:pPr>
            <a:r>
              <a:rPr lang="en-US" altLang="zh-CN" b="0" dirty="0"/>
              <a:t>Example: There are 4 executable paths in the program under test, so the path coverage test case shown in Table 2-9 consists of 4 test cases.</a:t>
            </a:r>
            <a:endParaRPr lang="zh-CN" altLang="en-US" b="0"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03548" y="476672"/>
            <a:ext cx="7524836" cy="1074737"/>
          </a:xfrm>
        </p:spPr>
        <p:txBody>
          <a:bodyPr/>
          <a:lstStyle/>
          <a:p>
            <a:pPr eaLnBrk="1" hangingPunct="1"/>
            <a:r>
              <a:rPr lang="en-US" altLang="zh-CN" sz="3200" dirty="0">
                <a:solidFill>
                  <a:srgbClr val="3366FF"/>
                </a:solidFill>
                <a:ea typeface="楷体_GB2312" pitchFamily="49" charset="-122"/>
              </a:rPr>
              <a:t>Basic principles of white box testing</a:t>
            </a:r>
          </a:p>
        </p:txBody>
      </p:sp>
      <p:sp>
        <p:nvSpPr>
          <p:cNvPr id="8196" name="Rectangle 3"/>
          <p:cNvSpPr>
            <a:spLocks noGrp="1" noChangeArrowheads="1"/>
          </p:cNvSpPr>
          <p:nvPr>
            <p:ph type="body" idx="1"/>
          </p:nvPr>
        </p:nvSpPr>
        <p:spPr>
          <a:xfrm>
            <a:off x="179512" y="1820611"/>
            <a:ext cx="8748972" cy="4411662"/>
          </a:xfrm>
        </p:spPr>
        <p:txBody>
          <a:bodyPr/>
          <a:lstStyle/>
          <a:p>
            <a:pPr lvl="0">
              <a:lnSpc>
                <a:spcPct val="120000"/>
              </a:lnSpc>
            </a:pPr>
            <a:r>
              <a:rPr lang="en-US" altLang="zh-CN" sz="2400" dirty="0"/>
              <a:t>Ensure that all independent paths in the program module are used at least once;</a:t>
            </a:r>
          </a:p>
          <a:p>
            <a:pPr lvl="0">
              <a:lnSpc>
                <a:spcPct val="120000"/>
              </a:lnSpc>
            </a:pPr>
            <a:r>
              <a:rPr lang="en-US" altLang="zh-CN" sz="2400" dirty="0"/>
              <a:t>Ensure that all logic values in the program can test both True and False cases;</a:t>
            </a:r>
          </a:p>
          <a:p>
            <a:pPr lvl="0">
              <a:lnSpc>
                <a:spcPct val="120000"/>
              </a:lnSpc>
            </a:pPr>
            <a:r>
              <a:rPr lang="en-US" altLang="zh-CN" sz="2400" dirty="0"/>
              <a:t>Execute the loop body within the boundary of the loop and the boundary of the operation;</a:t>
            </a:r>
          </a:p>
          <a:p>
            <a:pPr lvl="0">
              <a:lnSpc>
                <a:spcPct val="120000"/>
              </a:lnSpc>
            </a:pPr>
            <a:r>
              <a:rPr lang="en-US" altLang="zh-CN" sz="2400" dirty="0"/>
              <a:t>Test the validity of the internal data structure of the program and complete the test under the </a:t>
            </a:r>
            <a:r>
              <a:rPr lang="en-US" altLang="zh-CN" sz="2400" u="sng" dirty="0"/>
              <a:t>condition of boundary data value</a:t>
            </a:r>
            <a:r>
              <a:rPr lang="en-US" altLang="zh-CN" sz="2400" dirty="0"/>
              <a:t>.</a:t>
            </a:r>
            <a:endParaRPr lang="zh-CN" altLang="zh-CN" sz="24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5</a:t>
            </a:fld>
            <a:r>
              <a:rPr lang="en-US" altLang="zh-CN"/>
              <a:t>/116</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93485149"/>
              </p:ext>
            </p:extLst>
          </p:nvPr>
        </p:nvGraphicFramePr>
        <p:xfrm>
          <a:off x="287526" y="2024844"/>
          <a:ext cx="8604955" cy="2844315"/>
        </p:xfrm>
        <a:graphic>
          <a:graphicData uri="http://schemas.openxmlformats.org/drawingml/2006/table">
            <a:tbl>
              <a:tblPr firstRow="1" firstCol="1" bandRow="1">
                <a:tableStyleId>{5C22544A-7EE6-4342-B048-85BDC9FD1C3A}</a:tableStyleId>
              </a:tblPr>
              <a:tblGrid>
                <a:gridCol w="2304254">
                  <a:extLst>
                    <a:ext uri="{9D8B030D-6E8A-4147-A177-3AD203B41FA5}">
                      <a16:colId xmlns:a16="http://schemas.microsoft.com/office/drawing/2014/main" val="20000"/>
                    </a:ext>
                  </a:extLst>
                </a:gridCol>
                <a:gridCol w="75608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769679">
                  <a:extLst>
                    <a:ext uri="{9D8B030D-6E8A-4147-A177-3AD203B41FA5}">
                      <a16:colId xmlns:a16="http://schemas.microsoft.com/office/drawing/2014/main" val="20003"/>
                    </a:ext>
                  </a:extLst>
                </a:gridCol>
                <a:gridCol w="742489">
                  <a:extLst>
                    <a:ext uri="{9D8B030D-6E8A-4147-A177-3AD203B41FA5}">
                      <a16:colId xmlns:a16="http://schemas.microsoft.com/office/drawing/2014/main" val="20004"/>
                    </a:ext>
                  </a:extLst>
                </a:gridCol>
                <a:gridCol w="612068">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2124237">
                  <a:extLst>
                    <a:ext uri="{9D8B030D-6E8A-4147-A177-3AD203B41FA5}">
                      <a16:colId xmlns:a16="http://schemas.microsoft.com/office/drawing/2014/main" val="20007"/>
                    </a:ext>
                  </a:extLst>
                </a:gridCol>
              </a:tblGrid>
              <a:tr h="568863">
                <a:tc>
                  <a:txBody>
                    <a:bodyPr/>
                    <a:lstStyle/>
                    <a:p>
                      <a:pPr indent="127000" algn="ctr">
                        <a:lnSpc>
                          <a:spcPct val="125000"/>
                        </a:lnSpc>
                        <a:spcBef>
                          <a:spcPts val="600"/>
                        </a:spcBef>
                        <a:spcAft>
                          <a:spcPts val="0"/>
                        </a:spcAft>
                      </a:pPr>
                      <a:r>
                        <a:rPr lang="en-US" altLang="zh-CN" sz="2000" kern="100" dirty="0">
                          <a:solidFill>
                            <a:schemeClr val="tx1"/>
                          </a:solidFill>
                          <a:effectLst/>
                        </a:rPr>
                        <a:t>Test Case</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C2</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C3</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C4</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P1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solidFill>
                            <a:schemeClr val="tx1"/>
                          </a:solidFill>
                          <a:effectLst/>
                        </a:rPr>
                        <a:t>P2</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altLang="zh-CN" sz="2000" kern="100" dirty="0">
                          <a:solidFill>
                            <a:schemeClr val="tx1"/>
                          </a:solidFill>
                          <a:effectLst/>
                        </a:rPr>
                        <a:t>Execution Path</a:t>
                      </a:r>
                      <a:endParaRPr lang="zh-CN" sz="20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68863">
                <a:tc>
                  <a:txBody>
                    <a:bodyPr/>
                    <a:lstStyle/>
                    <a:p>
                      <a:pPr indent="127000" algn="ctr">
                        <a:lnSpc>
                          <a:spcPct val="125000"/>
                        </a:lnSpc>
                        <a:spcBef>
                          <a:spcPts val="600"/>
                        </a:spcBef>
                        <a:spcAft>
                          <a:spcPts val="0"/>
                        </a:spcAft>
                      </a:pPr>
                      <a:r>
                        <a:rPr lang="en-US" sz="2000" kern="100" dirty="0">
                          <a:solidFill>
                            <a:schemeClr val="tx1"/>
                          </a:solidFill>
                          <a:effectLst/>
                        </a:rPr>
                        <a:t>A=2</a:t>
                      </a:r>
                      <a:r>
                        <a:rPr lang="zh-CN" sz="2000" kern="100" dirty="0">
                          <a:solidFill>
                            <a:schemeClr val="tx1"/>
                          </a:solidFill>
                          <a:effectLst/>
                        </a:rPr>
                        <a:t>，</a:t>
                      </a:r>
                      <a:r>
                        <a:rPr lang="en-US" sz="2000" kern="100" dirty="0">
                          <a:solidFill>
                            <a:schemeClr val="tx1"/>
                          </a:solidFill>
                          <a:effectLst/>
                        </a:rPr>
                        <a:t>B=0</a:t>
                      </a:r>
                      <a:r>
                        <a:rPr lang="zh-CN" sz="2000" kern="100" dirty="0">
                          <a:solidFill>
                            <a:schemeClr val="tx1"/>
                          </a:solidFill>
                          <a:effectLst/>
                        </a:rPr>
                        <a:t>，</a:t>
                      </a:r>
                      <a:r>
                        <a:rPr lang="en-US" sz="2000" kern="100" dirty="0">
                          <a:solidFill>
                            <a:schemeClr val="tx1"/>
                          </a:solidFill>
                          <a:effectLst/>
                        </a:rPr>
                        <a:t>X=3</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T4</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a-c-b-e-d</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68863">
                <a:tc>
                  <a:txBody>
                    <a:bodyPr/>
                    <a:lstStyle/>
                    <a:p>
                      <a:pPr indent="127000" algn="ctr">
                        <a:lnSpc>
                          <a:spcPct val="125000"/>
                        </a:lnSpc>
                        <a:spcBef>
                          <a:spcPts val="600"/>
                        </a:spcBef>
                        <a:spcAft>
                          <a:spcPts val="0"/>
                        </a:spcAft>
                      </a:pPr>
                      <a:r>
                        <a:rPr lang="en-US" sz="2000" kern="100" dirty="0">
                          <a:solidFill>
                            <a:schemeClr val="tx1"/>
                          </a:solidFill>
                          <a:effectLst/>
                        </a:rPr>
                        <a:t>A=1</a:t>
                      </a:r>
                      <a:r>
                        <a:rPr lang="zh-CN" sz="2000" kern="100" dirty="0">
                          <a:solidFill>
                            <a:schemeClr val="tx1"/>
                          </a:solidFill>
                          <a:effectLst/>
                        </a:rPr>
                        <a:t>，</a:t>
                      </a:r>
                      <a:r>
                        <a:rPr lang="en-US" sz="2000" kern="100" dirty="0">
                          <a:solidFill>
                            <a:schemeClr val="tx1"/>
                          </a:solidFill>
                          <a:effectLst/>
                        </a:rPr>
                        <a:t>B=1</a:t>
                      </a:r>
                      <a:r>
                        <a:rPr lang="zh-CN" sz="2000" kern="100" dirty="0">
                          <a:solidFill>
                            <a:schemeClr val="tx1"/>
                          </a:solidFill>
                          <a:effectLst/>
                        </a:rPr>
                        <a:t>，</a:t>
                      </a:r>
                      <a:r>
                        <a:rPr lang="en-US" sz="2000" kern="100" dirty="0">
                          <a:solidFill>
                            <a:schemeClr val="tx1"/>
                          </a:solidFill>
                          <a:effectLst/>
                        </a:rPr>
                        <a:t>X=1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F4</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a-b-d</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68863">
                <a:tc>
                  <a:txBody>
                    <a:bodyPr/>
                    <a:lstStyle/>
                    <a:p>
                      <a:pPr indent="127000" algn="ctr">
                        <a:lnSpc>
                          <a:spcPct val="125000"/>
                        </a:lnSpc>
                        <a:spcBef>
                          <a:spcPts val="600"/>
                        </a:spcBef>
                        <a:spcAft>
                          <a:spcPts val="0"/>
                        </a:spcAft>
                      </a:pPr>
                      <a:r>
                        <a:rPr lang="en-US" sz="2000" kern="100" dirty="0">
                          <a:solidFill>
                            <a:schemeClr val="tx1"/>
                          </a:solidFill>
                          <a:effectLst/>
                        </a:rPr>
                        <a:t>A=3</a:t>
                      </a:r>
                      <a:r>
                        <a:rPr lang="zh-CN" sz="2000" kern="100" dirty="0">
                          <a:solidFill>
                            <a:schemeClr val="tx1"/>
                          </a:solidFill>
                          <a:effectLst/>
                        </a:rPr>
                        <a:t>，</a:t>
                      </a:r>
                      <a:r>
                        <a:rPr lang="en-US" sz="2000" kern="100" dirty="0">
                          <a:solidFill>
                            <a:schemeClr val="tx1"/>
                          </a:solidFill>
                          <a:effectLst/>
                        </a:rPr>
                        <a:t>B=0</a:t>
                      </a:r>
                      <a:r>
                        <a:rPr lang="zh-CN" sz="2000" kern="100" dirty="0">
                          <a:solidFill>
                            <a:schemeClr val="tx1"/>
                          </a:solidFill>
                          <a:effectLst/>
                        </a:rPr>
                        <a:t>，</a:t>
                      </a:r>
                      <a:r>
                        <a:rPr lang="en-US" sz="2000" kern="100" dirty="0">
                          <a:solidFill>
                            <a:schemeClr val="tx1"/>
                          </a:solidFill>
                          <a:effectLst/>
                        </a:rPr>
                        <a:t>X=3</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F4</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a-c-b-d</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68863">
                <a:tc>
                  <a:txBody>
                    <a:bodyPr/>
                    <a:lstStyle/>
                    <a:p>
                      <a:pPr indent="127000" algn="ctr">
                        <a:lnSpc>
                          <a:spcPct val="125000"/>
                        </a:lnSpc>
                        <a:spcBef>
                          <a:spcPts val="600"/>
                        </a:spcBef>
                        <a:spcAft>
                          <a:spcPts val="0"/>
                        </a:spcAft>
                      </a:pPr>
                      <a:r>
                        <a:rPr lang="en-US" sz="2000" kern="100" dirty="0">
                          <a:solidFill>
                            <a:schemeClr val="tx1"/>
                          </a:solidFill>
                          <a:effectLst/>
                        </a:rPr>
                        <a:t>A=2</a:t>
                      </a:r>
                      <a:r>
                        <a:rPr lang="zh-CN" sz="2000" kern="100" dirty="0">
                          <a:solidFill>
                            <a:schemeClr val="tx1"/>
                          </a:solidFill>
                          <a:effectLst/>
                        </a:rPr>
                        <a:t>，</a:t>
                      </a:r>
                      <a:r>
                        <a:rPr lang="en-US" sz="2000" kern="100" dirty="0">
                          <a:solidFill>
                            <a:schemeClr val="tx1"/>
                          </a:solidFill>
                          <a:effectLst/>
                        </a:rPr>
                        <a:t>B=1</a:t>
                      </a:r>
                      <a:r>
                        <a:rPr lang="zh-CN" sz="2000" kern="100" dirty="0">
                          <a:solidFill>
                            <a:schemeClr val="tx1"/>
                          </a:solidFill>
                          <a:effectLst/>
                        </a:rPr>
                        <a:t>，</a:t>
                      </a:r>
                      <a:r>
                        <a:rPr lang="en-US" sz="2000" kern="100" dirty="0">
                          <a:solidFill>
                            <a:schemeClr val="tx1"/>
                          </a:solidFill>
                          <a:effectLst/>
                        </a:rPr>
                        <a:t>X=1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T1</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F2</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T3</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F4</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F</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a:effectLst/>
                        </a:rPr>
                        <a:t>T</a:t>
                      </a:r>
                      <a:endParaRPr lang="zh-CN" sz="2000" kern="100">
                        <a:effectLst/>
                        <a:latin typeface="Times New Roman"/>
                        <a:ea typeface="宋体"/>
                      </a:endParaRPr>
                    </a:p>
                  </a:txBody>
                  <a:tcPr marL="68580" marR="68580" marT="0" marB="0" anchor="ctr"/>
                </a:tc>
                <a:tc>
                  <a:txBody>
                    <a:bodyPr/>
                    <a:lstStyle/>
                    <a:p>
                      <a:pPr indent="127000" algn="ctr">
                        <a:lnSpc>
                          <a:spcPct val="125000"/>
                        </a:lnSpc>
                        <a:spcBef>
                          <a:spcPts val="600"/>
                        </a:spcBef>
                        <a:spcAft>
                          <a:spcPts val="0"/>
                        </a:spcAft>
                      </a:pPr>
                      <a:r>
                        <a:rPr lang="en-US" sz="2000" kern="100" dirty="0">
                          <a:effectLst/>
                        </a:rPr>
                        <a:t>a-b-e-d</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3" name="TextBox 2"/>
          <p:cNvSpPr txBox="1"/>
          <p:nvPr/>
        </p:nvSpPr>
        <p:spPr>
          <a:xfrm>
            <a:off x="1439652" y="1088740"/>
            <a:ext cx="5832648" cy="461665"/>
          </a:xfrm>
          <a:prstGeom prst="rect">
            <a:avLst/>
          </a:prstGeom>
          <a:noFill/>
        </p:spPr>
        <p:txBody>
          <a:bodyPr wrap="square" rtlCol="0">
            <a:spAutoFit/>
          </a:bodyPr>
          <a:lstStyle/>
          <a:p>
            <a:pPr algn="ctr"/>
            <a:r>
              <a:rPr lang="en-US" altLang="zh-CN" dirty="0"/>
              <a:t>Table 2-9 Path Coverage Test Cases</a:t>
            </a:r>
            <a:endParaRPr lang="zh-CN" altLang="en-US" dirty="0"/>
          </a:p>
        </p:txBody>
      </p:sp>
      <p:sp>
        <p:nvSpPr>
          <p:cNvPr id="4" name="灯片编号占位符 3"/>
          <p:cNvSpPr>
            <a:spLocks noGrp="1"/>
          </p:cNvSpPr>
          <p:nvPr>
            <p:ph type="sldNum" sz="quarter" idx="12"/>
          </p:nvPr>
        </p:nvSpPr>
        <p:spPr/>
        <p:txBody>
          <a:bodyPr/>
          <a:lstStyle/>
          <a:p>
            <a:pPr>
              <a:defRPr/>
            </a:pPr>
            <a:fld id="{B13EEA26-5FB6-472F-8F4B-256D89C987FA}" type="slidenum">
              <a:rPr lang="en-US" altLang="zh-CN" smtClean="0"/>
              <a:pPr>
                <a:defRPr/>
              </a:pPr>
              <a:t>50</a:t>
            </a:fld>
            <a:r>
              <a:rPr lang="en-US" altLang="zh-CN"/>
              <a:t>/116</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40" y="764704"/>
            <a:ext cx="7632848" cy="5376793"/>
          </a:xfrm>
          <a:prstGeom prst="rect">
            <a:avLst/>
          </a:prstGeom>
          <a:noFill/>
        </p:spPr>
        <p:txBody>
          <a:bodyPr wrap="square" rtlCol="0">
            <a:spAutoFit/>
          </a:bodyPr>
          <a:lstStyle/>
          <a:p>
            <a:pPr>
              <a:lnSpc>
                <a:spcPct val="120000"/>
              </a:lnSpc>
            </a:pPr>
            <a:r>
              <a:rPr lang="en-US" altLang="zh-CN" b="0" dirty="0"/>
              <a:t>Features of Path Coverage Testing:</a:t>
            </a:r>
          </a:p>
          <a:p>
            <a:pPr>
              <a:lnSpc>
                <a:spcPct val="120000"/>
              </a:lnSpc>
            </a:pPr>
            <a:endParaRPr lang="en-US" altLang="zh-CN" b="0" dirty="0"/>
          </a:p>
          <a:p>
            <a:pPr>
              <a:lnSpc>
                <a:spcPct val="120000"/>
              </a:lnSpc>
            </a:pPr>
            <a:r>
              <a:rPr lang="en-US" altLang="zh-CN" sz="2000" b="0" dirty="0"/>
              <a:t>Path coverage is a frequently used coverage test method. Compared with other logic coverage methods, </a:t>
            </a:r>
            <a:r>
              <a:rPr lang="en-US" altLang="zh-CN" sz="2000" b="0" dirty="0">
                <a:solidFill>
                  <a:srgbClr val="0A6AF6"/>
                </a:solidFill>
              </a:rPr>
              <a:t>it has the highest test coverage.</a:t>
            </a:r>
          </a:p>
          <a:p>
            <a:pPr>
              <a:lnSpc>
                <a:spcPct val="120000"/>
              </a:lnSpc>
            </a:pPr>
            <a:r>
              <a:rPr lang="en-US" altLang="zh-CN" sz="2000" b="0" dirty="0">
                <a:solidFill>
                  <a:srgbClr val="0A6AF6"/>
                </a:solidFill>
              </a:rPr>
              <a:t>Path coverage does not necessarily guarantee conditional combination coverage</a:t>
            </a:r>
            <a:r>
              <a:rPr lang="en-US" altLang="zh-CN" sz="2000" b="0" dirty="0"/>
              <a:t>. For example, in the above test case, the combination of "F1, T2" and "F3, T4" conditions cannot be covered.</a:t>
            </a:r>
          </a:p>
          <a:p>
            <a:pPr>
              <a:lnSpc>
                <a:spcPct val="120000"/>
              </a:lnSpc>
            </a:pPr>
            <a:r>
              <a:rPr lang="en-US" altLang="zh-CN" sz="2000" b="0" dirty="0">
                <a:solidFill>
                  <a:srgbClr val="0A6AF6"/>
                </a:solidFill>
              </a:rPr>
              <a:t>Path coverage also does not necessarily guarantee condition coverage.</a:t>
            </a:r>
          </a:p>
          <a:p>
            <a:pPr>
              <a:lnSpc>
                <a:spcPct val="120000"/>
              </a:lnSpc>
            </a:pPr>
            <a:r>
              <a:rPr lang="en-US" altLang="zh-CN" sz="2000" b="0" dirty="0"/>
              <a:t>Since path coverage must go through all branches of all decisions, path coverage can completely contain decision coverage and statement coverage.</a:t>
            </a:r>
            <a:endParaRPr lang="zh-CN" altLang="en-US" sz="2000" b="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51</a:t>
            </a:fld>
            <a:r>
              <a:rPr lang="en-US" altLang="zh-CN" dirty="0"/>
              <a:t>/116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032933"/>
            <a:ext cx="7164796" cy="4557401"/>
          </a:xfrm>
          <a:prstGeom prst="rect">
            <a:avLst/>
          </a:prstGeom>
          <a:noFill/>
        </p:spPr>
        <p:txBody>
          <a:bodyPr wrap="square" rtlCol="0">
            <a:spAutoFit/>
          </a:bodyPr>
          <a:lstStyle/>
          <a:p>
            <a:pPr>
              <a:lnSpc>
                <a:spcPct val="120000"/>
              </a:lnSpc>
            </a:pPr>
            <a:r>
              <a:rPr lang="en-US" altLang="zh-CN" sz="2800" dirty="0">
                <a:solidFill>
                  <a:srgbClr val="C00000"/>
                </a:solidFill>
              </a:rPr>
              <a:t>Note: </a:t>
            </a:r>
          </a:p>
          <a:p>
            <a:pPr>
              <a:lnSpc>
                <a:spcPct val="120000"/>
              </a:lnSpc>
            </a:pPr>
            <a:r>
              <a:rPr lang="en-US" altLang="zh-CN" b="0" dirty="0"/>
              <a:t>As code complexity increases, the number of program executable paths </a:t>
            </a:r>
            <a:r>
              <a:rPr lang="en-US" altLang="zh-CN" b="0" dirty="0">
                <a:solidFill>
                  <a:srgbClr val="0A6AF6"/>
                </a:solidFill>
              </a:rPr>
              <a:t>can grow exponentially</a:t>
            </a:r>
            <a:r>
              <a:rPr lang="en-US" altLang="zh-CN" b="0" dirty="0"/>
              <a:t>. If the program under test contains loop structures, the number of executable paths of the program may reach astronomical numbers as the level of loop nesting and the number of loops increase. </a:t>
            </a:r>
          </a:p>
          <a:p>
            <a:pPr>
              <a:lnSpc>
                <a:spcPct val="120000"/>
              </a:lnSpc>
            </a:pPr>
            <a:endParaRPr lang="en-US" altLang="zh-CN" b="0" dirty="0"/>
          </a:p>
          <a:p>
            <a:pPr>
              <a:lnSpc>
                <a:spcPct val="120000"/>
              </a:lnSpc>
            </a:pPr>
            <a:r>
              <a:rPr lang="en-US" altLang="zh-CN" b="0" dirty="0"/>
              <a:t>In this case, it is generally tested by the Z path coverage method in the next subsection.</a:t>
            </a:r>
            <a:endParaRPr lang="zh-CN" altLang="en-US" b="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52</a:t>
            </a:fld>
            <a:r>
              <a:rPr lang="en-US" altLang="zh-CN" dirty="0"/>
              <a:t>/116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ChangeArrowheads="1"/>
          </p:cNvSpPr>
          <p:nvPr/>
        </p:nvSpPr>
        <p:spPr bwMode="auto">
          <a:xfrm>
            <a:off x="660400" y="609600"/>
            <a:ext cx="51355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spcBef>
                <a:spcPct val="50000"/>
              </a:spcBef>
            </a:pPr>
            <a:r>
              <a:rPr lang="en-US" altLang="zh-CN" sz="3600" dirty="0">
                <a:solidFill>
                  <a:schemeClr val="tx2"/>
                </a:solidFill>
                <a:latin typeface="楷体_GB2312" pitchFamily="49" charset="-122"/>
                <a:ea typeface="楷体_GB2312" pitchFamily="49" charset="-122"/>
              </a:rPr>
              <a:t>Summary</a:t>
            </a:r>
          </a:p>
        </p:txBody>
      </p:sp>
      <p:sp>
        <p:nvSpPr>
          <p:cNvPr id="62468" name="Rectangle 3"/>
          <p:cNvSpPr>
            <a:spLocks noChangeArrowheads="1"/>
          </p:cNvSpPr>
          <p:nvPr/>
        </p:nvSpPr>
        <p:spPr bwMode="auto">
          <a:xfrm>
            <a:off x="431800" y="1628800"/>
            <a:ext cx="7812608" cy="4284476"/>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CN" sz="2000" b="0" dirty="0"/>
              <a:t>Through the explanation of the above 6 logical coverage testing methods, we will find that there is no perfect coverage testing method, and each method has its advantages and limitations. In the actual test case design process, several logical coverage test methods need to be used together according to the actual situation to achieve the highest coverage rate. In actual work, statement coverage, decision coverage and path coverage are used the most, and generally have the following requirements:</a:t>
            </a:r>
          </a:p>
          <a:p>
            <a:pPr marL="342900" indent="-342900">
              <a:lnSpc>
                <a:spcPct val="150000"/>
              </a:lnSpc>
              <a:buFont typeface="Arial" panose="020B0604020202020204" pitchFamily="34" charset="0"/>
              <a:buChar char="•"/>
            </a:pPr>
            <a:r>
              <a:rPr lang="en-US" altLang="zh-CN" sz="2000" b="0" dirty="0"/>
              <a:t>Statement coverage: 100%;</a:t>
            </a:r>
          </a:p>
          <a:p>
            <a:pPr marL="342900" indent="-342900">
              <a:lnSpc>
                <a:spcPct val="150000"/>
              </a:lnSpc>
              <a:buFont typeface="Arial" panose="020B0604020202020204" pitchFamily="34" charset="0"/>
              <a:buChar char="•"/>
            </a:pPr>
            <a:r>
              <a:rPr lang="en-US" altLang="zh-CN" sz="2000" b="0" dirty="0"/>
              <a:t>Judgment coverage rate: above 85;</a:t>
            </a:r>
          </a:p>
          <a:p>
            <a:pPr marL="342900" indent="-342900">
              <a:lnSpc>
                <a:spcPct val="150000"/>
              </a:lnSpc>
              <a:buFont typeface="Arial" panose="020B0604020202020204" pitchFamily="34" charset="0"/>
              <a:buChar char="•"/>
            </a:pPr>
            <a:r>
              <a:rPr lang="en-US" altLang="zh-CN" sz="2000" b="0" dirty="0"/>
              <a:t>Path coverage: more than 80%</a:t>
            </a:r>
            <a:endParaRPr lang="zh-CN" altLang="zh-CN" sz="2000" b="0" dirty="0"/>
          </a:p>
        </p:txBody>
      </p:sp>
      <p:sp>
        <p:nvSpPr>
          <p:cNvPr id="2" name="灯片编号占位符 1"/>
          <p:cNvSpPr>
            <a:spLocks noGrp="1"/>
          </p:cNvSpPr>
          <p:nvPr>
            <p:ph type="sldNum" sz="quarter" idx="12"/>
          </p:nvPr>
        </p:nvSpPr>
        <p:spPr/>
        <p:txBody>
          <a:bodyPr/>
          <a:lstStyle/>
          <a:p>
            <a:pPr>
              <a:defRPr/>
            </a:pPr>
            <a:fld id="{2BA277C2-5425-4B74-BB63-F0CD49A06AF0}" type="slidenum">
              <a:rPr lang="en-US" altLang="zh-CN"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09994"/>
            <a:ext cx="7488832" cy="1166410"/>
          </a:xfrm>
          <a:prstGeom prst="rect">
            <a:avLst/>
          </a:prstGeom>
          <a:noFill/>
        </p:spPr>
        <p:txBody>
          <a:bodyPr wrap="square" rtlCol="0">
            <a:spAutoFit/>
          </a:bodyPr>
          <a:lstStyle/>
          <a:p>
            <a:pPr>
              <a:lnSpc>
                <a:spcPct val="120000"/>
              </a:lnSpc>
            </a:pPr>
            <a:r>
              <a:rPr lang="en-US" altLang="zh-CN" sz="2000" b="0" dirty="0"/>
              <a:t>Based on the analysis of the test sufficiency of the above six logic coverage methods, the strong and weak relationship between them can be represented by Figure 2-5.</a:t>
            </a:r>
            <a:endParaRPr lang="zh-CN" altLang="zh-CN" sz="2000"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8574558"/>
              </p:ext>
            </p:extLst>
          </p:nvPr>
        </p:nvGraphicFramePr>
        <p:xfrm>
          <a:off x="719572" y="1844824"/>
          <a:ext cx="7394407" cy="3842191"/>
        </p:xfrm>
        <a:graphic>
          <a:graphicData uri="http://schemas.openxmlformats.org/presentationml/2006/ole">
            <mc:AlternateContent xmlns:mc="http://schemas.openxmlformats.org/markup-compatibility/2006">
              <mc:Choice xmlns:v="urn:schemas-microsoft-com:vml" Requires="v">
                <p:oleObj spid="_x0000_s140425" name="Visio" r:id="rId3" imgW="3108960" imgH="1607741" progId="Visio.Drawing.11">
                  <p:embed/>
                </p:oleObj>
              </mc:Choice>
              <mc:Fallback>
                <p:oleObj name="Visio" r:id="rId3" imgW="3108960" imgH="1607741" progId="Visio.Drawing.11">
                  <p:embed/>
                  <p:pic>
                    <p:nvPicPr>
                      <p:cNvPr id="0" name="Object 1"/>
                      <p:cNvPicPr>
                        <a:picLocks noChangeAspect="1" noChangeArrowheads="1"/>
                      </p:cNvPicPr>
                      <p:nvPr/>
                    </p:nvPicPr>
                    <p:blipFill>
                      <a:blip r:embed="rId4"/>
                      <a:srcRect/>
                      <a:stretch>
                        <a:fillRect/>
                      </a:stretch>
                    </p:blipFill>
                    <p:spPr bwMode="auto">
                      <a:xfrm>
                        <a:off x="719572" y="1844824"/>
                        <a:ext cx="7394407" cy="3842191"/>
                      </a:xfrm>
                      <a:prstGeom prst="rect">
                        <a:avLst/>
                      </a:prstGeom>
                      <a:noFill/>
                    </p:spPr>
                  </p:pic>
                </p:oleObj>
              </mc:Fallback>
            </mc:AlternateContent>
          </a:graphicData>
        </a:graphic>
      </p:graphicFrame>
      <p:sp>
        <p:nvSpPr>
          <p:cNvPr id="6" name="TextBox 5"/>
          <p:cNvSpPr txBox="1"/>
          <p:nvPr/>
        </p:nvSpPr>
        <p:spPr>
          <a:xfrm>
            <a:off x="1511660" y="5894457"/>
            <a:ext cx="6120680" cy="707886"/>
          </a:xfrm>
          <a:prstGeom prst="rect">
            <a:avLst/>
          </a:prstGeom>
          <a:noFill/>
        </p:spPr>
        <p:txBody>
          <a:bodyPr wrap="square" rtlCol="0">
            <a:spAutoFit/>
          </a:bodyPr>
          <a:lstStyle/>
          <a:p>
            <a:pPr algn="ctr"/>
            <a:r>
              <a:rPr lang="en-US" altLang="zh-CN" sz="2000" dirty="0"/>
              <a:t>Figure 2-5 Strength and Weakness of 6 Logic Coverage Tests</a:t>
            </a:r>
            <a:endParaRPr lang="zh-CN" altLang="zh-CN" sz="2000" dirty="0"/>
          </a:p>
        </p:txBody>
      </p:sp>
      <p:sp>
        <p:nvSpPr>
          <p:cNvPr id="2" name="灯片编号占位符 1"/>
          <p:cNvSpPr>
            <a:spLocks noGrp="1"/>
          </p:cNvSpPr>
          <p:nvPr>
            <p:ph type="sldNum" sz="quarter" idx="12"/>
          </p:nvPr>
        </p:nvSpPr>
        <p:spPr/>
        <p:txBody>
          <a:bodyPr/>
          <a:lstStyle/>
          <a:p>
            <a:pPr>
              <a:defRPr/>
            </a:pPr>
            <a:fld id="{2BA277C2-5425-4B74-BB63-F0CD49A06AF0}"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idx="4294967295"/>
          </p:nvPr>
        </p:nvSpPr>
        <p:spPr>
          <a:xfrm>
            <a:off x="576263" y="333375"/>
            <a:ext cx="7343775" cy="647700"/>
          </a:xfrm>
        </p:spPr>
        <p:txBody>
          <a:bodyPr/>
          <a:lstStyle/>
          <a:p>
            <a:pPr eaLnBrk="1" hangingPunct="1"/>
            <a:r>
              <a:rPr lang="en-US" altLang="zh-CN" sz="2800" dirty="0">
                <a:ea typeface="楷体_GB2312" pitchFamily="49" charset="-122"/>
              </a:rPr>
              <a:t>2.4.7 Z path override</a:t>
            </a:r>
            <a:endParaRPr lang="zh-CN" altLang="en-US" sz="2800" dirty="0">
              <a:ea typeface="楷体_GB2312" pitchFamily="49" charset="-122"/>
            </a:endParaRPr>
          </a:p>
        </p:txBody>
      </p:sp>
      <p:sp>
        <p:nvSpPr>
          <p:cNvPr id="6451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b="0">
              <a:latin typeface="Tahoma" pitchFamily="34" charset="0"/>
            </a:endParaRPr>
          </a:p>
        </p:txBody>
      </p:sp>
      <p:sp>
        <p:nvSpPr>
          <p:cNvPr id="2" name="TextBox 1"/>
          <p:cNvSpPr txBox="1"/>
          <p:nvPr/>
        </p:nvSpPr>
        <p:spPr>
          <a:xfrm>
            <a:off x="576263" y="1972346"/>
            <a:ext cx="7848872" cy="4490396"/>
          </a:xfrm>
          <a:prstGeom prst="rect">
            <a:avLst/>
          </a:prstGeom>
          <a:noFill/>
        </p:spPr>
        <p:txBody>
          <a:bodyPr wrap="square" rtlCol="0">
            <a:spAutoFit/>
          </a:bodyPr>
          <a:lstStyle/>
          <a:p>
            <a:pPr>
              <a:lnSpc>
                <a:spcPct val="120000"/>
              </a:lnSpc>
            </a:pPr>
            <a:r>
              <a:rPr lang="en-US" altLang="zh-CN" sz="2000" dirty="0"/>
              <a:t>Z-path coverage is a path coverage test method in the sense of a simplified loop.
</a:t>
            </a:r>
            <a:r>
              <a:rPr lang="en-US" altLang="zh-CN" sz="2000" b="0" dirty="0"/>
              <a:t>Z-path overrides some minor factors of path override and simplifies the loop mechanism. By limiting the number of loops, the number of paths is minimized, making it possible to overwrite these limited paths. </a:t>
            </a:r>
            <a:r>
              <a:rPr lang="en-US" altLang="zh-CN" sz="2000" dirty="0"/>
              <a:t>Regardless of the form of the loop and the number of times the loop body is actually executed, in the Z path coverage test, </a:t>
            </a:r>
            <a:r>
              <a:rPr lang="en-US" altLang="zh-CN" sz="2000" u="sng" dirty="0">
                <a:solidFill>
                  <a:srgbClr val="0A6AF6"/>
                </a:solidFill>
              </a:rPr>
              <a:t>only the two cases of executing the loop body once and the zero time are considered</a:t>
            </a:r>
            <a:r>
              <a:rPr lang="en-US" altLang="zh-CN" sz="2000" dirty="0"/>
              <a:t>, that is, only the two cases of entering the loop body once and skipping the loop body when executing are considered.
</a:t>
            </a:r>
            <a:endParaRPr lang="zh-CN" altLang="en-US" sz="2800"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55</a:t>
            </a:fld>
            <a:endParaRPr lang="en-US" altLang="zh-CN"/>
          </a:p>
        </p:txBody>
      </p:sp>
      <p:sp>
        <p:nvSpPr>
          <p:cNvPr id="7" name="文本框 6">
            <a:extLst>
              <a:ext uri="{FF2B5EF4-FFF2-40B4-BE49-F238E27FC236}">
                <a16:creationId xmlns:a16="http://schemas.microsoft.com/office/drawing/2014/main" id="{59300E22-23FA-4933-A869-103E430AF192}"/>
              </a:ext>
            </a:extLst>
          </p:cNvPr>
          <p:cNvSpPr txBox="1"/>
          <p:nvPr/>
        </p:nvSpPr>
        <p:spPr>
          <a:xfrm>
            <a:off x="337068" y="1232756"/>
            <a:ext cx="7596844" cy="646331"/>
          </a:xfrm>
          <a:prstGeom prst="rect">
            <a:avLst/>
          </a:prstGeom>
          <a:noFill/>
        </p:spPr>
        <p:txBody>
          <a:bodyPr wrap="square">
            <a:spAutoFit/>
          </a:bodyPr>
          <a:lstStyle/>
          <a:p>
            <a:r>
              <a:rPr lang="en-US" altLang="zh-CN" sz="1800" b="0" dirty="0"/>
              <a:t>To solve the path explosion issues of using Path Coverage test </a:t>
            </a:r>
          </a:p>
          <a:p>
            <a:r>
              <a:rPr lang="en-US" altLang="zh-CN" sz="1800" b="0" dirty="0"/>
              <a:t>when loops exist. </a:t>
            </a:r>
            <a:endParaRPr lang="zh-CN" altLang="en-US" sz="18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237" y="2888940"/>
            <a:ext cx="8352928" cy="4050596"/>
          </a:xfrm>
          <a:prstGeom prst="rect">
            <a:avLst/>
          </a:prstGeom>
          <a:noFill/>
        </p:spPr>
        <p:txBody>
          <a:bodyPr wrap="square" rtlCol="0">
            <a:spAutoFit/>
          </a:bodyPr>
          <a:lstStyle/>
          <a:p>
            <a:pPr>
              <a:lnSpc>
                <a:spcPct val="120000"/>
              </a:lnSpc>
            </a:pPr>
            <a:r>
              <a:rPr lang="en-US" altLang="zh-CN" sz="1800" b="0" dirty="0"/>
              <a:t>Figs. 2-6(a) and Fig. 2-6(b) are two typical cyclic structures. The former makes a judgment first, and the loop body only considers executing once or not, and its effect is the same as fig. 2-6(c). The latter executes the loop body first, also considering executing only once, and then being judged to be turned out, the effect is the same as in Fig. 2-6(c) only performing the right branch of the selection structure.</a:t>
            </a:r>
          </a:p>
          <a:p>
            <a:pPr>
              <a:lnSpc>
                <a:spcPct val="120000"/>
              </a:lnSpc>
            </a:pPr>
            <a:r>
              <a:rPr lang="en-US" altLang="zh-CN" sz="1800" b="0" dirty="0"/>
              <a:t>
After simplifying the loop structure by the Z path coverage method, only the sequential structure and the branch structure exist in the program, and the number of paths it contains is generally limited, so it can be covered with these paths.
</a:t>
            </a:r>
            <a:endParaRPr lang="zh-CN" altLang="en-US"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56</a:t>
            </a:fld>
            <a:r>
              <a:rPr lang="en-US" altLang="zh-CN"/>
              <a:t>/116</a:t>
            </a:r>
            <a:endParaRPr lang="en-US" altLang="zh-CN" dirty="0"/>
          </a:p>
        </p:txBody>
      </p:sp>
      <p:graphicFrame>
        <p:nvGraphicFramePr>
          <p:cNvPr id="5" name="对象 4">
            <a:extLst>
              <a:ext uri="{FF2B5EF4-FFF2-40B4-BE49-F238E27FC236}">
                <a16:creationId xmlns:a16="http://schemas.microsoft.com/office/drawing/2014/main" id="{51D8EF49-FFED-49D0-83E2-233FE3409869}"/>
              </a:ext>
            </a:extLst>
          </p:cNvPr>
          <p:cNvGraphicFramePr>
            <a:graphicFrameLocks noChangeAspect="1"/>
          </p:cNvGraphicFramePr>
          <p:nvPr>
            <p:extLst>
              <p:ext uri="{D42A27DB-BD31-4B8C-83A1-F6EECF244321}">
                <p14:modId xmlns:p14="http://schemas.microsoft.com/office/powerpoint/2010/main" val="1286108663"/>
              </p:ext>
            </p:extLst>
          </p:nvPr>
        </p:nvGraphicFramePr>
        <p:xfrm>
          <a:off x="1043608" y="188640"/>
          <a:ext cx="6411120" cy="2269684"/>
        </p:xfrm>
        <a:graphic>
          <a:graphicData uri="http://schemas.openxmlformats.org/presentationml/2006/ole">
            <mc:AlternateContent xmlns:mc="http://schemas.openxmlformats.org/markup-compatibility/2006">
              <mc:Choice xmlns:v="urn:schemas-microsoft-com:vml" Requires="v">
                <p:oleObj spid="_x0000_s157755" name="Visio" r:id="rId3" imgW="4380548" imgH="1556238" progId="Visio.Drawing.11">
                  <p:embed/>
                </p:oleObj>
              </mc:Choice>
              <mc:Fallback>
                <p:oleObj name="Visio" r:id="rId3" imgW="4380548" imgH="1556238" progId="Visio.Drawing.11">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8640"/>
                        <a:ext cx="6411120" cy="2269684"/>
                      </a:xfrm>
                      <a:prstGeom prst="rect">
                        <a:avLst/>
                      </a:prstGeom>
                      <a:noFill/>
                    </p:spPr>
                  </p:pic>
                </p:oleObj>
              </mc:Fallback>
            </mc:AlternateContent>
          </a:graphicData>
        </a:graphic>
      </p:graphicFrame>
      <p:sp>
        <p:nvSpPr>
          <p:cNvPr id="6" name="TextBox 3">
            <a:extLst>
              <a:ext uri="{FF2B5EF4-FFF2-40B4-BE49-F238E27FC236}">
                <a16:creationId xmlns:a16="http://schemas.microsoft.com/office/drawing/2014/main" id="{30A3052B-93DC-486A-A363-2DA85D1CDF3C}"/>
              </a:ext>
            </a:extLst>
          </p:cNvPr>
          <p:cNvSpPr txBox="1"/>
          <p:nvPr/>
        </p:nvSpPr>
        <p:spPr>
          <a:xfrm>
            <a:off x="317884" y="2348880"/>
            <a:ext cx="8316924" cy="707886"/>
          </a:xfrm>
          <a:prstGeom prst="rect">
            <a:avLst/>
          </a:prstGeom>
          <a:noFill/>
        </p:spPr>
        <p:txBody>
          <a:bodyPr wrap="square" rtlCol="0">
            <a:spAutoFit/>
          </a:bodyPr>
          <a:lstStyle/>
          <a:p>
            <a:pPr algn="ctr"/>
            <a:r>
              <a:rPr lang="en-US" altLang="zh-CN" sz="2000" b="0" dirty="0"/>
              <a:t>Fig. 2-6 The cyclic structure is simplified to a selection structure
</a:t>
            </a:r>
            <a:endParaRPr lang="zh-CN" altLang="zh-CN" sz="2000" b="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395536" y="543010"/>
            <a:ext cx="7488832" cy="7191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sz="3200" dirty="0">
                <a:solidFill>
                  <a:srgbClr val="0066FF"/>
                </a:solidFill>
              </a:rPr>
              <a:t>2.4.8 Path Coverage Minimum Test Case Calculation
</a:t>
            </a:r>
            <a:endParaRPr lang="zh-CN" altLang="en-US" sz="3200" dirty="0">
              <a:solidFill>
                <a:srgbClr val="0066FF"/>
              </a:solidFill>
            </a:endParaRPr>
          </a:p>
        </p:txBody>
      </p:sp>
      <p:sp>
        <p:nvSpPr>
          <p:cNvPr id="3" name="TextBox 2"/>
          <p:cNvSpPr txBox="1"/>
          <p:nvPr/>
        </p:nvSpPr>
        <p:spPr>
          <a:xfrm>
            <a:off x="431540" y="1140374"/>
            <a:ext cx="7632848" cy="1535741"/>
          </a:xfrm>
          <a:prstGeom prst="rect">
            <a:avLst/>
          </a:prstGeom>
          <a:noFill/>
        </p:spPr>
        <p:txBody>
          <a:bodyPr wrap="square" rtlCol="0">
            <a:spAutoFit/>
          </a:bodyPr>
          <a:lstStyle/>
          <a:p>
            <a:pPr>
              <a:lnSpc>
                <a:spcPct val="120000"/>
              </a:lnSpc>
            </a:pPr>
            <a:r>
              <a:rPr lang="en-US" altLang="zh-CN" sz="2000" b="0" dirty="0"/>
              <a:t>A method of calculating the minimum number of test cases covered by a path is illustrated by a box diagram (also known as an N-S diagram).
</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99084756"/>
              </p:ext>
            </p:extLst>
          </p:nvPr>
        </p:nvGraphicFramePr>
        <p:xfrm>
          <a:off x="715604" y="2312877"/>
          <a:ext cx="7492800" cy="3528386"/>
        </p:xfrm>
        <a:graphic>
          <a:graphicData uri="http://schemas.openxmlformats.org/presentationml/2006/ole">
            <mc:AlternateContent xmlns:mc="http://schemas.openxmlformats.org/markup-compatibility/2006">
              <mc:Choice xmlns:v="urn:schemas-microsoft-com:vml" Requires="v">
                <p:oleObj spid="_x0000_s142473" name="Visio" r:id="rId3" imgW="3628913" imgH="1971675" progId="Visio.Drawing.11">
                  <p:embed/>
                </p:oleObj>
              </mc:Choice>
              <mc:Fallback>
                <p:oleObj name="Visio" r:id="rId3" imgW="3628913" imgH="1971675" progId="Visio.Drawing.11">
                  <p:embed/>
                  <p:pic>
                    <p:nvPicPr>
                      <p:cNvPr id="0" name="Object 1"/>
                      <p:cNvPicPr>
                        <a:picLocks noChangeAspect="1" noChangeArrowheads="1"/>
                      </p:cNvPicPr>
                      <p:nvPr/>
                    </p:nvPicPr>
                    <p:blipFill>
                      <a:blip r:embed="rId4"/>
                      <a:srcRect/>
                      <a:stretch>
                        <a:fillRect/>
                      </a:stretch>
                    </p:blipFill>
                    <p:spPr bwMode="auto">
                      <a:xfrm>
                        <a:off x="715604" y="2312877"/>
                        <a:ext cx="7492800" cy="3528386"/>
                      </a:xfrm>
                      <a:prstGeom prst="rect">
                        <a:avLst/>
                      </a:prstGeom>
                      <a:noFill/>
                    </p:spPr>
                  </p:pic>
                </p:oleObj>
              </mc:Fallback>
            </mc:AlternateContent>
          </a:graphicData>
        </a:graphic>
      </p:graphicFrame>
      <p:sp>
        <p:nvSpPr>
          <p:cNvPr id="6" name="TextBox 5"/>
          <p:cNvSpPr txBox="1"/>
          <p:nvPr/>
        </p:nvSpPr>
        <p:spPr>
          <a:xfrm>
            <a:off x="982446" y="6020065"/>
            <a:ext cx="6959116" cy="923330"/>
          </a:xfrm>
          <a:prstGeom prst="rect">
            <a:avLst/>
          </a:prstGeom>
          <a:noFill/>
        </p:spPr>
        <p:txBody>
          <a:bodyPr wrap="square" rtlCol="0">
            <a:spAutoFit/>
          </a:bodyPr>
          <a:lstStyle/>
          <a:p>
            <a:pPr algn="ctr"/>
            <a:r>
              <a:rPr lang="en-US" altLang="zh-CN" sz="1800" b="0" dirty="0"/>
              <a:t>Figure 2-7 The basic logical structure of the program represented by the box diagram
</a:t>
            </a:r>
            <a:endParaRPr lang="zh-CN" altLang="zh-CN" sz="1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57</a:t>
            </a:fld>
            <a:r>
              <a:rPr lang="en-US" altLang="zh-CN"/>
              <a:t>/116</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79206"/>
            <a:ext cx="7704856" cy="5665397"/>
          </a:xfrm>
          <a:prstGeom prst="rect">
            <a:avLst/>
          </a:prstGeom>
          <a:noFill/>
        </p:spPr>
        <p:txBody>
          <a:bodyPr wrap="square" rtlCol="0">
            <a:spAutoFit/>
          </a:bodyPr>
          <a:lstStyle/>
          <a:p>
            <a:pPr>
              <a:lnSpc>
                <a:spcPct val="120000"/>
              </a:lnSpc>
            </a:pPr>
            <a:r>
              <a:rPr lang="en-US" altLang="zh-CN" sz="2000" b="0" dirty="0"/>
              <a:t>Figure 2-7 contains the basic logical structure of three types of programs: sequential/order, selection, and looping.</a:t>
            </a:r>
          </a:p>
          <a:p>
            <a:pPr>
              <a:lnSpc>
                <a:spcPct val="120000"/>
              </a:lnSpc>
            </a:pPr>
            <a:r>
              <a:rPr lang="en-US" altLang="zh-CN" sz="2000" b="0" dirty="0"/>
              <a:t>
A sequential structure, regardless of the number of statements, has only one executable path;</a:t>
            </a:r>
          </a:p>
          <a:p>
            <a:pPr>
              <a:lnSpc>
                <a:spcPct val="120000"/>
              </a:lnSpc>
            </a:pPr>
            <a:r>
              <a:rPr lang="en-US" altLang="zh-CN" sz="2000" b="0" dirty="0"/>
              <a:t>
An If-Then-Else select structure contains two executable paths;
The number of executable paths of a multi-branch Case select structure is determined by the number of branches it has.</a:t>
            </a:r>
          </a:p>
          <a:p>
            <a:pPr>
              <a:lnSpc>
                <a:spcPct val="120000"/>
              </a:lnSpc>
            </a:pPr>
            <a:r>
              <a:rPr lang="en-US" altLang="zh-CN" sz="2000" b="0" dirty="0"/>
              <a:t>
For circular structures, we only need to be clear about the calculation method of the number of executable paths containing the program for which the structure is selected.
</a:t>
            </a:r>
            <a:endParaRPr lang="zh-CN" altLang="zh-CN" b="0" dirty="0"/>
          </a:p>
          <a:p>
            <a:pPr>
              <a:lnSpc>
                <a:spcPct val="120000"/>
              </a:lnSpc>
            </a:pPr>
            <a:endParaRPr lang="zh-CN" altLang="en-US"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263169668"/>
              </p:ext>
            </p:extLst>
          </p:nvPr>
        </p:nvGraphicFramePr>
        <p:xfrm>
          <a:off x="4959517" y="728700"/>
          <a:ext cx="3140875" cy="3060340"/>
        </p:xfrm>
        <a:graphic>
          <a:graphicData uri="http://schemas.openxmlformats.org/presentationml/2006/ole">
            <mc:AlternateContent xmlns:mc="http://schemas.openxmlformats.org/markup-compatibility/2006">
              <mc:Choice xmlns:v="urn:schemas-microsoft-com:vml" Requires="v">
                <p:oleObj spid="_x0000_s69821" name="Visio" r:id="rId4" imgW="1285216" imgH="1160255" progId="Visio.Drawing.11">
                  <p:embed/>
                </p:oleObj>
              </mc:Choice>
              <mc:Fallback>
                <p:oleObj name="Visio" r:id="rId4" imgW="1285216" imgH="1160255" progId="Visio.Drawing.11">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517" y="728700"/>
                        <a:ext cx="3140875" cy="3060340"/>
                      </a:xfrm>
                      <a:prstGeom prst="rect">
                        <a:avLst/>
                      </a:prstGeom>
                      <a:noFill/>
                    </p:spPr>
                  </p:pic>
                </p:oleObj>
              </mc:Fallback>
            </mc:AlternateContent>
          </a:graphicData>
        </a:graphic>
      </p:graphicFrame>
      <p:sp>
        <p:nvSpPr>
          <p:cNvPr id="6" name="TextBox 5"/>
          <p:cNvSpPr txBox="1"/>
          <p:nvPr/>
        </p:nvSpPr>
        <p:spPr>
          <a:xfrm>
            <a:off x="5004048" y="3811073"/>
            <a:ext cx="3276364" cy="830997"/>
          </a:xfrm>
          <a:prstGeom prst="rect">
            <a:avLst/>
          </a:prstGeom>
          <a:noFill/>
        </p:spPr>
        <p:txBody>
          <a:bodyPr wrap="square" rtlCol="0">
            <a:spAutoFit/>
          </a:bodyPr>
          <a:lstStyle/>
          <a:p>
            <a:pPr algn="ctr"/>
            <a:r>
              <a:rPr lang="en-US" altLang="zh-CN" sz="1600" b="0" dirty="0"/>
              <a:t>Figure 2-8 Two serial selection structures
</a:t>
            </a:r>
            <a:endParaRPr lang="zh-CN" altLang="en-US" sz="1800" b="0" dirty="0"/>
          </a:p>
        </p:txBody>
      </p:sp>
      <p:sp>
        <p:nvSpPr>
          <p:cNvPr id="7" name="TextBox 6"/>
          <p:cNvSpPr txBox="1"/>
          <p:nvPr/>
        </p:nvSpPr>
        <p:spPr>
          <a:xfrm>
            <a:off x="453215" y="775081"/>
            <a:ext cx="4356484" cy="3523272"/>
          </a:xfrm>
          <a:prstGeom prst="rect">
            <a:avLst/>
          </a:prstGeom>
          <a:noFill/>
        </p:spPr>
        <p:txBody>
          <a:bodyPr wrap="square" rtlCol="0">
            <a:spAutoFit/>
          </a:bodyPr>
          <a:lstStyle/>
          <a:p>
            <a:pPr>
              <a:lnSpc>
                <a:spcPct val="120000"/>
              </a:lnSpc>
            </a:pPr>
            <a:r>
              <a:rPr lang="en-US" altLang="zh-CN" sz="2000" b="0" dirty="0"/>
              <a:t>As shown in Figure 2-8, the program contains 4 executable paths through statements (blocks) AC, AD, BC, and BD. Therefore, the minimum number of path coverage test cases is 4. In fact, such calculations are calculated according to the method of "serial hierarchical multiplication".</a:t>
            </a:r>
            <a:r>
              <a:rPr lang="en-US" altLang="zh-CN" dirty="0"/>
              <a:t>
</a:t>
            </a:r>
            <a:endParaRPr lang="zh-CN" altLang="en-US" dirty="0"/>
          </a:p>
        </p:txBody>
      </p:sp>
      <p:sp>
        <p:nvSpPr>
          <p:cNvPr id="9" name="TextBox 8"/>
          <p:cNvSpPr txBox="1"/>
          <p:nvPr/>
        </p:nvSpPr>
        <p:spPr>
          <a:xfrm>
            <a:off x="440160" y="4312617"/>
            <a:ext cx="8236296" cy="2643737"/>
          </a:xfrm>
          <a:prstGeom prst="rect">
            <a:avLst/>
          </a:prstGeom>
          <a:noFill/>
        </p:spPr>
        <p:txBody>
          <a:bodyPr wrap="square" rtlCol="0">
            <a:spAutoFit/>
          </a:bodyPr>
          <a:lstStyle/>
          <a:p>
            <a:pPr>
              <a:lnSpc>
                <a:spcPct val="120000"/>
              </a:lnSpc>
            </a:pPr>
            <a:r>
              <a:rPr lang="en-US" altLang="zh-CN" sz="2000" b="0" dirty="0"/>
              <a:t>The program box diagram of Fig. 2-8 can be divided into two layers, the upper P1 selection structure contains 2 paths, and the lower P2 selection structure contains 2 paths, and multiplying them to get the calculation result 4. For the box diagram, select the parallel statements (blocks) in the structure, such as A and B, C and D, and add them together to get the number of paths to this parallel level.
</a:t>
            </a:r>
            <a:endParaRPr lang="zh-CN" altLang="en-US" b="0" dirty="0"/>
          </a:p>
        </p:txBody>
      </p:sp>
      <p:sp>
        <p:nvSpPr>
          <p:cNvPr id="2" name="灯片编号占位符 1"/>
          <p:cNvSpPr>
            <a:spLocks noGrp="1"/>
          </p:cNvSpPr>
          <p:nvPr>
            <p:ph type="sldNum" sz="quarter" idx="12"/>
          </p:nvPr>
        </p:nvSpPr>
        <p:spPr/>
        <p:txBody>
          <a:bodyPr/>
          <a:lstStyle/>
          <a:p>
            <a:pPr>
              <a:defRPr/>
            </a:pPr>
            <a:fld id="{2BA277C2-5425-4B74-BB63-F0CD49A06AF0}"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5"/>
          <p:cNvSpPr txBox="1">
            <a:spLocks noChangeArrowheads="1"/>
          </p:cNvSpPr>
          <p:nvPr/>
        </p:nvSpPr>
        <p:spPr bwMode="auto">
          <a:xfrm>
            <a:off x="287524" y="417512"/>
            <a:ext cx="7416824" cy="55399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r>
              <a:rPr lang="en-US" altLang="zh-CN" sz="3600" dirty="0">
                <a:solidFill>
                  <a:srgbClr val="3366FF"/>
                </a:solidFill>
                <a:ea typeface="楷体_GB2312" pitchFamily="49" charset="-122"/>
              </a:rPr>
              <a:t>Exhaustive path test example</a:t>
            </a:r>
            <a:endParaRPr lang="zh-CN" altLang="en-US" sz="3600" dirty="0">
              <a:solidFill>
                <a:srgbClr val="3366FF"/>
              </a:solidFill>
              <a:ea typeface="楷体_GB2312" pitchFamily="49" charset="-122"/>
            </a:endParaRPr>
          </a:p>
        </p:txBody>
      </p:sp>
      <p:sp>
        <p:nvSpPr>
          <p:cNvPr id="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80532079"/>
              </p:ext>
            </p:extLst>
          </p:nvPr>
        </p:nvGraphicFramePr>
        <p:xfrm>
          <a:off x="1835696" y="1088740"/>
          <a:ext cx="5436604" cy="5256584"/>
        </p:xfrm>
        <a:graphic>
          <a:graphicData uri="http://schemas.openxmlformats.org/presentationml/2006/ole">
            <mc:AlternateContent xmlns:mc="http://schemas.openxmlformats.org/markup-compatibility/2006">
              <mc:Choice xmlns:v="urn:schemas-microsoft-com:vml" Requires="v">
                <p:oleObj spid="_x0000_s9365" name="Visio" r:id="rId4" imgW="2524111" imgH="2619336" progId="Visio.Drawing.11">
                  <p:embed/>
                </p:oleObj>
              </mc:Choice>
              <mc:Fallback>
                <p:oleObj name="Visio" r:id="rId4" imgW="2524111" imgH="2619336" progId="Visio.Drawing.11">
                  <p:embed/>
                  <p:pic>
                    <p:nvPicPr>
                      <p:cNvPr id="0" name="Object 5"/>
                      <p:cNvPicPr>
                        <a:picLocks noChangeAspect="1" noChangeArrowheads="1"/>
                      </p:cNvPicPr>
                      <p:nvPr/>
                    </p:nvPicPr>
                    <p:blipFill>
                      <a:blip r:embed="rId5"/>
                      <a:srcRect/>
                      <a:stretch>
                        <a:fillRect/>
                      </a:stretch>
                    </p:blipFill>
                    <p:spPr bwMode="auto">
                      <a:xfrm>
                        <a:off x="1835696" y="1088740"/>
                        <a:ext cx="5436604" cy="5256584"/>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B13EEA26-5FB6-472F-8F4B-256D89C987FA}" type="slidenum">
              <a:rPr lang="en-US" altLang="zh-CN" smtClean="0"/>
              <a:pPr>
                <a:defRPr/>
              </a:pPr>
              <a:t>6</a:t>
            </a:fld>
            <a:r>
              <a:rPr lang="en-US" altLang="zh-CN"/>
              <a:t>/116</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70051241"/>
              </p:ext>
            </p:extLst>
          </p:nvPr>
        </p:nvGraphicFramePr>
        <p:xfrm>
          <a:off x="737574" y="800708"/>
          <a:ext cx="7236804" cy="4520768"/>
        </p:xfrm>
        <a:graphic>
          <a:graphicData uri="http://schemas.openxmlformats.org/presentationml/2006/ole">
            <mc:AlternateContent xmlns:mc="http://schemas.openxmlformats.org/markup-compatibility/2006">
              <mc:Choice xmlns:v="urn:schemas-microsoft-com:vml" Requires="v">
                <p:oleObj spid="_x0000_s143498" name="Visio" r:id="rId4" imgW="3847914" imgH="2409747" progId="Visio.Drawing.11">
                  <p:embed/>
                </p:oleObj>
              </mc:Choice>
              <mc:Fallback>
                <p:oleObj name="Visio" r:id="rId4" imgW="3847914" imgH="2409747" progId="Visio.Drawing.11">
                  <p:embed/>
                  <p:pic>
                    <p:nvPicPr>
                      <p:cNvPr id="0" name="Object 1"/>
                      <p:cNvPicPr>
                        <a:picLocks noChangeAspect="1" noChangeArrowheads="1"/>
                      </p:cNvPicPr>
                      <p:nvPr/>
                    </p:nvPicPr>
                    <p:blipFill>
                      <a:blip r:embed="rId5"/>
                      <a:srcRect/>
                      <a:stretch>
                        <a:fillRect/>
                      </a:stretch>
                    </p:blipFill>
                    <p:spPr bwMode="auto">
                      <a:xfrm>
                        <a:off x="737574" y="800708"/>
                        <a:ext cx="7236804" cy="4520768"/>
                      </a:xfrm>
                      <a:prstGeom prst="rect">
                        <a:avLst/>
                      </a:prstGeom>
                      <a:noFill/>
                    </p:spPr>
                  </p:pic>
                </p:oleObj>
              </mc:Fallback>
            </mc:AlternateContent>
          </a:graphicData>
        </a:graphic>
      </p:graphicFrame>
      <p:sp>
        <p:nvSpPr>
          <p:cNvPr id="4" name="TextBox 3"/>
          <p:cNvSpPr txBox="1"/>
          <p:nvPr/>
        </p:nvSpPr>
        <p:spPr>
          <a:xfrm>
            <a:off x="1259632" y="5703089"/>
            <a:ext cx="6624736" cy="1015663"/>
          </a:xfrm>
          <a:prstGeom prst="rect">
            <a:avLst/>
          </a:prstGeom>
          <a:noFill/>
        </p:spPr>
        <p:txBody>
          <a:bodyPr wrap="square" rtlCol="0">
            <a:spAutoFit/>
          </a:bodyPr>
          <a:lstStyle/>
          <a:p>
            <a:pPr algn="ctr"/>
            <a:r>
              <a:rPr lang="en-US" altLang="zh-CN" sz="2000" b="0" dirty="0"/>
              <a:t>Fig. 2-9 Example of a complex structure program box diagram
</a:t>
            </a:r>
            <a:endParaRPr lang="zh-CN" altLang="zh-CN" sz="2000" b="0" dirty="0"/>
          </a:p>
        </p:txBody>
      </p:sp>
      <p:sp>
        <p:nvSpPr>
          <p:cNvPr id="5" name="灯片编号占位符 4"/>
          <p:cNvSpPr>
            <a:spLocks noGrp="1"/>
          </p:cNvSpPr>
          <p:nvPr>
            <p:ph type="sldNum" sz="quarter" idx="12"/>
          </p:nvPr>
        </p:nvSpPr>
        <p:spPr/>
        <p:txBody>
          <a:bodyPr/>
          <a:lstStyle/>
          <a:p>
            <a:pPr>
              <a:defRPr/>
            </a:pPr>
            <a:fld id="{2BA277C2-5425-4B74-BB63-F0CD49A06AF0}"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548" y="576875"/>
            <a:ext cx="7380820" cy="6377387"/>
          </a:xfrm>
          <a:prstGeom prst="rect">
            <a:avLst/>
          </a:prstGeom>
          <a:noFill/>
        </p:spPr>
        <p:txBody>
          <a:bodyPr wrap="square" rtlCol="0">
            <a:spAutoFit/>
          </a:bodyPr>
          <a:lstStyle/>
          <a:p>
            <a:pPr algn="just">
              <a:lnSpc>
                <a:spcPct val="120000"/>
              </a:lnSpc>
            </a:pPr>
            <a:r>
              <a:rPr lang="en-US" altLang="zh-CN" sz="1800" b="0" dirty="0"/>
              <a:t>The box diagram in Figures 2-9 contains two sets of serial selection structures: P1 and P8, and P2 and P6, identified by hierarchical lines 1 and 2, respectively.</a:t>
            </a:r>
          </a:p>
          <a:p>
            <a:pPr algn="just">
              <a:lnSpc>
                <a:spcPct val="120000"/>
              </a:lnSpc>
            </a:pPr>
            <a:r>
              <a:rPr lang="en-US" altLang="zh-CN" sz="1800" b="0" dirty="0"/>
              <a:t>
The number of paths of the </a:t>
            </a:r>
            <a:r>
              <a:rPr lang="en-US" altLang="zh-CN" sz="1800" dirty="0"/>
              <a:t>nested</a:t>
            </a:r>
            <a:r>
              <a:rPr lang="en-US" altLang="zh-CN" sz="1800" b="0" dirty="0"/>
              <a:t> selection structure contained in P8 is 3, and it is multiplied by the number of paths contained in P1 to obtain the final number of paths.
The number of nested selection structure paths contained in P2 is 5, the number of nested selection structure paths contained in P6 is 3, and the number of right branch paths multiplied by P1 is 5×3=15.
The left branch of P1 is a simple path, combined with the calculation of the right branch, it can be seen that the number of nested selection structure paths contained in P1 is 15 +1=16.
Therefore, combined with the calculation of the number of P8 paths, it can be seen that the total number of executable paths of the program is 16×3 = 48.
That is, a minimum of 48 test cases is required to guarantee the completion of the path coverage test for the program.
</a:t>
            </a:r>
            <a:endParaRPr lang="zh-CN" altLang="en-US" b="0" dirty="0"/>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pPr>
                <a:defRPr/>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468313" y="404813"/>
            <a:ext cx="7543800" cy="688975"/>
          </a:xfrm>
        </p:spPr>
        <p:txBody>
          <a:bodyPr/>
          <a:lstStyle/>
          <a:p>
            <a:pPr eaLnBrk="1" hangingPunct="1"/>
            <a:r>
              <a:rPr lang="en-US" altLang="zh-CN" sz="3600" dirty="0">
                <a:solidFill>
                  <a:srgbClr val="0066FF"/>
                </a:solidFill>
                <a:latin typeface="楷体_GB2312" pitchFamily="49" charset="-122"/>
                <a:ea typeface="楷体_GB2312" pitchFamily="49" charset="-122"/>
              </a:rPr>
              <a:t>2.5 Cyclic structure testing</a:t>
            </a:r>
            <a:endParaRPr lang="zh-CN" altLang="en-US" sz="3600" dirty="0">
              <a:solidFill>
                <a:srgbClr val="0066FF"/>
              </a:solidFill>
              <a:latin typeface="楷体_GB2312" pitchFamily="49" charset="-122"/>
              <a:ea typeface="楷体_GB2312" pitchFamily="49" charset="-122"/>
            </a:endParaRPr>
          </a:p>
        </p:txBody>
      </p:sp>
      <p:sp>
        <p:nvSpPr>
          <p:cNvPr id="3" name="TextBox 2"/>
          <p:cNvSpPr txBox="1"/>
          <p:nvPr/>
        </p:nvSpPr>
        <p:spPr>
          <a:xfrm>
            <a:off x="611560" y="1783394"/>
            <a:ext cx="7704856" cy="4483535"/>
          </a:xfrm>
          <a:prstGeom prst="rect">
            <a:avLst/>
          </a:prstGeom>
          <a:noFill/>
        </p:spPr>
        <p:txBody>
          <a:bodyPr wrap="square" rtlCol="0">
            <a:spAutoFit/>
          </a:bodyPr>
          <a:lstStyle/>
          <a:p>
            <a:pPr>
              <a:lnSpc>
                <a:spcPct val="120000"/>
              </a:lnSpc>
            </a:pPr>
            <a:r>
              <a:rPr lang="en-US" altLang="zh-CN" b="0" dirty="0"/>
              <a:t>In the previous section, we explained several of the main logic coverage testing methods, which are mainly test methods for program selection structures. When encountering the cyclic structure, it is greatly simplified, and the cyclic structure is converted into a selected structure for testing. However, when the program contains a more complex loop structure or the program calculation in the loop structure is prone to errors, it needs to be tested more comprehensively and deeply.</a:t>
            </a:r>
            <a:r>
              <a:rPr lang="en-US" altLang="zh-CN" dirty="0"/>
              <a:t>
</a:t>
            </a: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62</a:t>
            </a:fld>
            <a:r>
              <a:rPr lang="en-US" altLang="zh-CN"/>
              <a:t>/116</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68907886"/>
              </p:ext>
            </p:extLst>
          </p:nvPr>
        </p:nvGraphicFramePr>
        <p:xfrm>
          <a:off x="691064" y="492991"/>
          <a:ext cx="7092788" cy="3324744"/>
        </p:xfrm>
        <a:graphic>
          <a:graphicData uri="http://schemas.openxmlformats.org/presentationml/2006/ole">
            <mc:AlternateContent xmlns:mc="http://schemas.openxmlformats.org/markup-compatibility/2006">
              <mc:Choice xmlns:v="urn:schemas-microsoft-com:vml" Requires="v">
                <p:oleObj spid="_x0000_s144521" name="Visio" r:id="rId3" imgW="5476779" imgH="2562303" progId="Visio.Drawing.11">
                  <p:embed/>
                </p:oleObj>
              </mc:Choice>
              <mc:Fallback>
                <p:oleObj name="Visio" r:id="rId3" imgW="5476779" imgH="2562303" progId="Visio.Drawing.11">
                  <p:embed/>
                  <p:pic>
                    <p:nvPicPr>
                      <p:cNvPr id="0" name="Object 1"/>
                      <p:cNvPicPr>
                        <a:picLocks noChangeAspect="1" noChangeArrowheads="1"/>
                      </p:cNvPicPr>
                      <p:nvPr/>
                    </p:nvPicPr>
                    <p:blipFill>
                      <a:blip r:embed="rId4"/>
                      <a:srcRect/>
                      <a:stretch>
                        <a:fillRect/>
                      </a:stretch>
                    </p:blipFill>
                    <p:spPr bwMode="auto">
                      <a:xfrm>
                        <a:off x="691064" y="492991"/>
                        <a:ext cx="7092788" cy="3324744"/>
                      </a:xfrm>
                      <a:prstGeom prst="rect">
                        <a:avLst/>
                      </a:prstGeom>
                      <a:noFill/>
                    </p:spPr>
                  </p:pic>
                </p:oleObj>
              </mc:Fallback>
            </mc:AlternateContent>
          </a:graphicData>
        </a:graphic>
      </p:graphicFrame>
      <p:sp>
        <p:nvSpPr>
          <p:cNvPr id="5" name="TextBox 4"/>
          <p:cNvSpPr txBox="1"/>
          <p:nvPr/>
        </p:nvSpPr>
        <p:spPr>
          <a:xfrm>
            <a:off x="1511660" y="3970540"/>
            <a:ext cx="5976664" cy="307777"/>
          </a:xfrm>
          <a:prstGeom prst="rect">
            <a:avLst/>
          </a:prstGeom>
          <a:noFill/>
        </p:spPr>
        <p:txBody>
          <a:bodyPr wrap="square" rtlCol="0">
            <a:spAutoFit/>
          </a:bodyPr>
          <a:lstStyle/>
          <a:p>
            <a:pPr algn="ctr"/>
            <a:r>
              <a:rPr lang="en-US" altLang="zh-CN" sz="1400" b="0" dirty="0"/>
              <a:t>Fig. 2-10 4 typical cyclic structure forms</a:t>
            </a:r>
            <a:endParaRPr lang="zh-CN" altLang="zh-CN" sz="14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63</a:t>
            </a:fld>
            <a:r>
              <a:rPr lang="en-US" altLang="zh-CN"/>
              <a:t>/116</a:t>
            </a:r>
            <a:endParaRPr lang="en-US" altLang="zh-CN" dirty="0"/>
          </a:p>
        </p:txBody>
      </p:sp>
      <p:sp>
        <p:nvSpPr>
          <p:cNvPr id="6" name="TextBox 3">
            <a:extLst>
              <a:ext uri="{FF2B5EF4-FFF2-40B4-BE49-F238E27FC236}">
                <a16:creationId xmlns:a16="http://schemas.microsoft.com/office/drawing/2014/main" id="{57AEAE7E-1520-4906-BB78-0D92C11D0B5B}"/>
              </a:ext>
            </a:extLst>
          </p:cNvPr>
          <p:cNvSpPr txBox="1"/>
          <p:nvPr/>
        </p:nvSpPr>
        <p:spPr>
          <a:xfrm>
            <a:off x="683568" y="4310726"/>
            <a:ext cx="8100900" cy="1535741"/>
          </a:xfrm>
          <a:prstGeom prst="rect">
            <a:avLst/>
          </a:prstGeom>
          <a:noFill/>
        </p:spPr>
        <p:txBody>
          <a:bodyPr wrap="square" rtlCol="0">
            <a:spAutoFit/>
          </a:bodyPr>
          <a:lstStyle/>
          <a:p>
            <a:pPr>
              <a:lnSpc>
                <a:spcPct val="120000"/>
              </a:lnSpc>
            </a:pPr>
            <a:r>
              <a:rPr lang="en-US" altLang="zh-CN" sz="2000" b="0" dirty="0"/>
              <a:t>The loop structure generally has four forms as shown in Figure 2-10: simple loop, nested loop, nested loop and irregular loop. Among them, the irregular loop cannot be tested, and the loop structure needs to be redesigned to become a structured program before testing.</a:t>
            </a:r>
            <a:endParaRPr lang="zh-CN" altLang="en-US" sz="2000" b="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958" y="1412776"/>
            <a:ext cx="8146842" cy="4933595"/>
          </a:xfrm>
          <a:prstGeom prst="rect">
            <a:avLst/>
          </a:prstGeom>
          <a:noFill/>
        </p:spPr>
        <p:txBody>
          <a:bodyPr wrap="square" rtlCol="0">
            <a:spAutoFit/>
          </a:bodyPr>
          <a:lstStyle/>
          <a:p>
            <a:pPr>
              <a:lnSpc>
                <a:spcPct val="120000"/>
              </a:lnSpc>
            </a:pPr>
            <a:r>
              <a:rPr lang="en-US" altLang="zh-CN" dirty="0"/>
              <a:t>(1) Simple loop</a:t>
            </a:r>
            <a:r>
              <a:rPr lang="en-US" altLang="zh-CN" sz="2000" dirty="0"/>
              <a:t>
</a:t>
            </a:r>
            <a:r>
              <a:rPr lang="en-US" altLang="zh-CN" sz="2000" b="0" dirty="0"/>
              <a:t>When testing a simple loop, you need to consider the number of loops and the loop boundary values and the near-boundary values. Assuming that the maximum number of loops is n, it is generally necessary to design the following test cases.
Zero Loop: Jump directly from the loop inlet to the loop outlet.
Loop once: Only once through the loop, is used to look for possible loop initial value errors.
Two Loop: Two passes through the loop.
m-loop: m passes through the loop, where m &lt;n, that is, finds an intermediate value in the n-cycle to find errors that may only be exposed when multiple loops are repeated.</a:t>
            </a:r>
            <a:r>
              <a:rPr lang="en-US" altLang="zh-CN" sz="2000" dirty="0"/>
              <a:t>
</a:t>
            </a:r>
            <a:endParaRPr lang="zh-CN" altLang="zh-CN" sz="2800" dirty="0"/>
          </a:p>
        </p:txBody>
      </p:sp>
      <p:sp>
        <p:nvSpPr>
          <p:cNvPr id="2" name="灯片编号占位符 1"/>
          <p:cNvSpPr>
            <a:spLocks noGrp="1"/>
          </p:cNvSpPr>
          <p:nvPr>
            <p:ph type="sldNum" sz="quarter" idx="12"/>
          </p:nvPr>
        </p:nvSpPr>
        <p:spPr/>
        <p:txBody>
          <a:bodyPr/>
          <a:lstStyle/>
          <a:p>
            <a:pPr>
              <a:defRPr/>
            </a:pPr>
            <a:fld id="{2B5EE526-92BB-4FA2-84F3-668BDE1C9203}"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21"/>
          <p:cNvSpPr>
            <a:spLocks noChangeArrowheads="1"/>
          </p:cNvSpPr>
          <p:nvPr/>
        </p:nvSpPr>
        <p:spPr bwMode="auto">
          <a:xfrm>
            <a:off x="0" y="27892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sp>
        <p:nvSpPr>
          <p:cNvPr id="76821" name="Rectangle 60"/>
          <p:cNvSpPr>
            <a:spLocks noChangeArrowheads="1"/>
          </p:cNvSpPr>
          <p:nvPr/>
        </p:nvSpPr>
        <p:spPr bwMode="auto">
          <a:xfrm>
            <a:off x="0" y="4067175"/>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sp>
        <p:nvSpPr>
          <p:cNvPr id="5" name="TextBox 4"/>
          <p:cNvSpPr txBox="1"/>
          <p:nvPr/>
        </p:nvSpPr>
        <p:spPr>
          <a:xfrm>
            <a:off x="539552" y="1376772"/>
            <a:ext cx="7424836" cy="4490396"/>
          </a:xfrm>
          <a:prstGeom prst="rect">
            <a:avLst/>
          </a:prstGeom>
          <a:noFill/>
        </p:spPr>
        <p:txBody>
          <a:bodyPr wrap="square" rtlCol="0">
            <a:spAutoFit/>
          </a:bodyPr>
          <a:lstStyle/>
          <a:p>
            <a:pPr marL="342900" lvl="0" indent="-342900">
              <a:lnSpc>
                <a:spcPct val="120000"/>
              </a:lnSpc>
              <a:buFont typeface="Wingdings" pitchFamily="2" charset="2"/>
              <a:buChar char="l"/>
            </a:pPr>
            <a:r>
              <a:rPr lang="en-US" altLang="zh-CN" sz="2000" b="0" dirty="0"/>
              <a:t>n-1 loop: A cycle that is one less than the maximum number of loops.
n loops: Executes the loop with the maximum number of cycles.
n+1 loop: One more passing cycle than the maximum number of cycles.
In the test, we also need to pay attention to the following issues:
Whether the initial value of the loop variable is correct.
Whether the maximum value of the loop variable is correct.
Whether the increment of the loop variable is correct.
When to exit the loop.</a:t>
            </a:r>
            <a:endParaRPr lang="zh-CN" altLang="en-US"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65</a:t>
            </a:fld>
            <a:r>
              <a:rPr lang="en-US" altLang="zh-CN"/>
              <a:t>/116</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6101" y="1298377"/>
            <a:ext cx="4608512" cy="5262979"/>
          </a:xfrm>
          <a:prstGeom prst="rect">
            <a:avLst/>
          </a:prstGeom>
          <a:noFill/>
        </p:spPr>
        <p:txBody>
          <a:bodyPr wrap="square" rtlCol="0">
            <a:spAutoFit/>
          </a:bodyPr>
          <a:lstStyle/>
          <a:p>
            <a:r>
              <a:rPr lang="en-US" altLang="zh-CN" sz="2800" dirty="0" err="1"/>
              <a:t>int</a:t>
            </a:r>
            <a:r>
              <a:rPr lang="en-US" altLang="zh-CN" sz="2800" dirty="0"/>
              <a:t> </a:t>
            </a:r>
            <a:r>
              <a:rPr lang="en-US" altLang="zh-CN" sz="2800" dirty="0" err="1"/>
              <a:t>Sample_Loop</a:t>
            </a:r>
            <a:r>
              <a:rPr lang="en-US" altLang="zh-CN" sz="2800" dirty="0"/>
              <a:t> ( )</a:t>
            </a:r>
            <a:endParaRPr lang="zh-CN" altLang="zh-CN" sz="2800" dirty="0"/>
          </a:p>
          <a:p>
            <a:r>
              <a:rPr lang="en-US" altLang="zh-CN" sz="2800" dirty="0"/>
              <a:t>{</a:t>
            </a:r>
            <a:endParaRPr lang="zh-CN" altLang="zh-CN" sz="2800" dirty="0"/>
          </a:p>
          <a:p>
            <a:r>
              <a:rPr lang="en-US" altLang="zh-CN" sz="2800" dirty="0"/>
              <a:t>    </a:t>
            </a:r>
            <a:r>
              <a:rPr lang="en-US" altLang="zh-CN" sz="2800" dirty="0" err="1"/>
              <a:t>int</a:t>
            </a:r>
            <a:r>
              <a:rPr lang="en-US" altLang="zh-CN" sz="2800" dirty="0"/>
              <a:t> i=1;</a:t>
            </a:r>
            <a:endParaRPr lang="zh-CN" altLang="zh-CN" sz="2800" dirty="0"/>
          </a:p>
          <a:p>
            <a:r>
              <a:rPr lang="en-US" altLang="zh-CN" sz="2800" dirty="0"/>
              <a:t>    </a:t>
            </a:r>
            <a:r>
              <a:rPr lang="en-US" altLang="zh-CN" sz="2800" dirty="0" err="1"/>
              <a:t>int</a:t>
            </a:r>
            <a:r>
              <a:rPr lang="en-US" altLang="zh-CN" sz="2800" dirty="0"/>
              <a:t> Sum=0;</a:t>
            </a:r>
            <a:endParaRPr lang="zh-CN" altLang="zh-CN" sz="2800" dirty="0"/>
          </a:p>
          <a:p>
            <a:r>
              <a:rPr lang="en-US" altLang="zh-CN" sz="2800" dirty="0"/>
              <a:t>    while (i&lt;=10)</a:t>
            </a:r>
            <a:endParaRPr lang="zh-CN" altLang="zh-CN" sz="2800" dirty="0"/>
          </a:p>
          <a:p>
            <a:r>
              <a:rPr lang="en-US" altLang="zh-CN" sz="2800" dirty="0"/>
              <a:t>      {</a:t>
            </a:r>
            <a:endParaRPr lang="zh-CN" altLang="zh-CN" sz="2800" dirty="0"/>
          </a:p>
          <a:p>
            <a:r>
              <a:rPr lang="en-US" altLang="zh-CN" sz="2800" dirty="0"/>
              <a:t>        Sum=</a:t>
            </a:r>
            <a:r>
              <a:rPr lang="en-US" altLang="zh-CN" sz="2800" dirty="0" err="1"/>
              <a:t>Sum+i</a:t>
            </a:r>
            <a:r>
              <a:rPr lang="en-US" altLang="zh-CN" sz="2800" dirty="0"/>
              <a:t>;</a:t>
            </a:r>
            <a:endParaRPr lang="zh-CN" altLang="zh-CN" sz="2800" dirty="0"/>
          </a:p>
          <a:p>
            <a:r>
              <a:rPr lang="en-US" altLang="zh-CN" sz="2800" dirty="0"/>
              <a:t>         i=i+1;</a:t>
            </a:r>
            <a:endParaRPr lang="zh-CN" altLang="zh-CN" sz="2800" dirty="0"/>
          </a:p>
          <a:p>
            <a:r>
              <a:rPr lang="en-US" altLang="zh-CN" sz="2800" dirty="0"/>
              <a:t>       }</a:t>
            </a:r>
            <a:endParaRPr lang="zh-CN" altLang="zh-CN" sz="2800" dirty="0"/>
          </a:p>
          <a:p>
            <a:r>
              <a:rPr lang="en-US" altLang="zh-CN" sz="2800" dirty="0"/>
              <a:t>return Sum;</a:t>
            </a:r>
            <a:endParaRPr lang="zh-CN" altLang="zh-CN" sz="2800" dirty="0"/>
          </a:p>
          <a:p>
            <a:r>
              <a:rPr lang="en-US" altLang="zh-CN" sz="2800" dirty="0"/>
              <a:t>}</a:t>
            </a:r>
            <a:endParaRPr lang="zh-CN" altLang="zh-CN" sz="2800" dirty="0"/>
          </a:p>
          <a:p>
            <a:endParaRPr lang="zh-CN" altLang="en-US" sz="2800" dirty="0"/>
          </a:p>
        </p:txBody>
      </p:sp>
      <p:sp>
        <p:nvSpPr>
          <p:cNvPr id="6" name="TextBox 5"/>
          <p:cNvSpPr txBox="1"/>
          <p:nvPr/>
        </p:nvSpPr>
        <p:spPr>
          <a:xfrm>
            <a:off x="395536" y="548680"/>
            <a:ext cx="7560840" cy="1138773"/>
          </a:xfrm>
          <a:prstGeom prst="rect">
            <a:avLst/>
          </a:prstGeom>
          <a:noFill/>
        </p:spPr>
        <p:txBody>
          <a:bodyPr wrap="square" rtlCol="0">
            <a:spAutoFit/>
          </a:bodyPr>
          <a:lstStyle/>
          <a:p>
            <a:r>
              <a:rPr lang="en-US" altLang="zh-CN" sz="2000" b="0" dirty="0"/>
              <a:t>Example: The test for a given program example is shown, for example, in Table 2-10</a:t>
            </a:r>
            <a:r>
              <a:rPr lang="en-US" altLang="zh-CN" dirty="0"/>
              <a:t>
</a:t>
            </a:r>
            <a:endParaRPr lang="zh-CN" altLang="en-US" dirty="0"/>
          </a:p>
        </p:txBody>
      </p:sp>
      <p:sp>
        <p:nvSpPr>
          <p:cNvPr id="2" name="灯片编号占位符 1"/>
          <p:cNvSpPr>
            <a:spLocks noGrp="1"/>
          </p:cNvSpPr>
          <p:nvPr>
            <p:ph type="sldNum" sz="quarter" idx="12"/>
          </p:nvPr>
        </p:nvSpPr>
        <p:spPr/>
        <p:txBody>
          <a:bodyPr/>
          <a:lstStyle/>
          <a:p>
            <a:pPr>
              <a:defRPr/>
            </a:pPr>
            <a:fld id="{2B5EE526-92BB-4FA2-84F3-668BDE1C9203}" type="slidenum">
              <a:rPr lang="en-US" altLang="zh-CN" smtClean="0"/>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96788664"/>
              </p:ext>
            </p:extLst>
          </p:nvPr>
        </p:nvGraphicFramePr>
        <p:xfrm>
          <a:off x="539552" y="1863464"/>
          <a:ext cx="8244916" cy="4613536"/>
        </p:xfrm>
        <a:graphic>
          <a:graphicData uri="http://schemas.openxmlformats.org/drawingml/2006/table">
            <a:tbl>
              <a:tblPr firstRow="1" firstCol="1" bandRow="1">
                <a:tableStyleId>{5C22544A-7EE6-4342-B048-85BDC9FD1C3A}</a:tableStyleId>
              </a:tblPr>
              <a:tblGrid>
                <a:gridCol w="3267289">
                  <a:extLst>
                    <a:ext uri="{9D8B030D-6E8A-4147-A177-3AD203B41FA5}">
                      <a16:colId xmlns:a16="http://schemas.microsoft.com/office/drawing/2014/main" val="20000"/>
                    </a:ext>
                  </a:extLst>
                </a:gridCol>
                <a:gridCol w="2287597">
                  <a:extLst>
                    <a:ext uri="{9D8B030D-6E8A-4147-A177-3AD203B41FA5}">
                      <a16:colId xmlns:a16="http://schemas.microsoft.com/office/drawing/2014/main" val="20001"/>
                    </a:ext>
                  </a:extLst>
                </a:gridCol>
                <a:gridCol w="2690030">
                  <a:extLst>
                    <a:ext uri="{9D8B030D-6E8A-4147-A177-3AD203B41FA5}">
                      <a16:colId xmlns:a16="http://schemas.microsoft.com/office/drawing/2014/main" val="20002"/>
                    </a:ext>
                  </a:extLst>
                </a:gridCol>
              </a:tblGrid>
              <a:tr h="443962">
                <a:tc>
                  <a:txBody>
                    <a:bodyPr/>
                    <a:lstStyle/>
                    <a:p>
                      <a:pPr indent="127000" algn="ctr">
                        <a:lnSpc>
                          <a:spcPct val="120000"/>
                        </a:lnSpc>
                        <a:spcAft>
                          <a:spcPts val="0"/>
                        </a:spcAft>
                      </a:pPr>
                      <a:r>
                        <a:rPr lang="en-US" altLang="zh-CN" sz="1800" b="1" kern="100" dirty="0">
                          <a:solidFill>
                            <a:schemeClr val="tx1"/>
                          </a:solidFill>
                          <a:effectLst/>
                        </a:rPr>
                        <a:t>Test the content</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800" b="1" kern="100" dirty="0">
                          <a:solidFill>
                            <a:schemeClr val="tx1"/>
                          </a:solidFill>
                          <a:effectLst/>
                        </a:rPr>
                        <a:t>Test cases</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altLang="zh-CN" sz="1800" b="1" kern="100" dirty="0">
                          <a:solidFill>
                            <a:schemeClr val="tx1"/>
                          </a:solidFill>
                          <a:effectLst/>
                        </a:rPr>
                        <a:t>Remark</a:t>
                      </a:r>
                      <a:endParaRPr lang="zh-CN" sz="1800" b="1"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47655">
                <a:tc>
                  <a:txBody>
                    <a:bodyPr/>
                    <a:lstStyle/>
                    <a:p>
                      <a:pPr indent="114300" algn="l">
                        <a:lnSpc>
                          <a:spcPct val="120000"/>
                        </a:lnSpc>
                        <a:spcAft>
                          <a:spcPts val="0"/>
                        </a:spcAft>
                      </a:pPr>
                      <a:r>
                        <a:rPr lang="en-US" altLang="zh-CN" sz="1600" b="1" kern="100" dirty="0">
                          <a:solidFill>
                            <a:schemeClr val="tx1"/>
                          </a:solidFill>
                          <a:effectLst/>
                        </a:rPr>
                        <a:t>Skip the whole loop</a:t>
                      </a:r>
                      <a:endParaRPr lang="zh-CN" sz="16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600" b="1" kern="100">
                          <a:effectLst/>
                        </a:rPr>
                        <a:t> i=11</a:t>
                      </a:r>
                      <a:endParaRPr lang="zh-CN" sz="1600" b="1" kern="100" dirty="0">
                        <a:effectLst/>
                        <a:latin typeface="Times New Roman"/>
                        <a:ea typeface="宋体"/>
                      </a:endParaRPr>
                    </a:p>
                  </a:txBody>
                  <a:tcPr marL="68580" marR="68580" marT="0" marB="0" anchor="ctr"/>
                </a:tc>
                <a:tc>
                  <a:txBody>
                    <a:bodyPr/>
                    <a:lstStyle/>
                    <a:p>
                      <a:pPr indent="57150" algn="l">
                        <a:lnSpc>
                          <a:spcPct val="120000"/>
                        </a:lnSpc>
                        <a:spcAft>
                          <a:spcPts val="0"/>
                        </a:spcAft>
                      </a:pPr>
                      <a:r>
                        <a:rPr lang="en-US" sz="1600" b="1" kern="100" dirty="0">
                          <a:effectLst/>
                        </a:rPr>
                        <a:t>0 </a:t>
                      </a:r>
                      <a:r>
                        <a:rPr lang="en-US" altLang="zh-CN" sz="1600" b="1" kern="100" dirty="0">
                          <a:effectLst/>
                        </a:rPr>
                        <a:t>time through the loop</a:t>
                      </a:r>
                      <a:endParaRPr lang="zh-CN" sz="1600" b="1"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47655">
                <a:tc>
                  <a:txBody>
                    <a:bodyPr/>
                    <a:lstStyle/>
                    <a:p>
                      <a:pPr indent="114300" algn="l">
                        <a:lnSpc>
                          <a:spcPct val="120000"/>
                        </a:lnSpc>
                        <a:spcAft>
                          <a:spcPts val="0"/>
                        </a:spcAft>
                      </a:pPr>
                      <a:r>
                        <a:rPr lang="en-US" altLang="zh-CN" sz="1600" b="1" kern="100" dirty="0">
                          <a:solidFill>
                            <a:schemeClr val="tx1"/>
                          </a:solidFill>
                          <a:effectLst/>
                        </a:rPr>
                        <a:t>Only once through the loop</a:t>
                      </a:r>
                      <a:endParaRPr lang="zh-CN" sz="16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b="1" kern="100" dirty="0">
                          <a:effectLst/>
                        </a:rPr>
                        <a:t> </a:t>
                      </a:r>
                      <a:r>
                        <a:rPr lang="en-US" sz="1800" b="1" kern="100" dirty="0" err="1">
                          <a:effectLst/>
                        </a:rPr>
                        <a:t>i</a:t>
                      </a:r>
                      <a:r>
                        <a:rPr lang="en-US" sz="1800" b="1" kern="100" dirty="0">
                          <a:effectLst/>
                        </a:rPr>
                        <a:t>=10</a:t>
                      </a:r>
                      <a:endParaRPr lang="zh-CN" sz="1800" b="1" kern="100" dirty="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1800" b="1" kern="100">
                          <a:effectLst/>
                        </a:rPr>
                        <a:t> </a:t>
                      </a:r>
                      <a:endParaRPr lang="zh-CN" sz="1800" b="1"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47655">
                <a:tc>
                  <a:txBody>
                    <a:bodyPr/>
                    <a:lstStyle/>
                    <a:p>
                      <a:pPr indent="114300" algn="l">
                        <a:lnSpc>
                          <a:spcPct val="120000"/>
                        </a:lnSpc>
                        <a:spcAft>
                          <a:spcPts val="0"/>
                        </a:spcAft>
                      </a:pPr>
                      <a:r>
                        <a:rPr lang="en-US" altLang="zh-CN" sz="1800" b="1" kern="100" dirty="0">
                          <a:solidFill>
                            <a:schemeClr val="tx1"/>
                          </a:solidFill>
                          <a:effectLst/>
                        </a:rPr>
                        <a:t>Twice through the loop</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b="1" kern="100">
                          <a:effectLst/>
                        </a:rPr>
                        <a:t>i=9</a:t>
                      </a:r>
                      <a:endParaRPr lang="zh-CN" sz="1800" b="1" kern="10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1800" b="1" kern="100" dirty="0">
                          <a:effectLst/>
                        </a:rPr>
                        <a:t> </a:t>
                      </a:r>
                      <a:endParaRPr lang="zh-CN" sz="1800" b="1"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938562">
                <a:tc>
                  <a:txBody>
                    <a:bodyPr/>
                    <a:lstStyle/>
                    <a:p>
                      <a:pPr indent="114300" algn="l">
                        <a:lnSpc>
                          <a:spcPct val="120000"/>
                        </a:lnSpc>
                        <a:spcAft>
                          <a:spcPts val="0"/>
                        </a:spcAft>
                      </a:pPr>
                      <a:r>
                        <a:rPr lang="en-US" sz="1800" b="1" kern="100" dirty="0">
                          <a:solidFill>
                            <a:schemeClr val="tx1"/>
                          </a:solidFill>
                          <a:effectLst/>
                        </a:rPr>
                        <a:t>m passes through the loop, where m &lt; 10</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b="1" kern="100">
                          <a:effectLst/>
                        </a:rPr>
                        <a:t>i=5</a:t>
                      </a:r>
                      <a:endParaRPr lang="zh-CN" sz="1800" b="1" kern="100" dirty="0">
                        <a:effectLst/>
                        <a:latin typeface="Times New Roman"/>
                        <a:ea typeface="宋体"/>
                      </a:endParaRPr>
                    </a:p>
                  </a:txBody>
                  <a:tcPr marL="68580" marR="68580" marT="0" marB="0" anchor="ctr"/>
                </a:tc>
                <a:tc>
                  <a:txBody>
                    <a:bodyPr/>
                    <a:lstStyle/>
                    <a:p>
                      <a:pPr indent="57150" algn="l">
                        <a:lnSpc>
                          <a:spcPct val="120000"/>
                        </a:lnSpc>
                        <a:spcAft>
                          <a:spcPts val="0"/>
                        </a:spcAft>
                      </a:pPr>
                      <a:r>
                        <a:rPr lang="en-US" sz="1800" b="1" kern="100" dirty="0">
                          <a:effectLst/>
                        </a:rPr>
                        <a:t>6 </a:t>
                      </a:r>
                      <a:r>
                        <a:rPr lang="en-US" altLang="zh-CN" sz="1800" b="1" kern="100" dirty="0">
                          <a:effectLst/>
                        </a:rPr>
                        <a:t>times through the loop</a:t>
                      </a:r>
                      <a:endParaRPr lang="zh-CN" sz="1800" b="1"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47655">
                <a:tc>
                  <a:txBody>
                    <a:bodyPr/>
                    <a:lstStyle/>
                    <a:p>
                      <a:pPr indent="114300" algn="l">
                        <a:lnSpc>
                          <a:spcPct val="120000"/>
                        </a:lnSpc>
                        <a:spcAft>
                          <a:spcPts val="0"/>
                        </a:spcAft>
                      </a:pPr>
                      <a:r>
                        <a:rPr lang="en-US" sz="1800" b="1" kern="100" dirty="0">
                          <a:solidFill>
                            <a:schemeClr val="tx1"/>
                          </a:solidFill>
                          <a:effectLst/>
                        </a:rPr>
                        <a:t>n-1 </a:t>
                      </a:r>
                      <a:r>
                        <a:rPr lang="en-US" altLang="zh-CN" sz="1800" b="1" kern="100" dirty="0">
                          <a:solidFill>
                            <a:schemeClr val="tx1"/>
                          </a:solidFill>
                          <a:effectLst/>
                        </a:rPr>
                        <a:t>passes through the loop</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b="1" kern="100">
                          <a:effectLst/>
                        </a:rPr>
                        <a:t>i=2</a:t>
                      </a:r>
                      <a:endParaRPr lang="zh-CN" sz="1800" b="1" kern="100" dirty="0">
                        <a:effectLst/>
                        <a:latin typeface="Times New Roman"/>
                        <a:ea typeface="宋体"/>
                      </a:endParaRPr>
                    </a:p>
                  </a:txBody>
                  <a:tcPr marL="68580" marR="68580" marT="0" marB="0" anchor="ctr"/>
                </a:tc>
                <a:tc>
                  <a:txBody>
                    <a:bodyPr/>
                    <a:lstStyle/>
                    <a:p>
                      <a:pPr indent="57150" algn="l">
                        <a:lnSpc>
                          <a:spcPct val="120000"/>
                        </a:lnSpc>
                        <a:spcAft>
                          <a:spcPts val="0"/>
                        </a:spcAft>
                      </a:pPr>
                      <a:r>
                        <a:rPr lang="en-US" sz="1800" b="1" kern="100" dirty="0">
                          <a:effectLst/>
                        </a:rPr>
                        <a:t>9 </a:t>
                      </a:r>
                      <a:r>
                        <a:rPr lang="en-US" altLang="zh-CN" sz="1800" b="1" kern="100" dirty="0">
                          <a:effectLst/>
                        </a:rPr>
                        <a:t>times through the loop</a:t>
                      </a:r>
                      <a:endParaRPr lang="zh-CN" sz="1800" b="1"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447655">
                <a:tc>
                  <a:txBody>
                    <a:bodyPr/>
                    <a:lstStyle/>
                    <a:p>
                      <a:pPr indent="114300" algn="l">
                        <a:lnSpc>
                          <a:spcPct val="120000"/>
                        </a:lnSpc>
                        <a:spcAft>
                          <a:spcPts val="0"/>
                        </a:spcAft>
                      </a:pPr>
                      <a:r>
                        <a:rPr lang="en-US" altLang="zh-CN" sz="1800" b="1" kern="100" dirty="0">
                          <a:solidFill>
                            <a:schemeClr val="tx1"/>
                          </a:solidFill>
                          <a:effectLst/>
                        </a:rPr>
                        <a:t>n</a:t>
                      </a:r>
                      <a:r>
                        <a:rPr lang="en-US" sz="1800" b="1" kern="100" dirty="0">
                          <a:solidFill>
                            <a:schemeClr val="tx1"/>
                          </a:solidFill>
                          <a:effectLst/>
                        </a:rPr>
                        <a:t> </a:t>
                      </a:r>
                      <a:r>
                        <a:rPr lang="en-US" altLang="zh-CN" sz="1800" b="1" kern="100" dirty="0">
                          <a:solidFill>
                            <a:schemeClr val="tx1"/>
                          </a:solidFill>
                          <a:effectLst/>
                        </a:rPr>
                        <a:t>passes through the loop</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b="1" kern="100">
                          <a:effectLst/>
                        </a:rPr>
                        <a:t>i=1</a:t>
                      </a:r>
                      <a:endParaRPr lang="zh-CN" sz="1800" b="1" kern="100">
                        <a:effectLst/>
                        <a:latin typeface="Times New Roman"/>
                        <a:ea typeface="宋体"/>
                      </a:endParaRPr>
                    </a:p>
                  </a:txBody>
                  <a:tcPr marL="68580" marR="68580" marT="0" marB="0" anchor="ctr"/>
                </a:tc>
                <a:tc>
                  <a:txBody>
                    <a:bodyPr/>
                    <a:lstStyle/>
                    <a:p>
                      <a:pPr indent="57150" algn="l">
                        <a:lnSpc>
                          <a:spcPct val="120000"/>
                        </a:lnSpc>
                        <a:spcAft>
                          <a:spcPts val="0"/>
                        </a:spcAft>
                      </a:pPr>
                      <a:r>
                        <a:rPr lang="en-US" sz="1800" b="1" kern="100" dirty="0">
                          <a:effectLst/>
                        </a:rPr>
                        <a:t>10 </a:t>
                      </a:r>
                      <a:r>
                        <a:rPr lang="en-US" altLang="zh-CN" sz="1800" b="1" kern="100" dirty="0">
                          <a:effectLst/>
                        </a:rPr>
                        <a:t>times through the loop</a:t>
                      </a:r>
                      <a:endParaRPr lang="zh-CN" sz="1800" b="1"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447655">
                <a:tc>
                  <a:txBody>
                    <a:bodyPr/>
                    <a:lstStyle/>
                    <a:p>
                      <a:pPr indent="114300" algn="l">
                        <a:lnSpc>
                          <a:spcPct val="120000"/>
                        </a:lnSpc>
                        <a:spcAft>
                          <a:spcPts val="0"/>
                        </a:spcAft>
                      </a:pPr>
                      <a:r>
                        <a:rPr lang="en-US" sz="1800" b="1" kern="100" dirty="0">
                          <a:solidFill>
                            <a:schemeClr val="tx1"/>
                          </a:solidFill>
                          <a:effectLst/>
                        </a:rPr>
                        <a:t>n+1 </a:t>
                      </a:r>
                      <a:r>
                        <a:rPr lang="en-US" altLang="zh-CN" sz="1800" b="1" kern="100" dirty="0">
                          <a:solidFill>
                            <a:schemeClr val="tx1"/>
                          </a:solidFill>
                          <a:effectLst/>
                        </a:rPr>
                        <a:t>passes through the loop</a:t>
                      </a:r>
                      <a:endParaRPr lang="zh-CN" sz="18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1800" b="1" kern="100">
                          <a:effectLst/>
                        </a:rPr>
                        <a:t>i=0</a:t>
                      </a:r>
                      <a:endParaRPr lang="zh-CN" sz="1800" b="1" kern="100">
                        <a:effectLst/>
                        <a:latin typeface="Times New Roman"/>
                        <a:ea typeface="宋体"/>
                      </a:endParaRPr>
                    </a:p>
                  </a:txBody>
                  <a:tcPr marL="68580" marR="68580" marT="0" marB="0" anchor="ctr"/>
                </a:tc>
                <a:tc>
                  <a:txBody>
                    <a:bodyPr/>
                    <a:lstStyle/>
                    <a:p>
                      <a:pPr indent="57150" algn="l">
                        <a:lnSpc>
                          <a:spcPct val="120000"/>
                        </a:lnSpc>
                        <a:spcAft>
                          <a:spcPts val="0"/>
                        </a:spcAft>
                      </a:pPr>
                      <a:r>
                        <a:rPr lang="en-US" sz="1800" b="1" kern="100" dirty="0">
                          <a:effectLst/>
                        </a:rPr>
                        <a:t>11 </a:t>
                      </a:r>
                      <a:r>
                        <a:rPr lang="en-US" altLang="zh-CN" sz="1800" b="1" kern="100" dirty="0">
                          <a:effectLst/>
                        </a:rPr>
                        <a:t>times through the loop</a:t>
                      </a:r>
                      <a:endParaRPr lang="zh-CN" sz="1800" b="1"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
        <p:nvSpPr>
          <p:cNvPr id="4" name="TextBox 3"/>
          <p:cNvSpPr txBox="1"/>
          <p:nvPr/>
        </p:nvSpPr>
        <p:spPr>
          <a:xfrm>
            <a:off x="1410646" y="1354495"/>
            <a:ext cx="6322708" cy="400110"/>
          </a:xfrm>
          <a:prstGeom prst="rect">
            <a:avLst/>
          </a:prstGeom>
          <a:noFill/>
        </p:spPr>
        <p:txBody>
          <a:bodyPr wrap="square" rtlCol="0">
            <a:spAutoFit/>
          </a:bodyPr>
          <a:lstStyle/>
          <a:p>
            <a:pPr algn="ctr"/>
            <a:r>
              <a:rPr lang="en-US" altLang="zh-CN" sz="2000" b="0" dirty="0"/>
              <a:t>Table 2-10 Simple loop test cases</a:t>
            </a:r>
            <a:endParaRPr lang="zh-CN" altLang="zh-CN" sz="2000" b="0" dirty="0"/>
          </a:p>
        </p:txBody>
      </p:sp>
      <p:sp>
        <p:nvSpPr>
          <p:cNvPr id="2" name="灯片编号占位符 1"/>
          <p:cNvSpPr>
            <a:spLocks noGrp="1"/>
          </p:cNvSpPr>
          <p:nvPr>
            <p:ph type="sldNum" sz="quarter" idx="12"/>
          </p:nvPr>
        </p:nvSpPr>
        <p:spPr/>
        <p:txBody>
          <a:bodyPr/>
          <a:lstStyle/>
          <a:p>
            <a:pPr>
              <a:defRPr/>
            </a:pPr>
            <a:fld id="{2B5EE526-92BB-4FA2-84F3-668BDE1C9203}"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786" y="656692"/>
            <a:ext cx="7595323" cy="5813130"/>
          </a:xfrm>
          <a:prstGeom prst="rect">
            <a:avLst/>
          </a:prstGeom>
          <a:noFill/>
        </p:spPr>
        <p:txBody>
          <a:bodyPr wrap="square" rtlCol="0">
            <a:spAutoFit/>
          </a:bodyPr>
          <a:lstStyle/>
          <a:p>
            <a:pPr>
              <a:lnSpc>
                <a:spcPct val="120000"/>
              </a:lnSpc>
            </a:pPr>
            <a:r>
              <a:rPr lang="en-US" altLang="zh-CN" dirty="0"/>
              <a:t>(2) Nested loops</a:t>
            </a:r>
            <a:r>
              <a:rPr lang="en-US" altLang="zh-CN" b="0" dirty="0"/>
              <a:t>
If you use the test method of a simple loop to test a nested loop, the number of </a:t>
            </a:r>
            <a:r>
              <a:rPr lang="en-US" altLang="zh-CN" dirty="0"/>
              <a:t>test cases grows exponentially as the number of nested layers increases</a:t>
            </a:r>
            <a:r>
              <a:rPr lang="en-US" altLang="zh-CN" b="0" dirty="0"/>
              <a:t>. For this problem, the following nested loop test method is generally adopted:
Starting with the innermost loop, the loops for all other layers are </a:t>
            </a:r>
            <a:r>
              <a:rPr lang="en-US" altLang="zh-CN" b="0" u="sng" dirty="0"/>
              <a:t>set to the minimum</a:t>
            </a:r>
            <a:r>
              <a:rPr lang="en-US" altLang="zh-CN" b="0" dirty="0"/>
              <a:t>.
Use a simple loop test for the innermost loop. When testing, the loop variable that keeps all outer loops is the minimum. In addition, additional tests are added to </a:t>
            </a:r>
            <a:r>
              <a:rPr lang="en-US" altLang="zh-CN" b="0" u="sng" dirty="0"/>
              <a:t>the out-of-bounds and illegal values</a:t>
            </a:r>
            <a:r>
              <a:rPr lang="en-US" altLang="zh-CN" b="0" dirty="0"/>
              <a:t>.
</a:t>
            </a:r>
            <a:endParaRPr lang="zh-CN" altLang="en-US"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68</a:t>
            </a:fld>
            <a:r>
              <a:rPr lang="en-US" altLang="zh-CN"/>
              <a:t>/116</a:t>
            </a:r>
            <a:endParaRPr lang="en-US" altLang="zh-CN" dirty="0"/>
          </a:p>
        </p:txBody>
      </p:sp>
      <p:sp>
        <p:nvSpPr>
          <p:cNvPr id="3" name="文本框 2">
            <a:extLst>
              <a:ext uri="{FF2B5EF4-FFF2-40B4-BE49-F238E27FC236}">
                <a16:creationId xmlns:a16="http://schemas.microsoft.com/office/drawing/2014/main" id="{D076F48D-32B1-4230-B162-3905A330FD39}"/>
              </a:ext>
            </a:extLst>
          </p:cNvPr>
          <p:cNvSpPr txBox="1"/>
          <p:nvPr/>
        </p:nvSpPr>
        <p:spPr>
          <a:xfrm>
            <a:off x="4824028" y="6126046"/>
            <a:ext cx="2664512" cy="461665"/>
          </a:xfrm>
          <a:prstGeom prst="rect">
            <a:avLst/>
          </a:prstGeom>
          <a:noFill/>
        </p:spPr>
        <p:txBody>
          <a:bodyPr wrap="none" rtlCol="0">
            <a:spAutoFit/>
          </a:bodyPr>
          <a:lstStyle/>
          <a:p>
            <a:r>
              <a:rPr lang="en-US" altLang="zh-CN" dirty="0"/>
              <a:t>Boundary values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1580" y="1376772"/>
            <a:ext cx="7056784" cy="4483535"/>
          </a:xfrm>
          <a:prstGeom prst="rect">
            <a:avLst/>
          </a:prstGeom>
          <a:noFill/>
        </p:spPr>
        <p:txBody>
          <a:bodyPr wrap="square" rtlCol="0">
            <a:spAutoFit/>
          </a:bodyPr>
          <a:lstStyle/>
          <a:p>
            <a:pPr marL="342900" lvl="0" indent="-342900">
              <a:lnSpc>
                <a:spcPct val="120000"/>
              </a:lnSpc>
              <a:buFont typeface="Wingdings" pitchFamily="2" charset="2"/>
              <a:buChar char="l"/>
            </a:pPr>
            <a:r>
              <a:rPr lang="en-US" altLang="zh-CN" b="0" dirty="0"/>
              <a:t>It is pushed out layer by layer from the inside to the outside, and the outer layer of the loop is tested. When testing, the other outer loop variables take the minimum value, and all other nested inner loop variables take the "typical" value.
Repeat until all layers are tested in a loop.
All layer cycles are tested with the minimum number of cycles and the maximum number of cycles.</a:t>
            </a:r>
            <a:endParaRPr lang="zh-CN" altLang="zh-CN"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69</a:t>
            </a:fld>
            <a:r>
              <a:rPr lang="en-US" altLang="zh-CN"/>
              <a:t>/116</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31540" y="332656"/>
            <a:ext cx="7344816" cy="1295400"/>
          </a:xfrm>
        </p:spPr>
        <p:txBody>
          <a:bodyPr/>
          <a:lstStyle/>
          <a:p>
            <a:pPr eaLnBrk="1" hangingPunct="1"/>
            <a:r>
              <a:rPr lang="en-US" altLang="zh-CN" sz="3600" dirty="0">
                <a:solidFill>
                  <a:srgbClr val="3366FF"/>
                </a:solidFill>
                <a:latin typeface="+mn-lt"/>
                <a:ea typeface="楷体_GB2312" pitchFamily="49" charset="-122"/>
              </a:rPr>
              <a:t>Limitations of white box </a:t>
            </a:r>
            <a:br>
              <a:rPr lang="en-US" altLang="zh-CN" sz="3600" dirty="0">
                <a:solidFill>
                  <a:srgbClr val="3366FF"/>
                </a:solidFill>
                <a:latin typeface="+mn-lt"/>
                <a:ea typeface="楷体_GB2312" pitchFamily="49" charset="-122"/>
              </a:rPr>
            </a:br>
            <a:r>
              <a:rPr lang="en-US" altLang="zh-CN" sz="3600" dirty="0">
                <a:solidFill>
                  <a:srgbClr val="3366FF"/>
                </a:solidFill>
                <a:latin typeface="+mn-lt"/>
                <a:ea typeface="楷体_GB2312" pitchFamily="49" charset="-122"/>
              </a:rPr>
              <a:t>testing</a:t>
            </a:r>
            <a:endParaRPr lang="zh-CN" altLang="en-US" sz="3600" dirty="0">
              <a:solidFill>
                <a:srgbClr val="3366FF"/>
              </a:solidFill>
              <a:latin typeface="+mn-lt"/>
              <a:ea typeface="楷体_GB2312" pitchFamily="49" charset="-122"/>
            </a:endParaRPr>
          </a:p>
        </p:txBody>
      </p:sp>
      <p:sp>
        <p:nvSpPr>
          <p:cNvPr id="10244" name="Rectangle 3"/>
          <p:cNvSpPr>
            <a:spLocks noGrp="1" noChangeArrowheads="1"/>
          </p:cNvSpPr>
          <p:nvPr>
            <p:ph type="body" idx="1"/>
          </p:nvPr>
        </p:nvSpPr>
        <p:spPr>
          <a:xfrm>
            <a:off x="431540" y="1700808"/>
            <a:ext cx="8172908" cy="4140460"/>
          </a:xfrm>
        </p:spPr>
        <p:txBody>
          <a:bodyPr/>
          <a:lstStyle/>
          <a:p>
            <a:pPr marL="0" indent="0" eaLnBrk="1" hangingPunct="1">
              <a:lnSpc>
                <a:spcPct val="120000"/>
              </a:lnSpc>
              <a:buNone/>
            </a:pPr>
            <a:r>
              <a:rPr lang="en-US" altLang="zh-CN" sz="2000" dirty="0"/>
              <a:t>White box testing methods try to exhaust all program paths for testing, which is often impossible.</a:t>
            </a:r>
          </a:p>
          <a:p>
            <a:pPr marL="0" indent="0" eaLnBrk="1" hangingPunct="1">
              <a:lnSpc>
                <a:spcPct val="120000"/>
              </a:lnSpc>
              <a:buNone/>
            </a:pPr>
            <a:r>
              <a:rPr lang="en-US" altLang="zh-CN" sz="2000" dirty="0"/>
              <a:t>Exhaustive path testing cannot find errors that violate design specifications, and cannot find functions that have been implemented in the program but are not required by the user. It is impossible to detect errors caused by missing paths in the program, and some data-related anomalies and mistakes may not be found.</a:t>
            </a:r>
          </a:p>
          <a:p>
            <a:pPr marL="0" indent="0" eaLnBrk="1" hangingPunct="1">
              <a:lnSpc>
                <a:spcPct val="120000"/>
              </a:lnSpc>
              <a:buNone/>
            </a:pPr>
            <a:r>
              <a:rPr lang="en-US" altLang="zh-CN" sz="2000" dirty="0"/>
              <a:t>Although the white-box testing method goes deep into the program, tests the logical structure of the program details, and tests the code thoroughly, but it still has certain limitations.</a:t>
            </a:r>
            <a:endParaRPr lang="zh-CN" altLang="en-US" sz="2000" dirty="0">
              <a:ea typeface="楷体_GB2312"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a:t>
            </a:fld>
            <a:r>
              <a:rPr lang="en-US" altLang="zh-CN"/>
              <a:t>/116</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algn="ctr" eaLnBrk="1" hangingPunct="1"/>
            <a:r>
              <a:rPr lang="en-US" altLang="zh-CN" sz="3600" dirty="0">
                <a:solidFill>
                  <a:srgbClr val="3366FF"/>
                </a:solidFill>
                <a:latin typeface="楷体_GB2312" pitchFamily="49" charset="-122"/>
                <a:ea typeface="楷体_GB2312" pitchFamily="49" charset="-122"/>
              </a:rPr>
              <a:t>2.6 Basic Test Path</a:t>
            </a:r>
            <a:endParaRPr lang="zh-CN" altLang="en-US" sz="3600" dirty="0">
              <a:solidFill>
                <a:srgbClr val="3366FF"/>
              </a:solidFill>
              <a:latin typeface="楷体_GB2312" pitchFamily="49" charset="-122"/>
              <a:ea typeface="楷体_GB2312" pitchFamily="49" charset="-122"/>
            </a:endParaRPr>
          </a:p>
        </p:txBody>
      </p:sp>
      <p:sp>
        <p:nvSpPr>
          <p:cNvPr id="3" name="TextBox 2"/>
          <p:cNvSpPr txBox="1"/>
          <p:nvPr/>
        </p:nvSpPr>
        <p:spPr>
          <a:xfrm>
            <a:off x="467544" y="1916832"/>
            <a:ext cx="8208912" cy="4698402"/>
          </a:xfrm>
          <a:prstGeom prst="rect">
            <a:avLst/>
          </a:prstGeom>
          <a:noFill/>
        </p:spPr>
        <p:txBody>
          <a:bodyPr wrap="square" rtlCol="0">
            <a:spAutoFit/>
          </a:bodyPr>
          <a:lstStyle/>
          <a:p>
            <a:pPr>
              <a:lnSpc>
                <a:spcPct val="120000"/>
              </a:lnSpc>
            </a:pPr>
            <a:r>
              <a:rPr lang="en-US" altLang="zh-CN" sz="2800" dirty="0">
                <a:solidFill>
                  <a:srgbClr val="0A6AF6"/>
                </a:solidFill>
              </a:rPr>
              <a:t>Definition: </a:t>
            </a:r>
            <a:r>
              <a:rPr lang="en-US" altLang="zh-CN" sz="2800" b="0" dirty="0"/>
              <a:t>The basic path test method is a method for designing test cases by analyzing the loop complexity of the control structure and deriving the set of basic executable paths on the basis of the program control flow diagram. The designed test case needs to ensure that each executable statement of the program under test is executed at least once.</a:t>
            </a:r>
            <a:r>
              <a:rPr lang="en-US" altLang="zh-CN" sz="2800" dirty="0">
                <a:solidFill>
                  <a:srgbClr val="0A6AF6"/>
                </a:solidFill>
              </a:rPr>
              <a:t>
</a:t>
            </a: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70</a:t>
            </a:fld>
            <a:r>
              <a:rPr lang="en-US" altLang="zh-CN"/>
              <a:t>/116</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198" y="1196752"/>
            <a:ext cx="6613073" cy="954107"/>
          </a:xfrm>
          <a:prstGeom prst="rect">
            <a:avLst/>
          </a:prstGeom>
          <a:noFill/>
        </p:spPr>
        <p:txBody>
          <a:bodyPr wrap="square" rtlCol="0">
            <a:spAutoFit/>
          </a:bodyPr>
          <a:lstStyle/>
          <a:p>
            <a:r>
              <a:rPr lang="en-US" altLang="zh-CN" sz="2800" dirty="0"/>
              <a:t>Basic path test method steps:
</a:t>
            </a:r>
            <a:endParaRPr lang="zh-CN" altLang="en-US" sz="2800" dirty="0"/>
          </a:p>
        </p:txBody>
      </p:sp>
      <p:sp>
        <p:nvSpPr>
          <p:cNvPr id="4" name="TextBox 3"/>
          <p:cNvSpPr txBox="1"/>
          <p:nvPr/>
        </p:nvSpPr>
        <p:spPr>
          <a:xfrm>
            <a:off x="647564" y="2132856"/>
            <a:ext cx="7776864" cy="3664273"/>
          </a:xfrm>
          <a:prstGeom prst="rect">
            <a:avLst/>
          </a:prstGeom>
          <a:noFill/>
        </p:spPr>
        <p:txBody>
          <a:bodyPr wrap="square" rtlCol="0">
            <a:spAutoFit/>
          </a:bodyPr>
          <a:lstStyle/>
          <a:p>
            <a:pPr>
              <a:lnSpc>
                <a:spcPct val="120000"/>
              </a:lnSpc>
            </a:pPr>
            <a:r>
              <a:rPr lang="en-US" altLang="zh-CN" sz="2800" b="0" dirty="0"/>
              <a:t>(1) Draw a program control flow diagram based on detailed design or source code;
(2) Calculate the complexity of the program loop according to the program control flow diagram;
(3) determine the set of independent paths;
(4) Generate test cases.
</a:t>
            </a:r>
            <a:endParaRPr lang="zh-CN" altLang="en-US"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71</a:t>
            </a:fld>
            <a:r>
              <a:rPr lang="en-US" altLang="zh-CN"/>
              <a:t>/116</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1580" y="944724"/>
            <a:ext cx="6912768" cy="1569660"/>
          </a:xfrm>
          <a:prstGeom prst="rect">
            <a:avLst/>
          </a:prstGeom>
          <a:noFill/>
        </p:spPr>
        <p:txBody>
          <a:bodyPr wrap="square" rtlCol="0">
            <a:spAutoFit/>
          </a:bodyPr>
          <a:lstStyle/>
          <a:p>
            <a:r>
              <a:rPr lang="en-US" altLang="zh-CN" sz="3200" b="0" dirty="0"/>
              <a:t>2.6.1 Program control flow diagram and loop complexity
</a:t>
            </a:r>
            <a:endParaRPr lang="zh-CN" altLang="en-US" sz="3200" b="0" dirty="0"/>
          </a:p>
        </p:txBody>
      </p:sp>
      <p:sp>
        <p:nvSpPr>
          <p:cNvPr id="4" name="TextBox 3"/>
          <p:cNvSpPr txBox="1"/>
          <p:nvPr/>
        </p:nvSpPr>
        <p:spPr>
          <a:xfrm>
            <a:off x="791580" y="2312876"/>
            <a:ext cx="7488832" cy="3597139"/>
          </a:xfrm>
          <a:prstGeom prst="rect">
            <a:avLst/>
          </a:prstGeom>
          <a:noFill/>
        </p:spPr>
        <p:txBody>
          <a:bodyPr wrap="square" rtlCol="0">
            <a:spAutoFit/>
          </a:bodyPr>
          <a:lstStyle/>
          <a:p>
            <a:pPr>
              <a:lnSpc>
                <a:spcPct val="120000"/>
              </a:lnSpc>
            </a:pPr>
            <a:r>
              <a:rPr lang="en-US" altLang="zh-CN" b="0" dirty="0"/>
              <a:t>A program control flow diagram, referred to as a flow diagram, is essentially a "degraded" program flowchart used to highlight the control structure of a program. </a:t>
            </a:r>
            <a:r>
              <a:rPr lang="en-US" altLang="zh-CN" dirty="0"/>
              <a:t>Flow diagrams only present the control flow of the program</a:t>
            </a:r>
            <a:r>
              <a:rPr lang="en-US" altLang="zh-CN" b="0" dirty="0"/>
              <a:t>, and do not represent specific statements or specific conditions for selection or looping at all.
</a:t>
            </a:r>
            <a:endParaRPr lang="zh-CN" altLang="en-US"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72</a:t>
            </a:fld>
            <a:r>
              <a:rPr lang="en-US" altLang="zh-CN"/>
              <a:t>/116</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99434151"/>
              </p:ext>
            </p:extLst>
          </p:nvPr>
        </p:nvGraphicFramePr>
        <p:xfrm>
          <a:off x="433553" y="1664804"/>
          <a:ext cx="8276894" cy="2736304"/>
        </p:xfrm>
        <a:graphic>
          <a:graphicData uri="http://schemas.openxmlformats.org/presentationml/2006/ole">
            <mc:AlternateContent xmlns:mc="http://schemas.openxmlformats.org/markup-compatibility/2006">
              <mc:Choice xmlns:v="urn:schemas-microsoft-com:vml" Requires="v">
                <p:oleObj spid="_x0000_s147593" name="Visio" r:id="rId4" imgW="4638557" imgH="1523806" progId="Visio.Drawing.11">
                  <p:embed/>
                </p:oleObj>
              </mc:Choice>
              <mc:Fallback>
                <p:oleObj name="Visio" r:id="rId4" imgW="4638557" imgH="1523806" progId="Visio.Drawing.11">
                  <p:embed/>
                  <p:pic>
                    <p:nvPicPr>
                      <p:cNvPr id="0" name="Object 1"/>
                      <p:cNvPicPr>
                        <a:picLocks noChangeAspect="1" noChangeArrowheads="1"/>
                      </p:cNvPicPr>
                      <p:nvPr/>
                    </p:nvPicPr>
                    <p:blipFill>
                      <a:blip r:embed="rId5"/>
                      <a:srcRect/>
                      <a:stretch>
                        <a:fillRect/>
                      </a:stretch>
                    </p:blipFill>
                    <p:spPr bwMode="auto">
                      <a:xfrm>
                        <a:off x="433553" y="1664804"/>
                        <a:ext cx="8276894" cy="2736304"/>
                      </a:xfrm>
                      <a:prstGeom prst="rect">
                        <a:avLst/>
                      </a:prstGeom>
                      <a:noFill/>
                    </p:spPr>
                  </p:pic>
                </p:oleObj>
              </mc:Fallback>
            </mc:AlternateContent>
          </a:graphicData>
        </a:graphic>
      </p:graphicFrame>
      <p:sp>
        <p:nvSpPr>
          <p:cNvPr id="6" name="TextBox 5"/>
          <p:cNvSpPr txBox="1"/>
          <p:nvPr/>
        </p:nvSpPr>
        <p:spPr>
          <a:xfrm>
            <a:off x="1223628" y="4869160"/>
            <a:ext cx="6300700" cy="707886"/>
          </a:xfrm>
          <a:prstGeom prst="rect">
            <a:avLst/>
          </a:prstGeom>
          <a:noFill/>
        </p:spPr>
        <p:txBody>
          <a:bodyPr wrap="square" rtlCol="0">
            <a:spAutoFit/>
          </a:bodyPr>
          <a:lstStyle/>
          <a:p>
            <a:pPr algn="ctr"/>
            <a:r>
              <a:rPr lang="en-US" altLang="zh-CN" sz="2000" b="0" dirty="0"/>
              <a:t>The basic form of a program control flow diagram
</a:t>
            </a:r>
            <a:endParaRPr lang="zh-CN" altLang="zh-CN" sz="20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73</a:t>
            </a:fld>
            <a:r>
              <a:rPr lang="en-US" altLang="zh-CN"/>
              <a:t>/116</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275" y="1160748"/>
            <a:ext cx="8028892" cy="5369932"/>
          </a:xfrm>
          <a:prstGeom prst="rect">
            <a:avLst/>
          </a:prstGeom>
          <a:noFill/>
        </p:spPr>
        <p:txBody>
          <a:bodyPr wrap="square" rtlCol="0">
            <a:spAutoFit/>
          </a:bodyPr>
          <a:lstStyle/>
          <a:p>
            <a:pPr>
              <a:lnSpc>
                <a:spcPct val="120000"/>
              </a:lnSpc>
            </a:pPr>
            <a:r>
              <a:rPr lang="en-US" altLang="zh-CN" b="0" dirty="0"/>
              <a:t>A </a:t>
            </a:r>
            <a:r>
              <a:rPr lang="en-US" altLang="zh-CN" dirty="0"/>
              <a:t>control flow diagram </a:t>
            </a:r>
            <a:r>
              <a:rPr lang="en-US" altLang="zh-CN" b="0" dirty="0"/>
              <a:t>is a directed diagram consisting of nodes and edges, which have the following meanings:
(1) Node: represented by a circle. A node represents one or more statements executed sequentially. A sequence of processing boxes and a diamond-shaped decision box in a program flowchart can be mapped to a node in the flow diagram.
(2) Edges: Represented by arrow lines. An edge represents a control flow, and an edge must terminate at a node, even if the node does not represent any statement.
</a:t>
            </a:r>
            <a:endParaRPr lang="zh-CN" altLang="zh-CN"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74</a:t>
            </a:fld>
            <a:r>
              <a:rPr lang="en-US" altLang="zh-CN"/>
              <a:t>/116</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88740"/>
            <a:ext cx="7524836" cy="5813130"/>
          </a:xfrm>
          <a:prstGeom prst="rect">
            <a:avLst/>
          </a:prstGeom>
          <a:noFill/>
        </p:spPr>
        <p:txBody>
          <a:bodyPr wrap="square" rtlCol="0">
            <a:spAutoFit/>
          </a:bodyPr>
          <a:lstStyle/>
          <a:p>
            <a:pPr>
              <a:lnSpc>
                <a:spcPct val="120000"/>
              </a:lnSpc>
            </a:pPr>
            <a:r>
              <a:rPr lang="en-US" altLang="zh-CN" b="0" dirty="0"/>
              <a:t>When we convert a common program flowchart into a control flow diagram, we need to pay attention to the following two points:
In a choice or multi-branch structure, a convergence node should be added to the convergence of branches, even if there is no actual executable statement there, so that the control structure can be more complete and clear.
The area enclosed by edges and nodes is called a zone. When calculating the total number of regions, the area outside the graph that is not enclosed is also counted as a region.
</a:t>
            </a:r>
            <a:endParaRPr lang="zh-CN" altLang="zh-CN"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75</a:t>
            </a:fld>
            <a:r>
              <a:rPr lang="en-US" altLang="zh-CN"/>
              <a:t>/116</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01490917"/>
              </p:ext>
            </p:extLst>
          </p:nvPr>
        </p:nvGraphicFramePr>
        <p:xfrm>
          <a:off x="323528" y="1628800"/>
          <a:ext cx="8496944" cy="4211281"/>
        </p:xfrm>
        <a:graphic>
          <a:graphicData uri="http://schemas.openxmlformats.org/presentationml/2006/ole">
            <mc:AlternateContent xmlns:mc="http://schemas.openxmlformats.org/markup-compatibility/2006">
              <mc:Choice xmlns:v="urn:schemas-microsoft-com:vml" Requires="v">
                <p:oleObj spid="_x0000_s148617" name="Visio" r:id="rId4" imgW="5200754" imgH="3019269" progId="Visio.Drawing.11">
                  <p:embed/>
                </p:oleObj>
              </mc:Choice>
              <mc:Fallback>
                <p:oleObj name="Visio" r:id="rId4" imgW="5200754" imgH="3019269" progId="Visio.Drawing.11">
                  <p:embed/>
                  <p:pic>
                    <p:nvPicPr>
                      <p:cNvPr id="0" name="Object 1"/>
                      <p:cNvPicPr>
                        <a:picLocks noChangeAspect="1" noChangeArrowheads="1"/>
                      </p:cNvPicPr>
                      <p:nvPr/>
                    </p:nvPicPr>
                    <p:blipFill>
                      <a:blip r:embed="rId5"/>
                      <a:srcRect/>
                      <a:stretch>
                        <a:fillRect/>
                      </a:stretch>
                    </p:blipFill>
                    <p:spPr bwMode="auto">
                      <a:xfrm>
                        <a:off x="323528" y="1628800"/>
                        <a:ext cx="8496944" cy="4211281"/>
                      </a:xfrm>
                      <a:prstGeom prst="rect">
                        <a:avLst/>
                      </a:prstGeom>
                      <a:noFill/>
                    </p:spPr>
                  </p:pic>
                </p:oleObj>
              </mc:Fallback>
            </mc:AlternateContent>
          </a:graphicData>
        </a:graphic>
      </p:graphicFrame>
      <p:sp>
        <p:nvSpPr>
          <p:cNvPr id="6" name="TextBox 5"/>
          <p:cNvSpPr txBox="1"/>
          <p:nvPr/>
        </p:nvSpPr>
        <p:spPr>
          <a:xfrm>
            <a:off x="107758" y="717167"/>
            <a:ext cx="7992380" cy="1015663"/>
          </a:xfrm>
          <a:prstGeom prst="rect">
            <a:avLst/>
          </a:prstGeom>
          <a:noFill/>
        </p:spPr>
        <p:txBody>
          <a:bodyPr wrap="square" rtlCol="0">
            <a:spAutoFit/>
          </a:bodyPr>
          <a:lstStyle/>
          <a:p>
            <a:r>
              <a:rPr lang="en-US" altLang="zh-CN" sz="2000" b="0" dirty="0"/>
              <a:t>Fig. 2-12(a) is a flowchart of a program that can be converted into a control flow diagram shown in Fig. 2-12(b).
</a:t>
            </a:r>
            <a:endParaRPr lang="zh-CN" altLang="zh-CN" sz="2000" b="0" dirty="0"/>
          </a:p>
        </p:txBody>
      </p:sp>
      <p:sp>
        <p:nvSpPr>
          <p:cNvPr id="7" name="TextBox 6"/>
          <p:cNvSpPr txBox="1"/>
          <p:nvPr/>
        </p:nvSpPr>
        <p:spPr>
          <a:xfrm>
            <a:off x="1547664" y="6021288"/>
            <a:ext cx="5112568" cy="646331"/>
          </a:xfrm>
          <a:prstGeom prst="rect">
            <a:avLst/>
          </a:prstGeom>
          <a:noFill/>
        </p:spPr>
        <p:txBody>
          <a:bodyPr wrap="square" rtlCol="0">
            <a:spAutoFit/>
          </a:bodyPr>
          <a:lstStyle/>
          <a:p>
            <a:pPr algn="ctr"/>
            <a:r>
              <a:rPr lang="en-US" altLang="zh-CN" sz="1800" b="0" dirty="0"/>
              <a:t>Fig. 2-12 The program flow chart is converted into a control flow diagram</a:t>
            </a:r>
            <a:endParaRPr lang="zh-CN" altLang="en-US" sz="1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76</a:t>
            </a:fld>
            <a:r>
              <a:rPr lang="en-US" altLang="zh-CN"/>
              <a:t>/116</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459" y="512676"/>
            <a:ext cx="7349075" cy="5229060"/>
          </a:xfrm>
          <a:prstGeom prst="rect">
            <a:avLst/>
          </a:prstGeom>
          <a:noFill/>
        </p:spPr>
        <p:txBody>
          <a:bodyPr wrap="square" rtlCol="0">
            <a:spAutoFit/>
          </a:bodyPr>
          <a:lstStyle/>
          <a:p>
            <a:pPr>
              <a:lnSpc>
                <a:spcPct val="120000"/>
              </a:lnSpc>
            </a:pPr>
            <a:r>
              <a:rPr lang="en-US" altLang="zh-CN" sz="2000" b="0" dirty="0"/>
              <a:t>According to the program control flow diagram, the complexity of the program can be quantitatively measured, and the measurement result is called the loop complexity, ring complexity, or loop complexity of the program. Flow diagrams are generally labeled G, and their loop complexity is labeled V(G). </a:t>
            </a:r>
            <a:r>
              <a:rPr lang="en-US" altLang="zh-CN" sz="2000" dirty="0"/>
              <a:t>In general, the loop complexity of a module is V(G) ≤10</a:t>
            </a:r>
            <a:r>
              <a:rPr lang="en-US" altLang="zh-CN" sz="2000" b="0" dirty="0"/>
              <a:t>.There are three ways to calculate the loop complexity:</a:t>
            </a:r>
          </a:p>
          <a:p>
            <a:pPr>
              <a:lnSpc>
                <a:spcPct val="120000"/>
              </a:lnSpc>
            </a:pPr>
            <a:r>
              <a:rPr lang="en-US" altLang="zh-CN" sz="2000" b="0" dirty="0"/>
              <a:t>
(1) The number of regions in the control flow diagram is equal to the loop complexity.
(2) V(G) = E-N+2, where E is the number of edges in the control flow graph and N is the number of nodes.
(3) V(G) = P+1, where P is the number of determinant nodes in the control flow graph.</a:t>
            </a:r>
            <a:endParaRPr lang="zh-CN" altLang="zh-CN"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77</a:t>
            </a:fld>
            <a:r>
              <a:rPr lang="en-US" altLang="zh-CN"/>
              <a:t>/116</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392996"/>
            <a:ext cx="7884876" cy="3385799"/>
          </a:xfrm>
          <a:prstGeom prst="rect">
            <a:avLst/>
          </a:prstGeom>
          <a:noFill/>
        </p:spPr>
        <p:txBody>
          <a:bodyPr wrap="square" rtlCol="0">
            <a:spAutoFit/>
          </a:bodyPr>
          <a:lstStyle/>
          <a:p>
            <a:pPr algn="just">
              <a:lnSpc>
                <a:spcPct val="120000"/>
              </a:lnSpc>
            </a:pPr>
            <a:r>
              <a:rPr lang="en-US" altLang="zh-CN" sz="1800" b="0" dirty="0"/>
              <a:t>Example: Calculate the loop complexity of the program in Figure 2-12(b) by using the above method:
There are 4 regions from R1 to R4, and the loop complexity is 4.
E(# of edges)=11,N(# of nodes)=9,V(G)=11-9+2=</a:t>
            </a:r>
            <a:r>
              <a:rPr lang="en-US" altLang="zh-CN" sz="1800" b="0" u="sng" dirty="0"/>
              <a:t>4</a:t>
            </a:r>
            <a:r>
              <a:rPr lang="zh-CN" altLang="en-US" sz="1800" b="0" dirty="0"/>
              <a:t>。
</a:t>
            </a:r>
            <a:r>
              <a:rPr lang="en-US" altLang="zh-CN" sz="1800" b="0" dirty="0"/>
              <a:t>The node with a "degree of out" greater than 1 in the control flow diagram is the decision node, that is, the number of edges that begin with the decision node, and the number of edges that are used as the end of the arrow line must be greater than 1. Thus, nodes 1, (2, 3), and 6 are the decision nodes, P=3. V(G)=3+1=</a:t>
            </a:r>
            <a:r>
              <a:rPr lang="en-US" altLang="zh-CN" sz="1800" b="0" u="sng" dirty="0"/>
              <a:t>4</a:t>
            </a:r>
            <a:r>
              <a:rPr lang="zh-CN" altLang="en-US" sz="1800" b="0" dirty="0"/>
              <a:t>。
</a:t>
            </a:r>
            <a:endParaRPr lang="zh-CN" altLang="en-US"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78</a:t>
            </a:fld>
            <a:r>
              <a:rPr lang="en-US" altLang="zh-CN"/>
              <a:t>/116</a:t>
            </a:r>
            <a:endParaRPr lang="en-US" altLang="zh-CN" dirty="0"/>
          </a:p>
        </p:txBody>
      </p:sp>
      <p:pic>
        <p:nvPicPr>
          <p:cNvPr id="5" name="图片 4">
            <a:extLst>
              <a:ext uri="{FF2B5EF4-FFF2-40B4-BE49-F238E27FC236}">
                <a16:creationId xmlns:a16="http://schemas.microsoft.com/office/drawing/2014/main" id="{FB62AFA6-4ACE-462E-9681-47483D5C93A7}"/>
              </a:ext>
            </a:extLst>
          </p:cNvPr>
          <p:cNvPicPr>
            <a:picLocks noChangeAspect="1"/>
          </p:cNvPicPr>
          <p:nvPr/>
        </p:nvPicPr>
        <p:blipFill>
          <a:blip r:embed="rId3"/>
          <a:stretch>
            <a:fillRect/>
          </a:stretch>
        </p:blipFill>
        <p:spPr>
          <a:xfrm>
            <a:off x="3635896" y="165400"/>
            <a:ext cx="3240360" cy="3046197"/>
          </a:xfrm>
          <a:prstGeom prst="rect">
            <a:avLst/>
          </a:prstGeom>
        </p:spPr>
      </p:pic>
      <p:sp>
        <p:nvSpPr>
          <p:cNvPr id="6" name="TextBox 6">
            <a:extLst>
              <a:ext uri="{FF2B5EF4-FFF2-40B4-BE49-F238E27FC236}">
                <a16:creationId xmlns:a16="http://schemas.microsoft.com/office/drawing/2014/main" id="{DC9D97B1-EC8F-42A6-8959-F7BABFA38558}"/>
              </a:ext>
            </a:extLst>
          </p:cNvPr>
          <p:cNvSpPr txBox="1"/>
          <p:nvPr/>
        </p:nvSpPr>
        <p:spPr>
          <a:xfrm>
            <a:off x="575556" y="1124744"/>
            <a:ext cx="2808312" cy="1200329"/>
          </a:xfrm>
          <a:prstGeom prst="rect">
            <a:avLst/>
          </a:prstGeom>
          <a:noFill/>
        </p:spPr>
        <p:txBody>
          <a:bodyPr wrap="square" rtlCol="0">
            <a:spAutoFit/>
          </a:bodyPr>
          <a:lstStyle/>
          <a:p>
            <a:pPr algn="ctr"/>
            <a:r>
              <a:rPr lang="en-US" altLang="zh-CN" sz="1800" b="0" dirty="0"/>
              <a:t>Fig. 2-12 (b) The program flow chart is converted into a control flow diagram</a:t>
            </a:r>
            <a:endParaRPr lang="zh-CN" altLang="en-US" sz="1800" b="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564" y="368660"/>
            <a:ext cx="7416824" cy="5229060"/>
          </a:xfrm>
          <a:prstGeom prst="rect">
            <a:avLst/>
          </a:prstGeom>
          <a:noFill/>
        </p:spPr>
        <p:txBody>
          <a:bodyPr wrap="square" rtlCol="0">
            <a:spAutoFit/>
          </a:bodyPr>
          <a:lstStyle/>
          <a:p>
            <a:pPr>
              <a:lnSpc>
                <a:spcPct val="120000"/>
              </a:lnSpc>
            </a:pPr>
            <a:r>
              <a:rPr lang="en-US" altLang="zh-CN" sz="2000" b="0" dirty="0"/>
              <a:t>The results obtained by the three calculation methods of loop complexity must be the same, and they can be verified with each other.
In Figure 2-12(a), we are actually assuming that there are no composite conditions within the decision represented by all diamond boxes. It should be noted that if the decision contains composite conditions, when generating a control flow diagram, the </a:t>
            </a:r>
            <a:r>
              <a:rPr lang="en-US" altLang="zh-CN" sz="2000" dirty="0"/>
              <a:t>composite conditions </a:t>
            </a:r>
            <a:r>
              <a:rPr lang="en-US" altLang="zh-CN" sz="2000" b="0" dirty="0"/>
              <a:t>should be decomposed into several simple conditions, each of which corresponds to a node in the flow diagram.
Figures 2-13 (a) and (b) show the method of generating a control flow graph when combined with a "logical sum" or a "logical composite condition," respectively.
</a:t>
            </a:r>
            <a:endParaRPr lang="zh-CN" altLang="zh-CN" sz="28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79</a:t>
            </a:fld>
            <a:r>
              <a:rPr lang="en-US" altLang="zh-CN"/>
              <a:t>/116</a:t>
            </a:r>
            <a:endParaRPr lang="en-US" altLang="zh-CN" dirty="0"/>
          </a:p>
        </p:txBody>
      </p:sp>
      <p:sp>
        <p:nvSpPr>
          <p:cNvPr id="7" name="文本框 6">
            <a:extLst>
              <a:ext uri="{FF2B5EF4-FFF2-40B4-BE49-F238E27FC236}">
                <a16:creationId xmlns:a16="http://schemas.microsoft.com/office/drawing/2014/main" id="{372F9800-133C-4600-903E-CA47106C1AEC}"/>
              </a:ext>
            </a:extLst>
          </p:cNvPr>
          <p:cNvSpPr txBox="1"/>
          <p:nvPr/>
        </p:nvSpPr>
        <p:spPr>
          <a:xfrm>
            <a:off x="719572" y="5461394"/>
            <a:ext cx="4894289" cy="369332"/>
          </a:xfrm>
          <a:prstGeom prst="rect">
            <a:avLst/>
          </a:prstGeom>
          <a:noFill/>
        </p:spPr>
        <p:txBody>
          <a:bodyPr wrap="none" rtlCol="0">
            <a:spAutoFit/>
          </a:bodyPr>
          <a:lstStyle/>
          <a:p>
            <a:r>
              <a:rPr lang="en-US" altLang="zh-CN" sz="1800" b="0" dirty="0"/>
              <a:t>composite conditions: if ((a &lt; b) || (a !=0) {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algn="ctr" eaLnBrk="1" hangingPunct="1"/>
            <a:r>
              <a:rPr lang="en-US" altLang="zh-CN" sz="3600" dirty="0">
                <a:solidFill>
                  <a:srgbClr val="00B0F0"/>
                </a:solidFill>
                <a:ea typeface="楷体_GB2312" pitchFamily="49" charset="-122"/>
              </a:rPr>
              <a:t>2.2 Static Test</a:t>
            </a:r>
            <a:endParaRPr lang="zh-CN" altLang="en-US" sz="3600" dirty="0">
              <a:solidFill>
                <a:srgbClr val="00B0F0"/>
              </a:solidFill>
              <a:ea typeface="楷体_GB2312" pitchFamily="49" charset="-122"/>
            </a:endParaRPr>
          </a:p>
        </p:txBody>
      </p:sp>
      <p:sp>
        <p:nvSpPr>
          <p:cNvPr id="11268" name="Rectangle 3"/>
          <p:cNvSpPr>
            <a:spLocks noGrp="1" noChangeArrowheads="1"/>
          </p:cNvSpPr>
          <p:nvPr>
            <p:ph type="body" idx="1"/>
          </p:nvPr>
        </p:nvSpPr>
        <p:spPr/>
        <p:txBody>
          <a:bodyPr/>
          <a:lstStyle/>
          <a:p>
            <a:pPr marL="0" indent="0">
              <a:lnSpc>
                <a:spcPct val="120000"/>
              </a:lnSpc>
              <a:buNone/>
            </a:pPr>
            <a:r>
              <a:rPr lang="en-US" altLang="zh-CN" sz="2400" dirty="0">
                <a:latin typeface="+mj-lt"/>
                <a:ea typeface="楷体" pitchFamily="49" charset="-122"/>
              </a:rPr>
              <a:t>According to whether the source program is running during the test, white box testing can be divided into </a:t>
            </a:r>
            <a:r>
              <a:rPr lang="en-US" altLang="zh-CN" sz="2400" dirty="0">
                <a:solidFill>
                  <a:srgbClr val="FF0000"/>
                </a:solidFill>
                <a:latin typeface="+mj-lt"/>
                <a:ea typeface="楷体" pitchFamily="49" charset="-122"/>
              </a:rPr>
              <a:t>static testing </a:t>
            </a:r>
            <a:r>
              <a:rPr lang="en-US" altLang="zh-CN" sz="2400" dirty="0">
                <a:latin typeface="+mj-lt"/>
                <a:ea typeface="楷体" pitchFamily="49" charset="-122"/>
              </a:rPr>
              <a:t>and </a:t>
            </a:r>
            <a:r>
              <a:rPr lang="en-US" altLang="zh-CN" sz="2400" dirty="0">
                <a:solidFill>
                  <a:srgbClr val="FF0000"/>
                </a:solidFill>
                <a:latin typeface="+mj-lt"/>
                <a:ea typeface="楷体" pitchFamily="49" charset="-122"/>
              </a:rPr>
              <a:t>dynamic testing</a:t>
            </a:r>
            <a:r>
              <a:rPr lang="en-US" altLang="zh-CN" sz="2400" dirty="0">
                <a:latin typeface="+mj-lt"/>
                <a:ea typeface="楷体" pitchFamily="49" charset="-122"/>
              </a:rPr>
              <a:t>.</a:t>
            </a:r>
          </a:p>
          <a:p>
            <a:pPr marL="0" indent="0">
              <a:lnSpc>
                <a:spcPct val="120000"/>
              </a:lnSpc>
              <a:buNone/>
            </a:pPr>
            <a:r>
              <a:rPr lang="en-US" altLang="zh-CN" sz="2400" dirty="0">
                <a:latin typeface="+mj-lt"/>
                <a:ea typeface="楷体" pitchFamily="49" charset="-122"/>
              </a:rPr>
              <a:t>Static testing methods are mainly divided into </a:t>
            </a:r>
            <a:r>
              <a:rPr lang="en-US" altLang="zh-CN" sz="2400" dirty="0">
                <a:solidFill>
                  <a:srgbClr val="FF0000"/>
                </a:solidFill>
                <a:latin typeface="+mj-lt"/>
                <a:ea typeface="楷体" pitchFamily="49" charset="-122"/>
              </a:rPr>
              <a:t>code inspection</a:t>
            </a:r>
            <a:r>
              <a:rPr lang="en-US" altLang="zh-CN" sz="2400" dirty="0">
                <a:latin typeface="+mj-lt"/>
                <a:ea typeface="楷体" pitchFamily="49" charset="-122"/>
              </a:rPr>
              <a:t> and </a:t>
            </a:r>
            <a:r>
              <a:rPr lang="en-US" altLang="zh-CN" sz="2400" dirty="0">
                <a:solidFill>
                  <a:srgbClr val="FF0000"/>
                </a:solidFill>
                <a:latin typeface="+mj-lt"/>
                <a:ea typeface="楷体" pitchFamily="49" charset="-122"/>
              </a:rPr>
              <a:t>static structure analysis</a:t>
            </a:r>
            <a:r>
              <a:rPr lang="en-US" altLang="zh-CN" sz="2400" dirty="0">
                <a:latin typeface="+mj-lt"/>
                <a:ea typeface="楷体" pitchFamily="49" charset="-122"/>
              </a:rPr>
              <a:t>.</a:t>
            </a:r>
          </a:p>
          <a:p>
            <a:pPr marL="0" indent="0">
              <a:lnSpc>
                <a:spcPct val="120000"/>
              </a:lnSpc>
              <a:buNone/>
            </a:pPr>
            <a:r>
              <a:rPr lang="en-US" altLang="zh-CN" sz="2400" dirty="0">
                <a:latin typeface="+mj-lt"/>
                <a:ea typeface="楷体" pitchFamily="49" charset="-122"/>
              </a:rPr>
              <a:t>Static testing is the process of statically checking the program code, interface, or </a:t>
            </a:r>
            <a:r>
              <a:rPr lang="en-US" altLang="zh-CN" sz="2400" i="1" u="sng" dirty="0">
                <a:latin typeface="+mj-lt"/>
                <a:ea typeface="楷体" pitchFamily="49" charset="-122"/>
              </a:rPr>
              <a:t>documentation</a:t>
            </a:r>
            <a:r>
              <a:rPr lang="en-US" altLang="zh-CN" sz="2400" dirty="0">
                <a:latin typeface="+mj-lt"/>
                <a:ea typeface="楷体" pitchFamily="49" charset="-122"/>
              </a:rPr>
              <a:t> for possible errors without actually running the software being tested.</a:t>
            </a:r>
            <a:endParaRPr lang="zh-CN" altLang="zh-CN" sz="2400" dirty="0">
              <a:latin typeface="+mj-lt"/>
              <a:ea typeface="楷体" pitchFamily="49" charset="-122"/>
            </a:endParaRP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a:t>
            </a:fld>
            <a:r>
              <a:rPr lang="en-US" altLang="zh-CN"/>
              <a:t>/116</a:t>
            </a: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825789769"/>
              </p:ext>
            </p:extLst>
          </p:nvPr>
        </p:nvGraphicFramePr>
        <p:xfrm>
          <a:off x="629562" y="548680"/>
          <a:ext cx="7884876" cy="4963193"/>
        </p:xfrm>
        <a:graphic>
          <a:graphicData uri="http://schemas.openxmlformats.org/presentationml/2006/ole">
            <mc:AlternateContent xmlns:mc="http://schemas.openxmlformats.org/markup-compatibility/2006">
              <mc:Choice xmlns:v="urn:schemas-microsoft-com:vml" Requires="v">
                <p:oleObj spid="_x0000_s149641" name="Visio" r:id="rId4" imgW="4095602" imgH="2781339" progId="Visio.Drawing.11">
                  <p:embed/>
                </p:oleObj>
              </mc:Choice>
              <mc:Fallback>
                <p:oleObj name="Visio" r:id="rId4" imgW="4095602" imgH="2781339" progId="Visio.Drawing.11">
                  <p:embed/>
                  <p:pic>
                    <p:nvPicPr>
                      <p:cNvPr id="0" name="Object 1"/>
                      <p:cNvPicPr>
                        <a:picLocks noChangeAspect="1" noChangeArrowheads="1"/>
                      </p:cNvPicPr>
                      <p:nvPr/>
                    </p:nvPicPr>
                    <p:blipFill>
                      <a:blip r:embed="rId5"/>
                      <a:srcRect/>
                      <a:stretch>
                        <a:fillRect/>
                      </a:stretch>
                    </p:blipFill>
                    <p:spPr bwMode="auto">
                      <a:xfrm>
                        <a:off x="629562" y="548680"/>
                        <a:ext cx="7884876" cy="4963193"/>
                      </a:xfrm>
                      <a:prstGeom prst="rect">
                        <a:avLst/>
                      </a:prstGeom>
                      <a:noFill/>
                    </p:spPr>
                  </p:pic>
                </p:oleObj>
              </mc:Fallback>
            </mc:AlternateContent>
          </a:graphicData>
        </a:graphic>
      </p:graphicFrame>
      <p:sp>
        <p:nvSpPr>
          <p:cNvPr id="5" name="TextBox 4"/>
          <p:cNvSpPr txBox="1"/>
          <p:nvPr/>
        </p:nvSpPr>
        <p:spPr>
          <a:xfrm>
            <a:off x="1475656" y="5769114"/>
            <a:ext cx="5832648" cy="707886"/>
          </a:xfrm>
          <a:prstGeom prst="rect">
            <a:avLst/>
          </a:prstGeom>
          <a:noFill/>
        </p:spPr>
        <p:txBody>
          <a:bodyPr wrap="square" rtlCol="0">
            <a:spAutoFit/>
          </a:bodyPr>
          <a:lstStyle/>
          <a:p>
            <a:pPr algn="ctr"/>
            <a:r>
              <a:rPr lang="en-US" altLang="zh-CN" sz="2000" b="0" dirty="0"/>
              <a:t>Fig. 2-13 Control flow diagram under composite conditions</a:t>
            </a:r>
            <a:endParaRPr lang="zh-CN" altLang="en-US" sz="2000" b="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80</a:t>
            </a:fld>
            <a:r>
              <a:rPr lang="en-US" altLang="zh-CN"/>
              <a:t>/116</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402" y="760348"/>
            <a:ext cx="5760640" cy="584775"/>
          </a:xfrm>
          <a:prstGeom prst="rect">
            <a:avLst/>
          </a:prstGeom>
          <a:noFill/>
        </p:spPr>
        <p:txBody>
          <a:bodyPr wrap="square" rtlCol="0">
            <a:spAutoFit/>
          </a:bodyPr>
          <a:lstStyle/>
          <a:p>
            <a:pPr marL="0" lvl="2"/>
            <a:r>
              <a:rPr lang="en-US" altLang="zh-CN" sz="3200" dirty="0">
                <a:effectLst>
                  <a:glow>
                    <a:srgbClr val="000000"/>
                  </a:glow>
                  <a:outerShdw sx="0" sy="0">
                    <a:srgbClr val="000000"/>
                  </a:outerShdw>
                  <a:reflection stA="0" endPos="0" fadeDir="0" sx="0" sy="0"/>
                </a:effectLst>
              </a:rPr>
              <a:t>2.6.2 </a:t>
            </a:r>
            <a:r>
              <a:rPr lang="zh-CN" altLang="zh-CN" sz="3200" dirty="0">
                <a:effectLst>
                  <a:glow>
                    <a:srgbClr val="000000"/>
                  </a:glow>
                  <a:outerShdw sx="0" sy="0">
                    <a:srgbClr val="000000"/>
                  </a:outerShdw>
                  <a:reflection stA="0" endPos="0" fadeDir="0" sx="0" sy="0"/>
                </a:effectLst>
              </a:rPr>
              <a:t>独立路径集合</a:t>
            </a:r>
          </a:p>
        </p:txBody>
      </p:sp>
      <p:sp>
        <p:nvSpPr>
          <p:cNvPr id="4" name="TextBox 3"/>
          <p:cNvSpPr txBox="1"/>
          <p:nvPr/>
        </p:nvSpPr>
        <p:spPr>
          <a:xfrm>
            <a:off x="376571" y="1790059"/>
            <a:ext cx="7854146" cy="3194721"/>
          </a:xfrm>
          <a:prstGeom prst="rect">
            <a:avLst/>
          </a:prstGeom>
          <a:noFill/>
        </p:spPr>
        <p:txBody>
          <a:bodyPr wrap="square" rtlCol="0">
            <a:spAutoFit/>
          </a:bodyPr>
          <a:lstStyle/>
          <a:p>
            <a:pPr>
              <a:lnSpc>
                <a:spcPct val="120000"/>
              </a:lnSpc>
            </a:pPr>
            <a:r>
              <a:rPr lang="zh-CN" altLang="zh-CN" sz="2800" dirty="0"/>
              <a:t>独立路径，也称为基本路径，其含义包含以下两点：</a:t>
            </a:r>
          </a:p>
          <a:p>
            <a:pPr>
              <a:lnSpc>
                <a:spcPct val="120000"/>
              </a:lnSpc>
            </a:pPr>
            <a:r>
              <a:rPr lang="zh-CN" altLang="zh-CN" sz="2800" dirty="0"/>
              <a:t>（</a:t>
            </a:r>
            <a:r>
              <a:rPr lang="en-US" altLang="zh-CN" sz="2800" dirty="0"/>
              <a:t>1</a:t>
            </a:r>
            <a:r>
              <a:rPr lang="zh-CN" altLang="zh-CN" sz="2800" dirty="0"/>
              <a:t>）是一条从起始结点到终止结点的路径。</a:t>
            </a:r>
          </a:p>
          <a:p>
            <a:pPr>
              <a:lnSpc>
                <a:spcPct val="120000"/>
              </a:lnSpc>
            </a:pPr>
            <a:r>
              <a:rPr lang="zh-CN" altLang="zh-CN" sz="2800" dirty="0"/>
              <a:t>（</a:t>
            </a:r>
            <a:r>
              <a:rPr lang="en-US" altLang="zh-CN" sz="2800" dirty="0"/>
              <a:t>2</a:t>
            </a:r>
            <a:r>
              <a:rPr lang="zh-CN" altLang="zh-CN" sz="2800" dirty="0"/>
              <a:t>）一条独立路径至少包含一条其它独立路径没有包含的边，也就是说，至少引入了一条新执行语句或一个新判定的程序通路。</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81</a:t>
            </a:fld>
            <a:r>
              <a:rPr lang="en-US" altLang="zh-CN"/>
              <a:t>/116</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995987370"/>
              </p:ext>
            </p:extLst>
          </p:nvPr>
        </p:nvGraphicFramePr>
        <p:xfrm>
          <a:off x="143508" y="1016732"/>
          <a:ext cx="3528392" cy="3960440"/>
        </p:xfrm>
        <a:graphic>
          <a:graphicData uri="http://schemas.openxmlformats.org/presentationml/2006/ole">
            <mc:AlternateContent xmlns:mc="http://schemas.openxmlformats.org/markup-compatibility/2006">
              <mc:Choice xmlns:v="urn:schemas-microsoft-com:vml" Requires="v">
                <p:oleObj spid="_x0000_s150665" name="Visio" r:id="rId4" imgW="1673286" imgH="1729337" progId="Visio.Drawing.11">
                  <p:embed/>
                </p:oleObj>
              </mc:Choice>
              <mc:Fallback>
                <p:oleObj name="Visio" r:id="rId4" imgW="1673286" imgH="172933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08" y="1016732"/>
                        <a:ext cx="3528392" cy="3960440"/>
                      </a:xfrm>
                      <a:prstGeom prst="rect">
                        <a:avLst/>
                      </a:prstGeom>
                      <a:noFill/>
                    </p:spPr>
                  </p:pic>
                </p:oleObj>
              </mc:Fallback>
            </mc:AlternateContent>
          </a:graphicData>
        </a:graphic>
      </p:graphicFrame>
      <p:sp>
        <p:nvSpPr>
          <p:cNvPr id="7" name="TextBox 6"/>
          <p:cNvSpPr txBox="1"/>
          <p:nvPr/>
        </p:nvSpPr>
        <p:spPr>
          <a:xfrm>
            <a:off x="359532" y="5013176"/>
            <a:ext cx="3672408" cy="400110"/>
          </a:xfrm>
          <a:prstGeom prst="rect">
            <a:avLst/>
          </a:prstGeom>
          <a:noFill/>
        </p:spPr>
        <p:txBody>
          <a:bodyPr wrap="square" rtlCol="0">
            <a:spAutoFit/>
          </a:bodyPr>
          <a:lstStyle/>
          <a:p>
            <a:pPr algn="ctr"/>
            <a:r>
              <a:rPr lang="zh-CN" altLang="en-US" sz="2000" dirty="0"/>
              <a:t>图</a:t>
            </a:r>
            <a:r>
              <a:rPr lang="en-US" altLang="zh-CN" sz="2000" dirty="0"/>
              <a:t>2-14 </a:t>
            </a:r>
            <a:r>
              <a:rPr lang="zh-CN" altLang="en-US" sz="2000" dirty="0"/>
              <a:t>独立路径集合示例</a:t>
            </a:r>
          </a:p>
        </p:txBody>
      </p:sp>
      <p:cxnSp>
        <p:nvCxnSpPr>
          <p:cNvPr id="9" name="直接连接符 8"/>
          <p:cNvCxnSpPr/>
          <p:nvPr/>
        </p:nvCxnSpPr>
        <p:spPr bwMode="auto">
          <a:xfrm>
            <a:off x="4031940" y="656692"/>
            <a:ext cx="0" cy="5220580"/>
          </a:xfrm>
          <a:prstGeom prst="line">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319972" y="1700692"/>
            <a:ext cx="3744416" cy="3711785"/>
          </a:xfrm>
          <a:prstGeom prst="rect">
            <a:avLst/>
          </a:prstGeom>
          <a:noFill/>
        </p:spPr>
        <p:txBody>
          <a:bodyPr wrap="square" rtlCol="0">
            <a:spAutoFit/>
          </a:bodyPr>
          <a:lstStyle/>
          <a:p>
            <a:pPr>
              <a:lnSpc>
                <a:spcPct val="120000"/>
              </a:lnSpc>
            </a:pPr>
            <a:r>
              <a:rPr lang="zh-CN" altLang="zh-CN" sz="2800" dirty="0"/>
              <a:t>图</a:t>
            </a:r>
            <a:r>
              <a:rPr lang="en-US" altLang="zh-CN" sz="2800" dirty="0"/>
              <a:t>2-14</a:t>
            </a:r>
            <a:r>
              <a:rPr lang="zh-CN" altLang="zh-CN" sz="2800" dirty="0"/>
              <a:t>是一个程序控制流图，其环路复杂度为：</a:t>
            </a:r>
          </a:p>
          <a:p>
            <a:pPr marL="342900" lvl="0" indent="-342900">
              <a:lnSpc>
                <a:spcPct val="120000"/>
              </a:lnSpc>
              <a:buFont typeface="Wingdings" pitchFamily="2" charset="2"/>
              <a:buChar char="l"/>
            </a:pPr>
            <a:r>
              <a:rPr lang="en-US" altLang="zh-CN" sz="2800" dirty="0"/>
              <a:t>V(G)=</a:t>
            </a:r>
            <a:r>
              <a:rPr lang="zh-CN" altLang="zh-CN" sz="2800" dirty="0"/>
              <a:t>图中区域数</a:t>
            </a:r>
            <a:r>
              <a:rPr lang="en-US" altLang="zh-CN" sz="2800" dirty="0"/>
              <a:t>=5</a:t>
            </a:r>
            <a:r>
              <a:rPr lang="zh-CN" altLang="zh-CN" sz="2800" dirty="0"/>
              <a:t>。</a:t>
            </a:r>
          </a:p>
          <a:p>
            <a:pPr marL="342900" lvl="0" indent="-342900">
              <a:lnSpc>
                <a:spcPct val="120000"/>
              </a:lnSpc>
              <a:buFont typeface="Wingdings" pitchFamily="2" charset="2"/>
              <a:buChar char="l"/>
            </a:pPr>
            <a:r>
              <a:rPr lang="en-US" altLang="zh-CN" sz="2800" dirty="0"/>
              <a:t>V(G)= E-N+2=10-7+2=5</a:t>
            </a:r>
            <a:r>
              <a:rPr lang="zh-CN" altLang="zh-CN" sz="2800" dirty="0"/>
              <a:t>。</a:t>
            </a:r>
          </a:p>
          <a:p>
            <a:pPr marL="342900" lvl="0" indent="-342900">
              <a:lnSpc>
                <a:spcPct val="120000"/>
              </a:lnSpc>
              <a:buFont typeface="Wingdings" pitchFamily="2" charset="2"/>
              <a:buChar char="l"/>
            </a:pPr>
            <a:r>
              <a:rPr lang="en-US" altLang="zh-CN" sz="2800" dirty="0"/>
              <a:t>V(G)=P+1=4+1=5</a:t>
            </a:r>
            <a:r>
              <a:rPr lang="zh-CN" altLang="zh-CN" sz="2800" dirty="0"/>
              <a:t>。</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82</a:t>
            </a:fld>
            <a:r>
              <a:rPr lang="en-US" altLang="zh-CN"/>
              <a:t>/116</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179" y="1700808"/>
            <a:ext cx="7344816" cy="2626296"/>
          </a:xfrm>
          <a:prstGeom prst="rect">
            <a:avLst/>
          </a:prstGeom>
          <a:noFill/>
        </p:spPr>
        <p:txBody>
          <a:bodyPr wrap="square" rtlCol="0">
            <a:spAutoFit/>
          </a:bodyPr>
          <a:lstStyle/>
          <a:p>
            <a:pPr>
              <a:lnSpc>
                <a:spcPct val="120000"/>
              </a:lnSpc>
            </a:pPr>
            <a:r>
              <a:rPr lang="zh-CN" altLang="zh-CN" sz="2800" dirty="0"/>
              <a:t>程序的环路复杂度计算结果给出了程序独立路径集合中的独立路径条数，这是保证程序中每个可执行语句至少被执行一次所必需的测试用例数量的上限，也就是说，我们只要最多</a:t>
            </a:r>
            <a:r>
              <a:rPr lang="en-US" altLang="zh-CN" sz="2800" dirty="0"/>
              <a:t>V(G)</a:t>
            </a:r>
            <a:r>
              <a:rPr lang="zh-CN" altLang="zh-CN" sz="2800" dirty="0"/>
              <a:t>个测试用例就可以满足基本路径覆盖要求。</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83</a:t>
            </a:fld>
            <a:r>
              <a:rPr lang="en-US" altLang="zh-CN"/>
              <a:t>/116</a:t>
            </a:r>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692696"/>
            <a:ext cx="7704856" cy="5728684"/>
          </a:xfrm>
          <a:prstGeom prst="rect">
            <a:avLst/>
          </a:prstGeom>
          <a:noFill/>
        </p:spPr>
        <p:txBody>
          <a:bodyPr wrap="square" rtlCol="0">
            <a:spAutoFit/>
          </a:bodyPr>
          <a:lstStyle/>
          <a:p>
            <a:pPr>
              <a:lnSpc>
                <a:spcPct val="120000"/>
              </a:lnSpc>
            </a:pPr>
            <a:r>
              <a:rPr lang="zh-CN" altLang="zh-CN" sz="2800" dirty="0"/>
              <a:t>针对图</a:t>
            </a:r>
            <a:r>
              <a:rPr lang="en-US" altLang="zh-CN" sz="2800" dirty="0"/>
              <a:t>2-14</a:t>
            </a:r>
            <a:r>
              <a:rPr lang="zh-CN" altLang="zh-CN" sz="2800" dirty="0"/>
              <a:t>的示例，我们可以找出如下</a:t>
            </a:r>
            <a:r>
              <a:rPr lang="en-US" altLang="zh-CN" sz="2800" dirty="0"/>
              <a:t>5</a:t>
            </a:r>
            <a:r>
              <a:rPr lang="zh-CN" altLang="zh-CN" sz="2800" dirty="0"/>
              <a:t>条独立路径，构成独立路径集合：</a:t>
            </a:r>
          </a:p>
          <a:p>
            <a:pPr lvl="0">
              <a:lnSpc>
                <a:spcPct val="120000"/>
              </a:lnSpc>
            </a:pPr>
            <a:r>
              <a:rPr lang="en-US" altLang="zh-CN" sz="2800" dirty="0"/>
              <a:t>Path1</a:t>
            </a:r>
            <a:r>
              <a:rPr lang="zh-CN" altLang="zh-CN" sz="2800" dirty="0"/>
              <a:t>：</a:t>
            </a:r>
            <a:r>
              <a:rPr lang="en-US" altLang="zh-CN" sz="2800" dirty="0"/>
              <a:t>a-b-c-g</a:t>
            </a:r>
            <a:r>
              <a:rPr lang="zh-CN" altLang="zh-CN" sz="2800" dirty="0"/>
              <a:t>。</a:t>
            </a:r>
          </a:p>
          <a:p>
            <a:pPr lvl="0">
              <a:lnSpc>
                <a:spcPct val="120000"/>
              </a:lnSpc>
            </a:pPr>
            <a:r>
              <a:rPr lang="en-US" altLang="zh-CN" sz="2800" dirty="0"/>
              <a:t>Path2</a:t>
            </a:r>
            <a:r>
              <a:rPr lang="zh-CN" altLang="zh-CN" sz="2800" dirty="0"/>
              <a:t>：</a:t>
            </a:r>
            <a:r>
              <a:rPr lang="en-US" altLang="zh-CN" sz="2800" dirty="0"/>
              <a:t>a-b-c-b-c-g</a:t>
            </a:r>
            <a:r>
              <a:rPr lang="zh-CN" altLang="zh-CN" sz="2800" dirty="0"/>
              <a:t>。</a:t>
            </a:r>
          </a:p>
          <a:p>
            <a:pPr lvl="0">
              <a:lnSpc>
                <a:spcPct val="120000"/>
              </a:lnSpc>
            </a:pPr>
            <a:r>
              <a:rPr lang="en-US" altLang="zh-CN" sz="2800" dirty="0"/>
              <a:t>Path3</a:t>
            </a:r>
            <a:r>
              <a:rPr lang="zh-CN" altLang="zh-CN" sz="2800" dirty="0"/>
              <a:t>：</a:t>
            </a:r>
            <a:r>
              <a:rPr lang="en-US" altLang="zh-CN" sz="2800" dirty="0"/>
              <a:t>a-b-e-f-g</a:t>
            </a:r>
            <a:r>
              <a:rPr lang="zh-CN" altLang="zh-CN" sz="2800" dirty="0"/>
              <a:t>。</a:t>
            </a:r>
          </a:p>
          <a:p>
            <a:pPr lvl="0">
              <a:lnSpc>
                <a:spcPct val="120000"/>
              </a:lnSpc>
            </a:pPr>
            <a:r>
              <a:rPr lang="en-US" altLang="zh-CN" sz="2800" dirty="0"/>
              <a:t>Path4</a:t>
            </a:r>
            <a:r>
              <a:rPr lang="zh-CN" altLang="zh-CN" sz="2800" dirty="0"/>
              <a:t>：</a:t>
            </a:r>
            <a:r>
              <a:rPr lang="en-US" altLang="zh-CN" sz="2800" dirty="0"/>
              <a:t>a-d-e-f-g</a:t>
            </a:r>
            <a:r>
              <a:rPr lang="zh-CN" altLang="zh-CN" sz="2800" dirty="0"/>
              <a:t>。</a:t>
            </a:r>
          </a:p>
          <a:p>
            <a:pPr lvl="0">
              <a:lnSpc>
                <a:spcPct val="120000"/>
              </a:lnSpc>
            </a:pPr>
            <a:r>
              <a:rPr lang="en-US" altLang="zh-CN" sz="2800" dirty="0"/>
              <a:t>Path5</a:t>
            </a:r>
            <a:r>
              <a:rPr lang="zh-CN" altLang="zh-CN" sz="2800" dirty="0"/>
              <a:t>：</a:t>
            </a:r>
            <a:r>
              <a:rPr lang="en-US" altLang="zh-CN" sz="2800" dirty="0"/>
              <a:t>a-d-f-g</a:t>
            </a:r>
            <a:r>
              <a:rPr lang="zh-CN" altLang="zh-CN" sz="2800" dirty="0"/>
              <a:t>。</a:t>
            </a:r>
          </a:p>
          <a:p>
            <a:pPr>
              <a:lnSpc>
                <a:spcPct val="120000"/>
              </a:lnSpc>
            </a:pPr>
            <a:r>
              <a:rPr lang="zh-CN" altLang="zh-CN" sz="2800" dirty="0"/>
              <a:t>如果再找出一条路径</a:t>
            </a:r>
            <a:r>
              <a:rPr lang="en-US" altLang="zh-CN" sz="2800" dirty="0"/>
              <a:t>Path6=a-b-c-b-e-f-g</a:t>
            </a:r>
            <a:r>
              <a:rPr lang="zh-CN" altLang="zh-CN" sz="2800" dirty="0"/>
              <a:t>，我们会发现，在原有</a:t>
            </a:r>
            <a:r>
              <a:rPr lang="en-US" altLang="zh-CN" sz="2800" dirty="0"/>
              <a:t>5</a:t>
            </a:r>
            <a:r>
              <a:rPr lang="zh-CN" altLang="zh-CN" sz="2800" dirty="0"/>
              <a:t>条独立路径的基础上，</a:t>
            </a:r>
            <a:r>
              <a:rPr lang="en-US" altLang="zh-CN" sz="2800" dirty="0"/>
              <a:t>Path6</a:t>
            </a:r>
            <a:r>
              <a:rPr lang="zh-CN" altLang="zh-CN" sz="2800" dirty="0"/>
              <a:t>并没有引入任何新的边。所以，</a:t>
            </a:r>
            <a:r>
              <a:rPr lang="en-US" altLang="zh-CN" sz="2800" dirty="0"/>
              <a:t>Path6</a:t>
            </a:r>
            <a:r>
              <a:rPr lang="zh-CN" altLang="zh-CN" sz="2800" dirty="0"/>
              <a:t>不再是一条新的独立路径。</a:t>
            </a: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84</a:t>
            </a:fld>
            <a:r>
              <a:rPr lang="en-US" altLang="zh-CN"/>
              <a:t>/116</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4"/>
          <p:cNvSpPr>
            <a:spLocks noChangeArrowheads="1"/>
          </p:cNvSpPr>
          <p:nvPr/>
        </p:nvSpPr>
        <p:spPr bwMode="auto">
          <a:xfrm>
            <a:off x="0" y="169386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sp>
        <p:nvSpPr>
          <p:cNvPr id="97308" name="Rectangle 108"/>
          <p:cNvSpPr>
            <a:spLocks noChangeArrowheads="1"/>
          </p:cNvSpPr>
          <p:nvPr/>
        </p:nvSpPr>
        <p:spPr bwMode="auto">
          <a:xfrm>
            <a:off x="0" y="4975225"/>
            <a:ext cx="0" cy="3651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sp>
        <p:nvSpPr>
          <p:cNvPr id="4" name="TextBox 3"/>
          <p:cNvSpPr txBox="1"/>
          <p:nvPr/>
        </p:nvSpPr>
        <p:spPr>
          <a:xfrm>
            <a:off x="323528" y="1439348"/>
            <a:ext cx="7524836" cy="3194721"/>
          </a:xfrm>
          <a:prstGeom prst="rect">
            <a:avLst/>
          </a:prstGeom>
          <a:noFill/>
        </p:spPr>
        <p:txBody>
          <a:bodyPr wrap="square" rtlCol="0">
            <a:spAutoFit/>
          </a:bodyPr>
          <a:lstStyle/>
          <a:p>
            <a:pPr marL="457200" indent="-457200">
              <a:lnSpc>
                <a:spcPct val="120000"/>
              </a:lnSpc>
              <a:buFont typeface="Wingdings" pitchFamily="2" charset="2"/>
              <a:buChar char="Ø"/>
            </a:pPr>
            <a:r>
              <a:rPr lang="zh-CN" altLang="zh-CN" sz="2800" dirty="0"/>
              <a:t>一个程序的独立路径集合通常并不是唯一的</a:t>
            </a:r>
            <a:r>
              <a:rPr lang="zh-CN" altLang="en-US" sz="2800" dirty="0"/>
              <a:t>，</a:t>
            </a:r>
            <a:r>
              <a:rPr lang="zh-CN" altLang="zh-CN" sz="2800" dirty="0"/>
              <a:t>例如，将</a:t>
            </a:r>
            <a:r>
              <a:rPr lang="en-US" altLang="zh-CN" sz="2800" dirty="0"/>
              <a:t>Path2</a:t>
            </a:r>
            <a:r>
              <a:rPr lang="zh-CN" altLang="zh-CN" sz="2800" dirty="0"/>
              <a:t>替换为</a:t>
            </a:r>
            <a:r>
              <a:rPr lang="en-US" altLang="zh-CN" sz="2800" dirty="0"/>
              <a:t>Path6</a:t>
            </a:r>
            <a:r>
              <a:rPr lang="zh-CN" altLang="zh-CN" sz="2800" dirty="0"/>
              <a:t>也可以构成一个新的独立路径集合。</a:t>
            </a:r>
            <a:endParaRPr lang="en-US" altLang="zh-CN" sz="2800" dirty="0"/>
          </a:p>
          <a:p>
            <a:pPr marL="457200" indent="-457200">
              <a:lnSpc>
                <a:spcPct val="120000"/>
              </a:lnSpc>
              <a:buFont typeface="Wingdings" pitchFamily="2" charset="2"/>
              <a:buChar char="Ø"/>
            </a:pPr>
            <a:r>
              <a:rPr lang="zh-CN" altLang="zh-CN" sz="2800" dirty="0"/>
              <a:t>独立路径集合中的每一条路径都是以起始结点“</a:t>
            </a:r>
            <a:r>
              <a:rPr lang="en-US" altLang="zh-CN" sz="2800" dirty="0"/>
              <a:t>a</a:t>
            </a:r>
            <a:r>
              <a:rPr lang="zh-CN" altLang="zh-CN" sz="2800" dirty="0"/>
              <a:t>”开始，以终止结点“</a:t>
            </a:r>
            <a:r>
              <a:rPr lang="en-US" altLang="zh-CN" sz="2800" dirty="0"/>
              <a:t>g</a:t>
            </a:r>
            <a:r>
              <a:rPr lang="zh-CN" altLang="zh-CN" sz="2800" dirty="0"/>
              <a:t>”结束的。</a:t>
            </a:r>
          </a:p>
          <a:p>
            <a:pPr>
              <a:lnSpc>
                <a:spcPct val="120000"/>
              </a:lnSpc>
            </a:pP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85</a:t>
            </a:fld>
            <a:r>
              <a:rPr lang="en-US" altLang="zh-CN"/>
              <a:t>/116</a:t>
            </a: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
          <p:cNvSpPr>
            <a:spLocks noChangeArrowheads="1"/>
          </p:cNvSpPr>
          <p:nvPr/>
        </p:nvSpPr>
        <p:spPr bwMode="auto">
          <a:xfrm>
            <a:off x="1042988" y="556260"/>
            <a:ext cx="4861160" cy="49244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r>
              <a:rPr lang="en-US" altLang="zh-CN" sz="3200" dirty="0">
                <a:latin typeface="Times New Roman" pitchFamily="18" charset="0"/>
                <a:ea typeface="楷体_GB2312" pitchFamily="49" charset="-122"/>
                <a:cs typeface="Times New Roman" pitchFamily="18" charset="0"/>
              </a:rPr>
              <a:t>2.6.3 </a:t>
            </a:r>
            <a:r>
              <a:rPr lang="zh-CN" altLang="en-US" sz="3200" dirty="0">
                <a:latin typeface="Times New Roman" pitchFamily="18" charset="0"/>
                <a:ea typeface="楷体_GB2312" pitchFamily="49" charset="-122"/>
                <a:cs typeface="Times New Roman" pitchFamily="18" charset="0"/>
              </a:rPr>
              <a:t>基本路径测试用例</a:t>
            </a:r>
          </a:p>
        </p:txBody>
      </p:sp>
      <p:sp>
        <p:nvSpPr>
          <p:cNvPr id="98319" name="Rectangle 31"/>
          <p:cNvSpPr>
            <a:spLocks noChangeArrowheads="1"/>
          </p:cNvSpPr>
          <p:nvPr/>
        </p:nvSpPr>
        <p:spPr bwMode="auto">
          <a:xfrm>
            <a:off x="0" y="44323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cxnSp>
        <p:nvCxnSpPr>
          <p:cNvPr id="4" name="直接连接符 3"/>
          <p:cNvCxnSpPr/>
          <p:nvPr/>
        </p:nvCxnSpPr>
        <p:spPr bwMode="auto">
          <a:xfrm>
            <a:off x="4752020" y="1934705"/>
            <a:ext cx="0" cy="3477875"/>
          </a:xfrm>
          <a:prstGeom prst="line">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215457" y="1934705"/>
            <a:ext cx="4356541" cy="3785652"/>
          </a:xfrm>
          <a:prstGeom prst="rect">
            <a:avLst/>
          </a:prstGeom>
          <a:noFill/>
        </p:spPr>
        <p:txBody>
          <a:bodyPr wrap="square" rtlCol="0">
            <a:spAutoFit/>
          </a:bodyPr>
          <a:lstStyle/>
          <a:p>
            <a:r>
              <a:rPr lang="en-US" altLang="zh-CN" sz="2000" dirty="0"/>
              <a:t>1	</a:t>
            </a:r>
            <a:r>
              <a:rPr lang="en-US" altLang="zh-CN" sz="2000" dirty="0" err="1"/>
              <a:t>int</a:t>
            </a:r>
            <a:r>
              <a:rPr lang="en-US" altLang="zh-CN" sz="2000" dirty="0"/>
              <a:t> Test (</a:t>
            </a:r>
            <a:r>
              <a:rPr lang="en-US" altLang="zh-CN" sz="2000" dirty="0" err="1"/>
              <a:t>int</a:t>
            </a:r>
            <a:r>
              <a:rPr lang="en-US" altLang="zh-CN" sz="2000" dirty="0"/>
              <a:t> count, </a:t>
            </a:r>
            <a:r>
              <a:rPr lang="en-US" altLang="zh-CN" sz="2000" dirty="0" err="1"/>
              <a:t>int</a:t>
            </a:r>
            <a:r>
              <a:rPr lang="en-US" altLang="zh-CN" sz="2000" dirty="0"/>
              <a:t> flag)</a:t>
            </a:r>
            <a:endParaRPr lang="zh-CN" altLang="zh-CN" sz="2000" dirty="0"/>
          </a:p>
          <a:p>
            <a:r>
              <a:rPr lang="en-US" altLang="zh-CN" sz="2000" dirty="0"/>
              <a:t>2	{</a:t>
            </a:r>
            <a:endParaRPr lang="zh-CN" altLang="zh-CN" sz="2000" dirty="0"/>
          </a:p>
          <a:p>
            <a:r>
              <a:rPr lang="en-US" altLang="zh-CN" sz="2000" dirty="0"/>
              <a:t>3	     </a:t>
            </a:r>
            <a:r>
              <a:rPr lang="en-US" altLang="zh-CN" sz="2000" dirty="0" err="1"/>
              <a:t>int</a:t>
            </a:r>
            <a:r>
              <a:rPr lang="en-US" altLang="zh-CN" sz="2000" dirty="0"/>
              <a:t> temp=0;</a:t>
            </a:r>
            <a:endParaRPr lang="zh-CN" altLang="zh-CN" sz="2000" dirty="0"/>
          </a:p>
          <a:p>
            <a:r>
              <a:rPr lang="en-US" altLang="zh-CN" sz="2000" dirty="0"/>
              <a:t>4	     while (count&gt;0)</a:t>
            </a:r>
            <a:endParaRPr lang="zh-CN" altLang="zh-CN" sz="2000" dirty="0"/>
          </a:p>
          <a:p>
            <a:r>
              <a:rPr lang="en-US" altLang="zh-CN" sz="2000" dirty="0"/>
              <a:t>5	     {</a:t>
            </a:r>
            <a:endParaRPr lang="zh-CN" altLang="zh-CN" sz="2000" dirty="0"/>
          </a:p>
          <a:p>
            <a:r>
              <a:rPr lang="en-US" altLang="zh-CN" sz="2000" dirty="0"/>
              <a:t>6                    if (flag==0)</a:t>
            </a:r>
            <a:endParaRPr lang="zh-CN" altLang="zh-CN" sz="2000" dirty="0"/>
          </a:p>
          <a:p>
            <a:r>
              <a:rPr lang="en-US" altLang="zh-CN" sz="2000" dirty="0"/>
              <a:t>7	        {</a:t>
            </a:r>
            <a:endParaRPr lang="zh-CN" altLang="zh-CN" sz="2000" dirty="0"/>
          </a:p>
          <a:p>
            <a:r>
              <a:rPr lang="en-US" altLang="zh-CN" sz="2000" dirty="0"/>
              <a:t>8		   temp=count+100;</a:t>
            </a:r>
            <a:endParaRPr lang="zh-CN" altLang="zh-CN" sz="2000" dirty="0"/>
          </a:p>
          <a:p>
            <a:r>
              <a:rPr lang="en-US" altLang="zh-CN" sz="2000" dirty="0"/>
              <a:t>9		     break;</a:t>
            </a:r>
            <a:endParaRPr lang="zh-CN" altLang="zh-CN" sz="2000" dirty="0"/>
          </a:p>
          <a:p>
            <a:r>
              <a:rPr lang="en-US" altLang="zh-CN" sz="2000" dirty="0"/>
              <a:t>10	         }</a:t>
            </a:r>
            <a:endParaRPr lang="zh-CN" altLang="zh-CN" sz="2000" dirty="0"/>
          </a:p>
          <a:p>
            <a:r>
              <a:rPr lang="en-US" altLang="zh-CN" sz="2000" dirty="0"/>
              <a:t>11                  else</a:t>
            </a:r>
            <a:endParaRPr lang="zh-CN" altLang="zh-CN" sz="2000" dirty="0"/>
          </a:p>
          <a:p>
            <a:endParaRPr lang="zh-CN" altLang="en-US" sz="2000" dirty="0"/>
          </a:p>
        </p:txBody>
      </p:sp>
      <p:sp>
        <p:nvSpPr>
          <p:cNvPr id="9" name="TextBox 8"/>
          <p:cNvSpPr txBox="1"/>
          <p:nvPr/>
        </p:nvSpPr>
        <p:spPr>
          <a:xfrm>
            <a:off x="5095529" y="1934705"/>
            <a:ext cx="3564396" cy="3477875"/>
          </a:xfrm>
          <a:prstGeom prst="rect">
            <a:avLst/>
          </a:prstGeom>
          <a:noFill/>
        </p:spPr>
        <p:txBody>
          <a:bodyPr wrap="square" rtlCol="0">
            <a:spAutoFit/>
          </a:bodyPr>
          <a:lstStyle/>
          <a:p>
            <a:r>
              <a:rPr lang="en-US" altLang="zh-CN" sz="2000" dirty="0"/>
              <a:t>12          {</a:t>
            </a:r>
            <a:endParaRPr lang="zh-CN" altLang="zh-CN" sz="2000" dirty="0"/>
          </a:p>
          <a:p>
            <a:r>
              <a:rPr lang="en-US" altLang="zh-CN" sz="2000" dirty="0"/>
              <a:t>13	     if (flag==1)</a:t>
            </a:r>
            <a:endParaRPr lang="zh-CN" altLang="zh-CN" sz="2000" dirty="0"/>
          </a:p>
          <a:p>
            <a:r>
              <a:rPr lang="en-US" altLang="zh-CN" sz="2000" dirty="0"/>
              <a:t>14	        temp=temp+10;</a:t>
            </a:r>
            <a:endParaRPr lang="zh-CN" altLang="zh-CN" sz="2000" dirty="0"/>
          </a:p>
          <a:p>
            <a:r>
              <a:rPr lang="en-US" altLang="zh-CN" sz="2000" dirty="0"/>
              <a:t>15	     else</a:t>
            </a:r>
            <a:endParaRPr lang="zh-CN" altLang="zh-CN" sz="2000" dirty="0"/>
          </a:p>
          <a:p>
            <a:r>
              <a:rPr lang="en-US" altLang="zh-CN" sz="2000" dirty="0"/>
              <a:t>16	        temp=temp+20;</a:t>
            </a:r>
            <a:endParaRPr lang="zh-CN" altLang="zh-CN" sz="2000" dirty="0"/>
          </a:p>
          <a:p>
            <a:r>
              <a:rPr lang="en-US" altLang="zh-CN" sz="2000" dirty="0"/>
              <a:t>17	  }</a:t>
            </a:r>
            <a:endParaRPr lang="zh-CN" altLang="zh-CN" sz="2000" dirty="0"/>
          </a:p>
          <a:p>
            <a:r>
              <a:rPr lang="en-US" altLang="zh-CN" sz="2000" dirty="0"/>
              <a:t>18	  count=count-1;</a:t>
            </a:r>
            <a:endParaRPr lang="zh-CN" altLang="zh-CN" sz="2000" dirty="0"/>
          </a:p>
          <a:p>
            <a:r>
              <a:rPr lang="en-US" altLang="zh-CN" sz="2000" dirty="0"/>
              <a:t>19	}</a:t>
            </a:r>
            <a:endParaRPr lang="zh-CN" altLang="zh-CN" sz="2000" dirty="0"/>
          </a:p>
          <a:p>
            <a:r>
              <a:rPr lang="en-US" altLang="zh-CN" sz="2000" dirty="0"/>
              <a:t>20	return temp;</a:t>
            </a:r>
            <a:endParaRPr lang="zh-CN" altLang="zh-CN" sz="2000" dirty="0"/>
          </a:p>
          <a:p>
            <a:r>
              <a:rPr lang="en-US" altLang="zh-CN" sz="2000" dirty="0"/>
              <a:t>21     }</a:t>
            </a:r>
            <a:endParaRPr lang="zh-CN" altLang="zh-CN" sz="2000" dirty="0"/>
          </a:p>
          <a:p>
            <a:endParaRPr lang="zh-CN" altLang="en-US" sz="20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86</a:t>
            </a:fld>
            <a:r>
              <a:rPr lang="en-US" altLang="zh-CN"/>
              <a:t>/116</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sp>
        <p:nvSpPr>
          <p:cNvPr id="4" name="TextBox 3"/>
          <p:cNvSpPr txBox="1"/>
          <p:nvPr/>
        </p:nvSpPr>
        <p:spPr>
          <a:xfrm>
            <a:off x="454025" y="1340768"/>
            <a:ext cx="7574359" cy="3108543"/>
          </a:xfrm>
          <a:prstGeom prst="rect">
            <a:avLst/>
          </a:prstGeom>
          <a:noFill/>
        </p:spPr>
        <p:txBody>
          <a:bodyPr wrap="square" rtlCol="0">
            <a:spAutoFit/>
          </a:bodyPr>
          <a:lstStyle/>
          <a:p>
            <a:pPr>
              <a:lnSpc>
                <a:spcPct val="120000"/>
              </a:lnSpc>
            </a:pPr>
            <a:r>
              <a:rPr lang="zh-CN" altLang="zh-CN" sz="2800" dirty="0"/>
              <a:t>上述程序实现当</a:t>
            </a:r>
            <a:r>
              <a:rPr lang="en-US" altLang="zh-CN" sz="2800" dirty="0"/>
              <a:t>flag=0</a:t>
            </a:r>
            <a:r>
              <a:rPr lang="zh-CN" altLang="zh-CN" sz="2800" dirty="0"/>
              <a:t>时，返回</a:t>
            </a:r>
            <a:r>
              <a:rPr lang="en-US" altLang="zh-CN" sz="2800" dirty="0"/>
              <a:t>count+100</a:t>
            </a:r>
            <a:r>
              <a:rPr lang="zh-CN" altLang="zh-CN" sz="2800" dirty="0"/>
              <a:t>；当</a:t>
            </a:r>
            <a:r>
              <a:rPr lang="en-US" altLang="zh-CN" sz="2800" dirty="0"/>
              <a:t>flag=1</a:t>
            </a:r>
            <a:r>
              <a:rPr lang="zh-CN" altLang="zh-CN" sz="2800" dirty="0"/>
              <a:t>时，返回</a:t>
            </a:r>
            <a:r>
              <a:rPr lang="en-US" altLang="zh-CN" sz="2800" dirty="0"/>
              <a:t>count*10</a:t>
            </a:r>
            <a:r>
              <a:rPr lang="zh-CN" altLang="zh-CN" sz="2800" dirty="0"/>
              <a:t>；</a:t>
            </a:r>
            <a:r>
              <a:rPr lang="en-US" altLang="zh-CN" sz="2800" dirty="0"/>
              <a:t>flag</a:t>
            </a:r>
            <a:r>
              <a:rPr lang="zh-CN" altLang="zh-CN" sz="2800" dirty="0"/>
              <a:t>是其它值时，返回</a:t>
            </a:r>
            <a:r>
              <a:rPr lang="en-US" altLang="zh-CN" sz="2800" dirty="0"/>
              <a:t>count*20</a:t>
            </a:r>
            <a:r>
              <a:rPr lang="zh-CN" altLang="zh-CN" sz="2800" dirty="0"/>
              <a:t>。下面按照基本路径测试法的</a:t>
            </a:r>
            <a:r>
              <a:rPr lang="en-US" altLang="zh-CN" sz="2800" dirty="0"/>
              <a:t>4</a:t>
            </a:r>
            <a:r>
              <a:rPr lang="zh-CN" altLang="zh-CN" sz="2800" dirty="0"/>
              <a:t>个步骤进行说明。</a:t>
            </a:r>
            <a:endParaRPr lang="en-US" altLang="zh-CN" sz="2800" dirty="0"/>
          </a:p>
          <a:p>
            <a:r>
              <a:rPr lang="zh-CN" altLang="zh-CN" sz="2800" dirty="0"/>
              <a:t>（</a:t>
            </a:r>
            <a:r>
              <a:rPr lang="en-US" altLang="zh-CN" sz="2800" dirty="0"/>
              <a:t>1</a:t>
            </a:r>
            <a:r>
              <a:rPr lang="zh-CN" altLang="zh-CN" sz="2800" dirty="0"/>
              <a:t>）画出上述程序的控制流图</a:t>
            </a:r>
          </a:p>
          <a:p>
            <a:pPr>
              <a:lnSpc>
                <a:spcPct val="120000"/>
              </a:lnSpc>
            </a:pP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87</a:t>
            </a:fld>
            <a:r>
              <a:rPr lang="en-US" altLang="zh-CN"/>
              <a:t>/116</a:t>
            </a: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30974977"/>
              </p:ext>
            </p:extLst>
          </p:nvPr>
        </p:nvGraphicFramePr>
        <p:xfrm>
          <a:off x="611560" y="1051092"/>
          <a:ext cx="7920880" cy="4557419"/>
        </p:xfrm>
        <a:graphic>
          <a:graphicData uri="http://schemas.openxmlformats.org/presentationml/2006/ole">
            <mc:AlternateContent xmlns:mc="http://schemas.openxmlformats.org/markup-compatibility/2006">
              <mc:Choice xmlns:v="urn:schemas-microsoft-com:vml" Requires="v">
                <p:oleObj spid="_x0000_s151690" name="Visio" r:id="rId4" imgW="5455077" imgH="3136876" progId="Visio.Drawing.11">
                  <p:embed/>
                </p:oleObj>
              </mc:Choice>
              <mc:Fallback>
                <p:oleObj name="Visio" r:id="rId4" imgW="5455077" imgH="31368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051092"/>
                        <a:ext cx="7920880" cy="4557419"/>
                      </a:xfrm>
                      <a:prstGeom prst="rect">
                        <a:avLst/>
                      </a:prstGeom>
                      <a:noFill/>
                    </p:spPr>
                  </p:pic>
                </p:oleObj>
              </mc:Fallback>
            </mc:AlternateContent>
          </a:graphicData>
        </a:graphic>
      </p:graphicFrame>
      <p:sp>
        <p:nvSpPr>
          <p:cNvPr id="6" name="TextBox 5"/>
          <p:cNvSpPr txBox="1"/>
          <p:nvPr/>
        </p:nvSpPr>
        <p:spPr>
          <a:xfrm>
            <a:off x="1565666" y="5999234"/>
            <a:ext cx="6012668" cy="400110"/>
          </a:xfrm>
          <a:prstGeom prst="rect">
            <a:avLst/>
          </a:prstGeom>
          <a:noFill/>
        </p:spPr>
        <p:txBody>
          <a:bodyPr wrap="square" rtlCol="0">
            <a:spAutoFit/>
          </a:bodyPr>
          <a:lstStyle/>
          <a:p>
            <a:pPr algn="ctr"/>
            <a:r>
              <a:rPr lang="zh-CN" altLang="zh-CN" sz="2000" dirty="0"/>
              <a:t>图</a:t>
            </a:r>
            <a:r>
              <a:rPr lang="en-US" altLang="zh-CN" sz="2000" dirty="0"/>
              <a:t>2-15  </a:t>
            </a:r>
            <a:r>
              <a:rPr lang="zh-CN" altLang="zh-CN" sz="2000" dirty="0"/>
              <a:t>程序流程图和控制流图</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88</a:t>
            </a:fld>
            <a:r>
              <a:rPr lang="en-US" altLang="zh-CN"/>
              <a:t>/116</a:t>
            </a: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4"/>
          <p:cNvSpPr>
            <a:spLocks noChangeArrowheads="1"/>
          </p:cNvSpPr>
          <p:nvPr/>
        </p:nvSpPr>
        <p:spPr bwMode="auto">
          <a:xfrm>
            <a:off x="0" y="27892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sp>
        <p:nvSpPr>
          <p:cNvPr id="101402" name="Rectangle 81"/>
          <p:cNvSpPr>
            <a:spLocks noChangeArrowheads="1"/>
          </p:cNvSpPr>
          <p:nvPr/>
        </p:nvSpPr>
        <p:spPr bwMode="auto">
          <a:xfrm>
            <a:off x="0" y="4067175"/>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b="0">
              <a:latin typeface="Times New Roman" pitchFamily="18" charset="0"/>
            </a:endParaRPr>
          </a:p>
        </p:txBody>
      </p:sp>
      <p:sp>
        <p:nvSpPr>
          <p:cNvPr id="2" name="TextBox 1"/>
          <p:cNvSpPr txBox="1"/>
          <p:nvPr/>
        </p:nvSpPr>
        <p:spPr>
          <a:xfrm>
            <a:off x="719572" y="2361113"/>
            <a:ext cx="7272808" cy="1643527"/>
          </a:xfrm>
          <a:prstGeom prst="rect">
            <a:avLst/>
          </a:prstGeom>
          <a:noFill/>
        </p:spPr>
        <p:txBody>
          <a:bodyPr wrap="square" rtlCol="0">
            <a:spAutoFit/>
          </a:bodyPr>
          <a:lstStyle/>
          <a:p>
            <a:pPr>
              <a:lnSpc>
                <a:spcPct val="120000"/>
              </a:lnSpc>
            </a:pPr>
            <a:r>
              <a:rPr lang="en-US" altLang="zh-CN" sz="2800" dirty="0"/>
              <a:t> </a:t>
            </a:r>
            <a:r>
              <a:rPr lang="zh-CN" altLang="zh-CN" sz="2800" dirty="0"/>
              <a:t>图中的数字是源程序中的行号，</a:t>
            </a:r>
            <a:r>
              <a:rPr lang="en-US" altLang="zh-CN" sz="2800" dirty="0"/>
              <a:t>4</a:t>
            </a:r>
            <a:r>
              <a:rPr lang="zh-CN" altLang="zh-CN" sz="2800" dirty="0"/>
              <a:t>、</a:t>
            </a:r>
            <a:r>
              <a:rPr lang="en-US" altLang="zh-CN" sz="2800" dirty="0"/>
              <a:t>6</a:t>
            </a:r>
            <a:r>
              <a:rPr lang="zh-CN" altLang="zh-CN" sz="2800" dirty="0"/>
              <a:t>、</a:t>
            </a:r>
            <a:r>
              <a:rPr lang="en-US" altLang="zh-CN" sz="2800" dirty="0"/>
              <a:t>13</a:t>
            </a:r>
            <a:r>
              <a:rPr lang="zh-CN" altLang="zh-CN" sz="2800" dirty="0"/>
              <a:t>是判定结点。语句</a:t>
            </a:r>
            <a:r>
              <a:rPr lang="en-US" altLang="zh-CN" sz="2800" dirty="0"/>
              <a:t>3</a:t>
            </a:r>
            <a:r>
              <a:rPr lang="zh-CN" altLang="zh-CN" sz="2800" dirty="0"/>
              <a:t>和</a:t>
            </a:r>
            <a:r>
              <a:rPr lang="en-US" altLang="zh-CN" sz="2800" dirty="0"/>
              <a:t>4</a:t>
            </a:r>
            <a:r>
              <a:rPr lang="zh-CN" altLang="zh-CN" sz="2800" dirty="0"/>
              <a:t>顺序执行，合并为结点</a:t>
            </a:r>
            <a:r>
              <a:rPr lang="en-US" altLang="zh-CN" sz="2800" dirty="0"/>
              <a:t>4</a:t>
            </a:r>
            <a:r>
              <a:rPr lang="zh-CN" altLang="zh-CN" sz="2800" dirty="0"/>
              <a:t>；语句</a:t>
            </a:r>
            <a:r>
              <a:rPr lang="en-US" altLang="zh-CN" sz="2800" dirty="0"/>
              <a:t>8</a:t>
            </a:r>
            <a:r>
              <a:rPr lang="zh-CN" altLang="zh-CN" sz="2800" dirty="0"/>
              <a:t>和</a:t>
            </a:r>
            <a:r>
              <a:rPr lang="en-US" altLang="zh-CN" sz="2800" dirty="0"/>
              <a:t>9</a:t>
            </a:r>
            <a:r>
              <a:rPr lang="zh-CN" altLang="zh-CN" sz="2800" dirty="0"/>
              <a:t>顺序执行，合并为结点</a:t>
            </a:r>
            <a:r>
              <a:rPr lang="en-US" altLang="zh-CN" sz="2800" dirty="0"/>
              <a:t>8</a:t>
            </a:r>
            <a:r>
              <a:rPr lang="zh-CN" altLang="zh-CN" sz="2800" dirty="0"/>
              <a:t>。</a:t>
            </a:r>
            <a:endParaRPr lang="zh-CN" altLang="en-US" sz="280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89</a:t>
            </a:fld>
            <a:r>
              <a:rPr lang="en-US" altLang="zh-CN"/>
              <a:t>/116</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39552" y="584684"/>
            <a:ext cx="5641975" cy="725488"/>
          </a:xfrm>
        </p:spPr>
        <p:txBody>
          <a:bodyPr/>
          <a:lstStyle/>
          <a:p>
            <a:pPr eaLnBrk="1" hangingPunct="1"/>
            <a:r>
              <a:rPr lang="en-US" altLang="zh-CN" sz="3300" dirty="0">
                <a:solidFill>
                  <a:srgbClr val="3366FF"/>
                </a:solidFill>
                <a:ea typeface="楷体_GB2312" pitchFamily="49" charset="-122"/>
              </a:rPr>
              <a:t>2.2.1 Code Inspection</a:t>
            </a:r>
            <a:endParaRPr lang="zh-CN" altLang="en-US" sz="3300" dirty="0">
              <a:solidFill>
                <a:srgbClr val="3366FF"/>
              </a:solidFill>
              <a:ea typeface="楷体_GB2312" pitchFamily="49" charset="-122"/>
            </a:endParaRPr>
          </a:p>
        </p:txBody>
      </p:sp>
      <p:sp>
        <p:nvSpPr>
          <p:cNvPr id="2" name="TextBox 1"/>
          <p:cNvSpPr txBox="1"/>
          <p:nvPr/>
        </p:nvSpPr>
        <p:spPr>
          <a:xfrm>
            <a:off x="487780" y="1421213"/>
            <a:ext cx="8100900" cy="2677656"/>
          </a:xfrm>
          <a:prstGeom prst="rect">
            <a:avLst/>
          </a:prstGeom>
          <a:noFill/>
        </p:spPr>
        <p:txBody>
          <a:bodyPr wrap="square" rtlCol="0">
            <a:spAutoFit/>
          </a:bodyPr>
          <a:lstStyle/>
          <a:p>
            <a:pPr algn="just">
              <a:lnSpc>
                <a:spcPct val="120000"/>
              </a:lnSpc>
            </a:pPr>
            <a:r>
              <a:rPr lang="en-US" altLang="zh-CN" sz="2000" b="0" dirty="0">
                <a:latin typeface="+mn-lt"/>
              </a:rPr>
              <a:t>The code inspection method mainly includes </a:t>
            </a:r>
            <a:r>
              <a:rPr lang="en-US" altLang="zh-CN" sz="2000" b="0" dirty="0">
                <a:solidFill>
                  <a:srgbClr val="FF0000"/>
                </a:solidFill>
                <a:latin typeface="+mn-lt"/>
              </a:rPr>
              <a:t>desktop inspection</a:t>
            </a:r>
            <a:r>
              <a:rPr lang="en-US" altLang="zh-CN" sz="2000" b="0" dirty="0">
                <a:latin typeface="+mn-lt"/>
              </a:rPr>
              <a:t>, </a:t>
            </a:r>
            <a:r>
              <a:rPr lang="en-US" altLang="zh-CN" sz="2000" b="0" dirty="0">
                <a:solidFill>
                  <a:srgbClr val="FF0000"/>
                </a:solidFill>
                <a:latin typeface="+mn-lt"/>
              </a:rPr>
              <a:t>walkthrough</a:t>
            </a:r>
            <a:r>
              <a:rPr lang="en-US" altLang="zh-CN" sz="2000" b="0" dirty="0">
                <a:latin typeface="+mn-lt"/>
              </a:rPr>
              <a:t> and </a:t>
            </a:r>
            <a:r>
              <a:rPr lang="en-US" altLang="zh-CN" sz="2000" b="0" dirty="0">
                <a:solidFill>
                  <a:srgbClr val="FF0000"/>
                </a:solidFill>
                <a:latin typeface="+mn-lt"/>
              </a:rPr>
              <a:t>code review</a:t>
            </a:r>
            <a:r>
              <a:rPr lang="en-US" altLang="zh-CN" sz="2000" b="0" dirty="0">
                <a:latin typeface="+mn-lt"/>
              </a:rPr>
              <a:t>. It mainly checks the code standardization, readability, rationality of structure, correctness of logical expression, etc. </a:t>
            </a:r>
          </a:p>
          <a:p>
            <a:pPr algn="just">
              <a:lnSpc>
                <a:spcPct val="120000"/>
              </a:lnSpc>
            </a:pPr>
            <a:r>
              <a:rPr lang="en-US" altLang="zh-CN" sz="2000" b="0" u="sng" dirty="0">
                <a:latin typeface="+mn-lt"/>
              </a:rPr>
              <a:t>Code inspection is more effective than dynamic testing. </a:t>
            </a:r>
            <a:r>
              <a:rPr lang="en-US" altLang="zh-CN" sz="2000" b="0" dirty="0">
                <a:latin typeface="+mn-lt"/>
              </a:rPr>
              <a:t>It can quickly find </a:t>
            </a:r>
            <a:r>
              <a:rPr lang="en-US" altLang="zh-CN" sz="2000" b="0" u="sng" dirty="0">
                <a:latin typeface="+mn-lt"/>
              </a:rPr>
              <a:t>30%~70% </a:t>
            </a:r>
            <a:r>
              <a:rPr lang="en-US" altLang="zh-CN" sz="2000" b="0" dirty="0">
                <a:latin typeface="+mn-lt"/>
              </a:rPr>
              <a:t>of logic design and coding defects. </a:t>
            </a:r>
            <a:r>
              <a:rPr lang="en-US" altLang="zh-CN" sz="2000" dirty="0">
                <a:latin typeface="+mn-lt"/>
              </a:rPr>
              <a:t>It should be performed before program </a:t>
            </a:r>
            <a:r>
              <a:rPr lang="en-US" altLang="zh-CN" sz="2000" u="sng" dirty="0">
                <a:latin typeface="+mn-lt"/>
              </a:rPr>
              <a:t>compilation and dynamic testing</a:t>
            </a:r>
            <a:r>
              <a:rPr lang="en-US" altLang="zh-CN" sz="2000" b="0" dirty="0">
                <a:latin typeface="+mn-lt"/>
              </a:rPr>
              <a:t>.</a:t>
            </a:r>
          </a:p>
        </p:txBody>
      </p:sp>
      <p:grpSp>
        <p:nvGrpSpPr>
          <p:cNvPr id="5" name="Group 98"/>
          <p:cNvGrpSpPr>
            <a:grpSpLocks/>
          </p:cNvGrpSpPr>
          <p:nvPr/>
        </p:nvGrpSpPr>
        <p:grpSpPr bwMode="auto">
          <a:xfrm>
            <a:off x="665285" y="4015591"/>
            <a:ext cx="7974254" cy="1892898"/>
            <a:chOff x="519" y="2523"/>
            <a:chExt cx="4762" cy="1231"/>
          </a:xfrm>
        </p:grpSpPr>
        <p:sp>
          <p:nvSpPr>
            <p:cNvPr id="6" name="AutoShape 99"/>
            <p:cNvSpPr>
              <a:spLocks noChangeAspect="1" noChangeArrowheads="1" noTextEdit="1"/>
            </p:cNvSpPr>
            <p:nvPr/>
          </p:nvSpPr>
          <p:spPr bwMode="auto">
            <a:xfrm>
              <a:off x="519" y="2668"/>
              <a:ext cx="4762"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AutoShape 100"/>
            <p:cNvSpPr>
              <a:spLocks noChangeArrowheads="1"/>
            </p:cNvSpPr>
            <p:nvPr/>
          </p:nvSpPr>
          <p:spPr bwMode="auto">
            <a:xfrm>
              <a:off x="816" y="2795"/>
              <a:ext cx="4246" cy="295"/>
            </a:xfrm>
            <a:prstGeom prst="rightArrow">
              <a:avLst>
                <a:gd name="adj1" fmla="val 43139"/>
                <a:gd name="adj2" fmla="val 173918"/>
              </a:avLst>
            </a:prstGeom>
            <a:solidFill>
              <a:srgbClr val="99CCFF"/>
            </a:solidFill>
            <a:ln w="9525">
              <a:solidFill>
                <a:srgbClr val="000000"/>
              </a:solidFill>
              <a:miter lim="800000"/>
              <a:headEnd/>
              <a:tailEnd/>
            </a:ln>
          </p:spPr>
          <p:txBody>
            <a:bodyPr anchor="ctr"/>
            <a:lstStyle/>
            <a:p>
              <a:endParaRPr lang="zh-CN" altLang="en-US"/>
            </a:p>
          </p:txBody>
        </p:sp>
        <p:sp>
          <p:nvSpPr>
            <p:cNvPr id="8" name="Text Box 101"/>
            <p:cNvSpPr txBox="1">
              <a:spLocks noChangeArrowheads="1"/>
            </p:cNvSpPr>
            <p:nvPr/>
          </p:nvSpPr>
          <p:spPr bwMode="auto">
            <a:xfrm>
              <a:off x="521" y="2591"/>
              <a:ext cx="953" cy="2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1400" dirty="0">
                  <a:solidFill>
                    <a:srgbClr val="000000"/>
                  </a:solidFill>
                  <a:latin typeface="楷体_GB2312" pitchFamily="49" charset="-122"/>
                  <a:ea typeface="楷体_GB2312" pitchFamily="49" charset="-122"/>
                </a:rPr>
                <a:t>Informal</a:t>
              </a:r>
              <a:endParaRPr lang="zh-CN" altLang="en-US" sz="1400" dirty="0">
                <a:latin typeface="楷体_GB2312" pitchFamily="49" charset="-122"/>
                <a:ea typeface="楷体_GB2312" pitchFamily="49" charset="-122"/>
              </a:endParaRPr>
            </a:p>
          </p:txBody>
        </p:sp>
        <p:sp>
          <p:nvSpPr>
            <p:cNvPr id="9" name="Text Box 102"/>
            <p:cNvSpPr txBox="1">
              <a:spLocks noChangeArrowheads="1"/>
            </p:cNvSpPr>
            <p:nvPr/>
          </p:nvSpPr>
          <p:spPr bwMode="auto">
            <a:xfrm>
              <a:off x="4422" y="2523"/>
              <a:ext cx="725" cy="2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1400" dirty="0">
                  <a:solidFill>
                    <a:srgbClr val="000000"/>
                  </a:solidFill>
                  <a:latin typeface="楷体_GB2312" pitchFamily="49" charset="-122"/>
                  <a:ea typeface="楷体_GB2312" pitchFamily="49" charset="-122"/>
                </a:rPr>
                <a:t>Formal</a:t>
              </a:r>
              <a:endParaRPr lang="zh-CN" altLang="en-US" sz="1400" dirty="0">
                <a:latin typeface="楷体_GB2312" pitchFamily="49" charset="-122"/>
                <a:ea typeface="楷体_GB2312" pitchFamily="49" charset="-122"/>
              </a:endParaRPr>
            </a:p>
          </p:txBody>
        </p:sp>
        <p:sp>
          <p:nvSpPr>
            <p:cNvPr id="10" name="Line 103"/>
            <p:cNvSpPr>
              <a:spLocks noChangeShapeType="1"/>
            </p:cNvSpPr>
            <p:nvPr/>
          </p:nvSpPr>
          <p:spPr bwMode="auto">
            <a:xfrm flipH="1" flipV="1">
              <a:off x="1202" y="3022"/>
              <a:ext cx="0"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104"/>
            <p:cNvSpPr txBox="1">
              <a:spLocks noChangeArrowheads="1"/>
            </p:cNvSpPr>
            <p:nvPr/>
          </p:nvSpPr>
          <p:spPr bwMode="auto">
            <a:xfrm>
              <a:off x="907" y="3294"/>
              <a:ext cx="732" cy="2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en-US" sz="1400" dirty="0">
                  <a:latin typeface="楷体_GB2312" pitchFamily="49" charset="-122"/>
                  <a:ea typeface="楷体_GB2312" pitchFamily="49" charset="-122"/>
                </a:rPr>
                <a:t>临时评审</a:t>
              </a:r>
            </a:p>
          </p:txBody>
        </p:sp>
        <p:sp>
          <p:nvSpPr>
            <p:cNvPr id="12" name="Line 105"/>
            <p:cNvSpPr>
              <a:spLocks noChangeShapeType="1"/>
            </p:cNvSpPr>
            <p:nvPr/>
          </p:nvSpPr>
          <p:spPr bwMode="auto">
            <a:xfrm flipH="1" flipV="1">
              <a:off x="1995" y="3022"/>
              <a:ext cx="0" cy="2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06"/>
            <p:cNvSpPr txBox="1">
              <a:spLocks noChangeArrowheads="1"/>
            </p:cNvSpPr>
            <p:nvPr/>
          </p:nvSpPr>
          <p:spPr bwMode="auto">
            <a:xfrm>
              <a:off x="1797" y="3301"/>
              <a:ext cx="516" cy="2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en-US" sz="1400">
                  <a:latin typeface="楷体_GB2312" pitchFamily="49" charset="-122"/>
                  <a:ea typeface="楷体_GB2312" pitchFamily="49" charset="-122"/>
                </a:rPr>
                <a:t>轮查</a:t>
              </a:r>
            </a:p>
          </p:txBody>
        </p:sp>
        <p:sp>
          <p:nvSpPr>
            <p:cNvPr id="14" name="Line 107"/>
            <p:cNvSpPr>
              <a:spLocks noChangeShapeType="1"/>
            </p:cNvSpPr>
            <p:nvPr/>
          </p:nvSpPr>
          <p:spPr bwMode="auto">
            <a:xfrm flipH="1" flipV="1">
              <a:off x="2767" y="3022"/>
              <a:ext cx="0" cy="2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08"/>
            <p:cNvSpPr txBox="1">
              <a:spLocks noChangeArrowheads="1"/>
            </p:cNvSpPr>
            <p:nvPr/>
          </p:nvSpPr>
          <p:spPr bwMode="auto">
            <a:xfrm>
              <a:off x="2494" y="3294"/>
              <a:ext cx="530" cy="2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en-US" sz="1400" dirty="0">
                  <a:solidFill>
                    <a:srgbClr val="333399"/>
                  </a:solidFill>
                  <a:latin typeface="楷体_GB2312" pitchFamily="49" charset="-122"/>
                  <a:ea typeface="楷体_GB2312" pitchFamily="49" charset="-122"/>
                  <a:cs typeface="Arial" charset="0"/>
                </a:rPr>
                <a:t>  </a:t>
              </a:r>
              <a:r>
                <a:rPr lang="zh-CN" altLang="en-US" sz="1400" dirty="0">
                  <a:latin typeface="楷体_GB2312" pitchFamily="49" charset="-122"/>
                  <a:ea typeface="楷体_GB2312" pitchFamily="49" charset="-122"/>
                  <a:cs typeface="Arial" charset="0"/>
                </a:rPr>
                <a:t>走查</a:t>
              </a:r>
            </a:p>
          </p:txBody>
        </p:sp>
        <p:sp>
          <p:nvSpPr>
            <p:cNvPr id="16" name="Line 109"/>
            <p:cNvSpPr>
              <a:spLocks noChangeShapeType="1"/>
            </p:cNvSpPr>
            <p:nvPr/>
          </p:nvSpPr>
          <p:spPr bwMode="auto">
            <a:xfrm flipH="1" flipV="1">
              <a:off x="3560" y="3022"/>
              <a:ext cx="0"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10"/>
            <p:cNvSpPr txBox="1">
              <a:spLocks noChangeArrowheads="1"/>
            </p:cNvSpPr>
            <p:nvPr/>
          </p:nvSpPr>
          <p:spPr bwMode="auto">
            <a:xfrm>
              <a:off x="3225" y="3301"/>
              <a:ext cx="789" cy="37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en-US" sz="1400">
                  <a:latin typeface="楷体_GB2312" pitchFamily="49" charset="-122"/>
                  <a:ea typeface="楷体_GB2312" pitchFamily="49" charset="-122"/>
                </a:rPr>
                <a:t>互为评审</a:t>
              </a:r>
            </a:p>
            <a:p>
              <a:pPr eaLnBrk="1" hangingPunct="1"/>
              <a:r>
                <a:rPr lang="zh-CN" altLang="en-US" sz="1400">
                  <a:latin typeface="楷体_GB2312" pitchFamily="49" charset="-122"/>
                  <a:ea typeface="楷体_GB2312" pitchFamily="49" charset="-122"/>
                </a:rPr>
                <a:t>同行评审</a:t>
              </a:r>
            </a:p>
          </p:txBody>
        </p:sp>
        <p:sp>
          <p:nvSpPr>
            <p:cNvPr id="18" name="Line 111"/>
            <p:cNvSpPr>
              <a:spLocks noChangeShapeType="1"/>
            </p:cNvSpPr>
            <p:nvPr/>
          </p:nvSpPr>
          <p:spPr bwMode="auto">
            <a:xfrm flipH="1" flipV="1">
              <a:off x="4286" y="3022"/>
              <a:ext cx="0" cy="2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12"/>
            <p:cNvSpPr txBox="1">
              <a:spLocks noChangeArrowheads="1"/>
            </p:cNvSpPr>
            <p:nvPr/>
          </p:nvSpPr>
          <p:spPr bwMode="auto">
            <a:xfrm>
              <a:off x="4014" y="3317"/>
              <a:ext cx="600" cy="2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zh-CN" altLang="en-US" sz="1400">
                  <a:solidFill>
                    <a:srgbClr val="333399"/>
                  </a:solidFill>
                  <a:latin typeface="楷体_GB2312" pitchFamily="49" charset="-122"/>
                  <a:ea typeface="楷体_GB2312" pitchFamily="49" charset="-122"/>
                  <a:cs typeface="Arial" charset="0"/>
                </a:rPr>
                <a:t>  </a:t>
              </a:r>
              <a:r>
                <a:rPr lang="zh-CN" altLang="en-US" sz="1400">
                  <a:latin typeface="楷体_GB2312" pitchFamily="49" charset="-122"/>
                  <a:ea typeface="楷体_GB2312" pitchFamily="49" charset="-122"/>
                  <a:cs typeface="Arial" charset="0"/>
                </a:rPr>
                <a:t>审查</a:t>
              </a:r>
            </a:p>
          </p:txBody>
        </p:sp>
        <p:sp>
          <p:nvSpPr>
            <p:cNvPr id="20" name="Rectangle 113"/>
            <p:cNvSpPr>
              <a:spLocks noChangeArrowheads="1"/>
            </p:cNvSpPr>
            <p:nvPr/>
          </p:nvSpPr>
          <p:spPr bwMode="auto">
            <a:xfrm>
              <a:off x="870" y="3614"/>
              <a:ext cx="3752" cy="1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en-US" altLang="zh-CN" sz="1400" dirty="0">
                  <a:solidFill>
                    <a:srgbClr val="CA351C"/>
                  </a:solidFill>
                  <a:latin typeface="楷体_GB2312" pitchFamily="49" charset="-122"/>
                  <a:ea typeface="楷体_GB2312" pitchFamily="49" charset="-122"/>
                </a:rPr>
                <a:t>Random review, Pass-round,  Walkthrough,   Peer review,     Inspection</a:t>
              </a:r>
              <a:endParaRPr lang="zh-CN" altLang="en-US" sz="1400" dirty="0">
                <a:solidFill>
                  <a:srgbClr val="CA351C"/>
                </a:solidFill>
                <a:latin typeface="楷体_GB2312" pitchFamily="49" charset="-122"/>
                <a:ea typeface="楷体_GB2312" pitchFamily="49" charset="-122"/>
              </a:endParaRPr>
            </a:p>
          </p:txBody>
        </p:sp>
      </p:gr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9</a:t>
            </a:fld>
            <a:r>
              <a:rPr lang="en-US" altLang="zh-CN"/>
              <a:t>/116</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Text Box 4"/>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pPr>
            <a:endParaRPr lang="en-US" altLang="zh-CN" sz="1800" b="0">
              <a:solidFill>
                <a:srgbClr val="808080"/>
              </a:solidFill>
            </a:endParaRPr>
          </a:p>
        </p:txBody>
      </p:sp>
      <p:sp>
        <p:nvSpPr>
          <p:cNvPr id="4" name="TextBox 3"/>
          <p:cNvSpPr txBox="1"/>
          <p:nvPr/>
        </p:nvSpPr>
        <p:spPr>
          <a:xfrm>
            <a:off x="657604" y="1177732"/>
            <a:ext cx="7154755" cy="4228850"/>
          </a:xfrm>
          <a:prstGeom prst="rect">
            <a:avLst/>
          </a:prstGeom>
          <a:noFill/>
        </p:spPr>
        <p:txBody>
          <a:bodyPr wrap="square" rtlCol="0">
            <a:spAutoFit/>
          </a:bodyPr>
          <a:lstStyle/>
          <a:p>
            <a:pPr>
              <a:lnSpc>
                <a:spcPct val="120000"/>
              </a:lnSpc>
            </a:pPr>
            <a:r>
              <a:rPr lang="zh-CN" altLang="zh-CN" sz="2800" dirty="0"/>
              <a:t>（</a:t>
            </a:r>
            <a:r>
              <a:rPr lang="en-US" altLang="zh-CN" sz="2800" dirty="0"/>
              <a:t>2</a:t>
            </a:r>
            <a:r>
              <a:rPr lang="zh-CN" altLang="zh-CN" sz="2800" dirty="0"/>
              <a:t>）计算程序环路复杂度</a:t>
            </a:r>
          </a:p>
          <a:p>
            <a:pPr>
              <a:lnSpc>
                <a:spcPct val="120000"/>
              </a:lnSpc>
            </a:pPr>
            <a:r>
              <a:rPr lang="en-US" altLang="zh-CN" sz="2800" dirty="0"/>
              <a:t>    </a:t>
            </a:r>
            <a:r>
              <a:rPr lang="zh-CN" altLang="zh-CN" sz="2800" dirty="0"/>
              <a:t>由图</a:t>
            </a:r>
            <a:r>
              <a:rPr lang="en-US" altLang="zh-CN" sz="2800" dirty="0"/>
              <a:t>2-15</a:t>
            </a:r>
            <a:r>
              <a:rPr lang="zh-CN" altLang="zh-CN" sz="2800" dirty="0"/>
              <a:t>（</a:t>
            </a:r>
            <a:r>
              <a:rPr lang="en-US" altLang="zh-CN" sz="2800" dirty="0"/>
              <a:t>b</a:t>
            </a:r>
            <a:r>
              <a:rPr lang="zh-CN" altLang="zh-CN" sz="2800" dirty="0"/>
              <a:t>）的程序控制流图可以计算得出：</a:t>
            </a:r>
          </a:p>
          <a:p>
            <a:pPr marL="457200" lvl="0" indent="-457200">
              <a:lnSpc>
                <a:spcPct val="120000"/>
              </a:lnSpc>
              <a:buFont typeface="Wingdings" pitchFamily="2" charset="2"/>
              <a:buChar char="l"/>
            </a:pPr>
            <a:r>
              <a:rPr lang="en-US" altLang="zh-CN" sz="2800" dirty="0"/>
              <a:t>V(G)=</a:t>
            </a:r>
            <a:r>
              <a:rPr lang="zh-CN" altLang="zh-CN" sz="2800" dirty="0"/>
              <a:t>图中区域数</a:t>
            </a:r>
            <a:r>
              <a:rPr lang="en-US" altLang="zh-CN" sz="2800" dirty="0"/>
              <a:t>=4</a:t>
            </a:r>
            <a:r>
              <a:rPr lang="zh-CN" altLang="zh-CN" sz="2800" dirty="0"/>
              <a:t>。</a:t>
            </a:r>
          </a:p>
          <a:p>
            <a:pPr marL="457200" lvl="0" indent="-457200">
              <a:lnSpc>
                <a:spcPct val="120000"/>
              </a:lnSpc>
              <a:buFont typeface="Wingdings" pitchFamily="2" charset="2"/>
              <a:buChar char="l"/>
            </a:pPr>
            <a:r>
              <a:rPr lang="en-US" altLang="zh-CN" sz="2800" dirty="0"/>
              <a:t>V(G)= E-N+2=10-8+2=4</a:t>
            </a:r>
            <a:r>
              <a:rPr lang="zh-CN" altLang="zh-CN" sz="2800" dirty="0"/>
              <a:t>。</a:t>
            </a:r>
          </a:p>
          <a:p>
            <a:pPr marL="457200" lvl="0" indent="-457200">
              <a:lnSpc>
                <a:spcPct val="120000"/>
              </a:lnSpc>
              <a:buFont typeface="Wingdings" pitchFamily="2" charset="2"/>
              <a:buChar char="l"/>
            </a:pPr>
            <a:r>
              <a:rPr lang="en-US" altLang="zh-CN" sz="2800" dirty="0"/>
              <a:t>V(G)=P+1=3+1=4</a:t>
            </a:r>
            <a:r>
              <a:rPr lang="zh-CN" altLang="zh-CN" sz="2800" dirty="0"/>
              <a:t>。</a:t>
            </a:r>
          </a:p>
          <a:p>
            <a:pPr>
              <a:lnSpc>
                <a:spcPct val="120000"/>
              </a:lnSpc>
            </a:pPr>
            <a:r>
              <a:rPr lang="zh-CN" altLang="zh-CN" sz="2800" dirty="0"/>
              <a:t>程序环路复杂度是</a:t>
            </a:r>
            <a:r>
              <a:rPr lang="en-US" altLang="zh-CN" sz="2800" dirty="0"/>
              <a:t>4</a:t>
            </a:r>
            <a:r>
              <a:rPr lang="zh-CN" altLang="zh-CN" sz="2800" dirty="0"/>
              <a:t>。因此，只要最多</a:t>
            </a:r>
            <a:r>
              <a:rPr lang="en-US" altLang="zh-CN" sz="2800" dirty="0"/>
              <a:t>4</a:t>
            </a:r>
            <a:r>
              <a:rPr lang="zh-CN" altLang="zh-CN" sz="2800" dirty="0"/>
              <a:t>个测试用例就可以达到基本路径覆盖。</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90</a:t>
            </a:fld>
            <a:r>
              <a:rPr lang="en-US" altLang="zh-CN"/>
              <a:t>/116</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384" y="1160748"/>
            <a:ext cx="7632848" cy="5262979"/>
          </a:xfrm>
          <a:prstGeom prst="rect">
            <a:avLst/>
          </a:prstGeom>
          <a:noFill/>
        </p:spPr>
        <p:txBody>
          <a:bodyPr wrap="square" rtlCol="0">
            <a:spAutoFit/>
          </a:bodyPr>
          <a:lstStyle/>
          <a:p>
            <a:pPr>
              <a:lnSpc>
                <a:spcPct val="120000"/>
              </a:lnSpc>
            </a:pPr>
            <a:r>
              <a:rPr lang="zh-CN" altLang="zh-CN" sz="2800" dirty="0"/>
              <a:t>（</a:t>
            </a:r>
            <a:r>
              <a:rPr lang="en-US" altLang="zh-CN" sz="2800" dirty="0"/>
              <a:t>3</a:t>
            </a:r>
            <a:r>
              <a:rPr lang="zh-CN" altLang="zh-CN" sz="2800" dirty="0"/>
              <a:t>）确定独立路径集合</a:t>
            </a:r>
          </a:p>
          <a:p>
            <a:pPr>
              <a:lnSpc>
                <a:spcPct val="120000"/>
              </a:lnSpc>
            </a:pPr>
            <a:r>
              <a:rPr lang="zh-CN" altLang="zh-CN" sz="2800" dirty="0"/>
              <a:t>在程序控制流图中，从起始结点</a:t>
            </a:r>
            <a:r>
              <a:rPr lang="en-US" altLang="zh-CN" sz="2800" dirty="0"/>
              <a:t>4</a:t>
            </a:r>
            <a:r>
              <a:rPr lang="zh-CN" altLang="zh-CN" sz="2800" dirty="0"/>
              <a:t>到终止结点</a:t>
            </a:r>
            <a:r>
              <a:rPr lang="en-US" altLang="zh-CN" sz="2800" dirty="0"/>
              <a:t>20</a:t>
            </a:r>
            <a:r>
              <a:rPr lang="zh-CN" altLang="zh-CN" sz="2800" dirty="0"/>
              <a:t>共有</a:t>
            </a:r>
            <a:r>
              <a:rPr lang="en-US" altLang="zh-CN" sz="2800" dirty="0"/>
              <a:t>4</a:t>
            </a:r>
            <a:r>
              <a:rPr lang="zh-CN" altLang="zh-CN" sz="2800" dirty="0"/>
              <a:t>条独立路径：</a:t>
            </a:r>
          </a:p>
          <a:p>
            <a:pPr marL="342900" lvl="0" indent="-342900">
              <a:lnSpc>
                <a:spcPct val="120000"/>
              </a:lnSpc>
              <a:buFont typeface="Wingdings" pitchFamily="2" charset="2"/>
              <a:buChar char="l"/>
            </a:pPr>
            <a:r>
              <a:rPr lang="en-US" altLang="zh-CN" sz="2800" dirty="0"/>
              <a:t>4-20</a:t>
            </a:r>
            <a:endParaRPr lang="zh-CN" altLang="zh-CN" sz="2800" dirty="0"/>
          </a:p>
          <a:p>
            <a:pPr marL="342900" lvl="0" indent="-342900">
              <a:lnSpc>
                <a:spcPct val="120000"/>
              </a:lnSpc>
              <a:buFont typeface="Wingdings" pitchFamily="2" charset="2"/>
              <a:buChar char="l"/>
            </a:pPr>
            <a:r>
              <a:rPr lang="en-US" altLang="zh-CN" sz="2800" dirty="0"/>
              <a:t>4-6-8-20</a:t>
            </a:r>
            <a:endParaRPr lang="zh-CN" altLang="zh-CN" sz="2800" dirty="0"/>
          </a:p>
          <a:p>
            <a:pPr marL="342900" lvl="0" indent="-342900">
              <a:lnSpc>
                <a:spcPct val="120000"/>
              </a:lnSpc>
              <a:buFont typeface="Wingdings" pitchFamily="2" charset="2"/>
              <a:buChar char="l"/>
            </a:pPr>
            <a:r>
              <a:rPr lang="en-US" altLang="zh-CN" sz="2800" dirty="0"/>
              <a:t>4-6-13-14-18-4-20</a:t>
            </a:r>
            <a:endParaRPr lang="zh-CN" altLang="zh-CN" sz="2800" dirty="0"/>
          </a:p>
          <a:p>
            <a:pPr marL="342900" lvl="0" indent="-342900">
              <a:lnSpc>
                <a:spcPct val="120000"/>
              </a:lnSpc>
              <a:buFont typeface="Wingdings" pitchFamily="2" charset="2"/>
              <a:buChar char="l"/>
            </a:pPr>
            <a:r>
              <a:rPr lang="en-US" altLang="zh-CN" sz="2800" dirty="0"/>
              <a:t>4-6-13-16-18-4-20</a:t>
            </a:r>
            <a:endParaRPr lang="zh-CN" altLang="zh-CN" sz="2800" dirty="0"/>
          </a:p>
          <a:p>
            <a:pPr>
              <a:lnSpc>
                <a:spcPct val="120000"/>
              </a:lnSpc>
            </a:pPr>
            <a:r>
              <a:rPr lang="zh-CN" altLang="zh-CN" sz="2800" dirty="0"/>
              <a:t>上面</a:t>
            </a:r>
            <a:r>
              <a:rPr lang="en-US" altLang="zh-CN" sz="2800" dirty="0"/>
              <a:t>4</a:t>
            </a:r>
            <a:r>
              <a:rPr lang="zh-CN" altLang="zh-CN" sz="2800" dirty="0"/>
              <a:t>条独立路径构成的集合已经包括了流图中所有的边。</a:t>
            </a:r>
          </a:p>
          <a:p>
            <a:pPr>
              <a:lnSpc>
                <a:spcPct val="120000"/>
              </a:lnSpc>
            </a:pPr>
            <a:endParaRPr lang="zh-CN" altLang="en-US" sz="2800" dirty="0"/>
          </a:p>
        </p:txBody>
      </p:sp>
      <p:sp>
        <p:nvSpPr>
          <p:cNvPr id="3" name="灯片编号占位符 2"/>
          <p:cNvSpPr>
            <a:spLocks noGrp="1"/>
          </p:cNvSpPr>
          <p:nvPr>
            <p:ph type="sldNum" sz="quarter" idx="12"/>
          </p:nvPr>
        </p:nvSpPr>
        <p:spPr/>
        <p:txBody>
          <a:bodyPr/>
          <a:lstStyle/>
          <a:p>
            <a:pPr>
              <a:defRPr/>
            </a:pPr>
            <a:fld id="{B13EEA26-5FB6-472F-8F4B-256D89C987FA}" type="slidenum">
              <a:rPr lang="en-US" altLang="zh-CN" smtClean="0"/>
              <a:pPr>
                <a:defRPr/>
              </a:pPr>
              <a:t>91</a:t>
            </a:fld>
            <a:r>
              <a:rPr lang="en-US" altLang="zh-CN"/>
              <a:t>/116</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319" y="901566"/>
            <a:ext cx="8568952" cy="2160591"/>
          </a:xfrm>
          <a:prstGeom prst="rect">
            <a:avLst/>
          </a:prstGeom>
          <a:noFill/>
        </p:spPr>
        <p:txBody>
          <a:bodyPr wrap="square" rtlCol="0">
            <a:spAutoFit/>
          </a:bodyPr>
          <a:lstStyle/>
          <a:p>
            <a:pPr>
              <a:lnSpc>
                <a:spcPct val="120000"/>
              </a:lnSpc>
            </a:pPr>
            <a:r>
              <a:rPr lang="zh-CN" altLang="zh-CN" sz="2800" dirty="0"/>
              <a:t>（</a:t>
            </a:r>
            <a:r>
              <a:rPr lang="en-US" altLang="zh-CN" sz="2800" dirty="0"/>
              <a:t>4</a:t>
            </a:r>
            <a:r>
              <a:rPr lang="zh-CN" altLang="zh-CN" sz="2800" dirty="0"/>
              <a:t>）设计测试用例</a:t>
            </a:r>
          </a:p>
          <a:p>
            <a:pPr>
              <a:lnSpc>
                <a:spcPct val="120000"/>
              </a:lnSpc>
            </a:pPr>
            <a:r>
              <a:rPr lang="zh-CN" altLang="zh-CN" sz="2800" dirty="0"/>
              <a:t>根据上面得到的</a:t>
            </a:r>
            <a:r>
              <a:rPr lang="en-US" altLang="zh-CN" sz="2800" dirty="0"/>
              <a:t>4</a:t>
            </a:r>
            <a:r>
              <a:rPr lang="zh-CN" altLang="zh-CN" sz="2800" dirty="0"/>
              <a:t>条独立路径可以设计如表</a:t>
            </a:r>
            <a:r>
              <a:rPr lang="en-US" altLang="zh-CN" sz="2800" dirty="0"/>
              <a:t>2-11</a:t>
            </a:r>
            <a:r>
              <a:rPr lang="zh-CN" altLang="zh-CN" sz="2800" dirty="0"/>
              <a:t>所示的</a:t>
            </a:r>
            <a:r>
              <a:rPr lang="en-US" altLang="zh-CN" sz="2800" dirty="0"/>
              <a:t>4</a:t>
            </a:r>
            <a:r>
              <a:rPr lang="zh-CN" altLang="zh-CN" sz="2800" dirty="0"/>
              <a:t>项测试用例。</a:t>
            </a:r>
          </a:p>
          <a:p>
            <a:pPr>
              <a:lnSpc>
                <a:spcPct val="120000"/>
              </a:lnSpc>
            </a:pP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842412729"/>
              </p:ext>
            </p:extLst>
          </p:nvPr>
        </p:nvGraphicFramePr>
        <p:xfrm>
          <a:off x="298477" y="3091071"/>
          <a:ext cx="8758049" cy="2520279"/>
        </p:xfrm>
        <a:graphic>
          <a:graphicData uri="http://schemas.openxmlformats.org/drawingml/2006/table">
            <a:tbl>
              <a:tblPr firstRow="1" firstCol="1" bandRow="1">
                <a:tableStyleId>{5C22544A-7EE6-4342-B048-85BDC9FD1C3A}</a:tableStyleId>
              </a:tblPr>
              <a:tblGrid>
                <a:gridCol w="4410564">
                  <a:extLst>
                    <a:ext uri="{9D8B030D-6E8A-4147-A177-3AD203B41FA5}">
                      <a16:colId xmlns:a16="http://schemas.microsoft.com/office/drawing/2014/main" val="20000"/>
                    </a:ext>
                  </a:extLst>
                </a:gridCol>
                <a:gridCol w="2021501">
                  <a:extLst>
                    <a:ext uri="{9D8B030D-6E8A-4147-A177-3AD203B41FA5}">
                      <a16:colId xmlns:a16="http://schemas.microsoft.com/office/drawing/2014/main" val="20001"/>
                    </a:ext>
                  </a:extLst>
                </a:gridCol>
                <a:gridCol w="2325984">
                  <a:extLst>
                    <a:ext uri="{9D8B030D-6E8A-4147-A177-3AD203B41FA5}">
                      <a16:colId xmlns:a16="http://schemas.microsoft.com/office/drawing/2014/main" val="20002"/>
                    </a:ext>
                  </a:extLst>
                </a:gridCol>
              </a:tblGrid>
              <a:tr h="441783">
                <a:tc>
                  <a:txBody>
                    <a:bodyPr/>
                    <a:lstStyle/>
                    <a:p>
                      <a:pPr indent="127000" algn="ctr">
                        <a:lnSpc>
                          <a:spcPct val="120000"/>
                        </a:lnSpc>
                        <a:spcAft>
                          <a:spcPts val="0"/>
                        </a:spcAft>
                      </a:pPr>
                      <a:r>
                        <a:rPr lang="zh-CN" sz="2000" b="1" kern="100" dirty="0">
                          <a:solidFill>
                            <a:schemeClr val="tx1"/>
                          </a:solidFill>
                          <a:effectLst/>
                        </a:rPr>
                        <a:t>输入数据</a:t>
                      </a:r>
                      <a:endParaRPr lang="zh-CN" sz="20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b="1" kern="100" dirty="0">
                          <a:solidFill>
                            <a:schemeClr val="tx1"/>
                          </a:solidFill>
                          <a:effectLst/>
                        </a:rPr>
                        <a:t>预期结果</a:t>
                      </a:r>
                      <a:endParaRPr lang="zh-CN" sz="20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b="1" kern="100" dirty="0">
                          <a:solidFill>
                            <a:schemeClr val="tx1"/>
                          </a:solidFill>
                          <a:effectLst/>
                        </a:rPr>
                        <a:t>独立路径</a:t>
                      </a:r>
                      <a:endParaRPr lang="zh-CN" sz="2000" b="1"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19624">
                <a:tc>
                  <a:txBody>
                    <a:bodyPr/>
                    <a:lstStyle/>
                    <a:p>
                      <a:pPr indent="114300" algn="l">
                        <a:lnSpc>
                          <a:spcPct val="120000"/>
                        </a:lnSpc>
                        <a:spcAft>
                          <a:spcPts val="0"/>
                        </a:spcAft>
                      </a:pPr>
                      <a:r>
                        <a:rPr lang="en-US" sz="2000" b="1" kern="100" dirty="0">
                          <a:solidFill>
                            <a:schemeClr val="tx1"/>
                          </a:solidFill>
                          <a:effectLst/>
                        </a:rPr>
                        <a:t>flag=0</a:t>
                      </a:r>
                      <a:r>
                        <a:rPr lang="zh-CN" sz="2000" b="1" kern="100" dirty="0">
                          <a:solidFill>
                            <a:schemeClr val="tx1"/>
                          </a:solidFill>
                          <a:effectLst/>
                        </a:rPr>
                        <a:t>，或者是</a:t>
                      </a:r>
                      <a:r>
                        <a:rPr lang="en-US" sz="2000" b="1" kern="100" dirty="0">
                          <a:solidFill>
                            <a:schemeClr val="tx1"/>
                          </a:solidFill>
                          <a:effectLst/>
                        </a:rPr>
                        <a:t>flag&lt;0</a:t>
                      </a:r>
                      <a:r>
                        <a:rPr lang="zh-CN" sz="2000" b="1" kern="100" dirty="0">
                          <a:solidFill>
                            <a:schemeClr val="tx1"/>
                          </a:solidFill>
                          <a:effectLst/>
                        </a:rPr>
                        <a:t>的某一个值</a:t>
                      </a:r>
                      <a:endParaRPr lang="zh-CN" sz="20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b="1" kern="100">
                          <a:effectLst/>
                        </a:rPr>
                        <a:t>temp=0</a:t>
                      </a:r>
                      <a:endParaRPr lang="zh-CN" sz="2000" b="1" kern="100">
                        <a:effectLst/>
                        <a:latin typeface="Times New Roman"/>
                        <a:ea typeface="宋体"/>
                      </a:endParaRPr>
                    </a:p>
                  </a:txBody>
                  <a:tcPr marL="68580" marR="68580" marT="0" marB="0" anchor="ctr"/>
                </a:tc>
                <a:tc>
                  <a:txBody>
                    <a:bodyPr/>
                    <a:lstStyle/>
                    <a:p>
                      <a:pPr indent="66675" algn="l">
                        <a:lnSpc>
                          <a:spcPct val="120000"/>
                        </a:lnSpc>
                        <a:spcAft>
                          <a:spcPts val="0"/>
                        </a:spcAft>
                      </a:pPr>
                      <a:r>
                        <a:rPr lang="en-US" sz="2000" b="1" kern="100">
                          <a:effectLst/>
                        </a:rPr>
                        <a:t>4-20</a:t>
                      </a:r>
                      <a:endParaRPr lang="zh-CN" sz="2000" b="1"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19624">
                <a:tc>
                  <a:txBody>
                    <a:bodyPr/>
                    <a:lstStyle/>
                    <a:p>
                      <a:pPr indent="114300" algn="l">
                        <a:lnSpc>
                          <a:spcPct val="120000"/>
                        </a:lnSpc>
                        <a:spcAft>
                          <a:spcPts val="0"/>
                        </a:spcAft>
                      </a:pPr>
                      <a:r>
                        <a:rPr lang="en-US" sz="2000" b="1" kern="100" dirty="0">
                          <a:solidFill>
                            <a:schemeClr val="tx1"/>
                          </a:solidFill>
                          <a:effectLst/>
                        </a:rPr>
                        <a:t>count=1</a:t>
                      </a:r>
                      <a:r>
                        <a:rPr lang="zh-CN" sz="2000" b="1" kern="100" dirty="0">
                          <a:solidFill>
                            <a:schemeClr val="tx1"/>
                          </a:solidFill>
                          <a:effectLst/>
                        </a:rPr>
                        <a:t>，</a:t>
                      </a:r>
                      <a:r>
                        <a:rPr lang="en-US" sz="2000" b="1" kern="100" dirty="0">
                          <a:solidFill>
                            <a:schemeClr val="tx1"/>
                          </a:solidFill>
                          <a:effectLst/>
                        </a:rPr>
                        <a:t>flag=0</a:t>
                      </a:r>
                      <a:endParaRPr lang="zh-CN" sz="20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b="1" kern="100" dirty="0">
                          <a:effectLst/>
                        </a:rPr>
                        <a:t> temp=101</a:t>
                      </a:r>
                      <a:endParaRPr lang="zh-CN" sz="2000" b="1" kern="100" dirty="0">
                        <a:effectLst/>
                        <a:latin typeface="Times New Roman"/>
                        <a:ea typeface="宋体"/>
                      </a:endParaRPr>
                    </a:p>
                  </a:txBody>
                  <a:tcPr marL="68580" marR="68580" marT="0" marB="0" anchor="ctr"/>
                </a:tc>
                <a:tc>
                  <a:txBody>
                    <a:bodyPr/>
                    <a:lstStyle/>
                    <a:p>
                      <a:pPr indent="66675" algn="l">
                        <a:lnSpc>
                          <a:spcPct val="120000"/>
                        </a:lnSpc>
                        <a:spcAft>
                          <a:spcPts val="0"/>
                        </a:spcAft>
                      </a:pPr>
                      <a:r>
                        <a:rPr lang="en-US" sz="2000" b="1" kern="100" dirty="0">
                          <a:effectLst/>
                        </a:rPr>
                        <a:t>4-6-8-20</a:t>
                      </a:r>
                      <a:endParaRPr lang="zh-CN" sz="2000" b="1"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19624">
                <a:tc>
                  <a:txBody>
                    <a:bodyPr/>
                    <a:lstStyle/>
                    <a:p>
                      <a:pPr indent="114300" algn="l">
                        <a:lnSpc>
                          <a:spcPct val="120000"/>
                        </a:lnSpc>
                        <a:spcAft>
                          <a:spcPts val="0"/>
                        </a:spcAft>
                      </a:pPr>
                      <a:r>
                        <a:rPr lang="en-US" sz="2000" b="1" kern="100" dirty="0">
                          <a:solidFill>
                            <a:schemeClr val="tx1"/>
                          </a:solidFill>
                          <a:effectLst/>
                        </a:rPr>
                        <a:t>count=1</a:t>
                      </a:r>
                      <a:r>
                        <a:rPr lang="zh-CN" sz="2000" b="1" kern="100" dirty="0">
                          <a:solidFill>
                            <a:schemeClr val="tx1"/>
                          </a:solidFill>
                          <a:effectLst/>
                        </a:rPr>
                        <a:t>，</a:t>
                      </a:r>
                      <a:r>
                        <a:rPr lang="en-US" sz="2000" b="1" kern="100" dirty="0">
                          <a:solidFill>
                            <a:schemeClr val="tx1"/>
                          </a:solidFill>
                          <a:effectLst/>
                        </a:rPr>
                        <a:t>flag=1</a:t>
                      </a:r>
                      <a:endParaRPr lang="zh-CN" sz="20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b="1" kern="100" dirty="0">
                          <a:effectLst/>
                        </a:rPr>
                        <a:t>temp=10</a:t>
                      </a:r>
                      <a:endParaRPr lang="zh-CN" sz="2000" b="1" kern="100" dirty="0">
                        <a:effectLst/>
                        <a:latin typeface="Times New Roman"/>
                        <a:ea typeface="宋体"/>
                      </a:endParaRPr>
                    </a:p>
                  </a:txBody>
                  <a:tcPr marL="68580" marR="68580" marT="0" marB="0" anchor="ctr"/>
                </a:tc>
                <a:tc>
                  <a:txBody>
                    <a:bodyPr/>
                    <a:lstStyle/>
                    <a:p>
                      <a:pPr indent="66675" algn="l">
                        <a:lnSpc>
                          <a:spcPct val="120000"/>
                        </a:lnSpc>
                        <a:spcAft>
                          <a:spcPts val="0"/>
                        </a:spcAft>
                      </a:pPr>
                      <a:r>
                        <a:rPr lang="en-US" sz="2000" b="1" kern="100">
                          <a:effectLst/>
                        </a:rPr>
                        <a:t>4-6-13-14-18-4-20</a:t>
                      </a:r>
                      <a:endParaRPr lang="zh-CN" sz="2000" b="1"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19624">
                <a:tc>
                  <a:txBody>
                    <a:bodyPr/>
                    <a:lstStyle/>
                    <a:p>
                      <a:pPr indent="114300" algn="l">
                        <a:lnSpc>
                          <a:spcPct val="120000"/>
                        </a:lnSpc>
                        <a:spcAft>
                          <a:spcPts val="0"/>
                        </a:spcAft>
                      </a:pPr>
                      <a:r>
                        <a:rPr lang="en-US" sz="2000" b="1" kern="100" dirty="0">
                          <a:solidFill>
                            <a:schemeClr val="tx1"/>
                          </a:solidFill>
                          <a:effectLst/>
                        </a:rPr>
                        <a:t>count=1</a:t>
                      </a:r>
                      <a:r>
                        <a:rPr lang="zh-CN" sz="2000" b="1" kern="100" dirty="0">
                          <a:solidFill>
                            <a:schemeClr val="tx1"/>
                          </a:solidFill>
                          <a:effectLst/>
                        </a:rPr>
                        <a:t>，</a:t>
                      </a:r>
                      <a:r>
                        <a:rPr lang="en-US" sz="2000" b="1" kern="100" dirty="0">
                          <a:solidFill>
                            <a:schemeClr val="tx1"/>
                          </a:solidFill>
                          <a:effectLst/>
                        </a:rPr>
                        <a:t>flag=2</a:t>
                      </a:r>
                      <a:endParaRPr lang="zh-CN" sz="2000" b="1"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en-US" sz="2000" b="1" kern="100">
                          <a:effectLst/>
                        </a:rPr>
                        <a:t>temp=20</a:t>
                      </a:r>
                      <a:endParaRPr lang="zh-CN" sz="2000" b="1" kern="100">
                        <a:effectLst/>
                        <a:latin typeface="Times New Roman"/>
                        <a:ea typeface="宋体"/>
                      </a:endParaRPr>
                    </a:p>
                  </a:txBody>
                  <a:tcPr marL="68580" marR="68580" marT="0" marB="0" anchor="ctr"/>
                </a:tc>
                <a:tc>
                  <a:txBody>
                    <a:bodyPr/>
                    <a:lstStyle/>
                    <a:p>
                      <a:pPr indent="66675" algn="l">
                        <a:lnSpc>
                          <a:spcPct val="120000"/>
                        </a:lnSpc>
                        <a:spcAft>
                          <a:spcPts val="0"/>
                        </a:spcAft>
                      </a:pPr>
                      <a:r>
                        <a:rPr lang="en-US" sz="2000" b="1" kern="100" dirty="0">
                          <a:effectLst/>
                        </a:rPr>
                        <a:t>4-6-13-16-18-4-20</a:t>
                      </a:r>
                      <a:endParaRPr lang="zh-CN" sz="2000" b="1"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6" name="TextBox 5"/>
          <p:cNvSpPr txBox="1"/>
          <p:nvPr/>
        </p:nvSpPr>
        <p:spPr>
          <a:xfrm>
            <a:off x="1068405" y="2677269"/>
            <a:ext cx="7020780" cy="400110"/>
          </a:xfrm>
          <a:prstGeom prst="rect">
            <a:avLst/>
          </a:prstGeom>
          <a:noFill/>
        </p:spPr>
        <p:txBody>
          <a:bodyPr wrap="square" rtlCol="0">
            <a:spAutoFit/>
          </a:bodyPr>
          <a:lstStyle/>
          <a:p>
            <a:pPr algn="ctr"/>
            <a:r>
              <a:rPr lang="zh-CN" altLang="zh-CN" sz="2000" dirty="0"/>
              <a:t>表</a:t>
            </a:r>
            <a:r>
              <a:rPr lang="en-US" altLang="zh-CN" sz="2000" dirty="0"/>
              <a:t>2-11  </a:t>
            </a:r>
            <a:r>
              <a:rPr lang="zh-CN" altLang="zh-CN" sz="2000" dirty="0"/>
              <a:t>基本路径测试用例</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92</a:t>
            </a:fld>
            <a:r>
              <a:rPr lang="en-US" altLang="zh-CN"/>
              <a:t>/116</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323" y="1844824"/>
            <a:ext cx="7920880" cy="3711785"/>
          </a:xfrm>
          <a:prstGeom prst="rect">
            <a:avLst/>
          </a:prstGeom>
          <a:noFill/>
        </p:spPr>
        <p:txBody>
          <a:bodyPr wrap="square" rtlCol="0">
            <a:spAutoFit/>
          </a:bodyPr>
          <a:lstStyle/>
          <a:p>
            <a:pPr marL="457200" indent="-457200">
              <a:lnSpc>
                <a:spcPct val="120000"/>
              </a:lnSpc>
              <a:buFont typeface="Wingdings" pitchFamily="2" charset="2"/>
              <a:buChar char="Ø"/>
            </a:pPr>
            <a:r>
              <a:rPr lang="zh-CN" altLang="zh-CN" sz="2800" dirty="0"/>
              <a:t>程序的环路复杂度表示的是最多的测试用例个数，是测试用例数量的上界，实际用例数不一定要达到这个上界。</a:t>
            </a:r>
            <a:endParaRPr lang="en-US" altLang="zh-CN" sz="2800" dirty="0"/>
          </a:p>
          <a:p>
            <a:pPr marL="457200" indent="-457200">
              <a:lnSpc>
                <a:spcPct val="120000"/>
              </a:lnSpc>
              <a:buFont typeface="Wingdings" pitchFamily="2" charset="2"/>
              <a:buChar char="Ø"/>
            </a:pPr>
            <a:r>
              <a:rPr lang="zh-CN" altLang="zh-CN" sz="2800" dirty="0"/>
              <a:t>测试用例数量越简化，测试的充分性就越低。</a:t>
            </a:r>
            <a:endParaRPr lang="en-US" altLang="zh-CN" sz="2800" dirty="0"/>
          </a:p>
          <a:p>
            <a:pPr marL="457200" indent="-457200">
              <a:lnSpc>
                <a:spcPct val="120000"/>
              </a:lnSpc>
              <a:buFont typeface="Wingdings" pitchFamily="2" charset="2"/>
              <a:buChar char="Ø"/>
            </a:pPr>
            <a:r>
              <a:rPr lang="zh-CN" altLang="zh-CN" sz="2800" dirty="0"/>
              <a:t>需要根据实际情况来确定测试用例数量简化的程度。</a:t>
            </a:r>
          </a:p>
          <a:p>
            <a:pPr marL="457200" indent="-457200">
              <a:lnSpc>
                <a:spcPct val="120000"/>
              </a:lnSpc>
              <a:buFont typeface="Wingdings" pitchFamily="2" charset="2"/>
              <a:buChar char="Ø"/>
            </a:pPr>
            <a:endParaRPr lang="zh-CN" altLang="en-US" sz="2800" dirty="0"/>
          </a:p>
        </p:txBody>
      </p:sp>
      <p:sp>
        <p:nvSpPr>
          <p:cNvPr id="5" name="TextBox 4"/>
          <p:cNvSpPr txBox="1"/>
          <p:nvPr/>
        </p:nvSpPr>
        <p:spPr>
          <a:xfrm>
            <a:off x="330323" y="1340768"/>
            <a:ext cx="2441477" cy="523220"/>
          </a:xfrm>
          <a:prstGeom prst="rect">
            <a:avLst/>
          </a:prstGeom>
          <a:noFill/>
        </p:spPr>
        <p:txBody>
          <a:bodyPr wrap="square" rtlCol="0">
            <a:spAutoFit/>
          </a:bodyPr>
          <a:lstStyle/>
          <a:p>
            <a:r>
              <a:rPr lang="zh-CN" altLang="en-US" sz="2800" dirty="0"/>
              <a:t>注意：</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93</a:t>
            </a:fld>
            <a:r>
              <a:rPr lang="en-US" altLang="zh-CN"/>
              <a:t>/116</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64060333"/>
              </p:ext>
            </p:extLst>
          </p:nvPr>
        </p:nvGraphicFramePr>
        <p:xfrm>
          <a:off x="431540" y="476672"/>
          <a:ext cx="7681405" cy="5292588"/>
        </p:xfrm>
        <a:graphic>
          <a:graphicData uri="http://schemas.openxmlformats.org/presentationml/2006/ole">
            <mc:AlternateContent xmlns:mc="http://schemas.openxmlformats.org/markup-compatibility/2006">
              <mc:Choice xmlns:v="urn:schemas-microsoft-com:vml" Requires="v">
                <p:oleObj spid="_x0000_s153736" name="Visio" r:id="rId4" imgW="5114156" imgH="3520990" progId="Visio.Drawing.11">
                  <p:embed/>
                </p:oleObj>
              </mc:Choice>
              <mc:Fallback>
                <p:oleObj name="Visio" r:id="rId4" imgW="5114156" imgH="352099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540" y="476672"/>
                        <a:ext cx="7681405" cy="5292588"/>
                      </a:xfrm>
                      <a:prstGeom prst="rect">
                        <a:avLst/>
                      </a:prstGeom>
                      <a:noFill/>
                    </p:spPr>
                  </p:pic>
                </p:oleObj>
              </mc:Fallback>
            </mc:AlternateContent>
          </a:graphicData>
        </a:graphic>
      </p:graphicFrame>
      <p:sp>
        <p:nvSpPr>
          <p:cNvPr id="6" name="TextBox 5"/>
          <p:cNvSpPr txBox="1"/>
          <p:nvPr/>
        </p:nvSpPr>
        <p:spPr>
          <a:xfrm>
            <a:off x="1403648" y="5949280"/>
            <a:ext cx="5652628" cy="400110"/>
          </a:xfrm>
          <a:prstGeom prst="rect">
            <a:avLst/>
          </a:prstGeom>
          <a:noFill/>
        </p:spPr>
        <p:txBody>
          <a:bodyPr wrap="square" rtlCol="0">
            <a:spAutoFit/>
          </a:bodyPr>
          <a:lstStyle/>
          <a:p>
            <a:pPr algn="ctr"/>
            <a:r>
              <a:rPr lang="zh-CN" altLang="zh-CN" sz="2000" dirty="0"/>
              <a:t>图</a:t>
            </a:r>
            <a:r>
              <a:rPr lang="en-US" altLang="zh-CN" sz="2000" dirty="0"/>
              <a:t>2-16  </a:t>
            </a:r>
            <a:r>
              <a:rPr lang="zh-CN" altLang="zh-CN" sz="2000" dirty="0"/>
              <a:t>包含复合条件的程序流程图</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94</a:t>
            </a:fld>
            <a:r>
              <a:rPr lang="en-US" altLang="zh-CN"/>
              <a:t>/116</a:t>
            </a: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1916832"/>
            <a:ext cx="7452828" cy="3194721"/>
          </a:xfrm>
          <a:prstGeom prst="rect">
            <a:avLst/>
          </a:prstGeom>
          <a:noFill/>
        </p:spPr>
        <p:txBody>
          <a:bodyPr wrap="square" rtlCol="0">
            <a:spAutoFit/>
          </a:bodyPr>
          <a:lstStyle/>
          <a:p>
            <a:pPr algn="just">
              <a:lnSpc>
                <a:spcPct val="120000"/>
              </a:lnSpc>
            </a:pPr>
            <a:r>
              <a:rPr lang="zh-CN" altLang="zh-CN" sz="2800" dirty="0"/>
              <a:t>图</a:t>
            </a:r>
            <a:r>
              <a:rPr lang="en-US" altLang="zh-CN" sz="2800" dirty="0"/>
              <a:t>2-16</a:t>
            </a:r>
            <a:r>
              <a:rPr lang="zh-CN" altLang="zh-CN" sz="2800" dirty="0"/>
              <a:t>是一个计算学生平均成绩的程序流程图。该程序最多可以计算</a:t>
            </a:r>
            <a:r>
              <a:rPr lang="en-US" altLang="zh-CN" sz="2800" dirty="0"/>
              <a:t>50</a:t>
            </a:r>
            <a:r>
              <a:rPr lang="zh-CN" altLang="zh-CN" sz="2800" dirty="0"/>
              <a:t>个学生的平平均成绩，以</a:t>
            </a:r>
            <a:r>
              <a:rPr lang="en-US" altLang="zh-CN" sz="2800" dirty="0"/>
              <a:t>-1</a:t>
            </a:r>
            <a:r>
              <a:rPr lang="zh-CN" altLang="zh-CN" sz="2800" dirty="0"/>
              <a:t>作为成绩输入结束标志。程序流程图中，</a:t>
            </a:r>
            <a:r>
              <a:rPr lang="en-US" altLang="zh-CN" sz="2800" dirty="0"/>
              <a:t>i</a:t>
            </a:r>
            <a:r>
              <a:rPr lang="zh-CN" altLang="zh-CN" sz="2800" dirty="0"/>
              <a:t>是学生序号，</a:t>
            </a:r>
            <a:r>
              <a:rPr lang="en-US" altLang="zh-CN" sz="2800" dirty="0"/>
              <a:t>n1</a:t>
            </a:r>
            <a:r>
              <a:rPr lang="zh-CN" altLang="zh-CN" sz="2800" dirty="0"/>
              <a:t>是有效成绩数量，</a:t>
            </a:r>
            <a:r>
              <a:rPr lang="en-US" altLang="zh-CN" sz="2800" dirty="0"/>
              <a:t>n2</a:t>
            </a:r>
            <a:r>
              <a:rPr lang="zh-CN" altLang="zh-CN" sz="2800" dirty="0"/>
              <a:t>是输入的成绩数量，</a:t>
            </a:r>
            <a:r>
              <a:rPr lang="en-US" altLang="zh-CN" sz="2800" dirty="0"/>
              <a:t>sum</a:t>
            </a:r>
            <a:r>
              <a:rPr lang="zh-CN" altLang="zh-CN" sz="2800" dirty="0"/>
              <a:t>是成绩累加值，</a:t>
            </a:r>
            <a:r>
              <a:rPr lang="en-US" altLang="zh-CN" sz="2800" dirty="0"/>
              <a:t>Score</a:t>
            </a:r>
            <a:r>
              <a:rPr lang="zh-CN" altLang="zh-CN" sz="2800" dirty="0"/>
              <a:t>（</a:t>
            </a:r>
            <a:r>
              <a:rPr lang="en-US" altLang="zh-CN" sz="2800" dirty="0"/>
              <a:t>i</a:t>
            </a:r>
            <a:r>
              <a:rPr lang="zh-CN" altLang="zh-CN" sz="2800" dirty="0"/>
              <a:t>）是第</a:t>
            </a:r>
            <a:r>
              <a:rPr lang="en-US" altLang="zh-CN" sz="2800" dirty="0"/>
              <a:t>i</a:t>
            </a:r>
            <a:r>
              <a:rPr lang="zh-CN" altLang="zh-CN" sz="2800" dirty="0"/>
              <a:t>个学生的成绩，</a:t>
            </a:r>
            <a:r>
              <a:rPr lang="en-US" altLang="zh-CN" sz="2800" dirty="0"/>
              <a:t>Average</a:t>
            </a:r>
            <a:r>
              <a:rPr lang="zh-CN" altLang="zh-CN" sz="2800" dirty="0"/>
              <a:t>是平均成绩。</a:t>
            </a:r>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95</a:t>
            </a:fld>
            <a:r>
              <a:rPr lang="en-US" altLang="zh-CN"/>
              <a:t>/116</a:t>
            </a: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524" y="800708"/>
            <a:ext cx="4284476" cy="830997"/>
          </a:xfrm>
          <a:prstGeom prst="rect">
            <a:avLst/>
          </a:prstGeom>
          <a:noFill/>
        </p:spPr>
        <p:txBody>
          <a:bodyPr wrap="square" rtlCol="0">
            <a:spAutoFit/>
          </a:bodyPr>
          <a:lstStyle/>
          <a:p>
            <a:r>
              <a:rPr lang="zh-CN" altLang="zh-CN" dirty="0"/>
              <a:t>（</a:t>
            </a:r>
            <a:r>
              <a:rPr lang="en-US" altLang="zh-CN" dirty="0"/>
              <a:t>1</a:t>
            </a:r>
            <a:r>
              <a:rPr lang="zh-CN" altLang="zh-CN" dirty="0"/>
              <a:t>）画出程序的控制流图</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77049179"/>
              </p:ext>
            </p:extLst>
          </p:nvPr>
        </p:nvGraphicFramePr>
        <p:xfrm>
          <a:off x="1763688" y="1412776"/>
          <a:ext cx="4752528" cy="4551280"/>
        </p:xfrm>
        <a:graphic>
          <a:graphicData uri="http://schemas.openxmlformats.org/presentationml/2006/ole">
            <mc:AlternateContent xmlns:mc="http://schemas.openxmlformats.org/markup-compatibility/2006">
              <mc:Choice xmlns:v="urn:schemas-microsoft-com:vml" Requires="v">
                <p:oleObj spid="_x0000_s154760" name="Visio" r:id="rId3" imgW="2919266" imgH="2798921" progId="Visio.Drawing.11">
                  <p:embed/>
                </p:oleObj>
              </mc:Choice>
              <mc:Fallback>
                <p:oleObj name="Visio" r:id="rId3" imgW="2919266" imgH="27989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12776"/>
                        <a:ext cx="4752528" cy="4551280"/>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96</a:t>
            </a:fld>
            <a:r>
              <a:rPr lang="en-US" altLang="zh-CN"/>
              <a:t>/116</a:t>
            </a: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540" y="692696"/>
            <a:ext cx="7488832" cy="5693866"/>
          </a:xfrm>
          <a:prstGeom prst="rect">
            <a:avLst/>
          </a:prstGeom>
          <a:noFill/>
        </p:spPr>
        <p:txBody>
          <a:bodyPr wrap="square" rtlCol="0">
            <a:spAutoFit/>
          </a:bodyPr>
          <a:lstStyle/>
          <a:p>
            <a:r>
              <a:rPr lang="zh-CN" altLang="zh-CN" sz="2800" dirty="0"/>
              <a:t>（</a:t>
            </a:r>
            <a:r>
              <a:rPr lang="en-US" altLang="zh-CN" sz="2800" dirty="0"/>
              <a:t>2</a:t>
            </a:r>
            <a:r>
              <a:rPr lang="zh-CN" altLang="zh-CN" sz="2800" dirty="0"/>
              <a:t>）计算环路复杂度</a:t>
            </a:r>
          </a:p>
          <a:p>
            <a:pPr marL="457200" lvl="0" indent="-457200">
              <a:buFont typeface="Wingdings" pitchFamily="2" charset="2"/>
              <a:buChar char="l"/>
            </a:pPr>
            <a:r>
              <a:rPr lang="en-US" altLang="zh-CN" sz="2800" dirty="0"/>
              <a:t>V(G)=</a:t>
            </a:r>
            <a:r>
              <a:rPr lang="zh-CN" altLang="zh-CN" sz="2800" dirty="0"/>
              <a:t>图中区域数</a:t>
            </a:r>
            <a:r>
              <a:rPr lang="en-US" altLang="zh-CN" sz="2800" dirty="0"/>
              <a:t>=6</a:t>
            </a:r>
            <a:r>
              <a:rPr lang="zh-CN" altLang="zh-CN" sz="2800" dirty="0"/>
              <a:t>。</a:t>
            </a:r>
          </a:p>
          <a:p>
            <a:pPr marL="457200" lvl="0" indent="-457200">
              <a:buFont typeface="Wingdings" pitchFamily="2" charset="2"/>
              <a:buChar char="l"/>
            </a:pPr>
            <a:r>
              <a:rPr lang="en-US" altLang="zh-CN" sz="2800" dirty="0"/>
              <a:t>V(G)= E-N+2=16-12+2=6</a:t>
            </a:r>
            <a:r>
              <a:rPr lang="zh-CN" altLang="zh-CN" sz="2800" dirty="0"/>
              <a:t>。</a:t>
            </a:r>
          </a:p>
          <a:p>
            <a:pPr marL="457200" lvl="0" indent="-457200">
              <a:buFont typeface="Wingdings" pitchFamily="2" charset="2"/>
              <a:buChar char="l"/>
            </a:pPr>
            <a:r>
              <a:rPr lang="en-US" altLang="zh-CN" sz="2800" dirty="0"/>
              <a:t>V(G)=P+1=5+1=6</a:t>
            </a:r>
            <a:r>
              <a:rPr lang="zh-CN" altLang="zh-CN" sz="2800" dirty="0"/>
              <a:t>。</a:t>
            </a:r>
          </a:p>
          <a:p>
            <a:r>
              <a:rPr lang="zh-CN" altLang="zh-CN" sz="2800" dirty="0"/>
              <a:t>（</a:t>
            </a:r>
            <a:r>
              <a:rPr lang="en-US" altLang="zh-CN" sz="2800" dirty="0"/>
              <a:t>3</a:t>
            </a:r>
            <a:r>
              <a:rPr lang="zh-CN" altLang="zh-CN" sz="2800" dirty="0"/>
              <a:t>）确定独立路径集合</a:t>
            </a:r>
          </a:p>
          <a:p>
            <a:r>
              <a:rPr lang="zh-CN" altLang="zh-CN" sz="2800" dirty="0"/>
              <a:t>可以确定以下</a:t>
            </a:r>
            <a:r>
              <a:rPr lang="en-US" altLang="zh-CN" sz="2800" dirty="0"/>
              <a:t>6</a:t>
            </a:r>
            <a:r>
              <a:rPr lang="zh-CN" altLang="zh-CN" sz="2800" dirty="0"/>
              <a:t>条独立路径：</a:t>
            </a:r>
          </a:p>
          <a:p>
            <a:pPr marL="457200" lvl="0" indent="-457200">
              <a:buFont typeface="Wingdings" pitchFamily="2" charset="2"/>
              <a:buChar char="l"/>
            </a:pPr>
            <a:r>
              <a:rPr lang="en-US" altLang="zh-CN" sz="2800" dirty="0"/>
              <a:t>1-2-9-10-12</a:t>
            </a:r>
            <a:endParaRPr lang="zh-CN" altLang="zh-CN" sz="2800" dirty="0"/>
          </a:p>
          <a:p>
            <a:pPr marL="457200" lvl="0" indent="-457200">
              <a:buFont typeface="Wingdings" pitchFamily="2" charset="2"/>
              <a:buChar char="l"/>
            </a:pPr>
            <a:r>
              <a:rPr lang="en-US" altLang="zh-CN" sz="2800" dirty="0"/>
              <a:t>1-2-9-11-12</a:t>
            </a:r>
            <a:endParaRPr lang="zh-CN" altLang="zh-CN" sz="2800" dirty="0"/>
          </a:p>
          <a:p>
            <a:pPr marL="457200" lvl="0" indent="-457200">
              <a:buFont typeface="Wingdings" pitchFamily="2" charset="2"/>
              <a:buChar char="l"/>
            </a:pPr>
            <a:r>
              <a:rPr lang="en-US" altLang="zh-CN" sz="2800" dirty="0"/>
              <a:t>1-2-3-9-10-12</a:t>
            </a:r>
            <a:endParaRPr lang="zh-CN" altLang="zh-CN" sz="2800" dirty="0"/>
          </a:p>
          <a:p>
            <a:pPr marL="457200" lvl="0" indent="-457200">
              <a:buFont typeface="Wingdings" pitchFamily="2" charset="2"/>
              <a:buChar char="l"/>
            </a:pPr>
            <a:r>
              <a:rPr lang="en-US" altLang="zh-CN" sz="2800" dirty="0"/>
              <a:t>1-2-3-4-5-8-2</a:t>
            </a:r>
            <a:r>
              <a:rPr lang="zh-CN" altLang="zh-CN" sz="2800" dirty="0"/>
              <a:t>…</a:t>
            </a:r>
          </a:p>
          <a:p>
            <a:pPr marL="457200" lvl="0" indent="-457200">
              <a:buFont typeface="Wingdings" pitchFamily="2" charset="2"/>
              <a:buChar char="l"/>
            </a:pPr>
            <a:r>
              <a:rPr lang="en-US" altLang="zh-CN" sz="2800" dirty="0"/>
              <a:t>1-2-3-4-5-6-8-2</a:t>
            </a:r>
            <a:r>
              <a:rPr lang="zh-CN" altLang="zh-CN" sz="2800" dirty="0"/>
              <a:t>…</a:t>
            </a:r>
          </a:p>
          <a:p>
            <a:pPr marL="457200" lvl="0" indent="-457200">
              <a:buFont typeface="Wingdings" pitchFamily="2" charset="2"/>
              <a:buChar char="l"/>
            </a:pPr>
            <a:r>
              <a:rPr lang="en-US" altLang="zh-CN" sz="2800" dirty="0"/>
              <a:t>1-2-3-4-5-6-7-8-2</a:t>
            </a:r>
            <a:r>
              <a:rPr lang="zh-CN" altLang="zh-CN" sz="2800" dirty="0"/>
              <a:t>…</a:t>
            </a:r>
          </a:p>
          <a:p>
            <a:endParaRPr lang="zh-CN" altLang="en-US" sz="2800"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97</a:t>
            </a:fld>
            <a:r>
              <a:rPr lang="en-US" altLang="zh-CN"/>
              <a:t>/116</a:t>
            </a:r>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204864"/>
            <a:ext cx="7740860" cy="2308324"/>
          </a:xfrm>
          <a:prstGeom prst="rect">
            <a:avLst/>
          </a:prstGeom>
          <a:noFill/>
        </p:spPr>
        <p:txBody>
          <a:bodyPr wrap="square" rtlCol="0">
            <a:spAutoFit/>
          </a:bodyPr>
          <a:lstStyle/>
          <a:p>
            <a:pPr algn="just">
              <a:lnSpc>
                <a:spcPct val="120000"/>
              </a:lnSpc>
            </a:pPr>
            <a:r>
              <a:rPr lang="zh-CN" altLang="zh-CN" dirty="0"/>
              <a:t>（</a:t>
            </a:r>
            <a:r>
              <a:rPr lang="en-US" altLang="zh-CN" dirty="0"/>
              <a:t>4</a:t>
            </a:r>
            <a:r>
              <a:rPr lang="zh-CN" altLang="zh-CN" dirty="0"/>
              <a:t>）设计测试用例</a:t>
            </a:r>
          </a:p>
          <a:p>
            <a:pPr algn="just">
              <a:lnSpc>
                <a:spcPct val="120000"/>
              </a:lnSpc>
            </a:pPr>
            <a:r>
              <a:rPr lang="zh-CN" altLang="zh-CN" dirty="0"/>
              <a:t>为每一条独立路径各设计一个测试用例，驱动被测程序沿着该路径至少执行一次。可以设计如表</a:t>
            </a:r>
            <a:r>
              <a:rPr lang="en-US" altLang="zh-CN" dirty="0"/>
              <a:t>2-12</a:t>
            </a:r>
            <a:r>
              <a:rPr lang="zh-CN" altLang="zh-CN" dirty="0"/>
              <a:t>所示的</a:t>
            </a:r>
            <a:r>
              <a:rPr lang="en-US" altLang="zh-CN" dirty="0"/>
              <a:t>6</a:t>
            </a:r>
            <a:r>
              <a:rPr lang="zh-CN" altLang="zh-CN" dirty="0"/>
              <a:t>个测试用例。</a:t>
            </a:r>
          </a:p>
          <a:p>
            <a:pPr algn="just">
              <a:lnSpc>
                <a:spcPct val="120000"/>
              </a:lnSpc>
            </a:pPr>
            <a:endParaRPr lang="zh-CN" altLang="en-US" dirty="0"/>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98</a:t>
            </a:fld>
            <a:r>
              <a:rPr lang="en-US" altLang="zh-CN"/>
              <a:t>/116</a:t>
            </a:r>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310051078"/>
              </p:ext>
            </p:extLst>
          </p:nvPr>
        </p:nvGraphicFramePr>
        <p:xfrm>
          <a:off x="215516" y="1268760"/>
          <a:ext cx="8748971" cy="4801510"/>
        </p:xfrm>
        <a:graphic>
          <a:graphicData uri="http://schemas.openxmlformats.org/drawingml/2006/table">
            <a:tbl>
              <a:tblPr firstRow="1" firstCol="1" bandRow="1">
                <a:tableStyleId>{5C22544A-7EE6-4342-B048-85BDC9FD1C3A}</a:tableStyleId>
              </a:tblPr>
              <a:tblGrid>
                <a:gridCol w="3485068">
                  <a:extLst>
                    <a:ext uri="{9D8B030D-6E8A-4147-A177-3AD203B41FA5}">
                      <a16:colId xmlns:a16="http://schemas.microsoft.com/office/drawing/2014/main" val="20000"/>
                    </a:ext>
                  </a:extLst>
                </a:gridCol>
                <a:gridCol w="2759012">
                  <a:extLst>
                    <a:ext uri="{9D8B030D-6E8A-4147-A177-3AD203B41FA5}">
                      <a16:colId xmlns:a16="http://schemas.microsoft.com/office/drawing/2014/main" val="20001"/>
                    </a:ext>
                  </a:extLst>
                </a:gridCol>
                <a:gridCol w="2504891">
                  <a:extLst>
                    <a:ext uri="{9D8B030D-6E8A-4147-A177-3AD203B41FA5}">
                      <a16:colId xmlns:a16="http://schemas.microsoft.com/office/drawing/2014/main" val="20002"/>
                    </a:ext>
                  </a:extLst>
                </a:gridCol>
              </a:tblGrid>
              <a:tr h="417790">
                <a:tc>
                  <a:txBody>
                    <a:bodyPr/>
                    <a:lstStyle/>
                    <a:p>
                      <a:pPr indent="127000" algn="ctr">
                        <a:lnSpc>
                          <a:spcPct val="120000"/>
                        </a:lnSpc>
                        <a:spcAft>
                          <a:spcPts val="0"/>
                        </a:spcAft>
                      </a:pPr>
                      <a:r>
                        <a:rPr lang="zh-CN" sz="2000" kern="100" dirty="0">
                          <a:solidFill>
                            <a:schemeClr val="tx1"/>
                          </a:solidFill>
                          <a:effectLst/>
                        </a:rPr>
                        <a:t>输入数据</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dirty="0">
                          <a:solidFill>
                            <a:schemeClr val="tx1"/>
                          </a:solidFill>
                          <a:effectLst/>
                        </a:rPr>
                        <a:t>预期结果</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dirty="0">
                          <a:solidFill>
                            <a:schemeClr val="tx1"/>
                          </a:solidFill>
                          <a:effectLst/>
                        </a:rPr>
                        <a:t>独立路径</a:t>
                      </a:r>
                      <a:endParaRPr lang="zh-CN" sz="2000" kern="10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730620">
                <a:tc>
                  <a:txBody>
                    <a:bodyPr/>
                    <a:lstStyle/>
                    <a:p>
                      <a:pPr indent="127000" algn="l">
                        <a:lnSpc>
                          <a:spcPct val="120000"/>
                        </a:lnSpc>
                        <a:spcAft>
                          <a:spcPts val="0"/>
                        </a:spcAft>
                      </a:pPr>
                      <a:r>
                        <a:rPr lang="en-US" sz="2000" kern="100" dirty="0">
                          <a:solidFill>
                            <a:schemeClr val="tx1"/>
                          </a:solidFill>
                          <a:effectLst/>
                        </a:rPr>
                        <a:t>Score(1)=60</a:t>
                      </a:r>
                      <a:r>
                        <a:rPr lang="zh-CN" sz="2000" kern="100" dirty="0">
                          <a:solidFill>
                            <a:schemeClr val="tx1"/>
                          </a:solidFill>
                          <a:effectLst/>
                        </a:rPr>
                        <a:t>，</a:t>
                      </a:r>
                      <a:r>
                        <a:rPr lang="en-US" sz="2000" kern="100" dirty="0">
                          <a:solidFill>
                            <a:schemeClr val="tx1"/>
                          </a:solidFill>
                          <a:effectLst/>
                        </a:rPr>
                        <a:t>Score(2)=-1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just">
                        <a:lnSpc>
                          <a:spcPct val="120000"/>
                        </a:lnSpc>
                        <a:spcAft>
                          <a:spcPts val="0"/>
                        </a:spcAft>
                      </a:pPr>
                      <a:r>
                        <a:rPr lang="en-US" sz="2000" kern="100">
                          <a:effectLst/>
                        </a:rPr>
                        <a:t>n1=1</a:t>
                      </a:r>
                      <a:r>
                        <a:rPr lang="zh-CN" sz="2000" kern="100">
                          <a:effectLst/>
                        </a:rPr>
                        <a:t>，</a:t>
                      </a:r>
                      <a:r>
                        <a:rPr lang="en-US" sz="2000" kern="100">
                          <a:effectLst/>
                        </a:rPr>
                        <a:t>sum=60</a:t>
                      </a:r>
                      <a:r>
                        <a:rPr lang="zh-CN" sz="2000" kern="100">
                          <a:effectLst/>
                        </a:rPr>
                        <a:t>，</a:t>
                      </a:r>
                      <a:r>
                        <a:rPr lang="en-US" sz="2000" kern="100">
                          <a:effectLst/>
                        </a:rPr>
                        <a:t>Average=60</a:t>
                      </a:r>
                      <a:endParaRPr lang="zh-CN" sz="2000" kern="10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1-2-9-10-12</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730620">
                <a:tc>
                  <a:txBody>
                    <a:bodyPr/>
                    <a:lstStyle/>
                    <a:p>
                      <a:pPr indent="127000" algn="l">
                        <a:lnSpc>
                          <a:spcPct val="120000"/>
                        </a:lnSpc>
                        <a:spcAft>
                          <a:spcPts val="0"/>
                        </a:spcAft>
                      </a:pPr>
                      <a:r>
                        <a:rPr lang="en-US" sz="2000" kern="100" dirty="0">
                          <a:solidFill>
                            <a:schemeClr val="tx1"/>
                          </a:solidFill>
                          <a:effectLst/>
                        </a:rPr>
                        <a:t>Score(1)=-1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dirty="0">
                          <a:effectLst/>
                        </a:rPr>
                        <a:t>Average=-1</a:t>
                      </a:r>
                      <a:r>
                        <a:rPr lang="zh-CN" sz="2000" kern="100" dirty="0">
                          <a:effectLst/>
                        </a:rPr>
                        <a:t>，其它变量为初值</a:t>
                      </a:r>
                      <a:endParaRPr lang="zh-CN" sz="2000" kern="100" dirty="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1-2-9-11-12</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730620">
                <a:tc>
                  <a:txBody>
                    <a:bodyPr/>
                    <a:lstStyle/>
                    <a:p>
                      <a:pPr indent="127000" algn="l">
                        <a:lnSpc>
                          <a:spcPct val="120000"/>
                        </a:lnSpc>
                        <a:spcAft>
                          <a:spcPts val="0"/>
                        </a:spcAft>
                      </a:pPr>
                      <a:r>
                        <a:rPr lang="zh-CN" sz="2000" kern="100" dirty="0">
                          <a:solidFill>
                            <a:schemeClr val="tx1"/>
                          </a:solidFill>
                          <a:effectLst/>
                        </a:rPr>
                        <a:t>输入多于</a:t>
                      </a:r>
                      <a:r>
                        <a:rPr lang="en-US" sz="2000" kern="100" dirty="0">
                          <a:solidFill>
                            <a:schemeClr val="tx1"/>
                          </a:solidFill>
                          <a:effectLst/>
                        </a:rPr>
                        <a:t>50</a:t>
                      </a:r>
                      <a:r>
                        <a:rPr lang="zh-CN" sz="2000" kern="100" dirty="0">
                          <a:solidFill>
                            <a:schemeClr val="tx1"/>
                          </a:solidFill>
                          <a:effectLst/>
                        </a:rPr>
                        <a:t>个有效分数</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n1=50</a:t>
                      </a:r>
                      <a:r>
                        <a:rPr lang="zh-CN" sz="2000" kern="100">
                          <a:effectLst/>
                        </a:rPr>
                        <a:t>，正确的</a:t>
                      </a:r>
                      <a:r>
                        <a:rPr lang="en-US" sz="2000" kern="100">
                          <a:effectLst/>
                        </a:rPr>
                        <a:t>sum</a:t>
                      </a:r>
                      <a:r>
                        <a:rPr lang="zh-CN" sz="2000" kern="100">
                          <a:effectLst/>
                        </a:rPr>
                        <a:t>和</a:t>
                      </a:r>
                      <a:r>
                        <a:rPr lang="en-US" sz="2000" kern="100">
                          <a:effectLst/>
                        </a:rPr>
                        <a:t>Average</a:t>
                      </a:r>
                      <a:r>
                        <a:rPr lang="zh-CN" sz="2000" kern="100">
                          <a:effectLst/>
                        </a:rPr>
                        <a:t>值</a:t>
                      </a:r>
                      <a:endParaRPr lang="zh-CN" sz="2000" kern="10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dirty="0">
                          <a:effectLst/>
                        </a:rPr>
                        <a:t>1-2-3-9-10-12</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730620">
                <a:tc>
                  <a:txBody>
                    <a:bodyPr/>
                    <a:lstStyle/>
                    <a:p>
                      <a:pPr indent="127000" algn="l">
                        <a:lnSpc>
                          <a:spcPct val="120000"/>
                        </a:lnSpc>
                        <a:spcAft>
                          <a:spcPts val="0"/>
                        </a:spcAft>
                      </a:pPr>
                      <a:r>
                        <a:rPr lang="en-US" sz="2000" kern="100" dirty="0">
                          <a:solidFill>
                            <a:schemeClr val="tx1"/>
                          </a:solidFill>
                          <a:effectLst/>
                        </a:rPr>
                        <a:t>Score(1)=-5</a:t>
                      </a:r>
                      <a:r>
                        <a:rPr lang="zh-CN" sz="2000" kern="100" dirty="0">
                          <a:solidFill>
                            <a:schemeClr val="tx1"/>
                          </a:solidFill>
                          <a:effectLst/>
                        </a:rPr>
                        <a:t>，</a:t>
                      </a:r>
                      <a:r>
                        <a:rPr lang="en-US" sz="2000" kern="100" dirty="0">
                          <a:solidFill>
                            <a:schemeClr val="tx1"/>
                          </a:solidFill>
                          <a:effectLst/>
                        </a:rPr>
                        <a:t>Score(2)=70</a:t>
                      </a:r>
                      <a:r>
                        <a:rPr lang="zh-CN" sz="2000" kern="100" dirty="0">
                          <a:solidFill>
                            <a:schemeClr val="tx1"/>
                          </a:solidFill>
                          <a:effectLst/>
                        </a:rPr>
                        <a:t>，</a:t>
                      </a:r>
                      <a:r>
                        <a:rPr lang="en-US" sz="2000" kern="100" dirty="0">
                          <a:solidFill>
                            <a:schemeClr val="tx1"/>
                          </a:solidFill>
                          <a:effectLst/>
                        </a:rPr>
                        <a:t>Score(3)=-1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dirty="0">
                          <a:effectLst/>
                        </a:rPr>
                        <a:t>n1=1</a:t>
                      </a:r>
                      <a:r>
                        <a:rPr lang="zh-CN" sz="2000" kern="100" dirty="0">
                          <a:effectLst/>
                        </a:rPr>
                        <a:t>，</a:t>
                      </a:r>
                      <a:r>
                        <a:rPr lang="en-US" sz="2000" kern="100" dirty="0">
                          <a:effectLst/>
                        </a:rPr>
                        <a:t>sum=70</a:t>
                      </a:r>
                      <a:r>
                        <a:rPr lang="zh-CN" sz="2000" kern="100" dirty="0">
                          <a:effectLst/>
                        </a:rPr>
                        <a:t>，</a:t>
                      </a:r>
                      <a:r>
                        <a:rPr lang="en-US" sz="2000" kern="100" dirty="0">
                          <a:effectLst/>
                        </a:rPr>
                        <a:t>Average=70</a:t>
                      </a:r>
                      <a:endParaRPr lang="zh-CN" sz="2000" kern="100" dirty="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1-2-3-4-5-8-2</a:t>
                      </a:r>
                      <a:r>
                        <a:rPr lang="zh-CN" sz="2000" kern="100">
                          <a:effectLst/>
                        </a:rPr>
                        <a:t>…</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730620">
                <a:tc>
                  <a:txBody>
                    <a:bodyPr/>
                    <a:lstStyle/>
                    <a:p>
                      <a:pPr indent="127000" algn="l">
                        <a:lnSpc>
                          <a:spcPct val="120000"/>
                        </a:lnSpc>
                        <a:spcAft>
                          <a:spcPts val="0"/>
                        </a:spcAft>
                      </a:pPr>
                      <a:r>
                        <a:rPr lang="en-US" sz="2000" kern="100" dirty="0">
                          <a:solidFill>
                            <a:schemeClr val="tx1"/>
                          </a:solidFill>
                          <a:effectLst/>
                        </a:rPr>
                        <a:t>Score(1)=110</a:t>
                      </a:r>
                      <a:r>
                        <a:rPr lang="zh-CN" sz="2000" kern="100" dirty="0">
                          <a:solidFill>
                            <a:schemeClr val="tx1"/>
                          </a:solidFill>
                          <a:effectLst/>
                        </a:rPr>
                        <a:t>，</a:t>
                      </a:r>
                      <a:r>
                        <a:rPr lang="en-US" sz="2000" kern="100" dirty="0">
                          <a:solidFill>
                            <a:schemeClr val="tx1"/>
                          </a:solidFill>
                          <a:effectLst/>
                        </a:rPr>
                        <a:t>Score(2)=80</a:t>
                      </a:r>
                      <a:r>
                        <a:rPr lang="zh-CN" sz="2000" kern="100" dirty="0">
                          <a:solidFill>
                            <a:schemeClr val="tx1"/>
                          </a:solidFill>
                          <a:effectLst/>
                        </a:rPr>
                        <a:t>，</a:t>
                      </a:r>
                      <a:r>
                        <a:rPr lang="en-US" sz="2000" kern="100" dirty="0">
                          <a:solidFill>
                            <a:schemeClr val="tx1"/>
                          </a:solidFill>
                          <a:effectLst/>
                        </a:rPr>
                        <a:t>Score(3)=-1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n1=1</a:t>
                      </a:r>
                      <a:r>
                        <a:rPr lang="zh-CN" sz="2000" kern="100">
                          <a:effectLst/>
                        </a:rPr>
                        <a:t>，</a:t>
                      </a:r>
                      <a:r>
                        <a:rPr lang="en-US" sz="2000" kern="100">
                          <a:effectLst/>
                        </a:rPr>
                        <a:t>sum=80</a:t>
                      </a:r>
                      <a:r>
                        <a:rPr lang="zh-CN" sz="2000" kern="100">
                          <a:effectLst/>
                        </a:rPr>
                        <a:t>，</a:t>
                      </a:r>
                      <a:r>
                        <a:rPr lang="en-US" sz="2000" kern="100">
                          <a:effectLst/>
                        </a:rPr>
                        <a:t>Average=80</a:t>
                      </a:r>
                      <a:endParaRPr lang="zh-CN" sz="2000" kern="10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1-2-3-4-5-6-8-2</a:t>
                      </a:r>
                      <a:r>
                        <a:rPr lang="zh-CN" sz="2000" kern="100">
                          <a:effectLst/>
                        </a:rPr>
                        <a:t>…</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730620">
                <a:tc>
                  <a:txBody>
                    <a:bodyPr/>
                    <a:lstStyle/>
                    <a:p>
                      <a:pPr indent="127000" algn="l">
                        <a:lnSpc>
                          <a:spcPct val="120000"/>
                        </a:lnSpc>
                        <a:spcAft>
                          <a:spcPts val="0"/>
                        </a:spcAft>
                      </a:pPr>
                      <a:r>
                        <a:rPr lang="en-US" sz="2000" kern="100" dirty="0">
                          <a:solidFill>
                            <a:schemeClr val="tx1"/>
                          </a:solidFill>
                          <a:effectLst/>
                        </a:rPr>
                        <a:t>Score(1)=80</a:t>
                      </a:r>
                      <a:r>
                        <a:rPr lang="zh-CN" sz="2000" kern="100" dirty="0">
                          <a:solidFill>
                            <a:schemeClr val="tx1"/>
                          </a:solidFill>
                          <a:effectLst/>
                        </a:rPr>
                        <a:t>，</a:t>
                      </a:r>
                      <a:r>
                        <a:rPr lang="en-US" sz="2000" kern="100" dirty="0">
                          <a:solidFill>
                            <a:schemeClr val="tx1"/>
                          </a:solidFill>
                          <a:effectLst/>
                        </a:rPr>
                        <a:t>Score(2)=90</a:t>
                      </a:r>
                      <a:r>
                        <a:rPr lang="zh-CN" sz="2000" kern="100" dirty="0">
                          <a:solidFill>
                            <a:schemeClr val="tx1"/>
                          </a:solidFill>
                          <a:effectLst/>
                        </a:rPr>
                        <a:t>，</a:t>
                      </a:r>
                      <a:r>
                        <a:rPr lang="en-US" sz="2000" kern="100" dirty="0">
                          <a:solidFill>
                            <a:schemeClr val="tx1"/>
                          </a:solidFill>
                          <a:effectLst/>
                        </a:rPr>
                        <a:t>Score(3)=-1</a:t>
                      </a:r>
                      <a:endParaRPr lang="zh-CN" sz="2000" kern="100" dirty="0">
                        <a:solidFill>
                          <a:schemeClr val="tx1"/>
                        </a:solidFill>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a:effectLst/>
                        </a:rPr>
                        <a:t>n1=2</a:t>
                      </a:r>
                      <a:r>
                        <a:rPr lang="zh-CN" sz="2000" kern="100">
                          <a:effectLst/>
                        </a:rPr>
                        <a:t>，</a:t>
                      </a:r>
                      <a:r>
                        <a:rPr lang="en-US" sz="2000" kern="100">
                          <a:effectLst/>
                        </a:rPr>
                        <a:t>sum=170</a:t>
                      </a:r>
                      <a:r>
                        <a:rPr lang="zh-CN" sz="2000" kern="100">
                          <a:effectLst/>
                        </a:rPr>
                        <a:t>，</a:t>
                      </a:r>
                      <a:r>
                        <a:rPr lang="en-US" sz="2000" kern="100">
                          <a:effectLst/>
                        </a:rPr>
                        <a:t>Average=85</a:t>
                      </a:r>
                      <a:endParaRPr lang="zh-CN" sz="2000" kern="100">
                        <a:effectLst/>
                        <a:latin typeface="Times New Roman"/>
                        <a:ea typeface="宋体"/>
                      </a:endParaRPr>
                    </a:p>
                  </a:txBody>
                  <a:tcPr marL="68580" marR="68580" marT="0" marB="0" anchor="ctr"/>
                </a:tc>
                <a:tc>
                  <a:txBody>
                    <a:bodyPr/>
                    <a:lstStyle/>
                    <a:p>
                      <a:pPr indent="127000" algn="l">
                        <a:lnSpc>
                          <a:spcPct val="120000"/>
                        </a:lnSpc>
                        <a:spcAft>
                          <a:spcPts val="0"/>
                        </a:spcAft>
                      </a:pPr>
                      <a:r>
                        <a:rPr lang="en-US" sz="2000" kern="100" dirty="0">
                          <a:effectLst/>
                        </a:rPr>
                        <a:t>1-2-3-4-5-6-7-8-2</a:t>
                      </a:r>
                      <a:r>
                        <a:rPr lang="zh-CN" sz="2000" kern="100" dirty="0">
                          <a:effectLst/>
                        </a:rPr>
                        <a:t>…</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
        <p:nvSpPr>
          <p:cNvPr id="4" name="TextBox 3"/>
          <p:cNvSpPr txBox="1"/>
          <p:nvPr/>
        </p:nvSpPr>
        <p:spPr>
          <a:xfrm>
            <a:off x="1691680" y="728700"/>
            <a:ext cx="5184576" cy="400110"/>
          </a:xfrm>
          <a:prstGeom prst="rect">
            <a:avLst/>
          </a:prstGeom>
          <a:noFill/>
        </p:spPr>
        <p:txBody>
          <a:bodyPr wrap="square" rtlCol="0">
            <a:spAutoFit/>
          </a:bodyPr>
          <a:lstStyle/>
          <a:p>
            <a:pPr algn="ctr"/>
            <a:r>
              <a:rPr lang="zh-CN" altLang="zh-CN" sz="2000" dirty="0"/>
              <a:t>表</a:t>
            </a:r>
            <a:r>
              <a:rPr lang="en-US" altLang="zh-CN" sz="2000" dirty="0"/>
              <a:t>2-12  </a:t>
            </a:r>
            <a:r>
              <a:rPr lang="zh-CN" altLang="zh-CN" sz="2000" dirty="0"/>
              <a:t>基本路径测试用例</a:t>
            </a:r>
          </a:p>
        </p:txBody>
      </p:sp>
      <p:sp>
        <p:nvSpPr>
          <p:cNvPr id="2" name="灯片编号占位符 1"/>
          <p:cNvSpPr>
            <a:spLocks noGrp="1"/>
          </p:cNvSpPr>
          <p:nvPr>
            <p:ph type="sldNum" sz="quarter" idx="12"/>
          </p:nvPr>
        </p:nvSpPr>
        <p:spPr/>
        <p:txBody>
          <a:bodyPr/>
          <a:lstStyle/>
          <a:p>
            <a:pPr>
              <a:defRPr/>
            </a:pPr>
            <a:fld id="{B13EEA26-5FB6-472F-8F4B-256D89C987FA}" type="slidenum">
              <a:rPr lang="en-US" altLang="zh-CN" smtClean="0"/>
              <a:pPr>
                <a:defRPr/>
              </a:pPr>
              <a:t>99</a:t>
            </a:fld>
            <a:r>
              <a:rPr lang="en-US" altLang="zh-CN"/>
              <a:t>/116</a:t>
            </a:r>
            <a:endParaRPr lang="en-US" altLang="zh-CN"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26463</TotalTime>
  <Words>10481</Words>
  <Application>Microsoft Office PowerPoint</Application>
  <PresentationFormat>全屏显示(4:3)</PresentationFormat>
  <Paragraphs>864</Paragraphs>
  <Slides>115</Slides>
  <Notes>81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115</vt:i4>
      </vt:variant>
    </vt:vector>
  </HeadingPairs>
  <TitlesOfParts>
    <vt:vector size="124" baseType="lpstr">
      <vt:lpstr>楷体_GB2312</vt:lpstr>
      <vt:lpstr>宋体</vt:lpstr>
      <vt:lpstr>Arial</vt:lpstr>
      <vt:lpstr>Tahoma</vt:lpstr>
      <vt:lpstr>Times New Roman</vt:lpstr>
      <vt:lpstr>Wingdings</vt:lpstr>
      <vt:lpstr>Network</vt:lpstr>
      <vt:lpstr>默认设计模板</vt:lpstr>
      <vt:lpstr>Visio</vt:lpstr>
      <vt:lpstr>Software Testing Techniques Chapter 2　White Box Testing</vt:lpstr>
      <vt:lpstr>PowerPoint 演示文稿</vt:lpstr>
      <vt:lpstr>Program Instrumentation</vt:lpstr>
      <vt:lpstr>Introduction to white box testing</vt:lpstr>
      <vt:lpstr>Basic principles of white box testing</vt:lpstr>
      <vt:lpstr>PowerPoint 演示文稿</vt:lpstr>
      <vt:lpstr>Limitations of white box  testing</vt:lpstr>
      <vt:lpstr>2.2 Static Test</vt:lpstr>
      <vt:lpstr>2.2.1 Code Inspection</vt:lpstr>
      <vt:lpstr>Table 2-1  Comparison of desktop inspection, walkthrough and code review</vt:lpstr>
      <vt:lpstr>PowerPoint 演示文稿</vt:lpstr>
      <vt:lpstr>1）Desktop inspection</vt:lpstr>
      <vt:lpstr>The main content of the desktop inspection：</vt:lpstr>
      <vt:lpstr>PowerPoint 演示文稿</vt:lpstr>
      <vt:lpstr>2）Walkthrough</vt:lpstr>
      <vt:lpstr>3）Code Review</vt:lpstr>
      <vt:lpstr>Code review is an essential part of the software development process. Dr. Mark Chu-Carroll, a former senior software development engineer at Google, believes that one of the important reasons why Google's programs are so good seems to be simple: code reviews. At Google, there is no program source code for any project that can be submitted to the code base without a valid code review.</vt:lpstr>
      <vt:lpstr>The role and precautions of code review:</vt:lpstr>
      <vt:lpstr>2.2.2 Static structural analysis</vt:lpstr>
      <vt:lpstr>Representations of Code</vt:lpstr>
      <vt:lpstr>Table 2-2 Static Structural Analysis Charts and Their Functions</vt:lpstr>
      <vt:lpstr>PowerPoint 演示文稿</vt:lpstr>
      <vt:lpstr>With the help of diagrams, static error analysis can be done as follows:</vt:lpstr>
      <vt:lpstr>2.3 Program instrumentation</vt:lpstr>
      <vt:lpstr>Pic. 2-3 Program instrumentation process for calculating the greatest common divisor function</vt:lpstr>
      <vt:lpstr>PowerPoint 演示文稿</vt:lpstr>
      <vt:lpstr>Notes on instrumentation:</vt:lpstr>
      <vt:lpstr>PowerPoint 演示文稿</vt:lpstr>
      <vt:lpstr>PowerPoint 演示文稿</vt:lpstr>
      <vt:lpstr>PowerPoint 演示文稿</vt:lpstr>
      <vt:lpstr>PowerPoint 演示文稿</vt:lpstr>
      <vt:lpstr>PowerPoint 演示文稿</vt:lpstr>
      <vt:lpstr>PowerPoint 演示文稿</vt:lpstr>
      <vt:lpstr>2.4.2 Decision coverage</vt:lpstr>
      <vt:lpstr>PowerPoint 演示文稿</vt:lpstr>
      <vt:lpstr>PowerPoint 演示文稿</vt:lpstr>
      <vt:lpstr>PowerPoint 演示文稿</vt:lpstr>
      <vt:lpstr>2.4.3 Condition coverage</vt:lpstr>
      <vt:lpstr>PowerPoint 演示文稿</vt:lpstr>
      <vt:lpstr>Table 2-6 Conditional Coverage Test Cases</vt:lpstr>
      <vt:lpstr>PowerPoint 演示文稿</vt:lpstr>
      <vt:lpstr>PowerPoint 演示文稿</vt:lpstr>
      <vt:lpstr>PowerPoint 演示文稿</vt:lpstr>
      <vt:lpstr>PowerPoint 演示文稿</vt:lpstr>
      <vt:lpstr>PowerPoint 演示文稿</vt:lpstr>
      <vt:lpstr>Table 2-8 Condition combination coverage test cases</vt:lpstr>
      <vt:lpstr>PowerPoint 演示文稿</vt:lpstr>
      <vt:lpstr>PowerPoint 演示文稿</vt:lpstr>
      <vt:lpstr>2.4.6 Path coverage</vt:lpstr>
      <vt:lpstr>PowerPoint 演示文稿</vt:lpstr>
      <vt:lpstr>PowerPoint 演示文稿</vt:lpstr>
      <vt:lpstr>PowerPoint 演示文稿</vt:lpstr>
      <vt:lpstr>PowerPoint 演示文稿</vt:lpstr>
      <vt:lpstr>PowerPoint 演示文稿</vt:lpstr>
      <vt:lpstr>2.4.7 Z path override</vt:lpstr>
      <vt:lpstr>PowerPoint 演示文稿</vt:lpstr>
      <vt:lpstr>2.4.8 Path Coverage Minimum Test Case Calculation
</vt:lpstr>
      <vt:lpstr>PowerPoint 演示文稿</vt:lpstr>
      <vt:lpstr>PowerPoint 演示文稿</vt:lpstr>
      <vt:lpstr>PowerPoint 演示文稿</vt:lpstr>
      <vt:lpstr>PowerPoint 演示文稿</vt:lpstr>
      <vt:lpstr>2.5 Cyclic structure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Basic Test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2.6.4 控制流图矩阵</vt:lpstr>
      <vt:lpstr>PowerPoint 演示文稿</vt:lpstr>
      <vt:lpstr>PowerPoint 演示文稿</vt:lpstr>
      <vt:lpstr>2.6.5 基本路径测试法的扩展应用</vt:lpstr>
      <vt:lpstr>PowerPoint 演示文稿</vt:lpstr>
      <vt:lpstr>PowerPoint 演示文稿</vt:lpstr>
      <vt:lpstr>PowerPoint 演示文稿</vt:lpstr>
      <vt:lpstr>2.7 其它白盒测试方法</vt:lpstr>
      <vt:lpstr>PowerPoint 演示文稿</vt:lpstr>
      <vt:lpstr>PowerPoint 演示文稿</vt:lpstr>
      <vt:lpstr>PowerPoint 演示文稿</vt:lpstr>
      <vt:lpstr>PowerPoint 演示文稿</vt:lpstr>
      <vt:lpstr>PowerPoint 演示文稿</vt:lpstr>
      <vt:lpstr>PowerPoint 演示文稿</vt:lpstr>
      <vt:lpstr>2.8 White Box Testing Application Policy</vt:lpstr>
      <vt:lpstr>PowerPoint 演示文稿</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amet, consectetuer adipiscing elit</dc:title>
  <dc:creator>Johnny</dc:creator>
  <cp:lastModifiedBy>LIN Guanjun</cp:lastModifiedBy>
  <cp:revision>720</cp:revision>
  <cp:lastPrinted>2000-07-11T00:42:11Z</cp:lastPrinted>
  <dcterms:created xsi:type="dcterms:W3CDTF">2002-04-03T21:45:05Z</dcterms:created>
  <dcterms:modified xsi:type="dcterms:W3CDTF">2022-04-10T13:48:24Z</dcterms:modified>
</cp:coreProperties>
</file>