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0"/>
  </p:notesMasterIdLst>
  <p:handoutMasterIdLst>
    <p:handoutMasterId r:id="rId121"/>
  </p:handoutMasterIdLst>
  <p:sldIdLst>
    <p:sldId id="353" r:id="rId2"/>
    <p:sldId id="598" r:id="rId3"/>
    <p:sldId id="626" r:id="rId4"/>
    <p:sldId id="652" r:id="rId5"/>
    <p:sldId id="704" r:id="rId6"/>
    <p:sldId id="653" r:id="rId7"/>
    <p:sldId id="654" r:id="rId8"/>
    <p:sldId id="655" r:id="rId9"/>
    <p:sldId id="656" r:id="rId10"/>
    <p:sldId id="839" r:id="rId11"/>
    <p:sldId id="705" r:id="rId12"/>
    <p:sldId id="706" r:id="rId13"/>
    <p:sldId id="707" r:id="rId14"/>
    <p:sldId id="842" r:id="rId15"/>
    <p:sldId id="708" r:id="rId16"/>
    <p:sldId id="709" r:id="rId17"/>
    <p:sldId id="843" r:id="rId18"/>
    <p:sldId id="844" r:id="rId19"/>
    <p:sldId id="845" r:id="rId20"/>
    <p:sldId id="710" r:id="rId21"/>
    <p:sldId id="711" r:id="rId22"/>
    <p:sldId id="674" r:id="rId23"/>
    <p:sldId id="712" r:id="rId24"/>
    <p:sldId id="713" r:id="rId25"/>
    <p:sldId id="853" r:id="rId26"/>
    <p:sldId id="846" r:id="rId27"/>
    <p:sldId id="847" r:id="rId28"/>
    <p:sldId id="714" r:id="rId29"/>
    <p:sldId id="715" r:id="rId30"/>
    <p:sldId id="716" r:id="rId31"/>
    <p:sldId id="717" r:id="rId32"/>
    <p:sldId id="718" r:id="rId33"/>
    <p:sldId id="719" r:id="rId34"/>
    <p:sldId id="720" r:id="rId35"/>
    <p:sldId id="721" r:id="rId36"/>
    <p:sldId id="723" r:id="rId37"/>
    <p:sldId id="725" r:id="rId38"/>
    <p:sldId id="724" r:id="rId39"/>
    <p:sldId id="726" r:id="rId40"/>
    <p:sldId id="727" r:id="rId41"/>
    <p:sldId id="728" r:id="rId42"/>
    <p:sldId id="852" r:id="rId43"/>
    <p:sldId id="849" r:id="rId44"/>
    <p:sldId id="850" r:id="rId45"/>
    <p:sldId id="851" r:id="rId46"/>
    <p:sldId id="729" r:id="rId47"/>
    <p:sldId id="730" r:id="rId48"/>
    <p:sldId id="731" r:id="rId49"/>
    <p:sldId id="732" r:id="rId50"/>
    <p:sldId id="657" r:id="rId51"/>
    <p:sldId id="733" r:id="rId52"/>
    <p:sldId id="734" r:id="rId53"/>
    <p:sldId id="735" r:id="rId54"/>
    <p:sldId id="736" r:id="rId55"/>
    <p:sldId id="737" r:id="rId56"/>
    <p:sldId id="738" r:id="rId57"/>
    <p:sldId id="739" r:id="rId58"/>
    <p:sldId id="740" r:id="rId59"/>
    <p:sldId id="741" r:id="rId60"/>
    <p:sldId id="742" r:id="rId61"/>
    <p:sldId id="743" r:id="rId62"/>
    <p:sldId id="744" r:id="rId63"/>
    <p:sldId id="745" r:id="rId64"/>
    <p:sldId id="747" r:id="rId65"/>
    <p:sldId id="780" r:id="rId66"/>
    <p:sldId id="781" r:id="rId67"/>
    <p:sldId id="782" r:id="rId68"/>
    <p:sldId id="783" r:id="rId69"/>
    <p:sldId id="784" r:id="rId70"/>
    <p:sldId id="787" r:id="rId71"/>
    <p:sldId id="785" r:id="rId72"/>
    <p:sldId id="788" r:id="rId73"/>
    <p:sldId id="789" r:id="rId74"/>
    <p:sldId id="790" r:id="rId75"/>
    <p:sldId id="791" r:id="rId76"/>
    <p:sldId id="792" r:id="rId77"/>
    <p:sldId id="793" r:id="rId78"/>
    <p:sldId id="794" r:id="rId79"/>
    <p:sldId id="795" r:id="rId80"/>
    <p:sldId id="796" r:id="rId81"/>
    <p:sldId id="799" r:id="rId82"/>
    <p:sldId id="797" r:id="rId83"/>
    <p:sldId id="800" r:id="rId84"/>
    <p:sldId id="801" r:id="rId85"/>
    <p:sldId id="802" r:id="rId86"/>
    <p:sldId id="803" r:id="rId87"/>
    <p:sldId id="804" r:id="rId88"/>
    <p:sldId id="805" r:id="rId89"/>
    <p:sldId id="806" r:id="rId90"/>
    <p:sldId id="807" r:id="rId91"/>
    <p:sldId id="808" r:id="rId92"/>
    <p:sldId id="809" r:id="rId93"/>
    <p:sldId id="810" r:id="rId94"/>
    <p:sldId id="813" r:id="rId95"/>
    <p:sldId id="811" r:id="rId96"/>
    <p:sldId id="814" r:id="rId97"/>
    <p:sldId id="815" r:id="rId98"/>
    <p:sldId id="816" r:id="rId99"/>
    <p:sldId id="817" r:id="rId100"/>
    <p:sldId id="818" r:id="rId101"/>
    <p:sldId id="819" r:id="rId102"/>
    <p:sldId id="820" r:id="rId103"/>
    <p:sldId id="821" r:id="rId104"/>
    <p:sldId id="824" r:id="rId105"/>
    <p:sldId id="822" r:id="rId106"/>
    <p:sldId id="825" r:id="rId107"/>
    <p:sldId id="826" r:id="rId108"/>
    <p:sldId id="827" r:id="rId109"/>
    <p:sldId id="828" r:id="rId110"/>
    <p:sldId id="829" r:id="rId111"/>
    <p:sldId id="830" r:id="rId112"/>
    <p:sldId id="854" r:id="rId113"/>
    <p:sldId id="831" r:id="rId114"/>
    <p:sldId id="832" r:id="rId115"/>
    <p:sldId id="833" r:id="rId116"/>
    <p:sldId id="834" r:id="rId117"/>
    <p:sldId id="835" r:id="rId118"/>
    <p:sldId id="836" r:id="rId119"/>
  </p:sldIdLst>
  <p:sldSz cx="9144000" cy="6858000" type="screen4x3"/>
  <p:notesSz cx="9596438" cy="6853238"/>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7CCFF"/>
    <a:srgbClr val="F0BBA8"/>
    <a:srgbClr val="99CCFF"/>
    <a:srgbClr val="CCFFFF"/>
    <a:srgbClr val="E0E8EC"/>
    <a:srgbClr val="808080"/>
    <a:srgbClr val="E0DAF2"/>
    <a:srgbClr val="CCECFF"/>
    <a:srgbClr val="91AC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94"/>
    <p:restoredTop sz="99835"/>
  </p:normalViewPr>
  <p:slideViewPr>
    <p:cSldViewPr showGuides="1">
      <p:cViewPr varScale="1">
        <p:scale>
          <a:sx n="126" d="100"/>
          <a:sy n="126" d="100"/>
        </p:scale>
        <p:origin x="144" y="4170"/>
      </p:cViewPr>
      <p:guideLst>
        <p:guide orient="horz" pos="2160"/>
        <p:guide pos="285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8595" name="Rectangle 3"/>
          <p:cNvSpPr>
            <a:spLocks noGrp="1" noChangeArrowheads="1"/>
          </p:cNvSpPr>
          <p:nvPr>
            <p:ph type="dt" sz="quarter" idx="1"/>
          </p:nvPr>
        </p:nvSpPr>
        <p:spPr bwMode="auto">
          <a:xfrm>
            <a:off x="5435600" y="0"/>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8596" name="Rectangle 4"/>
          <p:cNvSpPr>
            <a:spLocks noGrp="1" noChangeArrowheads="1"/>
          </p:cNvSpPr>
          <p:nvPr>
            <p:ph type="ftr" sz="quarter" idx="2"/>
          </p:nvPr>
        </p:nvSpPr>
        <p:spPr bwMode="auto">
          <a:xfrm>
            <a:off x="0" y="6499225"/>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1/105</a:t>
            </a:r>
          </a:p>
        </p:txBody>
      </p:sp>
      <p:sp>
        <p:nvSpPr>
          <p:cNvPr id="238597" name="Rectangle 5"/>
          <p:cNvSpPr>
            <a:spLocks noGrp="1" noChangeArrowheads="1"/>
          </p:cNvSpPr>
          <p:nvPr>
            <p:ph type="sldNum" sz="quarter" idx="3"/>
          </p:nvPr>
        </p:nvSpPr>
        <p:spPr bwMode="auto">
          <a:xfrm>
            <a:off x="5435600" y="6499225"/>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fontAlgn="base" hangingPunct="1"/>
            <a:fld id="{9A0DB2DC-4C9A-4742-B13C-FB6460FD3503}" type="slidenum">
              <a:rPr lang="en-US" altLang="en-US" sz="1200" strike="noStrike" noProof="1" dirty="0">
                <a:latin typeface="Times New Roman" panose="02020603050405020304" pitchFamily="18" charset="0"/>
                <a:ea typeface="宋体" panose="02010600030101010101" pitchFamily="2" charset="-122"/>
                <a:cs typeface="+mn-cs"/>
              </a:rPr>
              <a:t>‹#›</a:t>
            </a:fld>
            <a:endParaRPr lang="en-US" altLang="en-US" sz="1200" strike="noStrike" noProof="1">
              <a:latin typeface="Times New Roman" panose="02020603050405020304" pitchFamily="18" charset="0"/>
            </a:endParaRPr>
          </a:p>
        </p:txBody>
      </p:sp>
    </p:spTree>
    <p:extLst>
      <p:ext uri="{BB962C8B-B14F-4D97-AF65-F5344CB8AC3E}">
        <p14:creationId xmlns:p14="http://schemas.microsoft.com/office/powerpoint/2010/main" val="80422480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p:cNvSpPr>
            <a:spLocks noGrp="1" noRot="1" noChangeAspect="1" noTextEdit="1"/>
          </p:cNvSpPr>
          <p:nvPr>
            <p:ph type="sldImg"/>
          </p:nvPr>
        </p:nvSpPr>
        <p:spPr>
          <a:xfrm>
            <a:off x="2257425" y="304800"/>
            <a:ext cx="5080000" cy="3122613"/>
          </a:xfrm>
          <a:prstGeom prst="rect">
            <a:avLst/>
          </a:prstGeom>
          <a:noFill/>
          <a:ln w="9525" cap="flat" cmpd="sng">
            <a:solidFill>
              <a:srgbClr val="000000"/>
            </a:solidFill>
            <a:prstDash val="solid"/>
            <a:miter/>
            <a:headEnd type="none" w="med" len="med"/>
            <a:tailEnd type="none" w="med" len="med"/>
          </a:ln>
        </p:spPr>
      </p:sp>
      <p:sp>
        <p:nvSpPr>
          <p:cNvPr id="4099" name="Text Box 8"/>
          <p:cNvSpPr txBox="1"/>
          <p:nvPr/>
        </p:nvSpPr>
        <p:spPr>
          <a:xfrm>
            <a:off x="320675" y="6472238"/>
            <a:ext cx="3517900" cy="274637"/>
          </a:xfrm>
          <a:prstGeom prst="rect">
            <a:avLst/>
          </a:prstGeom>
          <a:noFill/>
          <a:ln w="9525">
            <a:noFill/>
          </a:ln>
        </p:spPr>
        <p:txBody>
          <a:bodyPr lIns="92985" tIns="46493" rIns="92985" bIns="46493" anchor="t">
            <a:spAutoFit/>
          </a:bodyPr>
          <a:lstStyle/>
          <a:p>
            <a:pPr lvl="0" indent="0" defTabSz="930275">
              <a:spcBef>
                <a:spcPct val="50000"/>
              </a:spcBef>
            </a:pPr>
            <a:r>
              <a:rPr lang="en-US" altLang="en-US" sz="1200" dirty="0"/>
              <a:t>WebEx. </a:t>
            </a:r>
            <a:fld id="{9A0DB2DC-4C9A-4742-B13C-FB6460FD3503}" type="slidenum">
              <a:rPr lang="en-US" altLang="en-US" sz="1200" dirty="0"/>
              <a:t>‹#›</a:t>
            </a:fld>
            <a:endParaRPr lang="en-US" altLang="en-US" sz="1200" dirty="0">
              <a:latin typeface="Times New Roman" panose="02020603050405020304" pitchFamily="18" charset="0"/>
            </a:endParaRPr>
          </a:p>
        </p:txBody>
      </p:sp>
      <p:sp>
        <p:nvSpPr>
          <p:cNvPr id="37897" name="Text Box 9"/>
          <p:cNvSpPr txBox="1">
            <a:spLocks noChangeArrowheads="1"/>
          </p:cNvSpPr>
          <p:nvPr/>
        </p:nvSpPr>
        <p:spPr bwMode="auto">
          <a:xfrm>
            <a:off x="5599113" y="6472238"/>
            <a:ext cx="3517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985" tIns="46493" rIns="92985" bIns="46493">
            <a:spAutoFit/>
          </a:bodyPr>
          <a:lstStyle>
            <a:lvl1pPr defTabSz="930275">
              <a:defRPr sz="2400">
                <a:solidFill>
                  <a:schemeClr val="tx1"/>
                </a:solidFill>
                <a:latin typeface="Times New Roman" panose="02020603050405020304" pitchFamily="18" charset="0"/>
              </a:defRPr>
            </a:lvl1pPr>
            <a:lvl2pPr marL="465455"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730" defTabSz="930275">
              <a:defRPr sz="2400">
                <a:solidFill>
                  <a:schemeClr val="tx1"/>
                </a:solidFill>
                <a:latin typeface="Times New Roman" panose="02020603050405020304" pitchFamily="18" charset="0"/>
              </a:defRPr>
            </a:lvl4pPr>
            <a:lvl5pPr marL="1859280" defTabSz="930275">
              <a:defRPr sz="2400">
                <a:solidFill>
                  <a:schemeClr val="tx1"/>
                </a:solidFill>
                <a:latin typeface="Times New Roman" panose="02020603050405020304" pitchFamily="18" charset="0"/>
              </a:defRPr>
            </a:lvl5pPr>
            <a:lvl6pPr marL="2316480" defTabSz="930275" fontAlgn="base">
              <a:spcBef>
                <a:spcPct val="0"/>
              </a:spcBef>
              <a:spcAft>
                <a:spcPct val="0"/>
              </a:spcAft>
              <a:defRPr sz="2400">
                <a:solidFill>
                  <a:schemeClr val="tx1"/>
                </a:solidFill>
                <a:latin typeface="Times New Roman" panose="02020603050405020304" pitchFamily="18" charset="0"/>
              </a:defRPr>
            </a:lvl6pPr>
            <a:lvl7pPr marL="2773680" defTabSz="930275" fontAlgn="base">
              <a:spcBef>
                <a:spcPct val="0"/>
              </a:spcBef>
              <a:spcAft>
                <a:spcPct val="0"/>
              </a:spcAft>
              <a:defRPr sz="2400">
                <a:solidFill>
                  <a:schemeClr val="tx1"/>
                </a:solidFill>
                <a:latin typeface="Times New Roman" panose="02020603050405020304" pitchFamily="18" charset="0"/>
              </a:defRPr>
            </a:lvl7pPr>
            <a:lvl8pPr marL="3230880" defTabSz="930275" fontAlgn="base">
              <a:spcBef>
                <a:spcPct val="0"/>
              </a:spcBef>
              <a:spcAft>
                <a:spcPct val="0"/>
              </a:spcAft>
              <a:defRPr sz="2400">
                <a:solidFill>
                  <a:schemeClr val="tx1"/>
                </a:solidFill>
                <a:latin typeface="Times New Roman" panose="02020603050405020304" pitchFamily="18" charset="0"/>
              </a:defRPr>
            </a:lvl8pPr>
            <a:lvl9pPr marL="3688080" defTabSz="930275" fontAlgn="base">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50000"/>
              </a:spcBef>
              <a:spcAft>
                <a:spcPct val="0"/>
              </a:spcAft>
              <a:buClrTx/>
              <a:buSzTx/>
              <a:buFontTx/>
              <a:buNone/>
              <a:defRPr/>
            </a:pPr>
            <a:fld id="{87467DA6-300C-4D9A-A1A2-5B76CBB84309}" type="datetime1">
              <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5/29/2022</a:t>
            </a:fld>
            <a:endParaRPr kumimoji="0" lang="en-US"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5880058"/>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Rot="1" noChangeAspect="1" noTextEdit="1"/>
          </p:cNvSpPr>
          <p:nvPr>
            <p:ph type="sldImg"/>
          </p:nvPr>
        </p:nvSpPr>
        <p:spPr>
          <a:xfrm>
            <a:off x="2716213" y="304800"/>
            <a:ext cx="4162425" cy="3122613"/>
          </a:xfrm>
        </p:spPr>
      </p:sp>
      <p:sp>
        <p:nvSpPr>
          <p:cNvPr id="6146"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TextEdit="1"/>
          </p:cNvSpPr>
          <p:nvPr>
            <p:ph type="sldImg"/>
          </p:nvPr>
        </p:nvSpPr>
        <p:spPr>
          <a:xfrm>
            <a:off x="2716213" y="304800"/>
            <a:ext cx="4162425" cy="3122613"/>
          </a:xfrm>
        </p:spPr>
      </p:sp>
      <p:sp>
        <p:nvSpPr>
          <p:cNvPr id="20482"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a:xfrm>
            <a:off x="2716213" y="304800"/>
            <a:ext cx="4162425" cy="3122613"/>
          </a:xfrm>
        </p:spPr>
      </p:sp>
      <p:sp>
        <p:nvSpPr>
          <p:cNvPr id="16386"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a:xfrm>
            <a:off x="2716213" y="304800"/>
            <a:ext cx="4162425" cy="3122613"/>
          </a:xfrm>
        </p:spPr>
      </p:sp>
      <p:sp>
        <p:nvSpPr>
          <p:cNvPr id="16386"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a:xfrm>
            <a:off x="2716213" y="304800"/>
            <a:ext cx="4162425" cy="3122613"/>
          </a:xfrm>
        </p:spPr>
      </p:sp>
      <p:sp>
        <p:nvSpPr>
          <p:cNvPr id="16386"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a:xfrm>
            <a:off x="2716213" y="304800"/>
            <a:ext cx="4162425" cy="3122613"/>
          </a:xfrm>
        </p:spPr>
      </p:sp>
      <p:sp>
        <p:nvSpPr>
          <p:cNvPr id="16386"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a:xfrm>
            <a:off x="2716213" y="304800"/>
            <a:ext cx="4162425" cy="3122613"/>
          </a:xfrm>
        </p:spPr>
      </p:sp>
      <p:sp>
        <p:nvSpPr>
          <p:cNvPr id="16386"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a:xfrm>
            <a:off x="2716213" y="304800"/>
            <a:ext cx="4162425" cy="3122613"/>
          </a:xfrm>
        </p:spPr>
      </p:sp>
      <p:sp>
        <p:nvSpPr>
          <p:cNvPr id="16386"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a:xfrm>
            <a:off x="2716213" y="304800"/>
            <a:ext cx="4162425" cy="3122613"/>
          </a:xfrm>
        </p:spPr>
      </p:sp>
      <p:sp>
        <p:nvSpPr>
          <p:cNvPr id="16386"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a:xfrm>
            <a:off x="2716213" y="304800"/>
            <a:ext cx="4162425" cy="3122613"/>
          </a:xfrm>
        </p:spPr>
      </p:sp>
      <p:sp>
        <p:nvSpPr>
          <p:cNvPr id="16386"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a:xfrm>
            <a:off x="2716213" y="304800"/>
            <a:ext cx="4162425" cy="3122613"/>
          </a:xfrm>
        </p:spPr>
      </p:sp>
      <p:sp>
        <p:nvSpPr>
          <p:cNvPr id="16386"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a:xfrm>
            <a:off x="2716213" y="304800"/>
            <a:ext cx="4162425" cy="3122613"/>
          </a:xfrm>
        </p:spPr>
      </p:sp>
      <p:sp>
        <p:nvSpPr>
          <p:cNvPr id="8194"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a:xfrm>
            <a:off x="2716213" y="304800"/>
            <a:ext cx="4162425" cy="3122613"/>
          </a:xfrm>
        </p:spPr>
      </p:sp>
      <p:sp>
        <p:nvSpPr>
          <p:cNvPr id="16386"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a:xfrm>
            <a:off x="2716213" y="304800"/>
            <a:ext cx="4162425" cy="3122613"/>
          </a:xfrm>
        </p:spPr>
      </p:sp>
      <p:sp>
        <p:nvSpPr>
          <p:cNvPr id="1433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Rot="1" noChangeAspect="1" noTextEdit="1"/>
          </p:cNvSpPr>
          <p:nvPr>
            <p:ph type="sldImg"/>
          </p:nvPr>
        </p:nvSpPr>
        <p:spPr>
          <a:xfrm>
            <a:off x="2716213" y="304800"/>
            <a:ext cx="4162425" cy="3122613"/>
          </a:xfrm>
        </p:spPr>
      </p:sp>
      <p:sp>
        <p:nvSpPr>
          <p:cNvPr id="10242"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a:xfrm>
            <a:off x="2716213" y="304800"/>
            <a:ext cx="4162425" cy="3122613"/>
          </a:xfrm>
        </p:spPr>
      </p:sp>
      <p:sp>
        <p:nvSpPr>
          <p:cNvPr id="1433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TextEdit="1"/>
          </p:cNvSpPr>
          <p:nvPr>
            <p:ph type="sldImg"/>
          </p:nvPr>
        </p:nvSpPr>
        <p:spPr>
          <a:xfrm>
            <a:off x="2716213" y="304800"/>
            <a:ext cx="4162425" cy="3122613"/>
          </a:xfrm>
        </p:spPr>
      </p:sp>
      <p:sp>
        <p:nvSpPr>
          <p:cNvPr id="1229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2716213" y="304800"/>
            <a:ext cx="4162425" cy="3122613"/>
          </a:xfrm>
        </p:spPr>
      </p:sp>
      <p:sp>
        <p:nvSpPr>
          <p:cNvPr id="2253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a:xfrm>
            <a:off x="2716213" y="304800"/>
            <a:ext cx="4162425" cy="3122613"/>
          </a:xfrm>
        </p:spPr>
      </p:sp>
      <p:sp>
        <p:nvSpPr>
          <p:cNvPr id="1433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TextEdit="1"/>
          </p:cNvSpPr>
          <p:nvPr>
            <p:ph type="sldImg"/>
          </p:nvPr>
        </p:nvSpPr>
        <p:spPr>
          <a:xfrm>
            <a:off x="2716213" y="304800"/>
            <a:ext cx="4162425" cy="3122613"/>
          </a:xfrm>
        </p:spPr>
      </p:sp>
      <p:sp>
        <p:nvSpPr>
          <p:cNvPr id="12290"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a:xfrm>
            <a:off x="2716213" y="304800"/>
            <a:ext cx="4162425" cy="3122613"/>
          </a:xfrm>
        </p:spPr>
      </p:sp>
      <p:sp>
        <p:nvSpPr>
          <p:cNvPr id="1433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a:xfrm>
            <a:off x="2716213" y="304800"/>
            <a:ext cx="4162425" cy="3122613"/>
          </a:xfrm>
        </p:spPr>
      </p:sp>
      <p:sp>
        <p:nvSpPr>
          <p:cNvPr id="1433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a:xfrm>
            <a:off x="2716213" y="304800"/>
            <a:ext cx="4162425" cy="3122613"/>
          </a:xfrm>
        </p:spPr>
      </p:sp>
      <p:sp>
        <p:nvSpPr>
          <p:cNvPr id="16386"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TextEdit="1"/>
          </p:cNvSpPr>
          <p:nvPr>
            <p:ph type="sldImg"/>
          </p:nvPr>
        </p:nvSpPr>
        <p:spPr>
          <a:xfrm>
            <a:off x="2716213" y="304800"/>
            <a:ext cx="4162425" cy="3122613"/>
          </a:xfrm>
        </p:spPr>
      </p:sp>
      <p:sp>
        <p:nvSpPr>
          <p:cNvPr id="18434"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a:xfrm>
            <a:off x="2716213" y="304800"/>
            <a:ext cx="4162425" cy="3122613"/>
          </a:xfrm>
        </p:spPr>
      </p:sp>
      <p:sp>
        <p:nvSpPr>
          <p:cNvPr id="1433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TextEdit="1"/>
          </p:cNvSpPr>
          <p:nvPr>
            <p:ph type="sldImg"/>
          </p:nvPr>
        </p:nvSpPr>
        <p:spPr>
          <a:xfrm>
            <a:off x="2716213" y="304800"/>
            <a:ext cx="4162425" cy="3122613"/>
          </a:xfrm>
        </p:spPr>
      </p:sp>
      <p:sp>
        <p:nvSpPr>
          <p:cNvPr id="20482"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5867400" cy="6858000"/>
            <a:chOff x="0" y="0"/>
            <a:chExt cx="3696" cy="4320"/>
          </a:xfrm>
        </p:grpSpPr>
        <p:sp>
          <p:nvSpPr>
            <p:cNvPr id="2051" name="Rectangle 3"/>
            <p:cNvSpPr/>
            <p:nvPr/>
          </p:nvSpPr>
          <p:spPr>
            <a:xfrm>
              <a:off x="0" y="0"/>
              <a:ext cx="2880" cy="4320"/>
            </a:xfrm>
            <a:prstGeom prst="rect">
              <a:avLst/>
            </a:prstGeom>
            <a:solidFill>
              <a:schemeClr val="accent2"/>
            </a:solidFill>
            <a:ln w="9525">
              <a:noFill/>
            </a:ln>
          </p:spPr>
          <p:txBody>
            <a:bodyPr wrap="none" anchor="ctr"/>
            <a:lstStyle/>
            <a:p>
              <a:pPr lvl="0" indent="0" algn="ctr"/>
              <a:endParaRPr lang="zh-CN" altLang="en-US" sz="2400" dirty="0">
                <a:latin typeface="Times New Roman" panose="02020603050405020304" pitchFamily="18" charset="0"/>
              </a:endParaRPr>
            </a:p>
          </p:txBody>
        </p:sp>
        <p:sp>
          <p:nvSpPr>
            <p:cNvPr id="2052" name="AutoShape 4"/>
            <p:cNvSpPr/>
            <p:nvPr/>
          </p:nvSpPr>
          <p:spPr>
            <a:xfrm>
              <a:off x="432" y="624"/>
              <a:ext cx="3264" cy="1200"/>
            </a:xfrm>
            <a:prstGeom prst="roundRect">
              <a:avLst>
                <a:gd name="adj" fmla="val 50000"/>
              </a:avLst>
            </a:prstGeom>
            <a:solidFill>
              <a:schemeClr val="bg1"/>
            </a:solidFill>
            <a:ln w="9525">
              <a:noFill/>
            </a:ln>
          </p:spPr>
          <p:txBody>
            <a:bodyPr wrap="none" anchor="ctr"/>
            <a:lstStyle/>
            <a:p>
              <a:pPr lvl="0" indent="0" algn="ctr"/>
              <a:endParaRPr lang="zh-CN" altLang="en-US" sz="2400" dirty="0">
                <a:latin typeface="Times New Roman" panose="02020603050405020304" pitchFamily="18" charset="0"/>
              </a:endParaRPr>
            </a:p>
          </p:txBody>
        </p:sp>
      </p:grpSp>
      <p:sp>
        <p:nvSpPr>
          <p:cNvPr id="1842184" name="Rectangle 8"/>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chemeClr val="tx2"/>
                </a:solidFill>
              </a:defRPr>
            </a:lvl1pPr>
          </a:lstStyle>
          <a:p>
            <a:pPr lvl="0" fontAlgn="base"/>
            <a:r>
              <a:rPr lang="zh-CN" altLang="en-US" strike="noStrike" noProof="0"/>
              <a:t>单击此处编辑母版副标题样式</a:t>
            </a:r>
          </a:p>
        </p:txBody>
      </p:sp>
      <p:sp>
        <p:nvSpPr>
          <p:cNvPr id="184218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fontAlgn="base"/>
            <a:r>
              <a:rPr lang="zh-CN" altLang="en-US" strike="noStrike" noProof="0"/>
              <a:t>单击此处编辑母版标题样式</a:t>
            </a:r>
          </a:p>
        </p:txBody>
      </p:sp>
      <p:sp>
        <p:nvSpPr>
          <p:cNvPr id="12" name="Rectangle 9"/>
          <p:cNvSpPr>
            <a:spLocks noGrp="1" noChangeArrowheads="1"/>
          </p:cNvSpPr>
          <p:nvPr>
            <p:ph type="dt" sz="quarter"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3" name="Rectangle 10"/>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Rectangle 11"/>
          <p:cNvSpPr>
            <a:spLocks noGrp="1" noChangeArrowheads="1"/>
          </p:cNvSpPr>
          <p:nvPr>
            <p:ph type="sldNum" sz="quarter" idx="4"/>
          </p:nvPr>
        </p:nvSpPr>
        <p:spPr bwMode="auto">
          <a:xfrm>
            <a:off x="76200" y="624840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94438" y="368300"/>
            <a:ext cx="1989137" cy="583247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23850" y="368300"/>
            <a:ext cx="5818188" cy="583247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58775" y="368300"/>
            <a:ext cx="7924800" cy="81915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23850" y="1341438"/>
            <a:ext cx="3770313" cy="485933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246563" y="1341438"/>
            <a:ext cx="3770312" cy="485933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23850" y="368300"/>
            <a:ext cx="7959725" cy="58324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58775" y="368300"/>
            <a:ext cx="7924800" cy="81915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23850" y="1341438"/>
            <a:ext cx="7693025" cy="4859337"/>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23850" y="1341438"/>
            <a:ext cx="3770313" cy="4859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246563" y="1341438"/>
            <a:ext cx="3770312" cy="4859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p:cNvSpPr/>
          <p:nvPr userDrawn="1"/>
        </p:nvSpPr>
        <p:spPr>
          <a:xfrm>
            <a:off x="8640763" y="0"/>
            <a:ext cx="503237" cy="6858000"/>
          </a:xfrm>
          <a:prstGeom prst="rect">
            <a:avLst/>
          </a:prstGeom>
          <a:solidFill>
            <a:schemeClr val="accent2"/>
          </a:solidFill>
          <a:ln w="9525">
            <a:noFill/>
          </a:ln>
        </p:spPr>
        <p:txBody>
          <a:bodyPr wrap="none" anchor="ctr"/>
          <a:lstStyle/>
          <a:p>
            <a:pPr lvl="0" indent="0"/>
            <a:endParaRPr lang="zh-CN" altLang="en-US" dirty="0">
              <a:latin typeface="Arial" panose="020B0604020202020204" pitchFamily="34" charset="0"/>
            </a:endParaRPr>
          </a:p>
        </p:txBody>
      </p:sp>
      <p:sp>
        <p:nvSpPr>
          <p:cNvPr id="1027" name="AutoShape 9"/>
          <p:cNvSpPr>
            <a:spLocks noGrp="1"/>
          </p:cNvSpPr>
          <p:nvPr>
            <p:ph type="title"/>
          </p:nvPr>
        </p:nvSpPr>
        <p:spPr>
          <a:xfrm>
            <a:off x="358775" y="368300"/>
            <a:ext cx="7924800" cy="819150"/>
          </a:xfrm>
          <a:prstGeom prst="roundRect">
            <a:avLst>
              <a:gd name="adj" fmla="val 21667"/>
            </a:avLst>
          </a:prstGeom>
          <a:noFill/>
          <a:ln w="9525">
            <a:noFill/>
          </a:ln>
        </p:spPr>
        <p:txBody>
          <a:bodyPr anchor="b"/>
          <a:lstStyle/>
          <a:p>
            <a:pPr lvl="0" fontAlgn="base"/>
            <a:r>
              <a:rPr lang="zh-CN" altLang="en-US" strike="noStrike" noProof="1"/>
              <a:t>单击此处编辑母版标题样式</a:t>
            </a:r>
          </a:p>
        </p:txBody>
      </p:sp>
      <p:sp>
        <p:nvSpPr>
          <p:cNvPr id="1028" name="Rectangle 10"/>
          <p:cNvSpPr>
            <a:spLocks noGrp="1"/>
          </p:cNvSpPr>
          <p:nvPr>
            <p:ph type="body"/>
          </p:nvPr>
        </p:nvSpPr>
        <p:spPr>
          <a:xfrm>
            <a:off x="323850" y="1341438"/>
            <a:ext cx="7693025" cy="4859337"/>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841163" name="Rectangle 11"/>
          <p:cNvSpPr>
            <a:spLocks noGrp="1" noChangeArrowheads="1"/>
          </p:cNvSpPr>
          <p:nvPr>
            <p:ph type="dt" sz="half" idx="2"/>
          </p:nvPr>
        </p:nvSpPr>
        <p:spPr bwMode="auto">
          <a:xfrm>
            <a:off x="1258888" y="6237288"/>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1164" name="Rectangle 12"/>
          <p:cNvSpPr>
            <a:spLocks noGrp="1" noChangeArrowheads="1"/>
          </p:cNvSpPr>
          <p:nvPr>
            <p:ph type="ftr" sz="quarter" idx="3"/>
          </p:nvPr>
        </p:nvSpPr>
        <p:spPr bwMode="auto">
          <a:xfrm>
            <a:off x="4140200" y="6237288"/>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1165" name="Rectangle 13"/>
          <p:cNvSpPr>
            <a:spLocks noGrp="1" noChangeArrowheads="1"/>
          </p:cNvSpPr>
          <p:nvPr>
            <p:ph type="sldNum" sz="quarter" idx="4"/>
          </p:nvPr>
        </p:nvSpPr>
        <p:spPr bwMode="auto">
          <a:xfrm>
            <a:off x="8556625" y="6237288"/>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lstStyle>
            <a:lvl1pPr>
              <a:defRPr sz="2600" b="1">
                <a:solidFill>
                  <a:schemeClr val="bg1"/>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pic>
        <p:nvPicPr>
          <p:cNvPr id="1032" name="Picture 15" descr="图片1"/>
          <p:cNvPicPr>
            <a:picLocks noChangeAspect="1"/>
          </p:cNvPicPr>
          <p:nvPr userDrawn="1"/>
        </p:nvPicPr>
        <p:blipFill>
          <a:blip r:embed="rId16"/>
          <a:stretch>
            <a:fillRect/>
          </a:stretch>
        </p:blipFill>
        <p:spPr>
          <a:xfrm>
            <a:off x="5957888" y="0"/>
            <a:ext cx="3006725" cy="5635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fontAlgn="base">
        <a:spcBef>
          <a:spcPct val="20000"/>
        </a:spcBef>
        <a:spcAft>
          <a:spcPct val="0"/>
        </a:spcAft>
        <a:buClr>
          <a:schemeClr val="tx1"/>
        </a:buClr>
        <a:buSzPct val="80000"/>
        <a:buChar char="–"/>
        <a:defRPr>
          <a:solidFill>
            <a:schemeClr val="tx1"/>
          </a:solidFill>
          <a:latin typeface="+mn-lt"/>
          <a:ea typeface="+mn-ea"/>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6.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8.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2.emf"/><Relationship Id="rId4" Type="http://schemas.openxmlformats.org/officeDocument/2006/relationships/oleObject" Target="../embeddings/oleObject9.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2"/>
          <p:cNvSpPr>
            <a:spLocks noGrp="1"/>
          </p:cNvSpPr>
          <p:nvPr>
            <p:ph type="ctrTitle" sz="quarter"/>
          </p:nvPr>
        </p:nvSpPr>
        <p:spPr>
          <a:xfrm>
            <a:off x="935038" y="1304925"/>
            <a:ext cx="8066088" cy="1584325"/>
          </a:xfrm>
        </p:spPr>
        <p:txBody>
          <a:bodyPr vert="horz" wrap="square" lIns="91440" tIns="45720" rIns="91440" bIns="45720" anchor="ctr"/>
          <a:lstStyle/>
          <a:p>
            <a:pPr eaLnBrk="1" fontAlgn="base" hangingPunct="1">
              <a:lnSpc>
                <a:spcPct val="60000"/>
              </a:lnSpc>
            </a:pPr>
            <a:r>
              <a:rPr lang="en-US" altLang="zh-CN" sz="4000" strike="noStrike" noProof="1">
                <a:latin typeface="+mn-lt"/>
                <a:ea typeface="黑体" panose="02010609060101010101" charset="-122"/>
                <a:cs typeface="黑体" panose="02010609060101010101" charset="-122"/>
              </a:rPr>
              <a:t>Software Testing Techniques</a:t>
            </a:r>
            <a:br>
              <a:rPr lang="en-US" altLang="zh-CN" sz="4000" dirty="0">
                <a:latin typeface="黑体" panose="02010609060101010101" charset="-122"/>
                <a:ea typeface="黑体" panose="02010609060101010101" charset="-122"/>
                <a:cs typeface="黑体" panose="02010609060101010101" charset="-122"/>
              </a:rPr>
            </a:br>
            <a:br>
              <a:rPr lang="en-US" altLang="zh-CN" sz="4400" i="1" dirty="0">
                <a:latin typeface="黑体" panose="02010609060101010101" charset="-122"/>
                <a:ea typeface="黑体" panose="02010609060101010101" charset="-122"/>
                <a:cs typeface="黑体" panose="02010609060101010101" charset="-122"/>
              </a:rPr>
            </a:br>
            <a:r>
              <a:rPr lang="en-US" altLang="zh-CN" sz="3200" strike="noStrike" noProof="1">
                <a:solidFill>
                  <a:srgbClr val="3366FF"/>
                </a:solidFill>
                <a:latin typeface="+mn-lt"/>
                <a:ea typeface="黑体" panose="02010609060101010101" charset="-122"/>
                <a:cs typeface="黑体" panose="02010609060101010101" charset="-122"/>
              </a:rPr>
              <a:t>Chapter 3</a:t>
            </a:r>
            <a:r>
              <a:rPr lang="zh-CN" altLang="en-US" sz="3200" strike="noStrike" noProof="1">
                <a:solidFill>
                  <a:srgbClr val="3366FF"/>
                </a:solidFill>
                <a:latin typeface="+mn-lt"/>
                <a:ea typeface="黑体" panose="02010609060101010101" charset="-122"/>
                <a:cs typeface="黑体" panose="02010609060101010101" charset="-122"/>
              </a:rPr>
              <a:t>　</a:t>
            </a:r>
            <a:r>
              <a:rPr lang="en-US" altLang="zh-CN" sz="3200" strike="noStrike" noProof="1">
                <a:solidFill>
                  <a:srgbClr val="3366FF"/>
                </a:solidFill>
                <a:latin typeface="+mn-lt"/>
                <a:ea typeface="黑体" panose="02010609060101010101" charset="-122"/>
                <a:cs typeface="黑体" panose="02010609060101010101" charset="-122"/>
              </a:rPr>
              <a:t>Black Box Testing</a:t>
            </a:r>
            <a:endParaRPr lang="zh-CN" altLang="en-US" sz="3200" strike="noStrike" noProof="1">
              <a:solidFill>
                <a:srgbClr val="3366FF"/>
              </a:solidFill>
              <a:latin typeface="+mn-lt"/>
              <a:ea typeface="黑体" panose="02010609060101010101" charset="-122"/>
              <a:cs typeface="黑体" panose="02010609060101010101"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AutoShape 2"/>
          <p:cNvSpPr>
            <a:spLocks noGrp="1"/>
          </p:cNvSpPr>
          <p:nvPr>
            <p:ph type="title"/>
          </p:nvPr>
        </p:nvSpPr>
        <p:spPr>
          <a:xfrm>
            <a:off x="459423" y="549275"/>
            <a:ext cx="7924800" cy="819150"/>
          </a:xfrm>
        </p:spPr>
        <p:txBody>
          <a:bodyPr vert="horz" wrap="square" lIns="91440" tIns="45720" rIns="91440" bIns="45720" anchor="b"/>
          <a:lstStyle/>
          <a:p>
            <a:r>
              <a:rPr lang="en-US" altLang="zh-CN" noProof="1">
                <a:solidFill>
                  <a:schemeClr val="hlink"/>
                </a:solidFill>
              </a:rPr>
              <a:t>Valid Equivalence Class and Invalid Equivalence Class</a:t>
            </a:r>
            <a:endParaRPr lang="zh-CN" altLang="en-US" strike="noStrike" noProof="1">
              <a:solidFill>
                <a:schemeClr val="hlink"/>
              </a:solidFill>
            </a:endParaRPr>
          </a:p>
        </p:txBody>
      </p:sp>
      <p:sp>
        <p:nvSpPr>
          <p:cNvPr id="19459" name="Rectangle 3"/>
          <p:cNvSpPr>
            <a:spLocks noGrp="1"/>
          </p:cNvSpPr>
          <p:nvPr>
            <p:ph idx="1"/>
          </p:nvPr>
        </p:nvSpPr>
        <p:spPr>
          <a:xfrm>
            <a:off x="334010" y="1612265"/>
            <a:ext cx="8050530" cy="4500245"/>
          </a:xfrm>
        </p:spPr>
        <p:txBody>
          <a:bodyPr vert="horz" wrap="square" lIns="91440" tIns="45720" rIns="91440" bIns="45720" anchor="t"/>
          <a:lstStyle/>
          <a:p>
            <a:pPr eaLnBrk="1" hangingPunct="1">
              <a:lnSpc>
                <a:spcPct val="130000"/>
              </a:lnSpc>
              <a:buFont typeface="Wingdings" panose="05000000000000000000" charset="0"/>
              <a:buChar char="u"/>
            </a:pPr>
            <a:r>
              <a:rPr lang="en-US" altLang="zh-CN" sz="2000" b="1" dirty="0">
                <a:solidFill>
                  <a:srgbClr val="000000"/>
                </a:solidFill>
                <a:latin typeface="+mj-lt"/>
                <a:ea typeface="黑体" panose="02010609060101010101" charset="-122"/>
                <a:cs typeface="黑体" panose="02010609060101010101" charset="-122"/>
              </a:rPr>
              <a:t>"Valid equivalent class" </a:t>
            </a:r>
            <a:r>
              <a:rPr lang="en-US" altLang="zh-CN" sz="2000" dirty="0">
                <a:solidFill>
                  <a:srgbClr val="000000"/>
                </a:solidFill>
                <a:latin typeface="+mj-lt"/>
                <a:ea typeface="黑体" panose="02010609060101010101" charset="-122"/>
                <a:cs typeface="黑体" panose="02010609060101010101" charset="-122"/>
              </a:rPr>
              <a:t>means a collection of input data that is reasonable and meaningful to the specification of the program, and the effective equivalent class can be used to verify whether the program has fulfilled the functional and performance requirements specified in the specification.</a:t>
            </a:r>
            <a:r>
              <a:rPr lang="en-US" altLang="zh-CN" sz="2000" b="1" dirty="0">
                <a:solidFill>
                  <a:srgbClr val="000000"/>
                </a:solidFill>
                <a:latin typeface="+mj-lt"/>
                <a:ea typeface="黑体" panose="02010609060101010101" charset="-122"/>
                <a:cs typeface="黑体" panose="02010609060101010101" charset="-122"/>
              </a:rPr>
              <a:t>
"Invalid equivalent class", </a:t>
            </a:r>
            <a:r>
              <a:rPr lang="en-US" altLang="zh-CN" sz="2000" dirty="0">
                <a:solidFill>
                  <a:srgbClr val="000000"/>
                </a:solidFill>
                <a:latin typeface="+mj-lt"/>
                <a:ea typeface="黑体" panose="02010609060101010101" charset="-122"/>
                <a:cs typeface="黑体" panose="02010609060101010101" charset="-122"/>
              </a:rPr>
              <a:t>contrary to the valid equivalent class, refers to the collection of input data that is meaningless and unreasonable to the specification of the program, and the invalid equivalent class can be used to test whether the program has fault tolerance and high reliability.</a:t>
            </a:r>
            <a:endParaRPr lang="zh-CN" altLang="en-US"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a:t>
            </a:fld>
            <a:r>
              <a:rPr lang="en-US" altLang="zh-CN" b="1" dirty="0">
                <a:solidFill>
                  <a:schemeClr val="accent4"/>
                </a:solidFill>
              </a:rPr>
              <a:t>/116</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8584" y="1309370"/>
            <a:ext cx="8351847" cy="4492625"/>
          </a:xfrm>
        </p:spPr>
        <p:txBody>
          <a:bodyPr vert="horz" wrap="square" lIns="91440" tIns="45720" rIns="91440" bIns="45720" anchor="t"/>
          <a:lstStyle/>
          <a:p>
            <a:pPr marL="0" indent="0">
              <a:lnSpc>
                <a:spcPct val="160000"/>
              </a:lnSpc>
              <a:spcBef>
                <a:spcPct val="0"/>
              </a:spcBef>
              <a:buNone/>
            </a:pPr>
            <a:r>
              <a:rPr lang="en-US" sz="2000" dirty="0">
                <a:solidFill>
                  <a:schemeClr val="accent6">
                    <a:lumMod val="50000"/>
                  </a:schemeClr>
                </a:solidFill>
                <a:latin typeface="+mj-lt"/>
                <a:ea typeface="黑体" panose="02010609060101010101" charset="-122"/>
                <a:cs typeface="黑体" panose="02010609060101010101" charset="-122"/>
              </a:rPr>
              <a:t>The steps to design a test case based on the scenario method are as follows:
</a:t>
            </a:r>
            <a:r>
              <a:rPr lang="en-US" sz="2000" dirty="0">
                <a:latin typeface="+mj-lt"/>
                <a:ea typeface="黑体" panose="02010609060101010101" charset="-122"/>
                <a:cs typeface="黑体" panose="02010609060101010101" charset="-122"/>
              </a:rPr>
              <a:t>(1) According to the instructions, describe the basic flow of the program and the alternative flows.
(2) Generate different scenarios based on the base flow and each alternate flow.
(3) Generate corresponding test cases for each scenario.
(4) Re-examine all generated test cases to remove redundant test cases. After the test cases are determined, the test data values are determined for each test case.</a:t>
            </a:r>
            <a:r>
              <a:rPr lang="en-US" sz="2000" dirty="0">
                <a:solidFill>
                  <a:schemeClr val="accent6">
                    <a:lumMod val="50000"/>
                  </a:schemeClr>
                </a:solidFill>
                <a:latin typeface="+mj-lt"/>
                <a:ea typeface="黑体" panose="02010609060101010101" charset="-122"/>
                <a:cs typeface="黑体" panose="02010609060101010101" charset="-122"/>
              </a:rPr>
              <a:t>
</a:t>
            </a:r>
            <a:endParaRPr lang="en-US" sz="2800"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100</a:t>
            </a:fld>
            <a:r>
              <a:rPr lang="en-US" altLang="zh-CN" b="1" dirty="0">
                <a:solidFill>
                  <a:schemeClr val="accent4"/>
                </a:solidFill>
              </a:rPr>
              <a:t>/116</a:t>
            </a:r>
          </a:p>
        </p:txBody>
      </p:sp>
      <p:sp>
        <p:nvSpPr>
          <p:cNvPr id="7" name="AutoShape 2">
            <a:extLst>
              <a:ext uri="{FF2B5EF4-FFF2-40B4-BE49-F238E27FC236}">
                <a16:creationId xmlns:a16="http://schemas.microsoft.com/office/drawing/2014/main" id="{025A4A52-2DB1-4C70-A6D2-9CE6ADEB2F45}"/>
              </a:ext>
            </a:extLst>
          </p:cNvPr>
          <p:cNvSpPr>
            <a:spLocks noGrp="1"/>
          </p:cNvSpPr>
          <p:nvPr>
            <p:ph type="title"/>
          </p:nvPr>
        </p:nvSpPr>
        <p:spPr>
          <a:xfrm>
            <a:off x="323528" y="523946"/>
            <a:ext cx="7593965" cy="819150"/>
          </a:xfrm>
        </p:spPr>
        <p:txBody>
          <a:bodyPr vert="horz" wrap="square" lIns="91440" tIns="45720" rIns="91440" bIns="45720" anchor="b"/>
          <a:lstStyle/>
          <a:p>
            <a:r>
              <a:rPr lang="en-US" altLang="zh-CN" sz="3200" dirty="0">
                <a:solidFill>
                  <a:schemeClr val="tx1">
                    <a:lumMod val="60000"/>
                    <a:lumOff val="40000"/>
                  </a:schemeClr>
                </a:solidFill>
                <a:ea typeface="黑体" panose="02010609060101010101" charset="-122"/>
                <a:cs typeface="黑体" panose="02010609060101010101" charset="-122"/>
                <a:sym typeface="+mn-ea"/>
              </a:rPr>
              <a:t>3.7.3 Design steps and examples of the scenario method</a:t>
            </a:r>
            <a:endParaRPr lang="zh-CN" altLang="en-US" sz="3200" dirty="0">
              <a:solidFill>
                <a:schemeClr val="tx1">
                  <a:lumMod val="60000"/>
                  <a:lumOff val="40000"/>
                </a:schemeClr>
              </a:solidFill>
              <a:ea typeface="黑体" panose="02010609060101010101" charset="-122"/>
              <a:cs typeface="黑体" panose="02010609060101010101" charset="-122"/>
              <a:sym typeface="+mn-ea"/>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8585" y="1182370"/>
            <a:ext cx="8094980" cy="4492625"/>
          </a:xfrm>
        </p:spPr>
        <p:txBody>
          <a:bodyPr vert="horz" wrap="square" lIns="91440" tIns="45720" rIns="91440" bIns="45720" anchor="t"/>
          <a:lstStyle/>
          <a:p>
            <a:pPr marL="0" indent="0">
              <a:lnSpc>
                <a:spcPct val="140000"/>
              </a:lnSpc>
              <a:spcBef>
                <a:spcPct val="0"/>
              </a:spcBef>
              <a:buNone/>
            </a:pPr>
            <a:r>
              <a:rPr lang="en-US" sz="2000" dirty="0">
                <a:solidFill>
                  <a:srgbClr val="000000"/>
                </a:solidFill>
                <a:latin typeface="+mj-lt"/>
                <a:ea typeface="黑体" panose="02010609060101010101" charset="-122"/>
                <a:cs typeface="黑体" panose="02010609060101010101" charset="-122"/>
              </a:rPr>
              <a:t>We illustrate a scenario-based test case design approach with a simplified example.
    </a:t>
            </a:r>
            <a:r>
              <a:rPr lang="en-US" sz="2000" u="sng" dirty="0">
                <a:solidFill>
                  <a:srgbClr val="000000"/>
                </a:solidFill>
                <a:latin typeface="+mj-lt"/>
                <a:ea typeface="黑体" panose="02010609060101010101" charset="-122"/>
                <a:cs typeface="黑体" panose="02010609060101010101" charset="-122"/>
              </a:rPr>
              <a:t>A hotel accommodation system supports online booking business</a:t>
            </a:r>
            <a:r>
              <a:rPr lang="en-US" sz="2000" dirty="0">
                <a:solidFill>
                  <a:srgbClr val="000000"/>
                </a:solidFill>
                <a:latin typeface="+mj-lt"/>
                <a:ea typeface="黑体" panose="02010609060101010101" charset="-122"/>
                <a:cs typeface="黑体" panose="02010609060101010101" charset="-122"/>
              </a:rPr>
              <a:t>. Visitors visit the website to book a room, select a booking date and a suitable room, and then make an online reservation. At this time, you need to use a personal account to log in to the system, and after successful login, you can make a deposit payment. After the deposit is successfully paid, a room reservation form is generated and the entire room reservation process is completed. The system allows a booking period of 30 days and a deposit of 400 yuan.
</a:t>
            </a:r>
            <a:endParaRPr lang="en-US"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101</a:t>
            </a:fld>
            <a:r>
              <a:rPr lang="en-US" altLang="zh-CN" b="1" dirty="0">
                <a:solidFill>
                  <a:schemeClr val="accent4"/>
                </a:solidFill>
              </a:rPr>
              <a:t>/116</a:t>
            </a:r>
          </a:p>
        </p:txBody>
      </p:sp>
      <p:sp>
        <p:nvSpPr>
          <p:cNvPr id="7" name="AutoShape 2">
            <a:extLst>
              <a:ext uri="{FF2B5EF4-FFF2-40B4-BE49-F238E27FC236}">
                <a16:creationId xmlns:a16="http://schemas.microsoft.com/office/drawing/2014/main" id="{1F2B6DA6-B54B-4D30-A7CF-896621945F3E}"/>
              </a:ext>
            </a:extLst>
          </p:cNvPr>
          <p:cNvSpPr txBox="1">
            <a:spLocks/>
          </p:cNvSpPr>
          <p:nvPr/>
        </p:nvSpPr>
        <p:spPr>
          <a:xfrm>
            <a:off x="323528" y="523946"/>
            <a:ext cx="7593965"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sz="3200" kern="0" dirty="0">
                <a:solidFill>
                  <a:schemeClr val="tx1">
                    <a:lumMod val="60000"/>
                    <a:lumOff val="40000"/>
                  </a:schemeClr>
                </a:solidFill>
                <a:ea typeface="黑体" panose="02010609060101010101" charset="-122"/>
                <a:cs typeface="黑体" panose="02010609060101010101" charset="-122"/>
                <a:sym typeface="+mn-ea"/>
              </a:rPr>
              <a:t>3.7.3 Design steps and examples of the scenario method</a:t>
            </a:r>
            <a:endParaRPr lang="zh-CN" altLang="en-US" sz="3200" kern="0" dirty="0">
              <a:solidFill>
                <a:schemeClr val="tx1">
                  <a:lumMod val="60000"/>
                  <a:lumOff val="40000"/>
                </a:schemeClr>
              </a:solidFill>
              <a:ea typeface="黑体" panose="02010609060101010101" charset="-122"/>
              <a:cs typeface="黑体" panose="02010609060101010101" charset="-122"/>
              <a:sym typeface="+mn-ea"/>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8585" y="1084580"/>
            <a:ext cx="8094980" cy="4492625"/>
          </a:xfrm>
        </p:spPr>
        <p:txBody>
          <a:bodyPr vert="horz" wrap="square" lIns="91440" tIns="45720" rIns="91440" bIns="45720" anchor="t"/>
          <a:lstStyle/>
          <a:p>
            <a:pPr marL="0" indent="0">
              <a:lnSpc>
                <a:spcPct val="140000"/>
              </a:lnSpc>
              <a:spcBef>
                <a:spcPct val="0"/>
              </a:spcBef>
              <a:buNone/>
            </a:pPr>
            <a:r>
              <a:rPr lang="en-US" sz="2000" b="1" dirty="0">
                <a:solidFill>
                  <a:schemeClr val="accent6">
                    <a:lumMod val="50000"/>
                  </a:schemeClr>
                </a:solidFill>
                <a:latin typeface="+mj-lt"/>
                <a:ea typeface="黑体" panose="02010609060101010101" charset="-122"/>
                <a:cs typeface="黑体" panose="02010609060101010101" charset="-122"/>
              </a:rPr>
              <a:t>(1) Identify the base and alternate streams
	</a:t>
            </a:r>
            <a:r>
              <a:rPr lang="en-US" sz="2000" b="1" dirty="0">
                <a:latin typeface="+mj-lt"/>
                <a:ea typeface="黑体" panose="02010609060101010101" charset="-122"/>
                <a:cs typeface="黑体" panose="02010609060101010101" charset="-122"/>
              </a:rPr>
              <a:t>Based on the description of the example, identify the basic and alternate flows as shown in Table 3-25.
                  Table 3-25 Table of basic and alternate flows</a:t>
            </a:r>
            <a:r>
              <a:rPr lang="en-US" sz="2000" b="1" dirty="0">
                <a:solidFill>
                  <a:schemeClr val="accent6">
                    <a:lumMod val="50000"/>
                  </a:schemeClr>
                </a:solidFill>
                <a:latin typeface="+mj-lt"/>
                <a:ea typeface="黑体" panose="02010609060101010101" charset="-122"/>
                <a:cs typeface="黑体" panose="02010609060101010101" charset="-122"/>
              </a:rPr>
              <a:t>
</a:t>
            </a:r>
            <a:endParaRPr lang="en-US" sz="2000" b="1" dirty="0">
              <a:solidFill>
                <a:srgbClr val="000000"/>
              </a:solidFill>
              <a:latin typeface="+mj-lt"/>
              <a:ea typeface="黑体" panose="02010609060101010101" charset="-122"/>
              <a:cs typeface="黑体" panose="02010609060101010101" charset="-122"/>
            </a:endParaRPr>
          </a:p>
        </p:txBody>
      </p:sp>
      <p:graphicFrame>
        <p:nvGraphicFramePr>
          <p:cNvPr id="3" name="表格 2"/>
          <p:cNvGraphicFramePr/>
          <p:nvPr>
            <p:extLst>
              <p:ext uri="{D42A27DB-BD31-4B8C-83A1-F6EECF244321}">
                <p14:modId xmlns:p14="http://schemas.microsoft.com/office/powerpoint/2010/main" val="1254735005"/>
              </p:ext>
            </p:extLst>
          </p:nvPr>
        </p:nvGraphicFramePr>
        <p:xfrm>
          <a:off x="179512" y="2924944"/>
          <a:ext cx="8251190" cy="3711575"/>
        </p:xfrm>
        <a:graphic>
          <a:graphicData uri="http://schemas.openxmlformats.org/drawingml/2006/table">
            <a:tbl>
              <a:tblPr firstRow="1" bandRow="1">
                <a:tableStyleId>{5940675A-B579-460E-94D1-54222C63F5DA}</a:tableStyleId>
              </a:tblPr>
              <a:tblGrid>
                <a:gridCol w="1525905">
                  <a:extLst>
                    <a:ext uri="{9D8B030D-6E8A-4147-A177-3AD203B41FA5}">
                      <a16:colId xmlns:a16="http://schemas.microsoft.com/office/drawing/2014/main" val="20000"/>
                    </a:ext>
                  </a:extLst>
                </a:gridCol>
                <a:gridCol w="262953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2343150">
                  <a:extLst>
                    <a:ext uri="{9D8B030D-6E8A-4147-A177-3AD203B41FA5}">
                      <a16:colId xmlns:a16="http://schemas.microsoft.com/office/drawing/2014/main" val="20003"/>
                    </a:ext>
                  </a:extLst>
                </a:gridCol>
              </a:tblGrid>
              <a:tr h="694055">
                <a:tc>
                  <a:txBody>
                    <a:bodyPr/>
                    <a:lstStyle/>
                    <a:p>
                      <a:pPr indent="127000" algn="ctr">
                        <a:buNone/>
                      </a:pPr>
                      <a:r>
                        <a:rPr lang="en-US" sz="1800" b="1" dirty="0">
                          <a:latin typeface="+mj-lt"/>
                          <a:ea typeface="黑体" panose="02010609060101010101" charset="-122"/>
                          <a:cs typeface="宋体" panose="02010600030101010101" pitchFamily="2" charset="-122"/>
                        </a:rPr>
                        <a:t>Type</a:t>
                      </a:r>
                      <a:endParaRPr lang="en-US" altLang="en-US" sz="18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宋体" panose="02010600030101010101" pitchFamily="2" charset="-122"/>
                        </a:rPr>
                        <a:t>Description</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宋体" panose="02010600030101010101" pitchFamily="2" charset="-122"/>
                        </a:rPr>
                        <a:t>Type</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宋体" panose="02010600030101010101" pitchFamily="2" charset="-122"/>
                        </a:rPr>
                        <a:t>Description</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9905">
                <a:tc rowSpan="5">
                  <a:txBody>
                    <a:bodyPr/>
                    <a:lstStyle/>
                    <a:p>
                      <a:pPr indent="127000" algn="ctr">
                        <a:buNone/>
                      </a:pPr>
                      <a:r>
                        <a:rPr lang="en-US" sz="1800" b="1" dirty="0">
                          <a:latin typeface="+mj-lt"/>
                          <a:ea typeface="黑体" panose="02010609060101010101" charset="-122"/>
                          <a:cs typeface="宋体" panose="02010600030101010101" pitchFamily="2" charset="-122"/>
                        </a:rPr>
                        <a:t>Basic flow
</a:t>
                      </a:r>
                      <a:endParaRPr lang="en-US" altLang="en-US" sz="18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宋体" panose="02010600030101010101" pitchFamily="2" charset="-122"/>
                        </a:rPr>
                        <a:t>Select your booking date</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黑体" panose="02010609060101010101" charset="-122"/>
                        </a:rPr>
                        <a:t>Alternate stream 1</a:t>
                      </a:r>
                      <a:endParaRPr lang="en-US" altLang="en-US" sz="18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宋体" panose="02010600030101010101" pitchFamily="2" charset="-122"/>
                        </a:rPr>
                        <a:t>Booking date exceeded</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905">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1800" b="1" dirty="0">
                          <a:latin typeface="+mj-lt"/>
                          <a:ea typeface="黑体" panose="02010609060101010101" charset="-122"/>
                          <a:cs typeface="宋体" panose="02010600030101010101" pitchFamily="2" charset="-122"/>
                        </a:rPr>
                        <a:t>Select a room</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黑体" panose="02010609060101010101" charset="-122"/>
                        </a:rPr>
                        <a:t>Alternate stream 2</a:t>
                      </a:r>
                      <a:endParaRPr lang="en-US" altLang="en-US" sz="18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宋体" panose="02010600030101010101" pitchFamily="2" charset="-122"/>
                        </a:rPr>
                        <a:t>No room available</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9905">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1800" b="1" dirty="0">
                          <a:latin typeface="+mj-lt"/>
                          <a:ea typeface="黑体" panose="02010609060101010101" charset="-122"/>
                          <a:cs typeface="宋体" panose="02010600030101010101" pitchFamily="2" charset="-122"/>
                        </a:rPr>
                        <a:t>Log in to your account</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黑体" panose="02010609060101010101" charset="-122"/>
                        </a:rPr>
                        <a:t>Alternate stream 3</a:t>
                      </a:r>
                      <a:endParaRPr lang="en-US" altLang="en-US" sz="18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宋体" panose="02010600030101010101" pitchFamily="2" charset="-122"/>
                        </a:rPr>
                        <a:t>The account does not exist</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9905">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1800" b="1" dirty="0">
                          <a:latin typeface="+mj-lt"/>
                          <a:ea typeface="黑体" panose="02010609060101010101" charset="-122"/>
                          <a:cs typeface="宋体" panose="02010600030101010101" pitchFamily="2" charset="-122"/>
                        </a:rPr>
                        <a:t>Deposit payment</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1800" b="1" dirty="0">
                          <a:latin typeface="+mj-lt"/>
                          <a:ea typeface="黑体" panose="02010609060101010101" charset="-122"/>
                          <a:cs typeface="黑体" panose="02010609060101010101" charset="-122"/>
                        </a:rPr>
                        <a:t>Alternate stream 4</a:t>
                      </a:r>
                      <a:endParaRPr lang="en-US" altLang="en-US" sz="18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宋体" panose="02010600030101010101" pitchFamily="2" charset="-122"/>
                        </a:rPr>
                        <a:t>Wrong password</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9905">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1800" b="1" dirty="0">
                          <a:latin typeface="+mj-lt"/>
                          <a:ea typeface="黑体" panose="02010609060101010101" charset="-122"/>
                          <a:cs typeface="宋体" panose="02010600030101010101" pitchFamily="2" charset="-122"/>
                        </a:rPr>
                        <a:t>Generate a booking order</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1800" b="1" dirty="0">
                          <a:latin typeface="+mj-lt"/>
                          <a:ea typeface="黑体" panose="02010609060101010101" charset="-122"/>
                          <a:cs typeface="黑体" panose="02010609060101010101" charset="-122"/>
                        </a:rPr>
                        <a:t>Alternate stream 5</a:t>
                      </a:r>
                      <a:endParaRPr lang="en-US" altLang="en-US" sz="18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宋体" panose="02010600030101010101" pitchFamily="2" charset="-122"/>
                        </a:rPr>
                        <a:t>The user account balance is insufficient</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Rectangle 6"/>
          <p:cNvSpPr txBox="1">
            <a:spLocks noGrp="1"/>
          </p:cNvSpPr>
          <p:nvPr/>
        </p:nvSpPr>
        <p:spPr>
          <a:xfrm>
            <a:off x="7971155" y="65227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102</a:t>
            </a:fld>
            <a:r>
              <a:rPr lang="en-US" altLang="zh-CN" b="1" dirty="0">
                <a:solidFill>
                  <a:schemeClr val="accent4"/>
                </a:solidFill>
              </a:rPr>
              <a:t>/116</a:t>
            </a:r>
          </a:p>
        </p:txBody>
      </p:sp>
      <p:sp>
        <p:nvSpPr>
          <p:cNvPr id="8" name="AutoShape 2">
            <a:extLst>
              <a:ext uri="{FF2B5EF4-FFF2-40B4-BE49-F238E27FC236}">
                <a16:creationId xmlns:a16="http://schemas.microsoft.com/office/drawing/2014/main" id="{63A4F948-24BF-40DF-9901-6F88B7746071}"/>
              </a:ext>
            </a:extLst>
          </p:cNvPr>
          <p:cNvSpPr txBox="1">
            <a:spLocks/>
          </p:cNvSpPr>
          <p:nvPr/>
        </p:nvSpPr>
        <p:spPr>
          <a:xfrm>
            <a:off x="251520" y="461645"/>
            <a:ext cx="7593965"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sz="3200" kern="0" dirty="0">
                <a:solidFill>
                  <a:schemeClr val="tx1">
                    <a:lumMod val="60000"/>
                    <a:lumOff val="40000"/>
                  </a:schemeClr>
                </a:solidFill>
                <a:ea typeface="黑体" panose="02010609060101010101" charset="-122"/>
                <a:cs typeface="黑体" panose="02010609060101010101" charset="-122"/>
                <a:sym typeface="+mn-ea"/>
              </a:rPr>
              <a:t>3.7.3 Design steps and examples of the scenario method</a:t>
            </a:r>
            <a:endParaRPr lang="zh-CN" altLang="en-US" sz="3200" kern="0" dirty="0">
              <a:solidFill>
                <a:schemeClr val="tx1">
                  <a:lumMod val="60000"/>
                  <a:lumOff val="40000"/>
                </a:schemeClr>
              </a:solidFill>
              <a:ea typeface="黑体" panose="02010609060101010101" charset="-122"/>
              <a:cs typeface="黑体" panose="02010609060101010101" charset="-122"/>
              <a:sym typeface="+mn-ea"/>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8584" y="1182370"/>
            <a:ext cx="8639880" cy="4492625"/>
          </a:xfrm>
        </p:spPr>
        <p:txBody>
          <a:bodyPr vert="horz" wrap="square" lIns="91440" tIns="45720" rIns="91440" bIns="45720" anchor="t"/>
          <a:lstStyle/>
          <a:p>
            <a:pPr marL="0" indent="0">
              <a:lnSpc>
                <a:spcPct val="170000"/>
              </a:lnSpc>
              <a:spcBef>
                <a:spcPct val="0"/>
              </a:spcBef>
              <a:buNone/>
            </a:pPr>
            <a:r>
              <a:rPr lang="en-US" sz="2000" b="1" dirty="0">
                <a:solidFill>
                  <a:schemeClr val="accent6">
                    <a:lumMod val="50000"/>
                  </a:schemeClr>
                </a:solidFill>
                <a:latin typeface="+mj-lt"/>
                <a:ea typeface="黑体" panose="02010609060101010101" charset="-122"/>
                <a:cs typeface="黑体" panose="02010609060101010101" charset="-122"/>
              </a:rPr>
              <a:t>(2) Generate different scenarios based on the base stream and the alternate stream
</a:t>
            </a:r>
            <a:r>
              <a:rPr lang="en-US" sz="2000" b="1" dirty="0">
                <a:latin typeface="+mj-lt"/>
                <a:ea typeface="黑体" panose="02010609060101010101" charset="-122"/>
                <a:cs typeface="黑体" panose="02010609060101010101" charset="-122"/>
              </a:rPr>
              <a:t>Scenario 1 (Successfully Booked): Basic Flow.
Scenario 2 (Booking Date Exceeded): Basic Stream, Alternate Stream 1.
Scenario 3 (no room available): Basic stream, Alternate stream 2.
Scenario 4 (account does not exist): Basic stream, Alternate stream 3.
Scenario 5 (Password Error): Basic Stream, Alternate Flow 4.
Scenario 6 (insufficient user account balance): Basic stream, Alternate stream 5.</a:t>
            </a:r>
            <a:r>
              <a:rPr lang="en-US" sz="2000" b="1" dirty="0">
                <a:solidFill>
                  <a:schemeClr val="accent6">
                    <a:lumMod val="50000"/>
                  </a:schemeClr>
                </a:solidFill>
                <a:latin typeface="+mj-lt"/>
                <a:ea typeface="黑体" panose="02010609060101010101" charset="-122"/>
                <a:cs typeface="黑体" panose="02010609060101010101" charset="-122"/>
              </a:rPr>
              <a:t>
</a:t>
            </a:r>
            <a:endParaRPr lang="en-US" b="1"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103</a:t>
            </a:fld>
            <a:r>
              <a:rPr lang="en-US" altLang="zh-CN" b="1" dirty="0">
                <a:solidFill>
                  <a:schemeClr val="accent4"/>
                </a:solidFill>
              </a:rPr>
              <a:t>/116</a:t>
            </a:r>
          </a:p>
        </p:txBody>
      </p:sp>
      <p:sp>
        <p:nvSpPr>
          <p:cNvPr id="7" name="AutoShape 2">
            <a:extLst>
              <a:ext uri="{FF2B5EF4-FFF2-40B4-BE49-F238E27FC236}">
                <a16:creationId xmlns:a16="http://schemas.microsoft.com/office/drawing/2014/main" id="{68A564BF-2850-49D1-906A-E21FC79632FC}"/>
              </a:ext>
            </a:extLst>
          </p:cNvPr>
          <p:cNvSpPr txBox="1">
            <a:spLocks/>
          </p:cNvSpPr>
          <p:nvPr/>
        </p:nvSpPr>
        <p:spPr>
          <a:xfrm>
            <a:off x="251520" y="461645"/>
            <a:ext cx="7593965"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sz="3200" kern="0" dirty="0">
                <a:solidFill>
                  <a:schemeClr val="tx1">
                    <a:lumMod val="60000"/>
                    <a:lumOff val="40000"/>
                  </a:schemeClr>
                </a:solidFill>
                <a:ea typeface="黑体" panose="02010609060101010101" charset="-122"/>
                <a:cs typeface="黑体" panose="02010609060101010101" charset="-122"/>
                <a:sym typeface="+mn-ea"/>
              </a:rPr>
              <a:t>3.7.3 Design steps and examples of the scenario method</a:t>
            </a:r>
            <a:endParaRPr lang="zh-CN" altLang="en-US" sz="3200" kern="0" dirty="0">
              <a:solidFill>
                <a:schemeClr val="tx1">
                  <a:lumMod val="60000"/>
                  <a:lumOff val="40000"/>
                </a:schemeClr>
              </a:solidFill>
              <a:ea typeface="黑体" panose="02010609060101010101" charset="-122"/>
              <a:cs typeface="黑体" panose="02010609060101010101" charset="-122"/>
              <a:sym typeface="+mn-ea"/>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59690" y="1008380"/>
            <a:ext cx="8389620" cy="4492625"/>
          </a:xfrm>
        </p:spPr>
        <p:txBody>
          <a:bodyPr vert="horz" wrap="square" lIns="91440" tIns="45720" rIns="91440" bIns="45720" anchor="t"/>
          <a:lstStyle/>
          <a:p>
            <a:pPr marL="0" indent="0">
              <a:lnSpc>
                <a:spcPct val="170000"/>
              </a:lnSpc>
              <a:spcBef>
                <a:spcPct val="0"/>
              </a:spcBef>
              <a:buNone/>
            </a:pPr>
            <a:r>
              <a:rPr lang="en-US" sz="2400" b="1" dirty="0">
                <a:solidFill>
                  <a:schemeClr val="accent6">
                    <a:lumMod val="50000"/>
                  </a:schemeClr>
                </a:solidFill>
                <a:latin typeface="+mj-lt"/>
                <a:ea typeface="黑体" panose="02010609060101010101" charset="-122"/>
                <a:cs typeface="黑体" panose="02010609060101010101" charset="-122"/>
              </a:rPr>
              <a:t>(3) Test case design
    </a:t>
            </a:r>
            <a:r>
              <a:rPr lang="en-US" sz="2000" dirty="0">
                <a:latin typeface="+mj-lt"/>
                <a:ea typeface="黑体" panose="02010609060101010101" charset="-122"/>
                <a:cs typeface="黑体" panose="02010609060101010101" charset="-122"/>
              </a:rPr>
              <a:t>For each scenario, test cases need to be determined, and test cases can be determined and managed using a matrix or decision table, and Table 3-26 is the basic test case determined in combination with the scenario. A common format is displayed in the table, with rows representing individual test cases and columns representing test case information. Each test case includes the case ID, scenario/condition (or description), all data elements involved in the test case (as input or already present in the database), and the expected results.</a:t>
            </a:r>
            <a:r>
              <a:rPr lang="en-US" sz="2400" b="1" dirty="0">
                <a:solidFill>
                  <a:schemeClr val="accent6">
                    <a:lumMod val="50000"/>
                  </a:schemeClr>
                </a:solidFill>
                <a:latin typeface="+mj-lt"/>
                <a:ea typeface="黑体" panose="02010609060101010101" charset="-122"/>
                <a:cs typeface="黑体" panose="02010609060101010101" charset="-122"/>
              </a:rPr>
              <a:t>
</a:t>
            </a:r>
            <a:r>
              <a:rPr lang="en-US" sz="2800" dirty="0">
                <a:solidFill>
                  <a:srgbClr val="000000"/>
                </a:solidFill>
                <a:latin typeface="黑体" panose="02010609060101010101" charset="-122"/>
                <a:ea typeface="黑体" panose="02010609060101010101" charset="-122"/>
                <a:cs typeface="黑体" panose="02010609060101010101" charset="-122"/>
              </a:rPr>
              <a:t>   </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104</a:t>
            </a:fld>
            <a:r>
              <a:rPr lang="en-US" altLang="zh-CN" b="1" dirty="0">
                <a:solidFill>
                  <a:schemeClr val="accent4"/>
                </a:solidFill>
              </a:rPr>
              <a:t>/116</a:t>
            </a:r>
          </a:p>
        </p:txBody>
      </p:sp>
      <p:sp>
        <p:nvSpPr>
          <p:cNvPr id="7" name="AutoShape 2">
            <a:extLst>
              <a:ext uri="{FF2B5EF4-FFF2-40B4-BE49-F238E27FC236}">
                <a16:creationId xmlns:a16="http://schemas.microsoft.com/office/drawing/2014/main" id="{56A24609-73B6-4F2C-A529-D27356F17A56}"/>
              </a:ext>
            </a:extLst>
          </p:cNvPr>
          <p:cNvSpPr txBox="1">
            <a:spLocks/>
          </p:cNvSpPr>
          <p:nvPr/>
        </p:nvSpPr>
        <p:spPr>
          <a:xfrm>
            <a:off x="251520" y="461645"/>
            <a:ext cx="7593965"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sz="3200" kern="0" dirty="0">
                <a:solidFill>
                  <a:schemeClr val="tx1">
                    <a:lumMod val="60000"/>
                    <a:lumOff val="40000"/>
                  </a:schemeClr>
                </a:solidFill>
                <a:ea typeface="黑体" panose="02010609060101010101" charset="-122"/>
                <a:cs typeface="黑体" panose="02010609060101010101" charset="-122"/>
                <a:sym typeface="+mn-ea"/>
              </a:rPr>
              <a:t>3.7.3 Design steps and examples of the scenario method</a:t>
            </a:r>
            <a:endParaRPr lang="zh-CN" altLang="en-US" sz="3200" kern="0" dirty="0">
              <a:solidFill>
                <a:schemeClr val="tx1">
                  <a:lumMod val="60000"/>
                  <a:lumOff val="40000"/>
                </a:schemeClr>
              </a:solidFill>
              <a:ea typeface="黑体" panose="02010609060101010101" charset="-122"/>
              <a:cs typeface="黑体" panose="02010609060101010101" charset="-122"/>
              <a:sym typeface="+mn-ea"/>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59690" y="1008380"/>
            <a:ext cx="8389620" cy="4492625"/>
          </a:xfrm>
        </p:spPr>
        <p:txBody>
          <a:bodyPr vert="horz" wrap="square" lIns="91440" tIns="45720" rIns="91440" bIns="45720" anchor="t"/>
          <a:lstStyle/>
          <a:p>
            <a:pPr marL="0" indent="0" algn="l" eaLnBrk="1" hangingPunct="1">
              <a:lnSpc>
                <a:spcPct val="170000"/>
              </a:lnSpc>
              <a:spcBef>
                <a:spcPct val="0"/>
              </a:spcBef>
              <a:buNone/>
            </a:pPr>
            <a:r>
              <a:rPr lang="en-US" b="1" dirty="0">
                <a:solidFill>
                  <a:schemeClr val="accent6">
                    <a:lumMod val="50000"/>
                  </a:schemeClr>
                </a:solidFill>
                <a:latin typeface="黑体" panose="02010609060101010101" charset="-122"/>
                <a:ea typeface="黑体" panose="02010609060101010101" charset="-122"/>
                <a:cs typeface="黑体" panose="02010609060101010101" charset="-122"/>
              </a:rPr>
              <a:t>（3）</a:t>
            </a:r>
            <a:r>
              <a:rPr lang="en-US" altLang="zh-CN" sz="2800" b="1" dirty="0">
                <a:solidFill>
                  <a:schemeClr val="accent6">
                    <a:lumMod val="50000"/>
                  </a:schemeClr>
                </a:solidFill>
                <a:latin typeface="+mj-lt"/>
                <a:ea typeface="黑体" panose="02010609060101010101" charset="-122"/>
                <a:cs typeface="黑体" panose="02010609060101010101" charset="-122"/>
              </a:rPr>
              <a:t> Test case design</a:t>
            </a:r>
            <a:r>
              <a:rPr lang="en-US" sz="2800" dirty="0">
                <a:solidFill>
                  <a:srgbClr val="000000"/>
                </a:solidFill>
                <a:latin typeface="黑体" panose="02010609060101010101" charset="-122"/>
                <a:ea typeface="黑体" panose="02010609060101010101" charset="-122"/>
                <a:cs typeface="黑体" panose="02010609060101010101" charset="-122"/>
              </a:rPr>
              <a:t>    </a:t>
            </a:r>
          </a:p>
          <a:p>
            <a:pPr marL="0" indent="0" algn="l" eaLnBrk="1" hangingPunct="1">
              <a:lnSpc>
                <a:spcPct val="170000"/>
              </a:lnSpc>
              <a:spcBef>
                <a:spcPct val="0"/>
              </a:spcBef>
              <a:buNone/>
            </a:pPr>
            <a:r>
              <a:rPr lang="en-US" sz="2000" dirty="0">
                <a:solidFill>
                  <a:srgbClr val="000000"/>
                </a:solidFill>
                <a:latin typeface="+mj-lt"/>
                <a:ea typeface="黑体" panose="02010609060101010101" charset="-122"/>
                <a:cs typeface="黑体" panose="02010609060101010101" charset="-122"/>
              </a:rPr>
              <a:t>The matrix is typically constructed by identifying the data elements required to execute the use case scenario. Then, for each scenario, at least identify the conditional cases that contain the test cases needed to execute the scenario. For example, in the matrix of Table 3-26, "V" indicates that the condition must be valid (Valid) to execute the elementary stream, while "I" indicates that the required Alternative flow, "n/a" (not applicable) indicates that this condition does not apply to the test case.</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105</a:t>
            </a:fld>
            <a:r>
              <a:rPr lang="en-US" altLang="zh-CN" b="1" dirty="0">
                <a:solidFill>
                  <a:schemeClr val="accent4"/>
                </a:solidFill>
              </a:rPr>
              <a:t>/116</a:t>
            </a:r>
          </a:p>
        </p:txBody>
      </p:sp>
      <p:sp>
        <p:nvSpPr>
          <p:cNvPr id="7" name="AutoShape 2">
            <a:extLst>
              <a:ext uri="{FF2B5EF4-FFF2-40B4-BE49-F238E27FC236}">
                <a16:creationId xmlns:a16="http://schemas.microsoft.com/office/drawing/2014/main" id="{2EB877C1-C9AA-4E34-A2FD-79DEF606FD07}"/>
              </a:ext>
            </a:extLst>
          </p:cNvPr>
          <p:cNvSpPr txBox="1">
            <a:spLocks/>
          </p:cNvSpPr>
          <p:nvPr/>
        </p:nvSpPr>
        <p:spPr>
          <a:xfrm>
            <a:off x="251520" y="461645"/>
            <a:ext cx="7593965"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sz="3200" kern="0" dirty="0">
                <a:solidFill>
                  <a:schemeClr val="tx1">
                    <a:lumMod val="60000"/>
                    <a:lumOff val="40000"/>
                  </a:schemeClr>
                </a:solidFill>
                <a:ea typeface="黑体" panose="02010609060101010101" charset="-122"/>
                <a:cs typeface="黑体" panose="02010609060101010101" charset="-122"/>
                <a:sym typeface="+mn-ea"/>
              </a:rPr>
              <a:t>3.7.3 Design steps and examples of the scenario method</a:t>
            </a:r>
            <a:endParaRPr lang="zh-CN" altLang="en-US" sz="3200" kern="0" dirty="0">
              <a:solidFill>
                <a:schemeClr val="tx1">
                  <a:lumMod val="60000"/>
                  <a:lumOff val="40000"/>
                </a:schemeClr>
              </a:solidFill>
              <a:ea typeface="黑体" panose="02010609060101010101" charset="-122"/>
              <a:cs typeface="黑体" panose="02010609060101010101" charset="-122"/>
              <a:sym typeface="+mn-ea"/>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65405" y="980728"/>
            <a:ext cx="8544560" cy="5472608"/>
          </a:xfrm>
        </p:spPr>
        <p:txBody>
          <a:bodyPr vert="horz" wrap="square" lIns="91440" tIns="45720" rIns="91440" bIns="45720" anchor="t"/>
          <a:lstStyle/>
          <a:p>
            <a:pPr marL="0" indent="0" algn="ctr" eaLnBrk="1" hangingPunct="1">
              <a:lnSpc>
                <a:spcPct val="170000"/>
              </a:lnSpc>
              <a:spcBef>
                <a:spcPct val="0"/>
              </a:spcBef>
              <a:buNone/>
            </a:pPr>
            <a:r>
              <a:rPr lang="en-US" sz="2000" b="1" dirty="0">
                <a:solidFill>
                  <a:srgbClr val="000000"/>
                </a:solidFill>
                <a:latin typeface="+mj-lt"/>
                <a:ea typeface="黑体" panose="02010609060101010101" charset="-122"/>
                <a:cs typeface="黑体" panose="02010609060101010101" charset="-122"/>
              </a:rPr>
              <a:t>Table 3-26 Test Case Table</a:t>
            </a:r>
          </a:p>
          <a:p>
            <a:pPr marL="0" indent="0" algn="ctr" eaLnBrk="1" hangingPunct="1">
              <a:lnSpc>
                <a:spcPct val="170000"/>
              </a:lnSpc>
              <a:spcBef>
                <a:spcPct val="0"/>
              </a:spcBef>
              <a:buNone/>
            </a:pPr>
            <a:endParaRPr lang="en-US" sz="2000" b="1" dirty="0">
              <a:solidFill>
                <a:srgbClr val="000000"/>
              </a:solidFill>
              <a:latin typeface="+mj-lt"/>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mj-lt"/>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mj-lt"/>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mj-lt"/>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mj-lt"/>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nSpc>
                <a:spcPct val="80000"/>
              </a:lnSpc>
              <a:spcBef>
                <a:spcPct val="0"/>
              </a:spcBef>
              <a:buNone/>
            </a:pPr>
            <a:r>
              <a:rPr lang="en-US" sz="2000" b="1" dirty="0">
                <a:solidFill>
                  <a:srgbClr val="000000"/>
                </a:solidFill>
                <a:latin typeface="黑体" panose="02010609060101010101" charset="-122"/>
                <a:ea typeface="黑体" panose="02010609060101010101" charset="-122"/>
                <a:cs typeface="黑体" panose="02010609060101010101" charset="-122"/>
              </a:rPr>
              <a:t>    </a:t>
            </a:r>
            <a:r>
              <a:rPr lang="en-US" sz="1600" b="1" dirty="0">
                <a:solidFill>
                  <a:srgbClr val="000000"/>
                </a:solidFill>
                <a:latin typeface="+mj-lt"/>
                <a:ea typeface="黑体" panose="02010609060101010101" charset="-122"/>
                <a:cs typeface="黑体" panose="02010609060101010101" charset="-122"/>
              </a:rPr>
              <a:t>In the matrix above, there is no need to enter any actual numeric values for the condition, the advantage of this is that you only need to look at the setting of each condition "V" and "I", if a condition does not have the value of "I", it means that the condition is invalid, indicating that the test case is not sufficient.</a:t>
            </a:r>
            <a:r>
              <a:rPr lang="en-US" sz="1800" b="1" dirty="0">
                <a:solidFill>
                  <a:srgbClr val="000000"/>
                </a:solidFill>
                <a:latin typeface="黑体" panose="02010609060101010101" charset="-122"/>
                <a:ea typeface="黑体" panose="02010609060101010101" charset="-122"/>
                <a:cs typeface="黑体" panose="02010609060101010101" charset="-122"/>
              </a:rPr>
              <a:t>
</a:t>
            </a: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10000"/>
              </a:lnSpc>
              <a:spcBef>
                <a:spcPct val="0"/>
              </a:spcBef>
              <a:buNone/>
            </a:pP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00000"/>
              </a:lnSpc>
              <a:spcBef>
                <a:spcPct val="0"/>
              </a:spcBef>
              <a:buNone/>
            </a:pPr>
            <a:r>
              <a:rPr lang="en-US" sz="2400" b="1" dirty="0">
                <a:solidFill>
                  <a:srgbClr val="000000"/>
                </a:solidFill>
                <a:latin typeface="黑体" panose="02010609060101010101" charset="-122"/>
                <a:ea typeface="黑体" panose="02010609060101010101" charset="-122"/>
                <a:cs typeface="黑体" panose="02010609060101010101" charset="-122"/>
              </a:rPr>
              <a:t>    </a:t>
            </a:r>
          </a:p>
        </p:txBody>
      </p:sp>
      <p:graphicFrame>
        <p:nvGraphicFramePr>
          <p:cNvPr id="3" name="表格 2"/>
          <p:cNvGraphicFramePr/>
          <p:nvPr>
            <p:extLst>
              <p:ext uri="{D42A27DB-BD31-4B8C-83A1-F6EECF244321}">
                <p14:modId xmlns:p14="http://schemas.microsoft.com/office/powerpoint/2010/main" val="635635550"/>
              </p:ext>
            </p:extLst>
          </p:nvPr>
        </p:nvGraphicFramePr>
        <p:xfrm>
          <a:off x="35496" y="1556792"/>
          <a:ext cx="8651875" cy="4051300"/>
        </p:xfrm>
        <a:graphic>
          <a:graphicData uri="http://schemas.openxmlformats.org/drawingml/2006/table">
            <a:tbl>
              <a:tblPr firstRow="1" bandRow="1">
                <a:tableStyleId>{5940675A-B579-460E-94D1-54222C63F5DA}</a:tableStyleId>
              </a:tblPr>
              <a:tblGrid>
                <a:gridCol w="795020">
                  <a:extLst>
                    <a:ext uri="{9D8B030D-6E8A-4147-A177-3AD203B41FA5}">
                      <a16:colId xmlns:a16="http://schemas.microsoft.com/office/drawing/2014/main" val="20000"/>
                    </a:ext>
                  </a:extLst>
                </a:gridCol>
                <a:gridCol w="1403985">
                  <a:extLst>
                    <a:ext uri="{9D8B030D-6E8A-4147-A177-3AD203B41FA5}">
                      <a16:colId xmlns:a16="http://schemas.microsoft.com/office/drawing/2014/main" val="20001"/>
                    </a:ext>
                  </a:extLst>
                </a:gridCol>
                <a:gridCol w="814705">
                  <a:extLst>
                    <a:ext uri="{9D8B030D-6E8A-4147-A177-3AD203B41FA5}">
                      <a16:colId xmlns:a16="http://schemas.microsoft.com/office/drawing/2014/main" val="20002"/>
                    </a:ext>
                  </a:extLst>
                </a:gridCol>
                <a:gridCol w="558165">
                  <a:extLst>
                    <a:ext uri="{9D8B030D-6E8A-4147-A177-3AD203B41FA5}">
                      <a16:colId xmlns:a16="http://schemas.microsoft.com/office/drawing/2014/main" val="20003"/>
                    </a:ext>
                  </a:extLst>
                </a:gridCol>
                <a:gridCol w="846455">
                  <a:extLst>
                    <a:ext uri="{9D8B030D-6E8A-4147-A177-3AD203B41FA5}">
                      <a16:colId xmlns:a16="http://schemas.microsoft.com/office/drawing/2014/main" val="20004"/>
                    </a:ext>
                  </a:extLst>
                </a:gridCol>
                <a:gridCol w="706120">
                  <a:extLst>
                    <a:ext uri="{9D8B030D-6E8A-4147-A177-3AD203B41FA5}">
                      <a16:colId xmlns:a16="http://schemas.microsoft.com/office/drawing/2014/main" val="20005"/>
                    </a:ext>
                  </a:extLst>
                </a:gridCol>
                <a:gridCol w="921385">
                  <a:extLst>
                    <a:ext uri="{9D8B030D-6E8A-4147-A177-3AD203B41FA5}">
                      <a16:colId xmlns:a16="http://schemas.microsoft.com/office/drawing/2014/main" val="20006"/>
                    </a:ext>
                  </a:extLst>
                </a:gridCol>
                <a:gridCol w="2606040">
                  <a:extLst>
                    <a:ext uri="{9D8B030D-6E8A-4147-A177-3AD203B41FA5}">
                      <a16:colId xmlns:a16="http://schemas.microsoft.com/office/drawing/2014/main" val="20007"/>
                    </a:ext>
                  </a:extLst>
                </a:gridCol>
              </a:tblGrid>
              <a:tr h="630555">
                <a:tc>
                  <a:txBody>
                    <a:bodyPr/>
                    <a:lstStyle/>
                    <a:p>
                      <a:pPr indent="127000" algn="ctr">
                        <a:buNone/>
                      </a:pPr>
                      <a:r>
                        <a:rPr lang="en-US" sz="1200" b="1" dirty="0">
                          <a:latin typeface="+mj-lt"/>
                          <a:ea typeface="黑体" panose="02010609060101010101" charset="-122"/>
                          <a:cs typeface="宋体" panose="02010600030101010101" pitchFamily="2" charset="-122"/>
                        </a:rPr>
                        <a:t>Cases</a:t>
                      </a:r>
                      <a:endParaRPr lang="en-US" altLang="en-US" sz="12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dirty="0">
                          <a:latin typeface="+mj-lt"/>
                          <a:ea typeface="黑体" panose="02010609060101010101" charset="-122"/>
                          <a:cs typeface="黑体" panose="02010609060101010101" charset="-122"/>
                        </a:rPr>
                        <a:t>Sc</a:t>
                      </a:r>
                      <a:r>
                        <a:rPr lang="en-US" altLang="zh-CN" sz="1200" b="1" dirty="0">
                          <a:latin typeface="+mj-lt"/>
                          <a:ea typeface="黑体" panose="02010609060101010101" charset="-122"/>
                          <a:cs typeface="黑体" panose="02010609060101010101" charset="-122"/>
                        </a:rPr>
                        <a:t>enario</a:t>
                      </a:r>
                      <a:r>
                        <a:rPr lang="en-US" sz="1200" b="1" dirty="0">
                          <a:latin typeface="+mj-lt"/>
                          <a:ea typeface="黑体" panose="02010609060101010101" charset="-122"/>
                          <a:cs typeface="黑体" panose="02010609060101010101" charset="-122"/>
                        </a:rPr>
                        <a:t>/Condition</a:t>
                      </a:r>
                      <a:endParaRPr lang="en-US" altLang="en-US" sz="12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dirty="0">
                          <a:latin typeface="+mj-lt"/>
                          <a:ea typeface="黑体" panose="02010609060101010101" charset="-122"/>
                          <a:cs typeface="宋体" panose="02010600030101010101" pitchFamily="2" charset="-122"/>
                        </a:rPr>
                        <a:t>Reservation date</a:t>
                      </a:r>
                      <a:endParaRPr lang="en-US" altLang="en-US" sz="12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1200" b="1" dirty="0">
                          <a:latin typeface="+mj-lt"/>
                          <a:ea typeface="黑体" panose="02010609060101010101" charset="-122"/>
                          <a:cs typeface="宋体" panose="02010600030101010101" pitchFamily="2" charset="-122"/>
                        </a:rPr>
                        <a:t>Room</a:t>
                      </a:r>
                      <a:endParaRPr lang="en-US" altLang="en-US" sz="12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dirty="0">
                          <a:latin typeface="+mj-lt"/>
                          <a:ea typeface="黑体" panose="02010609060101010101" charset="-122"/>
                          <a:cs typeface="宋体" panose="02010600030101010101" pitchFamily="2" charset="-122"/>
                        </a:rPr>
                        <a:t>Account
</a:t>
                      </a:r>
                      <a:endParaRPr lang="en-US" altLang="en-US" sz="12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dirty="0">
                          <a:latin typeface="+mj-lt"/>
                          <a:ea typeface="黑体" panose="02010609060101010101" charset="-122"/>
                          <a:cs typeface="宋体" panose="02010600030101010101" pitchFamily="2" charset="-122"/>
                        </a:rPr>
                        <a:t>password
</a:t>
                      </a:r>
                      <a:endParaRPr lang="en-US" altLang="en-US" sz="12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dirty="0">
                          <a:latin typeface="+mj-lt"/>
                          <a:ea typeface="黑体" panose="02010609060101010101" charset="-122"/>
                          <a:cs typeface="宋体" panose="02010600030101010101" pitchFamily="2" charset="-122"/>
                        </a:rPr>
                        <a:t>Account balance</a:t>
                      </a:r>
                      <a:endParaRPr lang="en-US" altLang="en-US" sz="12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dirty="0">
                          <a:latin typeface="+mj-lt"/>
                          <a:ea typeface="黑体" panose="02010609060101010101" charset="-122"/>
                          <a:cs typeface="宋体" panose="02010600030101010101" pitchFamily="2" charset="-122"/>
                        </a:rPr>
                        <a:t>Expected results
</a:t>
                      </a:r>
                      <a:endParaRPr lang="en-US" altLang="en-US" sz="12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3885">
                <a:tc>
                  <a:txBody>
                    <a:bodyPr/>
                    <a:lstStyle/>
                    <a:p>
                      <a:pPr indent="127000" algn="ctr">
                        <a:buNone/>
                      </a:pPr>
                      <a:r>
                        <a:rPr lang="en-US" sz="1200" b="1" dirty="0">
                          <a:latin typeface="+mj-lt"/>
                          <a:ea typeface="黑体" panose="02010609060101010101" charset="-122"/>
                          <a:cs typeface="宋体" panose="02010600030101010101" pitchFamily="2" charset="-122"/>
                        </a:rPr>
                        <a:t>1</a:t>
                      </a:r>
                      <a:endParaRPr lang="en-US" altLang="en-US" sz="12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200" b="1" dirty="0">
                          <a:latin typeface="+mj-lt"/>
                          <a:ea typeface="黑体" panose="02010609060101010101" charset="-122"/>
                          <a:cs typeface="黑体" panose="02010609060101010101" charset="-122"/>
                        </a:rPr>
                        <a:t>Scenario 1: Successfully book a room</a:t>
                      </a:r>
                      <a:endParaRPr lang="en-US" altLang="en-US" sz="12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V</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dirty="0">
                          <a:latin typeface="+mj-lt"/>
                          <a:ea typeface="黑体" panose="02010609060101010101" charset="-122"/>
                          <a:cs typeface="宋体" panose="02010600030101010101" pitchFamily="2" charset="-122"/>
                        </a:rPr>
                        <a:t>V</a:t>
                      </a:r>
                      <a:endParaRPr lang="en-US" altLang="en-US" sz="12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V</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dirty="0">
                          <a:latin typeface="+mj-lt"/>
                          <a:ea typeface="黑体" panose="02010609060101010101" charset="-122"/>
                          <a:cs typeface="宋体" panose="02010600030101010101" pitchFamily="2" charset="-122"/>
                        </a:rPr>
                        <a:t>V</a:t>
                      </a:r>
                      <a:endParaRPr lang="en-US" altLang="en-US" sz="12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dirty="0">
                          <a:latin typeface="+mj-lt"/>
                          <a:ea typeface="黑体" panose="02010609060101010101" charset="-122"/>
                          <a:cs typeface="宋体" panose="02010600030101010101" pitchFamily="2" charset="-122"/>
                        </a:rPr>
                        <a:t>V</a:t>
                      </a:r>
                      <a:endParaRPr lang="en-US" altLang="en-US" sz="12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200" b="1" dirty="0">
                          <a:latin typeface="+mj-lt"/>
                          <a:ea typeface="黑体" panose="02010609060101010101" charset="-122"/>
                          <a:cs typeface="黑体" panose="02010609060101010101" charset="-122"/>
                        </a:rPr>
                        <a:t>Successful booking, prompt "Booking successful", account balance decreased</a:t>
                      </a:r>
                      <a:endParaRPr lang="en-US" altLang="en-US" sz="12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1490">
                <a:tc>
                  <a:txBody>
                    <a:bodyPr/>
                    <a:lstStyle/>
                    <a:p>
                      <a:pPr indent="127000" algn="ctr">
                        <a:buNone/>
                      </a:pPr>
                      <a:r>
                        <a:rPr lang="en-US" sz="1200" b="1" dirty="0">
                          <a:latin typeface="+mj-lt"/>
                          <a:ea typeface="黑体" panose="02010609060101010101" charset="-122"/>
                          <a:cs typeface="宋体" panose="02010600030101010101" pitchFamily="2" charset="-122"/>
                        </a:rPr>
                        <a:t>2</a:t>
                      </a:r>
                      <a:endParaRPr lang="en-US" altLang="en-US" sz="12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200" b="1" dirty="0">
                          <a:latin typeface="+mj-lt"/>
                          <a:ea typeface="黑体" panose="02010609060101010101" charset="-122"/>
                          <a:cs typeface="黑体" panose="02010609060101010101" charset="-122"/>
                        </a:rPr>
                        <a:t>Scenario 2: The booking date is exceeded</a:t>
                      </a:r>
                      <a:endParaRPr lang="en-US" altLang="en-US" sz="12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I</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n/a</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n/a</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n/a</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dirty="0">
                          <a:latin typeface="+mj-lt"/>
                          <a:ea typeface="黑体" panose="02010609060101010101" charset="-122"/>
                          <a:cs typeface="宋体" panose="02010600030101010101" pitchFamily="2" charset="-122"/>
                        </a:rPr>
                        <a:t>n/a</a:t>
                      </a:r>
                      <a:endParaRPr lang="en-US" altLang="en-US" sz="12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200" b="1" dirty="0">
                          <a:latin typeface="+mj-lt"/>
                          <a:ea typeface="黑体" panose="02010609060101010101" charset="-122"/>
                          <a:cs typeface="黑体" panose="02010609060101010101" charset="-122"/>
                        </a:rPr>
                        <a:t>Prompt "Reservation date is invalid" and reselect the reservation date</a:t>
                      </a:r>
                      <a:endParaRPr lang="en-US" altLang="en-US" sz="12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2300">
                <a:tc>
                  <a:txBody>
                    <a:bodyPr/>
                    <a:lstStyle/>
                    <a:p>
                      <a:pPr indent="127000" algn="ctr">
                        <a:buNone/>
                      </a:pPr>
                      <a:r>
                        <a:rPr lang="en-US" sz="1200" b="1" dirty="0">
                          <a:latin typeface="+mj-lt"/>
                          <a:ea typeface="黑体" panose="02010609060101010101" charset="-122"/>
                          <a:cs typeface="宋体" panose="02010600030101010101" pitchFamily="2" charset="-122"/>
                        </a:rPr>
                        <a:t>3</a:t>
                      </a:r>
                      <a:endParaRPr lang="en-US" altLang="en-US" sz="12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200" b="1" dirty="0">
                          <a:latin typeface="+mj-lt"/>
                          <a:ea typeface="黑体" panose="02010609060101010101" charset="-122"/>
                          <a:cs typeface="黑体" panose="02010609060101010101" charset="-122"/>
                        </a:rPr>
                        <a:t>Scenario 3: No room available</a:t>
                      </a:r>
                      <a:endParaRPr lang="en-US" altLang="en-US" sz="12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V</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I</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n/a</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n/a</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n/a</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200" b="1" dirty="0">
                          <a:latin typeface="+mj-lt"/>
                          <a:ea typeface="黑体" panose="02010609060101010101" charset="-122"/>
                          <a:cs typeface="黑体" panose="02010609060101010101" charset="-122"/>
                        </a:rPr>
                        <a:t>Prompt "Reservation date Room is full" to reselect the reservation date</a:t>
                      </a:r>
                      <a:endParaRPr lang="en-US" altLang="en-US" sz="12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1490">
                <a:tc>
                  <a:txBody>
                    <a:bodyPr/>
                    <a:lstStyle/>
                    <a:p>
                      <a:pPr indent="127000" algn="ctr">
                        <a:buNone/>
                      </a:pPr>
                      <a:r>
                        <a:rPr lang="en-US" sz="1200" b="1" dirty="0">
                          <a:latin typeface="+mj-lt"/>
                          <a:ea typeface="黑体" panose="02010609060101010101" charset="-122"/>
                          <a:cs typeface="宋体" panose="02010600030101010101" pitchFamily="2" charset="-122"/>
                        </a:rPr>
                        <a:t>4</a:t>
                      </a:r>
                      <a:endParaRPr lang="en-US" altLang="en-US" sz="12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200" b="1" dirty="0">
                          <a:latin typeface="+mj-lt"/>
                          <a:ea typeface="黑体" panose="02010609060101010101" charset="-122"/>
                          <a:cs typeface="黑体" panose="02010609060101010101" charset="-122"/>
                        </a:rPr>
                        <a:t>Scenario 4: The account does not exist</a:t>
                      </a:r>
                      <a:endParaRPr lang="en-US" altLang="en-US" sz="12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V</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V</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I</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n/a</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n/a</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200" b="1" dirty="0">
                          <a:latin typeface="+mj-lt"/>
                          <a:ea typeface="黑体" panose="02010609060101010101" charset="-122"/>
                          <a:cs typeface="黑体" panose="02010609060101010101" charset="-122"/>
                        </a:rPr>
                        <a:t>Prompt "Account does not exist" and re-enter the account number</a:t>
                      </a:r>
                      <a:endParaRPr lang="en-US" altLang="en-US" sz="12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1490">
                <a:tc>
                  <a:txBody>
                    <a:bodyPr/>
                    <a:lstStyle/>
                    <a:p>
                      <a:pPr indent="127000" algn="ctr">
                        <a:buNone/>
                      </a:pPr>
                      <a:r>
                        <a:rPr lang="en-US" sz="1200" b="1" dirty="0">
                          <a:latin typeface="+mj-lt"/>
                          <a:ea typeface="黑体" panose="02010609060101010101" charset="-122"/>
                          <a:cs typeface="宋体" panose="02010600030101010101" pitchFamily="2" charset="-122"/>
                        </a:rPr>
                        <a:t>5</a:t>
                      </a:r>
                      <a:endParaRPr lang="en-US" altLang="en-US" sz="12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200" b="1" dirty="0">
                          <a:latin typeface="+mj-lt"/>
                          <a:ea typeface="黑体" panose="02010609060101010101" charset="-122"/>
                          <a:cs typeface="黑体" panose="02010609060101010101" charset="-122"/>
                        </a:rPr>
                        <a:t>Scenario 5: Incorrect password</a:t>
                      </a:r>
                      <a:endParaRPr lang="en-US" altLang="en-US" sz="12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V</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V</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V</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I</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n/a</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200" b="1" dirty="0">
                          <a:latin typeface="+mj-lt"/>
                          <a:ea typeface="黑体" panose="02010609060101010101" charset="-122"/>
                          <a:cs typeface="黑体" panose="02010609060101010101" charset="-122"/>
                        </a:rPr>
                        <a:t>Prompt "Password Error" to re-enter the password
</a:t>
                      </a:r>
                      <a:endParaRPr lang="en-US" altLang="en-US" sz="12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1490">
                <a:tc>
                  <a:txBody>
                    <a:bodyPr/>
                    <a:lstStyle/>
                    <a:p>
                      <a:pPr indent="127000" algn="ctr">
                        <a:buNone/>
                      </a:pPr>
                      <a:r>
                        <a:rPr lang="en-US" sz="1200" b="1" dirty="0">
                          <a:latin typeface="+mj-lt"/>
                          <a:ea typeface="黑体" panose="02010609060101010101" charset="-122"/>
                          <a:cs typeface="宋体" panose="02010600030101010101" pitchFamily="2" charset="-122"/>
                        </a:rPr>
                        <a:t>6</a:t>
                      </a:r>
                      <a:endParaRPr lang="en-US" altLang="en-US" sz="12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200" b="1" dirty="0">
                          <a:latin typeface="+mj-lt"/>
                          <a:ea typeface="黑体" panose="02010609060101010101" charset="-122"/>
                          <a:cs typeface="黑体" panose="02010609060101010101" charset="-122"/>
                        </a:rPr>
                        <a:t>Scenario 6: Insufficient account balance</a:t>
                      </a:r>
                      <a:endParaRPr lang="en-US" altLang="en-US" sz="12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V</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V</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V</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V</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200" b="1">
                          <a:latin typeface="+mj-lt"/>
                          <a:ea typeface="黑体" panose="02010609060101010101" charset="-122"/>
                          <a:cs typeface="宋体" panose="02010600030101010101" pitchFamily="2" charset="-122"/>
                        </a:rPr>
                        <a:t>I</a:t>
                      </a:r>
                      <a:endParaRPr lang="en-US" altLang="en-US" sz="12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200" b="1" dirty="0">
                          <a:latin typeface="+mj-lt"/>
                          <a:ea typeface="黑体" panose="02010609060101010101" charset="-122"/>
                          <a:cs typeface="黑体" panose="02010609060101010101" charset="-122"/>
                        </a:rPr>
                        <a:t>Prompt "Please recharge if the account balance is insufficient"</a:t>
                      </a:r>
                      <a:endParaRPr lang="en-US" altLang="en-US" sz="12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106</a:t>
            </a:fld>
            <a:r>
              <a:rPr lang="en-US" altLang="zh-CN" b="1" dirty="0">
                <a:solidFill>
                  <a:schemeClr val="accent4"/>
                </a:solidFill>
              </a:rPr>
              <a:t>/116</a:t>
            </a:r>
          </a:p>
        </p:txBody>
      </p:sp>
      <p:sp>
        <p:nvSpPr>
          <p:cNvPr id="8" name="AutoShape 2">
            <a:extLst>
              <a:ext uri="{FF2B5EF4-FFF2-40B4-BE49-F238E27FC236}">
                <a16:creationId xmlns:a16="http://schemas.microsoft.com/office/drawing/2014/main" id="{74985A69-6364-488A-A237-F2D9BCE14429}"/>
              </a:ext>
            </a:extLst>
          </p:cNvPr>
          <p:cNvSpPr txBox="1">
            <a:spLocks/>
          </p:cNvSpPr>
          <p:nvPr/>
        </p:nvSpPr>
        <p:spPr>
          <a:xfrm>
            <a:off x="251520" y="461645"/>
            <a:ext cx="7593965"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sz="3200" kern="0" dirty="0">
                <a:solidFill>
                  <a:schemeClr val="tx1">
                    <a:lumMod val="60000"/>
                    <a:lumOff val="40000"/>
                  </a:schemeClr>
                </a:solidFill>
                <a:ea typeface="黑体" panose="02010609060101010101" charset="-122"/>
                <a:cs typeface="黑体" panose="02010609060101010101" charset="-122"/>
                <a:sym typeface="+mn-ea"/>
              </a:rPr>
              <a:t>3.7.3 Design steps and examples of the scenario method</a:t>
            </a:r>
            <a:endParaRPr lang="zh-CN" altLang="en-US" sz="3200" kern="0" dirty="0">
              <a:solidFill>
                <a:schemeClr val="tx1">
                  <a:lumMod val="60000"/>
                  <a:lumOff val="40000"/>
                </a:schemeClr>
              </a:solidFill>
              <a:ea typeface="黑体" panose="02010609060101010101" charset="-122"/>
              <a:cs typeface="黑体" panose="02010609060101010101" charset="-122"/>
              <a:sym typeface="+mn-ea"/>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83753" y="980728"/>
            <a:ext cx="8611686" cy="5760640"/>
          </a:xfrm>
        </p:spPr>
        <p:txBody>
          <a:bodyPr vert="horz" wrap="square" lIns="91440" tIns="45720" rIns="91440" bIns="45720" anchor="t"/>
          <a:lstStyle/>
          <a:p>
            <a:pPr marL="0" indent="0">
              <a:spcBef>
                <a:spcPct val="0"/>
              </a:spcBef>
              <a:buNone/>
            </a:pPr>
            <a:r>
              <a:rPr lang="en-US" sz="2000" b="1" dirty="0">
                <a:solidFill>
                  <a:schemeClr val="accent6">
                    <a:lumMod val="50000"/>
                  </a:schemeClr>
                </a:solidFill>
                <a:latin typeface="+mj-lt"/>
                <a:ea typeface="黑体" panose="02010609060101010101" charset="-122"/>
                <a:cs typeface="黑体" panose="02010609060101010101" charset="-122"/>
              </a:rPr>
              <a:t>(4) Determine the test case data values
</a:t>
            </a:r>
            <a:r>
              <a:rPr lang="en-US" sz="1800" b="1" dirty="0">
                <a:solidFill>
                  <a:schemeClr val="accent6">
                    <a:lumMod val="50000"/>
                  </a:schemeClr>
                </a:solidFill>
                <a:ea typeface="黑体" panose="02010609060101010101" charset="-122"/>
                <a:cs typeface="黑体" panose="02010609060101010101" charset="-122"/>
              </a:rPr>
              <a:t>    </a:t>
            </a:r>
            <a:r>
              <a:rPr lang="en-US" sz="1800" dirty="0">
                <a:ea typeface="黑体" panose="02010609060101010101" charset="-122"/>
                <a:cs typeface="黑体" panose="02010609060101010101" charset="-122"/>
              </a:rPr>
              <a:t>Suppose </a:t>
            </a:r>
            <a:r>
              <a:rPr lang="en-US" sz="1800" dirty="0" err="1">
                <a:ea typeface="黑体" panose="02010609060101010101" charset="-122"/>
                <a:cs typeface="黑体" panose="02010609060101010101" charset="-122"/>
              </a:rPr>
              <a:t>UserOne</a:t>
            </a:r>
            <a:r>
              <a:rPr lang="en-US" sz="1800" dirty="0">
                <a:ea typeface="黑体" panose="02010609060101010101" charset="-122"/>
                <a:cs typeface="黑体" panose="02010609060101010101" charset="-122"/>
              </a:rPr>
              <a:t> is a registered user with a password of </a:t>
            </a:r>
            <a:r>
              <a:rPr lang="en-US" sz="1800" dirty="0" err="1">
                <a:ea typeface="黑体" panose="02010609060101010101" charset="-122"/>
                <a:cs typeface="黑体" panose="02010609060101010101" charset="-122"/>
              </a:rPr>
              <a:t>MyPass</a:t>
            </a:r>
            <a:r>
              <a:rPr lang="en-US" sz="1800" dirty="0">
                <a:ea typeface="黑体" panose="02010609060101010101" charset="-122"/>
                <a:cs typeface="黑体" panose="02010609060101010101" charset="-122"/>
              </a:rPr>
              <a:t>; </a:t>
            </a:r>
            <a:r>
              <a:rPr lang="en-US" sz="1800" dirty="0" err="1">
                <a:ea typeface="黑体" panose="02010609060101010101" charset="-122"/>
                <a:cs typeface="黑体" panose="02010609060101010101" charset="-122"/>
              </a:rPr>
              <a:t>UserTwo</a:t>
            </a:r>
            <a:r>
              <a:rPr lang="en-US" sz="1800" dirty="0">
                <a:ea typeface="黑体" panose="02010609060101010101" charset="-122"/>
                <a:cs typeface="黑体" panose="02010609060101010101" charset="-122"/>
              </a:rPr>
              <a:t> is an unregistered user.</a:t>
            </a:r>
          </a:p>
          <a:p>
            <a:pPr marL="0" indent="0">
              <a:spcBef>
                <a:spcPct val="0"/>
              </a:spcBef>
              <a:buNone/>
            </a:pPr>
            <a:r>
              <a:rPr lang="en-US" sz="2000" b="1" dirty="0">
                <a:solidFill>
                  <a:schemeClr val="accent6">
                    <a:lumMod val="50000"/>
                  </a:schemeClr>
                </a:solidFill>
                <a:latin typeface="+mj-lt"/>
                <a:ea typeface="黑体" panose="02010609060101010101" charset="-122"/>
                <a:cs typeface="黑体" panose="02010609060101010101" charset="-122"/>
              </a:rPr>
              <a:t>
                               </a:t>
            </a:r>
            <a:r>
              <a:rPr lang="en-US" sz="2000" b="1" dirty="0">
                <a:solidFill>
                  <a:srgbClr val="000000"/>
                </a:solidFill>
                <a:latin typeface="+mj-lt"/>
                <a:ea typeface="黑体" panose="02010609060101010101" charset="-122"/>
                <a:cs typeface="黑体" panose="02010609060101010101" charset="-122"/>
              </a:rPr>
              <a:t>Table 3-27 Test Case Table</a:t>
            </a:r>
          </a:p>
        </p:txBody>
      </p:sp>
      <p:graphicFrame>
        <p:nvGraphicFramePr>
          <p:cNvPr id="4" name="表格 3"/>
          <p:cNvGraphicFramePr/>
          <p:nvPr>
            <p:extLst>
              <p:ext uri="{D42A27DB-BD31-4B8C-83A1-F6EECF244321}">
                <p14:modId xmlns:p14="http://schemas.microsoft.com/office/powerpoint/2010/main" val="2000960193"/>
              </p:ext>
            </p:extLst>
          </p:nvPr>
        </p:nvGraphicFramePr>
        <p:xfrm>
          <a:off x="83754" y="2582168"/>
          <a:ext cx="8323898" cy="3939540"/>
        </p:xfrm>
        <a:graphic>
          <a:graphicData uri="http://schemas.openxmlformats.org/drawingml/2006/table">
            <a:tbl>
              <a:tblPr firstRow="1" bandRow="1">
                <a:tableStyleId>{5940675A-B579-460E-94D1-54222C63F5DA}</a:tableStyleId>
              </a:tblPr>
              <a:tblGrid>
                <a:gridCol w="609113">
                  <a:extLst>
                    <a:ext uri="{9D8B030D-6E8A-4147-A177-3AD203B41FA5}">
                      <a16:colId xmlns:a16="http://schemas.microsoft.com/office/drawing/2014/main" val="20000"/>
                    </a:ext>
                  </a:extLst>
                </a:gridCol>
                <a:gridCol w="1226578">
                  <a:extLst>
                    <a:ext uri="{9D8B030D-6E8A-4147-A177-3AD203B41FA5}">
                      <a16:colId xmlns:a16="http://schemas.microsoft.com/office/drawing/2014/main" val="20001"/>
                    </a:ext>
                  </a:extLst>
                </a:gridCol>
                <a:gridCol w="1721964">
                  <a:extLst>
                    <a:ext uri="{9D8B030D-6E8A-4147-A177-3AD203B41FA5}">
                      <a16:colId xmlns:a16="http://schemas.microsoft.com/office/drawing/2014/main" val="20002"/>
                    </a:ext>
                  </a:extLst>
                </a:gridCol>
                <a:gridCol w="637384">
                  <a:extLst>
                    <a:ext uri="{9D8B030D-6E8A-4147-A177-3AD203B41FA5}">
                      <a16:colId xmlns:a16="http://schemas.microsoft.com/office/drawing/2014/main" val="20003"/>
                    </a:ext>
                  </a:extLst>
                </a:gridCol>
                <a:gridCol w="1029966">
                  <a:extLst>
                    <a:ext uri="{9D8B030D-6E8A-4147-A177-3AD203B41FA5}">
                      <a16:colId xmlns:a16="http://schemas.microsoft.com/office/drawing/2014/main" val="20004"/>
                    </a:ext>
                  </a:extLst>
                </a:gridCol>
                <a:gridCol w="884113">
                  <a:extLst>
                    <a:ext uri="{9D8B030D-6E8A-4147-A177-3AD203B41FA5}">
                      <a16:colId xmlns:a16="http://schemas.microsoft.com/office/drawing/2014/main" val="20005"/>
                    </a:ext>
                  </a:extLst>
                </a:gridCol>
                <a:gridCol w="1032536">
                  <a:extLst>
                    <a:ext uri="{9D8B030D-6E8A-4147-A177-3AD203B41FA5}">
                      <a16:colId xmlns:a16="http://schemas.microsoft.com/office/drawing/2014/main" val="20006"/>
                    </a:ext>
                  </a:extLst>
                </a:gridCol>
                <a:gridCol w="1182244">
                  <a:extLst>
                    <a:ext uri="{9D8B030D-6E8A-4147-A177-3AD203B41FA5}">
                      <a16:colId xmlns:a16="http://schemas.microsoft.com/office/drawing/2014/main" val="20007"/>
                    </a:ext>
                  </a:extLst>
                </a:gridCol>
              </a:tblGrid>
              <a:tr h="609600">
                <a:tc>
                  <a:txBody>
                    <a:bodyPr/>
                    <a:lstStyle/>
                    <a:p>
                      <a:pPr marL="0" indent="127000" algn="ctr" defTabSz="914400" rtl="0" eaLnBrk="1" latinLnBrk="0" hangingPunct="1">
                        <a:buNone/>
                      </a:pPr>
                      <a:r>
                        <a:rPr lang="en-US" sz="900" b="1" kern="1200" dirty="0">
                          <a:solidFill>
                            <a:schemeClr val="tx1"/>
                          </a:solidFill>
                          <a:latin typeface="+mn-lt"/>
                          <a:ea typeface="黑体" panose="02010609060101010101" charset="-122"/>
                          <a:cs typeface="宋体" panose="02010600030101010101" pitchFamily="2" charset="-122"/>
                        </a:rPr>
                        <a:t>Case</a:t>
                      </a:r>
                      <a:endParaRPr lang="en-US" altLang="en-US" sz="900" b="1" kern="1200" dirty="0">
                        <a:solidFill>
                          <a:schemeClr val="tx1"/>
                        </a:solidFill>
                        <a:latin typeface="+mn-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900" b="1" kern="1200" dirty="0">
                          <a:solidFill>
                            <a:schemeClr val="tx1"/>
                          </a:solidFill>
                          <a:latin typeface="+mn-lt"/>
                          <a:ea typeface="黑体" panose="02010609060101010101" charset="-122"/>
                          <a:cs typeface="黑体" panose="02010609060101010101" charset="-122"/>
                        </a:rPr>
                        <a:t>Scenario/Condition</a:t>
                      </a:r>
                      <a:endParaRPr lang="en-US" altLang="en-US" sz="900" b="1" kern="1200" dirty="0">
                        <a:solidFill>
                          <a:schemeClr val="tx1"/>
                        </a:solidFill>
                        <a:latin typeface="+mn-lt"/>
                        <a:ea typeface="黑体" panose="02010609060101010101" charset="-122"/>
                        <a:cs typeface="黑体" panose="02010609060101010101"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Reservation date</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room</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Account</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password</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Account balance</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Expected results</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990">
                <a:tc>
                  <a:txBody>
                    <a:bodyPr/>
                    <a:lstStyle/>
                    <a:p>
                      <a:pPr indent="127000" algn="ctr">
                        <a:buNone/>
                      </a:pPr>
                      <a:r>
                        <a:rPr lang="en-US" sz="900" b="1" dirty="0">
                          <a:latin typeface="+mj-lt"/>
                          <a:ea typeface="黑体" panose="02010609060101010101" charset="-122"/>
                          <a:cs typeface="宋体" panose="02010600030101010101" pitchFamily="2" charset="-122"/>
                        </a:rPr>
                        <a:t>1</a:t>
                      </a:r>
                      <a:endParaRPr lang="en-US" altLang="en-US" sz="9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900" b="1" kern="1200" dirty="0">
                          <a:solidFill>
                            <a:schemeClr val="tx1"/>
                          </a:solidFill>
                          <a:latin typeface="+mn-lt"/>
                          <a:ea typeface="黑体" panose="02010609060101010101" charset="-122"/>
                          <a:cs typeface="黑体" panose="02010609060101010101" charset="-122"/>
                        </a:rPr>
                        <a:t>Scenario </a:t>
                      </a:r>
                      <a:r>
                        <a:rPr lang="en-US" sz="900" b="1" dirty="0">
                          <a:latin typeface="黑体" panose="02010609060101010101" charset="-122"/>
                          <a:ea typeface="黑体" panose="02010609060101010101" charset="-122"/>
                          <a:cs typeface="黑体" panose="02010609060101010101" charset="-122"/>
                        </a:rPr>
                        <a:t>1</a:t>
                      </a:r>
                      <a:endParaRPr lang="en-US" altLang="en-US" sz="900" b="1" dirty="0">
                        <a:latin typeface="黑体" panose="02010609060101010101" charset="-122"/>
                        <a:ea typeface="黑体" panose="02010609060101010101" charset="-122"/>
                        <a:cs typeface="黑体" panose="02010609060101010101"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A valid date</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Not full</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UserOne</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MyPass</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800</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Successful booking</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4990">
                <a:tc>
                  <a:txBody>
                    <a:bodyPr/>
                    <a:lstStyle/>
                    <a:p>
                      <a:pPr indent="127000" algn="ctr">
                        <a:buNone/>
                      </a:pPr>
                      <a:r>
                        <a:rPr lang="en-US" sz="900" b="1" dirty="0">
                          <a:latin typeface="+mj-lt"/>
                          <a:ea typeface="黑体" panose="02010609060101010101" charset="-122"/>
                          <a:cs typeface="宋体" panose="02010600030101010101" pitchFamily="2" charset="-122"/>
                        </a:rPr>
                        <a:t>2</a:t>
                      </a:r>
                      <a:endParaRPr lang="en-US" altLang="en-US" sz="9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900" b="1" kern="1200" dirty="0">
                          <a:solidFill>
                            <a:schemeClr val="tx1"/>
                          </a:solidFill>
                          <a:latin typeface="+mn-lt"/>
                          <a:ea typeface="黑体" panose="02010609060101010101" charset="-122"/>
                          <a:cs typeface="黑体" panose="02010609060101010101" charset="-122"/>
                        </a:rPr>
                        <a:t>Scenario </a:t>
                      </a:r>
                      <a:r>
                        <a:rPr lang="en-US" altLang="zh-CN" sz="900" b="1" dirty="0">
                          <a:latin typeface="黑体" panose="02010609060101010101" charset="-122"/>
                          <a:ea typeface="黑体" panose="02010609060101010101" charset="-122"/>
                          <a:cs typeface="黑体" panose="02010609060101010101" charset="-122"/>
                        </a:rPr>
                        <a:t>2</a:t>
                      </a:r>
                      <a:endParaRPr lang="en-US" altLang="en-US" sz="900" b="1" dirty="0">
                        <a:latin typeface="黑体" panose="02010609060101010101" charset="-122"/>
                        <a:ea typeface="黑体" panose="02010609060101010101" charset="-122"/>
                        <a:cs typeface="黑体" panose="02010609060101010101"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A date beyond the booking period</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n/a</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n/a</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n/a</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n/a</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Date exceeded</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990">
                <a:tc>
                  <a:txBody>
                    <a:bodyPr/>
                    <a:lstStyle/>
                    <a:p>
                      <a:pPr indent="127000" algn="ctr">
                        <a:buNone/>
                      </a:pPr>
                      <a:r>
                        <a:rPr lang="en-US" sz="900" b="1" dirty="0">
                          <a:latin typeface="+mj-lt"/>
                          <a:ea typeface="黑体" panose="02010609060101010101" charset="-122"/>
                          <a:cs typeface="宋体" panose="02010600030101010101" pitchFamily="2" charset="-122"/>
                        </a:rPr>
                        <a:t>3</a:t>
                      </a:r>
                      <a:endParaRPr lang="en-US" altLang="en-US" sz="9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900" b="1" kern="1200" dirty="0">
                          <a:solidFill>
                            <a:schemeClr val="tx1"/>
                          </a:solidFill>
                          <a:latin typeface="+mn-lt"/>
                          <a:ea typeface="黑体" panose="02010609060101010101" charset="-122"/>
                          <a:cs typeface="黑体" panose="02010609060101010101" charset="-122"/>
                        </a:rPr>
                        <a:t>Scenario </a:t>
                      </a:r>
                      <a:r>
                        <a:rPr lang="en-US" altLang="zh-CN" sz="900" b="1" dirty="0">
                          <a:latin typeface="黑体" panose="02010609060101010101" charset="-122"/>
                          <a:ea typeface="黑体" panose="02010609060101010101" charset="-122"/>
                          <a:cs typeface="黑体" panose="02010609060101010101" charset="-122"/>
                        </a:rPr>
                        <a:t>3</a:t>
                      </a:r>
                      <a:endParaRPr lang="en-US" altLang="en-US" sz="900" b="1" dirty="0">
                        <a:latin typeface="黑体" panose="02010609060101010101" charset="-122"/>
                        <a:ea typeface="黑体" panose="02010609060101010101" charset="-122"/>
                        <a:cs typeface="黑体" panose="02010609060101010101"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900" b="1" dirty="0">
                          <a:latin typeface="黑体" panose="02010609060101010101" charset="-122"/>
                          <a:ea typeface="黑体" panose="02010609060101010101" charset="-122"/>
                          <a:cs typeface="宋体" panose="02010600030101010101" pitchFamily="2" charset="-122"/>
                        </a:rPr>
                        <a:t>A valid date</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Full</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n/a</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n/a</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n/a</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No room available</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990">
                <a:tc>
                  <a:txBody>
                    <a:bodyPr/>
                    <a:lstStyle/>
                    <a:p>
                      <a:pPr indent="127000" algn="ctr">
                        <a:buNone/>
                      </a:pPr>
                      <a:r>
                        <a:rPr lang="en-US" sz="900" b="1" dirty="0">
                          <a:latin typeface="+mj-lt"/>
                          <a:ea typeface="黑体" panose="02010609060101010101" charset="-122"/>
                          <a:cs typeface="宋体" panose="02010600030101010101" pitchFamily="2" charset="-122"/>
                        </a:rPr>
                        <a:t>4</a:t>
                      </a:r>
                      <a:endParaRPr lang="en-US" altLang="en-US" sz="9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900" b="1" kern="1200" dirty="0">
                          <a:solidFill>
                            <a:schemeClr val="tx1"/>
                          </a:solidFill>
                          <a:latin typeface="+mn-lt"/>
                          <a:ea typeface="黑体" panose="02010609060101010101" charset="-122"/>
                          <a:cs typeface="黑体" panose="02010609060101010101" charset="-122"/>
                        </a:rPr>
                        <a:t>Scenario </a:t>
                      </a:r>
                      <a:r>
                        <a:rPr lang="en-US" altLang="zh-CN" sz="900" b="1" dirty="0">
                          <a:latin typeface="黑体" panose="02010609060101010101" charset="-122"/>
                          <a:ea typeface="黑体" panose="02010609060101010101" charset="-122"/>
                          <a:cs typeface="黑体" panose="02010609060101010101" charset="-122"/>
                        </a:rPr>
                        <a:t>4</a:t>
                      </a:r>
                      <a:endParaRPr lang="en-US" altLang="en-US" sz="900" b="1" dirty="0">
                        <a:latin typeface="黑体" panose="02010609060101010101" charset="-122"/>
                        <a:ea typeface="黑体" panose="02010609060101010101" charset="-122"/>
                        <a:cs typeface="黑体" panose="02010609060101010101"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900" b="1" dirty="0">
                          <a:latin typeface="黑体" panose="02010609060101010101" charset="-122"/>
                          <a:ea typeface="黑体" panose="02010609060101010101" charset="-122"/>
                          <a:cs typeface="宋体" panose="02010600030101010101" pitchFamily="2" charset="-122"/>
                        </a:rPr>
                        <a:t>A valid date</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Not full</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UserTwo</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n/a</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n/a</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Account error</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4990">
                <a:tc>
                  <a:txBody>
                    <a:bodyPr/>
                    <a:lstStyle/>
                    <a:p>
                      <a:pPr indent="127000" algn="ctr">
                        <a:buNone/>
                      </a:pPr>
                      <a:r>
                        <a:rPr lang="en-US" sz="900" b="1" dirty="0">
                          <a:latin typeface="+mj-lt"/>
                          <a:ea typeface="黑体" panose="02010609060101010101" charset="-122"/>
                          <a:cs typeface="宋体" panose="02010600030101010101" pitchFamily="2" charset="-122"/>
                        </a:rPr>
                        <a:t>5</a:t>
                      </a:r>
                      <a:endParaRPr lang="en-US" altLang="en-US" sz="9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900" b="1" kern="1200" dirty="0">
                          <a:solidFill>
                            <a:schemeClr val="tx1"/>
                          </a:solidFill>
                          <a:latin typeface="+mn-lt"/>
                          <a:ea typeface="黑体" panose="02010609060101010101" charset="-122"/>
                          <a:cs typeface="黑体" panose="02010609060101010101" charset="-122"/>
                        </a:rPr>
                        <a:t>Scenario </a:t>
                      </a:r>
                      <a:r>
                        <a:rPr lang="en-US" altLang="zh-CN" sz="900" b="1" dirty="0">
                          <a:latin typeface="黑体" panose="02010609060101010101" charset="-122"/>
                          <a:ea typeface="黑体" panose="02010609060101010101" charset="-122"/>
                          <a:cs typeface="黑体" panose="02010609060101010101" charset="-122"/>
                        </a:rPr>
                        <a:t>5</a:t>
                      </a:r>
                      <a:endParaRPr lang="en-US" altLang="en-US" sz="900" b="1" dirty="0">
                        <a:latin typeface="黑体" panose="02010609060101010101" charset="-122"/>
                        <a:ea typeface="黑体" panose="02010609060101010101" charset="-122"/>
                        <a:cs typeface="黑体" panose="02010609060101010101"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900" b="1" dirty="0">
                          <a:latin typeface="黑体" panose="02010609060101010101" charset="-122"/>
                          <a:ea typeface="黑体" panose="02010609060101010101" charset="-122"/>
                          <a:cs typeface="宋体" panose="02010600030101010101" pitchFamily="2" charset="-122"/>
                        </a:rPr>
                        <a:t>A valid date</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Not full</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UserOne</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NoPass</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n/a</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Wrong password</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4990">
                <a:tc>
                  <a:txBody>
                    <a:bodyPr/>
                    <a:lstStyle/>
                    <a:p>
                      <a:pPr indent="127000" algn="ctr">
                        <a:buNone/>
                      </a:pPr>
                      <a:r>
                        <a:rPr lang="en-US" sz="900" b="1" dirty="0">
                          <a:latin typeface="+mj-lt"/>
                          <a:ea typeface="黑体" panose="02010609060101010101" charset="-122"/>
                          <a:cs typeface="宋体" panose="02010600030101010101" pitchFamily="2" charset="-122"/>
                        </a:rPr>
                        <a:t>6</a:t>
                      </a:r>
                      <a:endParaRPr lang="en-US" altLang="en-US" sz="9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900" b="1" kern="1200" dirty="0">
                          <a:solidFill>
                            <a:schemeClr val="tx1"/>
                          </a:solidFill>
                          <a:latin typeface="+mn-lt"/>
                          <a:ea typeface="黑体" panose="02010609060101010101" charset="-122"/>
                          <a:cs typeface="黑体" panose="02010609060101010101" charset="-122"/>
                        </a:rPr>
                        <a:t>Scenario </a:t>
                      </a:r>
                      <a:r>
                        <a:rPr lang="en-US" altLang="zh-CN" sz="900" b="1" dirty="0">
                          <a:latin typeface="黑体" panose="02010609060101010101" charset="-122"/>
                          <a:ea typeface="黑体" panose="02010609060101010101" charset="-122"/>
                          <a:cs typeface="黑体" panose="02010609060101010101" charset="-122"/>
                        </a:rPr>
                        <a:t>6</a:t>
                      </a:r>
                      <a:endParaRPr lang="en-US" altLang="en-US" sz="900" b="1" dirty="0">
                        <a:latin typeface="黑体" panose="02010609060101010101" charset="-122"/>
                        <a:ea typeface="黑体" panose="02010609060101010101" charset="-122"/>
                        <a:cs typeface="黑体" panose="02010609060101010101"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900" b="1" dirty="0">
                          <a:latin typeface="黑体" panose="02010609060101010101" charset="-122"/>
                          <a:ea typeface="黑体" panose="02010609060101010101" charset="-122"/>
                          <a:cs typeface="宋体" panose="02010600030101010101" pitchFamily="2" charset="-122"/>
                        </a:rPr>
                        <a:t>A valid date</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Not full</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UserOne</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MyPass</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a:latin typeface="黑体" panose="02010609060101010101" charset="-122"/>
                          <a:ea typeface="黑体" panose="02010609060101010101" charset="-122"/>
                          <a:cs typeface="宋体" panose="02010600030101010101" pitchFamily="2" charset="-122"/>
                        </a:rPr>
                        <a:t>200</a:t>
                      </a:r>
                      <a:endParaRPr lang="en-US" altLang="en-US" sz="9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900" b="1" dirty="0">
                          <a:latin typeface="黑体" panose="02010609060101010101" charset="-122"/>
                          <a:ea typeface="黑体" panose="02010609060101010101" charset="-122"/>
                          <a:cs typeface="宋体" panose="02010600030101010101" pitchFamily="2" charset="-122"/>
                        </a:rPr>
                        <a:t>Insufficient balance</a:t>
                      </a:r>
                      <a:endParaRPr lang="en-US" altLang="en-US" sz="9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Rectangle 6"/>
          <p:cNvSpPr txBox="1">
            <a:spLocks noGrp="1"/>
          </p:cNvSpPr>
          <p:nvPr/>
        </p:nvSpPr>
        <p:spPr>
          <a:xfrm>
            <a:off x="7934960" y="640016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107</a:t>
            </a:fld>
            <a:r>
              <a:rPr lang="en-US" altLang="zh-CN" b="1" dirty="0">
                <a:solidFill>
                  <a:schemeClr val="accent4"/>
                </a:solidFill>
              </a:rPr>
              <a:t>/116</a:t>
            </a:r>
          </a:p>
        </p:txBody>
      </p:sp>
      <p:sp>
        <p:nvSpPr>
          <p:cNvPr id="8" name="AutoShape 2">
            <a:extLst>
              <a:ext uri="{FF2B5EF4-FFF2-40B4-BE49-F238E27FC236}">
                <a16:creationId xmlns:a16="http://schemas.microsoft.com/office/drawing/2014/main" id="{637A8E67-0E29-40BD-B7CB-7BE0F63E7D60}"/>
              </a:ext>
            </a:extLst>
          </p:cNvPr>
          <p:cNvSpPr txBox="1">
            <a:spLocks/>
          </p:cNvSpPr>
          <p:nvPr/>
        </p:nvSpPr>
        <p:spPr>
          <a:xfrm>
            <a:off x="179512" y="283121"/>
            <a:ext cx="7593965"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sz="3200" kern="0" dirty="0">
                <a:solidFill>
                  <a:schemeClr val="tx1">
                    <a:lumMod val="60000"/>
                    <a:lumOff val="40000"/>
                  </a:schemeClr>
                </a:solidFill>
                <a:ea typeface="黑体" panose="02010609060101010101" charset="-122"/>
                <a:cs typeface="黑体" panose="02010609060101010101" charset="-122"/>
                <a:sym typeface="+mn-ea"/>
              </a:rPr>
              <a:t>3.7.3 Design steps and examples of the scenario method</a:t>
            </a:r>
            <a:endParaRPr lang="zh-CN" altLang="en-US" sz="3200" kern="0" dirty="0">
              <a:solidFill>
                <a:schemeClr val="tx1">
                  <a:lumMod val="60000"/>
                  <a:lumOff val="40000"/>
                </a:schemeClr>
              </a:solidFill>
              <a:ea typeface="黑体" panose="02010609060101010101" charset="-122"/>
              <a:cs typeface="黑体" panose="02010609060101010101" charset="-122"/>
              <a:sym typeface="+mn-ea"/>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65405" y="1055370"/>
            <a:ext cx="8544560" cy="4492625"/>
          </a:xfrm>
        </p:spPr>
        <p:txBody>
          <a:bodyPr vert="horz" wrap="square" lIns="91440" tIns="45720" rIns="91440" bIns="45720" anchor="t"/>
          <a:lstStyle/>
          <a:p>
            <a:pPr marL="0" indent="0">
              <a:lnSpc>
                <a:spcPct val="9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a:t>
            </a:r>
            <a:r>
              <a:rPr lang="en-US" sz="2200" dirty="0">
                <a:solidFill>
                  <a:srgbClr val="FF0000"/>
                </a:solidFill>
                <a:latin typeface="+mj-lt"/>
                <a:ea typeface="Verdana" panose="020B0604030504040204" pitchFamily="34" charset="0"/>
                <a:cs typeface="黑体" panose="02010609060101010101" charset="-122"/>
              </a:rPr>
              <a:t>Error speculation </a:t>
            </a:r>
            <a:r>
              <a:rPr lang="en-US" sz="2200" dirty="0">
                <a:solidFill>
                  <a:srgbClr val="000000"/>
                </a:solidFill>
                <a:latin typeface="+mj-lt"/>
                <a:ea typeface="Verdana" panose="020B0604030504040204" pitchFamily="34" charset="0"/>
                <a:cs typeface="黑体" panose="02010609060101010101" charset="-122"/>
              </a:rPr>
              <a:t>is based on experience and intuition to speculate on the various errors that may occur in the program and special cases that are prone to errors, list them as a list, and then design test cases in a targeted manner. These empirical error lists can help testers identify many potential software flaws by accumulating, correcting, and sharing them.</a:t>
            </a:r>
            <a:r>
              <a:rPr lang="en-US" sz="2200" dirty="0">
                <a:solidFill>
                  <a:srgbClr val="FF0000"/>
                </a:solidFill>
                <a:latin typeface="+mj-lt"/>
                <a:ea typeface="Verdana" panose="020B0604030504040204" pitchFamily="34" charset="0"/>
                <a:cs typeface="黑体" panose="02010609060101010101" charset="-122"/>
              </a:rPr>
              <a:t>
    Experience </a:t>
            </a:r>
            <a:r>
              <a:rPr lang="en-US" sz="2200" dirty="0">
                <a:solidFill>
                  <a:srgbClr val="000000"/>
                </a:solidFill>
                <a:latin typeface="+mj-lt"/>
                <a:ea typeface="Verdana" panose="020B0604030504040204" pitchFamily="34" charset="0"/>
                <a:cs typeface="黑体" panose="02010609060101010101" charset="-122"/>
              </a:rPr>
              <a:t>usually comes from historical test results from software projects, and by collating software defect reports from a fault management library, you can sort out where the product used to be prone to problems. Experience can also come from user feedback, or problems discovered during project testing using non-use case methods, such as problems discovered through exploratory testing, random testing, etc., if it is universal, it can be converted into use cases as an empirical use case supplement to the current use case library. Intuition is the result of accumulated knowledge and experience in software testing.</a:t>
            </a:r>
            <a:r>
              <a:rPr lang="en-US" sz="2200" dirty="0">
                <a:solidFill>
                  <a:srgbClr val="FF0000"/>
                </a:solidFill>
                <a:latin typeface="+mj-lt"/>
                <a:ea typeface="Verdana" panose="020B0604030504040204" pitchFamily="34" charset="0"/>
                <a:cs typeface="黑体" panose="02010609060101010101" charset="-122"/>
              </a:rPr>
              <a:t>
</a:t>
            </a:r>
            <a:endParaRPr lang="en-US" sz="2200" dirty="0">
              <a:solidFill>
                <a:srgbClr val="000000"/>
              </a:solidFill>
              <a:latin typeface="+mj-lt"/>
              <a:ea typeface="Verdana" panose="020B0604030504040204" pitchFamily="34" charset="0"/>
              <a:cs typeface="黑体" panose="02010609060101010101" charset="-122"/>
            </a:endParaRPr>
          </a:p>
        </p:txBody>
      </p:sp>
      <p:sp>
        <p:nvSpPr>
          <p:cNvPr id="12291" name="AutoShape 2"/>
          <p:cNvSpPr>
            <a:spLocks noGrp="1"/>
          </p:cNvSpPr>
          <p:nvPr>
            <p:ph type="title"/>
          </p:nvPr>
        </p:nvSpPr>
        <p:spPr>
          <a:xfrm>
            <a:off x="540385" y="236220"/>
            <a:ext cx="7593965" cy="819150"/>
          </a:xfrm>
        </p:spPr>
        <p:txBody>
          <a:bodyPr vert="horz" wrap="square" lIns="91440" tIns="45720" rIns="91440" bIns="45720" anchor="b"/>
          <a:lstStyle/>
          <a:p>
            <a:r>
              <a:rPr lang="en-US" altLang="zh-CN" dirty="0">
                <a:solidFill>
                  <a:schemeClr val="tx1">
                    <a:lumMod val="60000"/>
                    <a:lumOff val="40000"/>
                  </a:schemeClr>
                </a:solidFill>
                <a:latin typeface="Segoe UI Web (West European)"/>
                <a:sym typeface="+mn-ea"/>
              </a:rPr>
              <a:t>3.8 Error </a:t>
            </a:r>
            <a:r>
              <a:rPr lang="en-US" altLang="zh-CN" dirty="0">
                <a:solidFill>
                  <a:schemeClr val="tx1">
                    <a:lumMod val="60000"/>
                    <a:lumOff val="40000"/>
                  </a:schemeClr>
                </a:solidFill>
                <a:effectLst/>
                <a:latin typeface="Segoe UI Web (West European)"/>
              </a:rPr>
              <a:t>Speculative method</a:t>
            </a:r>
            <a:endPar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108</a:t>
            </a:fld>
            <a:r>
              <a:rPr lang="en-US" altLang="zh-CN" b="1" dirty="0">
                <a:solidFill>
                  <a:schemeClr val="accent4"/>
                </a:solidFill>
              </a:rPr>
              <a:t>/116</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7504" y="1124744"/>
            <a:ext cx="8544560" cy="5671820"/>
          </a:xfrm>
        </p:spPr>
        <p:txBody>
          <a:bodyPr vert="horz" wrap="square" lIns="91440" tIns="45720" rIns="91440" bIns="45720" anchor="t"/>
          <a:lstStyle/>
          <a:p>
            <a:pPr marL="0" indent="0">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a:t>
            </a:r>
            <a:r>
              <a:rPr lang="en-US" sz="2000" dirty="0">
                <a:solidFill>
                  <a:srgbClr val="000000"/>
                </a:solidFill>
                <a:latin typeface="+mj-lt"/>
                <a:ea typeface="黑体" panose="02010609060101010101" charset="-122"/>
                <a:cs typeface="黑体" panose="02010609060101010101" charset="-122"/>
              </a:rPr>
              <a:t>From experience, we can summarize some of the following test items:
(1) </a:t>
            </a:r>
            <a:r>
              <a:rPr lang="en-US" sz="2000" dirty="0">
                <a:solidFill>
                  <a:srgbClr val="FF0000"/>
                </a:solidFill>
                <a:latin typeface="+mj-lt"/>
                <a:ea typeface="黑体" panose="02010609060101010101" charset="-122"/>
                <a:cs typeface="黑体" panose="02010609060101010101" charset="-122"/>
              </a:rPr>
              <a:t>Digital verification. </a:t>
            </a:r>
            <a:r>
              <a:rPr lang="en-US" sz="2000" dirty="0">
                <a:solidFill>
                  <a:srgbClr val="000000"/>
                </a:solidFill>
                <a:latin typeface="+mj-lt"/>
                <a:ea typeface="黑体" panose="02010609060101010101" charset="-122"/>
                <a:cs typeface="黑体" panose="02010609060101010101" charset="-122"/>
              </a:rPr>
              <a:t>Enter a number, threshold, string, null value.
(2) </a:t>
            </a:r>
            <a:r>
              <a:rPr lang="en-US" sz="2000" dirty="0">
                <a:solidFill>
                  <a:srgbClr val="FF0000"/>
                </a:solidFill>
                <a:latin typeface="+mj-lt"/>
                <a:ea typeface="黑体" panose="02010609060101010101" charset="-122"/>
              </a:rPr>
              <a:t>Character verification. </a:t>
            </a:r>
            <a:r>
              <a:rPr lang="en-US" sz="2000" dirty="0">
                <a:solidFill>
                  <a:srgbClr val="000000"/>
                </a:solidFill>
                <a:latin typeface="+mj-lt"/>
                <a:ea typeface="黑体" panose="02010609060101010101" charset="-122"/>
                <a:cs typeface="黑体" panose="02010609060101010101" charset="-122"/>
              </a:rPr>
              <a:t>Enter single-byte, double-byte, case, special, whitespace, and other characters.
(3</a:t>
            </a:r>
            <a:r>
              <a:rPr lang="en-US" sz="2000" dirty="0">
                <a:solidFill>
                  <a:srgbClr val="FF0000"/>
                </a:solidFill>
                <a:latin typeface="+mj-lt"/>
                <a:ea typeface="黑体" panose="02010609060101010101" charset="-122"/>
              </a:rPr>
              <a:t>) Date and time verification. </a:t>
            </a:r>
            <a:r>
              <a:rPr lang="en-US" sz="2000" dirty="0">
                <a:solidFill>
                  <a:srgbClr val="000000"/>
                </a:solidFill>
                <a:latin typeface="+mj-lt"/>
                <a:ea typeface="黑体" panose="02010609060101010101" charset="-122"/>
                <a:cs typeface="黑体" panose="02010609060101010101" charset="-122"/>
              </a:rPr>
              <a:t>Enter a non-date format, a non-correct date, any character or number, blank.
(4) </a:t>
            </a:r>
            <a:r>
              <a:rPr lang="en-US" sz="2000" dirty="0">
                <a:solidFill>
                  <a:srgbClr val="FF0000"/>
                </a:solidFill>
                <a:latin typeface="+mj-lt"/>
                <a:ea typeface="黑体" panose="02010609060101010101" charset="-122"/>
              </a:rPr>
              <a:t>Multi-list selection box. </a:t>
            </a:r>
            <a:r>
              <a:rPr lang="en-US" sz="2000" dirty="0">
                <a:solidFill>
                  <a:srgbClr val="000000"/>
                </a:solidFill>
                <a:latin typeface="+mj-lt"/>
                <a:ea typeface="黑体" panose="02010609060101010101" charset="-122"/>
                <a:cs typeface="黑体" panose="02010609060101010101" charset="-122"/>
              </a:rPr>
              <a:t>Whether you can multi-select, whether the data is displayed completely, and whether there is formatted sorting when there is too much data.
(5) </a:t>
            </a:r>
            <a:r>
              <a:rPr lang="en-US" sz="2000" dirty="0">
                <a:solidFill>
                  <a:srgbClr val="FF0000"/>
                </a:solidFill>
                <a:latin typeface="+mj-lt"/>
                <a:ea typeface="黑体" panose="02010609060101010101" charset="-122"/>
              </a:rPr>
              <a:t>Single list drop-down box. </a:t>
            </a:r>
            <a:r>
              <a:rPr lang="en-US" sz="2000" dirty="0">
                <a:solidFill>
                  <a:srgbClr val="000000"/>
                </a:solidFill>
                <a:latin typeface="+mj-lt"/>
                <a:ea typeface="黑体" panose="02010609060101010101" charset="-122"/>
                <a:cs typeface="黑体" panose="02010609060101010101" charset="-122"/>
              </a:rPr>
              <a:t>Whether it can be entered manually, whether it is displayed completely does not exceed the display range, and the format is sorted.
(6) </a:t>
            </a:r>
            <a:r>
              <a:rPr lang="en-US" sz="2000" dirty="0">
                <a:solidFill>
                  <a:srgbClr val="FF0000"/>
                </a:solidFill>
                <a:latin typeface="+mj-lt"/>
                <a:ea typeface="黑体" panose="02010609060101010101" charset="-122"/>
              </a:rPr>
              <a:t>Multi-line text input box. </a:t>
            </a:r>
            <a:r>
              <a:rPr lang="en-US" sz="2000" dirty="0">
                <a:solidFill>
                  <a:srgbClr val="000000"/>
                </a:solidFill>
                <a:latin typeface="+mj-lt"/>
                <a:ea typeface="黑体" panose="02010609060101010101" charset="-122"/>
                <a:cs typeface="黑体" panose="02010609060101010101" charset="-122"/>
              </a:rPr>
              <a:t>The ability to verify the text word limit and verify it in conjunction with character input.
</a:t>
            </a:r>
            <a:endParaRPr lang="en-US"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109</a:t>
            </a:fld>
            <a:r>
              <a:rPr lang="en-US" altLang="zh-CN" b="1" dirty="0">
                <a:solidFill>
                  <a:schemeClr val="accent4"/>
                </a:solidFill>
              </a:rPr>
              <a:t>/116</a:t>
            </a:r>
          </a:p>
        </p:txBody>
      </p:sp>
      <p:sp>
        <p:nvSpPr>
          <p:cNvPr id="7" name="AutoShape 2">
            <a:extLst>
              <a:ext uri="{FF2B5EF4-FFF2-40B4-BE49-F238E27FC236}">
                <a16:creationId xmlns:a16="http://schemas.microsoft.com/office/drawing/2014/main" id="{F0ABD26E-EF82-48CF-A26C-F988B4001497}"/>
              </a:ext>
            </a:extLst>
          </p:cNvPr>
          <p:cNvSpPr>
            <a:spLocks noGrp="1"/>
          </p:cNvSpPr>
          <p:nvPr>
            <p:ph type="title"/>
          </p:nvPr>
        </p:nvSpPr>
        <p:spPr>
          <a:xfrm>
            <a:off x="540385" y="236220"/>
            <a:ext cx="7593965" cy="819150"/>
          </a:xfrm>
        </p:spPr>
        <p:txBody>
          <a:bodyPr vert="horz" wrap="square" lIns="91440" tIns="45720" rIns="91440" bIns="45720" anchor="b"/>
          <a:lstStyle/>
          <a:p>
            <a:r>
              <a:rPr lang="en-US" altLang="zh-CN" dirty="0">
                <a:solidFill>
                  <a:schemeClr val="tx1">
                    <a:lumMod val="60000"/>
                    <a:lumOff val="40000"/>
                  </a:schemeClr>
                </a:solidFill>
                <a:latin typeface="Segoe UI Web (West European)"/>
                <a:sym typeface="+mn-ea"/>
              </a:rPr>
              <a:t>3.8 Error </a:t>
            </a:r>
            <a:r>
              <a:rPr lang="en-US" altLang="zh-CN" dirty="0">
                <a:solidFill>
                  <a:schemeClr val="tx1">
                    <a:lumMod val="60000"/>
                    <a:lumOff val="40000"/>
                  </a:schemeClr>
                </a:solidFill>
                <a:effectLst/>
                <a:latin typeface="Segoe UI Web (West European)"/>
              </a:rPr>
              <a:t>Speculative method</a:t>
            </a:r>
            <a:endPar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2"/>
          <p:cNvSpPr>
            <a:spLocks noGrp="1"/>
          </p:cNvSpPr>
          <p:nvPr>
            <p:ph type="title"/>
          </p:nvPr>
        </p:nvSpPr>
        <p:spPr>
          <a:xfrm>
            <a:off x="609171" y="548680"/>
            <a:ext cx="7564438" cy="819150"/>
          </a:xfrm>
        </p:spPr>
        <p:txBody>
          <a:bodyPr vert="horz" wrap="square" lIns="91440" tIns="45720" rIns="91440" bIns="45720" anchor="b"/>
          <a:lstStyle/>
          <a:p>
            <a:r>
              <a:rPr lang="en-US" altLang="zh-CN" sz="3200" dirty="0">
                <a:solidFill>
                  <a:schemeClr val="tx1">
                    <a:lumMod val="60000"/>
                    <a:lumOff val="40000"/>
                  </a:schemeClr>
                </a:solidFill>
                <a:ea typeface="黑体" panose="02010609060101010101" charset="-122"/>
                <a:cs typeface="黑体" panose="02010609060101010101" charset="-122"/>
                <a:sym typeface="+mn-ea"/>
              </a:rPr>
              <a:t>3.2.2 Rules for the Classification of Equivalence Classes</a:t>
            </a:r>
            <a:r>
              <a:rPr lang="zh-CN" altLang="en-US" dirty="0">
                <a:solidFill>
                  <a:srgbClr val="000000"/>
                </a:solidFill>
                <a:latin typeface="黑体" panose="02010609060101010101" charset="-122"/>
                <a:ea typeface="黑体" panose="02010609060101010101" charset="-122"/>
                <a:cs typeface="黑体" panose="02010609060101010101" charset="-122"/>
                <a:sym typeface="+mn-ea"/>
              </a:rPr>
              <a:t>	</a:t>
            </a:r>
            <a:endParaRPr lang="zh-CN" altLang="en-US" strike="noStrike" noProof="1">
              <a:solidFill>
                <a:schemeClr val="hlink"/>
              </a:solidFill>
            </a:endParaRPr>
          </a:p>
        </p:txBody>
      </p:sp>
      <p:sp>
        <p:nvSpPr>
          <p:cNvPr id="15363" name="Rectangle 3"/>
          <p:cNvSpPr>
            <a:spLocks noGrp="1"/>
          </p:cNvSpPr>
          <p:nvPr>
            <p:ph idx="1"/>
          </p:nvPr>
        </p:nvSpPr>
        <p:spPr>
          <a:xfrm>
            <a:off x="403860" y="1187450"/>
            <a:ext cx="8152765" cy="5417185"/>
          </a:xfrm>
        </p:spPr>
        <p:txBody>
          <a:bodyPr vert="horz" wrap="square" lIns="91440" tIns="45720" rIns="91440" bIns="45720" anchor="t"/>
          <a:lstStyle/>
          <a:p>
            <a:pPr marL="0" indent="0" eaLnBrk="1" hangingPunct="1">
              <a:lnSpc>
                <a:spcPct val="145000"/>
              </a:lnSpc>
              <a:spcBef>
                <a:spcPct val="0"/>
              </a:spcBef>
              <a:buNone/>
            </a:pPr>
            <a:r>
              <a:rPr lang="en-US" sz="2400" b="1" dirty="0">
                <a:solidFill>
                  <a:schemeClr val="accent6">
                    <a:lumMod val="50000"/>
                  </a:schemeClr>
                </a:solidFill>
                <a:latin typeface="+mj-lt"/>
                <a:ea typeface="黑体" panose="02010609060101010101" charset="-122"/>
              </a:rPr>
              <a:t>(1) Divide by input interval
    </a:t>
            </a:r>
            <a:r>
              <a:rPr lang="en-US" sz="2000" dirty="0">
                <a:solidFill>
                  <a:schemeClr val="accent6">
                    <a:lumMod val="50000"/>
                  </a:schemeClr>
                </a:solidFill>
                <a:latin typeface="+mj-lt"/>
                <a:ea typeface="黑体" panose="02010609060101010101" charset="-122"/>
              </a:rPr>
              <a:t>If the specification specifies the range of values for the input data or specifies the number of values to be taken, one valid equivalent class and two invalid equivalent classes may be determined. In the first case, where the range of values is determined, for example, the procedure for counting student achievements stipulates that the range of student achievements is 0≤ the grade ≤ 100, and the division of its equivalent classes is shown in Figure 3-1.</a:t>
            </a:r>
            <a:r>
              <a:rPr lang="en-US" sz="2400" b="1" dirty="0">
                <a:solidFill>
                  <a:schemeClr val="accent6">
                    <a:lumMod val="50000"/>
                  </a:schemeClr>
                </a:solidFill>
                <a:latin typeface="+mj-lt"/>
                <a:ea typeface="黑体" panose="02010609060101010101" charset="-122"/>
              </a:rPr>
              <a:t>
</a:t>
            </a:r>
            <a:endParaRPr dirty="0">
              <a:solidFill>
                <a:srgbClr val="000000"/>
              </a:solidFill>
              <a:latin typeface="+mj-lt"/>
              <a:ea typeface="黑体" panose="02010609060101010101" charset="-122"/>
            </a:endParaRPr>
          </a:p>
          <a:p>
            <a:pPr marL="0" indent="0" algn="ctr" eaLnBrk="1" hangingPunct="1">
              <a:lnSpc>
                <a:spcPct val="145000"/>
              </a:lnSpc>
              <a:spcBef>
                <a:spcPct val="0"/>
              </a:spcBef>
              <a:buNone/>
            </a:pPr>
            <a:endParaRPr sz="2000" dirty="0">
              <a:solidFill>
                <a:srgbClr val="000000"/>
              </a:solidFill>
              <a:latin typeface="黑体" panose="02010609060101010101" charset="-122"/>
              <a:ea typeface="黑体" panose="02010609060101010101" charset="-122"/>
              <a:sym typeface="+mn-ea"/>
            </a:endParaRPr>
          </a:p>
          <a:p>
            <a:pPr marL="0" indent="0" algn="ctr" eaLnBrk="1" hangingPunct="1">
              <a:lnSpc>
                <a:spcPct val="145000"/>
              </a:lnSpc>
              <a:spcBef>
                <a:spcPct val="0"/>
              </a:spcBef>
              <a:buNone/>
            </a:pPr>
            <a:r>
              <a:rPr lang="en-US" sz="2000" dirty="0">
                <a:solidFill>
                  <a:srgbClr val="000000"/>
                </a:solidFill>
                <a:latin typeface="+mj-lt"/>
                <a:ea typeface="黑体" panose="02010609060101010101" charset="-122"/>
                <a:sym typeface="+mn-ea"/>
              </a:rPr>
              <a:t>Fig. 3-1 Divides the equivalence classes by input interval
</a:t>
            </a:r>
            <a:endParaRPr sz="2000" dirty="0">
              <a:solidFill>
                <a:srgbClr val="000000"/>
              </a:solidFill>
              <a:latin typeface="+mj-lt"/>
              <a:ea typeface="黑体" panose="02010609060101010101" charset="-122"/>
            </a:endParaRPr>
          </a:p>
        </p:txBody>
      </p:sp>
      <p:graphicFrame>
        <p:nvGraphicFramePr>
          <p:cNvPr id="4" name="对象 3"/>
          <p:cNvGraphicFramePr/>
          <p:nvPr>
            <p:extLst>
              <p:ext uri="{D42A27DB-BD31-4B8C-83A1-F6EECF244321}">
                <p14:modId xmlns:p14="http://schemas.microsoft.com/office/powerpoint/2010/main" val="1633122070"/>
              </p:ext>
            </p:extLst>
          </p:nvPr>
        </p:nvGraphicFramePr>
        <p:xfrm>
          <a:off x="1039024" y="5085184"/>
          <a:ext cx="6704731" cy="989608"/>
        </p:xfrm>
        <a:graphic>
          <a:graphicData uri="http://schemas.openxmlformats.org/presentationml/2006/ole">
            <mc:AlternateContent xmlns:mc="http://schemas.openxmlformats.org/markup-compatibility/2006">
              <mc:Choice xmlns:v="urn:schemas-microsoft-com:vml" Requires="v">
                <p:oleObj spid="_x0000_s1121" name="Visio" r:id="rId4" imgW="4330065" imgH="574040" progId="Visio.Drawing.15">
                  <p:embed/>
                </p:oleObj>
              </mc:Choice>
              <mc:Fallback>
                <p:oleObj name="Visio" r:id="rId4" imgW="4330065" imgH="574040" progId="Visio.Drawing.15">
                  <p:embed/>
                  <p:pic>
                    <p:nvPicPr>
                      <p:cNvPr id="0" name="图片 2"/>
                      <p:cNvPicPr/>
                      <p:nvPr/>
                    </p:nvPicPr>
                    <p:blipFill>
                      <a:blip r:embed="rId5"/>
                      <a:stretch>
                        <a:fillRect/>
                      </a:stretch>
                    </p:blipFill>
                    <p:spPr>
                      <a:xfrm>
                        <a:off x="1039024" y="5085184"/>
                        <a:ext cx="6704731" cy="989608"/>
                      </a:xfrm>
                      <a:prstGeom prst="rect">
                        <a:avLst/>
                      </a:prstGeom>
                    </p:spPr>
                  </p:pic>
                </p:oleObj>
              </mc:Fallback>
            </mc:AlternateContent>
          </a:graphicData>
        </a:graphic>
      </p:graphicFrame>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11</a:t>
            </a:fld>
            <a:r>
              <a:rPr lang="en-US" altLang="zh-CN" b="1" dirty="0">
                <a:solidFill>
                  <a:schemeClr val="accent4"/>
                </a:solidFill>
              </a:rPr>
              <a:t>/116</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251520" y="1484784"/>
            <a:ext cx="8544560" cy="4492625"/>
          </a:xfrm>
        </p:spPr>
        <p:txBody>
          <a:bodyPr vert="horz" wrap="square" lIns="91440" tIns="45720" rIns="91440" bIns="45720" anchor="t"/>
          <a:lstStyle/>
          <a:p>
            <a:pPr marL="0" indent="0">
              <a:spcBef>
                <a:spcPct val="0"/>
              </a:spcBef>
              <a:buNone/>
            </a:pPr>
            <a:r>
              <a:rPr lang="en-US" sz="2000" dirty="0">
                <a:latin typeface="+mj-lt"/>
                <a:ea typeface="黑体" panose="02010609060101010101" charset="-122"/>
                <a:cs typeface="黑体" panose="02010609060101010101" charset="-122"/>
              </a:rPr>
              <a:t>(7) </a:t>
            </a:r>
            <a:r>
              <a:rPr lang="en-US" sz="2000" dirty="0">
                <a:solidFill>
                  <a:srgbClr val="FF0000"/>
                </a:solidFill>
                <a:latin typeface="+mj-lt"/>
                <a:ea typeface="黑体" panose="02010609060101010101" charset="-122"/>
                <a:cs typeface="黑体" panose="02010609060101010101" charset="-122"/>
              </a:rPr>
              <a:t>File upload input box. </a:t>
            </a:r>
            <a:r>
              <a:rPr lang="en-US" sz="2000" dirty="0">
                <a:latin typeface="+mj-lt"/>
                <a:ea typeface="黑体" panose="02010609060101010101" charset="-122"/>
                <a:cs typeface="黑体" panose="02010609060101010101" charset="-122"/>
              </a:rPr>
              <a:t>Illegal inputs such as file type and extension limits, file size limits, null values, etc.
(8) </a:t>
            </a:r>
            <a:r>
              <a:rPr lang="en-US" sz="2000" dirty="0">
                <a:solidFill>
                  <a:srgbClr val="FF0000"/>
                </a:solidFill>
                <a:latin typeface="+mj-lt"/>
                <a:ea typeface="黑体" panose="02010609060101010101" charset="-122"/>
              </a:rPr>
              <a:t>Enter character length verification. </a:t>
            </a:r>
            <a:r>
              <a:rPr lang="en-US" sz="2000" dirty="0">
                <a:latin typeface="+mj-lt"/>
                <a:ea typeface="黑体" panose="02010609060101010101" charset="-122"/>
                <a:cs typeface="黑体" panose="02010609060101010101" charset="-122"/>
              </a:rPr>
              <a:t>After the character length exceeds the limit, the necessary prompt information is given.
(9</a:t>
            </a:r>
            <a:r>
              <a:rPr lang="en-US" sz="2000" dirty="0">
                <a:latin typeface="+mj-lt"/>
                <a:ea typeface="黑体" panose="02010609060101010101" charset="-122"/>
              </a:rPr>
              <a:t>) </a:t>
            </a:r>
            <a:r>
              <a:rPr lang="en-US" sz="2000" dirty="0">
                <a:solidFill>
                  <a:srgbClr val="FF0000"/>
                </a:solidFill>
                <a:latin typeface="+mj-lt"/>
                <a:ea typeface="黑体" panose="02010609060101010101" charset="-122"/>
              </a:rPr>
              <a:t>Required fields are verified. </a:t>
            </a:r>
            <a:r>
              <a:rPr lang="en-US" sz="2000" dirty="0">
                <a:latin typeface="+mj-lt"/>
                <a:ea typeface="黑体" panose="02010609060101010101" charset="-122"/>
                <a:cs typeface="黑体" panose="02010609060101010101" charset="-122"/>
              </a:rPr>
              <a:t>Given the necessary prompt when the input is empty, the cursor is automatically positioned for that input.
(10) </a:t>
            </a:r>
            <a:r>
              <a:rPr lang="en-US" sz="2000" dirty="0">
                <a:solidFill>
                  <a:srgbClr val="FF0000"/>
                </a:solidFill>
                <a:latin typeface="+mj-lt"/>
                <a:ea typeface="黑体" panose="02010609060101010101" charset="-122"/>
              </a:rPr>
              <a:t>Input format, rule verification. </a:t>
            </a:r>
            <a:r>
              <a:rPr lang="en-US" sz="2000" dirty="0">
                <a:latin typeface="+mj-lt"/>
                <a:ea typeface="黑体" panose="02010609060101010101" charset="-122"/>
                <a:cs typeface="黑体" panose="02010609060101010101" charset="-122"/>
              </a:rPr>
              <a:t>For example, the validity of the identity card number is verified.
(11) </a:t>
            </a:r>
            <a:r>
              <a:rPr lang="en-US" sz="2000" dirty="0">
                <a:solidFill>
                  <a:srgbClr val="FF0000"/>
                </a:solidFill>
                <a:latin typeface="+mj-lt"/>
                <a:ea typeface="黑体" panose="02010609060101010101" charset="-122"/>
              </a:rPr>
              <a:t>Input misalignment. </a:t>
            </a:r>
            <a:r>
              <a:rPr lang="en-US" sz="2000" dirty="0">
                <a:latin typeface="+mj-lt"/>
                <a:ea typeface="黑体" panose="02010609060101010101" charset="-122"/>
                <a:cs typeface="黑体" panose="02010609060101010101" charset="-122"/>
              </a:rPr>
              <a:t>When you enter an error, the page cursor is positioned at the error.
(12) </a:t>
            </a:r>
            <a:r>
              <a:rPr lang="en-US" sz="2000" dirty="0">
                <a:solidFill>
                  <a:srgbClr val="FF0000"/>
                </a:solidFill>
                <a:latin typeface="+mj-lt"/>
                <a:ea typeface="黑体" panose="02010609060101010101" charset="-122"/>
              </a:rPr>
              <a:t>Single-choice box and multi-check box. </a:t>
            </a:r>
            <a:r>
              <a:rPr lang="en-US" sz="2000" dirty="0">
                <a:latin typeface="+mj-lt"/>
                <a:ea typeface="黑体" panose="02010609060101010101" charset="-122"/>
                <a:cs typeface="黑体" panose="02010609060101010101" charset="-122"/>
              </a:rPr>
              <a:t>Verify the validity of the values of the radio box and then the multiple check box.
(13) </a:t>
            </a:r>
            <a:r>
              <a:rPr lang="en-US" sz="2000" dirty="0">
                <a:solidFill>
                  <a:srgbClr val="FF0000"/>
                </a:solidFill>
                <a:latin typeface="+mj-lt"/>
                <a:ea typeface="黑体" panose="02010609060101010101" charset="-122"/>
              </a:rPr>
              <a:t>Verification code. </a:t>
            </a:r>
            <a:r>
              <a:rPr lang="en-US" sz="2000" dirty="0">
                <a:latin typeface="+mj-lt"/>
                <a:ea typeface="黑体" panose="02010609060101010101" charset="-122"/>
                <a:cs typeface="黑体" panose="02010609060101010101" charset="-122"/>
              </a:rPr>
              <a:t>When the page is rolled back or refreshed, the verification code displayed matches the actual verification code. Whether the image-based captcha can be displayed in its entirety and can be retrieved without refreshing the page.</a:t>
            </a:r>
            <a:r>
              <a:rPr lang="en-US" sz="2000" dirty="0">
                <a:solidFill>
                  <a:srgbClr val="FF0000"/>
                </a:solidFill>
                <a:latin typeface="+mj-lt"/>
                <a:ea typeface="黑体" panose="02010609060101010101" charset="-122"/>
                <a:cs typeface="黑体" panose="02010609060101010101" charset="-122"/>
              </a:rPr>
              <a:t>
</a:t>
            </a:r>
            <a:endParaRPr lang="en-US"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110</a:t>
            </a:fld>
            <a:r>
              <a:rPr lang="en-US" altLang="zh-CN" b="1" dirty="0">
                <a:solidFill>
                  <a:schemeClr val="accent4"/>
                </a:solidFill>
              </a:rPr>
              <a:t>/116</a:t>
            </a:r>
          </a:p>
        </p:txBody>
      </p:sp>
      <p:sp>
        <p:nvSpPr>
          <p:cNvPr id="7" name="AutoShape 2">
            <a:extLst>
              <a:ext uri="{FF2B5EF4-FFF2-40B4-BE49-F238E27FC236}">
                <a16:creationId xmlns:a16="http://schemas.microsoft.com/office/drawing/2014/main" id="{01833014-8D1B-424B-8BBF-C7C143F568CF}"/>
              </a:ext>
            </a:extLst>
          </p:cNvPr>
          <p:cNvSpPr txBox="1">
            <a:spLocks/>
          </p:cNvSpPr>
          <p:nvPr/>
        </p:nvSpPr>
        <p:spPr>
          <a:xfrm>
            <a:off x="539552" y="374415"/>
            <a:ext cx="7593965"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kern="0" dirty="0">
                <a:solidFill>
                  <a:schemeClr val="tx1">
                    <a:lumMod val="60000"/>
                    <a:lumOff val="40000"/>
                  </a:schemeClr>
                </a:solidFill>
                <a:latin typeface="Segoe UI Web (West European)"/>
                <a:sym typeface="+mn-ea"/>
              </a:rPr>
              <a:t>3.8 Error </a:t>
            </a:r>
            <a:r>
              <a:rPr lang="en-US" altLang="zh-CN" kern="0" dirty="0">
                <a:solidFill>
                  <a:schemeClr val="tx1">
                    <a:lumMod val="60000"/>
                    <a:lumOff val="40000"/>
                  </a:schemeClr>
                </a:solidFill>
                <a:latin typeface="Segoe UI Web (West European)"/>
              </a:rPr>
              <a:t>Speculative method</a:t>
            </a:r>
            <a:endParaRPr lang="zh-CN" altLang="en-US" kern="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69572" y="1196752"/>
            <a:ext cx="8804855" cy="4785201"/>
          </a:xfrm>
        </p:spPr>
        <p:txBody>
          <a:bodyPr vert="horz" wrap="square" lIns="91440" tIns="45720" rIns="91440" bIns="45720" anchor="t"/>
          <a:lstStyle/>
          <a:p>
            <a:pPr marL="0" indent="0">
              <a:spcBef>
                <a:spcPct val="0"/>
              </a:spcBef>
              <a:buNone/>
            </a:pPr>
            <a:r>
              <a:rPr lang="en-US" sz="2000" u="sng" dirty="0">
                <a:solidFill>
                  <a:srgbClr val="000000"/>
                </a:solidFill>
                <a:latin typeface="+mj-lt"/>
                <a:ea typeface="黑体" panose="02010609060101010101" charset="-122"/>
                <a:cs typeface="黑体" panose="02010609060101010101" charset="-122"/>
              </a:rPr>
              <a:t>The </a:t>
            </a:r>
            <a:r>
              <a:rPr lang="en-US" altLang="zh-CN" sz="2000" u="sng" dirty="0">
                <a:solidFill>
                  <a:srgbClr val="000000"/>
                </a:solidFill>
                <a:latin typeface="+mj-lt"/>
                <a:ea typeface="黑体" panose="02010609060101010101" charset="-122"/>
                <a:cs typeface="黑体" panose="02010609060101010101" charset="-122"/>
              </a:rPr>
              <a:t>Error</a:t>
            </a:r>
            <a:r>
              <a:rPr lang="en-US" sz="2000" u="sng" dirty="0">
                <a:solidFill>
                  <a:srgbClr val="000000"/>
                </a:solidFill>
                <a:latin typeface="+mj-lt"/>
                <a:ea typeface="黑体" panose="02010609060101010101" charset="-122"/>
                <a:cs typeface="黑体" panose="02010609060101010101" charset="-122"/>
              </a:rPr>
              <a:t> speculati</a:t>
            </a:r>
            <a:r>
              <a:rPr lang="en-US" altLang="zh-CN" sz="2000" u="sng" dirty="0">
                <a:solidFill>
                  <a:srgbClr val="000000"/>
                </a:solidFill>
                <a:latin typeface="+mj-lt"/>
                <a:ea typeface="黑体" panose="02010609060101010101" charset="-122"/>
                <a:cs typeface="黑体" panose="02010609060101010101" charset="-122"/>
              </a:rPr>
              <a:t>ve</a:t>
            </a:r>
            <a:r>
              <a:rPr lang="en-US" sz="2000" u="sng" dirty="0">
                <a:solidFill>
                  <a:srgbClr val="000000"/>
                </a:solidFill>
                <a:latin typeface="+mj-lt"/>
                <a:ea typeface="黑体" panose="02010609060101010101" charset="-122"/>
                <a:cs typeface="黑体" panose="02010609060101010101" charset="-122"/>
              </a:rPr>
              <a:t> method is based on experience and intuition, has no fixed method, and is obviously subjective. </a:t>
            </a:r>
            <a:r>
              <a:rPr lang="en-US" sz="2000" dirty="0">
                <a:solidFill>
                  <a:srgbClr val="000000"/>
                </a:solidFill>
                <a:latin typeface="+mj-lt"/>
                <a:ea typeface="黑体" panose="02010609060101010101" charset="-122"/>
                <a:cs typeface="黑体" panose="02010609060101010101" charset="-122"/>
              </a:rPr>
              <a:t>Test cases are designed using other methods first, and then supplemented with false speculation.
</a:t>
            </a:r>
          </a:p>
          <a:p>
            <a:pPr marL="0" indent="0">
              <a:spcBef>
                <a:spcPct val="0"/>
              </a:spcBef>
              <a:buNone/>
            </a:pPr>
            <a:r>
              <a:rPr lang="en-US" sz="2000" dirty="0">
                <a:solidFill>
                  <a:srgbClr val="000000"/>
                </a:solidFill>
                <a:latin typeface="+mj-lt"/>
                <a:ea typeface="黑体" panose="02010609060101010101" charset="-122"/>
                <a:cs typeface="黑体" panose="02010609060101010101" charset="-122"/>
              </a:rPr>
              <a:t>The </a:t>
            </a:r>
            <a:r>
              <a:rPr lang="en-US" sz="2000" dirty="0">
                <a:solidFill>
                  <a:srgbClr val="FF0000"/>
                </a:solidFill>
                <a:latin typeface="+mj-lt"/>
                <a:ea typeface="黑体" panose="02010609060101010101" charset="-122"/>
                <a:cs typeface="黑体" panose="02010609060101010101" charset="-122"/>
              </a:rPr>
              <a:t>advantages </a:t>
            </a:r>
            <a:r>
              <a:rPr lang="en-US" sz="2000" dirty="0">
                <a:solidFill>
                  <a:srgbClr val="000000"/>
                </a:solidFill>
                <a:latin typeface="+mj-lt"/>
                <a:ea typeface="黑体" panose="02010609060101010101" charset="-122"/>
                <a:cs typeface="黑体" panose="02010609060101010101" charset="-122"/>
              </a:rPr>
              <a:t>of the false speculation method are:
Ability to </a:t>
            </a:r>
            <a:r>
              <a:rPr lang="en-US" sz="2000" u="sng" dirty="0">
                <a:solidFill>
                  <a:srgbClr val="000000"/>
                </a:solidFill>
                <a:latin typeface="+mj-lt"/>
                <a:ea typeface="黑体" panose="02010609060101010101" charset="-122"/>
                <a:cs typeface="黑体" panose="02010609060101010101" charset="-122"/>
              </a:rPr>
              <a:t>give full play to the intuition and experience</a:t>
            </a:r>
            <a:r>
              <a:rPr lang="en-US" sz="2000" dirty="0">
                <a:solidFill>
                  <a:srgbClr val="000000"/>
                </a:solidFill>
                <a:latin typeface="+mj-lt"/>
                <a:ea typeface="黑体" panose="02010609060101010101" charset="-122"/>
                <a:cs typeface="黑体" panose="02010609060101010101" charset="-122"/>
              </a:rPr>
              <a:t> of testers;
Through the accumulation, summary and sharing of problems, brainstorming and continuous improvement of test results;
Easy to use, able to quickly cut in and solve problems.</a:t>
            </a:r>
          </a:p>
          <a:p>
            <a:pPr marL="0" indent="0">
              <a:spcBef>
                <a:spcPct val="0"/>
              </a:spcBef>
              <a:buNone/>
            </a:pPr>
            <a:r>
              <a:rPr lang="en-US" sz="2000" dirty="0">
                <a:solidFill>
                  <a:srgbClr val="000000"/>
                </a:solidFill>
                <a:latin typeface="+mj-lt"/>
                <a:ea typeface="黑体" panose="02010609060101010101" charset="-122"/>
                <a:cs typeface="黑体" panose="02010609060101010101" charset="-122"/>
              </a:rPr>
              <a:t>
The corresponding </a:t>
            </a:r>
            <a:r>
              <a:rPr lang="en-US" sz="2000" dirty="0">
                <a:solidFill>
                  <a:srgbClr val="FF0000"/>
                </a:solidFill>
                <a:latin typeface="+mj-lt"/>
                <a:ea typeface="黑体" panose="02010609060101010101" charset="-122"/>
                <a:cs typeface="黑体" panose="02010609060101010101" charset="-122"/>
              </a:rPr>
              <a:t>disadvantages</a:t>
            </a:r>
            <a:r>
              <a:rPr lang="en-US" sz="2000" dirty="0">
                <a:solidFill>
                  <a:srgbClr val="000000"/>
                </a:solidFill>
                <a:latin typeface="+mj-lt"/>
                <a:ea typeface="黑体" panose="02010609060101010101" charset="-122"/>
                <a:cs typeface="黑体" panose="02010609060101010101" charset="-122"/>
              </a:rPr>
              <a:t> are:
Difficult to count the </a:t>
            </a:r>
            <a:r>
              <a:rPr lang="en-US" sz="2000" u="sng" dirty="0">
                <a:solidFill>
                  <a:srgbClr val="000000"/>
                </a:solidFill>
                <a:latin typeface="+mj-lt"/>
                <a:ea typeface="黑体" panose="02010609060101010101" charset="-122"/>
                <a:cs typeface="黑体" panose="02010609060101010101" charset="-122"/>
              </a:rPr>
              <a:t>coverage of tests</a:t>
            </a:r>
            <a:r>
              <a:rPr lang="en-US" sz="2000" dirty="0">
                <a:solidFill>
                  <a:srgbClr val="000000"/>
                </a:solidFill>
                <a:latin typeface="+mj-lt"/>
                <a:ea typeface="黑体" panose="02010609060101010101" charset="-122"/>
                <a:cs typeface="黑体" panose="02010609060101010101" charset="-122"/>
              </a:rPr>
              <a:t>;
A large number of unknown problem areas may not be tested, and the adequacy of the test cannot be guaranteed;
Subjective, lack of systematic, disciplined approach, so difficult to replicate;
Difficult to </a:t>
            </a:r>
            <a:r>
              <a:rPr lang="en-US" sz="2000" b="1" dirty="0">
                <a:solidFill>
                  <a:srgbClr val="000000"/>
                </a:solidFill>
                <a:latin typeface="+mj-lt"/>
                <a:ea typeface="黑体" panose="02010609060101010101" charset="-122"/>
                <a:cs typeface="黑体" panose="02010609060101010101" charset="-122"/>
              </a:rPr>
              <a:t>support automated testing</a:t>
            </a:r>
            <a:r>
              <a:rPr lang="en-US" sz="2000" dirty="0">
                <a:solidFill>
                  <a:srgbClr val="000000"/>
                </a:solidFill>
                <a:latin typeface="+mj-lt"/>
                <a:ea typeface="黑体" panose="02010609060101010101" charset="-122"/>
                <a:cs typeface="黑体" panose="02010609060101010101" charset="-122"/>
              </a:rPr>
              <a:t>.
</a:t>
            </a:r>
            <a:endParaRPr lang="en-US"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111</a:t>
            </a:fld>
            <a:r>
              <a:rPr lang="en-US" altLang="zh-CN" b="1" dirty="0">
                <a:solidFill>
                  <a:schemeClr val="accent4"/>
                </a:solidFill>
              </a:rPr>
              <a:t>/116</a:t>
            </a:r>
          </a:p>
        </p:txBody>
      </p:sp>
      <p:sp>
        <p:nvSpPr>
          <p:cNvPr id="7" name="AutoShape 2">
            <a:extLst>
              <a:ext uri="{FF2B5EF4-FFF2-40B4-BE49-F238E27FC236}">
                <a16:creationId xmlns:a16="http://schemas.microsoft.com/office/drawing/2014/main" id="{1BE9CD61-7883-45F9-9F99-A58A44339673}"/>
              </a:ext>
            </a:extLst>
          </p:cNvPr>
          <p:cNvSpPr txBox="1">
            <a:spLocks/>
          </p:cNvSpPr>
          <p:nvPr/>
        </p:nvSpPr>
        <p:spPr>
          <a:xfrm>
            <a:off x="534670" y="260648"/>
            <a:ext cx="7593965"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kern="0" dirty="0">
                <a:solidFill>
                  <a:schemeClr val="tx1">
                    <a:lumMod val="60000"/>
                    <a:lumOff val="40000"/>
                  </a:schemeClr>
                </a:solidFill>
                <a:latin typeface="Segoe UI Web (West European)"/>
                <a:sym typeface="+mn-ea"/>
              </a:rPr>
              <a:t>3.8 Error </a:t>
            </a:r>
            <a:r>
              <a:rPr lang="en-US" altLang="zh-CN" kern="0" dirty="0">
                <a:solidFill>
                  <a:schemeClr val="tx1">
                    <a:lumMod val="60000"/>
                    <a:lumOff val="40000"/>
                  </a:schemeClr>
                </a:solidFill>
                <a:latin typeface="Segoe UI Web (West European)"/>
              </a:rPr>
              <a:t>Speculative method</a:t>
            </a:r>
            <a:endParaRPr lang="zh-CN" altLang="en-US" kern="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97DD-E0D9-C708-5D5F-F93F8B2954A5}"/>
              </a:ext>
            </a:extLst>
          </p:cNvPr>
          <p:cNvSpPr>
            <a:spLocks noGrp="1"/>
          </p:cNvSpPr>
          <p:nvPr>
            <p:ph type="title"/>
          </p:nvPr>
        </p:nvSpPr>
        <p:spPr/>
        <p:txBody>
          <a:bodyPr/>
          <a:lstStyle/>
          <a:p>
            <a:r>
              <a:rPr lang="en-US" altLang="zh-CN" dirty="0"/>
              <a:t>Summary</a:t>
            </a:r>
            <a:endParaRPr lang="zh-CN" altLang="en-US" dirty="0"/>
          </a:p>
        </p:txBody>
      </p:sp>
      <p:sp>
        <p:nvSpPr>
          <p:cNvPr id="3" name="Content Placeholder 2">
            <a:extLst>
              <a:ext uri="{FF2B5EF4-FFF2-40B4-BE49-F238E27FC236}">
                <a16:creationId xmlns:a16="http://schemas.microsoft.com/office/drawing/2014/main" id="{701C8329-46A8-A624-63A4-493A0AA86CA0}"/>
              </a:ext>
            </a:extLst>
          </p:cNvPr>
          <p:cNvSpPr>
            <a:spLocks noGrp="1"/>
          </p:cNvSpPr>
          <p:nvPr>
            <p:ph idx="1"/>
          </p:nvPr>
        </p:nvSpPr>
        <p:spPr/>
        <p:txBody>
          <a:bodyPr/>
          <a:lstStyle/>
          <a:p>
            <a:pPr marL="0" indent="0">
              <a:buNone/>
            </a:pPr>
            <a:r>
              <a:rPr lang="en-US" altLang="zh-CN" dirty="0"/>
              <a:t>Methods introduced for black-box testing:</a:t>
            </a:r>
          </a:p>
          <a:p>
            <a:pPr marL="0" indent="0">
              <a:buNone/>
            </a:pPr>
            <a:endParaRPr lang="zh-CN" altLang="en-US" dirty="0"/>
          </a:p>
        </p:txBody>
      </p:sp>
      <p:sp>
        <p:nvSpPr>
          <p:cNvPr id="4" name="Content Placeholder 2">
            <a:extLst>
              <a:ext uri="{FF2B5EF4-FFF2-40B4-BE49-F238E27FC236}">
                <a16:creationId xmlns:a16="http://schemas.microsoft.com/office/drawing/2014/main" id="{D1F56B6A-758C-3541-1A96-060910140C94}"/>
              </a:ext>
            </a:extLst>
          </p:cNvPr>
          <p:cNvSpPr txBox="1">
            <a:spLocks/>
          </p:cNvSpPr>
          <p:nvPr/>
        </p:nvSpPr>
        <p:spPr>
          <a:xfrm>
            <a:off x="323849" y="1916833"/>
            <a:ext cx="7693025" cy="4248472"/>
          </a:xfrm>
          <a:prstGeom prst="rect">
            <a:avLst/>
          </a:prstGeom>
          <a:noFill/>
          <a:ln w="9525">
            <a:noFill/>
          </a:ln>
        </p:spPr>
        <p:txBody>
          <a:bodyPr anchor="t"/>
          <a:lstStyle>
            <a:lvl1pPr marL="342900" indent="-342900" algn="l" rtl="0" fontAlgn="base">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fontAlgn="base">
              <a:spcBef>
                <a:spcPct val="20000"/>
              </a:spcBef>
              <a:spcAft>
                <a:spcPct val="0"/>
              </a:spcAft>
              <a:buClr>
                <a:schemeClr val="tx1"/>
              </a:buClr>
              <a:buSzPct val="80000"/>
              <a:buChar char="–"/>
              <a:defRPr>
                <a:solidFill>
                  <a:schemeClr val="tx1"/>
                </a:solidFill>
                <a:latin typeface="+mn-lt"/>
                <a:ea typeface="+mn-ea"/>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9pPr>
          </a:lstStyle>
          <a:p>
            <a:r>
              <a:rPr lang="en-US" altLang="zh-CN" kern="0" dirty="0"/>
              <a:t>Equivalence class</a:t>
            </a:r>
          </a:p>
          <a:p>
            <a:r>
              <a:rPr lang="en-US" altLang="zh-CN" kern="0" dirty="0"/>
              <a:t>Boundary value analysis</a:t>
            </a:r>
          </a:p>
          <a:p>
            <a:r>
              <a:rPr lang="en-US" altLang="zh-CN" kern="0" dirty="0"/>
              <a:t>Decision table driven method</a:t>
            </a:r>
          </a:p>
          <a:p>
            <a:r>
              <a:rPr lang="en-US" altLang="zh-CN" kern="0" dirty="0"/>
              <a:t>Scenario method</a:t>
            </a:r>
          </a:p>
          <a:p>
            <a:r>
              <a:rPr lang="en-US" altLang="zh-CN" kern="0" dirty="0"/>
              <a:t>Error Speculative method </a:t>
            </a:r>
            <a:endParaRPr lang="zh-CN" altLang="en-US" kern="0" dirty="0"/>
          </a:p>
        </p:txBody>
      </p:sp>
    </p:spTree>
    <p:extLst>
      <p:ext uri="{BB962C8B-B14F-4D97-AF65-F5344CB8AC3E}">
        <p14:creationId xmlns:p14="http://schemas.microsoft.com/office/powerpoint/2010/main" val="35625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64770" y="948055"/>
            <a:ext cx="8544560" cy="4492625"/>
          </a:xfrm>
        </p:spPr>
        <p:txBody>
          <a:bodyPr vert="horz" wrap="square" lIns="91440" tIns="45720" rIns="91440" bIns="45720" anchor="t"/>
          <a:lstStyle/>
          <a:p>
            <a:pPr marL="0" indent="0">
              <a:lnSpc>
                <a:spcPct val="130000"/>
              </a:lnSpc>
              <a:spcBef>
                <a:spcPct val="0"/>
              </a:spcBef>
              <a:buNone/>
            </a:pPr>
            <a:r>
              <a:rPr lang="en-US" sz="2400" b="1" dirty="0">
                <a:solidFill>
                  <a:schemeClr val="accent6">
                    <a:lumMod val="50000"/>
                  </a:schemeClr>
                </a:solidFill>
                <a:latin typeface="+mj-lt"/>
                <a:ea typeface="黑体" panose="02010609060101010101" charset="-122"/>
                <a:cs typeface="黑体" panose="02010609060101010101" charset="-122"/>
              </a:rPr>
              <a:t>Comprehensive selection strategy for black-box testing methods when conducting software functional testing:
</a:t>
            </a:r>
            <a:r>
              <a:rPr lang="en-US" sz="2000" dirty="0">
                <a:solidFill>
                  <a:srgbClr val="000000"/>
                </a:solidFill>
                <a:latin typeface="+mj-lt"/>
                <a:ea typeface="黑体" panose="02010609060101010101" charset="-122"/>
                <a:cs typeface="黑体" panose="02010609060101010101" charset="-122"/>
              </a:rPr>
              <a:t>For systems with </a:t>
            </a:r>
            <a:r>
              <a:rPr lang="en-US" sz="2000" u="sng" dirty="0">
                <a:solidFill>
                  <a:srgbClr val="000000"/>
                </a:solidFill>
                <a:latin typeface="+mj-lt"/>
                <a:ea typeface="黑体" panose="02010609060101010101" charset="-122"/>
                <a:cs typeface="黑体" panose="02010609060101010101" charset="-122"/>
              </a:rPr>
              <a:t>clear business processes (logic), </a:t>
            </a:r>
            <a:r>
              <a:rPr lang="en-US" sz="2000" dirty="0">
                <a:solidFill>
                  <a:srgbClr val="000000"/>
                </a:solidFill>
                <a:latin typeface="+mj-lt"/>
                <a:ea typeface="黑体" panose="02010609060101010101" charset="-122"/>
                <a:cs typeface="黑体" panose="02010609060101010101" charset="-122"/>
              </a:rPr>
              <a:t>the scenario method can be used throughout the testing process, and various test methods are used in the testing process.
1. Compared with other methods, </a:t>
            </a:r>
            <a:r>
              <a:rPr lang="en-US" sz="2000" b="1" dirty="0">
                <a:solidFill>
                  <a:srgbClr val="000000"/>
                </a:solidFill>
                <a:latin typeface="+mj-lt"/>
                <a:ea typeface="黑体" panose="02010609060101010101" charset="-122"/>
                <a:cs typeface="黑体" panose="02010609060101010101" charset="-122"/>
              </a:rPr>
              <a:t>the equivalence class division method is often preferred, which can turn unlimited tests into limited tests</a:t>
            </a:r>
            <a:r>
              <a:rPr lang="en-US" sz="2000" dirty="0">
                <a:solidFill>
                  <a:srgbClr val="000000"/>
                </a:solidFill>
                <a:latin typeface="+mj-lt"/>
                <a:ea typeface="黑体" panose="02010609060101010101" charset="-122"/>
                <a:cs typeface="黑体" panose="02010609060101010101" charset="-122"/>
              </a:rPr>
              <a:t>, which </a:t>
            </a:r>
            <a:r>
              <a:rPr lang="en-US" sz="2000" u="sng" dirty="0">
                <a:solidFill>
                  <a:srgbClr val="000000"/>
                </a:solidFill>
                <a:latin typeface="+mj-lt"/>
                <a:ea typeface="黑体" panose="02010609060101010101" charset="-122"/>
                <a:cs typeface="黑体" panose="02010609060101010101" charset="-122"/>
              </a:rPr>
              <a:t>is the most effective way to reduce test workload and improve test efficiency</a:t>
            </a:r>
            <a:r>
              <a:rPr lang="en-US" sz="2000" dirty="0">
                <a:solidFill>
                  <a:srgbClr val="000000"/>
                </a:solidFill>
                <a:latin typeface="+mj-lt"/>
                <a:ea typeface="黑体" panose="02010609060101010101" charset="-122"/>
                <a:cs typeface="黑体" panose="02010609060101010101" charset="-122"/>
              </a:rPr>
              <a:t>.
2. In any case, </a:t>
            </a:r>
            <a:r>
              <a:rPr lang="en-US" sz="2000" u="sng" dirty="0">
                <a:solidFill>
                  <a:srgbClr val="000000"/>
                </a:solidFill>
                <a:latin typeface="+mj-lt"/>
                <a:ea typeface="黑体" panose="02010609060101010101" charset="-122"/>
                <a:cs typeface="黑体" panose="02010609060101010101" charset="-122"/>
              </a:rPr>
              <a:t>the boundary value analysis method, which is one of the most effective means of finding software defects, should be considered</a:t>
            </a:r>
            <a:r>
              <a:rPr lang="en-US" sz="2000" dirty="0">
                <a:solidFill>
                  <a:srgbClr val="000000"/>
                </a:solidFill>
                <a:latin typeface="+mj-lt"/>
                <a:ea typeface="黑体" panose="02010609060101010101" charset="-122"/>
                <a:cs typeface="黑体" panose="02010609060101010101" charset="-122"/>
              </a:rPr>
              <a:t>.
3. In various tests, you can use the error guess method to expand some test cases, and pay attention to </a:t>
            </a:r>
            <a:r>
              <a:rPr lang="en-US" sz="2000" u="sng" dirty="0">
                <a:solidFill>
                  <a:srgbClr val="000000"/>
                </a:solidFill>
                <a:latin typeface="+mj-lt"/>
                <a:ea typeface="黑体" panose="02010609060101010101" charset="-122"/>
                <a:cs typeface="黑体" panose="02010609060101010101" charset="-122"/>
              </a:rPr>
              <a:t>learning from the valuable test experience of test engineers</a:t>
            </a:r>
            <a:r>
              <a:rPr lang="en-US" sz="2000" dirty="0">
                <a:solidFill>
                  <a:srgbClr val="000000"/>
                </a:solidFill>
                <a:latin typeface="+mj-lt"/>
                <a:ea typeface="黑体" panose="02010609060101010101" charset="-122"/>
                <a:cs typeface="黑体" panose="02010609060101010101" charset="-122"/>
              </a:rPr>
              <a:t>.
</a:t>
            </a:r>
            <a:endParaRPr lang="en-US" dirty="0">
              <a:solidFill>
                <a:srgbClr val="000000"/>
              </a:solidFill>
              <a:latin typeface="+mj-lt"/>
              <a:ea typeface="黑体" panose="02010609060101010101" charset="-122"/>
              <a:cs typeface="黑体" panose="02010609060101010101" charset="-122"/>
            </a:endParaRPr>
          </a:p>
        </p:txBody>
      </p:sp>
      <p:sp>
        <p:nvSpPr>
          <p:cNvPr id="12291" name="AutoShape 2"/>
          <p:cNvSpPr>
            <a:spLocks noGrp="1"/>
          </p:cNvSpPr>
          <p:nvPr>
            <p:ph type="title"/>
          </p:nvPr>
        </p:nvSpPr>
        <p:spPr>
          <a:xfrm>
            <a:off x="467544" y="97155"/>
            <a:ext cx="7593965" cy="819150"/>
          </a:xfrm>
        </p:spPr>
        <p:txBody>
          <a:bodyPr vert="horz" wrap="square" lIns="91440" tIns="45720" rIns="91440" bIns="45720" anchor="b"/>
          <a:lstStyle/>
          <a:p>
            <a:r>
              <a:rPr lang="en-US" altLang="zh-CN" sz="2800" dirty="0">
                <a:solidFill>
                  <a:schemeClr val="tx1">
                    <a:lumMod val="60000"/>
                    <a:lumOff val="40000"/>
                  </a:schemeClr>
                </a:solidFill>
                <a:latin typeface="+mn-lt"/>
                <a:ea typeface="黑体" panose="02010609060101010101" charset="-122"/>
                <a:cs typeface="黑体" panose="02010609060101010101" charset="-122"/>
                <a:sym typeface="+mn-ea"/>
              </a:rPr>
              <a:t>3.9 Black Box Testing Application Policy</a:t>
            </a:r>
            <a:endParaRPr lang="zh-CN" altLang="en-US" sz="2800" dirty="0">
              <a:solidFill>
                <a:schemeClr val="tx1">
                  <a:lumMod val="60000"/>
                  <a:lumOff val="40000"/>
                </a:schemeClr>
              </a:solidFill>
              <a:latin typeface="+mn-lt"/>
              <a:ea typeface="黑体" panose="02010609060101010101" charset="-122"/>
              <a:cs typeface="黑体" panose="02010609060101010101" charset="-122"/>
              <a:sym typeface="+mn-ea"/>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113</a:t>
            </a:fld>
            <a:r>
              <a:rPr lang="en-US" altLang="zh-CN" b="1" dirty="0">
                <a:solidFill>
                  <a:schemeClr val="accent4"/>
                </a:solidFill>
              </a:rPr>
              <a:t>/116</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206225" y="1556792"/>
            <a:ext cx="8544560" cy="5537200"/>
          </a:xfrm>
        </p:spPr>
        <p:txBody>
          <a:bodyPr vert="horz" wrap="square" lIns="91440" tIns="45720" rIns="91440" bIns="45720" anchor="t"/>
          <a:lstStyle/>
          <a:p>
            <a:pPr>
              <a:lnSpc>
                <a:spcPct val="120000"/>
              </a:lnSpc>
              <a:spcBef>
                <a:spcPct val="0"/>
              </a:spcBef>
              <a:buFont typeface="Wingdings" panose="05000000000000000000" charset="0"/>
              <a:buChar char="Ø"/>
            </a:pPr>
            <a:r>
              <a:rPr lang="en-US" sz="2000" dirty="0">
                <a:solidFill>
                  <a:srgbClr val="000000"/>
                </a:solidFill>
                <a:latin typeface="+mj-lt"/>
                <a:ea typeface="黑体" panose="02010609060101010101" charset="-122"/>
                <a:cs typeface="黑体" panose="02010609060101010101" charset="-122"/>
              </a:rPr>
              <a:t>If the function description of the program contains a combination of input conditions and the business logic is complex, the causal graph method and the decision table driven method can be used at the beginning.
For software with parameter configuration, the best effect is to be achieved by selecting fewer combinations using the orthogonal test method.
Check the coverage of the designed test cases against the functional requirements in the software specification. When coverage criteria are not met, sufficient test cases need to be supplemented.
</a:t>
            </a:r>
            <a:r>
              <a:rPr lang="en-US" sz="2000" b="1" dirty="0">
                <a:solidFill>
                  <a:srgbClr val="000000"/>
                </a:solidFill>
                <a:latin typeface="+mj-lt"/>
                <a:ea typeface="黑体" panose="02010609060101010101" charset="-122"/>
                <a:cs typeface="黑体" panose="02010609060101010101" charset="-122"/>
              </a:rPr>
              <a:t>When applying the black box test method, the requirements are the foundation, the in-depth understanding of the business is the key, and the flexible application method is the means.</a:t>
            </a:r>
            <a:endParaRPr lang="en-US" b="1" dirty="0">
              <a:solidFill>
                <a:srgbClr val="000000"/>
              </a:solidFill>
              <a:latin typeface="+mj-lt"/>
              <a:ea typeface="黑体" panose="02010609060101010101" charset="-122"/>
              <a:cs typeface="黑体" panose="02010609060101010101" charset="-122"/>
            </a:endParaRPr>
          </a:p>
        </p:txBody>
      </p:sp>
      <p:sp>
        <p:nvSpPr>
          <p:cNvPr id="12291" name="AutoShape 2"/>
          <p:cNvSpPr>
            <a:spLocks noGrp="1"/>
          </p:cNvSpPr>
          <p:nvPr>
            <p:ph type="title"/>
          </p:nvPr>
        </p:nvSpPr>
        <p:spPr>
          <a:xfrm>
            <a:off x="571253" y="692696"/>
            <a:ext cx="8406130" cy="819150"/>
          </a:xfrm>
        </p:spPr>
        <p:txBody>
          <a:bodyPr vert="horz" wrap="square" lIns="91440" tIns="45720" rIns="91440" bIns="45720" anchor="b"/>
          <a:lstStyle/>
          <a:p>
            <a:r>
              <a:rPr lang="en-US" altLang="zh-CN" dirty="0">
                <a:solidFill>
                  <a:schemeClr val="tx1">
                    <a:lumMod val="60000"/>
                    <a:lumOff val="40000"/>
                  </a:schemeClr>
                </a:solidFill>
                <a:ea typeface="黑体" panose="02010609060101010101" charset="-122"/>
                <a:cs typeface="黑体" panose="02010609060101010101" charset="-122"/>
                <a:sym typeface="+mn-ea"/>
              </a:rPr>
              <a:t>3.9 Black Box Testing Application Policy</a:t>
            </a:r>
            <a:endParaRPr lang="zh-CN" altLang="en-US" dirty="0">
              <a:solidFill>
                <a:schemeClr val="tx1">
                  <a:lumMod val="60000"/>
                  <a:lumOff val="40000"/>
                </a:schemeClr>
              </a:solidFill>
              <a:ea typeface="黑体" panose="02010609060101010101" charset="-122"/>
              <a:cs typeface="黑体" panose="02010609060101010101" charset="-122"/>
              <a:sym typeface="+mn-ea"/>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114</a:t>
            </a:fld>
            <a:r>
              <a:rPr lang="en-US" altLang="zh-CN" b="1" dirty="0">
                <a:solidFill>
                  <a:schemeClr val="accent4"/>
                </a:solidFill>
              </a:rPr>
              <a:t>/116</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7504" y="1196752"/>
            <a:ext cx="8611686" cy="5537200"/>
          </a:xfrm>
        </p:spPr>
        <p:txBody>
          <a:bodyPr vert="horz" wrap="square" lIns="91440" tIns="45720" rIns="91440" bIns="45720" anchor="t"/>
          <a:lstStyle/>
          <a:p>
            <a:pPr marL="0" indent="0">
              <a:lnSpc>
                <a:spcPct val="130000"/>
              </a:lnSpc>
              <a:spcBef>
                <a:spcPct val="0"/>
              </a:spcBef>
              <a:buNone/>
            </a:pPr>
            <a:r>
              <a:rPr lang="en-US" sz="2000" dirty="0">
                <a:solidFill>
                  <a:srgbClr val="000000"/>
                </a:solidFill>
                <a:latin typeface="+mj-lt"/>
                <a:ea typeface="黑体" panose="02010609060101010101" charset="-122"/>
                <a:cs typeface="黑体" panose="02010609060101010101" charset="-122"/>
              </a:rPr>
              <a:t>The </a:t>
            </a:r>
            <a:r>
              <a:rPr lang="en-US" sz="2000" dirty="0">
                <a:solidFill>
                  <a:srgbClr val="FF0000"/>
                </a:solidFill>
                <a:latin typeface="+mj-lt"/>
                <a:ea typeface="黑体" panose="02010609060101010101" charset="-122"/>
                <a:cs typeface="黑体" panose="02010609060101010101" charset="-122"/>
              </a:rPr>
              <a:t>advantages </a:t>
            </a:r>
            <a:r>
              <a:rPr lang="en-US" sz="2000" dirty="0">
                <a:solidFill>
                  <a:srgbClr val="000000"/>
                </a:solidFill>
                <a:latin typeface="+mj-lt"/>
                <a:ea typeface="黑体" panose="02010609060101010101" charset="-122"/>
                <a:cs typeface="黑体" panose="02010609060101010101" charset="-122"/>
              </a:rPr>
              <a:t>of black box testing are:
</a:t>
            </a:r>
            <a:r>
              <a:rPr lang="en-US" sz="2000" b="1" dirty="0">
                <a:solidFill>
                  <a:srgbClr val="000000"/>
                </a:solidFill>
                <a:latin typeface="+mj-lt"/>
                <a:ea typeface="黑体" panose="02010609060101010101" charset="-122"/>
                <a:cs typeface="黑体" panose="02010609060101010101" charset="-122"/>
              </a:rPr>
              <a:t>Can most intuitively and directly reflect whether the software meets the needs;</a:t>
            </a:r>
            <a:r>
              <a:rPr lang="en-US" sz="2000" dirty="0">
                <a:solidFill>
                  <a:srgbClr val="000000"/>
                </a:solidFill>
                <a:latin typeface="+mj-lt"/>
                <a:ea typeface="黑体" panose="02010609060101010101" charset="-122"/>
                <a:cs typeface="黑体" panose="02010609060101010101" charset="-122"/>
              </a:rPr>
              <a:t>
For larger code units, testing is efficient;
</a:t>
            </a:r>
            <a:r>
              <a:rPr lang="en-US" sz="2000" b="1" dirty="0">
                <a:solidFill>
                  <a:srgbClr val="000000"/>
                </a:solidFill>
                <a:latin typeface="+mj-lt"/>
                <a:ea typeface="黑体" panose="02010609060101010101" charset="-122"/>
                <a:cs typeface="黑体" panose="02010609060101010101" charset="-122"/>
              </a:rPr>
              <a:t>Testers do not need to know the details of the software's internal implementation, including specific programming languages;</a:t>
            </a:r>
            <a:r>
              <a:rPr lang="en-US" sz="2000" dirty="0">
                <a:solidFill>
                  <a:srgbClr val="000000"/>
                </a:solidFill>
                <a:latin typeface="+mj-lt"/>
                <a:ea typeface="黑体" panose="02010609060101010101" charset="-122"/>
                <a:cs typeface="黑体" panose="02010609060101010101" charset="-122"/>
              </a:rPr>
              <a:t>
</a:t>
            </a:r>
            <a:r>
              <a:rPr lang="en-US" sz="2000" u="sng" dirty="0">
                <a:solidFill>
                  <a:srgbClr val="000000"/>
                </a:solidFill>
                <a:latin typeface="+mj-lt"/>
                <a:ea typeface="黑体" panose="02010609060101010101" charset="-122"/>
                <a:cs typeface="黑体" panose="02010609060101010101" charset="-122"/>
              </a:rPr>
              <a:t>Testers and programmers are independent of each other</a:t>
            </a:r>
            <a:r>
              <a:rPr lang="en-US" sz="2000" dirty="0">
                <a:solidFill>
                  <a:srgbClr val="000000"/>
                </a:solidFill>
                <a:latin typeface="+mj-lt"/>
                <a:ea typeface="黑体" panose="02010609060101010101" charset="-122"/>
                <a:cs typeface="黑体" panose="02010609060101010101" charset="-122"/>
              </a:rPr>
              <a:t>;
Tested from the user's point of view, easy to be understood and accepted;
Help expose any issues that are inconsistent or ambiguous with the specifications;
The design of test cases can be carried out immediately after the specification is completed;
Easy to start generating test data;
Suitable for all phases of testing.
</a:t>
            </a:r>
            <a:endParaRPr lang="en-US" b="1" dirty="0">
              <a:solidFill>
                <a:srgbClr val="000000"/>
              </a:solidFill>
              <a:latin typeface="+mj-lt"/>
              <a:ea typeface="黑体" panose="02010609060101010101" charset="-122"/>
              <a:cs typeface="黑体" panose="02010609060101010101" charset="-122"/>
            </a:endParaRPr>
          </a:p>
        </p:txBody>
      </p:sp>
      <p:sp>
        <p:nvSpPr>
          <p:cNvPr id="12291" name="AutoShape 2"/>
          <p:cNvSpPr>
            <a:spLocks noGrp="1"/>
          </p:cNvSpPr>
          <p:nvPr>
            <p:ph type="title"/>
          </p:nvPr>
        </p:nvSpPr>
        <p:spPr>
          <a:xfrm>
            <a:off x="0" y="548680"/>
            <a:ext cx="9192260" cy="819150"/>
          </a:xfrm>
        </p:spPr>
        <p:txBody>
          <a:bodyPr vert="horz" wrap="square" lIns="91440" tIns="45720" rIns="91440" bIns="45720" anchor="b"/>
          <a:lstStyle/>
          <a:p>
            <a:r>
              <a:rPr lang="en-US" altLang="zh-CN" dirty="0">
                <a:solidFill>
                  <a:schemeClr val="tx1">
                    <a:lumMod val="60000"/>
                    <a:lumOff val="40000"/>
                  </a:schemeClr>
                </a:solidFill>
                <a:ea typeface="黑体" panose="02010609060101010101" charset="-122"/>
                <a:cs typeface="黑体" panose="02010609060101010101" charset="-122"/>
                <a:sym typeface="+mn-ea"/>
              </a:rPr>
              <a:t>3.10 Advantages and disadvantages of black box testing and white box testing</a:t>
            </a:r>
            <a:endParaRPr lang="zh-CN" altLang="en-US" dirty="0">
              <a:solidFill>
                <a:schemeClr val="tx1">
                  <a:lumMod val="60000"/>
                  <a:lumOff val="40000"/>
                </a:schemeClr>
              </a:solidFill>
              <a:ea typeface="黑体" panose="02010609060101010101" charset="-122"/>
              <a:cs typeface="黑体" panose="02010609060101010101" charset="-122"/>
              <a:sym typeface="+mn-ea"/>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115</a:t>
            </a:fld>
            <a:r>
              <a:rPr lang="en-US" altLang="zh-CN" b="1" dirty="0">
                <a:solidFill>
                  <a:schemeClr val="accent4"/>
                </a:solidFill>
              </a:rPr>
              <a:t>/116</a:t>
            </a: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97060" y="1200152"/>
            <a:ext cx="8695419" cy="5537200"/>
          </a:xfrm>
        </p:spPr>
        <p:txBody>
          <a:bodyPr vert="horz" wrap="square" lIns="91440" tIns="45720" rIns="91440" bIns="45720" anchor="t"/>
          <a:lstStyle/>
          <a:p>
            <a:pPr marL="0" indent="0" algn="l" eaLnBrk="1" hangingPunct="1">
              <a:lnSpc>
                <a:spcPct val="130000"/>
              </a:lnSpc>
              <a:spcBef>
                <a:spcPct val="0"/>
              </a:spcBef>
              <a:buNone/>
            </a:pPr>
            <a:r>
              <a:rPr lang="en-US" sz="2000" dirty="0">
                <a:solidFill>
                  <a:srgbClr val="000000"/>
                </a:solidFill>
                <a:latin typeface="+mj-lt"/>
                <a:ea typeface="黑体" panose="02010609060101010101" charset="-122"/>
                <a:cs typeface="黑体" panose="02010609060101010101" charset="-122"/>
              </a:rPr>
              <a:t>The </a:t>
            </a:r>
            <a:r>
              <a:rPr lang="en-US" sz="2000" dirty="0">
                <a:solidFill>
                  <a:srgbClr val="FF0000"/>
                </a:solidFill>
                <a:latin typeface="+mj-lt"/>
                <a:ea typeface="黑体" panose="02010609060101010101" charset="-122"/>
                <a:cs typeface="黑体" panose="02010609060101010101" charset="-122"/>
              </a:rPr>
              <a:t>disadvantages</a:t>
            </a:r>
            <a:r>
              <a:rPr lang="en-US" sz="2000" dirty="0">
                <a:solidFill>
                  <a:srgbClr val="000000"/>
                </a:solidFill>
                <a:latin typeface="+mj-lt"/>
                <a:ea typeface="黑体" panose="02010609060101010101" charset="-122"/>
                <a:cs typeface="黑体" panose="02010609060101010101" charset="-122"/>
              </a:rPr>
              <a:t> of black box testing are:</a:t>
            </a:r>
          </a:p>
          <a:p>
            <a:pPr>
              <a:lnSpc>
                <a:spcPct val="130000"/>
              </a:lnSpc>
              <a:spcBef>
                <a:spcPct val="0"/>
              </a:spcBef>
            </a:pPr>
            <a:r>
              <a:rPr lang="en-US" sz="2000" dirty="0">
                <a:solidFill>
                  <a:srgbClr val="000000"/>
                </a:solidFill>
                <a:latin typeface="+mj-lt"/>
                <a:ea typeface="黑体" panose="02010609060101010101" charset="-122"/>
                <a:cs typeface="黑体" panose="02010609060101010101" charset="-122"/>
              </a:rPr>
              <a:t>Relying on the correctness of the specification</a:t>
            </a:r>
            <a:r>
              <a:rPr lang="en-US" sz="2000" b="1" dirty="0">
                <a:solidFill>
                  <a:srgbClr val="000000"/>
                </a:solidFill>
                <a:latin typeface="+mj-lt"/>
                <a:ea typeface="黑体" panose="02010609060101010101" charset="-122"/>
                <a:cs typeface="黑体" panose="02010609060101010101" charset="-122"/>
              </a:rPr>
              <a:t>, if there are redundant or missing functions in the specification, the black-box testing method cannot find it, </a:t>
            </a:r>
            <a:r>
              <a:rPr lang="en-US" sz="2000" dirty="0">
                <a:solidFill>
                  <a:srgbClr val="000000"/>
                </a:solidFill>
                <a:latin typeface="+mj-lt"/>
                <a:ea typeface="黑体" panose="02010609060101010101" charset="-122"/>
                <a:cs typeface="黑体" panose="02010609060101010101" charset="-122"/>
              </a:rPr>
              <a:t>which is the main disadvantage of black-box testing;</a:t>
            </a:r>
          </a:p>
          <a:p>
            <a:pPr>
              <a:lnSpc>
                <a:spcPct val="130000"/>
              </a:lnSpc>
              <a:spcBef>
                <a:spcPct val="0"/>
              </a:spcBef>
            </a:pPr>
            <a:r>
              <a:rPr lang="en-US" sz="2000" dirty="0">
                <a:solidFill>
                  <a:srgbClr val="000000"/>
                </a:solidFill>
                <a:latin typeface="+mj-lt"/>
                <a:ea typeface="黑体" panose="02010609060101010101" charset="-122"/>
                <a:cs typeface="黑体" panose="02010609060101010101" charset="-122"/>
              </a:rPr>
              <a:t>Only a small fraction of possible inputs are tested, </a:t>
            </a:r>
            <a:r>
              <a:rPr lang="en-US" sz="2000" u="sng" dirty="0">
                <a:solidFill>
                  <a:srgbClr val="000000"/>
                </a:solidFill>
                <a:latin typeface="+mj-lt"/>
                <a:ea typeface="黑体" panose="02010609060101010101" charset="-122"/>
                <a:cs typeface="黑体" panose="02010609060101010101" charset="-122"/>
              </a:rPr>
              <a:t>and it is nearly impossible to test every input stream</a:t>
            </a:r>
            <a:r>
              <a:rPr lang="en-US" sz="2000" dirty="0">
                <a:solidFill>
                  <a:srgbClr val="000000"/>
                </a:solidFill>
                <a:latin typeface="+mj-lt"/>
                <a:ea typeface="黑体" panose="02010609060101010101" charset="-122"/>
                <a:cs typeface="黑体" panose="02010609060101010101" charset="-122"/>
              </a:rPr>
              <a:t>;</a:t>
            </a:r>
          </a:p>
          <a:p>
            <a:pPr>
              <a:lnSpc>
                <a:spcPct val="130000"/>
              </a:lnSpc>
              <a:spcBef>
                <a:spcPct val="0"/>
              </a:spcBef>
            </a:pPr>
            <a:r>
              <a:rPr lang="en-US" sz="2000" dirty="0">
                <a:solidFill>
                  <a:srgbClr val="000000"/>
                </a:solidFill>
                <a:latin typeface="+mj-lt"/>
                <a:ea typeface="黑体" panose="02010609060101010101" charset="-122"/>
                <a:cs typeface="黑体" panose="02010609060101010101" charset="-122"/>
              </a:rPr>
              <a:t>It is </a:t>
            </a:r>
            <a:r>
              <a:rPr lang="en-US" sz="2000" u="sng" dirty="0">
                <a:solidFill>
                  <a:srgbClr val="000000"/>
                </a:solidFill>
                <a:latin typeface="+mj-lt"/>
                <a:ea typeface="黑体" panose="02010609060101010101" charset="-122"/>
                <a:cs typeface="黑体" panose="02010609060101010101" charset="-122"/>
              </a:rPr>
              <a:t>impossible to cover all the codes</a:t>
            </a:r>
            <a:r>
              <a:rPr lang="en-US" sz="2000" dirty="0">
                <a:solidFill>
                  <a:srgbClr val="000000"/>
                </a:solidFill>
                <a:latin typeface="+mj-lt"/>
                <a:ea typeface="黑体" panose="02010609060101010101" charset="-122"/>
                <a:cs typeface="黑体" panose="02010609060101010101" charset="-122"/>
              </a:rPr>
              <a:t>, and the code coverage is low;</a:t>
            </a:r>
          </a:p>
          <a:p>
            <a:pPr>
              <a:lnSpc>
                <a:spcPct val="130000"/>
              </a:lnSpc>
              <a:spcBef>
                <a:spcPct val="0"/>
              </a:spcBef>
            </a:pPr>
            <a:r>
              <a:rPr lang="en-US" sz="2000" dirty="0">
                <a:solidFill>
                  <a:srgbClr val="000000"/>
                </a:solidFill>
                <a:latin typeface="+mj-lt"/>
                <a:ea typeface="黑体" panose="02010609060101010101" charset="-122"/>
                <a:cs typeface="黑体" panose="02010609060101010101" charset="-122"/>
              </a:rPr>
              <a:t>It is difficult to design test cases without </a:t>
            </a:r>
            <a:r>
              <a:rPr lang="en-US" sz="2000" u="sng" dirty="0">
                <a:solidFill>
                  <a:srgbClr val="000000"/>
                </a:solidFill>
                <a:latin typeface="+mj-lt"/>
                <a:ea typeface="黑体" panose="02010609060101010101" charset="-122"/>
                <a:cs typeface="黑体" panose="02010609060101010101" charset="-122"/>
              </a:rPr>
              <a:t>clear and concise specifications</a:t>
            </a:r>
            <a:r>
              <a:rPr lang="en-US" sz="2000" dirty="0">
                <a:solidFill>
                  <a:srgbClr val="000000"/>
                </a:solidFill>
                <a:latin typeface="+mj-lt"/>
                <a:ea typeface="黑体" panose="02010609060101010101" charset="-122"/>
                <a:cs typeface="黑体" panose="02010609060101010101" charset="-122"/>
              </a:rPr>
              <a:t>;</a:t>
            </a:r>
          </a:p>
          <a:p>
            <a:pPr>
              <a:lnSpc>
                <a:spcPct val="130000"/>
              </a:lnSpc>
              <a:spcBef>
                <a:spcPct val="0"/>
              </a:spcBef>
            </a:pPr>
            <a:r>
              <a:rPr lang="en-US" sz="2000" dirty="0">
                <a:solidFill>
                  <a:srgbClr val="000000"/>
                </a:solidFill>
                <a:latin typeface="+mj-lt"/>
                <a:ea typeface="黑体" panose="02010609060101010101" charset="-122"/>
                <a:cs typeface="黑体" panose="02010609060101010101" charset="-122"/>
              </a:rPr>
              <a:t>There will be many program paths that have not been tested;</a:t>
            </a:r>
          </a:p>
          <a:p>
            <a:pPr>
              <a:lnSpc>
                <a:spcPct val="130000"/>
              </a:lnSpc>
              <a:spcBef>
                <a:spcPct val="0"/>
              </a:spcBef>
            </a:pPr>
            <a:r>
              <a:rPr lang="en-US" altLang="zh-CN" sz="2000" dirty="0">
                <a:solidFill>
                  <a:srgbClr val="000000"/>
                </a:solidFill>
                <a:latin typeface="+mj-lt"/>
                <a:ea typeface="黑体" panose="02010609060101010101" charset="-122"/>
                <a:cs typeface="黑体" panose="02010609060101010101" charset="-122"/>
              </a:rPr>
              <a:t>It c</a:t>
            </a:r>
            <a:r>
              <a:rPr lang="en-US" sz="2000" dirty="0">
                <a:solidFill>
                  <a:srgbClr val="000000"/>
                </a:solidFill>
                <a:latin typeface="+mj-lt"/>
                <a:ea typeface="黑体" panose="02010609060101010101" charset="-122"/>
                <a:cs typeface="黑体" panose="02010609060101010101" charset="-122"/>
              </a:rPr>
              <a:t>annot be tested directly against specific program segments that may hide many problems;</a:t>
            </a:r>
          </a:p>
          <a:p>
            <a:pPr>
              <a:lnSpc>
                <a:spcPct val="130000"/>
              </a:lnSpc>
              <a:spcBef>
                <a:spcPct val="0"/>
              </a:spcBef>
            </a:pPr>
            <a:r>
              <a:rPr lang="en-US" sz="2000" dirty="0">
                <a:solidFill>
                  <a:srgbClr val="000000"/>
                </a:solidFill>
                <a:latin typeface="+mj-lt"/>
                <a:ea typeface="黑体" panose="02010609060101010101" charset="-122"/>
                <a:cs typeface="黑体" panose="02010609060101010101" charset="-122"/>
              </a:rPr>
              <a:t>It is not easy to meet test adequacy requirements.</a:t>
            </a:r>
            <a:endParaRPr lang="en-US" sz="2000" b="1"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116</a:t>
            </a:fld>
            <a:r>
              <a:rPr lang="en-US" altLang="zh-CN" b="1" dirty="0">
                <a:solidFill>
                  <a:schemeClr val="accent4"/>
                </a:solidFill>
              </a:rPr>
              <a:t>/116</a:t>
            </a:r>
          </a:p>
        </p:txBody>
      </p:sp>
      <p:sp>
        <p:nvSpPr>
          <p:cNvPr id="7" name="AutoShape 2">
            <a:extLst>
              <a:ext uri="{FF2B5EF4-FFF2-40B4-BE49-F238E27FC236}">
                <a16:creationId xmlns:a16="http://schemas.microsoft.com/office/drawing/2014/main" id="{1A416967-9083-4176-8994-6F3EAD4961D4}"/>
              </a:ext>
            </a:extLst>
          </p:cNvPr>
          <p:cNvSpPr>
            <a:spLocks noGrp="1"/>
          </p:cNvSpPr>
          <p:nvPr>
            <p:ph type="title"/>
          </p:nvPr>
        </p:nvSpPr>
        <p:spPr>
          <a:xfrm>
            <a:off x="0" y="476672"/>
            <a:ext cx="9192260" cy="819150"/>
          </a:xfrm>
        </p:spPr>
        <p:txBody>
          <a:bodyPr vert="horz" wrap="square" lIns="91440" tIns="45720" rIns="91440" bIns="45720" anchor="b"/>
          <a:lstStyle/>
          <a:p>
            <a:r>
              <a:rPr lang="en-US" altLang="zh-CN" dirty="0">
                <a:solidFill>
                  <a:schemeClr val="tx1">
                    <a:lumMod val="60000"/>
                    <a:lumOff val="40000"/>
                  </a:schemeClr>
                </a:solidFill>
                <a:ea typeface="黑体" panose="02010609060101010101" charset="-122"/>
                <a:cs typeface="黑体" panose="02010609060101010101" charset="-122"/>
                <a:sym typeface="+mn-ea"/>
              </a:rPr>
              <a:t>3.10 Advantages and disadvantages of black box testing and white box testing</a:t>
            </a:r>
            <a:endParaRPr lang="zh-CN" altLang="en-US" dirty="0">
              <a:solidFill>
                <a:schemeClr val="tx1">
                  <a:lumMod val="60000"/>
                  <a:lumOff val="40000"/>
                </a:schemeClr>
              </a:solidFill>
              <a:ea typeface="黑体" panose="02010609060101010101" charset="-122"/>
              <a:cs typeface="黑体" panose="02010609060101010101" charset="-122"/>
              <a:sym typeface="+mn-ea"/>
            </a:endParaRPr>
          </a:p>
        </p:txBody>
      </p:sp>
      <p:sp>
        <p:nvSpPr>
          <p:cNvPr id="3" name="TextBox 2">
            <a:extLst>
              <a:ext uri="{FF2B5EF4-FFF2-40B4-BE49-F238E27FC236}">
                <a16:creationId xmlns:a16="http://schemas.microsoft.com/office/drawing/2014/main" id="{7252F963-F5AA-CB27-29B3-237CADEC4C8F}"/>
              </a:ext>
            </a:extLst>
          </p:cNvPr>
          <p:cNvSpPr txBox="1"/>
          <p:nvPr/>
        </p:nvSpPr>
        <p:spPr>
          <a:xfrm>
            <a:off x="3491880" y="6377321"/>
            <a:ext cx="3070071" cy="369332"/>
          </a:xfrm>
          <a:prstGeom prst="rect">
            <a:avLst/>
          </a:prstGeom>
          <a:noFill/>
        </p:spPr>
        <p:txBody>
          <a:bodyPr wrap="none" rtlCol="0">
            <a:spAutoFit/>
          </a:bodyPr>
          <a:lstStyle/>
          <a:p>
            <a:r>
              <a:rPr lang="en-US" altLang="zh-CN" b="1" dirty="0"/>
              <a:t>Coverage &amp; specifications</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 y="1223645"/>
            <a:ext cx="8604448" cy="5537200"/>
          </a:xfrm>
        </p:spPr>
        <p:txBody>
          <a:bodyPr vert="horz" wrap="square" lIns="91440" tIns="45720" rIns="91440" bIns="45720" anchor="t"/>
          <a:lstStyle/>
          <a:p>
            <a:pPr marL="0" indent="0">
              <a:lnSpc>
                <a:spcPct val="90000"/>
              </a:lnSpc>
              <a:spcBef>
                <a:spcPct val="0"/>
              </a:spcBef>
              <a:buNone/>
            </a:pPr>
            <a:r>
              <a:rPr lang="en-US" sz="2000" dirty="0">
                <a:solidFill>
                  <a:srgbClr val="000000"/>
                </a:solidFill>
                <a:latin typeface="+mj-lt"/>
                <a:ea typeface="黑体" panose="02010609060101010101" charset="-122"/>
                <a:cs typeface="黑体" panose="02010609060101010101" charset="-122"/>
              </a:rPr>
              <a:t>The </a:t>
            </a:r>
            <a:r>
              <a:rPr lang="en-US" sz="2000" dirty="0">
                <a:solidFill>
                  <a:srgbClr val="FF0000"/>
                </a:solidFill>
                <a:latin typeface="+mj-lt"/>
                <a:ea typeface="黑体" panose="02010609060101010101" charset="-122"/>
                <a:cs typeface="黑体" panose="02010609060101010101" charset="-122"/>
              </a:rPr>
              <a:t>advantages</a:t>
            </a:r>
            <a:r>
              <a:rPr lang="en-US" sz="2000" dirty="0">
                <a:solidFill>
                  <a:srgbClr val="000000"/>
                </a:solidFill>
                <a:latin typeface="+mj-lt"/>
                <a:ea typeface="黑体" panose="02010609060101010101" charset="-122"/>
                <a:cs typeface="黑体" panose="02010609060101010101" charset="-122"/>
              </a:rPr>
              <a:t> of white box testing are:
1. Each implemented unit can be tested separately before the entire software system is completed;
2. Test data can be generated for testing of specific program parts, and each branch and path in the code can be detected;
3. Testing the code is more thorough and can reveal errors hidden in the code;
4. There are certain measures of adequacy, such as code coverage.  </a:t>
            </a:r>
          </a:p>
          <a:p>
            <a:pPr marL="0" indent="0">
              <a:lnSpc>
                <a:spcPct val="90000"/>
              </a:lnSpc>
              <a:spcBef>
                <a:spcPct val="0"/>
              </a:spcBef>
              <a:buNone/>
            </a:pPr>
            <a:r>
              <a:rPr lang="en-US" sz="2000" dirty="0">
                <a:solidFill>
                  <a:srgbClr val="000000"/>
                </a:solidFill>
                <a:latin typeface="+mj-lt"/>
                <a:ea typeface="黑体" panose="02010609060101010101" charset="-122"/>
                <a:cs typeface="黑体" panose="02010609060101010101" charset="-122"/>
              </a:rPr>
              <a:t> 
The </a:t>
            </a:r>
            <a:r>
              <a:rPr lang="en-US" sz="2000" dirty="0">
                <a:solidFill>
                  <a:srgbClr val="FF0000"/>
                </a:solidFill>
                <a:latin typeface="+mj-lt"/>
                <a:ea typeface="黑体" panose="02010609060101010101" charset="-122"/>
                <a:cs typeface="黑体" panose="02010609060101010101" charset="-122"/>
              </a:rPr>
              <a:t>disadvantages</a:t>
            </a:r>
            <a:r>
              <a:rPr lang="en-US" sz="2000" dirty="0">
                <a:solidFill>
                  <a:srgbClr val="000000"/>
                </a:solidFill>
                <a:latin typeface="+mj-lt"/>
                <a:ea typeface="黑体" panose="02010609060101010101" charset="-122"/>
                <a:cs typeface="黑体" panose="02010609060101010101" charset="-122"/>
              </a:rPr>
              <a:t> of white box testing are:
1. When the system is large, the test workload is large and the cost is high, and it is usually only used for unit testing, which has application limitations;
2. It is often necessary to pile in the software to record the execution information of each branch, condition, and path;
3. Unable to detect path and data sensitivity errors missing from the code;
4. The correctness of the specifications cannot be verified;
5. The test is based on the code, and for functions that have been clearly stipulated in the specifications, but are omitted in the implementation, no matter which kind of structural override is not checked;
6. It is not easy to generate test data.
</a:t>
            </a:r>
            <a:endParaRPr lang="en-US" b="1"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117</a:t>
            </a:fld>
            <a:r>
              <a:rPr lang="en-US" altLang="zh-CN" b="1" dirty="0">
                <a:solidFill>
                  <a:schemeClr val="accent4"/>
                </a:solidFill>
              </a:rPr>
              <a:t>/116</a:t>
            </a:r>
          </a:p>
        </p:txBody>
      </p:sp>
      <p:sp>
        <p:nvSpPr>
          <p:cNvPr id="7" name="AutoShape 2">
            <a:extLst>
              <a:ext uri="{FF2B5EF4-FFF2-40B4-BE49-F238E27FC236}">
                <a16:creationId xmlns:a16="http://schemas.microsoft.com/office/drawing/2014/main" id="{3CC99A18-0D82-4361-B5E0-694C47B8DA67}"/>
              </a:ext>
            </a:extLst>
          </p:cNvPr>
          <p:cNvSpPr>
            <a:spLocks noGrp="1"/>
          </p:cNvSpPr>
          <p:nvPr>
            <p:ph type="title"/>
          </p:nvPr>
        </p:nvSpPr>
        <p:spPr>
          <a:xfrm>
            <a:off x="0" y="476672"/>
            <a:ext cx="9192260" cy="819150"/>
          </a:xfrm>
        </p:spPr>
        <p:txBody>
          <a:bodyPr vert="horz" wrap="square" lIns="91440" tIns="45720" rIns="91440" bIns="45720" anchor="b"/>
          <a:lstStyle/>
          <a:p>
            <a:r>
              <a:rPr lang="en-US" altLang="zh-CN" dirty="0">
                <a:solidFill>
                  <a:schemeClr val="tx1">
                    <a:lumMod val="60000"/>
                    <a:lumOff val="40000"/>
                  </a:schemeClr>
                </a:solidFill>
                <a:ea typeface="黑体" panose="02010609060101010101" charset="-122"/>
                <a:cs typeface="黑体" panose="02010609060101010101" charset="-122"/>
                <a:sym typeface="+mn-ea"/>
              </a:rPr>
              <a:t>3.10 Advantages and disadvantages of black box testing and white box testing</a:t>
            </a:r>
            <a:endParaRPr lang="zh-CN" altLang="en-US" dirty="0">
              <a:solidFill>
                <a:schemeClr val="tx1">
                  <a:lumMod val="60000"/>
                  <a:lumOff val="40000"/>
                </a:schemeClr>
              </a:solidFill>
              <a:ea typeface="黑体" panose="02010609060101010101" charset="-122"/>
              <a:cs typeface="黑体" panose="02010609060101010101" charset="-122"/>
              <a:sym typeface="+mn-ea"/>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35496" y="1124744"/>
            <a:ext cx="8691245" cy="5733256"/>
          </a:xfrm>
        </p:spPr>
        <p:txBody>
          <a:bodyPr vert="horz" wrap="square" lIns="91440" tIns="45720" rIns="91440" bIns="45720" anchor="t"/>
          <a:lstStyle/>
          <a:p>
            <a:pPr marL="0" indent="0">
              <a:lnSpc>
                <a:spcPct val="160000"/>
              </a:lnSpc>
              <a:spcBef>
                <a:spcPct val="0"/>
              </a:spcBef>
              <a:buNone/>
            </a:pPr>
            <a:r>
              <a:rPr lang="en-US" sz="1800" dirty="0">
                <a:solidFill>
                  <a:srgbClr val="000000"/>
                </a:solidFill>
                <a:latin typeface="+mj-lt"/>
                <a:ea typeface="黑体" panose="02010609060101010101" charset="-122"/>
                <a:cs typeface="黑体" panose="02010609060101010101" charset="-122"/>
              </a:rPr>
              <a:t>Black box testing </a:t>
            </a:r>
            <a:r>
              <a:rPr lang="en-US" sz="1800" b="1" i="1" dirty="0">
                <a:solidFill>
                  <a:srgbClr val="000000"/>
                </a:solidFill>
                <a:latin typeface="+mj-lt"/>
                <a:ea typeface="黑体" panose="02010609060101010101" charset="-122"/>
                <a:cs typeface="黑体" panose="02010609060101010101" charset="-122"/>
              </a:rPr>
              <a:t>versus</a:t>
            </a:r>
            <a:r>
              <a:rPr lang="en-US" sz="1800" dirty="0">
                <a:solidFill>
                  <a:srgbClr val="000000"/>
                </a:solidFill>
                <a:latin typeface="+mj-lt"/>
                <a:ea typeface="黑体" panose="02010609060101010101" charset="-122"/>
                <a:cs typeface="黑体" panose="02010609060101010101" charset="-122"/>
              </a:rPr>
              <a:t> white box testing:
1. White-box testing is </a:t>
            </a:r>
            <a:r>
              <a:rPr lang="en-US" sz="1800" u="sng" dirty="0">
                <a:solidFill>
                  <a:srgbClr val="000000"/>
                </a:solidFill>
                <a:latin typeface="+mj-lt"/>
                <a:ea typeface="黑体" panose="02010609060101010101" charset="-122"/>
                <a:cs typeface="黑体" panose="02010609060101010101" charset="-122"/>
              </a:rPr>
              <a:t>only based on the internal structure of the program </a:t>
            </a:r>
            <a:r>
              <a:rPr lang="en-US" sz="1800" dirty="0">
                <a:solidFill>
                  <a:srgbClr val="000000"/>
                </a:solidFill>
                <a:latin typeface="+mj-lt"/>
                <a:ea typeface="黑体" panose="02010609060101010101" charset="-122"/>
                <a:cs typeface="黑体" panose="02010609060101010101" charset="-122"/>
              </a:rPr>
              <a:t>and </a:t>
            </a:r>
            <a:r>
              <a:rPr lang="en-US" sz="1800" u="sng" dirty="0">
                <a:solidFill>
                  <a:srgbClr val="000000"/>
                </a:solidFill>
                <a:latin typeface="+mj-lt"/>
                <a:ea typeface="黑体" panose="02010609060101010101" charset="-122"/>
                <a:cs typeface="黑体" panose="02010609060101010101" charset="-122"/>
              </a:rPr>
              <a:t>does not ensure that the software has implemented all the functions in the specification</a:t>
            </a:r>
            <a:r>
              <a:rPr lang="en-US" sz="1800" dirty="0">
                <a:solidFill>
                  <a:srgbClr val="000000"/>
                </a:solidFill>
                <a:latin typeface="+mj-lt"/>
                <a:ea typeface="黑体" panose="02010609060101010101" charset="-122"/>
                <a:cs typeface="黑体" panose="02010609060101010101" charset="-122"/>
              </a:rPr>
              <a:t>. 2. Black-box testing is </a:t>
            </a:r>
            <a:r>
              <a:rPr lang="en-US" sz="1800" u="sng" dirty="0">
                <a:solidFill>
                  <a:srgbClr val="000000"/>
                </a:solidFill>
                <a:latin typeface="+mj-lt"/>
                <a:ea typeface="黑体" panose="02010609060101010101" charset="-122"/>
                <a:cs typeface="黑体" panose="02010609060101010101" charset="-122"/>
              </a:rPr>
              <a:t>only based on the external characteristics of the program, and it is not guaranteed that all parts of the program that have been implemented will be tested</a:t>
            </a:r>
            <a:r>
              <a:rPr lang="en-US" sz="1800" dirty="0">
                <a:solidFill>
                  <a:srgbClr val="000000"/>
                </a:solidFill>
                <a:latin typeface="+mj-lt"/>
                <a:ea typeface="黑体" panose="02010609060101010101" charset="-122"/>
                <a:cs typeface="黑体" panose="02010609060101010101" charset="-122"/>
              </a:rPr>
              <a:t>.
3. For larger units of code, such as </a:t>
            </a:r>
            <a:r>
              <a:rPr lang="en-US" sz="1800" u="sng" dirty="0">
                <a:solidFill>
                  <a:srgbClr val="000000"/>
                </a:solidFill>
                <a:latin typeface="+mj-lt"/>
                <a:ea typeface="黑体" panose="02010609060101010101" charset="-122"/>
                <a:cs typeface="黑体" panose="02010609060101010101" charset="-122"/>
              </a:rPr>
              <a:t>system-level modules, black-box testing is more efficient than white-box testing</a:t>
            </a:r>
            <a:r>
              <a:rPr lang="en-US" sz="1800" dirty="0">
                <a:solidFill>
                  <a:srgbClr val="000000"/>
                </a:solidFill>
                <a:latin typeface="+mj-lt"/>
                <a:ea typeface="黑体" panose="02010609060101010101" charset="-122"/>
                <a:cs typeface="黑体" panose="02010609060101010101" charset="-122"/>
              </a:rPr>
              <a:t>.
4. Compared to black box testing, white box testing </a:t>
            </a:r>
            <a:r>
              <a:rPr lang="en-US" sz="1800" u="sng" dirty="0">
                <a:solidFill>
                  <a:srgbClr val="000000"/>
                </a:solidFill>
                <a:latin typeface="+mj-lt"/>
                <a:ea typeface="黑体" panose="02010609060101010101" charset="-122"/>
                <a:cs typeface="黑体" panose="02010609060101010101" charset="-122"/>
              </a:rPr>
              <a:t>costs a bit more</a:t>
            </a:r>
            <a:r>
              <a:rPr lang="en-US" sz="1800" dirty="0">
                <a:solidFill>
                  <a:srgbClr val="000000"/>
                </a:solidFill>
                <a:latin typeface="+mj-lt"/>
                <a:ea typeface="黑体" panose="02010609060101010101" charset="-122"/>
                <a:cs typeface="黑体" panose="02010609060101010101" charset="-122"/>
              </a:rPr>
              <a:t>.
5. </a:t>
            </a:r>
            <a:r>
              <a:rPr lang="en-US" sz="1800" b="1" dirty="0">
                <a:solidFill>
                  <a:srgbClr val="000000"/>
                </a:solidFill>
                <a:latin typeface="+mj-lt"/>
                <a:ea typeface="黑体" panose="02010609060101010101" charset="-122"/>
                <a:cs typeface="黑体" panose="02010609060101010101" charset="-122"/>
              </a:rPr>
              <a:t>Black box testing is a confirmation technique that answers ,"Are we building the right system? (based on the specifications)" White box testing is a verification technique that answers "Are we building a system correctly? </a:t>
            </a:r>
          </a:p>
          <a:p>
            <a:pPr marL="0" indent="0">
              <a:lnSpc>
                <a:spcPct val="160000"/>
              </a:lnSpc>
              <a:spcBef>
                <a:spcPct val="0"/>
              </a:spcBef>
              <a:buNone/>
            </a:pPr>
            <a:r>
              <a:rPr lang="en-US" sz="1800" b="1" dirty="0">
                <a:solidFill>
                  <a:srgbClr val="000000"/>
                </a:solidFill>
                <a:latin typeface="+mj-lt"/>
                <a:ea typeface="黑体" panose="02010609060101010101" charset="-122"/>
                <a:cs typeface="黑体" panose="02010609060101010101" charset="-122"/>
              </a:rPr>
              <a:t>(based on the correctness of the code.)" </a:t>
            </a:r>
            <a:r>
              <a:rPr lang="en-US" sz="1800" dirty="0">
                <a:solidFill>
                  <a:srgbClr val="000000"/>
                </a:solidFill>
                <a:latin typeface="+mj-lt"/>
                <a:ea typeface="黑体" panose="02010609060101010101" charset="-122"/>
                <a:cs typeface="黑体" panose="02010609060101010101" charset="-122"/>
              </a:rPr>
              <a:t>
</a:t>
            </a:r>
            <a:endParaRPr lang="en-US" b="1"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8117141" y="6522139"/>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118</a:t>
            </a:fld>
            <a:r>
              <a:rPr lang="en-US" altLang="zh-CN" b="1" dirty="0">
                <a:solidFill>
                  <a:schemeClr val="accent4"/>
                </a:solidFill>
              </a:rPr>
              <a:t>/116</a:t>
            </a:r>
          </a:p>
        </p:txBody>
      </p:sp>
      <p:sp>
        <p:nvSpPr>
          <p:cNvPr id="7" name="AutoShape 2">
            <a:extLst>
              <a:ext uri="{FF2B5EF4-FFF2-40B4-BE49-F238E27FC236}">
                <a16:creationId xmlns:a16="http://schemas.microsoft.com/office/drawing/2014/main" id="{16D1647E-51CA-4408-8123-D36870D21B22}"/>
              </a:ext>
            </a:extLst>
          </p:cNvPr>
          <p:cNvSpPr>
            <a:spLocks noGrp="1"/>
          </p:cNvSpPr>
          <p:nvPr>
            <p:ph type="title"/>
          </p:nvPr>
        </p:nvSpPr>
        <p:spPr>
          <a:xfrm>
            <a:off x="0" y="548680"/>
            <a:ext cx="9192260" cy="819150"/>
          </a:xfrm>
        </p:spPr>
        <p:txBody>
          <a:bodyPr vert="horz" wrap="square" lIns="91440" tIns="45720" rIns="91440" bIns="45720" anchor="b"/>
          <a:lstStyle/>
          <a:p>
            <a:r>
              <a:rPr lang="en-US" altLang="zh-CN" dirty="0">
                <a:solidFill>
                  <a:schemeClr val="tx1">
                    <a:lumMod val="60000"/>
                    <a:lumOff val="40000"/>
                  </a:schemeClr>
                </a:solidFill>
                <a:ea typeface="黑体" panose="02010609060101010101" charset="-122"/>
                <a:cs typeface="黑体" panose="02010609060101010101" charset="-122"/>
                <a:sym typeface="+mn-ea"/>
              </a:rPr>
              <a:t>3.10 Advantages and disadvantages of black box testing and white box testing</a:t>
            </a:r>
            <a:endParaRPr lang="zh-CN" altLang="en-US" dirty="0">
              <a:solidFill>
                <a:schemeClr val="tx1">
                  <a:lumMod val="60000"/>
                  <a:lumOff val="40000"/>
                </a:schemeClr>
              </a:solidFill>
              <a:ea typeface="黑体" panose="02010609060101010101" charset="-122"/>
              <a:cs typeface="黑体" panose="02010609060101010101" charset="-122"/>
              <a:sym typeface="+mn-ea"/>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2"/>
          <p:cNvSpPr>
            <a:spLocks noGrp="1"/>
          </p:cNvSpPr>
          <p:nvPr>
            <p:ph type="title"/>
          </p:nvPr>
        </p:nvSpPr>
        <p:spPr>
          <a:xfrm>
            <a:off x="698023" y="582930"/>
            <a:ext cx="7564438" cy="819150"/>
          </a:xfrm>
        </p:spPr>
        <p:txBody>
          <a:bodyPr vert="horz" wrap="square" lIns="91440" tIns="45720" rIns="91440" bIns="45720" anchor="b"/>
          <a:lstStyle/>
          <a:p>
            <a:r>
              <a:rPr lang="en-US" altLang="zh-CN" sz="3200" dirty="0">
                <a:solidFill>
                  <a:schemeClr val="tx1">
                    <a:lumMod val="60000"/>
                    <a:lumOff val="40000"/>
                  </a:schemeClr>
                </a:solidFill>
                <a:ea typeface="黑体" panose="02010609060101010101" charset="-122"/>
                <a:cs typeface="黑体" panose="02010609060101010101" charset="-122"/>
                <a:sym typeface="+mn-ea"/>
              </a:rPr>
              <a:t>3.2.2 Rules for the Classification of Equivalence Classes</a:t>
            </a:r>
            <a:r>
              <a:rPr lang="zh-CN" altLang="en-US" dirty="0">
                <a:solidFill>
                  <a:srgbClr val="000000"/>
                </a:solidFill>
                <a:latin typeface="黑体" panose="02010609060101010101" charset="-122"/>
                <a:ea typeface="黑体" panose="02010609060101010101" charset="-122"/>
                <a:cs typeface="黑体" panose="02010609060101010101" charset="-122"/>
                <a:sym typeface="+mn-ea"/>
              </a:rPr>
              <a:t>	</a:t>
            </a:r>
            <a:endParaRPr lang="zh-CN" altLang="en-US" strike="noStrike" noProof="1">
              <a:solidFill>
                <a:schemeClr val="hlink"/>
              </a:solidFill>
            </a:endParaRPr>
          </a:p>
        </p:txBody>
      </p:sp>
      <p:sp>
        <p:nvSpPr>
          <p:cNvPr id="15363" name="Rectangle 3"/>
          <p:cNvSpPr>
            <a:spLocks noGrp="1"/>
          </p:cNvSpPr>
          <p:nvPr>
            <p:ph idx="1"/>
          </p:nvPr>
        </p:nvSpPr>
        <p:spPr>
          <a:xfrm>
            <a:off x="403860" y="1560195"/>
            <a:ext cx="8152765" cy="4305300"/>
          </a:xfrm>
        </p:spPr>
        <p:txBody>
          <a:bodyPr vert="horz" wrap="square" lIns="91440" tIns="45720" rIns="91440" bIns="45720" anchor="t"/>
          <a:lstStyle/>
          <a:p>
            <a:pPr marL="0" indent="0" eaLnBrk="1" hangingPunct="1">
              <a:lnSpc>
                <a:spcPct val="165000"/>
              </a:lnSpc>
              <a:spcBef>
                <a:spcPct val="0"/>
              </a:spcBef>
              <a:buNone/>
            </a:pPr>
            <a:r>
              <a:rPr lang="en-US" b="1" dirty="0">
                <a:solidFill>
                  <a:schemeClr val="accent6">
                    <a:lumMod val="50000"/>
                  </a:schemeClr>
                </a:solidFill>
                <a:latin typeface="黑体" panose="02010609060101010101" charset="-122"/>
                <a:ea typeface="黑体" panose="02010609060101010101" charset="-122"/>
              </a:rPr>
              <a:t>(2) Divided by numerical sets
(3) Divided by discrete values
(4) Divided by restrictions or rules
(5) Divided by Boolean value
(6) Subdivide equivalence classes
</a:t>
            </a:r>
            <a:endParaRPr sz="3200" b="1" dirty="0">
              <a:solidFill>
                <a:schemeClr val="accent6">
                  <a:lumMod val="50000"/>
                </a:schemeClr>
              </a:solidFill>
              <a:latin typeface="黑体" panose="02010609060101010101" charset="-122"/>
              <a:ea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12</a:t>
            </a:fld>
            <a:r>
              <a:rPr lang="en-US" altLang="zh-CN" b="1" dirty="0">
                <a:solidFill>
                  <a:schemeClr val="accent4"/>
                </a:solidFill>
              </a:rPr>
              <a:t>/116</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2"/>
          <p:cNvSpPr>
            <a:spLocks noGrp="1"/>
          </p:cNvSpPr>
          <p:nvPr>
            <p:ph type="title"/>
          </p:nvPr>
        </p:nvSpPr>
        <p:spPr>
          <a:xfrm>
            <a:off x="351155" y="285750"/>
            <a:ext cx="8082280" cy="819150"/>
          </a:xfrm>
        </p:spPr>
        <p:txBody>
          <a:bodyPr vert="horz" wrap="square" lIns="91440" tIns="45720" rIns="91440" bIns="45720" anchor="b"/>
          <a:lstStyle/>
          <a:p>
            <a:r>
              <a:rPr lang="en-US" altLang="zh-CN" sz="2800" dirty="0">
                <a:solidFill>
                  <a:schemeClr val="tx1">
                    <a:lumMod val="60000"/>
                    <a:lumOff val="40000"/>
                  </a:schemeClr>
                </a:solidFill>
                <a:ea typeface="黑体" panose="02010609060101010101" charset="-122"/>
                <a:cs typeface="黑体" panose="02010609060101010101" charset="-122"/>
                <a:sym typeface="+mn-ea"/>
              </a:rPr>
              <a:t>3.2.2 Test Case Design Steps and Examples</a:t>
            </a:r>
            <a:endParaRPr lang="zh-CN" altLang="en-US" strike="noStrike" noProof="1">
              <a:solidFill>
                <a:schemeClr val="hlink"/>
              </a:solidFill>
            </a:endParaRPr>
          </a:p>
        </p:txBody>
      </p:sp>
      <p:sp>
        <p:nvSpPr>
          <p:cNvPr id="15363" name="Rectangle 3"/>
          <p:cNvSpPr>
            <a:spLocks noGrp="1"/>
          </p:cNvSpPr>
          <p:nvPr>
            <p:ph idx="1"/>
          </p:nvPr>
        </p:nvSpPr>
        <p:spPr>
          <a:xfrm>
            <a:off x="150495" y="1260172"/>
            <a:ext cx="8406130" cy="5697220"/>
          </a:xfrm>
        </p:spPr>
        <p:txBody>
          <a:bodyPr vert="horz" wrap="square" lIns="91440" tIns="45720" rIns="91440" bIns="45720" anchor="t"/>
          <a:lstStyle/>
          <a:p>
            <a:pPr marL="0" indent="0" eaLnBrk="1" hangingPunct="1">
              <a:lnSpc>
                <a:spcPct val="115000"/>
              </a:lnSpc>
              <a:spcBef>
                <a:spcPct val="0"/>
              </a:spcBef>
              <a:buNone/>
            </a:pPr>
            <a:r>
              <a:rPr lang="en-US" altLang="zh-CN" sz="2400" dirty="0">
                <a:solidFill>
                  <a:srgbClr val="FF0000"/>
                </a:solidFill>
                <a:latin typeface="+mj-lt"/>
                <a:ea typeface="黑体" panose="02010609060101010101" charset="-122"/>
              </a:rPr>
              <a:t>Steps:
</a:t>
            </a:r>
            <a:r>
              <a:rPr lang="en-US" altLang="zh-CN" sz="2000" dirty="0">
                <a:solidFill>
                  <a:schemeClr val="tx1">
                    <a:lumMod val="50000"/>
                  </a:schemeClr>
                </a:solidFill>
                <a:latin typeface="+mj-lt"/>
                <a:ea typeface="黑体" panose="02010609060101010101" charset="-122"/>
              </a:rPr>
              <a:t>(1) Establish an equivalence class table as shown in Table 3-2, listing all valid equivalence classes and invalid equivalence classes divided.
Table 3-2 Table of equivalent classes</a:t>
            </a:r>
          </a:p>
          <a:p>
            <a:pPr marL="0" indent="0" eaLnBrk="1" hangingPunct="1">
              <a:lnSpc>
                <a:spcPct val="115000"/>
              </a:lnSpc>
              <a:spcBef>
                <a:spcPct val="0"/>
              </a:spcBef>
              <a:buNone/>
            </a:pPr>
            <a:endParaRPr lang="en-US" altLang="zh-CN" sz="2000" dirty="0">
              <a:solidFill>
                <a:schemeClr val="tx1">
                  <a:lumMod val="50000"/>
                </a:schemeClr>
              </a:solidFill>
              <a:latin typeface="+mj-lt"/>
              <a:ea typeface="黑体" panose="02010609060101010101" charset="-122"/>
            </a:endParaRPr>
          </a:p>
          <a:p>
            <a:pPr marL="0" indent="0" eaLnBrk="1" hangingPunct="1">
              <a:lnSpc>
                <a:spcPct val="115000"/>
              </a:lnSpc>
              <a:spcBef>
                <a:spcPct val="0"/>
              </a:spcBef>
              <a:buNone/>
            </a:pPr>
            <a:endParaRPr lang="en-US" altLang="zh-CN" sz="2000" dirty="0">
              <a:solidFill>
                <a:schemeClr val="tx1">
                  <a:lumMod val="50000"/>
                </a:schemeClr>
              </a:solidFill>
              <a:latin typeface="+mj-lt"/>
              <a:ea typeface="黑体" panose="02010609060101010101" charset="-122"/>
            </a:endParaRPr>
          </a:p>
          <a:p>
            <a:pPr marL="0" indent="0" eaLnBrk="1" hangingPunct="1">
              <a:lnSpc>
                <a:spcPct val="115000"/>
              </a:lnSpc>
              <a:spcBef>
                <a:spcPct val="0"/>
              </a:spcBef>
              <a:buNone/>
            </a:pPr>
            <a:r>
              <a:rPr lang="en-US" altLang="zh-CN" sz="2000" dirty="0">
                <a:solidFill>
                  <a:schemeClr val="tx1">
                    <a:lumMod val="50000"/>
                  </a:schemeClr>
                </a:solidFill>
                <a:latin typeface="+mj-lt"/>
                <a:ea typeface="黑体" panose="02010609060101010101" charset="-122"/>
              </a:rPr>
              <a:t>
(2) Give each equivalence class a unique number.
(3) Design a valid equivalence class test case so that it covers as many valid equivalence classes as possible that have not yet been covered. Repeat this step until all valid equivalent classes are covered by the test case.
(4) Design an invalid equivalence class test case so that it covers only one invalid equivalence class. Repeat this step until all invalid equivalent classes are covered by the test case.</a:t>
            </a:r>
            <a:r>
              <a:rPr lang="en-US" altLang="zh-CN" sz="2400" dirty="0">
                <a:solidFill>
                  <a:srgbClr val="FF0000"/>
                </a:solidFill>
                <a:latin typeface="+mj-lt"/>
                <a:ea typeface="黑体" panose="02010609060101010101" charset="-122"/>
              </a:rPr>
              <a:t>
</a:t>
            </a:r>
            <a:endParaRPr lang="zh-CN" sz="2400" b="1" dirty="0">
              <a:solidFill>
                <a:srgbClr val="000000"/>
              </a:solidFill>
              <a:latin typeface="+mj-lt"/>
              <a:ea typeface="黑体" panose="02010609060101010101" charset="-122"/>
            </a:endParaRPr>
          </a:p>
        </p:txBody>
      </p:sp>
      <p:graphicFrame>
        <p:nvGraphicFramePr>
          <p:cNvPr id="3" name="表格 2"/>
          <p:cNvGraphicFramePr/>
          <p:nvPr>
            <p:extLst>
              <p:ext uri="{D42A27DB-BD31-4B8C-83A1-F6EECF244321}">
                <p14:modId xmlns:p14="http://schemas.microsoft.com/office/powerpoint/2010/main" val="390954044"/>
              </p:ext>
            </p:extLst>
          </p:nvPr>
        </p:nvGraphicFramePr>
        <p:xfrm>
          <a:off x="150495" y="2767965"/>
          <a:ext cx="8282940" cy="1080135"/>
        </p:xfrm>
        <a:graphic>
          <a:graphicData uri="http://schemas.openxmlformats.org/drawingml/2006/table">
            <a:tbl>
              <a:tblPr firstRow="1" bandRow="1">
                <a:tableStyleId>{5940675A-B579-460E-94D1-54222C63F5DA}</a:tableStyleId>
              </a:tblPr>
              <a:tblGrid>
                <a:gridCol w="2658745">
                  <a:extLst>
                    <a:ext uri="{9D8B030D-6E8A-4147-A177-3AD203B41FA5}">
                      <a16:colId xmlns:a16="http://schemas.microsoft.com/office/drawing/2014/main" val="20000"/>
                    </a:ext>
                  </a:extLst>
                </a:gridCol>
                <a:gridCol w="2923540">
                  <a:extLst>
                    <a:ext uri="{9D8B030D-6E8A-4147-A177-3AD203B41FA5}">
                      <a16:colId xmlns:a16="http://schemas.microsoft.com/office/drawing/2014/main" val="20001"/>
                    </a:ext>
                  </a:extLst>
                </a:gridCol>
                <a:gridCol w="2700655">
                  <a:extLst>
                    <a:ext uri="{9D8B030D-6E8A-4147-A177-3AD203B41FA5}">
                      <a16:colId xmlns:a16="http://schemas.microsoft.com/office/drawing/2014/main" val="20002"/>
                    </a:ext>
                  </a:extLst>
                </a:gridCol>
              </a:tblGrid>
              <a:tr h="360045">
                <a:tc>
                  <a:txBody>
                    <a:bodyPr/>
                    <a:lstStyle/>
                    <a:p>
                      <a:pPr indent="127000" algn="ctr">
                        <a:buNone/>
                      </a:pPr>
                      <a:r>
                        <a:rPr lang="en-US" sz="1600" b="1" dirty="0">
                          <a:latin typeface="+mj-lt"/>
                          <a:ea typeface="黑体" panose="02010609060101010101" charset="-122"/>
                          <a:cs typeface="宋体" panose="02010600030101010101" pitchFamily="2" charset="-122"/>
                        </a:rPr>
                        <a:t>Enter a condition</a:t>
                      </a:r>
                      <a:endParaRPr lang="en-US" altLang="en-US" sz="16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宋体" panose="02010600030101010101" pitchFamily="2" charset="-122"/>
                        </a:rPr>
                        <a:t>Valid equivalent classes</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宋体" panose="02010600030101010101" pitchFamily="2" charset="-122"/>
                        </a:rPr>
                        <a:t>Invalid equivalent class</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4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dirty="0">
                          <a:latin typeface="黑体" panose="02010609060101010101" charset="-122"/>
                          <a:ea typeface="黑体" panose="02010609060101010101" charset="-122"/>
                          <a:cs typeface="宋体" panose="02010600030101010101" pitchFamily="2" charset="-122"/>
                        </a:rPr>
                        <a:t>…</a:t>
                      </a:r>
                      <a:endParaRPr lang="en-US" altLang="en-US" sz="20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4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dirty="0">
                          <a:latin typeface="黑体" panose="02010609060101010101" charset="-122"/>
                          <a:ea typeface="黑体" panose="02010609060101010101" charset="-122"/>
                          <a:cs typeface="宋体" panose="02010600030101010101" pitchFamily="2" charset="-122"/>
                        </a:rPr>
                        <a:t>…</a:t>
                      </a:r>
                      <a:endParaRPr lang="en-US" altLang="en-US" sz="20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Rectangle 6"/>
          <p:cNvSpPr txBox="1">
            <a:spLocks noGrp="1"/>
          </p:cNvSpPr>
          <p:nvPr/>
        </p:nvSpPr>
        <p:spPr>
          <a:xfrm>
            <a:off x="7690485" y="646239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13</a:t>
            </a:fld>
            <a:r>
              <a:rPr lang="en-US" altLang="zh-CN" b="1" dirty="0">
                <a:solidFill>
                  <a:schemeClr val="accent4"/>
                </a:solidFill>
              </a:rPr>
              <a:t>/116</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2"/>
          <p:cNvSpPr>
            <a:spLocks noGrp="1"/>
          </p:cNvSpPr>
          <p:nvPr>
            <p:ph type="title"/>
          </p:nvPr>
        </p:nvSpPr>
        <p:spPr>
          <a:xfrm>
            <a:off x="350520" y="386715"/>
            <a:ext cx="8082280" cy="819150"/>
          </a:xfrm>
        </p:spPr>
        <p:txBody>
          <a:bodyPr vert="horz" wrap="square" lIns="91440" tIns="45720" rIns="91440" bIns="45720" anchor="b"/>
          <a:lstStyle/>
          <a:p>
            <a:r>
              <a:rPr lang="en-US" altLang="zh-CN" dirty="0">
                <a:solidFill>
                  <a:schemeClr val="tx1">
                    <a:lumMod val="60000"/>
                    <a:lumOff val="40000"/>
                  </a:schemeClr>
                </a:solidFill>
                <a:ea typeface="黑体" panose="02010609060101010101" charset="-122"/>
                <a:cs typeface="黑体" panose="02010609060101010101" charset="-122"/>
                <a:sym typeface="+mn-ea"/>
              </a:rPr>
              <a:t>3.2.2 Test Case Design Steps and Examples</a:t>
            </a:r>
            <a:r>
              <a:rPr lang="zh-CN" altLang="en-US" dirty="0">
                <a:solidFill>
                  <a:srgbClr val="000000"/>
                </a:solidFill>
                <a:latin typeface="黑体" panose="02010609060101010101" charset="-122"/>
                <a:ea typeface="黑体" panose="02010609060101010101" charset="-122"/>
                <a:cs typeface="黑体" panose="02010609060101010101" charset="-122"/>
                <a:sym typeface="+mn-ea"/>
              </a:rPr>
              <a:t>	</a:t>
            </a:r>
            <a:endParaRPr lang="zh-CN" altLang="en-US" strike="noStrike" noProof="1">
              <a:solidFill>
                <a:schemeClr val="hlink"/>
              </a:solidFill>
            </a:endParaRPr>
          </a:p>
        </p:txBody>
      </p:sp>
      <p:sp>
        <p:nvSpPr>
          <p:cNvPr id="15363" name="Rectangle 3"/>
          <p:cNvSpPr>
            <a:spLocks noGrp="1"/>
          </p:cNvSpPr>
          <p:nvPr>
            <p:ph idx="1"/>
          </p:nvPr>
        </p:nvSpPr>
        <p:spPr>
          <a:xfrm>
            <a:off x="150495" y="1104900"/>
            <a:ext cx="8406130" cy="5697220"/>
          </a:xfrm>
        </p:spPr>
        <p:txBody>
          <a:bodyPr vert="horz" wrap="square" lIns="91440" tIns="45720" rIns="91440" bIns="45720" anchor="t"/>
          <a:lstStyle/>
          <a:p>
            <a:pPr marL="0" indent="0" eaLnBrk="1" hangingPunct="1">
              <a:lnSpc>
                <a:spcPct val="115000"/>
              </a:lnSpc>
              <a:spcBef>
                <a:spcPct val="0"/>
              </a:spcBef>
              <a:buNone/>
            </a:pPr>
            <a:r>
              <a:rPr lang="en-US" altLang="zh-CN" dirty="0">
                <a:solidFill>
                  <a:srgbClr val="FF0000"/>
                </a:solidFill>
                <a:latin typeface="+mj-lt"/>
                <a:ea typeface="黑体" panose="02010609060101010101" charset="-122"/>
                <a:cs typeface="黑体" panose="02010609060101010101" charset="-122"/>
                <a:sym typeface="+mn-ea"/>
              </a:rPr>
              <a:t>Example: Triangle problem
</a:t>
            </a:r>
            <a:r>
              <a:rPr lang="en-US" altLang="zh-CN" sz="2400" dirty="0">
                <a:solidFill>
                  <a:schemeClr val="tx1">
                    <a:lumMod val="50000"/>
                  </a:schemeClr>
                </a:solidFill>
                <a:latin typeface="+mj-lt"/>
                <a:ea typeface="黑体" panose="02010609060101010101" charset="-122"/>
                <a:cs typeface="黑体" panose="02010609060101010101" charset="-122"/>
                <a:sym typeface="+mn-ea"/>
              </a:rPr>
              <a:t>A table of equivalent classes can be established as shown in Tables 3-3, listing all valid and invalid equivalence classes, and assigning a unique number to each equivalence class.
</a:t>
            </a:r>
            <a:r>
              <a:rPr lang="en-US" altLang="zh-CN" sz="2000" dirty="0">
                <a:solidFill>
                  <a:schemeClr val="tx1">
                    <a:lumMod val="50000"/>
                  </a:schemeClr>
                </a:solidFill>
                <a:latin typeface="+mj-lt"/>
                <a:ea typeface="黑体" panose="02010609060101010101" charset="-122"/>
                <a:cs typeface="黑体" panose="02010609060101010101" charset="-122"/>
                <a:sym typeface="+mn-ea"/>
              </a:rPr>
              <a:t>Table 3-3 Table of equivalent classes for triangle problems</a:t>
            </a:r>
            <a:r>
              <a:rPr lang="en-US" altLang="zh-CN" sz="2400" dirty="0">
                <a:solidFill>
                  <a:srgbClr val="FF0000"/>
                </a:solidFill>
                <a:latin typeface="+mj-lt"/>
                <a:ea typeface="黑体" panose="02010609060101010101" charset="-122"/>
                <a:cs typeface="黑体" panose="02010609060101010101" charset="-122"/>
                <a:sym typeface="+mn-ea"/>
              </a:rPr>
              <a:t>
</a:t>
            </a:r>
            <a:endParaRPr lang="zh-CN" sz="2000" b="1" dirty="0">
              <a:solidFill>
                <a:srgbClr val="000000"/>
              </a:solidFill>
              <a:latin typeface="+mj-lt"/>
              <a:ea typeface="黑体" panose="02010609060101010101" charset="-122"/>
            </a:endParaRPr>
          </a:p>
        </p:txBody>
      </p:sp>
      <p:graphicFrame>
        <p:nvGraphicFramePr>
          <p:cNvPr id="2" name="表格 1"/>
          <p:cNvGraphicFramePr/>
          <p:nvPr>
            <p:extLst>
              <p:ext uri="{D42A27DB-BD31-4B8C-83A1-F6EECF244321}">
                <p14:modId xmlns:p14="http://schemas.microsoft.com/office/powerpoint/2010/main" val="1710631576"/>
              </p:ext>
            </p:extLst>
          </p:nvPr>
        </p:nvGraphicFramePr>
        <p:xfrm>
          <a:off x="181898" y="3429000"/>
          <a:ext cx="8282305" cy="2110105"/>
        </p:xfrm>
        <a:graphic>
          <a:graphicData uri="http://schemas.openxmlformats.org/drawingml/2006/table">
            <a:tbl>
              <a:tblPr firstRow="1" bandRow="1">
                <a:tableStyleId>{5940675A-B579-460E-94D1-54222C63F5DA}</a:tableStyleId>
              </a:tblPr>
              <a:tblGrid>
                <a:gridCol w="2781935">
                  <a:extLst>
                    <a:ext uri="{9D8B030D-6E8A-4147-A177-3AD203B41FA5}">
                      <a16:colId xmlns:a16="http://schemas.microsoft.com/office/drawing/2014/main" val="20000"/>
                    </a:ext>
                  </a:extLst>
                </a:gridCol>
                <a:gridCol w="2711450">
                  <a:extLst>
                    <a:ext uri="{9D8B030D-6E8A-4147-A177-3AD203B41FA5}">
                      <a16:colId xmlns:a16="http://schemas.microsoft.com/office/drawing/2014/main" val="20001"/>
                    </a:ext>
                  </a:extLst>
                </a:gridCol>
                <a:gridCol w="2788920">
                  <a:extLst>
                    <a:ext uri="{9D8B030D-6E8A-4147-A177-3AD203B41FA5}">
                      <a16:colId xmlns:a16="http://schemas.microsoft.com/office/drawing/2014/main" val="20002"/>
                    </a:ext>
                  </a:extLst>
                </a:gridCol>
              </a:tblGrid>
              <a:tr h="647065">
                <a:tc>
                  <a:txBody>
                    <a:bodyPr/>
                    <a:lstStyle/>
                    <a:p>
                      <a:pPr indent="127000" algn="ctr">
                        <a:buNone/>
                      </a:pPr>
                      <a:r>
                        <a:rPr lang="en-US" sz="1600" b="1" dirty="0">
                          <a:latin typeface="+mj-lt"/>
                          <a:ea typeface="黑体" panose="02010609060101010101" charset="-122"/>
                          <a:cs typeface="宋体" panose="02010600030101010101" pitchFamily="2" charset="-122"/>
                        </a:rPr>
                        <a:t>Input condition</a:t>
                      </a:r>
                      <a:endParaRPr lang="en-US" altLang="en-US" sz="16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宋体" panose="02010600030101010101" pitchFamily="2" charset="-122"/>
                        </a:rPr>
                        <a:t>Valid equivalent classes</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宋体" panose="02010600030101010101" pitchFamily="2" charset="-122"/>
                        </a:rPr>
                        <a:t>Invalid equivalent class</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19200">
                <a:tc>
                  <a:txBody>
                    <a:bodyPr/>
                    <a:lstStyle/>
                    <a:p>
                      <a:pPr indent="127000" algn="ctr">
                        <a:buNone/>
                      </a:pPr>
                      <a:r>
                        <a:rPr lang="en-US" sz="1600" b="1" dirty="0">
                          <a:latin typeface="+mj-lt"/>
                          <a:ea typeface="黑体" panose="02010609060101010101" charset="-122"/>
                          <a:cs typeface="宋体" panose="02010600030101010101" pitchFamily="2" charset="-122"/>
                        </a:rPr>
                        <a:t>Whether it is a general triangle
</a:t>
                      </a:r>
                      <a:endParaRPr lang="en-US" altLang="en-US" sz="16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宋体" panose="02010600030101010101" pitchFamily="2" charset="-122"/>
                        </a:rPr>
                        <a:t>A&gt;0  (1)</a:t>
                      </a:r>
                    </a:p>
                    <a:p>
                      <a:pPr indent="127000" algn="ctr">
                        <a:buNone/>
                      </a:pPr>
                      <a:r>
                        <a:rPr lang="en-US" sz="1600" b="1" dirty="0">
                          <a:latin typeface="+mj-lt"/>
                          <a:ea typeface="黑体" panose="02010609060101010101" charset="-122"/>
                          <a:cs typeface="宋体" panose="02010600030101010101" pitchFamily="2" charset="-122"/>
                        </a:rPr>
                        <a:t>B&gt;0  (2)</a:t>
                      </a:r>
                    </a:p>
                    <a:p>
                      <a:pPr indent="127000" algn="ctr">
                        <a:buNone/>
                      </a:pPr>
                      <a:r>
                        <a:rPr lang="en-US" sz="1600" b="1" dirty="0">
                          <a:latin typeface="+mj-lt"/>
                          <a:ea typeface="黑体" panose="02010609060101010101" charset="-122"/>
                          <a:cs typeface="宋体" panose="02010600030101010101" pitchFamily="2" charset="-122"/>
                        </a:rPr>
                        <a:t>C&gt;0  (3)</a:t>
                      </a:r>
                    </a:p>
                    <a:p>
                      <a:pPr indent="127000" algn="ctr">
                        <a:buNone/>
                      </a:pPr>
                      <a:r>
                        <a:rPr lang="en-US" sz="1600" b="1" dirty="0">
                          <a:latin typeface="+mj-lt"/>
                          <a:ea typeface="黑体" panose="02010609060101010101" charset="-122"/>
                          <a:cs typeface="宋体" panose="02010600030101010101" pitchFamily="2" charset="-122"/>
                        </a:rPr>
                        <a:t>A+B&gt;C  (4)</a:t>
                      </a:r>
                    </a:p>
                    <a:p>
                      <a:pPr indent="127000" algn="ctr">
                        <a:buNone/>
                      </a:pPr>
                      <a:r>
                        <a:rPr lang="en-US" sz="1600" b="1" dirty="0">
                          <a:latin typeface="+mj-lt"/>
                          <a:ea typeface="黑体" panose="02010609060101010101" charset="-122"/>
                          <a:cs typeface="宋体" panose="02010600030101010101" pitchFamily="2" charset="-122"/>
                        </a:rPr>
                        <a:t>B+C&gt;A  (5)</a:t>
                      </a:r>
                    </a:p>
                    <a:p>
                      <a:pPr indent="127000" algn="ctr">
                        <a:buNone/>
                      </a:pPr>
                      <a:r>
                        <a:rPr lang="en-US" sz="1600" b="1" dirty="0">
                          <a:latin typeface="+mj-lt"/>
                          <a:ea typeface="黑体" panose="02010609060101010101" charset="-122"/>
                          <a:cs typeface="宋体" panose="02010600030101010101" pitchFamily="2" charset="-122"/>
                        </a:rPr>
                        <a:t>A+C&gt;B  (6)</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宋体" panose="02010600030101010101" pitchFamily="2" charset="-122"/>
                        </a:rPr>
                        <a:t>A≤0  (7)</a:t>
                      </a:r>
                    </a:p>
                    <a:p>
                      <a:pPr indent="127000" algn="ctr">
                        <a:buNone/>
                      </a:pPr>
                      <a:r>
                        <a:rPr lang="en-US" sz="1600" b="1" dirty="0">
                          <a:latin typeface="+mj-lt"/>
                          <a:ea typeface="黑体" panose="02010609060101010101" charset="-122"/>
                          <a:cs typeface="宋体" panose="02010600030101010101" pitchFamily="2" charset="-122"/>
                        </a:rPr>
                        <a:t>B≤0  (8)</a:t>
                      </a:r>
                    </a:p>
                    <a:p>
                      <a:pPr indent="127000" algn="ctr">
                        <a:buNone/>
                      </a:pPr>
                      <a:r>
                        <a:rPr lang="en-US" sz="1600" b="1" dirty="0">
                          <a:latin typeface="+mj-lt"/>
                          <a:ea typeface="黑体" panose="02010609060101010101" charset="-122"/>
                          <a:cs typeface="宋体" panose="02010600030101010101" pitchFamily="2" charset="-122"/>
                        </a:rPr>
                        <a:t>C≤0  (9)</a:t>
                      </a:r>
                    </a:p>
                    <a:p>
                      <a:pPr indent="127000" algn="ctr">
                        <a:buNone/>
                      </a:pPr>
                      <a:r>
                        <a:rPr lang="en-US" sz="1600" b="1" dirty="0">
                          <a:latin typeface="+mj-lt"/>
                          <a:ea typeface="黑体" panose="02010609060101010101" charset="-122"/>
                          <a:cs typeface="宋体" panose="02010600030101010101" pitchFamily="2" charset="-122"/>
                        </a:rPr>
                        <a:t>A+B≤C  (10)</a:t>
                      </a:r>
                    </a:p>
                    <a:p>
                      <a:pPr indent="127000" algn="ctr">
                        <a:buNone/>
                      </a:pPr>
                      <a:r>
                        <a:rPr lang="en-US" sz="1600" b="1" dirty="0">
                          <a:latin typeface="+mj-lt"/>
                          <a:ea typeface="黑体" panose="02010609060101010101" charset="-122"/>
                          <a:cs typeface="宋体" panose="02010600030101010101" pitchFamily="2" charset="-122"/>
                        </a:rPr>
                        <a:t>B+C≤A  (11)</a:t>
                      </a:r>
                    </a:p>
                    <a:p>
                      <a:pPr indent="127000" algn="ctr">
                        <a:buNone/>
                      </a:pPr>
                      <a:r>
                        <a:rPr lang="en-US" sz="1600" b="1" dirty="0">
                          <a:latin typeface="+mj-lt"/>
                          <a:ea typeface="黑体" panose="02010609060101010101" charset="-122"/>
                          <a:cs typeface="宋体" panose="02010600030101010101" pitchFamily="2" charset="-122"/>
                        </a:rPr>
                        <a:t>A+C≤B  (12)</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14</a:t>
            </a:fld>
            <a:r>
              <a:rPr lang="en-US" altLang="zh-CN" b="1" dirty="0">
                <a:solidFill>
                  <a:schemeClr val="accent4"/>
                </a:solidFill>
              </a:rPr>
              <a:t>/116</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2"/>
          <p:cNvSpPr>
            <a:spLocks noGrp="1"/>
          </p:cNvSpPr>
          <p:nvPr>
            <p:ph type="title"/>
          </p:nvPr>
        </p:nvSpPr>
        <p:spPr>
          <a:xfrm>
            <a:off x="345873" y="316341"/>
            <a:ext cx="8082280" cy="819150"/>
          </a:xfrm>
        </p:spPr>
        <p:txBody>
          <a:bodyPr vert="horz" wrap="square" lIns="91440" tIns="45720" rIns="91440" bIns="45720" anchor="b"/>
          <a:lstStyle/>
          <a:p>
            <a:r>
              <a:rPr lang="en-US" altLang="zh-CN" sz="2800" dirty="0">
                <a:solidFill>
                  <a:schemeClr val="tx1">
                    <a:lumMod val="60000"/>
                    <a:lumOff val="40000"/>
                  </a:schemeClr>
                </a:solidFill>
                <a:ea typeface="黑体" panose="02010609060101010101" charset="-122"/>
                <a:cs typeface="黑体" panose="02010609060101010101" charset="-122"/>
                <a:sym typeface="+mn-ea"/>
              </a:rPr>
              <a:t>3.2.2 Test Case Design Steps and Examples</a:t>
            </a:r>
            <a:endParaRPr lang="zh-CN" altLang="en-US" strike="noStrike" noProof="1">
              <a:solidFill>
                <a:schemeClr val="hlink"/>
              </a:solidFill>
            </a:endParaRPr>
          </a:p>
        </p:txBody>
      </p:sp>
      <p:sp>
        <p:nvSpPr>
          <p:cNvPr id="15363" name="Rectangle 3"/>
          <p:cNvSpPr>
            <a:spLocks noGrp="1"/>
          </p:cNvSpPr>
          <p:nvPr>
            <p:ph idx="1"/>
          </p:nvPr>
        </p:nvSpPr>
        <p:spPr>
          <a:xfrm>
            <a:off x="150495" y="1104900"/>
            <a:ext cx="8406130" cy="5697220"/>
          </a:xfrm>
        </p:spPr>
        <p:txBody>
          <a:bodyPr vert="horz" wrap="square" lIns="91440" tIns="45720" rIns="91440" bIns="45720" anchor="t"/>
          <a:lstStyle/>
          <a:p>
            <a:pPr marL="0" indent="0" eaLnBrk="1" hangingPunct="1">
              <a:lnSpc>
                <a:spcPct val="115000"/>
              </a:lnSpc>
              <a:spcBef>
                <a:spcPct val="0"/>
              </a:spcBef>
              <a:buNone/>
            </a:pPr>
            <a:r>
              <a:rPr lang="en-US" altLang="zh-CN" dirty="0">
                <a:solidFill>
                  <a:srgbClr val="FF0000"/>
                </a:solidFill>
                <a:latin typeface="+mj-lt"/>
                <a:ea typeface="黑体" panose="02010609060101010101" charset="-122"/>
                <a:cs typeface="黑体" panose="02010609060101010101" charset="-122"/>
                <a:sym typeface="+mn-ea"/>
              </a:rPr>
              <a:t>Example: Triangle problem
</a:t>
            </a:r>
            <a:r>
              <a:rPr lang="en-US" altLang="zh-CN" sz="2000" b="1" dirty="0">
                <a:solidFill>
                  <a:srgbClr val="000000"/>
                </a:solidFill>
                <a:latin typeface="+mj-lt"/>
                <a:ea typeface="黑体" panose="02010609060101010101" charset="-122"/>
              </a:rPr>
              <a:t>Table 3-3 Continued</a:t>
            </a:r>
            <a:endParaRPr lang="zh-CN" sz="2000" b="1" dirty="0">
              <a:solidFill>
                <a:srgbClr val="000000"/>
              </a:solidFill>
              <a:latin typeface="+mj-lt"/>
              <a:ea typeface="黑体" panose="02010609060101010101" charset="-122"/>
            </a:endParaRPr>
          </a:p>
        </p:txBody>
      </p:sp>
      <p:graphicFrame>
        <p:nvGraphicFramePr>
          <p:cNvPr id="2" name="表格 1"/>
          <p:cNvGraphicFramePr/>
          <p:nvPr>
            <p:extLst>
              <p:ext uri="{D42A27DB-BD31-4B8C-83A1-F6EECF244321}">
                <p14:modId xmlns:p14="http://schemas.microsoft.com/office/powerpoint/2010/main" val="3592217726"/>
              </p:ext>
            </p:extLst>
          </p:nvPr>
        </p:nvGraphicFramePr>
        <p:xfrm>
          <a:off x="150495" y="2153113"/>
          <a:ext cx="8282305" cy="3626485"/>
        </p:xfrm>
        <a:graphic>
          <a:graphicData uri="http://schemas.openxmlformats.org/drawingml/2006/table">
            <a:tbl>
              <a:tblPr firstRow="1" bandRow="1">
                <a:tableStyleId>{5940675A-B579-460E-94D1-54222C63F5DA}</a:tableStyleId>
              </a:tblPr>
              <a:tblGrid>
                <a:gridCol w="2367280">
                  <a:extLst>
                    <a:ext uri="{9D8B030D-6E8A-4147-A177-3AD203B41FA5}">
                      <a16:colId xmlns:a16="http://schemas.microsoft.com/office/drawing/2014/main" val="20000"/>
                    </a:ext>
                  </a:extLst>
                </a:gridCol>
                <a:gridCol w="3062337">
                  <a:extLst>
                    <a:ext uri="{9D8B030D-6E8A-4147-A177-3AD203B41FA5}">
                      <a16:colId xmlns:a16="http://schemas.microsoft.com/office/drawing/2014/main" val="20001"/>
                    </a:ext>
                  </a:extLst>
                </a:gridCol>
                <a:gridCol w="2852688">
                  <a:extLst>
                    <a:ext uri="{9D8B030D-6E8A-4147-A177-3AD203B41FA5}">
                      <a16:colId xmlns:a16="http://schemas.microsoft.com/office/drawing/2014/main" val="20002"/>
                    </a:ext>
                  </a:extLst>
                </a:gridCol>
              </a:tblGrid>
              <a:tr h="976630">
                <a:tc>
                  <a:txBody>
                    <a:bodyPr/>
                    <a:lstStyle/>
                    <a:p>
                      <a:pPr indent="127000" algn="ctr">
                        <a:buNone/>
                      </a:pPr>
                      <a:r>
                        <a:rPr lang="en-US" sz="1800" b="1" dirty="0">
                          <a:latin typeface="+mj-lt"/>
                          <a:ea typeface="黑体" panose="02010609060101010101" charset="-122"/>
                          <a:cs typeface="宋体" panose="02010600030101010101" pitchFamily="2" charset="-122"/>
                        </a:rPr>
                        <a:t>Input condition</a:t>
                      </a:r>
                      <a:endParaRPr lang="en-US" altLang="en-US" sz="18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宋体" panose="02010600030101010101" pitchFamily="2" charset="-122"/>
                        </a:rPr>
                        <a:t>Valid equivalent classes</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宋体" panose="02010600030101010101" pitchFamily="2" charset="-122"/>
                        </a:rPr>
                        <a:t>Invalid equivalent class</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9220">
                <a:tc>
                  <a:txBody>
                    <a:bodyPr/>
                    <a:lstStyle/>
                    <a:p>
                      <a:pPr indent="127000" algn="ctr">
                        <a:buNone/>
                      </a:pPr>
                      <a:r>
                        <a:rPr lang="en-US" sz="1800" b="1" dirty="0">
                          <a:latin typeface="+mj-lt"/>
                          <a:ea typeface="黑体" panose="02010609060101010101" charset="-122"/>
                          <a:cs typeface="宋体" panose="02010600030101010101" pitchFamily="2" charset="-122"/>
                        </a:rPr>
                        <a:t>Whether it is an isosceles triangle</a:t>
                      </a:r>
                      <a:endParaRPr lang="en-US" altLang="en-US" sz="18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宋体" panose="02010600030101010101" pitchFamily="2" charset="-122"/>
                        </a:rPr>
                        <a:t>A=B  (13)</a:t>
                      </a:r>
                    </a:p>
                    <a:p>
                      <a:pPr indent="127000" algn="ctr">
                        <a:buNone/>
                      </a:pPr>
                      <a:r>
                        <a:rPr lang="en-US" sz="1800" b="1" dirty="0">
                          <a:latin typeface="+mj-lt"/>
                          <a:ea typeface="黑体" panose="02010609060101010101" charset="-122"/>
                          <a:cs typeface="宋体" panose="02010600030101010101" pitchFamily="2" charset="-122"/>
                        </a:rPr>
                        <a:t>B=C  (14)</a:t>
                      </a:r>
                    </a:p>
                    <a:p>
                      <a:pPr indent="127000" algn="ctr">
                        <a:buNone/>
                      </a:pPr>
                      <a:r>
                        <a:rPr lang="en-US" sz="1800" b="1" dirty="0">
                          <a:latin typeface="+mj-lt"/>
                          <a:ea typeface="黑体" panose="02010609060101010101" charset="-122"/>
                          <a:cs typeface="宋体" panose="02010600030101010101" pitchFamily="2" charset="-122"/>
                        </a:rPr>
                        <a:t>A=C  (15)</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宋体" panose="02010600030101010101" pitchFamily="2" charset="-122"/>
                        </a:rPr>
                        <a:t>A≠B and B≠C and</a:t>
                      </a:r>
                    </a:p>
                    <a:p>
                      <a:pPr indent="127000" algn="ctr">
                        <a:buNone/>
                      </a:pPr>
                      <a:r>
                        <a:rPr lang="en-US" sz="1800" b="1" dirty="0">
                          <a:latin typeface="+mj-lt"/>
                          <a:ea typeface="黑体" panose="02010609060101010101" charset="-122"/>
                          <a:cs typeface="宋体" panose="02010600030101010101" pitchFamily="2" charset="-122"/>
                        </a:rPr>
                        <a:t>A≠C  (16)</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70635">
                <a:tc>
                  <a:txBody>
                    <a:bodyPr/>
                    <a:lstStyle/>
                    <a:p>
                      <a:pPr indent="127000" algn="ctr">
                        <a:buNone/>
                      </a:pPr>
                      <a:r>
                        <a:rPr lang="en-US" sz="1800" b="1" dirty="0">
                          <a:latin typeface="+mj-lt"/>
                          <a:ea typeface="黑体" panose="02010609060101010101" charset="-122"/>
                          <a:cs typeface="宋体" panose="02010600030101010101" pitchFamily="2" charset="-122"/>
                        </a:rPr>
                        <a:t>Whether it is an equilateral triangle</a:t>
                      </a:r>
                      <a:endParaRPr lang="en-US" altLang="en-US" sz="18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宋体" panose="02010600030101010101" pitchFamily="2" charset="-122"/>
                        </a:rPr>
                        <a:t>A=B and B=C and A=C  (17)</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a:latin typeface="+mj-lt"/>
                          <a:ea typeface="黑体" panose="02010609060101010101" charset="-122"/>
                          <a:cs typeface="宋体" panose="02010600030101010101" pitchFamily="2" charset="-122"/>
                        </a:rPr>
                        <a:t>A≠B  (18)</a:t>
                      </a:r>
                    </a:p>
                    <a:p>
                      <a:pPr indent="127000" algn="ctr">
                        <a:buNone/>
                      </a:pPr>
                      <a:r>
                        <a:rPr lang="en-US" sz="1800" b="1" dirty="0">
                          <a:latin typeface="+mj-lt"/>
                          <a:ea typeface="黑体" panose="02010609060101010101" charset="-122"/>
                          <a:cs typeface="宋体" panose="02010600030101010101" pitchFamily="2" charset="-122"/>
                        </a:rPr>
                        <a:t>B≠C  (19)</a:t>
                      </a:r>
                    </a:p>
                    <a:p>
                      <a:pPr indent="127000" algn="ctr">
                        <a:buNone/>
                      </a:pPr>
                      <a:r>
                        <a:rPr lang="en-US" sz="1800" b="1" dirty="0">
                          <a:latin typeface="+mj-lt"/>
                          <a:ea typeface="黑体" panose="02010609060101010101" charset="-122"/>
                          <a:cs typeface="宋体" panose="02010600030101010101" pitchFamily="2" charset="-122"/>
                        </a:rPr>
                        <a:t>A≠C  (20)</a:t>
                      </a:r>
                      <a:endParaRPr lang="en-US" altLang="en-US" sz="18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15</a:t>
            </a:fld>
            <a:r>
              <a:rPr lang="en-US" altLang="zh-CN" b="1" dirty="0">
                <a:solidFill>
                  <a:schemeClr val="accent4"/>
                </a:solidFill>
              </a:rPr>
              <a:t>/116</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2"/>
          <p:cNvSpPr>
            <a:spLocks noGrp="1"/>
          </p:cNvSpPr>
          <p:nvPr>
            <p:ph type="title"/>
          </p:nvPr>
        </p:nvSpPr>
        <p:spPr>
          <a:xfrm>
            <a:off x="311467" y="54610"/>
            <a:ext cx="8082280" cy="819150"/>
          </a:xfrm>
        </p:spPr>
        <p:txBody>
          <a:bodyPr vert="horz" wrap="square" lIns="91440" tIns="45720" rIns="91440" bIns="45720" anchor="b"/>
          <a:lstStyle/>
          <a:p>
            <a:r>
              <a:rPr lang="en-US" altLang="zh-CN" sz="2800" dirty="0">
                <a:solidFill>
                  <a:schemeClr val="tx1">
                    <a:lumMod val="60000"/>
                    <a:lumOff val="40000"/>
                  </a:schemeClr>
                </a:solidFill>
                <a:ea typeface="黑体" panose="02010609060101010101" charset="-122"/>
                <a:cs typeface="黑体" panose="02010609060101010101" charset="-122"/>
                <a:sym typeface="+mn-ea"/>
              </a:rPr>
              <a:t>3.2.2 Test Case Design Steps and Examples</a:t>
            </a:r>
            <a:endParaRPr lang="zh-CN" altLang="en-US" strike="noStrike" noProof="1">
              <a:solidFill>
                <a:schemeClr val="hlink"/>
              </a:solidFill>
            </a:endParaRPr>
          </a:p>
        </p:txBody>
      </p:sp>
      <p:sp>
        <p:nvSpPr>
          <p:cNvPr id="15363" name="Rectangle 3"/>
          <p:cNvSpPr>
            <a:spLocks noGrp="1"/>
          </p:cNvSpPr>
          <p:nvPr>
            <p:ph idx="1"/>
          </p:nvPr>
        </p:nvSpPr>
        <p:spPr>
          <a:xfrm>
            <a:off x="149860" y="788035"/>
            <a:ext cx="8406130" cy="5697220"/>
          </a:xfrm>
        </p:spPr>
        <p:txBody>
          <a:bodyPr vert="horz" wrap="square" lIns="91440" tIns="45720" rIns="91440" bIns="45720" anchor="t"/>
          <a:lstStyle/>
          <a:p>
            <a:pPr marL="0" indent="0" eaLnBrk="1" hangingPunct="1">
              <a:lnSpc>
                <a:spcPct val="115000"/>
              </a:lnSpc>
              <a:spcBef>
                <a:spcPct val="0"/>
              </a:spcBef>
              <a:buNone/>
            </a:pPr>
            <a:r>
              <a:rPr lang="en-US" altLang="zh-CN" sz="1800" dirty="0">
                <a:solidFill>
                  <a:srgbClr val="FF0000"/>
                </a:solidFill>
                <a:latin typeface="+mj-lt"/>
                <a:ea typeface="黑体" panose="02010609060101010101" charset="-122"/>
                <a:cs typeface="黑体" panose="02010609060101010101" charset="-122"/>
                <a:sym typeface="+mn-ea"/>
              </a:rPr>
              <a:t>Example: Triangle problem
</a:t>
            </a:r>
            <a:r>
              <a:rPr lang="en-US" altLang="zh-CN" sz="1800" b="1" dirty="0">
                <a:solidFill>
                  <a:srgbClr val="000000"/>
                </a:solidFill>
                <a:latin typeface="+mj-lt"/>
                <a:ea typeface="黑体" panose="02010609060101010101" charset="-122"/>
              </a:rPr>
              <a:t>Table 3-4 Equivalence class test cases for triangle problems</a:t>
            </a:r>
            <a:endParaRPr lang="zh-CN" sz="1800" b="1" dirty="0">
              <a:solidFill>
                <a:srgbClr val="000000"/>
              </a:solidFill>
              <a:latin typeface="+mj-lt"/>
              <a:ea typeface="黑体" panose="02010609060101010101" charset="-122"/>
            </a:endParaRPr>
          </a:p>
        </p:txBody>
      </p:sp>
      <p:graphicFrame>
        <p:nvGraphicFramePr>
          <p:cNvPr id="3" name="表格 2"/>
          <p:cNvGraphicFramePr/>
          <p:nvPr>
            <p:extLst>
              <p:ext uri="{D42A27DB-BD31-4B8C-83A1-F6EECF244321}">
                <p14:modId xmlns:p14="http://schemas.microsoft.com/office/powerpoint/2010/main" val="1479408386"/>
              </p:ext>
            </p:extLst>
          </p:nvPr>
        </p:nvGraphicFramePr>
        <p:xfrm>
          <a:off x="154588" y="1499870"/>
          <a:ext cx="8405495" cy="5303520"/>
        </p:xfrm>
        <a:graphic>
          <a:graphicData uri="http://schemas.openxmlformats.org/drawingml/2006/table">
            <a:tbl>
              <a:tblPr firstRow="1" bandRow="1">
                <a:tableStyleId>{5940675A-B579-460E-94D1-54222C63F5DA}</a:tableStyleId>
              </a:tblPr>
              <a:tblGrid>
                <a:gridCol w="1304290">
                  <a:extLst>
                    <a:ext uri="{9D8B030D-6E8A-4147-A177-3AD203B41FA5}">
                      <a16:colId xmlns:a16="http://schemas.microsoft.com/office/drawing/2014/main" val="20000"/>
                    </a:ext>
                  </a:extLst>
                </a:gridCol>
                <a:gridCol w="1735455">
                  <a:extLst>
                    <a:ext uri="{9D8B030D-6E8A-4147-A177-3AD203B41FA5}">
                      <a16:colId xmlns:a16="http://schemas.microsoft.com/office/drawing/2014/main" val="20001"/>
                    </a:ext>
                  </a:extLst>
                </a:gridCol>
                <a:gridCol w="2534920">
                  <a:extLst>
                    <a:ext uri="{9D8B030D-6E8A-4147-A177-3AD203B41FA5}">
                      <a16:colId xmlns:a16="http://schemas.microsoft.com/office/drawing/2014/main" val="20002"/>
                    </a:ext>
                  </a:extLst>
                </a:gridCol>
                <a:gridCol w="2830830">
                  <a:extLst>
                    <a:ext uri="{9D8B030D-6E8A-4147-A177-3AD203B41FA5}">
                      <a16:colId xmlns:a16="http://schemas.microsoft.com/office/drawing/2014/main" val="20003"/>
                    </a:ext>
                  </a:extLst>
                </a:gridCol>
              </a:tblGrid>
              <a:tr h="609600">
                <a:tc>
                  <a:txBody>
                    <a:bodyPr/>
                    <a:lstStyle/>
                    <a:p>
                      <a:pPr indent="127000" algn="ctr">
                        <a:buNone/>
                      </a:pPr>
                      <a:r>
                        <a:rPr lang="en-US" sz="1400" b="1" dirty="0">
                          <a:latin typeface="+mj-lt"/>
                          <a:ea typeface="黑体" panose="02010609060101010101" charset="-122"/>
                          <a:cs typeface="宋体" panose="02010600030101010101" pitchFamily="2" charset="-122"/>
                        </a:rPr>
                        <a:t>Test Cases</a:t>
                      </a:r>
                      <a:endParaRPr lang="en-US" altLang="en-US" sz="14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黑体" panose="02010609060101010101" charset="-122"/>
                        </a:rPr>
                        <a:t>A，B，C</a:t>
                      </a:r>
                    </a:p>
                    <a:p>
                      <a:pPr indent="127000" algn="ctr">
                        <a:buNone/>
                      </a:pPr>
                      <a:r>
                        <a:rPr lang="en-US" altLang="en-US" sz="1400" b="1" dirty="0">
                          <a:latin typeface="+mj-lt"/>
                          <a:ea typeface="黑体" panose="02010609060101010101" charset="-122"/>
                          <a:cs typeface="黑体" panose="02010609060101010101" charset="-122"/>
                        </a:rPr>
                        <a:t>(Edge length)</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宋体" panose="02010600030101010101" pitchFamily="2" charset="-122"/>
                        </a:rPr>
                        <a:t>Overrides the equivalence class number</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宋体" panose="02010600030101010101" pitchFamily="2" charset="-122"/>
                        </a:rPr>
                        <a:t>Output</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indent="127000" algn="ctr">
                        <a:buNone/>
                      </a:pPr>
                      <a:r>
                        <a:rPr lang="en-US" sz="1400" b="1" dirty="0">
                          <a:latin typeface="+mj-lt"/>
                          <a:ea typeface="黑体" panose="02010609060101010101" charset="-122"/>
                          <a:cs typeface="宋体" panose="02010600030101010101" pitchFamily="2" charset="-122"/>
                        </a:rPr>
                        <a:t>1</a:t>
                      </a:r>
                      <a:endParaRPr lang="en-US" altLang="en-US" sz="14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4，5，8</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宋体" panose="02010600030101010101" pitchFamily="2" charset="-122"/>
                        </a:rPr>
                        <a:t>1~6</a:t>
                      </a:r>
                      <a:endParaRPr lang="en-US" altLang="en-US" sz="14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宋体" panose="02010600030101010101" pitchFamily="2" charset="-122"/>
                        </a:rPr>
                        <a:t>General triangles</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indent="127000" algn="ctr">
                        <a:buNone/>
                      </a:pPr>
                      <a:r>
                        <a:rPr lang="en-US" sz="1400" b="1" dirty="0">
                          <a:latin typeface="+mj-lt"/>
                          <a:ea typeface="黑体" panose="02010609060101010101" charset="-122"/>
                          <a:cs typeface="宋体" panose="02010600030101010101" pitchFamily="2" charset="-122"/>
                        </a:rPr>
                        <a:t>2</a:t>
                      </a:r>
                      <a:endParaRPr lang="en-US" altLang="en-US" sz="14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黑体" panose="02010609060101010101" charset="-122"/>
                        </a:rPr>
                        <a:t>6，6，8</a:t>
                      </a:r>
                      <a:endParaRPr lang="en-US" altLang="en-US" sz="14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1~6，13</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indent="127000" algn="ctr">
                        <a:buNone/>
                      </a:pPr>
                      <a:r>
                        <a:rPr lang="en-US" sz="1400" b="1" dirty="0">
                          <a:latin typeface="+mj-lt"/>
                          <a:ea typeface="黑体" panose="02010609060101010101" charset="-122"/>
                          <a:cs typeface="宋体" panose="02010600030101010101" pitchFamily="2" charset="-122"/>
                        </a:rPr>
                        <a:t>isosceles triangle
</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indent="127000" algn="ctr">
                        <a:buNone/>
                      </a:pPr>
                      <a:r>
                        <a:rPr lang="en-US" sz="1400" b="1">
                          <a:latin typeface="+mj-lt"/>
                          <a:ea typeface="黑体" panose="02010609060101010101" charset="-122"/>
                          <a:cs typeface="宋体" panose="02010600030101010101" pitchFamily="2" charset="-122"/>
                        </a:rPr>
                        <a:t>3</a:t>
                      </a:r>
                      <a:endParaRPr lang="en-US" altLang="en-US" sz="1400" b="1">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黑体" panose="02010609060101010101" charset="-122"/>
                        </a:rPr>
                        <a:t>7，5，5</a:t>
                      </a:r>
                      <a:endParaRPr lang="en-US" altLang="en-US" sz="14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1~6，14</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cap="flat">
                      <a:noFill/>
                    </a:lnR>
                  </a:tcPr>
                </a:tc>
                <a:extLst>
                  <a:ext uri="{0D108BD9-81ED-4DB2-BD59-A6C34878D82A}">
                    <a16:rowId xmlns:a16="http://schemas.microsoft.com/office/drawing/2014/main" val="10003"/>
                  </a:ext>
                </a:extLst>
              </a:tr>
              <a:tr h="304800">
                <a:tc>
                  <a:txBody>
                    <a:bodyPr/>
                    <a:lstStyle/>
                    <a:p>
                      <a:pPr indent="127000" algn="ctr">
                        <a:buNone/>
                      </a:pPr>
                      <a:r>
                        <a:rPr lang="en-US" sz="1400" b="1">
                          <a:latin typeface="+mj-lt"/>
                          <a:ea typeface="黑体" panose="02010609060101010101" charset="-122"/>
                          <a:cs typeface="宋体" panose="02010600030101010101" pitchFamily="2" charset="-122"/>
                        </a:rPr>
                        <a:t>4</a:t>
                      </a:r>
                      <a:endParaRPr lang="en-US" altLang="en-US" sz="1400" b="1">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5，6，5</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黑体" panose="02010609060101010101" charset="-122"/>
                        </a:rPr>
                        <a:t>1~6，15</a:t>
                      </a:r>
                      <a:endParaRPr lang="en-US" altLang="en-US" sz="14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cap="flat">
                      <a:noFill/>
                    </a:lnR>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4"/>
                  </a:ext>
                </a:extLst>
              </a:tr>
              <a:tr h="304800">
                <a:tc>
                  <a:txBody>
                    <a:bodyPr/>
                    <a:lstStyle/>
                    <a:p>
                      <a:pPr indent="127000" algn="ctr">
                        <a:buNone/>
                      </a:pPr>
                      <a:r>
                        <a:rPr lang="en-US" sz="1400" b="1">
                          <a:latin typeface="+mj-lt"/>
                          <a:ea typeface="黑体" panose="02010609060101010101" charset="-122"/>
                          <a:cs typeface="宋体" panose="02010600030101010101" pitchFamily="2" charset="-122"/>
                        </a:rPr>
                        <a:t>5</a:t>
                      </a:r>
                      <a:endParaRPr lang="en-US" altLang="en-US" sz="1400" b="1">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6，6，6</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黑体" panose="02010609060101010101" charset="-122"/>
                        </a:rPr>
                        <a:t>1~6，17</a:t>
                      </a:r>
                      <a:endParaRPr lang="en-US" altLang="en-US" sz="14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宋体" panose="02010600030101010101" pitchFamily="2" charset="-122"/>
                        </a:rPr>
                        <a:t>equilateral triangle
</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00">
                <a:tc>
                  <a:txBody>
                    <a:bodyPr/>
                    <a:lstStyle/>
                    <a:p>
                      <a:pPr indent="127000" algn="ctr">
                        <a:buNone/>
                      </a:pPr>
                      <a:r>
                        <a:rPr lang="en-US" sz="1400" b="1">
                          <a:latin typeface="+mj-lt"/>
                          <a:ea typeface="黑体" panose="02010609060101010101" charset="-122"/>
                          <a:cs typeface="宋体" panose="02010600030101010101" pitchFamily="2" charset="-122"/>
                        </a:rPr>
                        <a:t>6</a:t>
                      </a:r>
                      <a:endParaRPr lang="en-US" altLang="en-US" sz="1400" b="1">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0，4，5</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宋体" panose="02010600030101010101" pitchFamily="2" charset="-122"/>
                        </a:rPr>
                        <a:t>7</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6">
                  <a:txBody>
                    <a:bodyPr/>
                    <a:lstStyle/>
                    <a:p>
                      <a:pPr indent="127000" algn="ctr">
                        <a:buNone/>
                      </a:pPr>
                      <a:r>
                        <a:rPr lang="en-US" sz="1400" b="1" dirty="0">
                          <a:latin typeface="+mj-lt"/>
                          <a:ea typeface="黑体" panose="02010609060101010101" charset="-122"/>
                          <a:cs typeface="宋体" panose="02010600030101010101" pitchFamily="2" charset="-122"/>
                        </a:rPr>
                        <a:t>Cannot form a triangle
</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00">
                <a:tc>
                  <a:txBody>
                    <a:bodyPr/>
                    <a:lstStyle/>
                    <a:p>
                      <a:pPr indent="127000" algn="ctr">
                        <a:buNone/>
                      </a:pPr>
                      <a:r>
                        <a:rPr lang="en-US" sz="1400" b="1">
                          <a:latin typeface="+mj-lt"/>
                          <a:ea typeface="黑体" panose="02010609060101010101" charset="-122"/>
                          <a:cs typeface="宋体" panose="02010600030101010101" pitchFamily="2" charset="-122"/>
                        </a:rPr>
                        <a:t>7</a:t>
                      </a:r>
                      <a:endParaRPr lang="en-US" altLang="en-US" sz="1400" b="1">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5，-3，7</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宋体" panose="02010600030101010101" pitchFamily="2" charset="-122"/>
                        </a:rPr>
                        <a:t>8</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cap="flat">
                      <a:noFill/>
                    </a:lnR>
                  </a:tcPr>
                </a:tc>
                <a:extLst>
                  <a:ext uri="{0D108BD9-81ED-4DB2-BD59-A6C34878D82A}">
                    <a16:rowId xmlns:a16="http://schemas.microsoft.com/office/drawing/2014/main" val="10007"/>
                  </a:ext>
                </a:extLst>
              </a:tr>
              <a:tr h="304800">
                <a:tc>
                  <a:txBody>
                    <a:bodyPr/>
                    <a:lstStyle/>
                    <a:p>
                      <a:pPr indent="127000" algn="ctr">
                        <a:buNone/>
                      </a:pPr>
                      <a:r>
                        <a:rPr lang="en-US" sz="1400" b="1">
                          <a:latin typeface="+mj-lt"/>
                          <a:ea typeface="黑体" panose="02010609060101010101" charset="-122"/>
                          <a:cs typeface="宋体" panose="02010600030101010101" pitchFamily="2" charset="-122"/>
                        </a:rPr>
                        <a:t>8</a:t>
                      </a:r>
                      <a:endParaRPr lang="en-US" altLang="en-US" sz="1400" b="1">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3，4，0</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宋体" panose="02010600030101010101" pitchFamily="2" charset="-122"/>
                        </a:rPr>
                        <a:t>9</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cap="flat">
                      <a:noFill/>
                    </a:lnR>
                  </a:tcPr>
                </a:tc>
                <a:extLst>
                  <a:ext uri="{0D108BD9-81ED-4DB2-BD59-A6C34878D82A}">
                    <a16:rowId xmlns:a16="http://schemas.microsoft.com/office/drawing/2014/main" val="10008"/>
                  </a:ext>
                </a:extLst>
              </a:tr>
              <a:tr h="304800">
                <a:tc>
                  <a:txBody>
                    <a:bodyPr/>
                    <a:lstStyle/>
                    <a:p>
                      <a:pPr indent="127000" algn="ctr">
                        <a:buNone/>
                      </a:pPr>
                      <a:r>
                        <a:rPr lang="en-US" sz="1400" b="1">
                          <a:latin typeface="+mj-lt"/>
                          <a:ea typeface="黑体" panose="02010609060101010101" charset="-122"/>
                          <a:cs typeface="宋体" panose="02010600030101010101" pitchFamily="2" charset="-122"/>
                        </a:rPr>
                        <a:t>9</a:t>
                      </a:r>
                      <a:endParaRPr lang="en-US" altLang="en-US" sz="1400" b="1">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3，5，8</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宋体" panose="02010600030101010101" pitchFamily="2" charset="-122"/>
                        </a:rPr>
                        <a:t>10</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cap="flat">
                      <a:noFill/>
                    </a:lnR>
                  </a:tcPr>
                </a:tc>
                <a:extLst>
                  <a:ext uri="{0D108BD9-81ED-4DB2-BD59-A6C34878D82A}">
                    <a16:rowId xmlns:a16="http://schemas.microsoft.com/office/drawing/2014/main" val="10009"/>
                  </a:ext>
                </a:extLst>
              </a:tr>
              <a:tr h="304800">
                <a:tc>
                  <a:txBody>
                    <a:bodyPr/>
                    <a:lstStyle/>
                    <a:p>
                      <a:pPr indent="127000" algn="ctr">
                        <a:buNone/>
                      </a:pPr>
                      <a:r>
                        <a:rPr lang="en-US" sz="1400" b="1">
                          <a:latin typeface="+mj-lt"/>
                          <a:ea typeface="黑体" panose="02010609060101010101" charset="-122"/>
                          <a:cs typeface="宋体" panose="02010600030101010101" pitchFamily="2" charset="-122"/>
                        </a:rPr>
                        <a:t>10</a:t>
                      </a:r>
                      <a:endParaRPr lang="en-US" altLang="en-US" sz="1400" b="1">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8，3，4</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宋体" panose="02010600030101010101" pitchFamily="2" charset="-122"/>
                        </a:rPr>
                        <a:t>11</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cap="flat">
                      <a:noFill/>
                    </a:lnR>
                  </a:tcPr>
                </a:tc>
                <a:extLst>
                  <a:ext uri="{0D108BD9-81ED-4DB2-BD59-A6C34878D82A}">
                    <a16:rowId xmlns:a16="http://schemas.microsoft.com/office/drawing/2014/main" val="10010"/>
                  </a:ext>
                </a:extLst>
              </a:tr>
              <a:tr h="304800">
                <a:tc>
                  <a:txBody>
                    <a:bodyPr/>
                    <a:lstStyle/>
                    <a:p>
                      <a:pPr indent="127000" algn="ctr">
                        <a:buNone/>
                      </a:pPr>
                      <a:r>
                        <a:rPr lang="en-US" sz="1400" b="1">
                          <a:latin typeface="+mj-lt"/>
                          <a:ea typeface="黑体" panose="02010609060101010101" charset="-122"/>
                          <a:cs typeface="宋体" panose="02010600030101010101" pitchFamily="2" charset="-122"/>
                        </a:rPr>
                        <a:t>11</a:t>
                      </a:r>
                      <a:endParaRPr lang="en-US" altLang="en-US" sz="1400" b="1">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5，9，4</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宋体" panose="02010600030101010101" pitchFamily="2" charset="-122"/>
                        </a:rPr>
                        <a:t>12</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cap="flat">
                      <a:noFill/>
                    </a:lnR>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11"/>
                  </a:ext>
                </a:extLst>
              </a:tr>
              <a:tr h="304800">
                <a:tc>
                  <a:txBody>
                    <a:bodyPr/>
                    <a:lstStyle/>
                    <a:p>
                      <a:pPr indent="127000" algn="ctr">
                        <a:buNone/>
                      </a:pPr>
                      <a:r>
                        <a:rPr lang="en-US" sz="1400" b="1">
                          <a:latin typeface="+mj-lt"/>
                          <a:ea typeface="黑体" panose="02010609060101010101" charset="-122"/>
                          <a:cs typeface="宋体" panose="02010600030101010101" pitchFamily="2" charset="-122"/>
                        </a:rPr>
                        <a:t>12</a:t>
                      </a:r>
                      <a:endParaRPr lang="en-US" altLang="en-US" sz="1400" b="1">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6，7，8</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1~6，16</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宋体" panose="02010600030101010101" pitchFamily="2" charset="-122"/>
                        </a:rPr>
                        <a:t>Non-isosceles triangle</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4800">
                <a:tc>
                  <a:txBody>
                    <a:bodyPr/>
                    <a:lstStyle/>
                    <a:p>
                      <a:pPr indent="127000" algn="ctr">
                        <a:buNone/>
                      </a:pPr>
                      <a:r>
                        <a:rPr lang="en-US" sz="1400" b="1">
                          <a:latin typeface="+mj-lt"/>
                          <a:ea typeface="黑体" panose="02010609060101010101" charset="-122"/>
                          <a:cs typeface="宋体" panose="02010600030101010101" pitchFamily="2" charset="-122"/>
                        </a:rPr>
                        <a:t>13</a:t>
                      </a:r>
                      <a:endParaRPr lang="en-US" altLang="en-US" sz="1400" b="1">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5，6，6</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1~6，14，18</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indent="127000" algn="ctr">
                        <a:buNone/>
                      </a:pPr>
                      <a:r>
                        <a:rPr lang="en-US" sz="1400" b="1" dirty="0">
                          <a:latin typeface="+mj-lt"/>
                          <a:ea typeface="黑体" panose="02010609060101010101" charset="-122"/>
                          <a:cs typeface="宋体" panose="02010600030101010101" pitchFamily="2" charset="-122"/>
                        </a:rPr>
                        <a:t>Non-equilateral triangles</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04800">
                <a:tc>
                  <a:txBody>
                    <a:bodyPr/>
                    <a:lstStyle/>
                    <a:p>
                      <a:pPr indent="127000" algn="ctr">
                        <a:buNone/>
                      </a:pPr>
                      <a:r>
                        <a:rPr lang="en-US" sz="1400" b="1">
                          <a:latin typeface="+mj-lt"/>
                          <a:ea typeface="黑体" panose="02010609060101010101" charset="-122"/>
                          <a:cs typeface="宋体" panose="02010600030101010101" pitchFamily="2" charset="-122"/>
                        </a:rPr>
                        <a:t>14</a:t>
                      </a:r>
                      <a:endParaRPr lang="en-US" altLang="en-US" sz="1400" b="1">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5，6，5</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黑体" panose="02010609060101010101" charset="-122"/>
                        </a:rPr>
                        <a:t>1~6，15，19</a:t>
                      </a:r>
                      <a:endParaRPr lang="en-US" altLang="en-US" sz="14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cap="flat">
                      <a:noFill/>
                    </a:lnR>
                  </a:tcPr>
                </a:tc>
                <a:extLst>
                  <a:ext uri="{0D108BD9-81ED-4DB2-BD59-A6C34878D82A}">
                    <a16:rowId xmlns:a16="http://schemas.microsoft.com/office/drawing/2014/main" val="10014"/>
                  </a:ext>
                </a:extLst>
              </a:tr>
              <a:tr h="304800">
                <a:tc>
                  <a:txBody>
                    <a:bodyPr/>
                    <a:lstStyle/>
                    <a:p>
                      <a:pPr indent="127000" algn="ctr">
                        <a:buNone/>
                      </a:pPr>
                      <a:r>
                        <a:rPr lang="en-US" sz="1400" b="1">
                          <a:latin typeface="+mj-lt"/>
                          <a:ea typeface="黑体" panose="02010609060101010101" charset="-122"/>
                          <a:cs typeface="宋体" panose="02010600030101010101" pitchFamily="2" charset="-122"/>
                        </a:rPr>
                        <a:t>15</a:t>
                      </a:r>
                      <a:endParaRPr lang="en-US" altLang="en-US" sz="1400" b="1">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j-lt"/>
                          <a:ea typeface="黑体" panose="02010609060101010101" charset="-122"/>
                          <a:cs typeface="黑体" panose="02010609060101010101" charset="-122"/>
                        </a:rPr>
                        <a:t>6，6，7</a:t>
                      </a:r>
                      <a:endParaRPr lang="en-US" altLang="en-US" sz="1400" b="1">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黑体" panose="02010609060101010101" charset="-122"/>
                        </a:rPr>
                        <a:t>1~6，13，20</a:t>
                      </a:r>
                      <a:endParaRPr lang="en-US" altLang="en-US" sz="14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cap="flat">
                      <a:noFill/>
                    </a:lnR>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15"/>
                  </a:ext>
                </a:extLst>
              </a:tr>
            </a:tbl>
          </a:graphicData>
        </a:graphic>
      </p:graphicFrame>
      <p:sp>
        <p:nvSpPr>
          <p:cNvPr id="2" name="Rectangle 6"/>
          <p:cNvSpPr txBox="1">
            <a:spLocks noGrp="1"/>
          </p:cNvSpPr>
          <p:nvPr/>
        </p:nvSpPr>
        <p:spPr>
          <a:xfrm>
            <a:off x="8129905" y="635190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16</a:t>
            </a:fld>
            <a:r>
              <a:rPr lang="en-US" altLang="zh-CN" b="1" dirty="0">
                <a:solidFill>
                  <a:schemeClr val="accent4"/>
                </a:solidFill>
              </a:rPr>
              <a:t>/116</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2"/>
          <p:cNvSpPr>
            <a:spLocks noGrp="1"/>
          </p:cNvSpPr>
          <p:nvPr>
            <p:ph type="title"/>
          </p:nvPr>
        </p:nvSpPr>
        <p:spPr>
          <a:xfrm>
            <a:off x="312420" y="210185"/>
            <a:ext cx="808228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3.2.2 测试用例设计步骤与实例</a:t>
            </a:r>
            <a:r>
              <a:rPr lang="zh-CN" altLang="en-US" dirty="0">
                <a:solidFill>
                  <a:srgbClr val="000000"/>
                </a:solidFill>
                <a:latin typeface="黑体" panose="02010609060101010101" charset="-122"/>
                <a:ea typeface="黑体" panose="02010609060101010101" charset="-122"/>
                <a:cs typeface="黑体" panose="02010609060101010101" charset="-122"/>
                <a:sym typeface="+mn-ea"/>
              </a:rPr>
              <a:t>	</a:t>
            </a:r>
            <a:endParaRPr lang="zh-CN" altLang="en-US" strike="noStrike" noProof="1">
              <a:solidFill>
                <a:schemeClr val="hlink"/>
              </a:solidFill>
            </a:endParaRPr>
          </a:p>
        </p:txBody>
      </p:sp>
      <p:sp>
        <p:nvSpPr>
          <p:cNvPr id="15363" name="Rectangle 3"/>
          <p:cNvSpPr>
            <a:spLocks noGrp="1"/>
          </p:cNvSpPr>
          <p:nvPr>
            <p:ph idx="1"/>
          </p:nvPr>
        </p:nvSpPr>
        <p:spPr>
          <a:xfrm>
            <a:off x="150495" y="1178560"/>
            <a:ext cx="8406130" cy="4732020"/>
          </a:xfrm>
        </p:spPr>
        <p:txBody>
          <a:bodyPr vert="horz" wrap="square" lIns="91440" tIns="45720" rIns="91440" bIns="45720" anchor="t"/>
          <a:lstStyle/>
          <a:p>
            <a:pPr marL="0" indent="0" eaLnBrk="1" hangingPunct="1">
              <a:lnSpc>
                <a:spcPct val="115000"/>
              </a:lnSpc>
              <a:spcBef>
                <a:spcPct val="0"/>
              </a:spcBef>
              <a:buNone/>
            </a:pPr>
            <a:r>
              <a:rPr lang="zh-CN" altLang="en-US" dirty="0">
                <a:solidFill>
                  <a:srgbClr val="FF0000"/>
                </a:solidFill>
                <a:latin typeface="黑体" panose="02010609060101010101" charset="-122"/>
                <a:ea typeface="黑体" panose="02010609060101010101" charset="-122"/>
                <a:cs typeface="黑体" panose="02010609060101010101" charset="-122"/>
                <a:sym typeface="+mn-ea"/>
              </a:rPr>
              <a:t>实例</a:t>
            </a:r>
            <a:r>
              <a:rPr lang="zh-CN" dirty="0">
                <a:solidFill>
                  <a:srgbClr val="FF0000"/>
                </a:solidFill>
                <a:latin typeface="黑体" panose="02010609060101010101" charset="-122"/>
                <a:ea typeface="黑体" panose="02010609060101010101" charset="-122"/>
              </a:rPr>
              <a:t>：我国的固定电话号码一般由“地区码+电话号码”组成，主要的编码规则如下：</a:t>
            </a:r>
            <a:endParaRPr lang="zh-CN" sz="2400" dirty="0">
              <a:solidFill>
                <a:srgbClr val="FF0000"/>
              </a:solidFill>
              <a:latin typeface="黑体" panose="02010609060101010101" charset="-122"/>
              <a:ea typeface="黑体" panose="02010609060101010101" charset="-122"/>
            </a:endParaRPr>
          </a:p>
          <a:p>
            <a:pPr marL="457200" lvl="1" indent="0" eaLnBrk="1" hangingPunct="1">
              <a:lnSpc>
                <a:spcPct val="135000"/>
              </a:lnSpc>
              <a:spcBef>
                <a:spcPct val="0"/>
              </a:spcBef>
              <a:buNone/>
            </a:pPr>
            <a:r>
              <a:rPr lang="zh-CN" b="1" dirty="0">
                <a:solidFill>
                  <a:srgbClr val="000000"/>
                </a:solidFill>
                <a:latin typeface="黑体" panose="02010609060101010101" charset="-122"/>
                <a:ea typeface="黑体" panose="02010609060101010101" charset="-122"/>
              </a:rPr>
              <a:t>（1）地区码是以0开头的3位或者4位数字，区内通话时可以为空白。</a:t>
            </a:r>
          </a:p>
          <a:p>
            <a:pPr marL="457200" lvl="1" indent="0" eaLnBrk="1" hangingPunct="1">
              <a:lnSpc>
                <a:spcPct val="135000"/>
              </a:lnSpc>
              <a:spcBef>
                <a:spcPct val="0"/>
              </a:spcBef>
              <a:buNone/>
            </a:pPr>
            <a:r>
              <a:rPr lang="zh-CN" b="1" dirty="0">
                <a:solidFill>
                  <a:srgbClr val="000000"/>
                </a:solidFill>
                <a:latin typeface="黑体" panose="02010609060101010101" charset="-122"/>
                <a:ea typeface="黑体" panose="02010609060101010101" charset="-122"/>
              </a:rPr>
              <a:t>（2）电话号码是以非0和非1开头的7位或者8位数字。</a:t>
            </a:r>
            <a:endParaRPr lang="zh-CN" dirty="0">
              <a:solidFill>
                <a:srgbClr val="000000"/>
              </a:solidFill>
              <a:latin typeface="黑体" panose="02010609060101010101" charset="-122"/>
              <a:ea typeface="黑体" panose="02010609060101010101" charset="-122"/>
            </a:endParaRPr>
          </a:p>
          <a:p>
            <a:pPr marL="0" indent="0" eaLnBrk="1" hangingPunct="1">
              <a:lnSpc>
                <a:spcPct val="115000"/>
              </a:lnSpc>
              <a:spcBef>
                <a:spcPct val="0"/>
              </a:spcBef>
              <a:buNone/>
            </a:pPr>
            <a:r>
              <a:rPr lang="zh-CN" dirty="0">
                <a:solidFill>
                  <a:srgbClr val="000000"/>
                </a:solidFill>
                <a:latin typeface="黑体" panose="02010609060101010101" charset="-122"/>
                <a:ea typeface="黑体" panose="02010609060101010101" charset="-122"/>
              </a:rPr>
              <a:t>一个应用程序接受符合上述规则的电话号码，需要设计等价类测试用例对其进行测试。</a:t>
            </a:r>
          </a:p>
          <a:p>
            <a:pPr marL="0" indent="0" eaLnBrk="1" hangingPunct="1">
              <a:lnSpc>
                <a:spcPct val="115000"/>
              </a:lnSpc>
              <a:spcBef>
                <a:spcPct val="0"/>
              </a:spcBef>
              <a:buNone/>
            </a:pPr>
            <a:r>
              <a:rPr lang="zh-CN" dirty="0">
                <a:solidFill>
                  <a:srgbClr val="000000"/>
                </a:solidFill>
                <a:latin typeface="黑体" panose="02010609060101010101" charset="-122"/>
                <a:ea typeface="黑体" panose="02010609060101010101" charset="-122"/>
              </a:rPr>
              <a:t>该问题的等价类划分如表3-5所示，相应的测试用例如表3-6所示。</a:t>
            </a:r>
            <a:endParaRPr lang="zh-CN" sz="2000" b="1" dirty="0">
              <a:solidFill>
                <a:srgbClr val="000000"/>
              </a:solidFill>
              <a:latin typeface="黑体" panose="02010609060101010101" charset="-122"/>
              <a:ea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17</a:t>
            </a:fld>
            <a:r>
              <a:rPr lang="en-US" altLang="zh-CN" b="1" dirty="0">
                <a:solidFill>
                  <a:schemeClr val="accent4"/>
                </a:solidFill>
              </a:rPr>
              <a:t>/116</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2"/>
          <p:cNvSpPr>
            <a:spLocks noGrp="1"/>
          </p:cNvSpPr>
          <p:nvPr>
            <p:ph type="title"/>
          </p:nvPr>
        </p:nvSpPr>
        <p:spPr>
          <a:xfrm>
            <a:off x="312420" y="210185"/>
            <a:ext cx="808228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3.2.2 测试用例设计步骤与实例</a:t>
            </a:r>
            <a:r>
              <a:rPr lang="zh-CN" altLang="en-US" dirty="0">
                <a:solidFill>
                  <a:srgbClr val="000000"/>
                </a:solidFill>
                <a:latin typeface="黑体" panose="02010609060101010101" charset="-122"/>
                <a:ea typeface="黑体" panose="02010609060101010101" charset="-122"/>
                <a:cs typeface="黑体" panose="02010609060101010101" charset="-122"/>
                <a:sym typeface="+mn-ea"/>
              </a:rPr>
              <a:t>	</a:t>
            </a:r>
            <a:endParaRPr lang="zh-CN" altLang="en-US" strike="noStrike" noProof="1">
              <a:solidFill>
                <a:schemeClr val="hlink"/>
              </a:solidFill>
            </a:endParaRPr>
          </a:p>
        </p:txBody>
      </p:sp>
      <p:sp>
        <p:nvSpPr>
          <p:cNvPr id="15363" name="Rectangle 3"/>
          <p:cNvSpPr>
            <a:spLocks noGrp="1"/>
          </p:cNvSpPr>
          <p:nvPr>
            <p:ph idx="1"/>
          </p:nvPr>
        </p:nvSpPr>
        <p:spPr>
          <a:xfrm>
            <a:off x="150495" y="897890"/>
            <a:ext cx="8406130" cy="4732020"/>
          </a:xfrm>
        </p:spPr>
        <p:txBody>
          <a:bodyPr vert="horz" wrap="square" lIns="91440" tIns="45720" rIns="91440" bIns="45720" anchor="t"/>
          <a:lstStyle/>
          <a:p>
            <a:pPr marL="0" indent="0" algn="ctr" eaLnBrk="1" hangingPunct="1">
              <a:lnSpc>
                <a:spcPct val="115000"/>
              </a:lnSpc>
              <a:spcBef>
                <a:spcPct val="0"/>
              </a:spcBef>
              <a:buNone/>
            </a:pPr>
            <a:r>
              <a:rPr lang="zh-CN" sz="2000" b="1" dirty="0">
                <a:solidFill>
                  <a:srgbClr val="000000"/>
                </a:solidFill>
                <a:latin typeface="黑体" panose="02010609060101010101" charset="-122"/>
                <a:ea typeface="黑体" panose="02010609060101010101" charset="-122"/>
              </a:rPr>
              <a:t>表3-5  电话号码问题的等价类表</a:t>
            </a:r>
          </a:p>
          <a:p>
            <a:pPr marL="0" indent="0" eaLnBrk="1" hangingPunct="1">
              <a:lnSpc>
                <a:spcPct val="115000"/>
              </a:lnSpc>
              <a:spcBef>
                <a:spcPct val="0"/>
              </a:spcBef>
              <a:buNone/>
            </a:pPr>
            <a:endParaRPr lang="zh-CN" sz="2000" b="1" dirty="0">
              <a:solidFill>
                <a:srgbClr val="000000"/>
              </a:solidFill>
              <a:latin typeface="黑体" panose="02010609060101010101" charset="-122"/>
              <a:ea typeface="黑体" panose="02010609060101010101" charset="-122"/>
            </a:endParaRPr>
          </a:p>
        </p:txBody>
      </p:sp>
      <p:graphicFrame>
        <p:nvGraphicFramePr>
          <p:cNvPr id="2" name="表格 1"/>
          <p:cNvGraphicFramePr/>
          <p:nvPr/>
        </p:nvGraphicFramePr>
        <p:xfrm>
          <a:off x="231140" y="1363980"/>
          <a:ext cx="8325485" cy="5181600"/>
        </p:xfrm>
        <a:graphic>
          <a:graphicData uri="http://schemas.openxmlformats.org/drawingml/2006/table">
            <a:tbl>
              <a:tblPr firstRow="1" bandRow="1">
                <a:tableStyleId>{5940675A-B579-460E-94D1-54222C63F5DA}</a:tableStyleId>
              </a:tblPr>
              <a:tblGrid>
                <a:gridCol w="543560">
                  <a:extLst>
                    <a:ext uri="{9D8B030D-6E8A-4147-A177-3AD203B41FA5}">
                      <a16:colId xmlns:a16="http://schemas.microsoft.com/office/drawing/2014/main" val="20000"/>
                    </a:ext>
                  </a:extLst>
                </a:gridCol>
                <a:gridCol w="3544570">
                  <a:extLst>
                    <a:ext uri="{9D8B030D-6E8A-4147-A177-3AD203B41FA5}">
                      <a16:colId xmlns:a16="http://schemas.microsoft.com/office/drawing/2014/main" val="20001"/>
                    </a:ext>
                  </a:extLst>
                </a:gridCol>
                <a:gridCol w="4237355">
                  <a:extLst>
                    <a:ext uri="{9D8B030D-6E8A-4147-A177-3AD203B41FA5}">
                      <a16:colId xmlns:a16="http://schemas.microsoft.com/office/drawing/2014/main" val="20002"/>
                    </a:ext>
                  </a:extLst>
                </a:gridCol>
              </a:tblGrid>
              <a:tr h="93916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输入条件</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有效等价类</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无效等价类</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1892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地区码</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黑体" panose="02010609060101010101" charset="-122"/>
                        </a:rPr>
                        <a:t>空白  (1)</a:t>
                      </a:r>
                    </a:p>
                    <a:p>
                      <a:pPr indent="127000">
                        <a:buNone/>
                      </a:pPr>
                      <a:r>
                        <a:rPr lang="en-US" sz="2000" b="1">
                          <a:latin typeface="黑体" panose="02010609060101010101" charset="-122"/>
                          <a:ea typeface="黑体" panose="02010609060101010101" charset="-122"/>
                          <a:cs typeface="黑体" panose="02010609060101010101" charset="-122"/>
                        </a:rPr>
                        <a:t>以0开头的3位地区码  (2)</a:t>
                      </a:r>
                    </a:p>
                    <a:p>
                      <a:pPr indent="127000">
                        <a:buNone/>
                      </a:pPr>
                      <a:r>
                        <a:rPr lang="en-US" sz="2000" b="1">
                          <a:latin typeface="黑体" panose="02010609060101010101" charset="-122"/>
                          <a:ea typeface="黑体" panose="02010609060101010101" charset="-122"/>
                          <a:cs typeface="黑体" panose="02010609060101010101" charset="-122"/>
                        </a:rPr>
                        <a:t>以0开头的4位地区码  (3)</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黑体" panose="02010609060101010101" charset="-122"/>
                        </a:rPr>
                        <a:t>以非0开头的3位数字  (4)</a:t>
                      </a:r>
                    </a:p>
                    <a:p>
                      <a:pPr indent="127000">
                        <a:buNone/>
                      </a:pPr>
                      <a:r>
                        <a:rPr lang="en-US" sz="2000" b="1">
                          <a:latin typeface="黑体" panose="02010609060101010101" charset="-122"/>
                          <a:ea typeface="黑体" panose="02010609060101010101" charset="-122"/>
                          <a:cs typeface="黑体" panose="02010609060101010101" charset="-122"/>
                        </a:rPr>
                        <a:t>以非0开头的4位数字  (5)</a:t>
                      </a:r>
                    </a:p>
                    <a:p>
                      <a:pPr indent="127000">
                        <a:buNone/>
                      </a:pPr>
                      <a:r>
                        <a:rPr lang="en-US" sz="2000" b="1">
                          <a:latin typeface="黑体" panose="02010609060101010101" charset="-122"/>
                          <a:ea typeface="黑体" panose="02010609060101010101" charset="-122"/>
                          <a:cs typeface="黑体" panose="02010609060101010101" charset="-122"/>
                        </a:rPr>
                        <a:t>以0开头小于3位的数字  (6)</a:t>
                      </a:r>
                    </a:p>
                    <a:p>
                      <a:pPr indent="127000">
                        <a:buNone/>
                      </a:pPr>
                      <a:r>
                        <a:rPr lang="en-US" sz="2000" b="1">
                          <a:latin typeface="黑体" panose="02010609060101010101" charset="-122"/>
                          <a:ea typeface="黑体" panose="02010609060101010101" charset="-122"/>
                          <a:cs typeface="黑体" panose="02010609060101010101" charset="-122"/>
                        </a:rPr>
                        <a:t>以0开头大于4位的数字  (7)</a:t>
                      </a:r>
                    </a:p>
                    <a:p>
                      <a:pPr indent="127000">
                        <a:buNone/>
                      </a:pPr>
                      <a:r>
                        <a:rPr lang="en-US" sz="2000" b="1">
                          <a:latin typeface="黑体" panose="02010609060101010101" charset="-122"/>
                          <a:ea typeface="黑体" panose="02010609060101010101" charset="-122"/>
                          <a:cs typeface="黑体" panose="02010609060101010101" charset="-122"/>
                        </a:rPr>
                        <a:t>以0开头含有非数字字符  (8)</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40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电话号码</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黑体" panose="02010609060101010101" charset="-122"/>
                        </a:rPr>
                        <a:t>以非0和非1开头的7位号码  (9)</a:t>
                      </a:r>
                    </a:p>
                    <a:p>
                      <a:pPr indent="127000">
                        <a:buNone/>
                      </a:pPr>
                      <a:r>
                        <a:rPr lang="en-US" sz="2000" b="1">
                          <a:latin typeface="黑体" panose="02010609060101010101" charset="-122"/>
                          <a:ea typeface="黑体" panose="02010609060101010101" charset="-122"/>
                          <a:cs typeface="黑体" panose="02010609060101010101" charset="-122"/>
                        </a:rPr>
                        <a:t>以非0和非1开头的8位号码  (10)</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黑体" panose="02010609060101010101" charset="-122"/>
                        </a:rPr>
                        <a:t>以0开头的7位或8位数字  (11)</a:t>
                      </a:r>
                    </a:p>
                    <a:p>
                      <a:pPr indent="127000">
                        <a:buNone/>
                      </a:pPr>
                      <a:r>
                        <a:rPr lang="en-US" sz="2000" b="1">
                          <a:latin typeface="黑体" panose="02010609060101010101" charset="-122"/>
                          <a:ea typeface="黑体" panose="02010609060101010101" charset="-122"/>
                          <a:cs typeface="黑体" panose="02010609060101010101" charset="-122"/>
                        </a:rPr>
                        <a:t>以1开头的7位或8位数字  (12)</a:t>
                      </a:r>
                    </a:p>
                    <a:p>
                      <a:pPr indent="127000">
                        <a:buNone/>
                      </a:pPr>
                      <a:r>
                        <a:rPr lang="en-US" sz="2000" b="1">
                          <a:latin typeface="黑体" panose="02010609060101010101" charset="-122"/>
                          <a:ea typeface="黑体" panose="02010609060101010101" charset="-122"/>
                          <a:cs typeface="黑体" panose="02010609060101010101" charset="-122"/>
                        </a:rPr>
                        <a:t>以非0和非1开头小于7位的数字  (13)</a:t>
                      </a:r>
                    </a:p>
                    <a:p>
                      <a:pPr indent="127000">
                        <a:buNone/>
                      </a:pPr>
                      <a:r>
                        <a:rPr lang="en-US" sz="2000" b="1">
                          <a:latin typeface="黑体" panose="02010609060101010101" charset="-122"/>
                          <a:ea typeface="黑体" panose="02010609060101010101" charset="-122"/>
                          <a:cs typeface="黑体" panose="02010609060101010101" charset="-122"/>
                        </a:rPr>
                        <a:t>以非0和非1开头大于8位的数字  (14)</a:t>
                      </a:r>
                    </a:p>
                    <a:p>
                      <a:pPr indent="127000">
                        <a:buNone/>
                      </a:pPr>
                      <a:r>
                        <a:rPr lang="en-US" sz="2000" b="1">
                          <a:latin typeface="黑体" panose="02010609060101010101" charset="-122"/>
                          <a:ea typeface="黑体" panose="02010609060101010101" charset="-122"/>
                          <a:cs typeface="黑体" panose="02010609060101010101" charset="-122"/>
                        </a:rPr>
                        <a:t>以非0和非1开头含有非数字字符  (15)</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Rectangle 6"/>
          <p:cNvSpPr txBox="1">
            <a:spLocks noGrp="1"/>
          </p:cNvSpPr>
          <p:nvPr/>
        </p:nvSpPr>
        <p:spPr>
          <a:xfrm>
            <a:off x="8068945" y="654558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18</a:t>
            </a:fld>
            <a:r>
              <a:rPr lang="en-US" altLang="zh-CN" b="1" dirty="0">
                <a:solidFill>
                  <a:schemeClr val="accent4"/>
                </a:solidFill>
              </a:rPr>
              <a:t>/116</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2"/>
          <p:cNvSpPr>
            <a:spLocks noGrp="1"/>
          </p:cNvSpPr>
          <p:nvPr>
            <p:ph type="title"/>
          </p:nvPr>
        </p:nvSpPr>
        <p:spPr>
          <a:xfrm>
            <a:off x="312420" y="210185"/>
            <a:ext cx="808228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3.2.2 测试用例设计步骤与实例</a:t>
            </a:r>
            <a:r>
              <a:rPr lang="zh-CN" altLang="en-US" dirty="0">
                <a:solidFill>
                  <a:srgbClr val="000000"/>
                </a:solidFill>
                <a:latin typeface="黑体" panose="02010609060101010101" charset="-122"/>
                <a:ea typeface="黑体" panose="02010609060101010101" charset="-122"/>
                <a:cs typeface="黑体" panose="02010609060101010101" charset="-122"/>
                <a:sym typeface="+mn-ea"/>
              </a:rPr>
              <a:t>	</a:t>
            </a:r>
            <a:endParaRPr lang="zh-CN" altLang="en-US" strike="noStrike" noProof="1">
              <a:solidFill>
                <a:schemeClr val="hlink"/>
              </a:solidFill>
            </a:endParaRPr>
          </a:p>
        </p:txBody>
      </p:sp>
      <p:sp>
        <p:nvSpPr>
          <p:cNvPr id="15363" name="Rectangle 3"/>
          <p:cNvSpPr>
            <a:spLocks noGrp="1"/>
          </p:cNvSpPr>
          <p:nvPr>
            <p:ph idx="1"/>
          </p:nvPr>
        </p:nvSpPr>
        <p:spPr>
          <a:xfrm>
            <a:off x="150495" y="897890"/>
            <a:ext cx="8406130" cy="4732020"/>
          </a:xfrm>
        </p:spPr>
        <p:txBody>
          <a:bodyPr vert="horz" wrap="square" lIns="91440" tIns="45720" rIns="91440" bIns="45720" anchor="t"/>
          <a:lstStyle/>
          <a:p>
            <a:pPr marL="0" indent="0" algn="ctr" eaLnBrk="1" hangingPunct="1">
              <a:lnSpc>
                <a:spcPct val="115000"/>
              </a:lnSpc>
              <a:spcBef>
                <a:spcPct val="0"/>
              </a:spcBef>
              <a:buNone/>
            </a:pPr>
            <a:r>
              <a:rPr lang="zh-CN" sz="2000" b="1" dirty="0">
                <a:solidFill>
                  <a:srgbClr val="000000"/>
                </a:solidFill>
                <a:latin typeface="黑体" panose="02010609060101010101" charset="-122"/>
                <a:ea typeface="黑体" panose="02010609060101010101" charset="-122"/>
              </a:rPr>
              <a:t>表3-6  电话号码问题的等价类测试用例</a:t>
            </a:r>
          </a:p>
        </p:txBody>
      </p:sp>
      <p:graphicFrame>
        <p:nvGraphicFramePr>
          <p:cNvPr id="3" name="表格 2"/>
          <p:cNvGraphicFramePr/>
          <p:nvPr/>
        </p:nvGraphicFramePr>
        <p:xfrm>
          <a:off x="312420" y="1292860"/>
          <a:ext cx="8491220" cy="5236845"/>
        </p:xfrm>
        <a:graphic>
          <a:graphicData uri="http://schemas.openxmlformats.org/drawingml/2006/table">
            <a:tbl>
              <a:tblPr firstRow="1" bandRow="1">
                <a:tableStyleId>{5940675A-B579-460E-94D1-54222C63F5DA}</a:tableStyleId>
              </a:tblPr>
              <a:tblGrid>
                <a:gridCol w="1459230">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2102485">
                  <a:extLst>
                    <a:ext uri="{9D8B030D-6E8A-4147-A177-3AD203B41FA5}">
                      <a16:colId xmlns:a16="http://schemas.microsoft.com/office/drawing/2014/main" val="20002"/>
                    </a:ext>
                  </a:extLst>
                </a:gridCol>
                <a:gridCol w="1809115">
                  <a:extLst>
                    <a:ext uri="{9D8B030D-6E8A-4147-A177-3AD203B41FA5}">
                      <a16:colId xmlns:a16="http://schemas.microsoft.com/office/drawing/2014/main" val="20003"/>
                    </a:ext>
                  </a:extLst>
                </a:gridCol>
                <a:gridCol w="1352550">
                  <a:extLst>
                    <a:ext uri="{9D8B030D-6E8A-4147-A177-3AD203B41FA5}">
                      <a16:colId xmlns:a16="http://schemas.microsoft.com/office/drawing/2014/main" val="20004"/>
                    </a:ext>
                  </a:extLst>
                </a:gridCol>
              </a:tblGrid>
              <a:tr h="269875">
                <a:tc rowSpan="2">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用例编号</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输入数据</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覆盖等价类编号</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输出</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875">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地区码</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电话号码</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xBody>
                    <a:bodyPr/>
                    <a:lstStyle/>
                    <a:p>
                      <a:endParaRPr lang="zh-CN"/>
                    </a:p>
                  </a:txBody>
                  <a:tcPr>
                    <a:lnL w="12700" cap="flat" cmpd="sng">
                      <a:solidFill>
                        <a:srgbClr val="080000"/>
                      </a:solidFill>
                      <a:prstDash val="solid"/>
                      <a:headEnd type="none" w="med" len="med"/>
                      <a:tailEnd type="none" w="med" len="med"/>
                    </a:lnL>
                    <a:lnR cap="flat">
                      <a:noFill/>
                    </a:lnR>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1"/>
                  </a:ext>
                </a:extLst>
              </a:tr>
              <a:tr h="264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空白</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85679372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1，10</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有效</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43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025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73465216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2，10</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有效</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4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0571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67429935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3，10</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有效</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4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0745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8341568</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3，9</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有效</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543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973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58729411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无效</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4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3612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7421553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无效</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4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7</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37458934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无效</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4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05274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8465371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7</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无效</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543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9</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02hc</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76538924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无效</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4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010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04758325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无效</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4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0516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1856439</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无效</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543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021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854623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无效</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4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0351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697676453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无效</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66484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029</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8721cd67</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无效</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4" name="Rectangle 6"/>
          <p:cNvSpPr txBox="1">
            <a:spLocks noGrp="1"/>
          </p:cNvSpPr>
          <p:nvPr/>
        </p:nvSpPr>
        <p:spPr>
          <a:xfrm>
            <a:off x="7959090" y="652970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19</a:t>
            </a:fld>
            <a:r>
              <a:rPr lang="en-US" altLang="zh-CN" b="1" dirty="0">
                <a:solidFill>
                  <a:schemeClr val="accent4"/>
                </a:solidFill>
              </a:rPr>
              <a:t>/116</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2"/>
          <p:cNvSpPr>
            <a:spLocks noGrp="1"/>
          </p:cNvSpPr>
          <p:nvPr>
            <p:ph type="title"/>
          </p:nvPr>
        </p:nvSpPr>
        <p:spPr>
          <a:xfrm>
            <a:off x="395536" y="260648"/>
            <a:ext cx="8550979" cy="612775"/>
          </a:xfrm>
        </p:spPr>
        <p:txBody>
          <a:bodyPr vert="horz" wrap="square" lIns="91440" tIns="45720" rIns="91440" bIns="45720" anchor="b"/>
          <a:lstStyle/>
          <a:p>
            <a:pPr eaLnBrk="1" fontAlgn="base" hangingPunct="1"/>
            <a:r>
              <a:rPr lang="en-US" altLang="zh-CN" sz="3200" strike="noStrike" noProof="1">
                <a:solidFill>
                  <a:schemeClr val="hlink"/>
                </a:solidFill>
                <a:latin typeface="+mn-lt"/>
                <a:ea typeface="黑体" panose="02010609060101010101" charset="-122"/>
                <a:cs typeface="黑体" panose="02010609060101010101" charset="-122"/>
              </a:rPr>
              <a:t>Chapter 3 Test Case Design Techniques</a:t>
            </a:r>
            <a:endParaRPr lang="zh-CN" altLang="en-US" sz="3200" strike="noStrike" noProof="1">
              <a:solidFill>
                <a:schemeClr val="hlink"/>
              </a:solidFill>
              <a:latin typeface="+mn-lt"/>
              <a:ea typeface="黑体" panose="02010609060101010101" charset="-122"/>
              <a:cs typeface="黑体" panose="02010609060101010101" charset="-122"/>
            </a:endParaRPr>
          </a:p>
        </p:txBody>
      </p:sp>
      <p:sp>
        <p:nvSpPr>
          <p:cNvPr id="7171" name="Rectangle 5"/>
          <p:cNvSpPr/>
          <p:nvPr/>
        </p:nvSpPr>
        <p:spPr>
          <a:xfrm>
            <a:off x="1211580" y="1265555"/>
            <a:ext cx="7151370" cy="4834400"/>
          </a:xfrm>
          <a:prstGeom prst="rect">
            <a:avLst/>
          </a:prstGeom>
          <a:noFill/>
          <a:ln w="9525">
            <a:noFill/>
          </a:ln>
        </p:spPr>
        <p:txBody>
          <a:bodyPr wrap="square" lIns="0" tIns="0" rIns="0" bIns="0" anchor="t">
            <a:spAutoFit/>
          </a:bodyPr>
          <a:lstStyle/>
          <a:p>
            <a:pPr marL="514350" indent="-514350" algn="l">
              <a:lnSpc>
                <a:spcPct val="120000"/>
              </a:lnSpc>
              <a:buFont typeface="+mj-lt"/>
              <a:buAutoNum type="arabicPeriod"/>
            </a:pPr>
            <a:r>
              <a:rPr lang="en-US" altLang="zh-CN" sz="2400" b="1" dirty="0">
                <a:solidFill>
                  <a:srgbClr val="000000"/>
                </a:solidFill>
                <a:latin typeface="+mn-lt"/>
                <a:ea typeface="黑体" panose="02010609060101010101" charset="-122"/>
              </a:rPr>
              <a:t>Basic understanding of black box testing</a:t>
            </a:r>
          </a:p>
          <a:p>
            <a:pPr marL="514350" indent="-514350" algn="l">
              <a:lnSpc>
                <a:spcPct val="120000"/>
              </a:lnSpc>
              <a:buFont typeface="+mj-lt"/>
              <a:buAutoNum type="arabicPeriod"/>
            </a:pPr>
            <a:r>
              <a:rPr lang="en-US" altLang="zh-CN" sz="2400" b="1" dirty="0">
                <a:solidFill>
                  <a:srgbClr val="000000"/>
                </a:solidFill>
                <a:latin typeface="+mn-lt"/>
                <a:ea typeface="黑体" panose="02010609060101010101" charset="-122"/>
              </a:rPr>
              <a:t>Equivalence Class Partitioning</a:t>
            </a:r>
          </a:p>
          <a:p>
            <a:pPr marL="514350" indent="-514350" algn="l">
              <a:lnSpc>
                <a:spcPct val="120000"/>
              </a:lnSpc>
              <a:buFont typeface="+mj-lt"/>
              <a:buAutoNum type="arabicPeriod"/>
            </a:pPr>
            <a:r>
              <a:rPr lang="en-US" altLang="zh-CN" sz="2400" b="1" dirty="0">
                <a:solidFill>
                  <a:srgbClr val="000000"/>
                </a:solidFill>
                <a:latin typeface="+mn-lt"/>
                <a:ea typeface="黑体" panose="02010609060101010101" charset="-122"/>
              </a:rPr>
              <a:t>Boundary value analysis</a:t>
            </a:r>
          </a:p>
          <a:p>
            <a:pPr marL="514350" indent="-514350" algn="l">
              <a:lnSpc>
                <a:spcPct val="120000"/>
              </a:lnSpc>
              <a:buFont typeface="+mj-lt"/>
              <a:buAutoNum type="arabicPeriod"/>
            </a:pPr>
            <a:r>
              <a:rPr lang="en-US" altLang="zh-CN" sz="2400" b="1" dirty="0">
                <a:solidFill>
                  <a:srgbClr val="000000"/>
                </a:solidFill>
                <a:latin typeface="+mn-lt"/>
                <a:ea typeface="黑体" panose="02010609060101010101" charset="-122"/>
              </a:rPr>
              <a:t>Decision table driven method</a:t>
            </a:r>
          </a:p>
          <a:p>
            <a:pPr marL="514350" indent="-514350" algn="l">
              <a:lnSpc>
                <a:spcPct val="120000"/>
              </a:lnSpc>
              <a:buFont typeface="+mj-lt"/>
              <a:buAutoNum type="arabicPeriod"/>
            </a:pPr>
            <a:r>
              <a:rPr lang="en-US" altLang="zh-CN" sz="2400" b="1" dirty="0">
                <a:solidFill>
                  <a:srgbClr val="000000"/>
                </a:solidFill>
                <a:latin typeface="+mn-lt"/>
                <a:ea typeface="黑体" panose="02010609060101010101" charset="-122"/>
              </a:rPr>
              <a:t>Cause and effect diagram</a:t>
            </a:r>
          </a:p>
          <a:p>
            <a:pPr marL="514350" indent="-514350" algn="l">
              <a:lnSpc>
                <a:spcPct val="120000"/>
              </a:lnSpc>
              <a:buFont typeface="+mj-lt"/>
              <a:buAutoNum type="arabicPeriod"/>
            </a:pPr>
            <a:r>
              <a:rPr lang="en-US" altLang="zh-CN" sz="2400" b="1" dirty="0">
                <a:solidFill>
                  <a:srgbClr val="000000"/>
                </a:solidFill>
                <a:latin typeface="+mn-lt"/>
                <a:ea typeface="黑体" panose="02010609060101010101" charset="-122"/>
              </a:rPr>
              <a:t>Orthogonal experiment method</a:t>
            </a:r>
          </a:p>
          <a:p>
            <a:pPr marL="514350" indent="-514350" algn="l">
              <a:lnSpc>
                <a:spcPct val="120000"/>
              </a:lnSpc>
              <a:buFont typeface="+mj-lt"/>
              <a:buAutoNum type="arabicPeriod"/>
            </a:pPr>
            <a:r>
              <a:rPr lang="en-US" altLang="zh-CN" sz="2400" b="1" dirty="0">
                <a:solidFill>
                  <a:srgbClr val="000000"/>
                </a:solidFill>
                <a:latin typeface="+mn-lt"/>
                <a:ea typeface="黑体" panose="02010609060101010101" charset="-122"/>
              </a:rPr>
              <a:t>Scene method</a:t>
            </a:r>
          </a:p>
          <a:p>
            <a:pPr marL="514350" indent="-514350" algn="l">
              <a:lnSpc>
                <a:spcPct val="120000"/>
              </a:lnSpc>
              <a:buFont typeface="+mj-lt"/>
              <a:buAutoNum type="arabicPeriod"/>
            </a:pPr>
            <a:r>
              <a:rPr lang="en-US" altLang="zh-CN" sz="2400" b="1" dirty="0">
                <a:solidFill>
                  <a:srgbClr val="000000"/>
                </a:solidFill>
                <a:latin typeface="+mn-lt"/>
                <a:ea typeface="黑体" panose="02010609060101010101" charset="-122"/>
              </a:rPr>
              <a:t>Wrong guessing method</a:t>
            </a:r>
          </a:p>
          <a:p>
            <a:pPr marL="514350" indent="-514350" algn="l">
              <a:lnSpc>
                <a:spcPct val="120000"/>
              </a:lnSpc>
              <a:buFont typeface="+mj-lt"/>
              <a:buAutoNum type="arabicPeriod"/>
            </a:pPr>
            <a:r>
              <a:rPr lang="en-US" altLang="zh-CN" sz="2400" b="1" dirty="0">
                <a:solidFill>
                  <a:srgbClr val="000000"/>
                </a:solidFill>
                <a:latin typeface="+mn-lt"/>
                <a:ea typeface="黑体" panose="02010609060101010101" charset="-122"/>
              </a:rPr>
              <a:t>Black box testing application strategy</a:t>
            </a:r>
          </a:p>
          <a:p>
            <a:pPr marL="514350" indent="-514350" algn="l">
              <a:lnSpc>
                <a:spcPct val="120000"/>
              </a:lnSpc>
              <a:buFont typeface="+mj-lt"/>
              <a:buAutoNum type="arabicPeriod"/>
            </a:pPr>
            <a:r>
              <a:rPr lang="en-US" altLang="zh-CN" sz="2400" b="1" dirty="0">
                <a:solidFill>
                  <a:srgbClr val="000000"/>
                </a:solidFill>
                <a:latin typeface="+mn-lt"/>
                <a:ea typeface="黑体" panose="02010609060101010101" charset="-122"/>
              </a:rPr>
              <a:t>The advantages and disadvantages of black box testing and white box testing</a:t>
            </a:r>
          </a:p>
        </p:txBody>
      </p:sp>
      <p:pic>
        <p:nvPicPr>
          <p:cNvPr id="7172" name="Picture 6" descr="Picture17"/>
          <p:cNvPicPr>
            <a:picLocks noChangeAspect="1"/>
          </p:cNvPicPr>
          <p:nvPr/>
        </p:nvPicPr>
        <p:blipFill>
          <a:blip r:embed="rId3"/>
          <a:stretch>
            <a:fillRect/>
          </a:stretch>
        </p:blipFill>
        <p:spPr>
          <a:xfrm>
            <a:off x="6588224" y="3140968"/>
            <a:ext cx="1972310" cy="1302380"/>
          </a:xfrm>
          <a:prstGeom prst="rect">
            <a:avLst/>
          </a:prstGeom>
          <a:noFill/>
          <a:ln w="9525">
            <a:noFill/>
          </a:ln>
        </p:spPr>
      </p:pic>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a:t>
            </a:fld>
            <a:r>
              <a:rPr lang="en-US" altLang="zh-CN" b="1" dirty="0">
                <a:solidFill>
                  <a:schemeClr val="accent4"/>
                </a:solidFill>
              </a:rPr>
              <a:t>/116</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2"/>
          <p:cNvSpPr>
            <a:spLocks noGrp="1"/>
          </p:cNvSpPr>
          <p:nvPr>
            <p:ph type="title"/>
          </p:nvPr>
        </p:nvSpPr>
        <p:spPr>
          <a:xfrm>
            <a:off x="395536" y="219379"/>
            <a:ext cx="8082280" cy="819150"/>
          </a:xfrm>
        </p:spPr>
        <p:txBody>
          <a:bodyPr vert="horz" wrap="square" lIns="91440" tIns="45720" rIns="91440" bIns="45720" anchor="b"/>
          <a:lstStyle/>
          <a:p>
            <a:r>
              <a:rPr lang="en-US" altLang="zh-CN" sz="2800" dirty="0">
                <a:solidFill>
                  <a:schemeClr val="tx1">
                    <a:lumMod val="60000"/>
                    <a:lumOff val="40000"/>
                  </a:schemeClr>
                </a:solidFill>
                <a:ea typeface="黑体" panose="02010609060101010101" charset="-122"/>
                <a:cs typeface="黑体" panose="02010609060101010101" charset="-122"/>
                <a:sym typeface="+mn-ea"/>
              </a:rPr>
              <a:t>3.2.2 Test Case Design Steps and Examples</a:t>
            </a:r>
            <a:endParaRPr lang="zh-CN" altLang="en-US" strike="noStrike" noProof="1">
              <a:solidFill>
                <a:schemeClr val="hlink"/>
              </a:solidFill>
            </a:endParaRPr>
          </a:p>
        </p:txBody>
      </p:sp>
      <p:sp>
        <p:nvSpPr>
          <p:cNvPr id="3" name="文本框 2"/>
          <p:cNvSpPr txBox="1"/>
          <p:nvPr/>
        </p:nvSpPr>
        <p:spPr>
          <a:xfrm>
            <a:off x="195142" y="1038529"/>
            <a:ext cx="8247380" cy="6063198"/>
          </a:xfrm>
          <a:prstGeom prst="rect">
            <a:avLst/>
          </a:prstGeom>
          <a:noFill/>
        </p:spPr>
        <p:txBody>
          <a:bodyPr wrap="square" rtlCol="0">
            <a:spAutoFit/>
          </a:bodyPr>
          <a:lstStyle/>
          <a:p>
            <a:r>
              <a:rPr lang="en-US" altLang="zh-CN" sz="2400" dirty="0">
                <a:solidFill>
                  <a:schemeClr val="tx1">
                    <a:lumMod val="50000"/>
                  </a:schemeClr>
                </a:solidFill>
                <a:latin typeface="+mj-lt"/>
                <a:ea typeface="黑体" panose="02010609060101010101" charset="-122"/>
                <a:cs typeface="黑体" panose="02010609060101010101" charset="-122"/>
              </a:rPr>
              <a:t>The equivalence class division requires the following two thought processes:</a:t>
            </a:r>
            <a:r>
              <a:rPr lang="en-US" altLang="zh-CN" sz="2400" dirty="0">
                <a:solidFill>
                  <a:schemeClr val="accent4">
                    <a:lumMod val="75000"/>
                    <a:lumOff val="25000"/>
                  </a:schemeClr>
                </a:solidFill>
                <a:latin typeface="+mj-lt"/>
                <a:ea typeface="黑体" panose="02010609060101010101" charset="-122"/>
                <a:cs typeface="黑体" panose="02010609060101010101" charset="-122"/>
              </a:rPr>
              <a:t>
(1) Classification. </a:t>
            </a:r>
            <a:r>
              <a:rPr lang="en-US" altLang="zh-CN" sz="2400" dirty="0">
                <a:solidFill>
                  <a:schemeClr val="tx1">
                    <a:lumMod val="50000"/>
                  </a:schemeClr>
                </a:solidFill>
                <a:latin typeface="+mj-lt"/>
                <a:ea typeface="黑体" panose="02010609060101010101" charset="-122"/>
                <a:cs typeface="黑体" panose="02010609060101010101" charset="-122"/>
              </a:rPr>
              <a:t>Categorize the input fields according to the same characteristics or similar functionality.</a:t>
            </a:r>
            <a:r>
              <a:rPr lang="en-US" altLang="zh-CN" sz="2400" dirty="0">
                <a:solidFill>
                  <a:schemeClr val="accent4">
                    <a:lumMod val="75000"/>
                    <a:lumOff val="25000"/>
                  </a:schemeClr>
                </a:solidFill>
                <a:latin typeface="+mj-lt"/>
                <a:ea typeface="黑体" panose="02010609060101010101" charset="-122"/>
                <a:cs typeface="黑体" panose="02010609060101010101" charset="-122"/>
              </a:rPr>
              <a:t>
(2) Abstraction. </a:t>
            </a:r>
            <a:r>
              <a:rPr lang="en-US" altLang="zh-CN" sz="2400" dirty="0">
                <a:solidFill>
                  <a:schemeClr val="tx1">
                    <a:lumMod val="50000"/>
                  </a:schemeClr>
                </a:solidFill>
                <a:latin typeface="+mj-lt"/>
                <a:ea typeface="黑体" panose="02010609060101010101" charset="-122"/>
                <a:cs typeface="黑体" panose="02010609060101010101" charset="-122"/>
              </a:rPr>
              <a:t>Abstract the same feature across equivalence classes and then characterize it with data instances.</a:t>
            </a:r>
            <a:r>
              <a:rPr lang="en-US" altLang="zh-CN" sz="2400" dirty="0">
                <a:solidFill>
                  <a:schemeClr val="accent4">
                    <a:lumMod val="75000"/>
                    <a:lumOff val="25000"/>
                  </a:schemeClr>
                </a:solidFill>
                <a:latin typeface="+mj-lt"/>
                <a:ea typeface="黑体" panose="02010609060101010101" charset="-122"/>
                <a:cs typeface="黑体" panose="02010609060101010101" charset="-122"/>
              </a:rPr>
              <a:t>
</a:t>
            </a:r>
            <a:r>
              <a:rPr lang="en-US" altLang="zh-CN" sz="2000" dirty="0">
                <a:solidFill>
                  <a:schemeClr val="accent4">
                    <a:lumMod val="75000"/>
                    <a:lumOff val="25000"/>
                  </a:schemeClr>
                </a:solidFill>
                <a:latin typeface="+mj-lt"/>
                <a:ea typeface="黑体" panose="02010609060101010101" charset="-122"/>
                <a:cs typeface="黑体" panose="02010609060101010101" charset="-122"/>
              </a:rPr>
              <a:t>Advantages and disadvantages of the equivalence class division method:
Advantages: </a:t>
            </a:r>
            <a:r>
              <a:rPr lang="en-US" altLang="zh-CN" sz="2000" dirty="0">
                <a:solidFill>
                  <a:schemeClr val="tx1">
                    <a:lumMod val="50000"/>
                  </a:schemeClr>
                </a:solidFill>
                <a:latin typeface="+mj-lt"/>
                <a:ea typeface="黑体" panose="02010609060101010101" charset="-122"/>
                <a:cs typeface="黑体" panose="02010609060101010101" charset="-122"/>
              </a:rPr>
              <a:t>It is possible to compare the complete input data coverage with a relatively small number of test cases, which solves the problem of not exhaustive testing. </a:t>
            </a:r>
          </a:p>
          <a:p>
            <a:r>
              <a:rPr lang="en-US" altLang="zh-CN" sz="2000" dirty="0">
                <a:solidFill>
                  <a:schemeClr val="accent4">
                    <a:lumMod val="75000"/>
                    <a:lumOff val="25000"/>
                  </a:schemeClr>
                </a:solidFill>
                <a:latin typeface="+mj-lt"/>
                <a:ea typeface="黑体" panose="02010609060101010101" charset="-122"/>
                <a:cs typeface="黑体" panose="02010609060101010101" charset="-122"/>
              </a:rPr>
              <a:t>Disadvantages: </a:t>
            </a:r>
            <a:r>
              <a:rPr lang="en-US" altLang="zh-CN" sz="2000" dirty="0">
                <a:solidFill>
                  <a:schemeClr val="tx1">
                    <a:lumMod val="50000"/>
                  </a:schemeClr>
                </a:solidFill>
                <a:latin typeface="+mj-lt"/>
                <a:ea typeface="黑体" panose="02010609060101010101" charset="-122"/>
                <a:cs typeface="黑体" panose="02010609060101010101" charset="-122"/>
              </a:rPr>
              <a:t>It is time-consuming to define the expected output of invalid test cases that are not normally given in the specification. In addition, </a:t>
            </a:r>
            <a:r>
              <a:rPr lang="en-US" altLang="zh-CN" sz="2000" u="sng" dirty="0">
                <a:solidFill>
                  <a:schemeClr val="tx1">
                    <a:lumMod val="50000"/>
                  </a:schemeClr>
                </a:solidFill>
                <a:latin typeface="+mj-lt"/>
                <a:ea typeface="黑体" panose="02010609060101010101" charset="-122"/>
                <a:cs typeface="黑体" panose="02010609060101010101" charset="-122"/>
              </a:rPr>
              <a:t>equivalence class divisions lack consideration for special test cases and often require in-depth system knowledge to divide a suitable equivalence class</a:t>
            </a:r>
            <a:r>
              <a:rPr lang="en-US" altLang="zh-CN" sz="2000" dirty="0">
                <a:solidFill>
                  <a:schemeClr val="tx1">
                    <a:lumMod val="50000"/>
                  </a:schemeClr>
                </a:solidFill>
                <a:latin typeface="+mj-lt"/>
                <a:ea typeface="黑体" panose="02010609060101010101" charset="-122"/>
                <a:cs typeface="黑体" panose="02010609060101010101" charset="-122"/>
              </a:rPr>
              <a:t>.</a:t>
            </a:r>
            <a:r>
              <a:rPr lang="en-US" altLang="zh-CN" sz="2000" dirty="0">
                <a:solidFill>
                  <a:schemeClr val="accent4">
                    <a:lumMod val="75000"/>
                    <a:lumOff val="25000"/>
                  </a:schemeClr>
                </a:solidFill>
                <a:latin typeface="+mj-lt"/>
                <a:ea typeface="黑体" panose="02010609060101010101" charset="-122"/>
                <a:cs typeface="黑体" panose="02010609060101010101" charset="-122"/>
              </a:rPr>
              <a:t>
</a:t>
            </a:r>
            <a:endParaRPr lang="zh-CN" altLang="en-US" sz="2800"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20</a:t>
            </a:fld>
            <a:r>
              <a:rPr lang="en-US" altLang="zh-CN" b="1" dirty="0">
                <a:solidFill>
                  <a:schemeClr val="accent4"/>
                </a:solidFill>
              </a:rPr>
              <a:t>/116</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AutoShape 2"/>
          <p:cNvSpPr>
            <a:spLocks noGrp="1"/>
          </p:cNvSpPr>
          <p:nvPr>
            <p:ph type="title"/>
          </p:nvPr>
        </p:nvSpPr>
        <p:spPr>
          <a:xfrm>
            <a:off x="721360" y="595630"/>
            <a:ext cx="7419975" cy="819150"/>
          </a:xfrm>
        </p:spPr>
        <p:txBody>
          <a:bodyPr vert="horz" wrap="square" lIns="91440" tIns="45720" rIns="91440" bIns="45720" anchor="b"/>
          <a:lstStyle/>
          <a:p>
            <a:r>
              <a:rPr lang="en-US" altLang="zh-CN" sz="3800" noProof="1">
                <a:solidFill>
                  <a:srgbClr val="3366FF"/>
                </a:solidFill>
                <a:latin typeface="楷体_GB2312" pitchFamily="49" charset="-122"/>
              </a:rPr>
              <a:t> 3.3 Boundary value analysis</a:t>
            </a:r>
            <a:endParaRPr lang="zh-CN" altLang="en-US" sz="3800" strike="noStrike" noProof="1">
              <a:solidFill>
                <a:srgbClr val="3366FF"/>
              </a:solidFill>
              <a:latin typeface="黑体" panose="02010609060101010101" charset="-122"/>
              <a:ea typeface="黑体" panose="02010609060101010101" charset="-122"/>
              <a:cs typeface="黑体" panose="02010609060101010101" charset="-122"/>
            </a:endParaRPr>
          </a:p>
        </p:txBody>
      </p:sp>
      <p:sp>
        <p:nvSpPr>
          <p:cNvPr id="13315" name="Rectangle 3"/>
          <p:cNvSpPr>
            <a:spLocks noGrp="1"/>
          </p:cNvSpPr>
          <p:nvPr>
            <p:ph idx="1"/>
          </p:nvPr>
        </p:nvSpPr>
        <p:spPr>
          <a:xfrm>
            <a:off x="611560" y="1741170"/>
            <a:ext cx="7451040" cy="3375660"/>
          </a:xfrm>
        </p:spPr>
        <p:txBody>
          <a:bodyPr vert="horz" wrap="square" lIns="91440" tIns="45720" rIns="91440" bIns="45720" anchor="t"/>
          <a:lstStyle/>
          <a:p>
            <a:pPr marL="179705" lvl="1" indent="0" algn="just" eaLnBrk="1" hangingPunct="1">
              <a:lnSpc>
                <a:spcPct val="160000"/>
              </a:lnSpc>
              <a:buNone/>
            </a:pPr>
            <a:r>
              <a:rPr lang="en-US" altLang="zh-CN" dirty="0">
                <a:solidFill>
                  <a:srgbClr val="000000"/>
                </a:solidFill>
                <a:latin typeface="+mj-lt"/>
                <a:ea typeface="黑体" panose="02010609060101010101" charset="-122"/>
                <a:cs typeface="黑体" panose="02010609060101010101" charset="-122"/>
              </a:rPr>
              <a:t>3.3.1 Boundary value selection principles	
3.3.2 Two types of boundary value selection methods	
3.3.3 Example of boundary value analysis	
3.3.4 Characteristics of the boundary value analysis method</a:t>
            </a:r>
            <a:r>
              <a:rPr lang="zh-CN" altLang="en-US" sz="3200" dirty="0">
                <a:solidFill>
                  <a:srgbClr val="000000"/>
                </a:solidFill>
                <a:latin typeface="黑体" panose="02010609060101010101" charset="-122"/>
                <a:ea typeface="黑体" panose="02010609060101010101" charset="-122"/>
                <a:cs typeface="黑体" panose="02010609060101010101" charset="-122"/>
              </a:rPr>
              <a:t>	</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21</a:t>
            </a:fld>
            <a:r>
              <a:rPr lang="en-US" altLang="zh-CN" b="1" dirty="0">
                <a:solidFill>
                  <a:schemeClr val="accent4"/>
                </a:solidFill>
              </a:rPr>
              <a:t>/116</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215008" y="290195"/>
            <a:ext cx="8928992" cy="819150"/>
          </a:xfrm>
        </p:spPr>
        <p:txBody>
          <a:bodyPr vert="horz" wrap="square" lIns="91440" tIns="45720" rIns="91440" bIns="45720" anchor="b"/>
          <a:lstStyle/>
          <a:p>
            <a:r>
              <a:rPr lang="zh-CN" altLang="en-US" strike="noStrike" noProof="1">
                <a:solidFill>
                  <a:schemeClr val="tx1">
                    <a:lumMod val="60000"/>
                    <a:lumOff val="40000"/>
                  </a:schemeClr>
                </a:solidFill>
              </a:rPr>
              <a:t> </a:t>
            </a:r>
            <a:r>
              <a:rPr lang="en-US" altLang="zh-CN" sz="3200" noProof="1">
                <a:solidFill>
                  <a:schemeClr val="tx1">
                    <a:lumMod val="60000"/>
                    <a:lumOff val="40000"/>
                  </a:schemeClr>
                </a:solidFill>
              </a:rPr>
              <a:t>3.3.1 Boundary value selection principles</a:t>
            </a:r>
            <a:endParaRPr lang="zh-CN" altLang="en-US" strike="noStrike" noProof="1">
              <a:solidFill>
                <a:schemeClr val="tx1">
                  <a:lumMod val="60000"/>
                  <a:lumOff val="40000"/>
                </a:schemeClr>
              </a:solidFill>
            </a:endParaRPr>
          </a:p>
        </p:txBody>
      </p:sp>
      <p:sp>
        <p:nvSpPr>
          <p:cNvPr id="21507" name="Rectangle 3"/>
          <p:cNvSpPr>
            <a:spLocks noGrp="1"/>
          </p:cNvSpPr>
          <p:nvPr>
            <p:ph idx="1"/>
          </p:nvPr>
        </p:nvSpPr>
        <p:spPr>
          <a:xfrm>
            <a:off x="260985" y="1109345"/>
            <a:ext cx="8295640" cy="5471160"/>
          </a:xfrm>
        </p:spPr>
        <p:txBody>
          <a:bodyPr vert="horz" wrap="square" lIns="91440" tIns="45720" rIns="91440" bIns="45720" anchor="t"/>
          <a:lstStyle/>
          <a:p>
            <a:pPr marL="0" indent="0" eaLnBrk="1" hangingPunct="1">
              <a:lnSpc>
                <a:spcPct val="135000"/>
              </a:lnSpc>
              <a:buNone/>
            </a:pPr>
            <a:r>
              <a:rPr lang="en-US" sz="2400" b="1" dirty="0">
                <a:solidFill>
                  <a:srgbClr val="000000"/>
                </a:solidFill>
                <a:latin typeface="黑体" panose="02010609060101010101" charset="-122"/>
                <a:ea typeface="黑体" panose="02010609060101010101" charset="-122"/>
              </a:rPr>
              <a:t>    </a:t>
            </a:r>
            <a:r>
              <a:rPr lang="en-US" sz="1800" dirty="0">
                <a:solidFill>
                  <a:srgbClr val="000000"/>
                </a:solidFill>
                <a:latin typeface="+mj-lt"/>
                <a:ea typeface="黑体" panose="02010609060101010101" charset="-122"/>
              </a:rPr>
              <a:t>The boundary value is to make each boundary of the equivalence class a test condition, and to select a value at the boundary that is exactly equal to, just greater than, or just less than the boundary as the test data. In addition, the boundary value analysis method needs to consider not only the input condition boundaries, but also the output domain boundaries.
</a:t>
            </a:r>
            <a:r>
              <a:rPr lang="en-US" sz="1800" b="1" dirty="0">
                <a:solidFill>
                  <a:srgbClr val="000000"/>
                </a:solidFill>
                <a:latin typeface="+mj-lt"/>
                <a:ea typeface="黑体" panose="02010609060101010101" charset="-122"/>
              </a:rPr>
              <a:t>There are several common boundary cases in a program:</a:t>
            </a:r>
            <a:r>
              <a:rPr lang="en-US" sz="1800" dirty="0">
                <a:solidFill>
                  <a:srgbClr val="000000"/>
                </a:solidFill>
                <a:latin typeface="+mj-lt"/>
                <a:ea typeface="黑体" panose="02010609060101010101" charset="-122"/>
              </a:rPr>
              <a:t>
The 0th, first, and last cycle in </a:t>
            </a:r>
            <a:r>
              <a:rPr lang="en-US" sz="1800" u="sng" dirty="0">
                <a:solidFill>
                  <a:srgbClr val="000000"/>
                </a:solidFill>
                <a:latin typeface="+mj-lt"/>
                <a:ea typeface="黑体" panose="02010609060101010101" charset="-122"/>
              </a:rPr>
              <a:t>the loop structure</a:t>
            </a:r>
            <a:r>
              <a:rPr lang="en-US" sz="1800" dirty="0">
                <a:solidFill>
                  <a:srgbClr val="000000"/>
                </a:solidFill>
                <a:latin typeface="+mj-lt"/>
                <a:ea typeface="黑体" panose="02010609060101010101" charset="-122"/>
              </a:rPr>
              <a:t>.
The first and last </a:t>
            </a:r>
            <a:r>
              <a:rPr lang="en-US" sz="1800" u="sng" dirty="0">
                <a:solidFill>
                  <a:srgbClr val="000000"/>
                </a:solidFill>
                <a:latin typeface="+mj-lt"/>
                <a:ea typeface="黑体" panose="02010609060101010101" charset="-122"/>
              </a:rPr>
              <a:t>subscript elements of the array</a:t>
            </a:r>
            <a:r>
              <a:rPr lang="en-US" sz="1800" dirty="0">
                <a:solidFill>
                  <a:srgbClr val="000000"/>
                </a:solidFill>
                <a:latin typeface="+mj-lt"/>
                <a:ea typeface="黑体" panose="02010609060101010101" charset="-122"/>
              </a:rPr>
              <a:t>.
The maximum and minimum values allowed for the variable type.
The head-to-tail node of a linked list.
The maximum and minimum values for the number of acceptable characters, such as usernames and passwords.
The first row, first column, last row, and last column of the report.
</a:t>
            </a:r>
            <a:endParaRPr lang="zh-CN" dirty="0">
              <a:solidFill>
                <a:srgbClr val="000000"/>
              </a:solidFill>
              <a:latin typeface="+mj-lt"/>
              <a:ea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22</a:t>
            </a:fld>
            <a:r>
              <a:rPr lang="en-US" altLang="zh-CN" b="1" dirty="0">
                <a:solidFill>
                  <a:schemeClr val="accent4"/>
                </a:solidFill>
              </a:rPr>
              <a:t>/116</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260984" y="188640"/>
            <a:ext cx="7524054" cy="819150"/>
          </a:xfrm>
        </p:spPr>
        <p:txBody>
          <a:bodyPr vert="horz" wrap="square" lIns="91440" tIns="45720" rIns="91440" bIns="45720" anchor="b"/>
          <a:lstStyle/>
          <a:p>
            <a:r>
              <a:rPr lang="zh-CN" altLang="en-US" strike="noStrike" noProof="1">
                <a:solidFill>
                  <a:schemeClr val="tx1">
                    <a:lumMod val="60000"/>
                    <a:lumOff val="40000"/>
                  </a:schemeClr>
                </a:solidFill>
              </a:rPr>
              <a:t> </a:t>
            </a:r>
            <a:r>
              <a:rPr lang="en-US" altLang="zh-CN" sz="2800" noProof="1">
                <a:solidFill>
                  <a:schemeClr val="tx1">
                    <a:lumMod val="60000"/>
                    <a:lumOff val="40000"/>
                  </a:schemeClr>
                </a:solidFill>
              </a:rPr>
              <a:t>3.3.1 Boundary value selection principles</a:t>
            </a:r>
            <a:endParaRPr lang="zh-CN" altLang="en-US" strike="noStrike" noProof="1">
              <a:solidFill>
                <a:schemeClr val="tx1">
                  <a:lumMod val="60000"/>
                  <a:lumOff val="40000"/>
                </a:schemeClr>
              </a:solidFill>
            </a:endParaRPr>
          </a:p>
        </p:txBody>
      </p:sp>
      <p:sp>
        <p:nvSpPr>
          <p:cNvPr id="21507" name="Rectangle 3"/>
          <p:cNvSpPr>
            <a:spLocks noGrp="1"/>
          </p:cNvSpPr>
          <p:nvPr>
            <p:ph idx="1"/>
          </p:nvPr>
        </p:nvSpPr>
        <p:spPr>
          <a:xfrm>
            <a:off x="260984" y="1109345"/>
            <a:ext cx="8631495" cy="5471160"/>
          </a:xfrm>
        </p:spPr>
        <p:txBody>
          <a:bodyPr vert="horz" wrap="square" lIns="91440" tIns="45720" rIns="91440" bIns="45720" anchor="t"/>
          <a:lstStyle/>
          <a:p>
            <a:pPr marL="0" indent="0">
              <a:lnSpc>
                <a:spcPct val="135000"/>
              </a:lnSpc>
              <a:buNone/>
            </a:pPr>
            <a:r>
              <a:rPr lang="en-US" sz="1800" b="1" dirty="0">
                <a:solidFill>
                  <a:schemeClr val="accent6">
                    <a:lumMod val="50000"/>
                  </a:schemeClr>
                </a:solidFill>
                <a:latin typeface="+mj-lt"/>
                <a:ea typeface="黑体" panose="02010609060101010101" charset="-122"/>
              </a:rPr>
              <a:t>Principles for selecting test cases based on the boundary value analysis method:
</a:t>
            </a:r>
            <a:r>
              <a:rPr lang="en-US" altLang="zh-CN" sz="1600" dirty="0">
                <a:solidFill>
                  <a:srgbClr val="000000"/>
                </a:solidFill>
                <a:ea typeface="黑体" panose="02010609060101010101" charset="-122"/>
              </a:rPr>
              <a:t>If the input condition specifies a range of values, the test case input data should pick the boundary values of the specified range and the values that have just exceeded the range boundaries.
If the input condition specifies the number of values, the test case selects the maximum number, the minimum number, 1 more than the maximum number, and 1 less than the minimum number of data as the test data.
According to each output condition specified in the specification, the above two rules are used separately.
If the input and output fields are ordered collections such as sequential tables or sequential files, the first and last elements of the collection are selected as test cases.
For the internal data structure of the program, select its boundary value as the test case.
Analyze specifications and identify other possible boundary conditions</a:t>
            </a:r>
            <a:r>
              <a:rPr lang="en-US" altLang="zh-CN" sz="2000" b="1" dirty="0">
                <a:solidFill>
                  <a:srgbClr val="000000"/>
                </a:solidFill>
                <a:ea typeface="黑体" panose="02010609060101010101" charset="-122"/>
              </a:rPr>
              <a:t>.</a:t>
            </a:r>
            <a:endParaRPr lang="zh-CN" sz="2400" b="1" dirty="0">
              <a:solidFill>
                <a:srgbClr val="000000"/>
              </a:solidFill>
              <a:ea typeface="黑体" panose="02010609060101010101" charset="-122"/>
            </a:endParaRPr>
          </a:p>
        </p:txBody>
      </p:sp>
      <p:sp>
        <p:nvSpPr>
          <p:cNvPr id="2" name="Rectangle 6"/>
          <p:cNvSpPr txBox="1">
            <a:spLocks noGrp="1"/>
          </p:cNvSpPr>
          <p:nvPr/>
        </p:nvSpPr>
        <p:spPr>
          <a:xfrm>
            <a:off x="7775575" y="642556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23</a:t>
            </a:fld>
            <a:r>
              <a:rPr lang="en-US" altLang="zh-CN" b="1" dirty="0">
                <a:solidFill>
                  <a:schemeClr val="accent4"/>
                </a:solidFill>
              </a:rPr>
              <a:t>/116</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330199" y="444837"/>
            <a:ext cx="8226425" cy="819150"/>
          </a:xfrm>
        </p:spPr>
        <p:txBody>
          <a:bodyPr vert="horz" wrap="square" lIns="91440" tIns="45720" rIns="91440" bIns="45720" anchor="b"/>
          <a:lstStyle/>
          <a:p>
            <a:r>
              <a:rPr lang="en-US" altLang="zh-CN" sz="2800" noProof="1">
                <a:solidFill>
                  <a:schemeClr val="tx1">
                    <a:lumMod val="60000"/>
                    <a:lumOff val="40000"/>
                  </a:schemeClr>
                </a:solidFill>
              </a:rPr>
              <a:t>3.3.2 Two types of boundary value selection methods</a:t>
            </a:r>
            <a:endParaRPr lang="zh-CN" altLang="en-US" sz="2800" strike="noStrike" noProof="1">
              <a:solidFill>
                <a:schemeClr val="tx1">
                  <a:lumMod val="60000"/>
                  <a:lumOff val="40000"/>
                </a:schemeClr>
              </a:solidFill>
            </a:endParaRPr>
          </a:p>
        </p:txBody>
      </p:sp>
      <p:sp>
        <p:nvSpPr>
          <p:cNvPr id="21507" name="Rectangle 3"/>
          <p:cNvSpPr>
            <a:spLocks noGrp="1"/>
          </p:cNvSpPr>
          <p:nvPr>
            <p:ph idx="1"/>
          </p:nvPr>
        </p:nvSpPr>
        <p:spPr>
          <a:xfrm>
            <a:off x="260985" y="1096010"/>
            <a:ext cx="8295640" cy="5305425"/>
          </a:xfrm>
        </p:spPr>
        <p:txBody>
          <a:bodyPr vert="horz" wrap="square" lIns="91440" tIns="45720" rIns="91440" bIns="45720" anchor="t"/>
          <a:lstStyle/>
          <a:p>
            <a:pPr marL="0" indent="0" eaLnBrk="1" hangingPunct="1">
              <a:lnSpc>
                <a:spcPct val="135000"/>
              </a:lnSpc>
              <a:buNone/>
            </a:pPr>
            <a:r>
              <a:rPr lang="en-US" altLang="zh-CN" sz="2400" dirty="0">
                <a:solidFill>
                  <a:schemeClr val="accent6">
                    <a:lumMod val="50000"/>
                  </a:schemeClr>
                </a:solidFill>
                <a:latin typeface="+mj-lt"/>
                <a:ea typeface="黑体" panose="02010609060101010101" charset="-122"/>
              </a:rPr>
              <a:t>There are generally two methods for data selection of test cases: </a:t>
            </a:r>
            <a:r>
              <a:rPr lang="en-US" altLang="zh-CN" sz="2400" b="1" dirty="0">
                <a:solidFill>
                  <a:schemeClr val="accent6">
                    <a:lumMod val="50000"/>
                  </a:schemeClr>
                </a:solidFill>
                <a:latin typeface="+mj-lt"/>
                <a:ea typeface="黑体" panose="02010609060101010101" charset="-122"/>
              </a:rPr>
              <a:t>five-point method </a:t>
            </a:r>
            <a:r>
              <a:rPr lang="en-US" altLang="zh-CN" sz="2400" dirty="0">
                <a:solidFill>
                  <a:schemeClr val="accent6">
                    <a:lumMod val="50000"/>
                  </a:schemeClr>
                </a:solidFill>
                <a:latin typeface="+mj-lt"/>
                <a:ea typeface="黑体" panose="02010609060101010101" charset="-122"/>
              </a:rPr>
              <a:t>and </a:t>
            </a:r>
            <a:r>
              <a:rPr lang="en-US" altLang="zh-CN" sz="2400" b="1" dirty="0">
                <a:solidFill>
                  <a:schemeClr val="accent6">
                    <a:lumMod val="50000"/>
                  </a:schemeClr>
                </a:solidFill>
                <a:latin typeface="+mj-lt"/>
                <a:ea typeface="黑体" panose="02010609060101010101" charset="-122"/>
              </a:rPr>
              <a:t>seven-point method</a:t>
            </a:r>
            <a:r>
              <a:rPr lang="en-US" altLang="zh-CN" sz="2400" dirty="0">
                <a:solidFill>
                  <a:schemeClr val="accent6">
                    <a:lumMod val="50000"/>
                  </a:schemeClr>
                </a:solidFill>
                <a:latin typeface="+mj-lt"/>
                <a:ea typeface="黑体" panose="02010609060101010101" charset="-122"/>
              </a:rPr>
              <a:t>.
</a:t>
            </a:r>
            <a:endParaRPr lang="zh-CN" b="1" dirty="0">
              <a:solidFill>
                <a:srgbClr val="000000"/>
              </a:solidFill>
              <a:latin typeface="+mj-lt"/>
              <a:ea typeface="黑体" panose="02010609060101010101" charset="-122"/>
            </a:endParaRPr>
          </a:p>
          <a:p>
            <a:pPr marL="0" indent="0" eaLnBrk="1" hangingPunct="1">
              <a:lnSpc>
                <a:spcPct val="135000"/>
              </a:lnSpc>
              <a:buNone/>
            </a:pPr>
            <a:endParaRPr lang="zh-CN" b="1" dirty="0">
              <a:solidFill>
                <a:srgbClr val="000000"/>
              </a:solidFill>
              <a:latin typeface="黑体" panose="02010609060101010101" charset="-122"/>
              <a:ea typeface="黑体" panose="02010609060101010101" charset="-122"/>
            </a:endParaRPr>
          </a:p>
          <a:p>
            <a:pPr marL="0" indent="0" eaLnBrk="1" hangingPunct="1">
              <a:lnSpc>
                <a:spcPct val="135000"/>
              </a:lnSpc>
              <a:buNone/>
            </a:pPr>
            <a:endParaRPr lang="zh-CN" b="1" dirty="0">
              <a:solidFill>
                <a:srgbClr val="000000"/>
              </a:solidFill>
              <a:latin typeface="黑体" panose="02010609060101010101" charset="-122"/>
              <a:ea typeface="黑体" panose="02010609060101010101" charset="-122"/>
            </a:endParaRPr>
          </a:p>
          <a:p>
            <a:pPr marL="0" indent="0" eaLnBrk="1" hangingPunct="1">
              <a:lnSpc>
                <a:spcPct val="135000"/>
              </a:lnSpc>
              <a:buNone/>
            </a:pPr>
            <a:endParaRPr lang="zh-CN" b="1" dirty="0">
              <a:solidFill>
                <a:srgbClr val="000000"/>
              </a:solidFill>
              <a:latin typeface="黑体" panose="02010609060101010101" charset="-122"/>
              <a:ea typeface="黑体" panose="02010609060101010101" charset="-122"/>
            </a:endParaRPr>
          </a:p>
          <a:p>
            <a:pPr marL="0" indent="0" algn="ctr" eaLnBrk="1" hangingPunct="1">
              <a:lnSpc>
                <a:spcPct val="135000"/>
              </a:lnSpc>
              <a:buNone/>
            </a:pPr>
            <a:endParaRPr lang="zh-CN" sz="2000" b="1" dirty="0">
              <a:solidFill>
                <a:srgbClr val="000000"/>
              </a:solidFill>
              <a:latin typeface="黑体" panose="02010609060101010101" charset="-122"/>
              <a:ea typeface="黑体" panose="02010609060101010101" charset="-122"/>
            </a:endParaRPr>
          </a:p>
          <a:p>
            <a:pPr marL="0" indent="0" algn="ctr" eaLnBrk="1" hangingPunct="1">
              <a:lnSpc>
                <a:spcPct val="135000"/>
              </a:lnSpc>
              <a:buNone/>
            </a:pPr>
            <a:r>
              <a:rPr lang="en-US" altLang="zh-CN" sz="1800" b="1" dirty="0">
                <a:solidFill>
                  <a:srgbClr val="000000"/>
                </a:solidFill>
                <a:latin typeface="+mj-lt"/>
                <a:ea typeface="黑体" panose="02010609060101010101" charset="-122"/>
              </a:rPr>
              <a:t>Figure 3-2 Two types of boundary value data selection methods
</a:t>
            </a:r>
            <a:endParaRPr lang="zh-CN" b="1" dirty="0">
              <a:solidFill>
                <a:srgbClr val="000000"/>
              </a:solidFill>
              <a:latin typeface="+mj-lt"/>
              <a:ea typeface="黑体" panose="02010609060101010101" charset="-122"/>
            </a:endParaRPr>
          </a:p>
        </p:txBody>
      </p:sp>
      <p:graphicFrame>
        <p:nvGraphicFramePr>
          <p:cNvPr id="2" name="对象 1"/>
          <p:cNvGraphicFramePr/>
          <p:nvPr>
            <p:extLst>
              <p:ext uri="{D42A27DB-BD31-4B8C-83A1-F6EECF244321}">
                <p14:modId xmlns:p14="http://schemas.microsoft.com/office/powerpoint/2010/main" val="947019683"/>
              </p:ext>
            </p:extLst>
          </p:nvPr>
        </p:nvGraphicFramePr>
        <p:xfrm>
          <a:off x="330200" y="2413000"/>
          <a:ext cx="7942263" cy="2790825"/>
        </p:xfrm>
        <a:graphic>
          <a:graphicData uri="http://schemas.openxmlformats.org/presentationml/2006/ole">
            <mc:AlternateContent xmlns:mc="http://schemas.openxmlformats.org/markup-compatibility/2006">
              <mc:Choice xmlns:v="urn:schemas-microsoft-com:vml" Requires="v">
                <p:oleObj spid="_x0000_s2145" name="Visio" r:id="rId4" imgW="4634865" imgH="1640840" progId="Visio.Drawing.15">
                  <p:embed/>
                </p:oleObj>
              </mc:Choice>
              <mc:Fallback>
                <p:oleObj name="Visio" r:id="rId4" imgW="4634865" imgH="1640840" progId="Visio.Drawing.15">
                  <p:embed/>
                  <p:pic>
                    <p:nvPicPr>
                      <p:cNvPr id="0" name="图片 2"/>
                      <p:cNvPicPr/>
                      <p:nvPr/>
                    </p:nvPicPr>
                    <p:blipFill>
                      <a:blip r:embed="rId5"/>
                      <a:stretch>
                        <a:fillRect/>
                      </a:stretch>
                    </p:blipFill>
                    <p:spPr>
                      <a:xfrm>
                        <a:off x="330200" y="2413000"/>
                        <a:ext cx="7942263" cy="2790825"/>
                      </a:xfrm>
                      <a:prstGeom prst="rect">
                        <a:avLst/>
                      </a:prstGeom>
                    </p:spPr>
                  </p:pic>
                </p:oleObj>
              </mc:Fallback>
            </mc:AlternateContent>
          </a:graphicData>
        </a:graphic>
      </p:graphicFrame>
      <p:sp>
        <p:nvSpPr>
          <p:cNvPr id="4"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24</a:t>
            </a:fld>
            <a:r>
              <a:rPr lang="en-US" altLang="zh-CN" b="1" dirty="0">
                <a:solidFill>
                  <a:schemeClr val="accent4"/>
                </a:solidFill>
              </a:rPr>
              <a:t>/116</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F1597-10FD-3EF4-160D-46FE91D5CD13}"/>
              </a:ext>
            </a:extLst>
          </p:cNvPr>
          <p:cNvSpPr>
            <a:spLocks noGrp="1"/>
          </p:cNvSpPr>
          <p:nvPr>
            <p:ph idx="1"/>
          </p:nvPr>
        </p:nvSpPr>
        <p:spPr/>
        <p:txBody>
          <a:bodyPr/>
          <a:lstStyle/>
          <a:p>
            <a:pPr marL="514350" indent="-514350">
              <a:buAutoNum type="arabicPeriod"/>
            </a:pPr>
            <a:r>
              <a:rPr lang="en-US" altLang="zh-CN" sz="2800" b="1" dirty="0">
                <a:solidFill>
                  <a:schemeClr val="accent1">
                    <a:lumMod val="50000"/>
                  </a:schemeClr>
                </a:solidFill>
                <a:latin typeface="+mj-lt"/>
                <a:ea typeface="黑体" panose="02010609060101010101" charset="-122"/>
              </a:rPr>
              <a:t>General boundary value analysis</a:t>
            </a:r>
          </a:p>
          <a:p>
            <a:pPr marL="514350" indent="-514350">
              <a:buAutoNum type="arabicPeriod"/>
            </a:pPr>
            <a:endParaRPr lang="en-US" altLang="zh-CN" b="1" dirty="0">
              <a:solidFill>
                <a:schemeClr val="accent1">
                  <a:lumMod val="50000"/>
                </a:schemeClr>
              </a:solidFill>
              <a:latin typeface="+mj-lt"/>
              <a:ea typeface="黑体" panose="02010609060101010101" charset="-122"/>
            </a:endParaRPr>
          </a:p>
          <a:p>
            <a:pPr marL="514350" indent="-514350">
              <a:buAutoNum type="arabicPeriod"/>
            </a:pPr>
            <a:r>
              <a:rPr lang="en-US" altLang="zh-CN" sz="2800" b="1" dirty="0">
                <a:solidFill>
                  <a:schemeClr val="accent1">
                    <a:lumMod val="50000"/>
                  </a:schemeClr>
                </a:solidFill>
                <a:latin typeface="+mj-lt"/>
                <a:ea typeface="黑体" panose="02010609060101010101" charset="-122"/>
              </a:rPr>
              <a:t>Robustness boundary value analysis</a:t>
            </a:r>
            <a:endParaRPr lang="zh-CN" altLang="en-US" dirty="0"/>
          </a:p>
        </p:txBody>
      </p:sp>
      <p:sp>
        <p:nvSpPr>
          <p:cNvPr id="4" name="AutoShape 2">
            <a:extLst>
              <a:ext uri="{FF2B5EF4-FFF2-40B4-BE49-F238E27FC236}">
                <a16:creationId xmlns:a16="http://schemas.microsoft.com/office/drawing/2014/main" id="{1DBF5B78-B2EE-548B-49CD-A51FCC196BD2}"/>
              </a:ext>
            </a:extLst>
          </p:cNvPr>
          <p:cNvSpPr>
            <a:spLocks noGrp="1"/>
          </p:cNvSpPr>
          <p:nvPr>
            <p:ph type="title"/>
          </p:nvPr>
        </p:nvSpPr>
        <p:spPr>
          <a:xfrm>
            <a:off x="330199" y="444837"/>
            <a:ext cx="8226425" cy="819150"/>
          </a:xfrm>
        </p:spPr>
        <p:txBody>
          <a:bodyPr vert="horz" wrap="square" lIns="91440" tIns="45720" rIns="91440" bIns="45720" anchor="b"/>
          <a:lstStyle/>
          <a:p>
            <a:r>
              <a:rPr lang="en-US" altLang="zh-CN" sz="2800" noProof="1">
                <a:solidFill>
                  <a:schemeClr val="tx1">
                    <a:lumMod val="60000"/>
                    <a:lumOff val="40000"/>
                  </a:schemeClr>
                </a:solidFill>
              </a:rPr>
              <a:t>3.3.2 Two types of boundary value selection methods</a:t>
            </a:r>
            <a:endParaRPr lang="zh-CN" altLang="en-US" sz="2800" strike="noStrike" noProof="1">
              <a:solidFill>
                <a:schemeClr val="tx1">
                  <a:lumMod val="60000"/>
                  <a:lumOff val="40000"/>
                </a:schemeClr>
              </a:solidFill>
            </a:endParaRPr>
          </a:p>
        </p:txBody>
      </p:sp>
    </p:spTree>
    <p:extLst>
      <p:ext uri="{BB962C8B-B14F-4D97-AF65-F5344CB8AC3E}">
        <p14:creationId xmlns:p14="http://schemas.microsoft.com/office/powerpoint/2010/main" val="913601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395536" y="332656"/>
            <a:ext cx="8295640" cy="819150"/>
          </a:xfrm>
        </p:spPr>
        <p:txBody>
          <a:bodyPr vert="horz" wrap="square" lIns="91440" tIns="45720" rIns="91440" bIns="45720" anchor="b"/>
          <a:lstStyle/>
          <a:p>
            <a:r>
              <a:rPr lang="en-US" altLang="zh-CN" sz="2800" noProof="1">
                <a:solidFill>
                  <a:schemeClr val="tx1">
                    <a:lumMod val="60000"/>
                    <a:lumOff val="40000"/>
                  </a:schemeClr>
                </a:solidFill>
              </a:rPr>
              <a:t>3.3.2 Two types of boundary value selection methods</a:t>
            </a:r>
            <a:endParaRPr lang="zh-CN" altLang="en-US" sz="2800" strike="noStrike" noProof="1">
              <a:solidFill>
                <a:schemeClr val="tx1">
                  <a:lumMod val="60000"/>
                  <a:lumOff val="40000"/>
                </a:schemeClr>
              </a:solidFill>
            </a:endParaRPr>
          </a:p>
        </p:txBody>
      </p:sp>
      <p:sp>
        <p:nvSpPr>
          <p:cNvPr id="21507" name="Rectangle 3"/>
          <p:cNvSpPr>
            <a:spLocks noGrp="1"/>
          </p:cNvSpPr>
          <p:nvPr>
            <p:ph idx="1"/>
          </p:nvPr>
        </p:nvSpPr>
        <p:spPr>
          <a:xfrm>
            <a:off x="236855" y="998220"/>
            <a:ext cx="8295640" cy="5305425"/>
          </a:xfrm>
        </p:spPr>
        <p:txBody>
          <a:bodyPr vert="horz" wrap="square" lIns="91440" tIns="45720" rIns="91440" bIns="45720" anchor="t"/>
          <a:lstStyle/>
          <a:p>
            <a:pPr marL="0" indent="0" eaLnBrk="1" hangingPunct="1">
              <a:lnSpc>
                <a:spcPct val="135000"/>
              </a:lnSpc>
              <a:buNone/>
            </a:pPr>
            <a:r>
              <a:rPr lang="en-US" altLang="zh-CN" sz="2400" b="1" dirty="0">
                <a:solidFill>
                  <a:schemeClr val="accent1">
                    <a:lumMod val="50000"/>
                  </a:schemeClr>
                </a:solidFill>
                <a:latin typeface="+mj-lt"/>
                <a:ea typeface="黑体" panose="02010609060101010101" charset="-122"/>
              </a:rPr>
              <a:t>(1) General boundary value analysis
</a:t>
            </a:r>
            <a:r>
              <a:rPr lang="zh-CN" sz="2000" dirty="0">
                <a:solidFill>
                  <a:srgbClr val="000000"/>
                </a:solidFill>
                <a:ea typeface="黑体" panose="02010609060101010101" charset="-122"/>
              </a:rPr>
              <a:t>   </a:t>
            </a:r>
            <a:r>
              <a:rPr lang="en-US" altLang="zh-CN" sz="1800" dirty="0">
                <a:solidFill>
                  <a:srgbClr val="000000"/>
                </a:solidFill>
                <a:ea typeface="黑体" panose="02010609060101010101" charset="-122"/>
              </a:rPr>
              <a:t>Suppose a program under test has two input variables X1 and X2, specifying a≤ X1≤b, c≤X2≤d. When using the general boundary value analysis method, the data selection of the test cases is carried out as shown in Figure 3-2(a), resulting in a total of 9 test cases as shown in Table 3-7.</a:t>
            </a:r>
          </a:p>
          <a:p>
            <a:pPr marL="0" indent="0" eaLnBrk="1" hangingPunct="1">
              <a:lnSpc>
                <a:spcPct val="135000"/>
              </a:lnSpc>
              <a:buNone/>
            </a:pPr>
            <a:r>
              <a:rPr lang="en-US" altLang="zh-CN" sz="1800" dirty="0">
                <a:solidFill>
                  <a:srgbClr val="000000"/>
                </a:solidFill>
                <a:ea typeface="黑体" panose="02010609060101010101" charset="-122"/>
              </a:rPr>
              <a:t>Table 3-7 Two-variable general boundary value analysis test cases
    </a:t>
            </a:r>
          </a:p>
          <a:p>
            <a:pPr marL="0" indent="0" eaLnBrk="1" hangingPunct="1">
              <a:lnSpc>
                <a:spcPct val="135000"/>
              </a:lnSpc>
              <a:buNone/>
            </a:pPr>
            <a:endParaRPr lang="en-US" altLang="zh-CN" sz="1800" dirty="0">
              <a:solidFill>
                <a:srgbClr val="000000"/>
              </a:solidFill>
              <a:ea typeface="黑体" panose="02010609060101010101" charset="-122"/>
            </a:endParaRPr>
          </a:p>
          <a:p>
            <a:pPr marL="0" indent="0" eaLnBrk="1" hangingPunct="1">
              <a:lnSpc>
                <a:spcPct val="135000"/>
              </a:lnSpc>
              <a:buNone/>
            </a:pPr>
            <a:endParaRPr lang="en-US" altLang="zh-CN" sz="1800" dirty="0">
              <a:solidFill>
                <a:srgbClr val="000000"/>
              </a:solidFill>
              <a:ea typeface="黑体" panose="02010609060101010101" charset="-122"/>
            </a:endParaRPr>
          </a:p>
          <a:p>
            <a:pPr marL="0" indent="0" eaLnBrk="1" hangingPunct="1">
              <a:lnSpc>
                <a:spcPct val="135000"/>
              </a:lnSpc>
              <a:buNone/>
            </a:pPr>
            <a:r>
              <a:rPr lang="en-US" altLang="zh-CN" sz="1800" dirty="0">
                <a:solidFill>
                  <a:srgbClr val="000000"/>
                </a:solidFill>
                <a:ea typeface="黑体" panose="02010609060101010101" charset="-122"/>
              </a:rPr>
              <a:t>In addition to the 4 values at the upper and lower boundaries, each variable can share a test case where the values of each variable are normal. Then, the number of test cases for general boundary value analysis is 4N+1.</a:t>
            </a:r>
            <a:r>
              <a:rPr lang="en-US" altLang="zh-CN" sz="2000" b="1" dirty="0">
                <a:solidFill>
                  <a:srgbClr val="000000"/>
                </a:solidFill>
                <a:latin typeface="+mj-lt"/>
                <a:ea typeface="黑体" panose="02010609060101010101" charset="-122"/>
              </a:rPr>
              <a:t>
</a:t>
            </a:r>
            <a:endParaRPr lang="zh-CN" sz="2400" b="1" dirty="0">
              <a:solidFill>
                <a:srgbClr val="000000"/>
              </a:solidFill>
              <a:latin typeface="+mj-lt"/>
              <a:ea typeface="黑体" panose="02010609060101010101" charset="-122"/>
            </a:endParaRPr>
          </a:p>
        </p:txBody>
      </p:sp>
      <p:graphicFrame>
        <p:nvGraphicFramePr>
          <p:cNvPr id="4" name="表格 3"/>
          <p:cNvGraphicFramePr/>
          <p:nvPr>
            <p:extLst>
              <p:ext uri="{D42A27DB-BD31-4B8C-83A1-F6EECF244321}">
                <p14:modId xmlns:p14="http://schemas.microsoft.com/office/powerpoint/2010/main" val="203122396"/>
              </p:ext>
            </p:extLst>
          </p:nvPr>
        </p:nvGraphicFramePr>
        <p:xfrm>
          <a:off x="213141" y="3573016"/>
          <a:ext cx="8472172" cy="1257935"/>
        </p:xfrm>
        <a:graphic>
          <a:graphicData uri="http://schemas.openxmlformats.org/drawingml/2006/table">
            <a:tbl>
              <a:tblPr firstRow="1" bandRow="1">
                <a:tableStyleId>{5940675A-B579-460E-94D1-54222C63F5DA}</a:tableStyleId>
              </a:tblPr>
              <a:tblGrid>
                <a:gridCol w="549783">
                  <a:extLst>
                    <a:ext uri="{9D8B030D-6E8A-4147-A177-3AD203B41FA5}">
                      <a16:colId xmlns:a16="http://schemas.microsoft.com/office/drawing/2014/main" val="20000"/>
                    </a:ext>
                  </a:extLst>
                </a:gridCol>
                <a:gridCol w="836965">
                  <a:extLst>
                    <a:ext uri="{9D8B030D-6E8A-4147-A177-3AD203B41FA5}">
                      <a16:colId xmlns:a16="http://schemas.microsoft.com/office/drawing/2014/main" val="20001"/>
                    </a:ext>
                  </a:extLst>
                </a:gridCol>
                <a:gridCol w="851354">
                  <a:extLst>
                    <a:ext uri="{9D8B030D-6E8A-4147-A177-3AD203B41FA5}">
                      <a16:colId xmlns:a16="http://schemas.microsoft.com/office/drawing/2014/main" val="20002"/>
                    </a:ext>
                  </a:extLst>
                </a:gridCol>
                <a:gridCol w="934691">
                  <a:extLst>
                    <a:ext uri="{9D8B030D-6E8A-4147-A177-3AD203B41FA5}">
                      <a16:colId xmlns:a16="http://schemas.microsoft.com/office/drawing/2014/main" val="20003"/>
                    </a:ext>
                  </a:extLst>
                </a:gridCol>
                <a:gridCol w="907112">
                  <a:extLst>
                    <a:ext uri="{9D8B030D-6E8A-4147-A177-3AD203B41FA5}">
                      <a16:colId xmlns:a16="http://schemas.microsoft.com/office/drawing/2014/main" val="20004"/>
                    </a:ext>
                  </a:extLst>
                </a:gridCol>
                <a:gridCol w="841761">
                  <a:extLst>
                    <a:ext uri="{9D8B030D-6E8A-4147-A177-3AD203B41FA5}">
                      <a16:colId xmlns:a16="http://schemas.microsoft.com/office/drawing/2014/main" val="20005"/>
                    </a:ext>
                  </a:extLst>
                </a:gridCol>
                <a:gridCol w="893322">
                  <a:extLst>
                    <a:ext uri="{9D8B030D-6E8A-4147-A177-3AD203B41FA5}">
                      <a16:colId xmlns:a16="http://schemas.microsoft.com/office/drawing/2014/main" val="20006"/>
                    </a:ext>
                  </a:extLst>
                </a:gridCol>
                <a:gridCol w="866942">
                  <a:extLst>
                    <a:ext uri="{9D8B030D-6E8A-4147-A177-3AD203B41FA5}">
                      <a16:colId xmlns:a16="http://schemas.microsoft.com/office/drawing/2014/main" val="20007"/>
                    </a:ext>
                  </a:extLst>
                </a:gridCol>
                <a:gridCol w="893922">
                  <a:extLst>
                    <a:ext uri="{9D8B030D-6E8A-4147-A177-3AD203B41FA5}">
                      <a16:colId xmlns:a16="http://schemas.microsoft.com/office/drawing/2014/main" val="20008"/>
                    </a:ext>
                  </a:extLst>
                </a:gridCol>
                <a:gridCol w="896320">
                  <a:extLst>
                    <a:ext uri="{9D8B030D-6E8A-4147-A177-3AD203B41FA5}">
                      <a16:colId xmlns:a16="http://schemas.microsoft.com/office/drawing/2014/main" val="20009"/>
                    </a:ext>
                  </a:extLst>
                </a:gridCol>
              </a:tblGrid>
              <a:tr h="251460">
                <a:tc>
                  <a:txBody>
                    <a:bodyPr/>
                    <a:lstStyle/>
                    <a:p>
                      <a:pPr indent="127000" algn="ctr">
                        <a:buNone/>
                      </a:pPr>
                      <a:r>
                        <a:rPr lang="en-US" sz="1600" b="1" dirty="0">
                          <a:solidFill>
                            <a:srgbClr val="000000"/>
                          </a:solidFill>
                          <a:latin typeface="黑体" panose="02010609060101010101" charset="-122"/>
                          <a:ea typeface="黑体" panose="02010609060101010101" charset="-122"/>
                          <a:cs typeface="宋体" panose="02010600030101010101" pitchFamily="2" charset="-122"/>
                        </a:rPr>
                        <a:t>ID</a:t>
                      </a:r>
                      <a:endParaRPr lang="en-US" altLang="en-US" sz="1600" b="1"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solidFill>
                            <a:srgbClr val="000000"/>
                          </a:solidFill>
                          <a:latin typeface="黑体" panose="02010609060101010101" charset="-122"/>
                          <a:ea typeface="黑体" panose="02010609060101010101" charset="-122"/>
                          <a:cs typeface="宋体" panose="02010600030101010101" pitchFamily="2" charset="-122"/>
                        </a:rPr>
                        <a:t>1</a:t>
                      </a:r>
                      <a:endParaRPr lang="en-US" altLang="en-US" sz="1600" b="1">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solidFill>
                            <a:srgbClr val="000000"/>
                          </a:solidFill>
                          <a:latin typeface="黑体" panose="02010609060101010101" charset="-122"/>
                          <a:ea typeface="黑体" panose="02010609060101010101" charset="-122"/>
                          <a:cs typeface="宋体" panose="02010600030101010101" pitchFamily="2" charset="-122"/>
                        </a:rPr>
                        <a:t>2</a:t>
                      </a:r>
                      <a:endParaRPr lang="en-US" altLang="en-US" sz="1600" b="1">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solidFill>
                            <a:srgbClr val="000000"/>
                          </a:solidFill>
                          <a:latin typeface="黑体" panose="02010609060101010101" charset="-122"/>
                          <a:ea typeface="黑体" panose="02010609060101010101" charset="-122"/>
                          <a:cs typeface="宋体" panose="02010600030101010101" pitchFamily="2" charset="-122"/>
                        </a:rPr>
                        <a:t>3</a:t>
                      </a:r>
                      <a:endParaRPr lang="en-US" altLang="en-US" sz="1600" b="1">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solidFill>
                            <a:srgbClr val="000000"/>
                          </a:solidFill>
                          <a:latin typeface="黑体" panose="02010609060101010101" charset="-122"/>
                          <a:ea typeface="黑体" panose="02010609060101010101" charset="-122"/>
                          <a:cs typeface="宋体" panose="02010600030101010101" pitchFamily="2" charset="-122"/>
                        </a:rPr>
                        <a:t>4</a:t>
                      </a:r>
                      <a:endParaRPr lang="en-US" altLang="en-US" sz="1600" b="1">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solidFill>
                            <a:srgbClr val="000000"/>
                          </a:solidFill>
                          <a:latin typeface="黑体" panose="02010609060101010101" charset="-122"/>
                          <a:ea typeface="黑体" panose="02010609060101010101" charset="-122"/>
                          <a:cs typeface="宋体" panose="02010600030101010101" pitchFamily="2" charset="-122"/>
                        </a:rPr>
                        <a:t>5</a:t>
                      </a:r>
                      <a:endParaRPr lang="en-US" altLang="en-US" sz="1600" b="1">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solidFill>
                            <a:srgbClr val="000000"/>
                          </a:solidFill>
                          <a:latin typeface="黑体" panose="02010609060101010101" charset="-122"/>
                          <a:ea typeface="黑体" panose="02010609060101010101" charset="-122"/>
                          <a:cs typeface="宋体" panose="02010600030101010101" pitchFamily="2" charset="-122"/>
                        </a:rPr>
                        <a:t>6</a:t>
                      </a:r>
                      <a:endParaRPr lang="en-US" altLang="en-US" sz="1600" b="1"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solidFill>
                            <a:srgbClr val="000000"/>
                          </a:solidFill>
                          <a:latin typeface="黑体" panose="02010609060101010101" charset="-122"/>
                          <a:ea typeface="黑体" panose="02010609060101010101" charset="-122"/>
                          <a:cs typeface="宋体" panose="02010600030101010101" pitchFamily="2" charset="-122"/>
                        </a:rPr>
                        <a:t>7</a:t>
                      </a:r>
                      <a:endParaRPr lang="en-US" altLang="en-US" sz="1600" b="1">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solidFill>
                            <a:srgbClr val="000000"/>
                          </a:solidFill>
                          <a:latin typeface="黑体" panose="02010609060101010101" charset="-122"/>
                          <a:ea typeface="黑体" panose="02010609060101010101" charset="-122"/>
                          <a:cs typeface="宋体" panose="02010600030101010101" pitchFamily="2" charset="-122"/>
                        </a:rPr>
                        <a:t>8</a:t>
                      </a:r>
                      <a:endParaRPr lang="en-US" altLang="en-US" sz="1600" b="1">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solidFill>
                            <a:srgbClr val="000000"/>
                          </a:solidFill>
                          <a:latin typeface="黑体" panose="02010609060101010101" charset="-122"/>
                          <a:ea typeface="黑体" panose="02010609060101010101" charset="-122"/>
                          <a:cs typeface="宋体" panose="02010600030101010101" pitchFamily="2" charset="-122"/>
                        </a:rPr>
                        <a:t>9</a:t>
                      </a:r>
                      <a:endParaRPr lang="en-US" altLang="en-US" sz="1600" b="1">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555">
                <a:tc>
                  <a:txBody>
                    <a:bodyPr/>
                    <a:lstStyle/>
                    <a:p>
                      <a:pPr indent="127000" algn="ctr">
                        <a:buNone/>
                      </a:pPr>
                      <a:r>
                        <a:rPr lang="en-US" sz="1600" b="1" dirty="0">
                          <a:solidFill>
                            <a:srgbClr val="000000"/>
                          </a:solidFill>
                          <a:latin typeface="黑体" panose="02010609060101010101" charset="-122"/>
                          <a:ea typeface="黑体" panose="02010609060101010101" charset="-122"/>
                          <a:cs typeface="宋体" panose="02010600030101010101" pitchFamily="2" charset="-122"/>
                        </a:rPr>
                        <a:t>X</a:t>
                      </a:r>
                      <a:r>
                        <a:rPr lang="en-US" sz="1600" b="1" baseline="-25000" dirty="0">
                          <a:solidFill>
                            <a:srgbClr val="000000"/>
                          </a:solidFill>
                          <a:latin typeface="黑体" panose="02010609060101010101" charset="-122"/>
                          <a:ea typeface="黑体" panose="02010609060101010101" charset="-122"/>
                          <a:cs typeface="宋体" panose="02010600030101010101" pitchFamily="2" charset="-122"/>
                        </a:rPr>
                        <a:t>1</a:t>
                      </a:r>
                      <a:endParaRPr lang="en-US" altLang="en-US" sz="1600" b="1" baseline="-25000"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u="sng" dirty="0">
                          <a:solidFill>
                            <a:srgbClr val="000000"/>
                          </a:solidFill>
                          <a:latin typeface="黑体" panose="02010609060101010101" charset="-122"/>
                          <a:ea typeface="黑体" panose="02010609060101010101" charset="-122"/>
                          <a:cs typeface="宋体" panose="02010600030101010101" pitchFamily="2" charset="-122"/>
                        </a:rPr>
                        <a:t>a</a:t>
                      </a:r>
                      <a:endParaRPr lang="en-US" altLang="en-US" sz="1400" b="1" u="sng"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solidFill>
                            <a:srgbClr val="000000"/>
                          </a:solidFill>
                          <a:latin typeface="黑体" panose="02010609060101010101" charset="-122"/>
                          <a:ea typeface="黑体" panose="02010609060101010101" charset="-122"/>
                          <a:cs typeface="宋体" panose="02010600030101010101" pitchFamily="2" charset="-122"/>
                        </a:rPr>
                        <a:t>a+</a:t>
                      </a:r>
                      <a:endParaRPr lang="en-US" altLang="en-US" sz="1400" b="1">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solidFill>
                            <a:srgbClr val="000000"/>
                          </a:solidFill>
                          <a:latin typeface="黑体" panose="02010609060101010101" charset="-122"/>
                          <a:ea typeface="黑体" panose="02010609060101010101" charset="-122"/>
                          <a:cs typeface="宋体" panose="02010600030101010101" pitchFamily="2" charset="-122"/>
                        </a:rPr>
                        <a:t>normal</a:t>
                      </a:r>
                      <a:endParaRPr lang="en-US" altLang="en-US" sz="1400" b="1"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solidFill>
                            <a:srgbClr val="000000"/>
                          </a:solidFill>
                          <a:latin typeface="黑体" panose="02010609060101010101" charset="-122"/>
                          <a:ea typeface="黑体" panose="02010609060101010101" charset="-122"/>
                          <a:cs typeface="宋体" panose="02010600030101010101" pitchFamily="2" charset="-122"/>
                        </a:rPr>
                        <a:t>b-</a:t>
                      </a:r>
                      <a:endParaRPr lang="en-US" altLang="en-US" sz="1400" b="1"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u="sng" dirty="0">
                          <a:solidFill>
                            <a:srgbClr val="000000"/>
                          </a:solidFill>
                          <a:latin typeface="黑体" panose="02010609060101010101" charset="-122"/>
                          <a:ea typeface="黑体" panose="02010609060101010101" charset="-122"/>
                          <a:cs typeface="宋体" panose="02010600030101010101" pitchFamily="2" charset="-122"/>
                        </a:rPr>
                        <a:t>b</a:t>
                      </a:r>
                      <a:endParaRPr lang="en-US" altLang="en-US" sz="1400" b="1" u="sng"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solidFill>
                            <a:srgbClr val="000000"/>
                          </a:solidFill>
                          <a:latin typeface="黑体" panose="02010609060101010101" charset="-122"/>
                          <a:ea typeface="黑体" panose="02010609060101010101" charset="-122"/>
                          <a:cs typeface="宋体" panose="02010600030101010101" pitchFamily="2" charset="-122"/>
                        </a:rPr>
                        <a:t>normal</a:t>
                      </a:r>
                      <a:endParaRPr lang="en-US" altLang="en-US" sz="1400" b="1">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solidFill>
                            <a:srgbClr val="000000"/>
                          </a:solidFill>
                          <a:latin typeface="黑体" panose="02010609060101010101" charset="-122"/>
                          <a:ea typeface="黑体" panose="02010609060101010101" charset="-122"/>
                          <a:cs typeface="宋体" panose="02010600030101010101" pitchFamily="2" charset="-122"/>
                        </a:rPr>
                        <a:t>normal</a:t>
                      </a:r>
                      <a:endParaRPr lang="en-US" altLang="en-US" sz="1400" b="1"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solidFill>
                            <a:srgbClr val="000000"/>
                          </a:solidFill>
                          <a:latin typeface="黑体" panose="02010609060101010101" charset="-122"/>
                          <a:ea typeface="黑体" panose="02010609060101010101" charset="-122"/>
                          <a:cs typeface="宋体" panose="02010600030101010101" pitchFamily="2" charset="-122"/>
                        </a:rPr>
                        <a:t>normal</a:t>
                      </a:r>
                      <a:endParaRPr lang="en-US" altLang="en-US" sz="1400" b="1">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solidFill>
                            <a:srgbClr val="000000"/>
                          </a:solidFill>
                          <a:latin typeface="黑体" panose="02010609060101010101" charset="-122"/>
                          <a:ea typeface="黑体" panose="02010609060101010101" charset="-122"/>
                          <a:cs typeface="宋体" panose="02010600030101010101" pitchFamily="2" charset="-122"/>
                        </a:rPr>
                        <a:t>normal</a:t>
                      </a:r>
                      <a:endParaRPr lang="en-US" altLang="en-US" sz="1400" b="1">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2920">
                <a:tc>
                  <a:txBody>
                    <a:bodyPr/>
                    <a:lstStyle/>
                    <a:p>
                      <a:pPr indent="127000" algn="ctr">
                        <a:buNone/>
                      </a:pPr>
                      <a:r>
                        <a:rPr lang="en-US" sz="1600" b="1" dirty="0">
                          <a:solidFill>
                            <a:srgbClr val="000000"/>
                          </a:solidFill>
                          <a:latin typeface="黑体" panose="02010609060101010101" charset="-122"/>
                          <a:ea typeface="黑体" panose="02010609060101010101" charset="-122"/>
                          <a:cs typeface="宋体" panose="02010600030101010101" pitchFamily="2" charset="-122"/>
                        </a:rPr>
                        <a:t>X</a:t>
                      </a:r>
                      <a:r>
                        <a:rPr lang="en-US" sz="1600" b="1" baseline="-25000" dirty="0">
                          <a:solidFill>
                            <a:srgbClr val="000000"/>
                          </a:solidFill>
                          <a:latin typeface="黑体" panose="02010609060101010101" charset="-122"/>
                          <a:ea typeface="黑体" panose="02010609060101010101" charset="-122"/>
                          <a:cs typeface="宋体" panose="02010600030101010101" pitchFamily="2" charset="-122"/>
                        </a:rPr>
                        <a:t>2</a:t>
                      </a:r>
                      <a:endParaRPr lang="en-US" altLang="en-US" sz="1600" b="1" baseline="-25000"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solidFill>
                            <a:srgbClr val="000000"/>
                          </a:solidFill>
                          <a:latin typeface="黑体" panose="02010609060101010101" charset="-122"/>
                          <a:ea typeface="黑体" panose="02010609060101010101" charset="-122"/>
                          <a:cs typeface="宋体" panose="02010600030101010101" pitchFamily="2" charset="-122"/>
                        </a:rPr>
                        <a:t>normal</a:t>
                      </a:r>
                      <a:endParaRPr lang="en-US" altLang="en-US" sz="1400" b="1"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solidFill>
                            <a:srgbClr val="000000"/>
                          </a:solidFill>
                          <a:latin typeface="黑体" panose="02010609060101010101" charset="-122"/>
                          <a:ea typeface="黑体" panose="02010609060101010101" charset="-122"/>
                          <a:cs typeface="宋体" panose="02010600030101010101" pitchFamily="2" charset="-122"/>
                        </a:rPr>
                        <a:t>normal</a:t>
                      </a:r>
                      <a:endParaRPr lang="en-US" altLang="en-US" sz="1400" b="1"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solidFill>
                            <a:srgbClr val="000000"/>
                          </a:solidFill>
                          <a:latin typeface="黑体" panose="02010609060101010101" charset="-122"/>
                          <a:ea typeface="黑体" panose="02010609060101010101" charset="-122"/>
                          <a:cs typeface="宋体" panose="02010600030101010101" pitchFamily="2" charset="-122"/>
                        </a:rPr>
                        <a:t>normal</a:t>
                      </a:r>
                      <a:endParaRPr lang="en-US" altLang="en-US" sz="1400" b="1"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solidFill>
                            <a:srgbClr val="000000"/>
                          </a:solidFill>
                          <a:latin typeface="黑体" panose="02010609060101010101" charset="-122"/>
                          <a:ea typeface="黑体" panose="02010609060101010101" charset="-122"/>
                          <a:cs typeface="宋体" panose="02010600030101010101" pitchFamily="2" charset="-122"/>
                        </a:rPr>
                        <a:t>normal</a:t>
                      </a:r>
                      <a:endParaRPr lang="en-US" altLang="en-US" sz="1400" b="1">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solidFill>
                            <a:srgbClr val="000000"/>
                          </a:solidFill>
                          <a:latin typeface="黑体" panose="02010609060101010101" charset="-122"/>
                          <a:ea typeface="黑体" panose="02010609060101010101" charset="-122"/>
                          <a:cs typeface="宋体" panose="02010600030101010101" pitchFamily="2" charset="-122"/>
                        </a:rPr>
                        <a:t>normal</a:t>
                      </a:r>
                      <a:endParaRPr lang="en-US" altLang="en-US" sz="1400" b="1">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u="sng" dirty="0">
                          <a:solidFill>
                            <a:srgbClr val="000000"/>
                          </a:solidFill>
                          <a:latin typeface="黑体" panose="02010609060101010101" charset="-122"/>
                          <a:ea typeface="黑体" panose="02010609060101010101" charset="-122"/>
                          <a:cs typeface="宋体" panose="02010600030101010101" pitchFamily="2" charset="-122"/>
                        </a:rPr>
                        <a:t>c</a:t>
                      </a:r>
                      <a:endParaRPr lang="en-US" altLang="en-US" sz="1400" b="1" u="sng"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solidFill>
                            <a:srgbClr val="000000"/>
                          </a:solidFill>
                          <a:latin typeface="黑体" panose="02010609060101010101" charset="-122"/>
                          <a:ea typeface="黑体" panose="02010609060101010101" charset="-122"/>
                          <a:cs typeface="宋体" panose="02010600030101010101" pitchFamily="2" charset="-122"/>
                        </a:rPr>
                        <a:t>c+</a:t>
                      </a:r>
                      <a:endParaRPr lang="en-US" altLang="en-US" sz="1400" b="1"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solidFill>
                            <a:srgbClr val="000000"/>
                          </a:solidFill>
                          <a:latin typeface="黑体" panose="02010609060101010101" charset="-122"/>
                          <a:ea typeface="黑体" panose="02010609060101010101" charset="-122"/>
                          <a:cs typeface="宋体" panose="02010600030101010101" pitchFamily="2" charset="-122"/>
                        </a:rPr>
                        <a:t>d-</a:t>
                      </a:r>
                      <a:endParaRPr lang="en-US" altLang="en-US" sz="1400" b="1"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u="sng" dirty="0">
                          <a:solidFill>
                            <a:srgbClr val="000000"/>
                          </a:solidFill>
                          <a:latin typeface="黑体" panose="02010609060101010101" charset="-122"/>
                          <a:ea typeface="黑体" panose="02010609060101010101" charset="-122"/>
                          <a:cs typeface="宋体" panose="02010600030101010101" pitchFamily="2" charset="-122"/>
                        </a:rPr>
                        <a:t>d</a:t>
                      </a:r>
                      <a:endParaRPr lang="en-US" altLang="en-US" sz="1400" b="1" u="sng" dirty="0">
                        <a:solidFill>
                          <a:srgbClr val="00000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26</a:t>
            </a:fld>
            <a:r>
              <a:rPr lang="en-US" altLang="zh-CN" b="1" dirty="0">
                <a:solidFill>
                  <a:schemeClr val="accent4"/>
                </a:solidFill>
              </a:rPr>
              <a:t>/116</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235251" y="404664"/>
            <a:ext cx="8079561" cy="819150"/>
          </a:xfrm>
        </p:spPr>
        <p:txBody>
          <a:bodyPr vert="horz" wrap="square" lIns="91440" tIns="45720" rIns="91440" bIns="45720" anchor="b"/>
          <a:lstStyle/>
          <a:p>
            <a:r>
              <a:rPr lang="en-US" altLang="zh-CN" sz="2800" noProof="1">
                <a:solidFill>
                  <a:schemeClr val="tx1">
                    <a:lumMod val="60000"/>
                    <a:lumOff val="40000"/>
                  </a:schemeClr>
                </a:solidFill>
              </a:rPr>
              <a:t>3.3.2 Two types of boundary value selection methods</a:t>
            </a:r>
            <a:endParaRPr lang="zh-CN" altLang="en-US" sz="2800" strike="noStrike" noProof="1">
              <a:solidFill>
                <a:schemeClr val="tx1">
                  <a:lumMod val="60000"/>
                  <a:lumOff val="40000"/>
                </a:schemeClr>
              </a:solidFill>
            </a:endParaRPr>
          </a:p>
        </p:txBody>
      </p:sp>
      <p:sp>
        <p:nvSpPr>
          <p:cNvPr id="21507" name="Rectangle 3"/>
          <p:cNvSpPr>
            <a:spLocks noGrp="1"/>
          </p:cNvSpPr>
          <p:nvPr>
            <p:ph idx="1"/>
          </p:nvPr>
        </p:nvSpPr>
        <p:spPr>
          <a:xfrm>
            <a:off x="237832" y="1094218"/>
            <a:ext cx="8295640" cy="5305425"/>
          </a:xfrm>
        </p:spPr>
        <p:txBody>
          <a:bodyPr vert="horz" wrap="square" lIns="91440" tIns="45720" rIns="91440" bIns="45720" anchor="t"/>
          <a:lstStyle/>
          <a:p>
            <a:pPr marL="0" indent="0" eaLnBrk="1" hangingPunct="1">
              <a:lnSpc>
                <a:spcPct val="135000"/>
              </a:lnSpc>
              <a:buNone/>
            </a:pPr>
            <a:r>
              <a:rPr lang="en-US" altLang="zh-CN" sz="2400" b="1" dirty="0">
                <a:solidFill>
                  <a:schemeClr val="accent1">
                    <a:lumMod val="50000"/>
                  </a:schemeClr>
                </a:solidFill>
                <a:latin typeface="+mj-lt"/>
                <a:ea typeface="黑体" panose="02010609060101010101" charset="-122"/>
              </a:rPr>
              <a:t>(2) Robustness boundary value analysis
</a:t>
            </a:r>
            <a:r>
              <a:rPr lang="zh-CN" sz="2400" b="1" dirty="0">
                <a:solidFill>
                  <a:srgbClr val="000000"/>
                </a:solidFill>
                <a:latin typeface="黑体" panose="02010609060101010101" charset="-122"/>
                <a:ea typeface="黑体" panose="02010609060101010101" charset="-122"/>
              </a:rPr>
              <a:t>    </a:t>
            </a:r>
            <a:r>
              <a:rPr lang="en-US" altLang="zh-CN" sz="1800" dirty="0">
                <a:solidFill>
                  <a:srgbClr val="000000"/>
                </a:solidFill>
                <a:latin typeface="+mj-lt"/>
                <a:ea typeface="黑体" panose="02010609060101010101" charset="-122"/>
              </a:rPr>
              <a:t>Compared to general boundary value analysis, robustness boundary value analysis requires additional consideration for each variable in cases where the maximum value is slightly exceeded by max+ and slightly less than the minimum value min-min-value. Therefore, for the case of two variables, the boundary values are shown in Figure 3-2(b), and for programs with N variables, the number of robustness boundary value analysis test cases is 6N+1.
    The significance of the robustness test is to test how the program handles exceptions. For example, how to deal with the input buffer overflow, whether the elevator can alarm and refuse to start running when the load of the elevator exceeds the maximum value, etc. Robustness testing for strongly typed languages, </a:t>
            </a:r>
            <a:r>
              <a:rPr lang="en-US" altLang="zh-CN" sz="1800" u="sng" dirty="0">
                <a:solidFill>
                  <a:srgbClr val="000000"/>
                </a:solidFill>
                <a:latin typeface="+mj-lt"/>
                <a:ea typeface="黑体" panose="02010609060101010101" charset="-122"/>
              </a:rPr>
              <a:t>such as C, is difficult</a:t>
            </a:r>
            <a:r>
              <a:rPr lang="en-US" altLang="zh-CN" sz="1800" dirty="0">
                <a:solidFill>
                  <a:srgbClr val="000000"/>
                </a:solidFill>
                <a:latin typeface="+mj-lt"/>
                <a:ea typeface="黑体" panose="02010609060101010101" charset="-122"/>
              </a:rPr>
              <a:t>, and values that exceed the range of variables will produce exceptions.
</a:t>
            </a:r>
            <a:endParaRPr lang="zh-CN" sz="2400" dirty="0">
              <a:solidFill>
                <a:srgbClr val="000000"/>
              </a:solidFill>
              <a:latin typeface="+mj-lt"/>
              <a:ea typeface="黑体" panose="02010609060101010101" charset="-122"/>
            </a:endParaRP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27</a:t>
            </a:fld>
            <a:r>
              <a:rPr lang="en-US" altLang="zh-CN" b="1" dirty="0">
                <a:solidFill>
                  <a:schemeClr val="accent4"/>
                </a:solidFill>
              </a:rPr>
              <a:t>/116</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467544" y="570230"/>
            <a:ext cx="6948170" cy="819150"/>
          </a:xfrm>
        </p:spPr>
        <p:txBody>
          <a:bodyPr vert="horz" wrap="square" lIns="91440" tIns="45720" rIns="91440" bIns="45720" anchor="b"/>
          <a:lstStyle/>
          <a:p>
            <a:r>
              <a:rPr lang="en-US" altLang="zh-CN" noProof="1">
                <a:solidFill>
                  <a:schemeClr val="tx1">
                    <a:lumMod val="60000"/>
                    <a:lumOff val="40000"/>
                  </a:schemeClr>
                </a:solidFill>
              </a:rPr>
              <a:t>3.3.3 Example of boundary value analysis</a:t>
            </a:r>
            <a:endParaRPr lang="zh-CN" altLang="en-US" strike="noStrike" noProof="1">
              <a:solidFill>
                <a:schemeClr val="tx1">
                  <a:lumMod val="60000"/>
                  <a:lumOff val="40000"/>
                </a:schemeClr>
              </a:solidFill>
            </a:endParaRPr>
          </a:p>
        </p:txBody>
      </p:sp>
      <p:sp>
        <p:nvSpPr>
          <p:cNvPr id="21507" name="Rectangle 3"/>
          <p:cNvSpPr>
            <a:spLocks noGrp="1"/>
          </p:cNvSpPr>
          <p:nvPr>
            <p:ph idx="1"/>
          </p:nvPr>
        </p:nvSpPr>
        <p:spPr>
          <a:xfrm>
            <a:off x="260985" y="1389381"/>
            <a:ext cx="8295640" cy="2183636"/>
          </a:xfrm>
        </p:spPr>
        <p:txBody>
          <a:bodyPr vert="horz" wrap="square" lIns="91440" tIns="45720" rIns="91440" bIns="45720" anchor="t"/>
          <a:lstStyle/>
          <a:p>
            <a:pPr marL="0" indent="0" eaLnBrk="1" hangingPunct="1">
              <a:lnSpc>
                <a:spcPct val="125000"/>
              </a:lnSpc>
              <a:buNone/>
            </a:pPr>
            <a:r>
              <a:rPr lang="en-US" altLang="zh-CN" dirty="0">
                <a:latin typeface="黑体" panose="02010609060101010101" charset="-122"/>
                <a:ea typeface="黑体" panose="02010609060101010101" charset="-122"/>
              </a:rPr>
              <a:t>	</a:t>
            </a:r>
            <a:r>
              <a:rPr lang="en-US" altLang="zh-CN" sz="2000" dirty="0">
                <a:solidFill>
                  <a:srgbClr val="000000"/>
                </a:solidFill>
                <a:latin typeface="+mj-lt"/>
                <a:ea typeface="黑体" panose="02010609060101010101" charset="-122"/>
              </a:rPr>
              <a:t>A function contains three input variables, Name, Month, and Day, whose output is a date the day after the input date. For example, if the input is March 11, 2018, the function output is March 12, 2018. All 3 input variables are required to be positive integer values and 1900 ≤Year≤ 2050,1≤Month≤12,1≤Day≤31.
	</a:t>
            </a:r>
            <a:endParaRPr lang="zh-CN" dirty="0">
              <a:solidFill>
                <a:srgbClr val="000000"/>
              </a:solidFill>
              <a:latin typeface="+mj-lt"/>
              <a:ea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28</a:t>
            </a:fld>
            <a:r>
              <a:rPr lang="en-US" altLang="zh-CN" b="1" dirty="0">
                <a:solidFill>
                  <a:schemeClr val="accent4"/>
                </a:solidFill>
              </a:rPr>
              <a:t>/116</a:t>
            </a:r>
          </a:p>
        </p:txBody>
      </p:sp>
      <p:sp>
        <p:nvSpPr>
          <p:cNvPr id="6" name="TextBox 5">
            <a:extLst>
              <a:ext uri="{FF2B5EF4-FFF2-40B4-BE49-F238E27FC236}">
                <a16:creationId xmlns:a16="http://schemas.microsoft.com/office/drawing/2014/main" id="{B32D450D-5F0F-07BA-ED0F-A6B491593A7C}"/>
              </a:ext>
            </a:extLst>
          </p:cNvPr>
          <p:cNvSpPr txBox="1"/>
          <p:nvPr/>
        </p:nvSpPr>
        <p:spPr>
          <a:xfrm>
            <a:off x="294512" y="3717032"/>
            <a:ext cx="8064896" cy="2303195"/>
          </a:xfrm>
          <a:prstGeom prst="rect">
            <a:avLst/>
          </a:prstGeom>
          <a:noFill/>
        </p:spPr>
        <p:txBody>
          <a:bodyPr wrap="square">
            <a:spAutoFit/>
          </a:bodyPr>
          <a:lstStyle/>
          <a:p>
            <a:pPr>
              <a:lnSpc>
                <a:spcPct val="150000"/>
              </a:lnSpc>
            </a:pPr>
            <a:r>
              <a:rPr lang="en-US" altLang="zh-CN" sz="2000" dirty="0">
                <a:solidFill>
                  <a:srgbClr val="000000"/>
                </a:solidFill>
                <a:latin typeface="+mj-lt"/>
                <a:ea typeface="黑体" panose="02010609060101010101" charset="-122"/>
              </a:rPr>
              <a:t>       The </a:t>
            </a:r>
            <a:r>
              <a:rPr lang="en-US" altLang="zh-CN" sz="2000" u="sng" dirty="0">
                <a:solidFill>
                  <a:srgbClr val="000000"/>
                </a:solidFill>
                <a:latin typeface="+mj-lt"/>
                <a:ea typeface="黑体" panose="02010609060101010101" charset="-122"/>
              </a:rPr>
              <a:t>general boundary value analysis </a:t>
            </a:r>
            <a:r>
              <a:rPr lang="en-US" altLang="zh-CN" sz="2000" dirty="0">
                <a:solidFill>
                  <a:srgbClr val="000000"/>
                </a:solidFill>
                <a:latin typeface="+mj-lt"/>
                <a:ea typeface="黑体" panose="02010609060101010101" charset="-122"/>
              </a:rPr>
              <a:t>method is used to design the test cases, because </a:t>
            </a:r>
            <a:r>
              <a:rPr lang="en-US" altLang="zh-CN" sz="2000" u="sng" dirty="0">
                <a:solidFill>
                  <a:srgbClr val="000000"/>
                </a:solidFill>
                <a:latin typeface="+mj-lt"/>
                <a:ea typeface="黑体" panose="02010609060101010101" charset="-122"/>
              </a:rPr>
              <a:t>there are 3 variables in the problem</a:t>
            </a:r>
            <a:r>
              <a:rPr lang="en-US" altLang="zh-CN" sz="2000" dirty="0">
                <a:solidFill>
                  <a:srgbClr val="000000"/>
                </a:solidFill>
                <a:latin typeface="+mj-lt"/>
                <a:ea typeface="黑体" panose="02010609060101010101" charset="-122"/>
              </a:rPr>
              <a:t>, so the number of test cases is </a:t>
            </a:r>
            <a:r>
              <a:rPr lang="en-US" altLang="zh-CN" sz="2000" u="sng" dirty="0">
                <a:solidFill>
                  <a:srgbClr val="000000"/>
                </a:solidFill>
                <a:latin typeface="+mj-lt"/>
                <a:ea typeface="黑体" panose="02010609060101010101" charset="-122"/>
              </a:rPr>
              <a:t>4N+1=4×3+1=13</a:t>
            </a:r>
            <a:r>
              <a:rPr lang="en-US" altLang="zh-CN" sz="2000" dirty="0">
                <a:solidFill>
                  <a:srgbClr val="000000"/>
                </a:solidFill>
                <a:latin typeface="+mj-lt"/>
                <a:ea typeface="黑体" panose="02010609060101010101" charset="-122"/>
              </a:rPr>
              <a:t>. Tests are shown, for example, in Table 3-8.</a:t>
            </a:r>
            <a:r>
              <a:rPr lang="en-US" altLang="zh-CN" sz="1800" dirty="0">
                <a:solidFill>
                  <a:srgbClr val="000000"/>
                </a:solidFill>
                <a:latin typeface="+mj-lt"/>
                <a:ea typeface="黑体" panose="02010609060101010101" charset="-122"/>
              </a:rPr>
              <a:t>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260986" y="220869"/>
            <a:ext cx="8295639" cy="819150"/>
          </a:xfrm>
        </p:spPr>
        <p:txBody>
          <a:bodyPr vert="horz" wrap="square" lIns="91440" tIns="45720" rIns="91440" bIns="45720" anchor="b"/>
          <a:lstStyle/>
          <a:p>
            <a:r>
              <a:rPr lang="en-US" altLang="zh-CN" sz="2800" noProof="1">
                <a:solidFill>
                  <a:schemeClr val="tx1">
                    <a:lumMod val="60000"/>
                    <a:lumOff val="40000"/>
                  </a:schemeClr>
                </a:solidFill>
              </a:rPr>
              <a:t>3.3.3 Example of boundary value analysis</a:t>
            </a:r>
            <a:endParaRPr lang="zh-CN" altLang="en-US" sz="2800" strike="noStrike" noProof="1">
              <a:solidFill>
                <a:schemeClr val="tx1">
                  <a:lumMod val="60000"/>
                  <a:lumOff val="40000"/>
                </a:schemeClr>
              </a:solidFill>
            </a:endParaRPr>
          </a:p>
        </p:txBody>
      </p:sp>
      <p:sp>
        <p:nvSpPr>
          <p:cNvPr id="21507" name="Rectangle 3"/>
          <p:cNvSpPr>
            <a:spLocks noGrp="1"/>
          </p:cNvSpPr>
          <p:nvPr>
            <p:ph idx="1"/>
          </p:nvPr>
        </p:nvSpPr>
        <p:spPr>
          <a:xfrm>
            <a:off x="191769" y="1035009"/>
            <a:ext cx="8295640" cy="5012055"/>
          </a:xfrm>
        </p:spPr>
        <p:txBody>
          <a:bodyPr vert="horz" wrap="square" lIns="91440" tIns="45720" rIns="91440" bIns="45720" anchor="t"/>
          <a:lstStyle/>
          <a:p>
            <a:pPr marL="0" indent="0" eaLnBrk="1" hangingPunct="1">
              <a:lnSpc>
                <a:spcPct val="125000"/>
              </a:lnSpc>
              <a:buNone/>
            </a:pPr>
            <a:r>
              <a:rPr lang="en-US" altLang="zh-CN" sz="1800" b="1" dirty="0">
                <a:solidFill>
                  <a:srgbClr val="000000"/>
                </a:solidFill>
                <a:latin typeface="+mj-lt"/>
                <a:ea typeface="黑体" panose="02010609060101010101" charset="-122"/>
              </a:rPr>
              <a:t>Table 3-8 Date function general boundary value analysis method test cases</a:t>
            </a:r>
            <a:endParaRPr lang="en-US" altLang="zh-CN" sz="2000" b="1" dirty="0">
              <a:solidFill>
                <a:srgbClr val="000000"/>
              </a:solidFill>
              <a:latin typeface="+mj-lt"/>
              <a:ea typeface="黑体" panose="02010609060101010101" charset="-122"/>
            </a:endParaRPr>
          </a:p>
        </p:txBody>
      </p:sp>
      <p:graphicFrame>
        <p:nvGraphicFramePr>
          <p:cNvPr id="4" name="表格 3"/>
          <p:cNvGraphicFramePr/>
          <p:nvPr>
            <p:extLst>
              <p:ext uri="{D42A27DB-BD31-4B8C-83A1-F6EECF244321}">
                <p14:modId xmlns:p14="http://schemas.microsoft.com/office/powerpoint/2010/main" val="212603736"/>
              </p:ext>
            </p:extLst>
          </p:nvPr>
        </p:nvGraphicFramePr>
        <p:xfrm>
          <a:off x="260984" y="1772816"/>
          <a:ext cx="8157210" cy="4853305"/>
        </p:xfrm>
        <a:graphic>
          <a:graphicData uri="http://schemas.openxmlformats.org/drawingml/2006/table">
            <a:tbl>
              <a:tblPr firstRow="1" bandRow="1">
                <a:tableStyleId>{5940675A-B579-460E-94D1-54222C63F5DA}</a:tableStyleId>
              </a:tblPr>
              <a:tblGrid>
                <a:gridCol w="1122680">
                  <a:extLst>
                    <a:ext uri="{9D8B030D-6E8A-4147-A177-3AD203B41FA5}">
                      <a16:colId xmlns:a16="http://schemas.microsoft.com/office/drawing/2014/main" val="20000"/>
                    </a:ext>
                  </a:extLst>
                </a:gridCol>
                <a:gridCol w="1564640">
                  <a:extLst>
                    <a:ext uri="{9D8B030D-6E8A-4147-A177-3AD203B41FA5}">
                      <a16:colId xmlns:a16="http://schemas.microsoft.com/office/drawing/2014/main" val="20001"/>
                    </a:ext>
                  </a:extLst>
                </a:gridCol>
                <a:gridCol w="1562735">
                  <a:extLst>
                    <a:ext uri="{9D8B030D-6E8A-4147-A177-3AD203B41FA5}">
                      <a16:colId xmlns:a16="http://schemas.microsoft.com/office/drawing/2014/main" val="20002"/>
                    </a:ext>
                  </a:extLst>
                </a:gridCol>
                <a:gridCol w="1562735">
                  <a:extLst>
                    <a:ext uri="{9D8B030D-6E8A-4147-A177-3AD203B41FA5}">
                      <a16:colId xmlns:a16="http://schemas.microsoft.com/office/drawing/2014/main" val="20003"/>
                    </a:ext>
                  </a:extLst>
                </a:gridCol>
                <a:gridCol w="2344420">
                  <a:extLst>
                    <a:ext uri="{9D8B030D-6E8A-4147-A177-3AD203B41FA5}">
                      <a16:colId xmlns:a16="http://schemas.microsoft.com/office/drawing/2014/main" val="20004"/>
                    </a:ext>
                  </a:extLst>
                </a:gridCol>
              </a:tblGrid>
              <a:tr h="408940">
                <a:tc>
                  <a:txBody>
                    <a:bodyPr/>
                    <a:lstStyle/>
                    <a:p>
                      <a:pPr indent="127000" algn="ctr">
                        <a:buNone/>
                      </a:pPr>
                      <a:r>
                        <a:rPr lang="en-US" sz="1600" b="1" dirty="0">
                          <a:latin typeface="黑体" panose="02010609060101010101" charset="-122"/>
                          <a:ea typeface="黑体" panose="02010609060101010101" charset="-122"/>
                          <a:cs typeface="宋体" panose="02010600030101010101" pitchFamily="2" charset="-122"/>
                        </a:rPr>
                        <a:t>Use case number</a:t>
                      </a:r>
                      <a:endParaRPr lang="en-US" altLang="en-US" sz="1600" b="1" dirty="0">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Times New Roman" panose="02020603050405020304" pitchFamily="18" charset="0"/>
                        </a:rPr>
                        <a:t>Y</a:t>
                      </a:r>
                      <a:r>
                        <a:rPr lang="en-US" sz="1600" b="1" dirty="0">
                          <a:latin typeface="黑体" panose="02010609060101010101" charset="-122"/>
                          <a:ea typeface="黑体" panose="02010609060101010101" charset="-122"/>
                          <a:cs typeface="宋体" panose="02010600030101010101" pitchFamily="2" charset="-122"/>
                        </a:rPr>
                        <a:t>ear</a:t>
                      </a:r>
                      <a:endParaRPr lang="en-US" altLang="en-US" sz="16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Times New Roman" panose="02020603050405020304" pitchFamily="18" charset="0"/>
                        </a:rPr>
                        <a:t>M</a:t>
                      </a:r>
                      <a:r>
                        <a:rPr lang="en-US" sz="1600" b="1" dirty="0">
                          <a:latin typeface="黑体" panose="02010609060101010101" charset="-122"/>
                          <a:ea typeface="黑体" panose="02010609060101010101" charset="-122"/>
                          <a:cs typeface="宋体" panose="02010600030101010101" pitchFamily="2" charset="-122"/>
                        </a:rPr>
                        <a:t>onth</a:t>
                      </a:r>
                      <a:endParaRPr lang="en-US" altLang="en-US" sz="16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宋体" panose="02010600030101010101" pitchFamily="2" charset="-122"/>
                        </a:rPr>
                        <a:t>Day</a:t>
                      </a:r>
                      <a:endParaRPr lang="en-US" altLang="en-US" sz="16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宋体" panose="02010600030101010101" pitchFamily="2" charset="-122"/>
                        </a:rPr>
                        <a:t>Expected output</a:t>
                      </a:r>
                      <a:endParaRPr lang="en-US" altLang="en-US" sz="16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83385">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1</a:t>
                      </a:r>
                    </a:p>
                    <a:p>
                      <a:pPr indent="127000" algn="ctr">
                        <a:buNone/>
                      </a:pPr>
                      <a:r>
                        <a:rPr lang="en-US" sz="1600" b="1">
                          <a:latin typeface="黑体" panose="02010609060101010101" charset="-122"/>
                          <a:ea typeface="黑体" panose="02010609060101010101" charset="-122"/>
                          <a:cs typeface="宋体" panose="02010600030101010101" pitchFamily="2" charset="-122"/>
                        </a:rPr>
                        <a:t>2</a:t>
                      </a:r>
                    </a:p>
                    <a:p>
                      <a:pPr indent="127000" algn="ctr">
                        <a:buNone/>
                      </a:pPr>
                      <a:r>
                        <a:rPr lang="en-US" sz="1600" b="1">
                          <a:latin typeface="黑体" panose="02010609060101010101" charset="-122"/>
                          <a:ea typeface="黑体" panose="02010609060101010101" charset="-122"/>
                          <a:cs typeface="宋体" panose="02010600030101010101" pitchFamily="2" charset="-122"/>
                        </a:rPr>
                        <a:t>3</a:t>
                      </a:r>
                    </a:p>
                    <a:p>
                      <a:pPr indent="127000" algn="ctr">
                        <a:buNone/>
                      </a:pPr>
                      <a:r>
                        <a:rPr lang="en-US" sz="1600" b="1">
                          <a:latin typeface="黑体" panose="02010609060101010101" charset="-122"/>
                          <a:ea typeface="黑体" panose="02010609060101010101" charset="-122"/>
                          <a:cs typeface="宋体" panose="02010600030101010101" pitchFamily="2" charset="-122"/>
                        </a:rPr>
                        <a:t>4</a:t>
                      </a:r>
                    </a:p>
                    <a:p>
                      <a:pPr indent="127000" algn="ctr">
                        <a:buNone/>
                      </a:pPr>
                      <a:r>
                        <a:rPr lang="en-US" sz="1600" b="1">
                          <a:latin typeface="黑体" panose="02010609060101010101" charset="-122"/>
                          <a:ea typeface="黑体" panose="02010609060101010101" charset="-122"/>
                          <a:cs typeface="宋体" panose="02010600030101010101" pitchFamily="2" charset="-122"/>
                        </a:rPr>
                        <a:t>5</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highlight>
                            <a:srgbClr val="00FF00"/>
                          </a:highlight>
                          <a:latin typeface="黑体" panose="02010609060101010101" charset="-122"/>
                          <a:ea typeface="黑体" panose="02010609060101010101" charset="-122"/>
                          <a:cs typeface="宋体" panose="02010600030101010101" pitchFamily="2" charset="-122"/>
                        </a:rPr>
                        <a:t>1900</a:t>
                      </a:r>
                    </a:p>
                    <a:p>
                      <a:pPr indent="127000" algn="ctr">
                        <a:buNone/>
                      </a:pPr>
                      <a:r>
                        <a:rPr lang="en-US" sz="1600" b="1" dirty="0">
                          <a:highlight>
                            <a:srgbClr val="00FF00"/>
                          </a:highlight>
                          <a:latin typeface="黑体" panose="02010609060101010101" charset="-122"/>
                          <a:ea typeface="黑体" panose="02010609060101010101" charset="-122"/>
                          <a:cs typeface="宋体" panose="02010600030101010101" pitchFamily="2" charset="-122"/>
                        </a:rPr>
                        <a:t>1901</a:t>
                      </a:r>
                    </a:p>
                    <a:p>
                      <a:pPr indent="127000" algn="ctr">
                        <a:buNone/>
                      </a:pPr>
                      <a:r>
                        <a:rPr lang="en-US" sz="1600" b="1" dirty="0">
                          <a:latin typeface="黑体" panose="02010609060101010101" charset="-122"/>
                          <a:ea typeface="黑体" panose="02010609060101010101" charset="-122"/>
                          <a:cs typeface="宋体" panose="02010600030101010101" pitchFamily="2" charset="-122"/>
                        </a:rPr>
                        <a:t>2018</a:t>
                      </a:r>
                    </a:p>
                    <a:p>
                      <a:pPr indent="127000" algn="ctr">
                        <a:buNone/>
                      </a:pPr>
                      <a:r>
                        <a:rPr lang="en-US" sz="1600" b="1" dirty="0">
                          <a:highlight>
                            <a:srgbClr val="00FF00"/>
                          </a:highlight>
                          <a:latin typeface="黑体" panose="02010609060101010101" charset="-122"/>
                          <a:ea typeface="黑体" panose="02010609060101010101" charset="-122"/>
                          <a:cs typeface="宋体" panose="02010600030101010101" pitchFamily="2" charset="-122"/>
                        </a:rPr>
                        <a:t>2049</a:t>
                      </a:r>
                    </a:p>
                    <a:p>
                      <a:pPr indent="127000" algn="ctr">
                        <a:buNone/>
                      </a:pPr>
                      <a:r>
                        <a:rPr lang="en-US" sz="1600" b="1" dirty="0">
                          <a:highlight>
                            <a:srgbClr val="00FF00"/>
                          </a:highlight>
                          <a:latin typeface="黑体" panose="02010609060101010101" charset="-122"/>
                          <a:ea typeface="黑体" panose="02010609060101010101" charset="-122"/>
                          <a:cs typeface="宋体" panose="02010600030101010101" pitchFamily="2" charset="-122"/>
                        </a:rPr>
                        <a:t>2050</a:t>
                      </a:r>
                      <a:endParaRPr lang="en-US" altLang="en-US" sz="1600" b="1" dirty="0">
                        <a:highlight>
                          <a:srgbClr val="00FF00"/>
                        </a:highlight>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宋体" panose="02010600030101010101" pitchFamily="2" charset="-122"/>
                        </a:rPr>
                        <a:t>8</a:t>
                      </a:r>
                    </a:p>
                    <a:p>
                      <a:pPr indent="127000" algn="ctr">
                        <a:buNone/>
                      </a:pPr>
                      <a:r>
                        <a:rPr lang="en-US" sz="1600" b="1" dirty="0">
                          <a:latin typeface="黑体" panose="02010609060101010101" charset="-122"/>
                          <a:ea typeface="黑体" panose="02010609060101010101" charset="-122"/>
                          <a:cs typeface="宋体" panose="02010600030101010101" pitchFamily="2" charset="-122"/>
                        </a:rPr>
                        <a:t>8</a:t>
                      </a:r>
                    </a:p>
                    <a:p>
                      <a:pPr indent="127000" algn="ctr">
                        <a:buNone/>
                      </a:pPr>
                      <a:r>
                        <a:rPr lang="en-US" sz="1600" b="1" dirty="0">
                          <a:latin typeface="黑体" panose="02010609060101010101" charset="-122"/>
                          <a:ea typeface="黑体" panose="02010609060101010101" charset="-122"/>
                          <a:cs typeface="宋体" panose="02010600030101010101" pitchFamily="2" charset="-122"/>
                        </a:rPr>
                        <a:t>8</a:t>
                      </a:r>
                    </a:p>
                    <a:p>
                      <a:pPr indent="127000" algn="ctr">
                        <a:buNone/>
                      </a:pPr>
                      <a:r>
                        <a:rPr lang="en-US" sz="1600" b="1" dirty="0">
                          <a:latin typeface="黑体" panose="02010609060101010101" charset="-122"/>
                          <a:ea typeface="黑体" panose="02010609060101010101" charset="-122"/>
                          <a:cs typeface="宋体" panose="02010600030101010101" pitchFamily="2" charset="-122"/>
                        </a:rPr>
                        <a:t>8</a:t>
                      </a:r>
                    </a:p>
                    <a:p>
                      <a:pPr indent="127000" algn="ctr">
                        <a:buNone/>
                      </a:pPr>
                      <a:r>
                        <a:rPr lang="en-US" sz="1600" b="1" dirty="0">
                          <a:latin typeface="黑体" panose="02010609060101010101" charset="-122"/>
                          <a:ea typeface="黑体" panose="02010609060101010101" charset="-122"/>
                          <a:cs typeface="宋体" panose="02010600030101010101" pitchFamily="2" charset="-122"/>
                        </a:rPr>
                        <a:t>8</a:t>
                      </a:r>
                      <a:endParaRPr lang="en-US" altLang="en-US" sz="16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6</a:t>
                      </a:r>
                    </a:p>
                    <a:p>
                      <a:pPr indent="127000" algn="ctr">
                        <a:buNone/>
                      </a:pPr>
                      <a:r>
                        <a:rPr lang="en-US" sz="1600" b="1">
                          <a:latin typeface="黑体" panose="02010609060101010101" charset="-122"/>
                          <a:ea typeface="黑体" panose="02010609060101010101" charset="-122"/>
                          <a:cs typeface="宋体" panose="02010600030101010101" pitchFamily="2" charset="-122"/>
                        </a:rPr>
                        <a:t>6</a:t>
                      </a:r>
                    </a:p>
                    <a:p>
                      <a:pPr indent="127000" algn="ctr">
                        <a:buNone/>
                      </a:pPr>
                      <a:r>
                        <a:rPr lang="en-US" sz="1600" b="1">
                          <a:latin typeface="黑体" panose="02010609060101010101" charset="-122"/>
                          <a:ea typeface="黑体" panose="02010609060101010101" charset="-122"/>
                          <a:cs typeface="宋体" panose="02010600030101010101" pitchFamily="2" charset="-122"/>
                        </a:rPr>
                        <a:t>6</a:t>
                      </a:r>
                    </a:p>
                    <a:p>
                      <a:pPr indent="127000" algn="ctr">
                        <a:buNone/>
                      </a:pPr>
                      <a:r>
                        <a:rPr lang="en-US" sz="1600" b="1">
                          <a:latin typeface="黑体" panose="02010609060101010101" charset="-122"/>
                          <a:ea typeface="黑体" panose="02010609060101010101" charset="-122"/>
                          <a:cs typeface="宋体" panose="02010600030101010101" pitchFamily="2" charset="-122"/>
                        </a:rPr>
                        <a:t>6</a:t>
                      </a:r>
                    </a:p>
                    <a:p>
                      <a:pPr indent="127000" algn="ctr">
                        <a:buNone/>
                      </a:pPr>
                      <a:r>
                        <a:rPr lang="en-US" sz="1600" b="1">
                          <a:latin typeface="黑体" panose="02010609060101010101" charset="-122"/>
                          <a:ea typeface="黑体" panose="02010609060101010101" charset="-122"/>
                          <a:cs typeface="宋体" panose="02010600030101010101" pitchFamily="2" charset="-122"/>
                        </a:rPr>
                        <a:t>6</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黑体" panose="02010609060101010101" charset="-122"/>
                        </a:rPr>
                        <a:t>1900年8月7日</a:t>
                      </a:r>
                    </a:p>
                    <a:p>
                      <a:pPr indent="127000" algn="ctr">
                        <a:buNone/>
                      </a:pPr>
                      <a:r>
                        <a:rPr lang="en-US" sz="1600" b="1" dirty="0">
                          <a:latin typeface="黑体" panose="02010609060101010101" charset="-122"/>
                          <a:ea typeface="黑体" panose="02010609060101010101" charset="-122"/>
                          <a:cs typeface="黑体" panose="02010609060101010101" charset="-122"/>
                        </a:rPr>
                        <a:t>1901年8月7日</a:t>
                      </a:r>
                    </a:p>
                    <a:p>
                      <a:pPr indent="127000" algn="ctr">
                        <a:buNone/>
                      </a:pPr>
                      <a:r>
                        <a:rPr lang="en-US" sz="1600" b="1" dirty="0">
                          <a:latin typeface="黑体" panose="02010609060101010101" charset="-122"/>
                          <a:ea typeface="黑体" panose="02010609060101010101" charset="-122"/>
                          <a:cs typeface="黑体" panose="02010609060101010101" charset="-122"/>
                        </a:rPr>
                        <a:t>2018年8月7日</a:t>
                      </a:r>
                    </a:p>
                    <a:p>
                      <a:pPr indent="127000" algn="ctr">
                        <a:buNone/>
                      </a:pPr>
                      <a:r>
                        <a:rPr lang="en-US" sz="1600" b="1" dirty="0">
                          <a:latin typeface="黑体" panose="02010609060101010101" charset="-122"/>
                          <a:ea typeface="黑体" panose="02010609060101010101" charset="-122"/>
                          <a:cs typeface="黑体" panose="02010609060101010101" charset="-122"/>
                        </a:rPr>
                        <a:t>2049年8月7日</a:t>
                      </a:r>
                    </a:p>
                    <a:p>
                      <a:pPr indent="127000" algn="ctr">
                        <a:buNone/>
                      </a:pPr>
                      <a:r>
                        <a:rPr lang="en-US" sz="1600" b="1" dirty="0">
                          <a:latin typeface="黑体" panose="02010609060101010101" charset="-122"/>
                          <a:ea typeface="黑体" panose="02010609060101010101" charset="-122"/>
                          <a:cs typeface="黑体" panose="02010609060101010101" charset="-122"/>
                        </a:rPr>
                        <a:t>2050年8月7日</a:t>
                      </a:r>
                      <a:endParaRPr lang="en-US" altLang="en-US" sz="1600" b="1" dirty="0">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1120">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6</a:t>
                      </a:r>
                    </a:p>
                    <a:p>
                      <a:pPr indent="127000" algn="ctr">
                        <a:buNone/>
                      </a:pPr>
                      <a:r>
                        <a:rPr lang="en-US" sz="1600" b="1">
                          <a:latin typeface="黑体" panose="02010609060101010101" charset="-122"/>
                          <a:ea typeface="黑体" panose="02010609060101010101" charset="-122"/>
                          <a:cs typeface="宋体" panose="02010600030101010101" pitchFamily="2" charset="-122"/>
                        </a:rPr>
                        <a:t>7</a:t>
                      </a:r>
                    </a:p>
                    <a:p>
                      <a:pPr indent="127000" algn="ctr">
                        <a:buNone/>
                      </a:pPr>
                      <a:r>
                        <a:rPr lang="en-US" sz="1600" b="1">
                          <a:latin typeface="黑体" panose="02010609060101010101" charset="-122"/>
                          <a:ea typeface="黑体" panose="02010609060101010101" charset="-122"/>
                          <a:cs typeface="宋体" panose="02010600030101010101" pitchFamily="2" charset="-122"/>
                        </a:rPr>
                        <a:t>8</a:t>
                      </a:r>
                    </a:p>
                    <a:p>
                      <a:pPr indent="127000" algn="ctr">
                        <a:buNone/>
                      </a:pPr>
                      <a:r>
                        <a:rPr lang="en-US" sz="1600" b="1">
                          <a:latin typeface="黑体" panose="02010609060101010101" charset="-122"/>
                          <a:ea typeface="黑体" panose="02010609060101010101" charset="-122"/>
                          <a:cs typeface="宋体" panose="02010600030101010101" pitchFamily="2" charset="-122"/>
                        </a:rPr>
                        <a:t>9</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2018</a:t>
                      </a:r>
                    </a:p>
                    <a:p>
                      <a:pPr indent="127000" algn="ctr">
                        <a:buNone/>
                      </a:pPr>
                      <a:r>
                        <a:rPr lang="en-US" sz="1600" b="1">
                          <a:latin typeface="黑体" panose="02010609060101010101" charset="-122"/>
                          <a:ea typeface="黑体" panose="02010609060101010101" charset="-122"/>
                          <a:cs typeface="宋体" panose="02010600030101010101" pitchFamily="2" charset="-122"/>
                        </a:rPr>
                        <a:t>2018</a:t>
                      </a:r>
                    </a:p>
                    <a:p>
                      <a:pPr indent="127000" algn="ctr">
                        <a:buNone/>
                      </a:pPr>
                      <a:r>
                        <a:rPr lang="en-US" sz="1600" b="1">
                          <a:latin typeface="黑体" panose="02010609060101010101" charset="-122"/>
                          <a:ea typeface="黑体" panose="02010609060101010101" charset="-122"/>
                          <a:cs typeface="宋体" panose="02010600030101010101" pitchFamily="2" charset="-122"/>
                        </a:rPr>
                        <a:t>2018</a:t>
                      </a:r>
                    </a:p>
                    <a:p>
                      <a:pPr indent="127000" algn="ctr">
                        <a:buNone/>
                      </a:pPr>
                      <a:r>
                        <a:rPr lang="en-US" sz="1600" b="1">
                          <a:latin typeface="黑体" panose="02010609060101010101" charset="-122"/>
                          <a:ea typeface="黑体" panose="02010609060101010101" charset="-122"/>
                          <a:cs typeface="宋体" panose="02010600030101010101" pitchFamily="2" charset="-122"/>
                        </a:rPr>
                        <a:t>2018</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highlight>
                            <a:srgbClr val="00FF00"/>
                          </a:highlight>
                          <a:latin typeface="黑体" panose="02010609060101010101" charset="-122"/>
                          <a:ea typeface="黑体" panose="02010609060101010101" charset="-122"/>
                          <a:cs typeface="宋体" panose="02010600030101010101" pitchFamily="2" charset="-122"/>
                        </a:rPr>
                        <a:t>1</a:t>
                      </a:r>
                    </a:p>
                    <a:p>
                      <a:pPr indent="127000" algn="ctr">
                        <a:buNone/>
                      </a:pPr>
                      <a:r>
                        <a:rPr lang="en-US" sz="1600" b="1" dirty="0">
                          <a:highlight>
                            <a:srgbClr val="00FF00"/>
                          </a:highlight>
                          <a:latin typeface="黑体" panose="02010609060101010101" charset="-122"/>
                          <a:ea typeface="黑体" panose="02010609060101010101" charset="-122"/>
                          <a:cs typeface="宋体" panose="02010600030101010101" pitchFamily="2" charset="-122"/>
                        </a:rPr>
                        <a:t>2</a:t>
                      </a:r>
                    </a:p>
                    <a:p>
                      <a:pPr indent="127000" algn="ctr">
                        <a:buNone/>
                      </a:pPr>
                      <a:r>
                        <a:rPr lang="en-US" sz="1600" b="1" dirty="0">
                          <a:highlight>
                            <a:srgbClr val="00FF00"/>
                          </a:highlight>
                          <a:latin typeface="黑体" panose="02010609060101010101" charset="-122"/>
                          <a:ea typeface="黑体" panose="02010609060101010101" charset="-122"/>
                          <a:cs typeface="宋体" panose="02010600030101010101" pitchFamily="2" charset="-122"/>
                        </a:rPr>
                        <a:t>11</a:t>
                      </a:r>
                    </a:p>
                    <a:p>
                      <a:pPr indent="127000" algn="ctr">
                        <a:buNone/>
                      </a:pPr>
                      <a:r>
                        <a:rPr lang="en-US" sz="1600" b="1" dirty="0">
                          <a:highlight>
                            <a:srgbClr val="00FF00"/>
                          </a:highlight>
                          <a:latin typeface="黑体" panose="02010609060101010101" charset="-122"/>
                          <a:ea typeface="黑体" panose="02010609060101010101" charset="-122"/>
                          <a:cs typeface="宋体" panose="02010600030101010101" pitchFamily="2" charset="-122"/>
                        </a:rPr>
                        <a:t>12</a:t>
                      </a:r>
                      <a:endParaRPr lang="en-US" altLang="en-US" sz="1600" b="1" dirty="0">
                        <a:highlight>
                          <a:srgbClr val="00FF00"/>
                        </a:highlight>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6</a:t>
                      </a:r>
                    </a:p>
                    <a:p>
                      <a:pPr indent="127000" algn="ctr">
                        <a:buNone/>
                      </a:pPr>
                      <a:r>
                        <a:rPr lang="en-US" sz="1600" b="1">
                          <a:latin typeface="黑体" panose="02010609060101010101" charset="-122"/>
                          <a:ea typeface="黑体" panose="02010609060101010101" charset="-122"/>
                          <a:cs typeface="宋体" panose="02010600030101010101" pitchFamily="2" charset="-122"/>
                        </a:rPr>
                        <a:t>6</a:t>
                      </a:r>
                    </a:p>
                    <a:p>
                      <a:pPr indent="127000" algn="ctr">
                        <a:buNone/>
                      </a:pPr>
                      <a:r>
                        <a:rPr lang="en-US" sz="1600" b="1">
                          <a:latin typeface="黑体" panose="02010609060101010101" charset="-122"/>
                          <a:ea typeface="黑体" panose="02010609060101010101" charset="-122"/>
                          <a:cs typeface="宋体" panose="02010600030101010101" pitchFamily="2" charset="-122"/>
                        </a:rPr>
                        <a:t>6</a:t>
                      </a:r>
                    </a:p>
                    <a:p>
                      <a:pPr indent="127000" algn="ctr">
                        <a:buNone/>
                      </a:pPr>
                      <a:r>
                        <a:rPr lang="en-US" sz="1600" b="1">
                          <a:latin typeface="黑体" panose="02010609060101010101" charset="-122"/>
                          <a:ea typeface="黑体" panose="02010609060101010101" charset="-122"/>
                          <a:cs typeface="宋体" panose="02010600030101010101" pitchFamily="2" charset="-122"/>
                        </a:rPr>
                        <a:t>6</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黑体" panose="02010609060101010101" charset="-122"/>
                        </a:rPr>
                        <a:t>2018年1月7日</a:t>
                      </a:r>
                    </a:p>
                    <a:p>
                      <a:pPr indent="127000" algn="ctr">
                        <a:buNone/>
                      </a:pPr>
                      <a:r>
                        <a:rPr lang="en-US" sz="1600" b="1" dirty="0">
                          <a:latin typeface="黑体" panose="02010609060101010101" charset="-122"/>
                          <a:ea typeface="黑体" panose="02010609060101010101" charset="-122"/>
                          <a:cs typeface="黑体" panose="02010609060101010101" charset="-122"/>
                        </a:rPr>
                        <a:t>2018年2月7日</a:t>
                      </a:r>
                    </a:p>
                    <a:p>
                      <a:pPr indent="127000" algn="ctr">
                        <a:buNone/>
                      </a:pPr>
                      <a:r>
                        <a:rPr lang="en-US" sz="1600" b="1" dirty="0">
                          <a:latin typeface="黑体" panose="02010609060101010101" charset="-122"/>
                          <a:ea typeface="黑体" panose="02010609060101010101" charset="-122"/>
                          <a:cs typeface="黑体" panose="02010609060101010101" charset="-122"/>
                        </a:rPr>
                        <a:t>2018年11月7日     2018年12月7日</a:t>
                      </a:r>
                      <a:endParaRPr lang="en-US" altLang="en-US" sz="1600" b="1" dirty="0">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41120">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10</a:t>
                      </a:r>
                    </a:p>
                    <a:p>
                      <a:pPr indent="127000" algn="ctr">
                        <a:buNone/>
                      </a:pPr>
                      <a:r>
                        <a:rPr lang="en-US" sz="1600" b="1">
                          <a:latin typeface="黑体" panose="02010609060101010101" charset="-122"/>
                          <a:ea typeface="黑体" panose="02010609060101010101" charset="-122"/>
                          <a:cs typeface="宋体" panose="02010600030101010101" pitchFamily="2" charset="-122"/>
                        </a:rPr>
                        <a:t>11</a:t>
                      </a:r>
                    </a:p>
                    <a:p>
                      <a:pPr indent="127000" algn="ctr">
                        <a:buNone/>
                      </a:pPr>
                      <a:r>
                        <a:rPr lang="en-US" sz="1600" b="1">
                          <a:latin typeface="黑体" panose="02010609060101010101" charset="-122"/>
                          <a:ea typeface="黑体" panose="02010609060101010101" charset="-122"/>
                          <a:cs typeface="宋体" panose="02010600030101010101" pitchFamily="2" charset="-122"/>
                        </a:rPr>
                        <a:t>12</a:t>
                      </a:r>
                    </a:p>
                    <a:p>
                      <a:pPr indent="127000" algn="ctr">
                        <a:buNone/>
                      </a:pPr>
                      <a:r>
                        <a:rPr lang="en-US" sz="1600" b="1">
                          <a:latin typeface="黑体" panose="02010609060101010101" charset="-122"/>
                          <a:ea typeface="黑体" panose="02010609060101010101" charset="-122"/>
                          <a:cs typeface="宋体" panose="02010600030101010101" pitchFamily="2" charset="-122"/>
                        </a:rPr>
                        <a:t>13</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宋体" panose="02010600030101010101" pitchFamily="2" charset="-122"/>
                        </a:rPr>
                        <a:t>2018</a:t>
                      </a:r>
                    </a:p>
                    <a:p>
                      <a:pPr indent="127000" algn="ctr">
                        <a:buNone/>
                      </a:pPr>
                      <a:r>
                        <a:rPr lang="en-US" sz="1600" b="1" dirty="0">
                          <a:latin typeface="黑体" panose="02010609060101010101" charset="-122"/>
                          <a:ea typeface="黑体" panose="02010609060101010101" charset="-122"/>
                          <a:cs typeface="宋体" panose="02010600030101010101" pitchFamily="2" charset="-122"/>
                        </a:rPr>
                        <a:t>2018</a:t>
                      </a:r>
                    </a:p>
                    <a:p>
                      <a:pPr indent="127000" algn="ctr">
                        <a:buNone/>
                      </a:pPr>
                      <a:r>
                        <a:rPr lang="en-US" sz="1600" b="1" dirty="0">
                          <a:latin typeface="黑体" panose="02010609060101010101" charset="-122"/>
                          <a:ea typeface="黑体" panose="02010609060101010101" charset="-122"/>
                          <a:cs typeface="宋体" panose="02010600030101010101" pitchFamily="2" charset="-122"/>
                        </a:rPr>
                        <a:t>2018</a:t>
                      </a:r>
                    </a:p>
                    <a:p>
                      <a:pPr indent="127000" algn="ctr">
                        <a:buNone/>
                      </a:pPr>
                      <a:r>
                        <a:rPr lang="en-US" sz="1600" b="1" dirty="0">
                          <a:latin typeface="黑体" panose="02010609060101010101" charset="-122"/>
                          <a:ea typeface="黑体" panose="02010609060101010101" charset="-122"/>
                          <a:cs typeface="宋体" panose="02010600030101010101" pitchFamily="2" charset="-122"/>
                        </a:rPr>
                        <a:t>2018</a:t>
                      </a:r>
                      <a:endParaRPr lang="en-US" altLang="en-US" sz="16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宋体" panose="02010600030101010101" pitchFamily="2" charset="-122"/>
                        </a:rPr>
                        <a:t>8</a:t>
                      </a:r>
                    </a:p>
                    <a:p>
                      <a:pPr indent="127000" algn="ctr">
                        <a:buNone/>
                      </a:pPr>
                      <a:r>
                        <a:rPr lang="en-US" sz="1600" b="1" dirty="0">
                          <a:latin typeface="黑体" panose="02010609060101010101" charset="-122"/>
                          <a:ea typeface="黑体" panose="02010609060101010101" charset="-122"/>
                          <a:cs typeface="宋体" panose="02010600030101010101" pitchFamily="2" charset="-122"/>
                        </a:rPr>
                        <a:t>8</a:t>
                      </a:r>
                    </a:p>
                    <a:p>
                      <a:pPr indent="127000" algn="ctr">
                        <a:buNone/>
                      </a:pPr>
                      <a:r>
                        <a:rPr lang="en-US" sz="1600" b="1" dirty="0">
                          <a:latin typeface="黑体" panose="02010609060101010101" charset="-122"/>
                          <a:ea typeface="黑体" panose="02010609060101010101" charset="-122"/>
                          <a:cs typeface="宋体" panose="02010600030101010101" pitchFamily="2" charset="-122"/>
                        </a:rPr>
                        <a:t>8</a:t>
                      </a:r>
                    </a:p>
                    <a:p>
                      <a:pPr indent="127000" algn="ctr">
                        <a:buNone/>
                      </a:pPr>
                      <a:r>
                        <a:rPr lang="en-US" sz="1600" b="1" dirty="0">
                          <a:latin typeface="黑体" panose="02010609060101010101" charset="-122"/>
                          <a:ea typeface="黑体" panose="02010609060101010101" charset="-122"/>
                          <a:cs typeface="宋体" panose="02010600030101010101" pitchFamily="2" charset="-122"/>
                        </a:rPr>
                        <a:t>8</a:t>
                      </a:r>
                      <a:endParaRPr lang="en-US" altLang="en-US" sz="16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highlight>
                            <a:srgbClr val="00FF00"/>
                          </a:highlight>
                          <a:latin typeface="黑体" panose="02010609060101010101" charset="-122"/>
                          <a:ea typeface="黑体" panose="02010609060101010101" charset="-122"/>
                          <a:cs typeface="宋体" panose="02010600030101010101" pitchFamily="2" charset="-122"/>
                        </a:rPr>
                        <a:t>1</a:t>
                      </a:r>
                    </a:p>
                    <a:p>
                      <a:pPr indent="127000" algn="ctr">
                        <a:buNone/>
                      </a:pPr>
                      <a:r>
                        <a:rPr lang="en-US" sz="1600" b="1" dirty="0">
                          <a:highlight>
                            <a:srgbClr val="00FF00"/>
                          </a:highlight>
                          <a:latin typeface="黑体" panose="02010609060101010101" charset="-122"/>
                          <a:ea typeface="黑体" panose="02010609060101010101" charset="-122"/>
                          <a:cs typeface="宋体" panose="02010600030101010101" pitchFamily="2" charset="-122"/>
                        </a:rPr>
                        <a:t>2</a:t>
                      </a:r>
                    </a:p>
                    <a:p>
                      <a:pPr indent="127000" algn="ctr">
                        <a:buNone/>
                      </a:pPr>
                      <a:r>
                        <a:rPr lang="en-US" sz="1600" b="1" dirty="0">
                          <a:highlight>
                            <a:srgbClr val="00FF00"/>
                          </a:highlight>
                          <a:latin typeface="黑体" panose="02010609060101010101" charset="-122"/>
                          <a:ea typeface="黑体" panose="02010609060101010101" charset="-122"/>
                          <a:cs typeface="宋体" panose="02010600030101010101" pitchFamily="2" charset="-122"/>
                        </a:rPr>
                        <a:t>30</a:t>
                      </a:r>
                    </a:p>
                    <a:p>
                      <a:pPr indent="127000" algn="ctr">
                        <a:buNone/>
                      </a:pPr>
                      <a:r>
                        <a:rPr lang="en-US" sz="1600" b="1" dirty="0">
                          <a:highlight>
                            <a:srgbClr val="00FF00"/>
                          </a:highlight>
                          <a:latin typeface="黑体" panose="02010609060101010101" charset="-122"/>
                          <a:ea typeface="黑体" panose="02010609060101010101" charset="-122"/>
                          <a:cs typeface="宋体" panose="02010600030101010101" pitchFamily="2" charset="-122"/>
                        </a:rPr>
                        <a:t>31</a:t>
                      </a:r>
                      <a:endParaRPr lang="en-US" altLang="en-US" sz="1600" b="1" dirty="0">
                        <a:highlight>
                          <a:srgbClr val="00FF00"/>
                        </a:highlight>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黑体" panose="02010609060101010101" charset="-122"/>
                        </a:rPr>
                        <a:t>2018年8月2日</a:t>
                      </a:r>
                    </a:p>
                    <a:p>
                      <a:pPr indent="127000" algn="ctr">
                        <a:buNone/>
                      </a:pPr>
                      <a:r>
                        <a:rPr lang="en-US" sz="1600" b="1" dirty="0">
                          <a:latin typeface="黑体" panose="02010609060101010101" charset="-122"/>
                          <a:ea typeface="黑体" panose="02010609060101010101" charset="-122"/>
                          <a:cs typeface="黑体" panose="02010609060101010101" charset="-122"/>
                        </a:rPr>
                        <a:t>2018年8月3日</a:t>
                      </a:r>
                    </a:p>
                    <a:p>
                      <a:pPr indent="127000" algn="ctr">
                        <a:buNone/>
                      </a:pPr>
                      <a:r>
                        <a:rPr lang="en-US" sz="1600" b="1" dirty="0">
                          <a:latin typeface="黑体" panose="02010609060101010101" charset="-122"/>
                          <a:ea typeface="黑体" panose="02010609060101010101" charset="-122"/>
                          <a:cs typeface="黑体" panose="02010609060101010101" charset="-122"/>
                        </a:rPr>
                        <a:t> 2018年8月31日  </a:t>
                      </a:r>
                    </a:p>
                    <a:p>
                      <a:pPr indent="127000" algn="ctr">
                        <a:buNone/>
                      </a:pPr>
                      <a:r>
                        <a:rPr lang="en-US" sz="1600" b="1" dirty="0">
                          <a:latin typeface="黑体" panose="02010609060101010101" charset="-122"/>
                          <a:ea typeface="黑体" panose="02010609060101010101" charset="-122"/>
                          <a:cs typeface="黑体" panose="02010609060101010101" charset="-122"/>
                        </a:rPr>
                        <a:t>2018年9月1日</a:t>
                      </a:r>
                      <a:endParaRPr lang="en-US" altLang="en-US" sz="1600" b="1" dirty="0">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Rectangle 6"/>
          <p:cNvSpPr txBox="1">
            <a:spLocks noGrp="1"/>
          </p:cNvSpPr>
          <p:nvPr/>
        </p:nvSpPr>
        <p:spPr>
          <a:xfrm>
            <a:off x="8227060" y="643826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29</a:t>
            </a:fld>
            <a:r>
              <a:rPr lang="en-US" altLang="zh-CN" b="1" dirty="0">
                <a:solidFill>
                  <a:schemeClr val="accent4"/>
                </a:solidFill>
              </a:rPr>
              <a:t>/116</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3"/>
          <p:cNvSpPr>
            <a:spLocks noGrp="1"/>
          </p:cNvSpPr>
          <p:nvPr>
            <p:ph type="title"/>
          </p:nvPr>
        </p:nvSpPr>
        <p:spPr>
          <a:xfrm>
            <a:off x="683568" y="757826"/>
            <a:ext cx="7418958" cy="654050"/>
          </a:xfrm>
        </p:spPr>
        <p:txBody>
          <a:bodyPr vert="horz" wrap="square" lIns="91440" tIns="45720" rIns="91440" bIns="45720" anchor="b"/>
          <a:lstStyle/>
          <a:p>
            <a:r>
              <a:rPr lang="en-US" altLang="zh-CN" sz="3200" noProof="1">
                <a:solidFill>
                  <a:schemeClr val="tx1">
                    <a:lumMod val="60000"/>
                    <a:lumOff val="40000"/>
                  </a:schemeClr>
                </a:solidFill>
                <a:latin typeface="楷体_GB2312" pitchFamily="49" charset="-122"/>
              </a:rPr>
              <a:t>3.1 Basic understanding of black box testing</a:t>
            </a:r>
            <a:endParaRPr lang="zh-CN" altLang="en-US" sz="3200" strike="noStrike" noProof="1">
              <a:solidFill>
                <a:schemeClr val="tx1">
                  <a:lumMod val="60000"/>
                  <a:lumOff val="40000"/>
                </a:schemeClr>
              </a:solidFill>
              <a:latin typeface="楷体_GB2312" pitchFamily="49" charset="-122"/>
              <a:ea typeface="楷体_GB2312" pitchFamily="49" charset="-122"/>
              <a:sym typeface="+mn-ea"/>
            </a:endParaRPr>
          </a:p>
        </p:txBody>
      </p:sp>
      <p:sp>
        <p:nvSpPr>
          <p:cNvPr id="9219" name="Rectangle 8"/>
          <p:cNvSpPr>
            <a:spLocks noGrp="1"/>
          </p:cNvSpPr>
          <p:nvPr>
            <p:ph idx="1"/>
          </p:nvPr>
        </p:nvSpPr>
        <p:spPr>
          <a:xfrm>
            <a:off x="250825" y="1520825"/>
            <a:ext cx="8101013" cy="3997325"/>
          </a:xfrm>
        </p:spPr>
        <p:txBody>
          <a:bodyPr vert="horz" wrap="square" lIns="91440" tIns="45720" rIns="91440" bIns="45720" anchor="t"/>
          <a:lstStyle/>
          <a:p>
            <a:pPr eaLnBrk="1" hangingPunct="1">
              <a:lnSpc>
                <a:spcPct val="120000"/>
              </a:lnSpc>
              <a:spcBef>
                <a:spcPct val="0"/>
              </a:spcBef>
              <a:buFont typeface="Wingdings" panose="05000000000000000000" charset="0"/>
              <a:buChar char="n"/>
            </a:pPr>
            <a:r>
              <a:rPr lang="en-US" altLang="zh-CN" dirty="0">
                <a:solidFill>
                  <a:srgbClr val="000000"/>
                </a:solidFill>
                <a:ea typeface="黑体" panose="02010609060101010101" charset="-122"/>
              </a:rPr>
              <a:t>Definition: To verify the software functionality from the user's point of view, focusing on the user's needs, and achieving end-to-end testing through the external operation of the program interface and APIs.
Classification: Black box testing can generally be divided into two categories: </a:t>
            </a:r>
            <a:r>
              <a:rPr lang="en-US" altLang="zh-CN" u="sng" dirty="0">
                <a:solidFill>
                  <a:srgbClr val="000000"/>
                </a:solidFill>
                <a:ea typeface="黑体" panose="02010609060101010101" charset="-122"/>
              </a:rPr>
              <a:t>functional testing </a:t>
            </a:r>
            <a:r>
              <a:rPr lang="en-US" altLang="zh-CN" dirty="0">
                <a:solidFill>
                  <a:srgbClr val="000000"/>
                </a:solidFill>
                <a:ea typeface="黑体" panose="02010609060101010101" charset="-122"/>
              </a:rPr>
              <a:t>and </a:t>
            </a:r>
            <a:r>
              <a:rPr lang="en-US" altLang="zh-CN" u="sng" dirty="0">
                <a:solidFill>
                  <a:srgbClr val="000000"/>
                </a:solidFill>
                <a:ea typeface="黑体" panose="02010609060101010101" charset="-122"/>
              </a:rPr>
              <a:t>non-functional testing</a:t>
            </a:r>
            <a:r>
              <a:rPr lang="en-US" altLang="zh-CN" dirty="0">
                <a:solidFill>
                  <a:srgbClr val="000000"/>
                </a:solidFill>
                <a:ea typeface="黑体" panose="02010609060101010101" charset="-122"/>
              </a:rPr>
              <a:t>.
</a:t>
            </a:r>
            <a:endParaRPr lang="zh-CN" altLang="en-US" dirty="0">
              <a:solidFill>
                <a:srgbClr val="000000"/>
              </a:solidFill>
              <a:ea typeface="黑体" panose="02010609060101010101" charset="-122"/>
            </a:endParaRP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a:t>
            </a:fld>
            <a:r>
              <a:rPr lang="en-US" altLang="zh-CN" b="1" dirty="0">
                <a:solidFill>
                  <a:schemeClr val="accent4"/>
                </a:solidFill>
              </a:rPr>
              <a:t>/116</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260984" y="379730"/>
            <a:ext cx="8199447" cy="819150"/>
          </a:xfrm>
        </p:spPr>
        <p:txBody>
          <a:bodyPr vert="horz" wrap="square" lIns="91440" tIns="45720" rIns="91440" bIns="45720" anchor="b"/>
          <a:lstStyle/>
          <a:p>
            <a:r>
              <a:rPr lang="en-US" altLang="zh-CN" sz="2800" noProof="1">
                <a:solidFill>
                  <a:schemeClr val="tx1">
                    <a:lumMod val="60000"/>
                    <a:lumOff val="40000"/>
                  </a:schemeClr>
                </a:solidFill>
              </a:rPr>
              <a:t>3.3.4 Characteristics of the boundary value analysis method</a:t>
            </a:r>
            <a:endParaRPr lang="zh-CN" altLang="en-US" sz="2800" strike="noStrike" noProof="1">
              <a:solidFill>
                <a:schemeClr val="tx1">
                  <a:lumMod val="60000"/>
                  <a:lumOff val="40000"/>
                </a:schemeClr>
              </a:solidFill>
            </a:endParaRPr>
          </a:p>
        </p:txBody>
      </p:sp>
      <p:sp>
        <p:nvSpPr>
          <p:cNvPr id="21507" name="Rectangle 3"/>
          <p:cNvSpPr>
            <a:spLocks noGrp="1"/>
          </p:cNvSpPr>
          <p:nvPr>
            <p:ph idx="1"/>
          </p:nvPr>
        </p:nvSpPr>
        <p:spPr>
          <a:xfrm>
            <a:off x="260985" y="1311275"/>
            <a:ext cx="8295640" cy="4814570"/>
          </a:xfrm>
        </p:spPr>
        <p:txBody>
          <a:bodyPr vert="horz" wrap="square" lIns="91440" tIns="45720" rIns="91440" bIns="45720" anchor="t"/>
          <a:lstStyle/>
          <a:p>
            <a:pPr eaLnBrk="1" hangingPunct="1">
              <a:lnSpc>
                <a:spcPct val="125000"/>
              </a:lnSpc>
              <a:buFont typeface="Wingdings" panose="05000000000000000000" charset="0"/>
              <a:buChar char="ü"/>
            </a:pPr>
            <a:r>
              <a:rPr lang="en-US" altLang="zh-CN" sz="2400" dirty="0">
                <a:solidFill>
                  <a:srgbClr val="000000"/>
                </a:solidFill>
                <a:latin typeface="+mj-lt"/>
                <a:ea typeface="黑体" panose="02010609060101010101" charset="-122"/>
              </a:rPr>
              <a:t>Since the boundary value analysis method assumes that the </a:t>
            </a:r>
            <a:r>
              <a:rPr lang="en-US" altLang="zh-CN" sz="2400" u="sng" dirty="0">
                <a:solidFill>
                  <a:srgbClr val="000000"/>
                </a:solidFill>
                <a:latin typeface="+mj-lt"/>
                <a:ea typeface="黑体" panose="02010609060101010101" charset="-122"/>
              </a:rPr>
              <a:t>variables are completely independent</a:t>
            </a:r>
            <a:r>
              <a:rPr lang="en-US" altLang="zh-CN" sz="2400" dirty="0">
                <a:solidFill>
                  <a:srgbClr val="000000"/>
                </a:solidFill>
                <a:latin typeface="+mj-lt"/>
                <a:ea typeface="黑体" panose="02010609060101010101" charset="-122"/>
              </a:rPr>
              <a:t> and does not consider </a:t>
            </a:r>
            <a:r>
              <a:rPr lang="en-US" altLang="zh-CN" sz="2400" u="sng" dirty="0">
                <a:solidFill>
                  <a:srgbClr val="000000"/>
                </a:solidFill>
                <a:latin typeface="+mj-lt"/>
                <a:ea typeface="黑体" panose="02010609060101010101" charset="-122"/>
              </a:rPr>
              <a:t>the dependencies between them</a:t>
            </a:r>
            <a:r>
              <a:rPr lang="en-US" altLang="zh-CN" sz="2400" dirty="0">
                <a:solidFill>
                  <a:srgbClr val="000000"/>
                </a:solidFill>
                <a:latin typeface="+mj-lt"/>
                <a:ea typeface="黑体" panose="02010609060101010101" charset="-122"/>
              </a:rPr>
              <a:t>, it only derives the limit values of the variables for the boundary range of each variable, </a:t>
            </a:r>
            <a:r>
              <a:rPr lang="en-US" altLang="zh-CN" sz="2400" u="sng" dirty="0">
                <a:solidFill>
                  <a:srgbClr val="000000"/>
                </a:solidFill>
                <a:latin typeface="+mj-lt"/>
                <a:ea typeface="黑体" panose="02010609060101010101" charset="-122"/>
              </a:rPr>
              <a:t>without analyzing the specific properties of the function or considering the semantic meaning of the variables</a:t>
            </a:r>
            <a:r>
              <a:rPr lang="en-US" altLang="zh-CN" sz="2400" dirty="0">
                <a:solidFill>
                  <a:srgbClr val="000000"/>
                </a:solidFill>
                <a:latin typeface="+mj-lt"/>
                <a:ea typeface="黑体" panose="02010609060101010101" charset="-122"/>
              </a:rPr>
              <a:t>.
In addition, it is not significant to use the boundary value analysis method to test </a:t>
            </a:r>
            <a:r>
              <a:rPr lang="en-US" altLang="zh-CN" sz="2400" u="sng" dirty="0">
                <a:solidFill>
                  <a:srgbClr val="000000"/>
                </a:solidFill>
                <a:latin typeface="+mj-lt"/>
                <a:ea typeface="黑体" panose="02010609060101010101" charset="-122"/>
              </a:rPr>
              <a:t>Boolean variables and logical variables</a:t>
            </a:r>
            <a:r>
              <a:rPr lang="en-US" altLang="zh-CN" sz="2400" dirty="0">
                <a:solidFill>
                  <a:srgbClr val="000000"/>
                </a:solidFill>
                <a:latin typeface="+mj-lt"/>
                <a:ea typeface="黑体" panose="02010609060101010101" charset="-122"/>
              </a:rPr>
              <a:t>, because their values are only True and False.</a:t>
            </a:r>
            <a:endParaRPr lang="en-US" altLang="zh-CN" dirty="0">
              <a:solidFill>
                <a:srgbClr val="000000"/>
              </a:solidFill>
              <a:latin typeface="+mj-lt"/>
              <a:ea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30</a:t>
            </a:fld>
            <a:r>
              <a:rPr lang="en-US" altLang="zh-CN" b="1" dirty="0">
                <a:solidFill>
                  <a:schemeClr val="accent4"/>
                </a:solidFill>
              </a:rPr>
              <a:t>/116</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AutoShape 2"/>
          <p:cNvSpPr>
            <a:spLocks noGrp="1"/>
          </p:cNvSpPr>
          <p:nvPr>
            <p:ph type="title"/>
          </p:nvPr>
        </p:nvSpPr>
        <p:spPr>
          <a:xfrm>
            <a:off x="721360" y="595630"/>
            <a:ext cx="8027104" cy="819150"/>
          </a:xfrm>
        </p:spPr>
        <p:txBody>
          <a:bodyPr vert="horz" wrap="square" lIns="91440" tIns="45720" rIns="91440" bIns="45720" anchor="b"/>
          <a:lstStyle/>
          <a:p>
            <a:r>
              <a:rPr lang="zh-CN" altLang="en-US" sz="3800" strike="noStrike" noProof="1">
                <a:solidFill>
                  <a:srgbClr val="3366FF"/>
                </a:solidFill>
                <a:latin typeface="楷体_GB2312" pitchFamily="49" charset="-122"/>
              </a:rPr>
              <a:t> </a:t>
            </a:r>
            <a:r>
              <a:rPr lang="en-US" altLang="zh-CN" noProof="1">
                <a:solidFill>
                  <a:srgbClr val="3366FF"/>
                </a:solidFill>
                <a:ea typeface="黑体" panose="02010609060101010101" charset="-122"/>
                <a:cs typeface="黑体" panose="02010609060101010101" charset="-122"/>
              </a:rPr>
              <a:t>3.4 Decision table driven method</a:t>
            </a:r>
            <a:endParaRPr lang="zh-CN" altLang="en-US" sz="3800" strike="noStrike" noProof="1">
              <a:solidFill>
                <a:srgbClr val="3366FF"/>
              </a:solidFill>
              <a:ea typeface="黑体" panose="02010609060101010101" charset="-122"/>
              <a:cs typeface="黑体" panose="02010609060101010101" charset="-122"/>
            </a:endParaRPr>
          </a:p>
        </p:txBody>
      </p:sp>
      <p:sp>
        <p:nvSpPr>
          <p:cNvPr id="13315" name="Rectangle 3"/>
          <p:cNvSpPr>
            <a:spLocks noGrp="1"/>
          </p:cNvSpPr>
          <p:nvPr>
            <p:ph idx="1"/>
          </p:nvPr>
        </p:nvSpPr>
        <p:spPr>
          <a:xfrm>
            <a:off x="721360" y="1741170"/>
            <a:ext cx="6944360" cy="3375660"/>
          </a:xfrm>
        </p:spPr>
        <p:txBody>
          <a:bodyPr vert="horz" wrap="square" lIns="91440" tIns="45720" rIns="91440" bIns="45720" anchor="t"/>
          <a:lstStyle/>
          <a:p>
            <a:pPr marL="179705" lvl="1" indent="0" algn="just" eaLnBrk="1" hangingPunct="1">
              <a:lnSpc>
                <a:spcPct val="160000"/>
              </a:lnSpc>
              <a:buNone/>
            </a:pPr>
            <a:r>
              <a:rPr lang="en-US" altLang="zh-CN" dirty="0">
                <a:solidFill>
                  <a:srgbClr val="000000"/>
                </a:solidFill>
                <a:latin typeface="+mj-lt"/>
                <a:ea typeface="黑体" panose="02010609060101010101" charset="-122"/>
                <a:cs typeface="黑体" panose="02010609060101010101" charset="-122"/>
              </a:rPr>
              <a:t>3.4.1 Construction and simplification of decision tables	
3.4.2 Application examples of the determinant table-driven method	
3.4.3 Scope of application and advantages and disadvantages</a:t>
            </a:r>
            <a:r>
              <a:rPr lang="zh-CN" altLang="en-US" sz="3200" dirty="0">
                <a:solidFill>
                  <a:srgbClr val="000000"/>
                </a:solidFill>
                <a:latin typeface="黑体" panose="02010609060101010101" charset="-122"/>
                <a:ea typeface="黑体" panose="02010609060101010101" charset="-122"/>
                <a:cs typeface="黑体" panose="02010609060101010101" charset="-122"/>
              </a:rPr>
              <a:t>	</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31</a:t>
            </a:fld>
            <a:r>
              <a:rPr lang="en-US" altLang="zh-CN" b="1" dirty="0">
                <a:solidFill>
                  <a:schemeClr val="accent4"/>
                </a:solidFill>
              </a:rPr>
              <a:t>/116</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260985" y="379730"/>
            <a:ext cx="6948170" cy="819150"/>
          </a:xfrm>
        </p:spPr>
        <p:txBody>
          <a:bodyPr vert="horz" wrap="square" lIns="91440" tIns="45720" rIns="91440" bIns="45720" anchor="b"/>
          <a:lstStyle/>
          <a:p>
            <a:r>
              <a:rPr lang="en-US" altLang="zh-CN" sz="3200" noProof="1">
                <a:solidFill>
                  <a:schemeClr val="tx1">
                    <a:lumMod val="60000"/>
                    <a:lumOff val="40000"/>
                  </a:schemeClr>
                </a:solidFill>
              </a:rPr>
              <a:t>3.3.1 Construction and simplification of decision tables</a:t>
            </a:r>
            <a:endParaRPr lang="zh-CN" altLang="en-US" sz="3200" strike="noStrike"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1507" name="Rectangle 3"/>
          <p:cNvSpPr>
            <a:spLocks noGrp="1"/>
          </p:cNvSpPr>
          <p:nvPr>
            <p:ph idx="1"/>
          </p:nvPr>
        </p:nvSpPr>
        <p:spPr>
          <a:xfrm>
            <a:off x="260985" y="1071245"/>
            <a:ext cx="8295640" cy="5426710"/>
          </a:xfrm>
        </p:spPr>
        <p:txBody>
          <a:bodyPr vert="horz" wrap="square" lIns="91440" tIns="45720" rIns="91440" bIns="45720" anchor="t"/>
          <a:lstStyle/>
          <a:p>
            <a:pPr marL="0" indent="0" eaLnBrk="1" hangingPunct="1">
              <a:lnSpc>
                <a:spcPct val="125000"/>
              </a:lnSpc>
              <a:buFont typeface="Wingdings" panose="05000000000000000000" charset="0"/>
              <a:buNone/>
            </a:pPr>
            <a:r>
              <a:rPr lang="en-US" altLang="zh-CN" dirty="0">
                <a:solidFill>
                  <a:srgbClr val="000000"/>
                </a:solidFill>
                <a:latin typeface="黑体" panose="02010609060101010101" charset="-122"/>
                <a:ea typeface="黑体" panose="02010609060101010101" charset="-122"/>
              </a:rPr>
              <a:t>    </a:t>
            </a:r>
            <a:r>
              <a:rPr lang="en-US" altLang="zh-CN" sz="1800" b="1" dirty="0">
                <a:solidFill>
                  <a:srgbClr val="000000"/>
                </a:solidFill>
                <a:latin typeface="+mj-lt"/>
                <a:ea typeface="黑体" panose="02010609060101010101" charset="-122"/>
              </a:rPr>
              <a:t>Decision tables </a:t>
            </a:r>
            <a:r>
              <a:rPr lang="en-US" altLang="zh-CN" sz="1800" dirty="0">
                <a:solidFill>
                  <a:srgbClr val="000000"/>
                </a:solidFill>
                <a:latin typeface="+mj-lt"/>
                <a:ea typeface="黑体" panose="02010609060101010101" charset="-122"/>
              </a:rPr>
              <a:t>can intuitively and clearly </a:t>
            </a:r>
            <a:r>
              <a:rPr lang="en-US" altLang="zh-CN" sz="1800" b="1" dirty="0">
                <a:solidFill>
                  <a:srgbClr val="000000"/>
                </a:solidFill>
                <a:latin typeface="+mj-lt"/>
                <a:ea typeface="黑体" panose="02010609060101010101" charset="-122"/>
              </a:rPr>
              <a:t>express complex logical relationships and combinations of conditions</a:t>
            </a:r>
            <a:r>
              <a:rPr lang="en-US" altLang="zh-CN" sz="1800" dirty="0">
                <a:solidFill>
                  <a:srgbClr val="000000"/>
                </a:solidFill>
                <a:latin typeface="+mj-lt"/>
                <a:ea typeface="黑体" panose="02010609060101010101" charset="-122"/>
              </a:rPr>
              <a:t>, making it easier for program developers to understand design requirements and to examine design results.
</a:t>
            </a:r>
            <a:r>
              <a:rPr lang="en-US" altLang="zh-CN" sz="1800" b="1" dirty="0">
                <a:solidFill>
                  <a:srgbClr val="92D050"/>
                </a:solidFill>
                <a:latin typeface="+mj-lt"/>
                <a:ea typeface="黑体" panose="02010609060101010101" charset="-122"/>
              </a:rPr>
              <a:t>A decision table consists of four parts as shown in Figure 3-3:</a:t>
            </a:r>
            <a:r>
              <a:rPr lang="en-US" altLang="zh-CN" sz="1800" dirty="0">
                <a:solidFill>
                  <a:srgbClr val="000000"/>
                </a:solidFill>
                <a:latin typeface="+mj-lt"/>
                <a:ea typeface="黑体" panose="02010609060101010101" charset="-122"/>
              </a:rPr>
              <a:t>
(1) </a:t>
            </a:r>
            <a:r>
              <a:rPr lang="en-US" altLang="zh-CN" sz="1800" b="1" dirty="0">
                <a:solidFill>
                  <a:srgbClr val="000000"/>
                </a:solidFill>
                <a:latin typeface="+mj-lt"/>
                <a:ea typeface="黑体" panose="02010609060101010101" charset="-122"/>
              </a:rPr>
              <a:t>Condition pile</a:t>
            </a:r>
            <a:r>
              <a:rPr lang="en-US" altLang="zh-CN" sz="1800" dirty="0">
                <a:solidFill>
                  <a:srgbClr val="000000"/>
                </a:solidFill>
                <a:latin typeface="+mj-lt"/>
                <a:ea typeface="黑体" panose="02010609060101010101" charset="-122"/>
              </a:rPr>
              <a:t>: </a:t>
            </a:r>
            <a:r>
              <a:rPr lang="en-US" altLang="zh-CN" sz="1800" u="sng" dirty="0">
                <a:solidFill>
                  <a:srgbClr val="000000"/>
                </a:solidFill>
                <a:latin typeface="+mj-lt"/>
                <a:ea typeface="黑体" panose="02010609060101010101" charset="-122"/>
              </a:rPr>
              <a:t>Lists all the conditions </a:t>
            </a:r>
            <a:r>
              <a:rPr lang="en-US" altLang="zh-CN" sz="1800" dirty="0">
                <a:solidFill>
                  <a:srgbClr val="000000"/>
                </a:solidFill>
                <a:latin typeface="+mj-lt"/>
                <a:ea typeface="黑体" panose="02010609060101010101" charset="-122"/>
              </a:rPr>
              <a:t>contained in the problem. In general, the order in which the conditions are arranged does not matter.
(2) </a:t>
            </a:r>
            <a:r>
              <a:rPr lang="en-US" altLang="zh-CN" sz="1800" b="1" dirty="0">
                <a:solidFill>
                  <a:srgbClr val="000000"/>
                </a:solidFill>
                <a:latin typeface="+mj-lt"/>
                <a:ea typeface="黑体" panose="02010609060101010101" charset="-122"/>
              </a:rPr>
              <a:t>Action pile</a:t>
            </a:r>
            <a:r>
              <a:rPr lang="en-US" altLang="zh-CN" sz="1800" dirty="0">
                <a:solidFill>
                  <a:srgbClr val="000000"/>
                </a:solidFill>
                <a:latin typeface="+mj-lt"/>
                <a:ea typeface="黑体" panose="02010609060101010101" charset="-122"/>
              </a:rPr>
              <a:t>: </a:t>
            </a:r>
            <a:r>
              <a:rPr lang="en-US" altLang="zh-CN" sz="1800" u="sng" dirty="0">
                <a:solidFill>
                  <a:srgbClr val="000000"/>
                </a:solidFill>
                <a:latin typeface="+mj-lt"/>
                <a:ea typeface="黑体" panose="02010609060101010101" charset="-122"/>
              </a:rPr>
              <a:t>Lists the actions that may be taken </a:t>
            </a:r>
            <a:r>
              <a:rPr lang="en-US" altLang="zh-CN" sz="1800" dirty="0">
                <a:solidFill>
                  <a:srgbClr val="000000"/>
                </a:solidFill>
                <a:latin typeface="+mj-lt"/>
                <a:ea typeface="黑体" panose="02010609060101010101" charset="-122"/>
              </a:rPr>
              <a:t>in the problem regulations. There is generally no requirement for the order in which these operations are listed.
(3) </a:t>
            </a:r>
            <a:r>
              <a:rPr lang="en-US" altLang="zh-CN" sz="1800" b="1" dirty="0">
                <a:solidFill>
                  <a:srgbClr val="000000"/>
                </a:solidFill>
                <a:latin typeface="+mj-lt"/>
                <a:ea typeface="黑体" panose="02010609060101010101" charset="-122"/>
              </a:rPr>
              <a:t>Condition items</a:t>
            </a:r>
            <a:r>
              <a:rPr lang="en-US" altLang="zh-CN" sz="1800" dirty="0">
                <a:solidFill>
                  <a:srgbClr val="000000"/>
                </a:solidFill>
                <a:latin typeface="+mj-lt"/>
                <a:ea typeface="黑体" panose="02010609060101010101" charset="-122"/>
              </a:rPr>
              <a:t>: Each condition in the condition pile can take a true value or a false value, and the condition item gives </a:t>
            </a:r>
            <a:r>
              <a:rPr lang="en-US" altLang="zh-CN" sz="1800" u="sng" dirty="0">
                <a:solidFill>
                  <a:srgbClr val="000000"/>
                </a:solidFill>
                <a:latin typeface="+mj-lt"/>
                <a:ea typeface="黑体" panose="02010609060101010101" charset="-122"/>
              </a:rPr>
              <a:t>a variety of combinations of these condition values</a:t>
            </a:r>
            <a:r>
              <a:rPr lang="en-US" altLang="zh-CN" sz="1800" dirty="0">
                <a:solidFill>
                  <a:srgbClr val="000000"/>
                </a:solidFill>
                <a:latin typeface="+mj-lt"/>
                <a:ea typeface="黑体" panose="02010609060101010101" charset="-122"/>
              </a:rPr>
              <a:t>.
(4) </a:t>
            </a:r>
            <a:r>
              <a:rPr lang="en-US" altLang="zh-CN" sz="1800" b="1" dirty="0">
                <a:solidFill>
                  <a:srgbClr val="000000"/>
                </a:solidFill>
                <a:latin typeface="+mj-lt"/>
                <a:ea typeface="黑体" panose="02010609060101010101" charset="-122"/>
              </a:rPr>
              <a:t>Action items</a:t>
            </a:r>
            <a:r>
              <a:rPr lang="en-US" altLang="zh-CN" sz="1800" dirty="0">
                <a:solidFill>
                  <a:srgbClr val="000000"/>
                </a:solidFill>
                <a:latin typeface="+mj-lt"/>
                <a:ea typeface="黑体" panose="02010609060101010101" charset="-122"/>
              </a:rPr>
              <a:t>: </a:t>
            </a:r>
            <a:r>
              <a:rPr lang="en-US" altLang="zh-CN" sz="1800" u="sng" dirty="0">
                <a:solidFill>
                  <a:srgbClr val="000000"/>
                </a:solidFill>
                <a:latin typeface="+mj-lt"/>
                <a:ea typeface="黑体" panose="02010609060101010101" charset="-122"/>
              </a:rPr>
              <a:t>Lists the corresponding actions </a:t>
            </a:r>
            <a:r>
              <a:rPr lang="en-US" altLang="zh-CN" sz="1800" dirty="0">
                <a:solidFill>
                  <a:srgbClr val="000000"/>
                </a:solidFill>
                <a:latin typeface="+mj-lt"/>
                <a:ea typeface="黑体" panose="02010609060101010101" charset="-122"/>
              </a:rPr>
              <a:t>that should be taken in the case of various conditional values.
</a:t>
            </a:r>
            <a:endParaRPr lang="zh-CN" altLang="en-US" dirty="0">
              <a:solidFill>
                <a:srgbClr val="000000"/>
              </a:solidFill>
              <a:latin typeface="+mj-lt"/>
              <a:ea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32</a:t>
            </a:fld>
            <a:r>
              <a:rPr lang="en-US" altLang="zh-CN" b="1" dirty="0">
                <a:solidFill>
                  <a:schemeClr val="accent4"/>
                </a:solidFill>
              </a:rPr>
              <a:t>/116</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p:nvPr/>
        </p:nvGraphicFramePr>
        <p:xfrm>
          <a:off x="2003425" y="1198563"/>
          <a:ext cx="4811713" cy="1365250"/>
        </p:xfrm>
        <a:graphic>
          <a:graphicData uri="http://schemas.openxmlformats.org/presentationml/2006/ole">
            <mc:AlternateContent xmlns:mc="http://schemas.openxmlformats.org/markup-compatibility/2006">
              <mc:Choice xmlns:v="urn:schemas-microsoft-com:vml" Requires="v">
                <p:oleObj spid="_x0000_s3169" name="Visio" r:id="rId4" imgW="1981200" imgH="762000" progId="Visio.Drawing.15">
                  <p:embed/>
                </p:oleObj>
              </mc:Choice>
              <mc:Fallback>
                <p:oleObj name="Visio" r:id="rId4" imgW="1981200" imgH="762000" progId="Visio.Drawing.15">
                  <p:embed/>
                  <p:pic>
                    <p:nvPicPr>
                      <p:cNvPr id="0" name="图片 2"/>
                      <p:cNvPicPr/>
                      <p:nvPr/>
                    </p:nvPicPr>
                    <p:blipFill>
                      <a:blip r:embed="rId5"/>
                      <a:stretch>
                        <a:fillRect/>
                      </a:stretch>
                    </p:blipFill>
                    <p:spPr>
                      <a:xfrm>
                        <a:off x="2003425" y="1198563"/>
                        <a:ext cx="4811713" cy="1365250"/>
                      </a:xfrm>
                      <a:prstGeom prst="rect">
                        <a:avLst/>
                      </a:prstGeom>
                    </p:spPr>
                  </p:pic>
                </p:oleObj>
              </mc:Fallback>
            </mc:AlternateContent>
          </a:graphicData>
        </a:graphic>
      </p:graphicFrame>
      <p:sp>
        <p:nvSpPr>
          <p:cNvPr id="11267" name="AutoShape 2"/>
          <p:cNvSpPr>
            <a:spLocks noGrp="1"/>
          </p:cNvSpPr>
          <p:nvPr>
            <p:ph type="title"/>
          </p:nvPr>
        </p:nvSpPr>
        <p:spPr>
          <a:xfrm>
            <a:off x="260985" y="379730"/>
            <a:ext cx="6948170" cy="819150"/>
          </a:xfrm>
        </p:spPr>
        <p:txBody>
          <a:bodyPr vert="horz" wrap="square" lIns="91440" tIns="45720" rIns="91440" bIns="45720" anchor="b"/>
          <a:lstStyle/>
          <a:p>
            <a:r>
              <a:rPr lang="en-US" altLang="zh-CN" sz="3200" noProof="1">
                <a:solidFill>
                  <a:schemeClr val="tx1">
                    <a:lumMod val="60000"/>
                    <a:lumOff val="40000"/>
                  </a:schemeClr>
                </a:solidFill>
              </a:rPr>
              <a:t>3.3.1 Construction and simplification of decision tables</a:t>
            </a:r>
            <a:endParaRPr lang="zh-CN" altLang="en-US" sz="3200" strike="noStrike"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1507" name="Rectangle 3"/>
          <p:cNvSpPr>
            <a:spLocks noGrp="1"/>
          </p:cNvSpPr>
          <p:nvPr>
            <p:ph idx="1"/>
          </p:nvPr>
        </p:nvSpPr>
        <p:spPr>
          <a:xfrm>
            <a:off x="260985" y="1198880"/>
            <a:ext cx="8295640" cy="5426710"/>
          </a:xfrm>
        </p:spPr>
        <p:txBody>
          <a:bodyPr vert="horz" wrap="square" lIns="91440" tIns="45720" rIns="91440" bIns="45720" anchor="t"/>
          <a:lstStyle/>
          <a:p>
            <a:pPr marL="0" indent="0" eaLnBrk="1" hangingPunct="1">
              <a:lnSpc>
                <a:spcPct val="125000"/>
              </a:lnSpc>
              <a:buFont typeface="Wingdings" panose="05000000000000000000" charset="0"/>
              <a:buNone/>
            </a:pPr>
            <a:r>
              <a:rPr lang="en-US" altLang="zh-CN" dirty="0">
                <a:solidFill>
                  <a:srgbClr val="000000"/>
                </a:solidFill>
                <a:latin typeface="黑体" panose="02010609060101010101" charset="-122"/>
                <a:ea typeface="黑体" panose="02010609060101010101" charset="-122"/>
              </a:rPr>
              <a:t>    </a:t>
            </a:r>
            <a:endParaRPr lang="zh-CN" altLang="en-US" dirty="0">
              <a:solidFill>
                <a:srgbClr val="000000"/>
              </a:solidFill>
              <a:latin typeface="黑体" panose="02010609060101010101" charset="-122"/>
              <a:ea typeface="黑体" panose="02010609060101010101" charset="-122"/>
            </a:endParaRPr>
          </a:p>
        </p:txBody>
      </p:sp>
      <p:sp>
        <p:nvSpPr>
          <p:cNvPr id="4" name="文本框 3"/>
          <p:cNvSpPr txBox="1"/>
          <p:nvPr/>
        </p:nvSpPr>
        <p:spPr>
          <a:xfrm>
            <a:off x="260985" y="1082040"/>
            <a:ext cx="8295640" cy="5581015"/>
          </a:xfrm>
          <a:prstGeom prst="rect">
            <a:avLst/>
          </a:prstGeom>
          <a:noFill/>
        </p:spPr>
        <p:txBody>
          <a:bodyPr wrap="square" rtlCol="0">
            <a:spAutoFit/>
          </a:bodyPr>
          <a:lstStyle/>
          <a:p>
            <a:endParaRPr lang="zh-CN" altLang="en-US" dirty="0"/>
          </a:p>
          <a:p>
            <a:endParaRPr lang="zh-CN" altLang="en-US" dirty="0"/>
          </a:p>
          <a:p>
            <a:endParaRPr lang="zh-CN" altLang="en-US" dirty="0"/>
          </a:p>
          <a:p>
            <a:endParaRPr lang="zh-CN" altLang="en-US" dirty="0"/>
          </a:p>
          <a:p>
            <a:endParaRPr lang="zh-CN" altLang="en-US" dirty="0"/>
          </a:p>
          <a:p>
            <a:pPr>
              <a:lnSpc>
                <a:spcPct val="150000"/>
              </a:lnSpc>
            </a:pPr>
            <a:r>
              <a:rPr lang="en-US" altLang="zh-CN" dirty="0">
                <a:solidFill>
                  <a:srgbClr val="000000"/>
                </a:solidFill>
              </a:rPr>
              <a:t>                            Figure 3-3 Composition of the decision table
       Decision tables are constructed to express and acquire rules, which are specific values for any </a:t>
            </a:r>
            <a:r>
              <a:rPr lang="en-US" altLang="zh-CN" u="sng" dirty="0">
                <a:solidFill>
                  <a:srgbClr val="000000"/>
                </a:solidFill>
              </a:rPr>
              <a:t>combination of conditions and the actions they should perform</a:t>
            </a:r>
            <a:r>
              <a:rPr lang="en-US" altLang="zh-CN" dirty="0">
                <a:solidFill>
                  <a:srgbClr val="000000"/>
                </a:solidFill>
              </a:rPr>
              <a:t>. In a decision table, a column that runs through conditional and action items is a rule.
       How many combinations of conditions are given in a decision table, and the corresponding rules, that is, how many columns there are for conditional items and action items. </a:t>
            </a:r>
            <a:r>
              <a:rPr lang="en-US" altLang="zh-CN" u="sng" dirty="0">
                <a:solidFill>
                  <a:srgbClr val="000000"/>
                </a:solidFill>
              </a:rPr>
              <a:t>For the decision table containing n conditions, because each condition has two kinds of values, true and false, the decision table has 2n rules</a:t>
            </a:r>
            <a:r>
              <a:rPr lang="en-US" altLang="zh-CN" dirty="0">
                <a:solidFill>
                  <a:srgbClr val="000000"/>
                </a:solidFill>
              </a:rPr>
              <a:t>.
</a:t>
            </a:r>
            <a:endParaRPr lang="zh-CN" altLang="en-US" dirty="0"/>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33</a:t>
            </a:fld>
            <a:r>
              <a:rPr lang="en-US" altLang="zh-CN" b="1" dirty="0">
                <a:solidFill>
                  <a:schemeClr val="accent4"/>
                </a:solidFill>
              </a:rPr>
              <a:t>/116</a:t>
            </a:r>
          </a:p>
        </p:txBody>
      </p:sp>
      <p:sp>
        <p:nvSpPr>
          <p:cNvPr id="7" name="流程图: 过程 6">
            <a:extLst>
              <a:ext uri="{FF2B5EF4-FFF2-40B4-BE49-F238E27FC236}">
                <a16:creationId xmlns:a16="http://schemas.microsoft.com/office/drawing/2014/main" id="{7D5B12B7-3F8B-4963-9E2D-9106F539BFA3}"/>
              </a:ext>
            </a:extLst>
          </p:cNvPr>
          <p:cNvSpPr/>
          <p:nvPr/>
        </p:nvSpPr>
        <p:spPr bwMode="auto">
          <a:xfrm>
            <a:off x="2183879" y="1414747"/>
            <a:ext cx="1584176" cy="415826"/>
          </a:xfrm>
          <a:prstGeom prst="flowChartProcess">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文本框 7">
            <a:extLst>
              <a:ext uri="{FF2B5EF4-FFF2-40B4-BE49-F238E27FC236}">
                <a16:creationId xmlns:a16="http://schemas.microsoft.com/office/drawing/2014/main" id="{F3419B6E-FCE7-4A6D-8A27-BBC82E22ED6E}"/>
              </a:ext>
            </a:extLst>
          </p:cNvPr>
          <p:cNvSpPr txBox="1"/>
          <p:nvPr/>
        </p:nvSpPr>
        <p:spPr>
          <a:xfrm>
            <a:off x="2123728" y="1412776"/>
            <a:ext cx="1800200" cy="369332"/>
          </a:xfrm>
          <a:prstGeom prst="rect">
            <a:avLst/>
          </a:prstGeom>
          <a:noFill/>
        </p:spPr>
        <p:txBody>
          <a:bodyPr wrap="square">
            <a:spAutoFit/>
          </a:bodyPr>
          <a:lstStyle/>
          <a:p>
            <a:r>
              <a:rPr lang="en-US" altLang="zh-CN" sz="1800" b="1" dirty="0">
                <a:solidFill>
                  <a:srgbClr val="000000"/>
                </a:solidFill>
                <a:latin typeface="+mj-lt"/>
                <a:ea typeface="黑体" panose="02010609060101010101" charset="-122"/>
              </a:rPr>
              <a:t>Condition pile</a:t>
            </a:r>
            <a:endParaRPr lang="zh-CN" altLang="en-US" dirty="0"/>
          </a:p>
        </p:txBody>
      </p:sp>
      <p:sp>
        <p:nvSpPr>
          <p:cNvPr id="11" name="流程图: 过程 10">
            <a:extLst>
              <a:ext uri="{FF2B5EF4-FFF2-40B4-BE49-F238E27FC236}">
                <a16:creationId xmlns:a16="http://schemas.microsoft.com/office/drawing/2014/main" id="{9C9ECA30-05BE-4A72-8DC4-D87E36015110}"/>
              </a:ext>
            </a:extLst>
          </p:cNvPr>
          <p:cNvSpPr/>
          <p:nvPr/>
        </p:nvSpPr>
        <p:spPr bwMode="auto">
          <a:xfrm>
            <a:off x="2188950" y="1949067"/>
            <a:ext cx="1584176" cy="415826"/>
          </a:xfrm>
          <a:prstGeom prst="flowChartProcess">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文本框 11">
            <a:extLst>
              <a:ext uri="{FF2B5EF4-FFF2-40B4-BE49-F238E27FC236}">
                <a16:creationId xmlns:a16="http://schemas.microsoft.com/office/drawing/2014/main" id="{F309C5D5-103A-4C1D-8261-612413AE7EAC}"/>
              </a:ext>
            </a:extLst>
          </p:cNvPr>
          <p:cNvSpPr txBox="1"/>
          <p:nvPr/>
        </p:nvSpPr>
        <p:spPr>
          <a:xfrm>
            <a:off x="2267744" y="1955059"/>
            <a:ext cx="1800200" cy="369332"/>
          </a:xfrm>
          <a:prstGeom prst="rect">
            <a:avLst/>
          </a:prstGeom>
          <a:noFill/>
        </p:spPr>
        <p:txBody>
          <a:bodyPr wrap="square">
            <a:spAutoFit/>
          </a:bodyPr>
          <a:lstStyle/>
          <a:p>
            <a:r>
              <a:rPr lang="en-US" altLang="zh-CN" sz="1800" b="1" dirty="0">
                <a:solidFill>
                  <a:srgbClr val="000000"/>
                </a:solidFill>
                <a:latin typeface="+mj-lt"/>
                <a:ea typeface="黑体" panose="02010609060101010101" charset="-122"/>
              </a:rPr>
              <a:t>Action pile</a:t>
            </a:r>
            <a:endParaRPr lang="zh-CN" altLang="en-US" dirty="0"/>
          </a:p>
        </p:txBody>
      </p:sp>
      <p:sp>
        <p:nvSpPr>
          <p:cNvPr id="13" name="流程图: 过程 12">
            <a:extLst>
              <a:ext uri="{FF2B5EF4-FFF2-40B4-BE49-F238E27FC236}">
                <a16:creationId xmlns:a16="http://schemas.microsoft.com/office/drawing/2014/main" id="{93E987F1-D0E8-42DD-9D43-8E37B57DD220}"/>
              </a:ext>
            </a:extLst>
          </p:cNvPr>
          <p:cNvSpPr/>
          <p:nvPr/>
        </p:nvSpPr>
        <p:spPr bwMode="auto">
          <a:xfrm>
            <a:off x="3984078" y="1414747"/>
            <a:ext cx="1800199" cy="415826"/>
          </a:xfrm>
          <a:prstGeom prst="flowChartProcess">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4" name="文本框 13">
            <a:extLst>
              <a:ext uri="{FF2B5EF4-FFF2-40B4-BE49-F238E27FC236}">
                <a16:creationId xmlns:a16="http://schemas.microsoft.com/office/drawing/2014/main" id="{4431918F-B339-4601-9187-EF6E3D47611A}"/>
              </a:ext>
            </a:extLst>
          </p:cNvPr>
          <p:cNvSpPr txBox="1"/>
          <p:nvPr/>
        </p:nvSpPr>
        <p:spPr>
          <a:xfrm>
            <a:off x="3923928" y="1412776"/>
            <a:ext cx="2009438" cy="369332"/>
          </a:xfrm>
          <a:prstGeom prst="rect">
            <a:avLst/>
          </a:prstGeom>
          <a:noFill/>
        </p:spPr>
        <p:txBody>
          <a:bodyPr wrap="square">
            <a:spAutoFit/>
          </a:bodyPr>
          <a:lstStyle/>
          <a:p>
            <a:r>
              <a:rPr lang="en-US" altLang="zh-CN" sz="1800" b="1" dirty="0">
                <a:solidFill>
                  <a:srgbClr val="000000"/>
                </a:solidFill>
                <a:latin typeface="+mj-lt"/>
                <a:ea typeface="黑体" panose="02010609060101010101" charset="-122"/>
              </a:rPr>
              <a:t>Condition items</a:t>
            </a:r>
            <a:endParaRPr lang="zh-CN" altLang="en-US" dirty="0"/>
          </a:p>
        </p:txBody>
      </p:sp>
      <p:sp>
        <p:nvSpPr>
          <p:cNvPr id="15" name="流程图: 过程 14">
            <a:extLst>
              <a:ext uri="{FF2B5EF4-FFF2-40B4-BE49-F238E27FC236}">
                <a16:creationId xmlns:a16="http://schemas.microsoft.com/office/drawing/2014/main" id="{1E4CDDDF-8584-4A60-AEF8-AD21C3CEF356}"/>
              </a:ext>
            </a:extLst>
          </p:cNvPr>
          <p:cNvSpPr/>
          <p:nvPr/>
        </p:nvSpPr>
        <p:spPr bwMode="auto">
          <a:xfrm>
            <a:off x="3989150" y="1949067"/>
            <a:ext cx="1584176" cy="415826"/>
          </a:xfrm>
          <a:prstGeom prst="flowChartProcess">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6" name="文本框 15">
            <a:extLst>
              <a:ext uri="{FF2B5EF4-FFF2-40B4-BE49-F238E27FC236}">
                <a16:creationId xmlns:a16="http://schemas.microsoft.com/office/drawing/2014/main" id="{EC3156AE-F39F-4DFE-8BEA-DA73D2EB1FCA}"/>
              </a:ext>
            </a:extLst>
          </p:cNvPr>
          <p:cNvSpPr txBox="1"/>
          <p:nvPr/>
        </p:nvSpPr>
        <p:spPr>
          <a:xfrm>
            <a:off x="3958651" y="1988294"/>
            <a:ext cx="1800200" cy="369332"/>
          </a:xfrm>
          <a:prstGeom prst="rect">
            <a:avLst/>
          </a:prstGeom>
          <a:noFill/>
        </p:spPr>
        <p:txBody>
          <a:bodyPr wrap="square">
            <a:spAutoFit/>
          </a:bodyPr>
          <a:lstStyle/>
          <a:p>
            <a:r>
              <a:rPr lang="en-US" altLang="zh-CN" sz="1800" b="1" dirty="0">
                <a:solidFill>
                  <a:srgbClr val="000000"/>
                </a:solidFill>
                <a:latin typeface="+mj-lt"/>
                <a:ea typeface="黑体" panose="02010609060101010101" charset="-122"/>
              </a:rPr>
              <a:t>Action items</a:t>
            </a:r>
            <a:endParaRPr lang="zh-CN" altLang="en-US" dirty="0"/>
          </a:p>
        </p:txBody>
      </p:sp>
      <p:sp>
        <p:nvSpPr>
          <p:cNvPr id="17" name="流程图: 过程 16">
            <a:extLst>
              <a:ext uri="{FF2B5EF4-FFF2-40B4-BE49-F238E27FC236}">
                <a16:creationId xmlns:a16="http://schemas.microsoft.com/office/drawing/2014/main" id="{99970AC1-5130-4CAA-93AC-54C2288A2DD1}"/>
              </a:ext>
            </a:extLst>
          </p:cNvPr>
          <p:cNvSpPr/>
          <p:nvPr/>
        </p:nvSpPr>
        <p:spPr bwMode="auto">
          <a:xfrm rot="16200000">
            <a:off x="5544947" y="1640247"/>
            <a:ext cx="1016859" cy="417900"/>
          </a:xfrm>
          <a:prstGeom prst="flowChartProcess">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Rules</a:t>
            </a:r>
            <a:endParaRPr kumimoji="0" lang="zh-CN" altLang="en-US"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260985" y="379730"/>
            <a:ext cx="6948170" cy="819150"/>
          </a:xfrm>
        </p:spPr>
        <p:txBody>
          <a:bodyPr vert="horz" wrap="square" lIns="91440" tIns="45720" rIns="91440" bIns="45720" anchor="b"/>
          <a:lstStyle/>
          <a:p>
            <a:r>
              <a:rPr lang="en-US" altLang="zh-CN" sz="3200" noProof="1">
                <a:solidFill>
                  <a:schemeClr val="tx1">
                    <a:lumMod val="60000"/>
                    <a:lumOff val="40000"/>
                  </a:schemeClr>
                </a:solidFill>
              </a:rPr>
              <a:t>3.3.1 Construction and simplification of decision tables</a:t>
            </a:r>
            <a:endParaRPr lang="zh-CN" altLang="en-US" sz="3200" strike="noStrike"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1507" name="Rectangle 3"/>
          <p:cNvSpPr>
            <a:spLocks noGrp="1"/>
          </p:cNvSpPr>
          <p:nvPr>
            <p:ph idx="1"/>
          </p:nvPr>
        </p:nvSpPr>
        <p:spPr>
          <a:xfrm>
            <a:off x="260985" y="1198880"/>
            <a:ext cx="8295640" cy="5234940"/>
          </a:xfrm>
        </p:spPr>
        <p:txBody>
          <a:bodyPr vert="horz" wrap="square" lIns="91440" tIns="45720" rIns="91440" bIns="45720" anchor="t"/>
          <a:lstStyle/>
          <a:p>
            <a:pPr marL="0" indent="0" eaLnBrk="1" hangingPunct="1">
              <a:lnSpc>
                <a:spcPct val="125000"/>
              </a:lnSpc>
              <a:buFont typeface="Wingdings" panose="05000000000000000000" charset="0"/>
              <a:buNone/>
            </a:pPr>
            <a:r>
              <a:rPr lang="en-US" altLang="zh-CN" dirty="0">
                <a:solidFill>
                  <a:srgbClr val="000000"/>
                </a:solidFill>
                <a:latin typeface="黑体" panose="02010609060101010101" charset="-122"/>
                <a:ea typeface="黑体" panose="02010609060101010101" charset="-122"/>
              </a:rPr>
              <a:t>    </a:t>
            </a:r>
            <a:endParaRPr lang="zh-CN" altLang="en-US" dirty="0">
              <a:solidFill>
                <a:srgbClr val="000000"/>
              </a:solidFill>
              <a:latin typeface="黑体" panose="02010609060101010101" charset="-122"/>
              <a:ea typeface="黑体" panose="02010609060101010101" charset="-122"/>
            </a:endParaRPr>
          </a:p>
        </p:txBody>
      </p:sp>
      <p:sp>
        <p:nvSpPr>
          <p:cNvPr id="4" name="文本框 3"/>
          <p:cNvSpPr txBox="1"/>
          <p:nvPr/>
        </p:nvSpPr>
        <p:spPr>
          <a:xfrm>
            <a:off x="260985" y="1082040"/>
            <a:ext cx="8295640" cy="645160"/>
          </a:xfrm>
          <a:prstGeom prst="rect">
            <a:avLst/>
          </a:prstGeom>
          <a:noFill/>
        </p:spPr>
        <p:txBody>
          <a:bodyPr wrap="square" rtlCol="0">
            <a:spAutoFit/>
          </a:bodyPr>
          <a:lstStyle/>
          <a:p>
            <a:endParaRPr lang="zh-CN" altLang="en-US"/>
          </a:p>
          <a:p>
            <a:endParaRPr lang="zh-CN" altLang="en-US"/>
          </a:p>
        </p:txBody>
      </p:sp>
      <p:sp>
        <p:nvSpPr>
          <p:cNvPr id="2" name="文本框 1"/>
          <p:cNvSpPr txBox="1"/>
          <p:nvPr/>
        </p:nvSpPr>
        <p:spPr>
          <a:xfrm>
            <a:off x="260985" y="1359535"/>
            <a:ext cx="7806690" cy="4524315"/>
          </a:xfrm>
          <a:prstGeom prst="rect">
            <a:avLst/>
          </a:prstGeom>
          <a:noFill/>
        </p:spPr>
        <p:txBody>
          <a:bodyPr wrap="square" rtlCol="0">
            <a:spAutoFit/>
          </a:bodyPr>
          <a:lstStyle/>
          <a:p>
            <a:r>
              <a:rPr lang="en-US" altLang="zh-CN" sz="2400" b="1" dirty="0">
                <a:solidFill>
                  <a:schemeClr val="accent6">
                    <a:lumMod val="50000"/>
                  </a:schemeClr>
                </a:solidFill>
                <a:latin typeface="+mj-lt"/>
                <a:ea typeface="黑体" panose="02010609060101010101" charset="-122"/>
                <a:cs typeface="黑体" panose="02010609060101010101" charset="-122"/>
              </a:rPr>
              <a:t>The construction process of a decision table consists of the following five steps:</a:t>
            </a:r>
          </a:p>
          <a:p>
            <a:r>
              <a:rPr lang="en-US" altLang="zh-CN" sz="2400" b="1" dirty="0">
                <a:solidFill>
                  <a:schemeClr val="accent6">
                    <a:lumMod val="50000"/>
                  </a:schemeClr>
                </a:solidFill>
                <a:latin typeface="+mj-lt"/>
                <a:ea typeface="黑体" panose="02010609060101010101" charset="-122"/>
                <a:cs typeface="黑体" panose="02010609060101010101" charset="-122"/>
              </a:rPr>
              <a:t>
</a:t>
            </a:r>
            <a:r>
              <a:rPr lang="en-US" altLang="zh-CN" sz="2400" dirty="0">
                <a:latin typeface="+mj-lt"/>
                <a:ea typeface="黑体" panose="02010609060101010101" charset="-122"/>
                <a:cs typeface="黑体" panose="02010609060101010101" charset="-122"/>
              </a:rPr>
              <a:t>(1) List all condition piles and action piles.
(2) The number of rules is determined according to the number of conditions in the condition pile.
(3) According to the combination of conditions, fill in the condition value to form each condition item.
(4) Fill in the corresponding action items to get the initial decision form.
(5) Simplify the initial decision table and merge similar rules.</a:t>
            </a:r>
            <a:endParaRPr lang="zh-CN" altLang="en-US" sz="2800" dirty="0">
              <a:latin typeface="+mj-lt"/>
              <a:ea typeface="黑体" panose="02010609060101010101" charset="-122"/>
              <a:cs typeface="黑体" panose="02010609060101010101" charset="-122"/>
            </a:endParaRP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34</a:t>
            </a:fld>
            <a:r>
              <a:rPr lang="en-US" altLang="zh-CN" b="1" dirty="0">
                <a:solidFill>
                  <a:schemeClr val="accent4"/>
                </a:solidFill>
              </a:rPr>
              <a:t>/116</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260985" y="379730"/>
            <a:ext cx="6948170" cy="819150"/>
          </a:xfrm>
        </p:spPr>
        <p:txBody>
          <a:bodyPr vert="horz" wrap="square" lIns="91440" tIns="45720" rIns="91440" bIns="45720" anchor="b"/>
          <a:lstStyle/>
          <a:p>
            <a:r>
              <a:rPr lang="en-US" altLang="zh-CN" sz="3200" noProof="1">
                <a:solidFill>
                  <a:schemeClr val="tx1">
                    <a:lumMod val="60000"/>
                    <a:lumOff val="40000"/>
                  </a:schemeClr>
                </a:solidFill>
              </a:rPr>
              <a:t>3.3.1 Construction and simplification of decision tables</a:t>
            </a:r>
            <a:endParaRPr lang="zh-CN" altLang="en-US" sz="3200" strike="noStrike"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1507" name="Rectangle 3"/>
          <p:cNvSpPr>
            <a:spLocks noGrp="1"/>
          </p:cNvSpPr>
          <p:nvPr>
            <p:ph idx="1"/>
          </p:nvPr>
        </p:nvSpPr>
        <p:spPr>
          <a:xfrm>
            <a:off x="260985" y="1198880"/>
            <a:ext cx="8295640" cy="5234940"/>
          </a:xfrm>
        </p:spPr>
        <p:txBody>
          <a:bodyPr vert="horz" wrap="square" lIns="91440" tIns="45720" rIns="91440" bIns="45720" anchor="t"/>
          <a:lstStyle/>
          <a:p>
            <a:pPr marL="0" indent="0" eaLnBrk="1" hangingPunct="1">
              <a:lnSpc>
                <a:spcPct val="125000"/>
              </a:lnSpc>
              <a:buFont typeface="Wingdings" panose="05000000000000000000" charset="0"/>
              <a:buNone/>
            </a:pPr>
            <a:r>
              <a:rPr lang="en-US" altLang="zh-CN" dirty="0">
                <a:solidFill>
                  <a:srgbClr val="000000"/>
                </a:solidFill>
                <a:latin typeface="黑体" panose="02010609060101010101" charset="-122"/>
                <a:ea typeface="黑体" panose="02010609060101010101" charset="-122"/>
              </a:rPr>
              <a:t>    </a:t>
            </a:r>
            <a:endParaRPr lang="zh-CN" altLang="en-US" dirty="0">
              <a:solidFill>
                <a:srgbClr val="000000"/>
              </a:solidFill>
              <a:latin typeface="黑体" panose="02010609060101010101" charset="-122"/>
              <a:ea typeface="黑体" panose="02010609060101010101" charset="-122"/>
            </a:endParaRPr>
          </a:p>
        </p:txBody>
      </p:sp>
      <p:sp>
        <p:nvSpPr>
          <p:cNvPr id="4" name="文本框 3"/>
          <p:cNvSpPr txBox="1"/>
          <p:nvPr/>
        </p:nvSpPr>
        <p:spPr>
          <a:xfrm>
            <a:off x="260985" y="1082040"/>
            <a:ext cx="8295640" cy="645160"/>
          </a:xfrm>
          <a:prstGeom prst="rect">
            <a:avLst/>
          </a:prstGeom>
          <a:noFill/>
        </p:spPr>
        <p:txBody>
          <a:bodyPr wrap="square" rtlCol="0">
            <a:spAutoFit/>
          </a:bodyPr>
          <a:lstStyle/>
          <a:p>
            <a:endParaRPr lang="zh-CN" altLang="en-US"/>
          </a:p>
          <a:p>
            <a:endParaRPr lang="zh-CN" altLang="en-US"/>
          </a:p>
        </p:txBody>
      </p:sp>
      <p:sp>
        <p:nvSpPr>
          <p:cNvPr id="2" name="文本框 1"/>
          <p:cNvSpPr txBox="1"/>
          <p:nvPr/>
        </p:nvSpPr>
        <p:spPr>
          <a:xfrm>
            <a:off x="260985" y="1166495"/>
            <a:ext cx="8175625" cy="5652253"/>
          </a:xfrm>
          <a:prstGeom prst="rect">
            <a:avLst/>
          </a:prstGeom>
          <a:noFill/>
        </p:spPr>
        <p:txBody>
          <a:bodyPr wrap="square" rtlCol="0">
            <a:spAutoFit/>
          </a:bodyPr>
          <a:lstStyle/>
          <a:p>
            <a:pPr>
              <a:lnSpc>
                <a:spcPct val="130000"/>
              </a:lnSpc>
            </a:pPr>
            <a:r>
              <a:rPr lang="en-US" altLang="zh-CN" sz="2000" dirty="0">
                <a:solidFill>
                  <a:schemeClr val="accent6">
                    <a:lumMod val="50000"/>
                  </a:schemeClr>
                </a:solidFill>
                <a:latin typeface="+mj-lt"/>
                <a:ea typeface="黑体" panose="02010609060101010101" charset="-122"/>
                <a:cs typeface="黑体" panose="02010609060101010101" charset="-122"/>
              </a:rPr>
              <a:t>Example of construction: </a:t>
            </a:r>
            <a:r>
              <a:rPr lang="en-US" altLang="zh-CN" sz="2000" dirty="0">
                <a:latin typeface="+mj-lt"/>
                <a:ea typeface="黑体" panose="02010609060101010101" charset="-122"/>
                <a:cs typeface="黑体" panose="02010609060101010101" charset="-122"/>
              </a:rPr>
              <a:t>Suppose the specification of a procedure requires: "</a:t>
            </a:r>
            <a:r>
              <a:rPr lang="en-US" altLang="zh-CN" sz="2000" b="1" i="1" dirty="0">
                <a:latin typeface="+mj-lt"/>
                <a:ea typeface="黑体" panose="02010609060101010101" charset="-122"/>
                <a:cs typeface="黑体" panose="02010609060101010101" charset="-122"/>
              </a:rPr>
              <a:t>For those who scored more than 85 points in each subject </a:t>
            </a:r>
            <a:r>
              <a:rPr lang="en-US" altLang="zh-CN" sz="2000" b="1" i="1" u="sng" dirty="0">
                <a:latin typeface="+mj-lt"/>
                <a:ea typeface="黑体" panose="02010609060101010101" charset="-122"/>
                <a:cs typeface="黑体" panose="02010609060101010101" charset="-122"/>
              </a:rPr>
              <a:t>and</a:t>
            </a:r>
            <a:r>
              <a:rPr lang="en-US" altLang="zh-CN" sz="2000" b="1" i="1" dirty="0">
                <a:latin typeface="+mj-lt"/>
                <a:ea typeface="黑体" panose="02010609060101010101" charset="-122"/>
                <a:cs typeface="黑体" panose="02010609060101010101" charset="-122"/>
              </a:rPr>
              <a:t> are excellent graduates, or those with a total score greater than 450 points, priority should be given to admission, and other situations should be handled normally</a:t>
            </a:r>
            <a:r>
              <a:rPr lang="en-US" altLang="zh-CN" sz="2000" dirty="0">
                <a:latin typeface="+mj-lt"/>
                <a:ea typeface="黑体" panose="02010609060101010101" charset="-122"/>
                <a:cs typeface="黑体" panose="02010609060101010101" charset="-122"/>
              </a:rPr>
              <a:t>." </a:t>
            </a:r>
          </a:p>
          <a:p>
            <a:pPr>
              <a:lnSpc>
                <a:spcPct val="130000"/>
              </a:lnSpc>
            </a:pPr>
            <a:endParaRPr lang="en-US" altLang="zh-CN" sz="2000" dirty="0">
              <a:latin typeface="+mj-lt"/>
              <a:ea typeface="黑体" panose="02010609060101010101" charset="-122"/>
              <a:cs typeface="黑体" panose="02010609060101010101" charset="-122"/>
            </a:endParaRPr>
          </a:p>
          <a:p>
            <a:pPr>
              <a:lnSpc>
                <a:spcPct val="130000"/>
              </a:lnSpc>
            </a:pPr>
            <a:r>
              <a:rPr lang="en-US" altLang="zh-CN" sz="2000" dirty="0">
                <a:latin typeface="+mj-lt"/>
                <a:ea typeface="黑体" panose="02010609060101010101" charset="-122"/>
                <a:cs typeface="黑体" panose="02010609060101010101" charset="-122"/>
              </a:rPr>
              <a:t>From the specifications, it can be seen that the </a:t>
            </a:r>
            <a:r>
              <a:rPr lang="en-US" altLang="zh-CN" sz="2000" u="sng" dirty="0">
                <a:latin typeface="+mj-lt"/>
                <a:ea typeface="黑体" panose="02010609060101010101" charset="-122"/>
                <a:cs typeface="黑体" panose="02010609060101010101" charset="-122"/>
              </a:rPr>
              <a:t>condition pile is composed of          conditions</a:t>
            </a:r>
            <a:r>
              <a:rPr lang="en-US" altLang="zh-CN" sz="2000" dirty="0">
                <a:latin typeface="+mj-lt"/>
                <a:ea typeface="黑体" panose="02010609060101010101" charset="-122"/>
                <a:cs typeface="黑体" panose="02010609060101010101" charset="-122"/>
              </a:rPr>
              <a:t>: "the score of each subject is higher than 85 points", "excellent graduate" and "the total score is greater than 450 points", and the action pile is composed of </a:t>
            </a:r>
            <a:r>
              <a:rPr lang="en-US" altLang="zh-CN" sz="2000" u="sng" dirty="0">
                <a:latin typeface="+mj-lt"/>
                <a:ea typeface="黑体" panose="02010609060101010101" charset="-122"/>
                <a:cs typeface="黑体" panose="02010609060101010101" charset="-122"/>
              </a:rPr>
              <a:t>two</a:t>
            </a:r>
            <a:r>
              <a:rPr lang="en-US" altLang="zh-CN" sz="2000" dirty="0">
                <a:latin typeface="+mj-lt"/>
                <a:ea typeface="黑体" panose="02010609060101010101" charset="-122"/>
                <a:cs typeface="黑体" panose="02010609060101010101" charset="-122"/>
              </a:rPr>
              <a:t> actions: "priority admission" and "normal processing". Because </a:t>
            </a:r>
            <a:r>
              <a:rPr lang="en-US" altLang="zh-CN" sz="2000" u="sng" dirty="0">
                <a:latin typeface="+mj-lt"/>
                <a:ea typeface="黑体" panose="02010609060101010101" charset="-122"/>
                <a:cs typeface="黑体" panose="02010609060101010101" charset="-122"/>
              </a:rPr>
              <a:t>there are 3 conditions, there are 2</a:t>
            </a:r>
            <a:r>
              <a:rPr lang="en-US" altLang="zh-CN" sz="2000" u="sng" baseline="30000" dirty="0">
                <a:latin typeface="+mj-lt"/>
                <a:ea typeface="黑体" panose="02010609060101010101" charset="-122"/>
                <a:cs typeface="黑体" panose="02010609060101010101" charset="-122"/>
              </a:rPr>
              <a:t>3</a:t>
            </a:r>
            <a:r>
              <a:rPr lang="en-US" altLang="zh-CN" sz="2000" u="sng" dirty="0">
                <a:latin typeface="+mj-lt"/>
                <a:ea typeface="黑体" panose="02010609060101010101" charset="-122"/>
                <a:cs typeface="黑体" panose="02010609060101010101" charset="-122"/>
              </a:rPr>
              <a:t>=8 rules</a:t>
            </a:r>
            <a:r>
              <a:rPr lang="en-US" altLang="zh-CN" sz="2000" dirty="0">
                <a:latin typeface="+mj-lt"/>
                <a:ea typeface="黑体" panose="02010609060101010101" charset="-122"/>
                <a:cs typeface="黑体" panose="02010609060101010101" charset="-122"/>
              </a:rPr>
              <a:t>. According to the combination of 8 conditions, the initial decision table shown in Table 3-9 can be obtained.</a:t>
            </a:r>
            <a:r>
              <a:rPr lang="en-US" altLang="zh-CN" sz="2000" dirty="0">
                <a:solidFill>
                  <a:schemeClr val="accent6">
                    <a:lumMod val="50000"/>
                  </a:schemeClr>
                </a:solidFill>
                <a:latin typeface="+mj-lt"/>
                <a:ea typeface="黑体" panose="02010609060101010101" charset="-122"/>
                <a:cs typeface="黑体" panose="02010609060101010101" charset="-122"/>
              </a:rPr>
              <a:t>
</a:t>
            </a:r>
            <a:endParaRPr lang="zh-CN" altLang="en-US" sz="2800" dirty="0">
              <a:solidFill>
                <a:srgbClr val="000000"/>
              </a:solidFill>
              <a:latin typeface="+mj-lt"/>
              <a:ea typeface="黑体" panose="02010609060101010101" charset="-122"/>
              <a:cs typeface="黑体" panose="02010609060101010101" charset="-122"/>
            </a:endParaRP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35</a:t>
            </a:fld>
            <a:r>
              <a:rPr lang="en-US" altLang="zh-CN" b="1" dirty="0">
                <a:solidFill>
                  <a:schemeClr val="accent4"/>
                </a:solidFill>
              </a:rPr>
              <a:t>/116</a:t>
            </a:r>
          </a:p>
        </p:txBody>
      </p:sp>
      <p:sp>
        <p:nvSpPr>
          <p:cNvPr id="5" name="TextBox 4">
            <a:extLst>
              <a:ext uri="{FF2B5EF4-FFF2-40B4-BE49-F238E27FC236}">
                <a16:creationId xmlns:a16="http://schemas.microsoft.com/office/drawing/2014/main" id="{BBD01B3E-B8C5-970B-7B74-E66382F02332}"/>
              </a:ext>
            </a:extLst>
          </p:cNvPr>
          <p:cNvSpPr txBox="1"/>
          <p:nvPr/>
        </p:nvSpPr>
        <p:spPr>
          <a:xfrm>
            <a:off x="1835696" y="3992621"/>
            <a:ext cx="710451" cy="369332"/>
          </a:xfrm>
          <a:prstGeom prst="rect">
            <a:avLst/>
          </a:prstGeom>
          <a:noFill/>
        </p:spPr>
        <p:txBody>
          <a:bodyPr wrap="none" rtlCol="0">
            <a:spAutoFit/>
          </a:bodyPr>
          <a:lstStyle/>
          <a:p>
            <a:r>
              <a:rPr lang="en-US" altLang="zh-CN" sz="1800" u="sng" dirty="0">
                <a:latin typeface="+mj-lt"/>
                <a:ea typeface="黑体" panose="02010609060101010101" charset="-122"/>
                <a:cs typeface="黑体" panose="02010609060101010101" charset="-122"/>
              </a:rPr>
              <a:t>three</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260985" y="379730"/>
            <a:ext cx="6948170" cy="819150"/>
          </a:xfrm>
        </p:spPr>
        <p:txBody>
          <a:bodyPr vert="horz" wrap="square" lIns="91440" tIns="45720" rIns="91440" bIns="45720" anchor="b"/>
          <a:lstStyle/>
          <a:p>
            <a:r>
              <a:rPr lang="en-US" altLang="zh-CN" sz="3200" noProof="1">
                <a:solidFill>
                  <a:schemeClr val="tx1">
                    <a:lumMod val="60000"/>
                    <a:lumOff val="40000"/>
                  </a:schemeClr>
                </a:solidFill>
              </a:rPr>
              <a:t>3.3.1 Construction and simplification of decision tables</a:t>
            </a:r>
            <a:endParaRPr lang="zh-CN" altLang="en-US" sz="3200" strike="noStrike"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1507" name="Rectangle 3"/>
          <p:cNvSpPr>
            <a:spLocks noGrp="1"/>
          </p:cNvSpPr>
          <p:nvPr>
            <p:ph idx="1"/>
          </p:nvPr>
        </p:nvSpPr>
        <p:spPr>
          <a:xfrm>
            <a:off x="260985" y="1198880"/>
            <a:ext cx="8295640" cy="5234940"/>
          </a:xfrm>
        </p:spPr>
        <p:txBody>
          <a:bodyPr vert="horz" wrap="square" lIns="91440" tIns="45720" rIns="91440" bIns="45720" anchor="t"/>
          <a:lstStyle/>
          <a:p>
            <a:pPr marL="0" indent="0" eaLnBrk="1" hangingPunct="1">
              <a:lnSpc>
                <a:spcPct val="125000"/>
              </a:lnSpc>
              <a:buFont typeface="Wingdings" panose="05000000000000000000" charset="0"/>
              <a:buNone/>
            </a:pPr>
            <a:r>
              <a:rPr lang="en-US" altLang="zh-CN" dirty="0">
                <a:solidFill>
                  <a:srgbClr val="000000"/>
                </a:solidFill>
                <a:latin typeface="黑体" panose="02010609060101010101" charset="-122"/>
                <a:ea typeface="黑体" panose="02010609060101010101" charset="-122"/>
              </a:rPr>
              <a:t>    </a:t>
            </a:r>
            <a:endParaRPr lang="zh-CN" altLang="en-US" dirty="0">
              <a:solidFill>
                <a:srgbClr val="000000"/>
              </a:solidFill>
              <a:latin typeface="黑体" panose="02010609060101010101" charset="-122"/>
              <a:ea typeface="黑体" panose="02010609060101010101" charset="-122"/>
            </a:endParaRPr>
          </a:p>
        </p:txBody>
      </p:sp>
      <p:sp>
        <p:nvSpPr>
          <p:cNvPr id="4" name="文本框 3"/>
          <p:cNvSpPr txBox="1"/>
          <p:nvPr/>
        </p:nvSpPr>
        <p:spPr>
          <a:xfrm>
            <a:off x="260985" y="1082040"/>
            <a:ext cx="8295640" cy="645160"/>
          </a:xfrm>
          <a:prstGeom prst="rect">
            <a:avLst/>
          </a:prstGeom>
          <a:noFill/>
        </p:spPr>
        <p:txBody>
          <a:bodyPr wrap="square" rtlCol="0">
            <a:spAutoFit/>
          </a:bodyPr>
          <a:lstStyle/>
          <a:p>
            <a:endParaRPr lang="zh-CN" altLang="en-US"/>
          </a:p>
          <a:p>
            <a:endParaRPr lang="zh-CN" altLang="en-US"/>
          </a:p>
        </p:txBody>
      </p:sp>
      <p:sp>
        <p:nvSpPr>
          <p:cNvPr id="2" name="文本框 1"/>
          <p:cNvSpPr txBox="1"/>
          <p:nvPr/>
        </p:nvSpPr>
        <p:spPr>
          <a:xfrm>
            <a:off x="260985" y="1503680"/>
            <a:ext cx="8175625" cy="4174028"/>
          </a:xfrm>
          <a:prstGeom prst="rect">
            <a:avLst/>
          </a:prstGeom>
          <a:noFill/>
        </p:spPr>
        <p:txBody>
          <a:bodyPr wrap="square" rtlCol="0">
            <a:spAutoFit/>
          </a:bodyPr>
          <a:lstStyle/>
          <a:p>
            <a:pPr algn="ctr">
              <a:lnSpc>
                <a:spcPct val="130000"/>
              </a:lnSpc>
            </a:pPr>
            <a:r>
              <a:rPr lang="en-US" altLang="zh-CN" sz="2000" b="1" dirty="0">
                <a:solidFill>
                  <a:srgbClr val="000000"/>
                </a:solidFill>
                <a:latin typeface="+mj-lt"/>
                <a:ea typeface="黑体" panose="02010609060101010101" charset="-122"/>
                <a:cs typeface="黑体" panose="02010609060101010101" charset="-122"/>
              </a:rPr>
              <a:t>Table 3-9 Initial decision table
</a:t>
            </a:r>
            <a:endParaRPr lang="zh-CN" altLang="en-US" sz="2800" dirty="0">
              <a:solidFill>
                <a:srgbClr val="000000"/>
              </a:solidFill>
              <a:latin typeface="+mj-lt"/>
              <a:ea typeface="黑体" panose="02010609060101010101" charset="-122"/>
              <a:cs typeface="黑体" panose="02010609060101010101" charset="-122"/>
            </a:endParaRPr>
          </a:p>
          <a:p>
            <a:pPr>
              <a:lnSpc>
                <a:spcPct val="130000"/>
              </a:lnSpc>
            </a:pPr>
            <a:endParaRPr lang="zh-CN" altLang="en-US" sz="2800" dirty="0">
              <a:solidFill>
                <a:srgbClr val="000000"/>
              </a:solidFill>
              <a:latin typeface="黑体" panose="02010609060101010101" charset="-122"/>
              <a:ea typeface="黑体" panose="02010609060101010101" charset="-122"/>
              <a:cs typeface="黑体" panose="02010609060101010101" charset="-122"/>
            </a:endParaRPr>
          </a:p>
          <a:p>
            <a:pPr>
              <a:lnSpc>
                <a:spcPct val="130000"/>
              </a:lnSpc>
            </a:pPr>
            <a:endParaRPr lang="zh-CN" altLang="en-US" sz="2800" dirty="0">
              <a:solidFill>
                <a:srgbClr val="000000"/>
              </a:solidFill>
              <a:latin typeface="黑体" panose="02010609060101010101" charset="-122"/>
              <a:ea typeface="黑体" panose="02010609060101010101" charset="-122"/>
              <a:cs typeface="黑体" panose="02010609060101010101" charset="-122"/>
            </a:endParaRPr>
          </a:p>
          <a:p>
            <a:pPr>
              <a:lnSpc>
                <a:spcPct val="130000"/>
              </a:lnSpc>
            </a:pPr>
            <a:endParaRPr lang="zh-CN" altLang="en-US" sz="2800" dirty="0">
              <a:solidFill>
                <a:srgbClr val="000000"/>
              </a:solidFill>
              <a:latin typeface="黑体" panose="02010609060101010101" charset="-122"/>
              <a:ea typeface="黑体" panose="02010609060101010101" charset="-122"/>
              <a:cs typeface="黑体" panose="02010609060101010101" charset="-122"/>
            </a:endParaRPr>
          </a:p>
          <a:p>
            <a:pPr>
              <a:lnSpc>
                <a:spcPct val="130000"/>
              </a:lnSpc>
            </a:pPr>
            <a:endParaRPr lang="zh-CN" altLang="en-US" sz="2800" dirty="0">
              <a:solidFill>
                <a:srgbClr val="000000"/>
              </a:solidFill>
              <a:latin typeface="黑体" panose="02010609060101010101" charset="-122"/>
              <a:ea typeface="黑体" panose="02010609060101010101" charset="-122"/>
              <a:cs typeface="黑体" panose="02010609060101010101" charset="-122"/>
            </a:endParaRPr>
          </a:p>
          <a:p>
            <a:pPr>
              <a:lnSpc>
                <a:spcPct val="130000"/>
              </a:lnSpc>
            </a:pPr>
            <a:endParaRPr lang="zh-CN" altLang="en-US" sz="2800" dirty="0">
              <a:solidFill>
                <a:srgbClr val="000000"/>
              </a:solidFill>
              <a:latin typeface="黑体" panose="02010609060101010101" charset="-122"/>
              <a:ea typeface="黑体" panose="02010609060101010101" charset="-122"/>
              <a:cs typeface="黑体" panose="02010609060101010101" charset="-122"/>
            </a:endParaRPr>
          </a:p>
          <a:p>
            <a:pPr>
              <a:lnSpc>
                <a:spcPct val="130000"/>
              </a:lnSpc>
            </a:pPr>
            <a:endParaRPr lang="zh-CN" altLang="en-US" sz="2800" dirty="0">
              <a:solidFill>
                <a:srgbClr val="000000"/>
              </a:solidFill>
              <a:latin typeface="黑体" panose="02010609060101010101" charset="-122"/>
              <a:ea typeface="黑体" panose="02010609060101010101" charset="-122"/>
              <a:cs typeface="黑体" panose="02010609060101010101" charset="-122"/>
            </a:endParaRPr>
          </a:p>
        </p:txBody>
      </p:sp>
      <p:graphicFrame>
        <p:nvGraphicFramePr>
          <p:cNvPr id="5" name="表格 4"/>
          <p:cNvGraphicFramePr/>
          <p:nvPr>
            <p:extLst>
              <p:ext uri="{D42A27DB-BD31-4B8C-83A1-F6EECF244321}">
                <p14:modId xmlns:p14="http://schemas.microsoft.com/office/powerpoint/2010/main" val="3074838667"/>
              </p:ext>
            </p:extLst>
          </p:nvPr>
        </p:nvGraphicFramePr>
        <p:xfrm>
          <a:off x="260985" y="2062480"/>
          <a:ext cx="8176260" cy="4376420"/>
        </p:xfrm>
        <a:graphic>
          <a:graphicData uri="http://schemas.openxmlformats.org/drawingml/2006/table">
            <a:tbl>
              <a:tblPr firstRow="1" bandRow="1">
                <a:tableStyleId>{5940675A-B579-460E-94D1-54222C63F5DA}</a:tableStyleId>
              </a:tblPr>
              <a:tblGrid>
                <a:gridCol w="819785">
                  <a:extLst>
                    <a:ext uri="{9D8B030D-6E8A-4147-A177-3AD203B41FA5}">
                      <a16:colId xmlns:a16="http://schemas.microsoft.com/office/drawing/2014/main" val="20000"/>
                    </a:ext>
                  </a:extLst>
                </a:gridCol>
                <a:gridCol w="2195195">
                  <a:extLst>
                    <a:ext uri="{9D8B030D-6E8A-4147-A177-3AD203B41FA5}">
                      <a16:colId xmlns:a16="http://schemas.microsoft.com/office/drawing/2014/main" val="20001"/>
                    </a:ext>
                  </a:extLst>
                </a:gridCol>
                <a:gridCol w="643890">
                  <a:extLst>
                    <a:ext uri="{9D8B030D-6E8A-4147-A177-3AD203B41FA5}">
                      <a16:colId xmlns:a16="http://schemas.microsoft.com/office/drawing/2014/main" val="20002"/>
                    </a:ext>
                  </a:extLst>
                </a:gridCol>
                <a:gridCol w="646430">
                  <a:extLst>
                    <a:ext uri="{9D8B030D-6E8A-4147-A177-3AD203B41FA5}">
                      <a16:colId xmlns:a16="http://schemas.microsoft.com/office/drawing/2014/main" val="20003"/>
                    </a:ext>
                  </a:extLst>
                </a:gridCol>
                <a:gridCol w="644525">
                  <a:extLst>
                    <a:ext uri="{9D8B030D-6E8A-4147-A177-3AD203B41FA5}">
                      <a16:colId xmlns:a16="http://schemas.microsoft.com/office/drawing/2014/main" val="20004"/>
                    </a:ext>
                  </a:extLst>
                </a:gridCol>
                <a:gridCol w="64389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4525">
                  <a:extLst>
                    <a:ext uri="{9D8B030D-6E8A-4147-A177-3AD203B41FA5}">
                      <a16:colId xmlns:a16="http://schemas.microsoft.com/office/drawing/2014/main" val="20007"/>
                    </a:ext>
                  </a:extLst>
                </a:gridCol>
                <a:gridCol w="645795">
                  <a:extLst>
                    <a:ext uri="{9D8B030D-6E8A-4147-A177-3AD203B41FA5}">
                      <a16:colId xmlns:a16="http://schemas.microsoft.com/office/drawing/2014/main" val="20008"/>
                    </a:ext>
                  </a:extLst>
                </a:gridCol>
                <a:gridCol w="644525">
                  <a:extLst>
                    <a:ext uri="{9D8B030D-6E8A-4147-A177-3AD203B41FA5}">
                      <a16:colId xmlns:a16="http://schemas.microsoft.com/office/drawing/2014/main" val="20009"/>
                    </a:ext>
                  </a:extLst>
                </a:gridCol>
              </a:tblGrid>
              <a:tr h="728980">
                <a:tc gridSpan="2">
                  <a:txBody>
                    <a:bodyPr/>
                    <a:lstStyle/>
                    <a:p>
                      <a:pPr indent="127000" algn="ctr">
                        <a:buNone/>
                      </a:pPr>
                      <a:r>
                        <a:rPr lang="en-US" altLang="zh-CN" sz="1600" b="1" dirty="0">
                          <a:latin typeface="+mj-lt"/>
                          <a:ea typeface="黑体" panose="02010609060101010101" charset="-122"/>
                          <a:cs typeface="Times New Roman" panose="02020603050405020304" pitchFamily="18" charset="0"/>
                        </a:rPr>
                        <a:t>3</a:t>
                      </a:r>
                      <a:r>
                        <a:rPr lang="zh-CN" altLang="en-US" sz="1600" b="1" dirty="0">
                          <a:latin typeface="+mj-lt"/>
                          <a:ea typeface="黑体" panose="02010609060101010101" charset="-122"/>
                          <a:cs typeface="Times New Roman" panose="02020603050405020304" pitchFamily="18" charset="0"/>
                        </a:rPr>
                        <a:t> </a:t>
                      </a:r>
                      <a:r>
                        <a:rPr lang="en-US" altLang="zh-CN" sz="1600" b="1" dirty="0">
                          <a:latin typeface="+mj-lt"/>
                          <a:ea typeface="黑体" panose="02010609060101010101" charset="-122"/>
                          <a:cs typeface="Times New Roman" panose="02020603050405020304" pitchFamily="18" charset="0"/>
                        </a:rPr>
                        <a:t>conditions &amp; 2 actions</a:t>
                      </a:r>
                      <a:endParaRPr lang="en-US" altLang="en-US" sz="1600" b="1" dirty="0">
                        <a:latin typeface="+mj-lt"/>
                        <a:ea typeface="黑体" panose="02010609060101010101" charset="-122"/>
                        <a:cs typeface="Times New Roman" panose="02020603050405020304" pitchFamily="18"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127000" algn="ctr">
                        <a:buNone/>
                      </a:pPr>
                      <a:r>
                        <a:rPr lang="en-US" sz="1600" b="1">
                          <a:latin typeface="+mj-lt"/>
                          <a:ea typeface="黑体" panose="02010609060101010101" charset="-122"/>
                          <a:cs typeface="宋体" panose="02010600030101010101" pitchFamily="2" charset="-122"/>
                        </a:rPr>
                        <a:t>1</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2</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3</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4</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5</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6</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7</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8</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8980">
                <a:tc rowSpan="3">
                  <a:txBody>
                    <a:bodyPr/>
                    <a:lstStyle/>
                    <a:p>
                      <a:pPr indent="127000" algn="ctr">
                        <a:buNone/>
                      </a:pPr>
                      <a:r>
                        <a:rPr lang="en-US" altLang="zh-CN" sz="1600" b="1" dirty="0">
                          <a:latin typeface="+mj-lt"/>
                          <a:ea typeface="黑体" panose="02010609060101010101" charset="-122"/>
                          <a:cs typeface="宋体" panose="02010600030101010101" pitchFamily="2" charset="-122"/>
                        </a:rPr>
                        <a:t>Conditions</a:t>
                      </a:r>
                      <a:endParaRPr lang="en-US" altLang="en-US" sz="1600" b="1" dirty="0">
                        <a:latin typeface="+mj-lt"/>
                        <a:ea typeface="黑体" panose="02010609060101010101" charset="-122"/>
                        <a:cs typeface="宋体" panose="02010600030101010101" pitchFamily="2" charset="-122"/>
                      </a:endParaRPr>
                    </a:p>
                  </a:txBody>
                  <a:tcPr marL="68580" marR="68580" marT="0" marB="0" vert="eaVert"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黑体" panose="02010609060101010101" charset="-122"/>
                        </a:rPr>
                        <a:t>All subjects scored above 85 points</a:t>
                      </a:r>
                      <a:endParaRPr lang="en-US" altLang="en-US" sz="16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Y</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Y</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Y</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Y</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N</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N</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N</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N</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8980">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altLang="zh-CN" sz="1600" b="1" dirty="0">
                          <a:latin typeface="+mj-lt"/>
                          <a:ea typeface="黑体" panose="02010609060101010101" charset="-122"/>
                          <a:cs typeface="宋体" panose="02010600030101010101" pitchFamily="2" charset="-122"/>
                        </a:rPr>
                        <a:t>Excellent</a:t>
                      </a:r>
                    </a:p>
                    <a:p>
                      <a:pPr indent="127000" algn="ctr">
                        <a:buNone/>
                      </a:pPr>
                      <a:r>
                        <a:rPr lang="en-US" sz="1600" b="1" dirty="0">
                          <a:latin typeface="+mj-lt"/>
                          <a:ea typeface="黑体" panose="02010609060101010101" charset="-122"/>
                          <a:cs typeface="宋体" panose="02010600030101010101" pitchFamily="2" charset="-122"/>
                        </a:rPr>
                        <a:t> graduates</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Y</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宋体" panose="02010600030101010101" pitchFamily="2" charset="-122"/>
                        </a:rPr>
                        <a:t>Y</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N</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N</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Y</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Y</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N</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N</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8980">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1600" b="1" dirty="0">
                          <a:latin typeface="+mj-lt"/>
                          <a:ea typeface="黑体" panose="02010609060101010101" charset="-122"/>
                          <a:cs typeface="黑体" panose="02010609060101010101" charset="-122"/>
                        </a:rPr>
                        <a:t>The total score is greater than 450 points</a:t>
                      </a:r>
                      <a:endParaRPr lang="en-US" altLang="en-US" sz="16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Y</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N</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宋体" panose="02010600030101010101" pitchFamily="2" charset="-122"/>
                        </a:rPr>
                        <a:t>Y</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宋体" panose="02010600030101010101" pitchFamily="2" charset="-122"/>
                        </a:rPr>
                        <a:t>N</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宋体" panose="02010600030101010101" pitchFamily="2" charset="-122"/>
                        </a:rPr>
                        <a:t>Y</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N</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Y</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N</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8980">
                <a:tc rowSpan="2">
                  <a:txBody>
                    <a:bodyPr/>
                    <a:lstStyle/>
                    <a:p>
                      <a:pPr indent="127000" algn="ctr">
                        <a:buNone/>
                      </a:pPr>
                      <a:r>
                        <a:rPr lang="en-US" altLang="zh-CN" sz="1600" b="1" dirty="0">
                          <a:latin typeface="+mj-lt"/>
                          <a:ea typeface="黑体" panose="02010609060101010101" charset="-122"/>
                          <a:cs typeface="宋体" panose="02010600030101010101" pitchFamily="2" charset="-122"/>
                        </a:rPr>
                        <a:t>Actions</a:t>
                      </a:r>
                      <a:endParaRPr lang="en-US" altLang="en-US" sz="1600" b="1" dirty="0">
                        <a:latin typeface="+mj-lt"/>
                        <a:ea typeface="黑体" panose="02010609060101010101" charset="-122"/>
                        <a:cs typeface="宋体" panose="02010600030101010101" pitchFamily="2" charset="-122"/>
                      </a:endParaRPr>
                    </a:p>
                  </a:txBody>
                  <a:tcPr marL="68580" marR="68580" marT="0" marB="0" vert="eaVert"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宋体" panose="02010600030101010101" pitchFamily="2" charset="-122"/>
                        </a:rPr>
                        <a:t>Priority admission</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Times New Roman" panose="02020603050405020304" pitchFamily="18" charset="0"/>
                        </a:rPr>
                        <a:t> </a:t>
                      </a:r>
                      <a:endParaRPr lang="en-US" altLang="en-US" sz="1600" b="1">
                        <a:latin typeface="+mj-lt"/>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宋体" panose="02010600030101010101" pitchFamily="2" charset="-122"/>
                        </a:rPr>
                        <a:t>√</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Times New Roman" panose="02020603050405020304" pitchFamily="18" charset="0"/>
                        </a:rPr>
                        <a:t> </a:t>
                      </a:r>
                      <a:endParaRPr lang="en-US" altLang="en-US" sz="1600" b="1" dirty="0">
                        <a:latin typeface="+mj-lt"/>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Times New Roman" panose="02020603050405020304" pitchFamily="18" charset="0"/>
                        </a:rPr>
                        <a:t> </a:t>
                      </a:r>
                      <a:endParaRPr lang="en-US" altLang="en-US" sz="1600" b="1">
                        <a:latin typeface="+mj-lt"/>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8980">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1600" b="1" dirty="0">
                          <a:latin typeface="+mj-lt"/>
                          <a:ea typeface="黑体" panose="02010609060101010101" charset="-122"/>
                          <a:cs typeface="宋体" panose="02010600030101010101" pitchFamily="2" charset="-122"/>
                        </a:rPr>
                        <a:t>Normal processing</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Times New Roman" panose="02020603050405020304" pitchFamily="18" charset="0"/>
                        </a:rPr>
                        <a:t> </a:t>
                      </a:r>
                      <a:endParaRPr lang="en-US" altLang="en-US" sz="1600" b="1">
                        <a:latin typeface="+mj-lt"/>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Times New Roman" panose="02020603050405020304" pitchFamily="18" charset="0"/>
                        </a:rPr>
                        <a:t> </a:t>
                      </a:r>
                      <a:endParaRPr lang="en-US" altLang="en-US" sz="1600" b="1">
                        <a:latin typeface="+mj-lt"/>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Times New Roman" panose="02020603050405020304" pitchFamily="18" charset="0"/>
                        </a:rPr>
                        <a:t> </a:t>
                      </a:r>
                      <a:endParaRPr lang="en-US" altLang="en-US" sz="1600" b="1">
                        <a:latin typeface="+mj-lt"/>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Times New Roman" panose="02020603050405020304" pitchFamily="18" charset="0"/>
                        </a:rPr>
                        <a:t> </a:t>
                      </a:r>
                      <a:endParaRPr lang="en-US" altLang="en-US" sz="1600" b="1">
                        <a:latin typeface="+mj-lt"/>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mj-lt"/>
                          <a:ea typeface="黑体" panose="02010609060101010101" charset="-122"/>
                          <a:cs typeface="宋体" panose="02010600030101010101" pitchFamily="2" charset="-122"/>
                        </a:rPr>
                        <a:t>√</a:t>
                      </a:r>
                      <a:endParaRPr lang="en-US" altLang="en-US" sz="1600" b="1">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Times New Roman" panose="02020603050405020304" pitchFamily="18" charset="0"/>
                        </a:rPr>
                        <a:t> </a:t>
                      </a:r>
                      <a:endParaRPr lang="en-US" altLang="en-US" sz="1600" b="1" dirty="0">
                        <a:latin typeface="+mj-lt"/>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宋体" panose="02010600030101010101" pitchFamily="2" charset="-122"/>
                        </a:rPr>
                        <a:t>√</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Rectangle 6"/>
          <p:cNvSpPr txBox="1">
            <a:spLocks noGrp="1"/>
          </p:cNvSpPr>
          <p:nvPr/>
        </p:nvSpPr>
        <p:spPr>
          <a:xfrm>
            <a:off x="7886065" y="643636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36</a:t>
            </a:fld>
            <a:r>
              <a:rPr lang="en-US" altLang="zh-CN" b="1" dirty="0">
                <a:solidFill>
                  <a:schemeClr val="accent4"/>
                </a:solidFill>
              </a:rPr>
              <a:t>/116</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p:cNvSpPr>
          <p:nvPr>
            <p:ph idx="1"/>
          </p:nvPr>
        </p:nvSpPr>
        <p:spPr>
          <a:xfrm>
            <a:off x="260985" y="1198880"/>
            <a:ext cx="8295640" cy="5234940"/>
          </a:xfrm>
        </p:spPr>
        <p:txBody>
          <a:bodyPr vert="horz" wrap="square" lIns="91440" tIns="45720" rIns="91440" bIns="45720" anchor="t"/>
          <a:lstStyle/>
          <a:p>
            <a:pPr marL="0" indent="0" eaLnBrk="1" hangingPunct="1">
              <a:lnSpc>
                <a:spcPct val="125000"/>
              </a:lnSpc>
              <a:buFont typeface="Wingdings" panose="05000000000000000000" charset="0"/>
              <a:buNone/>
            </a:pPr>
            <a:r>
              <a:rPr lang="en-US" altLang="zh-CN" dirty="0">
                <a:solidFill>
                  <a:srgbClr val="000000"/>
                </a:solidFill>
                <a:latin typeface="黑体" panose="02010609060101010101" charset="-122"/>
                <a:ea typeface="黑体" panose="02010609060101010101" charset="-122"/>
              </a:rPr>
              <a:t>    </a:t>
            </a:r>
            <a:endParaRPr lang="zh-CN" altLang="en-US" dirty="0">
              <a:solidFill>
                <a:srgbClr val="000000"/>
              </a:solidFill>
              <a:latin typeface="黑体" panose="02010609060101010101" charset="-122"/>
              <a:ea typeface="黑体" panose="02010609060101010101" charset="-122"/>
            </a:endParaRPr>
          </a:p>
        </p:txBody>
      </p:sp>
      <p:sp>
        <p:nvSpPr>
          <p:cNvPr id="4" name="文本框 3"/>
          <p:cNvSpPr txBox="1"/>
          <p:nvPr/>
        </p:nvSpPr>
        <p:spPr>
          <a:xfrm>
            <a:off x="260985" y="1082040"/>
            <a:ext cx="8295640" cy="645160"/>
          </a:xfrm>
          <a:prstGeom prst="rect">
            <a:avLst/>
          </a:prstGeom>
          <a:noFill/>
        </p:spPr>
        <p:txBody>
          <a:bodyPr wrap="square" rtlCol="0">
            <a:spAutoFit/>
          </a:bodyPr>
          <a:lstStyle/>
          <a:p>
            <a:endParaRPr lang="zh-CN" altLang="en-US"/>
          </a:p>
          <a:p>
            <a:endParaRPr lang="zh-CN" altLang="en-US"/>
          </a:p>
        </p:txBody>
      </p:sp>
      <p:sp>
        <p:nvSpPr>
          <p:cNvPr id="2" name="文本框 1"/>
          <p:cNvSpPr txBox="1"/>
          <p:nvPr/>
        </p:nvSpPr>
        <p:spPr>
          <a:xfrm>
            <a:off x="260985" y="1198880"/>
            <a:ext cx="8175625" cy="5612242"/>
          </a:xfrm>
          <a:prstGeom prst="rect">
            <a:avLst/>
          </a:prstGeom>
          <a:noFill/>
        </p:spPr>
        <p:txBody>
          <a:bodyPr wrap="square" rtlCol="0">
            <a:spAutoFit/>
          </a:bodyPr>
          <a:lstStyle/>
          <a:p>
            <a:pPr>
              <a:lnSpc>
                <a:spcPct val="130000"/>
              </a:lnSpc>
            </a:pPr>
            <a:r>
              <a:rPr lang="en-US" altLang="zh-CN" b="1" dirty="0">
                <a:solidFill>
                  <a:schemeClr val="accent6">
                    <a:lumMod val="50000"/>
                  </a:schemeClr>
                </a:solidFill>
                <a:latin typeface="+mj-lt"/>
                <a:ea typeface="黑体" panose="02010609060101010101" charset="-122"/>
                <a:cs typeface="黑体" panose="02010609060101010101" charset="-122"/>
              </a:rPr>
              <a:t>Simplification: </a:t>
            </a:r>
            <a:r>
              <a:rPr lang="en-US" altLang="zh-CN" sz="2000" b="1" dirty="0">
                <a:latin typeface="+mj-lt"/>
                <a:ea typeface="黑体" panose="02010609060101010101" charset="-122"/>
                <a:cs typeface="黑体" panose="02010609060101010101" charset="-122"/>
              </a:rPr>
              <a:t>Reduce the overall number of rules by merging similar rules.</a:t>
            </a:r>
            <a:r>
              <a:rPr lang="en-US" altLang="zh-CN" sz="2000" b="1" dirty="0">
                <a:solidFill>
                  <a:schemeClr val="accent6">
                    <a:lumMod val="50000"/>
                  </a:schemeClr>
                </a:solidFill>
                <a:latin typeface="+mj-lt"/>
                <a:ea typeface="黑体" panose="02010609060101010101" charset="-122"/>
                <a:cs typeface="黑体" panose="02010609060101010101" charset="-122"/>
              </a:rPr>
              <a:t> </a:t>
            </a:r>
            <a:r>
              <a:rPr lang="en-US" altLang="zh-CN" sz="2000" b="1" u="sng" dirty="0">
                <a:latin typeface="+mj-lt"/>
                <a:ea typeface="黑体" panose="02010609060101010101" charset="-122"/>
                <a:cs typeface="黑体" panose="02010609060101010101" charset="-122"/>
              </a:rPr>
              <a:t>If two or more rules in a decision table have the same action, and their condition items are very similar, consider merging the rules into one rule</a:t>
            </a:r>
            <a:r>
              <a:rPr lang="en-US" altLang="zh-CN" sz="2000" b="1" dirty="0">
                <a:latin typeface="+mj-lt"/>
                <a:ea typeface="黑体" panose="02010609060101010101" charset="-122"/>
                <a:cs typeface="黑体" panose="02010609060101010101" charset="-122"/>
              </a:rPr>
              <a:t>.</a:t>
            </a:r>
            <a:r>
              <a:rPr lang="en-US" altLang="zh-CN" b="1" dirty="0">
                <a:solidFill>
                  <a:schemeClr val="accent6">
                    <a:lumMod val="50000"/>
                  </a:schemeClr>
                </a:solidFill>
                <a:latin typeface="+mj-lt"/>
                <a:ea typeface="黑体" panose="02010609060101010101" charset="-122"/>
                <a:cs typeface="黑体" panose="02010609060101010101" charset="-122"/>
              </a:rPr>
              <a:t>
</a:t>
            </a:r>
          </a:p>
          <a:p>
            <a:pPr>
              <a:lnSpc>
                <a:spcPct val="130000"/>
              </a:lnSpc>
            </a:pPr>
            <a:endParaRPr lang="en-US" altLang="zh-CN" b="1" dirty="0">
              <a:solidFill>
                <a:schemeClr val="accent6">
                  <a:lumMod val="50000"/>
                </a:schemeClr>
              </a:solidFill>
              <a:latin typeface="+mj-lt"/>
              <a:ea typeface="黑体" panose="02010609060101010101" charset="-122"/>
              <a:cs typeface="黑体" panose="02010609060101010101" charset="-122"/>
            </a:endParaRPr>
          </a:p>
          <a:p>
            <a:pPr>
              <a:lnSpc>
                <a:spcPct val="130000"/>
              </a:lnSpc>
            </a:pPr>
            <a:endParaRPr lang="en-US" altLang="zh-CN" b="1" dirty="0">
              <a:solidFill>
                <a:schemeClr val="accent6">
                  <a:lumMod val="50000"/>
                </a:schemeClr>
              </a:solidFill>
              <a:latin typeface="+mj-lt"/>
              <a:ea typeface="黑体" panose="02010609060101010101" charset="-122"/>
              <a:cs typeface="黑体" panose="02010609060101010101" charset="-122"/>
            </a:endParaRPr>
          </a:p>
          <a:p>
            <a:pPr>
              <a:lnSpc>
                <a:spcPct val="130000"/>
              </a:lnSpc>
            </a:pPr>
            <a:endParaRPr lang="en-US" altLang="zh-CN" b="1" dirty="0">
              <a:solidFill>
                <a:schemeClr val="accent6">
                  <a:lumMod val="50000"/>
                </a:schemeClr>
              </a:solidFill>
              <a:latin typeface="+mj-lt"/>
              <a:ea typeface="黑体" panose="02010609060101010101" charset="-122"/>
              <a:cs typeface="黑体" panose="02010609060101010101" charset="-122"/>
            </a:endParaRPr>
          </a:p>
          <a:p>
            <a:pPr>
              <a:lnSpc>
                <a:spcPct val="130000"/>
              </a:lnSpc>
            </a:pPr>
            <a:endParaRPr lang="en-US" altLang="zh-CN" b="1" dirty="0">
              <a:solidFill>
                <a:schemeClr val="accent6">
                  <a:lumMod val="50000"/>
                </a:schemeClr>
              </a:solidFill>
              <a:latin typeface="+mj-lt"/>
              <a:ea typeface="黑体" panose="02010609060101010101" charset="-122"/>
              <a:cs typeface="黑体" panose="02010609060101010101" charset="-122"/>
            </a:endParaRPr>
          </a:p>
          <a:p>
            <a:pPr>
              <a:lnSpc>
                <a:spcPct val="130000"/>
              </a:lnSpc>
            </a:pPr>
            <a:endParaRPr lang="en-US" altLang="zh-CN" b="1" dirty="0">
              <a:solidFill>
                <a:schemeClr val="accent6">
                  <a:lumMod val="50000"/>
                </a:schemeClr>
              </a:solidFill>
              <a:latin typeface="+mj-lt"/>
              <a:ea typeface="黑体" panose="02010609060101010101" charset="-122"/>
              <a:cs typeface="黑体" panose="02010609060101010101" charset="-122"/>
            </a:endParaRPr>
          </a:p>
          <a:p>
            <a:pPr>
              <a:lnSpc>
                <a:spcPct val="130000"/>
              </a:lnSpc>
            </a:pPr>
            <a:endParaRPr lang="en-US" altLang="zh-CN" b="1" dirty="0">
              <a:solidFill>
                <a:schemeClr val="accent6">
                  <a:lumMod val="50000"/>
                </a:schemeClr>
              </a:solidFill>
              <a:latin typeface="+mj-lt"/>
              <a:ea typeface="黑体" panose="02010609060101010101" charset="-122"/>
              <a:cs typeface="黑体" panose="02010609060101010101" charset="-122"/>
            </a:endParaRPr>
          </a:p>
          <a:p>
            <a:pPr>
              <a:lnSpc>
                <a:spcPct val="130000"/>
              </a:lnSpc>
            </a:pPr>
            <a:endParaRPr lang="en-US" altLang="zh-CN" b="1" dirty="0">
              <a:solidFill>
                <a:schemeClr val="accent6">
                  <a:lumMod val="50000"/>
                </a:schemeClr>
              </a:solidFill>
              <a:latin typeface="+mj-lt"/>
              <a:ea typeface="黑体" panose="02010609060101010101" charset="-122"/>
              <a:cs typeface="黑体" panose="02010609060101010101" charset="-122"/>
            </a:endParaRPr>
          </a:p>
          <a:p>
            <a:pPr>
              <a:lnSpc>
                <a:spcPct val="130000"/>
              </a:lnSpc>
            </a:pPr>
            <a:endParaRPr lang="en-US" altLang="zh-CN" b="1" dirty="0">
              <a:solidFill>
                <a:schemeClr val="accent6">
                  <a:lumMod val="50000"/>
                </a:schemeClr>
              </a:solidFill>
              <a:latin typeface="+mj-lt"/>
              <a:ea typeface="黑体" panose="02010609060101010101" charset="-122"/>
              <a:cs typeface="黑体" panose="02010609060101010101" charset="-122"/>
            </a:endParaRPr>
          </a:p>
          <a:p>
            <a:pPr algn="ctr">
              <a:lnSpc>
                <a:spcPct val="130000"/>
              </a:lnSpc>
            </a:pPr>
            <a:r>
              <a:rPr lang="en-US" altLang="zh-CN" b="1" dirty="0">
                <a:latin typeface="+mj-lt"/>
                <a:ea typeface="黑体" panose="02010609060101010101" charset="-122"/>
                <a:cs typeface="黑体" panose="02010609060101010101" charset="-122"/>
              </a:rPr>
              <a:t>Figure 3-4 Merger of decision table rules</a:t>
            </a:r>
            <a:r>
              <a:rPr lang="en-US" altLang="zh-CN" b="1" dirty="0">
                <a:solidFill>
                  <a:schemeClr val="accent6">
                    <a:lumMod val="50000"/>
                  </a:schemeClr>
                </a:solidFill>
                <a:latin typeface="+mj-lt"/>
                <a:ea typeface="黑体" panose="02010609060101010101" charset="-122"/>
                <a:cs typeface="黑体" panose="02010609060101010101" charset="-122"/>
              </a:rPr>
              <a:t>
</a:t>
            </a:r>
            <a:endParaRPr lang="zh-CN" altLang="en-US" sz="2000" b="1" dirty="0">
              <a:solidFill>
                <a:srgbClr val="000000"/>
              </a:solidFill>
              <a:latin typeface="+mj-lt"/>
              <a:ea typeface="黑体" panose="02010609060101010101" charset="-122"/>
              <a:cs typeface="黑体" panose="02010609060101010101" charset="-122"/>
            </a:endParaRPr>
          </a:p>
        </p:txBody>
      </p:sp>
      <p:graphicFrame>
        <p:nvGraphicFramePr>
          <p:cNvPr id="3" name="对象 2"/>
          <p:cNvGraphicFramePr/>
          <p:nvPr>
            <p:extLst>
              <p:ext uri="{D42A27DB-BD31-4B8C-83A1-F6EECF244321}">
                <p14:modId xmlns:p14="http://schemas.microsoft.com/office/powerpoint/2010/main" val="134960149"/>
              </p:ext>
            </p:extLst>
          </p:nvPr>
        </p:nvGraphicFramePr>
        <p:xfrm>
          <a:off x="395288" y="2997200"/>
          <a:ext cx="7754937" cy="2828925"/>
        </p:xfrm>
        <a:graphic>
          <a:graphicData uri="http://schemas.openxmlformats.org/presentationml/2006/ole">
            <mc:AlternateContent xmlns:mc="http://schemas.openxmlformats.org/markup-compatibility/2006">
              <mc:Choice xmlns:v="urn:schemas-microsoft-com:vml" Requires="v">
                <p:oleObj spid="_x0000_s4193" name="Visio" r:id="rId4" imgW="4302760" imgH="1147445" progId="Visio.Drawing.15">
                  <p:embed/>
                </p:oleObj>
              </mc:Choice>
              <mc:Fallback>
                <p:oleObj name="Visio" r:id="rId4" imgW="4302760" imgH="1147445" progId="Visio.Drawing.15">
                  <p:embed/>
                  <p:pic>
                    <p:nvPicPr>
                      <p:cNvPr id="0" name="图片 4"/>
                      <p:cNvPicPr/>
                      <p:nvPr/>
                    </p:nvPicPr>
                    <p:blipFill>
                      <a:blip r:embed="rId5"/>
                      <a:stretch>
                        <a:fillRect/>
                      </a:stretch>
                    </p:blipFill>
                    <p:spPr>
                      <a:xfrm>
                        <a:off x="395288" y="2997200"/>
                        <a:ext cx="7754937" cy="2828925"/>
                      </a:xfrm>
                      <a:prstGeom prst="rect">
                        <a:avLst/>
                      </a:prstGeom>
                    </p:spPr>
                  </p:pic>
                </p:oleObj>
              </mc:Fallback>
            </mc:AlternateContent>
          </a:graphicData>
        </a:graphic>
      </p:graphicFrame>
      <p:sp>
        <p:nvSpPr>
          <p:cNvPr id="6"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37</a:t>
            </a:fld>
            <a:r>
              <a:rPr lang="en-US" altLang="zh-CN" b="1" dirty="0">
                <a:solidFill>
                  <a:schemeClr val="accent4"/>
                </a:solidFill>
              </a:rPr>
              <a:t>/116</a:t>
            </a:r>
          </a:p>
        </p:txBody>
      </p:sp>
      <p:sp>
        <p:nvSpPr>
          <p:cNvPr id="10" name="AutoShape 2">
            <a:extLst>
              <a:ext uri="{FF2B5EF4-FFF2-40B4-BE49-F238E27FC236}">
                <a16:creationId xmlns:a16="http://schemas.microsoft.com/office/drawing/2014/main" id="{81CE1CD2-8E99-4F0A-BB68-AA2228A7FEEE}"/>
              </a:ext>
            </a:extLst>
          </p:cNvPr>
          <p:cNvSpPr txBox="1">
            <a:spLocks/>
          </p:cNvSpPr>
          <p:nvPr/>
        </p:nvSpPr>
        <p:spPr>
          <a:xfrm>
            <a:off x="260985" y="379730"/>
            <a:ext cx="6948170"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sz="3200" kern="0" noProof="1">
                <a:solidFill>
                  <a:schemeClr val="tx1">
                    <a:lumMod val="60000"/>
                    <a:lumOff val="40000"/>
                  </a:schemeClr>
                </a:solidFill>
              </a:rPr>
              <a:t>3.3.1 Construction and simplification of decision tables</a:t>
            </a:r>
            <a:endParaRPr lang="zh-CN" altLang="en-US" sz="3200" kern="0"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p:cNvSpPr>
          <p:nvPr>
            <p:ph idx="1"/>
          </p:nvPr>
        </p:nvSpPr>
        <p:spPr>
          <a:xfrm>
            <a:off x="260985" y="1198880"/>
            <a:ext cx="8295640" cy="5234940"/>
          </a:xfrm>
        </p:spPr>
        <p:txBody>
          <a:bodyPr vert="horz" wrap="square" lIns="91440" tIns="45720" rIns="91440" bIns="45720" anchor="t"/>
          <a:lstStyle/>
          <a:p>
            <a:pPr marL="0" indent="0" eaLnBrk="1" hangingPunct="1">
              <a:lnSpc>
                <a:spcPct val="125000"/>
              </a:lnSpc>
              <a:buFont typeface="Wingdings" panose="05000000000000000000" charset="0"/>
              <a:buNone/>
            </a:pPr>
            <a:r>
              <a:rPr lang="en-US" altLang="zh-CN" dirty="0">
                <a:solidFill>
                  <a:srgbClr val="000000"/>
                </a:solidFill>
                <a:latin typeface="黑体" panose="02010609060101010101" charset="-122"/>
                <a:ea typeface="黑体" panose="02010609060101010101" charset="-122"/>
              </a:rPr>
              <a:t>    </a:t>
            </a:r>
            <a:endParaRPr lang="zh-CN" altLang="en-US" dirty="0">
              <a:solidFill>
                <a:srgbClr val="000000"/>
              </a:solidFill>
              <a:latin typeface="黑体" panose="02010609060101010101" charset="-122"/>
              <a:ea typeface="黑体" panose="02010609060101010101" charset="-122"/>
            </a:endParaRPr>
          </a:p>
        </p:txBody>
      </p:sp>
      <p:sp>
        <p:nvSpPr>
          <p:cNvPr id="4" name="文本框 3"/>
          <p:cNvSpPr txBox="1"/>
          <p:nvPr/>
        </p:nvSpPr>
        <p:spPr>
          <a:xfrm>
            <a:off x="260985" y="1082040"/>
            <a:ext cx="8295640" cy="645160"/>
          </a:xfrm>
          <a:prstGeom prst="rect">
            <a:avLst/>
          </a:prstGeom>
          <a:noFill/>
        </p:spPr>
        <p:txBody>
          <a:bodyPr wrap="square" rtlCol="0">
            <a:spAutoFit/>
          </a:bodyPr>
          <a:lstStyle/>
          <a:p>
            <a:endParaRPr lang="zh-CN" altLang="en-US"/>
          </a:p>
          <a:p>
            <a:endParaRPr lang="zh-CN" altLang="en-US"/>
          </a:p>
        </p:txBody>
      </p:sp>
      <p:sp>
        <p:nvSpPr>
          <p:cNvPr id="2" name="文本框 1"/>
          <p:cNvSpPr txBox="1"/>
          <p:nvPr/>
        </p:nvSpPr>
        <p:spPr>
          <a:xfrm>
            <a:off x="260985" y="1166495"/>
            <a:ext cx="8175625" cy="2333524"/>
          </a:xfrm>
          <a:prstGeom prst="rect">
            <a:avLst/>
          </a:prstGeom>
          <a:noFill/>
        </p:spPr>
        <p:txBody>
          <a:bodyPr wrap="square" rtlCol="0">
            <a:spAutoFit/>
          </a:bodyPr>
          <a:lstStyle/>
          <a:p>
            <a:pPr algn="ctr">
              <a:lnSpc>
                <a:spcPct val="130000"/>
              </a:lnSpc>
            </a:pPr>
            <a:endParaRPr lang="zh-CN" altLang="en-US" sz="2000" b="1" dirty="0">
              <a:solidFill>
                <a:srgbClr val="000000"/>
              </a:solidFill>
              <a:latin typeface="黑体" panose="02010609060101010101" charset="-122"/>
              <a:ea typeface="黑体" panose="02010609060101010101" charset="-122"/>
              <a:cs typeface="黑体" panose="02010609060101010101" charset="-122"/>
            </a:endParaRPr>
          </a:p>
          <a:p>
            <a:pPr algn="ctr">
              <a:lnSpc>
                <a:spcPct val="130000"/>
              </a:lnSpc>
            </a:pPr>
            <a:r>
              <a:rPr lang="en-US" altLang="zh-CN" sz="2000" b="1" dirty="0">
                <a:solidFill>
                  <a:srgbClr val="000000"/>
                </a:solidFill>
                <a:latin typeface="+mj-lt"/>
                <a:ea typeface="黑体" panose="02010609060101010101" charset="-122"/>
                <a:cs typeface="黑体" panose="02010609060101010101" charset="-122"/>
              </a:rPr>
              <a:t>Table 3-10 Simplified decision table
</a:t>
            </a:r>
            <a:endParaRPr lang="zh-CN" altLang="en-US" sz="2800" dirty="0">
              <a:solidFill>
                <a:srgbClr val="000000"/>
              </a:solidFill>
              <a:latin typeface="+mj-lt"/>
              <a:ea typeface="黑体" panose="02010609060101010101" charset="-122"/>
              <a:cs typeface="黑体" panose="02010609060101010101" charset="-122"/>
            </a:endParaRPr>
          </a:p>
          <a:p>
            <a:pPr>
              <a:lnSpc>
                <a:spcPct val="130000"/>
              </a:lnSpc>
            </a:pPr>
            <a:endParaRPr lang="zh-CN" altLang="en-US" sz="2800" dirty="0">
              <a:solidFill>
                <a:srgbClr val="000000"/>
              </a:solidFill>
              <a:latin typeface="黑体" panose="02010609060101010101" charset="-122"/>
              <a:ea typeface="黑体" panose="02010609060101010101" charset="-122"/>
              <a:cs typeface="黑体" panose="02010609060101010101" charset="-122"/>
            </a:endParaRPr>
          </a:p>
          <a:p>
            <a:pPr>
              <a:lnSpc>
                <a:spcPct val="130000"/>
              </a:lnSpc>
            </a:pPr>
            <a:endParaRPr lang="zh-CN" altLang="en-US" sz="2800" dirty="0">
              <a:solidFill>
                <a:srgbClr val="000000"/>
              </a:solidFill>
              <a:latin typeface="黑体" panose="02010609060101010101" charset="-122"/>
              <a:ea typeface="黑体" panose="02010609060101010101" charset="-122"/>
              <a:cs typeface="黑体" panose="02010609060101010101" charset="-122"/>
            </a:endParaRPr>
          </a:p>
        </p:txBody>
      </p:sp>
      <p:graphicFrame>
        <p:nvGraphicFramePr>
          <p:cNvPr id="3" name="表格 2"/>
          <p:cNvGraphicFramePr/>
          <p:nvPr>
            <p:extLst>
              <p:ext uri="{D42A27DB-BD31-4B8C-83A1-F6EECF244321}">
                <p14:modId xmlns:p14="http://schemas.microsoft.com/office/powerpoint/2010/main" val="3028877444"/>
              </p:ext>
            </p:extLst>
          </p:nvPr>
        </p:nvGraphicFramePr>
        <p:xfrm>
          <a:off x="179512" y="2062480"/>
          <a:ext cx="8377748" cy="4568190"/>
        </p:xfrm>
        <a:graphic>
          <a:graphicData uri="http://schemas.openxmlformats.org/drawingml/2006/table">
            <a:tbl>
              <a:tblPr firstRow="1" bandRow="1">
                <a:tableStyleId>{5940675A-B579-460E-94D1-54222C63F5DA}</a:tableStyleId>
              </a:tblPr>
              <a:tblGrid>
                <a:gridCol w="952693">
                  <a:extLst>
                    <a:ext uri="{9D8B030D-6E8A-4147-A177-3AD203B41FA5}">
                      <a16:colId xmlns:a16="http://schemas.microsoft.com/office/drawing/2014/main" val="20000"/>
                    </a:ext>
                  </a:extLst>
                </a:gridCol>
                <a:gridCol w="2336165">
                  <a:extLst>
                    <a:ext uri="{9D8B030D-6E8A-4147-A177-3AD203B41FA5}">
                      <a16:colId xmlns:a16="http://schemas.microsoft.com/office/drawing/2014/main" val="20001"/>
                    </a:ext>
                  </a:extLst>
                </a:gridCol>
                <a:gridCol w="1017905">
                  <a:extLst>
                    <a:ext uri="{9D8B030D-6E8A-4147-A177-3AD203B41FA5}">
                      <a16:colId xmlns:a16="http://schemas.microsoft.com/office/drawing/2014/main" val="20002"/>
                    </a:ext>
                  </a:extLst>
                </a:gridCol>
                <a:gridCol w="1016635">
                  <a:extLst>
                    <a:ext uri="{9D8B030D-6E8A-4147-A177-3AD203B41FA5}">
                      <a16:colId xmlns:a16="http://schemas.microsoft.com/office/drawing/2014/main" val="20003"/>
                    </a:ext>
                  </a:extLst>
                </a:gridCol>
                <a:gridCol w="1019810">
                  <a:extLst>
                    <a:ext uri="{9D8B030D-6E8A-4147-A177-3AD203B41FA5}">
                      <a16:colId xmlns:a16="http://schemas.microsoft.com/office/drawing/2014/main" val="20004"/>
                    </a:ext>
                  </a:extLst>
                </a:gridCol>
                <a:gridCol w="1017905">
                  <a:extLst>
                    <a:ext uri="{9D8B030D-6E8A-4147-A177-3AD203B41FA5}">
                      <a16:colId xmlns:a16="http://schemas.microsoft.com/office/drawing/2014/main" val="20005"/>
                    </a:ext>
                  </a:extLst>
                </a:gridCol>
                <a:gridCol w="1016635">
                  <a:extLst>
                    <a:ext uri="{9D8B030D-6E8A-4147-A177-3AD203B41FA5}">
                      <a16:colId xmlns:a16="http://schemas.microsoft.com/office/drawing/2014/main" val="20006"/>
                    </a:ext>
                  </a:extLst>
                </a:gridCol>
              </a:tblGrid>
              <a:tr h="761365">
                <a:tc gridSpan="2">
                  <a:txBody>
                    <a:bodyPr/>
                    <a:lstStyle/>
                    <a:p>
                      <a:pPr indent="127000" algn="ctr">
                        <a:buNone/>
                      </a:pPr>
                      <a:r>
                        <a:rPr lang="en-US" altLang="zh-CN" sz="1600" b="1" dirty="0">
                          <a:latin typeface="+mj-lt"/>
                          <a:ea typeface="黑体" panose="02010609060101010101" charset="-122"/>
                          <a:cs typeface="Times New Roman" panose="02020603050405020304" pitchFamily="18" charset="0"/>
                        </a:rPr>
                        <a:t>3</a:t>
                      </a:r>
                      <a:r>
                        <a:rPr lang="zh-CN" altLang="en-US" sz="1600" b="1" dirty="0">
                          <a:latin typeface="+mj-lt"/>
                          <a:ea typeface="黑体" panose="02010609060101010101" charset="-122"/>
                          <a:cs typeface="Times New Roman" panose="02020603050405020304" pitchFamily="18" charset="0"/>
                        </a:rPr>
                        <a:t> </a:t>
                      </a:r>
                      <a:r>
                        <a:rPr lang="en-US" altLang="zh-CN" sz="1600" b="1" dirty="0">
                          <a:latin typeface="+mj-lt"/>
                          <a:ea typeface="黑体" panose="02010609060101010101" charset="-122"/>
                          <a:cs typeface="Times New Roman" panose="02020603050405020304" pitchFamily="18" charset="0"/>
                        </a:rPr>
                        <a:t>conditions &amp; 2 actions</a:t>
                      </a:r>
                      <a:endParaRPr lang="en-US" altLang="en-US" sz="1600" b="1" dirty="0">
                        <a:latin typeface="+mj-lt"/>
                        <a:ea typeface="黑体" panose="02010609060101010101" charset="-122"/>
                        <a:cs typeface="Times New Roman" panose="02020603050405020304" pitchFamily="18"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1，2</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5，7</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6，8</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1365">
                <a:tc rowSpan="3">
                  <a:txBody>
                    <a:bodyPr/>
                    <a:lstStyle/>
                    <a:p>
                      <a:pPr indent="127000" algn="ctr">
                        <a:buNone/>
                      </a:pPr>
                      <a:r>
                        <a:rPr lang="en-US" altLang="zh-CN" sz="1600" b="1" dirty="0">
                          <a:latin typeface="+mj-lt"/>
                          <a:ea typeface="黑体" panose="02010609060101010101" charset="-122"/>
                          <a:cs typeface="宋体" panose="02010600030101010101" pitchFamily="2" charset="-122"/>
                        </a:rPr>
                        <a:t>Conditions</a:t>
                      </a:r>
                      <a:endParaRPr lang="en-US" altLang="en-US" sz="1600" b="1" dirty="0">
                        <a:latin typeface="+mj-lt"/>
                        <a:ea typeface="黑体" panose="02010609060101010101" charset="-122"/>
                        <a:cs typeface="宋体" panose="02010600030101010101" pitchFamily="2" charset="-122"/>
                      </a:endParaRPr>
                    </a:p>
                  </a:txBody>
                  <a:tcPr marL="68580" marR="68580" marT="0" marB="0" vert="eaVert"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黑体" panose="02010609060101010101" charset="-122"/>
                        </a:rPr>
                        <a:t>All subjects scored above 85 points</a:t>
                      </a:r>
                      <a:endParaRPr lang="en-US" altLang="en-US" sz="16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Y</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Y</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Y</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N</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N</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1365">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1600" b="1" dirty="0">
                          <a:latin typeface="+mj-lt"/>
                          <a:ea typeface="黑体" panose="02010609060101010101" charset="-122"/>
                          <a:cs typeface="宋体" panose="02010600030101010101" pitchFamily="2" charset="-122"/>
                        </a:rPr>
                        <a:t>Outstanding graduates</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Y</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N</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N</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1365">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1600" b="1" dirty="0">
                          <a:latin typeface="+mj-lt"/>
                          <a:ea typeface="黑体" panose="02010609060101010101" charset="-122"/>
                          <a:cs typeface="黑体" panose="02010609060101010101" charset="-122"/>
                        </a:rPr>
                        <a:t>The total score is greater than 450 points</a:t>
                      </a:r>
                      <a:endParaRPr lang="en-US" altLang="en-US" sz="1600" b="1" dirty="0">
                        <a:latin typeface="+mj-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Y</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N</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Y</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N</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1365">
                <a:tc rowSpan="2">
                  <a:txBody>
                    <a:bodyPr/>
                    <a:lstStyle/>
                    <a:p>
                      <a:pPr indent="127000" algn="ctr">
                        <a:buNone/>
                      </a:pPr>
                      <a:r>
                        <a:rPr lang="en-US" altLang="zh-CN" sz="1600" b="1" dirty="0">
                          <a:latin typeface="+mj-lt"/>
                          <a:ea typeface="黑体" panose="02010609060101010101" charset="-122"/>
                          <a:cs typeface="宋体" panose="02010600030101010101" pitchFamily="2" charset="-122"/>
                        </a:rPr>
                        <a:t>Actions</a:t>
                      </a:r>
                      <a:endParaRPr lang="en-US" altLang="en-US" sz="1600" b="1" dirty="0">
                        <a:latin typeface="+mj-lt"/>
                        <a:ea typeface="黑体" panose="02010609060101010101" charset="-122"/>
                        <a:cs typeface="宋体" panose="02010600030101010101" pitchFamily="2" charset="-122"/>
                      </a:endParaRPr>
                    </a:p>
                  </a:txBody>
                  <a:tcPr marL="68580" marR="68580" marT="0" marB="0" vert="eaVert"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mj-lt"/>
                          <a:ea typeface="黑体" panose="02010609060101010101" charset="-122"/>
                          <a:cs typeface="宋体" panose="02010600030101010101" pitchFamily="2" charset="-122"/>
                        </a:rPr>
                        <a:t>Priority admission</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dirty="0">
                          <a:latin typeface="黑体" panose="02010609060101010101" charset="-122"/>
                          <a:ea typeface="黑体" panose="02010609060101010101" charset="-122"/>
                          <a:cs typeface="宋体" panose="02010600030101010101" pitchFamily="2" charset="-122"/>
                        </a:rPr>
                        <a:t>√</a:t>
                      </a:r>
                      <a:endParaRPr lang="en-US" altLang="en-US" sz="20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1365">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1600" b="1" dirty="0">
                          <a:latin typeface="+mj-lt"/>
                          <a:ea typeface="黑体" panose="02010609060101010101" charset="-122"/>
                          <a:cs typeface="宋体" panose="02010600030101010101" pitchFamily="2" charset="-122"/>
                        </a:rPr>
                        <a:t>Normal processing</a:t>
                      </a:r>
                      <a:endParaRPr lang="en-US" altLang="en-US" sz="16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dirty="0">
                          <a:latin typeface="黑体" panose="02010609060101010101" charset="-122"/>
                          <a:ea typeface="黑体" panose="02010609060101010101" charset="-122"/>
                          <a:cs typeface="宋体" panose="02010600030101010101" pitchFamily="2" charset="-122"/>
                        </a:rPr>
                        <a:t>√</a:t>
                      </a:r>
                      <a:endParaRPr lang="en-US" altLang="en-US" sz="20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Rectangle 6"/>
          <p:cNvSpPr txBox="1">
            <a:spLocks noGrp="1"/>
          </p:cNvSpPr>
          <p:nvPr/>
        </p:nvSpPr>
        <p:spPr>
          <a:xfrm>
            <a:off x="8324215" y="64338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38</a:t>
            </a:fld>
            <a:r>
              <a:rPr lang="en-US" altLang="zh-CN" b="1" dirty="0">
                <a:solidFill>
                  <a:schemeClr val="accent4"/>
                </a:solidFill>
              </a:rPr>
              <a:t>/116</a:t>
            </a:r>
          </a:p>
        </p:txBody>
      </p:sp>
      <p:sp>
        <p:nvSpPr>
          <p:cNvPr id="10" name="AutoShape 2">
            <a:extLst>
              <a:ext uri="{FF2B5EF4-FFF2-40B4-BE49-F238E27FC236}">
                <a16:creationId xmlns:a16="http://schemas.microsoft.com/office/drawing/2014/main" id="{B85107D8-8FDF-405F-98DB-636AAD10B98C}"/>
              </a:ext>
            </a:extLst>
          </p:cNvPr>
          <p:cNvSpPr txBox="1">
            <a:spLocks/>
          </p:cNvSpPr>
          <p:nvPr/>
        </p:nvSpPr>
        <p:spPr>
          <a:xfrm>
            <a:off x="260985" y="379730"/>
            <a:ext cx="6948170"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sz="3200" kern="0" noProof="1">
                <a:solidFill>
                  <a:schemeClr val="tx1">
                    <a:lumMod val="60000"/>
                    <a:lumOff val="40000"/>
                  </a:schemeClr>
                </a:solidFill>
              </a:rPr>
              <a:t>3.3.1 Construction and simplification of decision tables</a:t>
            </a:r>
            <a:endParaRPr lang="zh-CN" altLang="en-US" sz="3200" kern="0"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p:cNvSpPr>
          <p:nvPr>
            <p:ph idx="1"/>
          </p:nvPr>
        </p:nvSpPr>
        <p:spPr>
          <a:xfrm>
            <a:off x="260985" y="1198880"/>
            <a:ext cx="8295640" cy="5234940"/>
          </a:xfrm>
        </p:spPr>
        <p:txBody>
          <a:bodyPr vert="horz" wrap="square" lIns="91440" tIns="45720" rIns="91440" bIns="45720" anchor="t"/>
          <a:lstStyle/>
          <a:p>
            <a:pPr marL="0" indent="0" eaLnBrk="1" hangingPunct="1">
              <a:lnSpc>
                <a:spcPct val="125000"/>
              </a:lnSpc>
              <a:buFont typeface="Wingdings" panose="05000000000000000000" charset="0"/>
              <a:buNone/>
            </a:pPr>
            <a:r>
              <a:rPr lang="en-US" altLang="zh-CN" dirty="0">
                <a:solidFill>
                  <a:srgbClr val="000000"/>
                </a:solidFill>
                <a:latin typeface="黑体" panose="02010609060101010101" charset="-122"/>
                <a:ea typeface="黑体" panose="02010609060101010101" charset="-122"/>
              </a:rPr>
              <a:t>    </a:t>
            </a:r>
            <a:endParaRPr lang="zh-CN" altLang="en-US" dirty="0">
              <a:solidFill>
                <a:srgbClr val="000000"/>
              </a:solidFill>
              <a:latin typeface="黑体" panose="02010609060101010101" charset="-122"/>
              <a:ea typeface="黑体" panose="02010609060101010101" charset="-122"/>
            </a:endParaRPr>
          </a:p>
        </p:txBody>
      </p:sp>
      <p:sp>
        <p:nvSpPr>
          <p:cNvPr id="4" name="文本框 3"/>
          <p:cNvSpPr txBox="1"/>
          <p:nvPr/>
        </p:nvSpPr>
        <p:spPr>
          <a:xfrm>
            <a:off x="260985" y="1198880"/>
            <a:ext cx="8295640" cy="5886996"/>
          </a:xfrm>
          <a:prstGeom prst="rect">
            <a:avLst/>
          </a:prstGeom>
          <a:noFill/>
        </p:spPr>
        <p:txBody>
          <a:bodyPr wrap="square" rtlCol="0">
            <a:spAutoFit/>
          </a:bodyPr>
          <a:lstStyle/>
          <a:p>
            <a:pPr>
              <a:lnSpc>
                <a:spcPct val="120000"/>
              </a:lnSpc>
            </a:pPr>
            <a:r>
              <a:rPr lang="en-US" altLang="zh-CN" sz="2800" dirty="0">
                <a:solidFill>
                  <a:srgbClr val="000000"/>
                </a:solidFill>
                <a:latin typeface="黑体" panose="02010609060101010101" charset="-122"/>
                <a:ea typeface="黑体" panose="02010609060101010101" charset="-122"/>
                <a:cs typeface="黑体" panose="02010609060101010101" charset="-122"/>
              </a:rPr>
              <a:t>      </a:t>
            </a:r>
            <a:r>
              <a:rPr lang="en-US" altLang="zh-CN" sz="2400" dirty="0">
                <a:solidFill>
                  <a:srgbClr val="000000"/>
                </a:solidFill>
                <a:latin typeface="+mj-lt"/>
                <a:ea typeface="黑体" panose="02010609060101010101" charset="-122"/>
                <a:cs typeface="黑体" panose="02010609060101010101" charset="-122"/>
              </a:rPr>
              <a:t>As shown in Figure 3-4(a), the action items of the two rules are the same, and the values of the first two conditions in the condition items are the same, and only the values of the third condition are different. In this case, the same action is performed regardless of the value of the condition in item 3.
       Therefore, you can combine two rules into one, using a specific symbol "―" to indicate that the action is independent of the value of the condition. Similar to FIG. 3-4(a), in FIG. 3-4(b), the irrelevant condition term "-" may contain other conditional term values, and the rules with the same action can be further merged.
</a:t>
            </a:r>
            <a:endParaRPr lang="zh-CN" altLang="en-US" sz="2800"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39</a:t>
            </a:fld>
            <a:r>
              <a:rPr lang="en-US" altLang="zh-CN" b="1" dirty="0">
                <a:solidFill>
                  <a:schemeClr val="accent4"/>
                </a:solidFill>
              </a:rPr>
              <a:t>/116</a:t>
            </a:r>
          </a:p>
        </p:txBody>
      </p:sp>
      <p:sp>
        <p:nvSpPr>
          <p:cNvPr id="8" name="AutoShape 2">
            <a:extLst>
              <a:ext uri="{FF2B5EF4-FFF2-40B4-BE49-F238E27FC236}">
                <a16:creationId xmlns:a16="http://schemas.microsoft.com/office/drawing/2014/main" id="{D3BD06CF-8D1D-4662-B3FA-C428ADA34EED}"/>
              </a:ext>
            </a:extLst>
          </p:cNvPr>
          <p:cNvSpPr txBox="1">
            <a:spLocks/>
          </p:cNvSpPr>
          <p:nvPr/>
        </p:nvSpPr>
        <p:spPr>
          <a:xfrm>
            <a:off x="260985" y="379730"/>
            <a:ext cx="6948170"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sz="3200" kern="0" noProof="1">
                <a:solidFill>
                  <a:schemeClr val="tx1">
                    <a:lumMod val="60000"/>
                    <a:lumOff val="40000"/>
                  </a:schemeClr>
                </a:solidFill>
              </a:rPr>
              <a:t>3.3.1 Construction and simplification of decision tables</a:t>
            </a:r>
            <a:endParaRPr lang="zh-CN" altLang="en-US" sz="3200" kern="0"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AutoShape 2"/>
          <p:cNvSpPr>
            <a:spLocks noGrp="1"/>
          </p:cNvSpPr>
          <p:nvPr>
            <p:ph type="title"/>
          </p:nvPr>
        </p:nvSpPr>
        <p:spPr>
          <a:xfrm>
            <a:off x="252095" y="531495"/>
            <a:ext cx="7621270" cy="819150"/>
          </a:xfrm>
        </p:spPr>
        <p:txBody>
          <a:bodyPr vert="horz" wrap="square" lIns="91440" tIns="45720" rIns="91440" bIns="45720" anchor="b"/>
          <a:lstStyle/>
          <a:p>
            <a:r>
              <a:rPr lang="en-US" altLang="zh-CN" sz="3200" noProof="1">
                <a:solidFill>
                  <a:schemeClr val="hlink"/>
                </a:solidFill>
                <a:latin typeface="+mn-lt"/>
                <a:ea typeface="黑体" panose="02010609060101010101" charset="-122"/>
              </a:rPr>
              <a:t>Black box testing mainly detects following errors:</a:t>
            </a:r>
            <a:endParaRPr lang="zh-CN" altLang="en-US" sz="3400" strike="noStrike" noProof="1">
              <a:solidFill>
                <a:schemeClr val="hlink"/>
              </a:solidFill>
              <a:latin typeface="+mn-lt"/>
              <a:ea typeface="黑体" panose="02010609060101010101" charset="-122"/>
            </a:endParaRPr>
          </a:p>
        </p:txBody>
      </p:sp>
      <p:sp>
        <p:nvSpPr>
          <p:cNvPr id="11267" name="Rectangle 3"/>
          <p:cNvSpPr>
            <a:spLocks noGrp="1"/>
          </p:cNvSpPr>
          <p:nvPr>
            <p:ph idx="1"/>
          </p:nvPr>
        </p:nvSpPr>
        <p:spPr>
          <a:xfrm>
            <a:off x="539552" y="1484630"/>
            <a:ext cx="7333813" cy="4679950"/>
          </a:xfrm>
        </p:spPr>
        <p:txBody>
          <a:bodyPr vert="horz" wrap="square" lIns="91440" tIns="45720" rIns="91440" bIns="45720" anchor="t"/>
          <a:lstStyle/>
          <a:p>
            <a:pPr algn="just">
              <a:lnSpc>
                <a:spcPct val="130000"/>
              </a:lnSpc>
              <a:buFont typeface="Wingdings" panose="05000000000000000000" charset="0"/>
              <a:buChar char="l"/>
            </a:pPr>
            <a:r>
              <a:rPr lang="en-US" sz="2000" b="1" dirty="0">
                <a:solidFill>
                  <a:srgbClr val="000000"/>
                </a:solidFill>
                <a:latin typeface="+mj-lt"/>
                <a:ea typeface="黑体" panose="02010609060101010101" charset="-122"/>
              </a:rPr>
              <a:t>Software features do not meet the requirements or are missing.
Human-computer interface error.
Database access errors and failure to maintain external information integrity.
Non-functional features such as software performance, security, reliability, and compatibility are not sufficient.
Program initialization and termination errors.</a:t>
            </a:r>
            <a:endParaRPr b="1" dirty="0">
              <a:solidFill>
                <a:srgbClr val="000000"/>
              </a:solidFill>
              <a:latin typeface="+mj-lt"/>
              <a:ea typeface="黑体" panose="02010609060101010101" charset="-122"/>
            </a:endParaRPr>
          </a:p>
        </p:txBody>
      </p:sp>
      <p:pic>
        <p:nvPicPr>
          <p:cNvPr id="11268" name="Picture 4" descr="01-12-004-04"/>
          <p:cNvPicPr>
            <a:picLocks noChangeAspect="1"/>
          </p:cNvPicPr>
          <p:nvPr/>
        </p:nvPicPr>
        <p:blipFill>
          <a:blip r:embed="rId3"/>
          <a:stretch>
            <a:fillRect/>
          </a:stretch>
        </p:blipFill>
        <p:spPr>
          <a:xfrm>
            <a:off x="6335713" y="4652963"/>
            <a:ext cx="1673225" cy="1511300"/>
          </a:xfrm>
          <a:prstGeom prst="rect">
            <a:avLst/>
          </a:prstGeom>
          <a:noFill/>
          <a:ln w="9525">
            <a:noFill/>
          </a:ln>
        </p:spPr>
      </p:pic>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a:t>
            </a:fld>
            <a:r>
              <a:rPr lang="en-US" altLang="zh-CN" b="1" dirty="0">
                <a:solidFill>
                  <a:schemeClr val="accent4"/>
                </a:solidFill>
              </a:rPr>
              <a:t>/116</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323850" y="522605"/>
            <a:ext cx="7878445" cy="819150"/>
          </a:xfrm>
        </p:spPr>
        <p:txBody>
          <a:bodyPr vert="horz" wrap="square" lIns="91440" tIns="45720" rIns="91440" bIns="45720" anchor="b"/>
          <a:lstStyle/>
          <a:p>
            <a:r>
              <a:rPr lang="en-US" altLang="zh-CN" sz="3200" dirty="0">
                <a:solidFill>
                  <a:schemeClr val="tx1">
                    <a:lumMod val="60000"/>
                    <a:lumOff val="40000"/>
                  </a:schemeClr>
                </a:solidFill>
                <a:ea typeface="黑体" panose="02010609060101010101" charset="-122"/>
                <a:cs typeface="黑体" panose="02010609060101010101" charset="-122"/>
                <a:sym typeface="+mn-ea"/>
              </a:rPr>
              <a:t>3.4.2 Application examples of the determinant table-driven method</a:t>
            </a:r>
            <a:endParaRPr lang="zh-CN" altLang="en-US" sz="3200" dirty="0">
              <a:solidFill>
                <a:schemeClr val="tx1">
                  <a:lumMod val="60000"/>
                  <a:lumOff val="40000"/>
                </a:schemeClr>
              </a:solidFill>
              <a:ea typeface="黑体" panose="02010609060101010101" charset="-122"/>
              <a:cs typeface="黑体" panose="02010609060101010101" charset="-122"/>
              <a:sym typeface="+mn-ea"/>
            </a:endParaRPr>
          </a:p>
        </p:txBody>
      </p:sp>
      <p:sp>
        <p:nvSpPr>
          <p:cNvPr id="4" name="文本框 3"/>
          <p:cNvSpPr txBox="1"/>
          <p:nvPr/>
        </p:nvSpPr>
        <p:spPr>
          <a:xfrm>
            <a:off x="260985" y="1198880"/>
            <a:ext cx="8295640" cy="607695"/>
          </a:xfrm>
          <a:prstGeom prst="rect">
            <a:avLst/>
          </a:prstGeom>
          <a:noFill/>
        </p:spPr>
        <p:txBody>
          <a:bodyPr wrap="square" rtlCol="0">
            <a:spAutoFit/>
          </a:bodyPr>
          <a:lstStyle/>
          <a:p>
            <a:pPr>
              <a:lnSpc>
                <a:spcPct val="120000"/>
              </a:lnSpc>
            </a:pPr>
            <a:r>
              <a:rPr lang="en-US" altLang="zh-CN" sz="2800">
                <a:solidFill>
                  <a:srgbClr val="000000"/>
                </a:solidFill>
                <a:latin typeface="黑体" panose="02010609060101010101" charset="-122"/>
                <a:ea typeface="黑体" panose="02010609060101010101" charset="-122"/>
                <a:cs typeface="黑体" panose="02010609060101010101" charset="-122"/>
              </a:rPr>
              <a:t>       </a:t>
            </a:r>
            <a:endParaRPr lang="zh-CN" altLang="en-US" sz="2800">
              <a:solidFill>
                <a:srgbClr val="000000"/>
              </a:solidFill>
              <a:latin typeface="黑体" panose="02010609060101010101" charset="-122"/>
              <a:ea typeface="黑体" panose="02010609060101010101" charset="-122"/>
              <a:cs typeface="黑体" panose="02010609060101010101" charset="-122"/>
            </a:endParaRPr>
          </a:p>
        </p:txBody>
      </p:sp>
      <p:sp>
        <p:nvSpPr>
          <p:cNvPr id="2" name="内容占位符 1"/>
          <p:cNvSpPr>
            <a:spLocks noGrp="1"/>
          </p:cNvSpPr>
          <p:nvPr>
            <p:ph idx="1"/>
          </p:nvPr>
        </p:nvSpPr>
        <p:spPr>
          <a:xfrm>
            <a:off x="323850" y="1341755"/>
            <a:ext cx="8036560" cy="4859020"/>
          </a:xfrm>
        </p:spPr>
        <p:txBody>
          <a:bodyPr/>
          <a:lstStyle/>
          <a:p>
            <a:pPr marL="0" indent="0">
              <a:lnSpc>
                <a:spcPct val="130000"/>
              </a:lnSpc>
              <a:buNone/>
            </a:pPr>
            <a:r>
              <a:rPr lang="en-US" altLang="zh-CN" dirty="0"/>
              <a:t>       </a:t>
            </a:r>
            <a:r>
              <a:rPr lang="en-US" altLang="zh-CN" sz="2000" dirty="0">
                <a:solidFill>
                  <a:srgbClr val="000000"/>
                </a:solidFill>
                <a:latin typeface="+mj-lt"/>
                <a:ea typeface="黑体" panose="02010609060101010101" charset="-122"/>
                <a:cs typeface="黑体" panose="02010609060101010101" charset="-122"/>
              </a:rPr>
              <a:t>A function determines </a:t>
            </a:r>
            <a:r>
              <a:rPr lang="en-US" altLang="zh-CN" sz="2000" b="1" i="1" dirty="0">
                <a:solidFill>
                  <a:srgbClr val="000000"/>
                </a:solidFill>
                <a:latin typeface="+mj-lt"/>
                <a:ea typeface="黑体" panose="02010609060101010101" charset="-122"/>
                <a:cs typeface="黑体" panose="02010609060101010101" charset="-122"/>
              </a:rPr>
              <a:t>whether a triangle can be formed based on the input values of the three sides/edges of A, B, and C, and if it can form a triangle, and then determines whether it is an isosceles triangle or an equilateral triangle. A, B, and C are all positive integers</a:t>
            </a:r>
            <a:r>
              <a:rPr lang="en-US" altLang="zh-CN" sz="2000" dirty="0">
                <a:solidFill>
                  <a:srgbClr val="000000"/>
                </a:solidFill>
                <a:latin typeface="+mj-lt"/>
                <a:ea typeface="黑体" panose="02010609060101010101" charset="-122"/>
                <a:cs typeface="黑体" panose="02010609060101010101" charset="-122"/>
              </a:rPr>
              <a:t>.
    According to the problem description, the decision table shown in Table 3-11 can be constructed, there are 8 rules in the decision table, and the corresponding test input data can be selected according to the corresponding conditions of each rule, and the 8 decision table driven method test cases can be designed.
</a:t>
            </a:r>
            <a:endParaRPr lang="zh-CN" altLang="en-US" dirty="0">
              <a:solidFill>
                <a:srgbClr val="000000"/>
              </a:solidFill>
              <a:latin typeface="+mj-lt"/>
              <a:ea typeface="黑体" panose="02010609060101010101" charset="-122"/>
              <a:cs typeface="黑体" panose="02010609060101010101" charset="-122"/>
            </a:endParaRP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40</a:t>
            </a:fld>
            <a:r>
              <a:rPr lang="en-US" altLang="zh-CN" b="1" dirty="0">
                <a:solidFill>
                  <a:schemeClr val="accent4"/>
                </a:solidFill>
              </a:rPr>
              <a:t>/116</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260985" y="469265"/>
            <a:ext cx="7878445" cy="819150"/>
          </a:xfrm>
        </p:spPr>
        <p:txBody>
          <a:bodyPr vert="horz" wrap="square" lIns="91440" tIns="45720" rIns="91440" bIns="45720" anchor="b"/>
          <a:lstStyle/>
          <a:p>
            <a:pPr eaLnBrk="1" fontAlgn="base" hangingPunct="1"/>
            <a:r>
              <a:rPr lang="en-US" altLang="zh-CN" sz="3600" dirty="0">
                <a:solidFill>
                  <a:schemeClr val="tx1">
                    <a:lumMod val="60000"/>
                    <a:lumOff val="40000"/>
                  </a:schemeClr>
                </a:solidFill>
                <a:ea typeface="黑体" panose="02010609060101010101" charset="-122"/>
                <a:cs typeface="黑体" panose="02010609060101010101" charset="-122"/>
                <a:sym typeface="+mn-ea"/>
              </a:rPr>
              <a:t>3.4.2 Application examples of the determinant table-driven method</a:t>
            </a:r>
            <a:endPar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4" name="文本框 3"/>
          <p:cNvSpPr txBox="1"/>
          <p:nvPr/>
        </p:nvSpPr>
        <p:spPr>
          <a:xfrm>
            <a:off x="260985" y="1198880"/>
            <a:ext cx="8295640" cy="607695"/>
          </a:xfrm>
          <a:prstGeom prst="rect">
            <a:avLst/>
          </a:prstGeom>
          <a:noFill/>
        </p:spPr>
        <p:txBody>
          <a:bodyPr wrap="square" rtlCol="0">
            <a:spAutoFit/>
          </a:bodyPr>
          <a:lstStyle/>
          <a:p>
            <a:pPr>
              <a:lnSpc>
                <a:spcPct val="120000"/>
              </a:lnSpc>
            </a:pPr>
            <a:r>
              <a:rPr lang="en-US" altLang="zh-CN" sz="2800">
                <a:solidFill>
                  <a:srgbClr val="000000"/>
                </a:solidFill>
                <a:latin typeface="黑体" panose="02010609060101010101" charset="-122"/>
                <a:ea typeface="黑体" panose="02010609060101010101" charset="-122"/>
                <a:cs typeface="黑体" panose="02010609060101010101" charset="-122"/>
              </a:rPr>
              <a:t>       </a:t>
            </a:r>
            <a:endParaRPr lang="zh-CN" altLang="en-US" sz="2800">
              <a:solidFill>
                <a:srgbClr val="000000"/>
              </a:solidFill>
              <a:latin typeface="黑体" panose="02010609060101010101" charset="-122"/>
              <a:ea typeface="黑体" panose="02010609060101010101" charset="-122"/>
              <a:cs typeface="黑体" panose="02010609060101010101" charset="-122"/>
            </a:endParaRPr>
          </a:p>
        </p:txBody>
      </p:sp>
      <p:sp>
        <p:nvSpPr>
          <p:cNvPr id="2" name="内容占位符 1"/>
          <p:cNvSpPr>
            <a:spLocks noGrp="1"/>
          </p:cNvSpPr>
          <p:nvPr>
            <p:ph idx="1"/>
          </p:nvPr>
        </p:nvSpPr>
        <p:spPr>
          <a:xfrm>
            <a:off x="260985" y="1087755"/>
            <a:ext cx="8036560" cy="4859020"/>
          </a:xfrm>
        </p:spPr>
        <p:txBody>
          <a:bodyPr/>
          <a:lstStyle/>
          <a:p>
            <a:pPr marL="0" indent="0" algn="ctr">
              <a:lnSpc>
                <a:spcPct val="130000"/>
              </a:lnSpc>
              <a:buNone/>
            </a:pPr>
            <a:r>
              <a:rPr lang="en-US" altLang="zh-CN" dirty="0"/>
              <a:t>      </a:t>
            </a:r>
            <a:r>
              <a:rPr lang="en-US" altLang="zh-CN" sz="2000" b="1" dirty="0">
                <a:solidFill>
                  <a:srgbClr val="000000"/>
                </a:solidFill>
                <a:latin typeface="黑体" panose="02010609060101010101" charset="-122"/>
                <a:ea typeface="黑体" panose="02010609060101010101" charset="-122"/>
                <a:cs typeface="黑体" panose="02010609060101010101" charset="-122"/>
              </a:rPr>
              <a:t> </a:t>
            </a:r>
            <a:r>
              <a:rPr lang="en-US" altLang="zh-CN" sz="1800" b="1" dirty="0">
                <a:solidFill>
                  <a:srgbClr val="000000"/>
                </a:solidFill>
                <a:latin typeface="+mj-lt"/>
                <a:ea typeface="黑体" panose="02010609060101010101" charset="-122"/>
                <a:cs typeface="黑体" panose="02010609060101010101" charset="-122"/>
              </a:rPr>
              <a:t>Table 3-11 Judgment table for determining triangle type problems</a:t>
            </a:r>
            <a:endParaRPr lang="en-US" altLang="zh-CN" sz="2000" b="1" dirty="0">
              <a:solidFill>
                <a:srgbClr val="000000"/>
              </a:solidFill>
              <a:latin typeface="+mj-lt"/>
              <a:ea typeface="黑体" panose="02010609060101010101" charset="-122"/>
              <a:cs typeface="黑体" panose="02010609060101010101" charset="-122"/>
            </a:endParaRPr>
          </a:p>
        </p:txBody>
      </p:sp>
      <p:graphicFrame>
        <p:nvGraphicFramePr>
          <p:cNvPr id="5" name="表格 4"/>
          <p:cNvGraphicFramePr/>
          <p:nvPr>
            <p:extLst>
              <p:ext uri="{D42A27DB-BD31-4B8C-83A1-F6EECF244321}">
                <p14:modId xmlns:p14="http://schemas.microsoft.com/office/powerpoint/2010/main" val="1523495359"/>
              </p:ext>
            </p:extLst>
          </p:nvPr>
        </p:nvGraphicFramePr>
        <p:xfrm>
          <a:off x="260985" y="1696085"/>
          <a:ext cx="8295640" cy="4638040"/>
        </p:xfrm>
        <a:graphic>
          <a:graphicData uri="http://schemas.openxmlformats.org/drawingml/2006/table">
            <a:tbl>
              <a:tblPr firstRow="1" bandRow="1">
                <a:tableStyleId>{5940675A-B579-460E-94D1-54222C63F5DA}</a:tableStyleId>
              </a:tblPr>
              <a:tblGrid>
                <a:gridCol w="1109345">
                  <a:extLst>
                    <a:ext uri="{9D8B030D-6E8A-4147-A177-3AD203B41FA5}">
                      <a16:colId xmlns:a16="http://schemas.microsoft.com/office/drawing/2014/main" val="20000"/>
                    </a:ext>
                  </a:extLst>
                </a:gridCol>
                <a:gridCol w="1751965">
                  <a:extLst>
                    <a:ext uri="{9D8B030D-6E8A-4147-A177-3AD203B41FA5}">
                      <a16:colId xmlns:a16="http://schemas.microsoft.com/office/drawing/2014/main" val="20001"/>
                    </a:ext>
                  </a:extLst>
                </a:gridCol>
                <a:gridCol w="678815">
                  <a:extLst>
                    <a:ext uri="{9D8B030D-6E8A-4147-A177-3AD203B41FA5}">
                      <a16:colId xmlns:a16="http://schemas.microsoft.com/office/drawing/2014/main" val="20002"/>
                    </a:ext>
                  </a:extLst>
                </a:gridCol>
                <a:gridCol w="680720">
                  <a:extLst>
                    <a:ext uri="{9D8B030D-6E8A-4147-A177-3AD203B41FA5}">
                      <a16:colId xmlns:a16="http://schemas.microsoft.com/office/drawing/2014/main" val="20003"/>
                    </a:ext>
                  </a:extLst>
                </a:gridCol>
                <a:gridCol w="678180">
                  <a:extLst>
                    <a:ext uri="{9D8B030D-6E8A-4147-A177-3AD203B41FA5}">
                      <a16:colId xmlns:a16="http://schemas.microsoft.com/office/drawing/2014/main" val="20004"/>
                    </a:ext>
                  </a:extLst>
                </a:gridCol>
                <a:gridCol w="678815">
                  <a:extLst>
                    <a:ext uri="{9D8B030D-6E8A-4147-A177-3AD203B41FA5}">
                      <a16:colId xmlns:a16="http://schemas.microsoft.com/office/drawing/2014/main" val="20005"/>
                    </a:ext>
                  </a:extLst>
                </a:gridCol>
                <a:gridCol w="681990">
                  <a:extLst>
                    <a:ext uri="{9D8B030D-6E8A-4147-A177-3AD203B41FA5}">
                      <a16:colId xmlns:a16="http://schemas.microsoft.com/office/drawing/2014/main" val="20006"/>
                    </a:ext>
                  </a:extLst>
                </a:gridCol>
                <a:gridCol w="678180">
                  <a:extLst>
                    <a:ext uri="{9D8B030D-6E8A-4147-A177-3AD203B41FA5}">
                      <a16:colId xmlns:a16="http://schemas.microsoft.com/office/drawing/2014/main" val="20007"/>
                    </a:ext>
                  </a:extLst>
                </a:gridCol>
                <a:gridCol w="680720">
                  <a:extLst>
                    <a:ext uri="{9D8B030D-6E8A-4147-A177-3AD203B41FA5}">
                      <a16:colId xmlns:a16="http://schemas.microsoft.com/office/drawing/2014/main" val="20008"/>
                    </a:ext>
                  </a:extLst>
                </a:gridCol>
                <a:gridCol w="676910">
                  <a:extLst>
                    <a:ext uri="{9D8B030D-6E8A-4147-A177-3AD203B41FA5}">
                      <a16:colId xmlns:a16="http://schemas.microsoft.com/office/drawing/2014/main" val="20009"/>
                    </a:ext>
                  </a:extLst>
                </a:gridCol>
              </a:tblGrid>
              <a:tr h="0">
                <a:tc gridSpan="2">
                  <a:txBody>
                    <a:bodyPr/>
                    <a:lstStyle/>
                    <a:p>
                      <a:pPr indent="127000" algn="ctr">
                        <a:buNone/>
                      </a:pPr>
                      <a:r>
                        <a:rPr lang="en-US" sz="1400" b="1" dirty="0">
                          <a:latin typeface="+mj-lt"/>
                          <a:ea typeface="黑体" panose="02010609060101010101" charset="-122"/>
                          <a:cs typeface="宋体" panose="02010600030101010101" pitchFamily="2" charset="-122"/>
                        </a:rPr>
                        <a:t>Serial number</a:t>
                      </a:r>
                      <a:endParaRPr lang="en-US" altLang="en-US" sz="1400" b="1"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1</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2</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3</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4</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5</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6</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7</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8</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9420">
                <a:tc rowSpan="6">
                  <a:txBody>
                    <a:bodyPr/>
                    <a:lstStyle/>
                    <a:p>
                      <a:pPr indent="127000" algn="ctr">
                        <a:buNone/>
                      </a:pPr>
                      <a:r>
                        <a:rPr lang="en-US" sz="1400" b="1" dirty="0">
                          <a:latin typeface="+mj-lt"/>
                          <a:ea typeface="黑体" panose="02010609060101010101" charset="-122"/>
                          <a:cs typeface="宋体" panose="02010600030101010101" pitchFamily="2" charset="-122"/>
                        </a:rPr>
                        <a:t>Conditions</a:t>
                      </a:r>
                      <a:endParaRPr lang="en-US" altLang="en-US" sz="1400" b="1" dirty="0">
                        <a:latin typeface="+mj-lt"/>
                        <a:ea typeface="黑体" panose="02010609060101010101" charset="-122"/>
                        <a:cs typeface="宋体" panose="02010600030101010101" pitchFamily="2" charset="-122"/>
                      </a:endParaRPr>
                    </a:p>
                  </a:txBody>
                  <a:tcPr marL="68580" marR="68580" marT="0" marB="0" vert="eaVert"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宋体" panose="02010600030101010101" pitchFamily="2" charset="-122"/>
                        </a:rPr>
                        <a:t>A+B&gt;C</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N</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420">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1400" b="1" dirty="0">
                          <a:latin typeface="+mj-lt"/>
                          <a:ea typeface="黑体" panose="02010609060101010101" charset="-122"/>
                          <a:cs typeface="宋体" panose="02010600030101010101" pitchFamily="2" charset="-122"/>
                        </a:rPr>
                        <a:t>A+C&gt;B</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N</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9420">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1400" b="1" dirty="0">
                          <a:latin typeface="+mj-lt"/>
                          <a:ea typeface="黑体" panose="02010609060101010101" charset="-122"/>
                          <a:cs typeface="宋体" panose="02010600030101010101" pitchFamily="2" charset="-122"/>
                        </a:rPr>
                        <a:t>B+C&gt;A</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宋体" panose="02010600030101010101" pitchFamily="2" charset="-122"/>
                        </a:rPr>
                        <a:t>N</a:t>
                      </a:r>
                      <a:endParaRPr lang="en-US" altLang="en-US" sz="16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9420">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1400" b="1" dirty="0">
                          <a:latin typeface="+mj-lt"/>
                          <a:ea typeface="黑体" panose="02010609060101010101" charset="-122"/>
                          <a:cs typeface="宋体" panose="02010600030101010101" pitchFamily="2" charset="-122"/>
                        </a:rPr>
                        <a:t>A=B</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宋体" panose="02010600030101010101" pitchFamily="2" charset="-122"/>
                        </a:rPr>
                        <a:t>Y</a:t>
                      </a:r>
                      <a:endParaRPr lang="en-US" altLang="en-US" sz="16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N</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N</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N</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9420">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1400" b="1" dirty="0">
                          <a:latin typeface="+mj-lt"/>
                          <a:ea typeface="黑体" panose="02010609060101010101" charset="-122"/>
                          <a:cs typeface="宋体" panose="02010600030101010101" pitchFamily="2" charset="-122"/>
                        </a:rPr>
                        <a:t>A=C</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宋体" panose="02010600030101010101" pitchFamily="2" charset="-122"/>
                        </a:rPr>
                        <a:t>N</a:t>
                      </a:r>
                      <a:endParaRPr lang="en-US" altLang="en-US" sz="16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N</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N</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9420">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1400" b="1" dirty="0">
                          <a:latin typeface="+mj-lt"/>
                          <a:ea typeface="黑体" panose="02010609060101010101" charset="-122"/>
                          <a:cs typeface="宋体" panose="02010600030101010101" pitchFamily="2" charset="-122"/>
                        </a:rPr>
                        <a:t>B=C</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宋体" panose="02010600030101010101" pitchFamily="2" charset="-122"/>
                        </a:rPr>
                        <a:t>―</a:t>
                      </a:r>
                      <a:endParaRPr lang="en-US" altLang="en-US" sz="16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Y</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N</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9420">
                <a:tc rowSpan="4">
                  <a:txBody>
                    <a:bodyPr/>
                    <a:lstStyle/>
                    <a:p>
                      <a:pPr indent="127000" algn="ctr">
                        <a:buNone/>
                      </a:pPr>
                      <a:r>
                        <a:rPr lang="en-US" sz="1400" b="1" dirty="0">
                          <a:latin typeface="+mj-lt"/>
                          <a:ea typeface="黑体" panose="02010609060101010101" charset="-122"/>
                          <a:cs typeface="宋体" panose="02010600030101010101" pitchFamily="2" charset="-122"/>
                        </a:rPr>
                        <a:t>Actions</a:t>
                      </a:r>
                      <a:endParaRPr lang="en-US" altLang="en-US" sz="1400" b="1" dirty="0">
                        <a:latin typeface="+mj-lt"/>
                        <a:ea typeface="黑体" panose="02010609060101010101" charset="-122"/>
                        <a:cs typeface="宋体" panose="02010600030101010101" pitchFamily="2" charset="-122"/>
                      </a:endParaRPr>
                    </a:p>
                  </a:txBody>
                  <a:tcPr marL="68580" marR="68580" marT="0" marB="0" vert="eaVert"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j-lt"/>
                          <a:ea typeface="黑体" panose="02010609060101010101" charset="-122"/>
                          <a:cs typeface="宋体" panose="02010600030101010101" pitchFamily="2" charset="-122"/>
                        </a:rPr>
                        <a:t>Non-triangles</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Times New Roman" panose="02020603050405020304" pitchFamily="18" charset="0"/>
                        </a:rPr>
                        <a:t> </a:t>
                      </a:r>
                      <a:endParaRPr lang="en-US" altLang="en-US" sz="1600" b="1" dirty="0">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9420">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1400" b="1" dirty="0">
                          <a:latin typeface="+mj-lt"/>
                          <a:ea typeface="黑体" panose="02010609060101010101" charset="-122"/>
                          <a:cs typeface="宋体" panose="02010600030101010101" pitchFamily="2" charset="-122"/>
                        </a:rPr>
                        <a:t>Unequal-sided triangles</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Times New Roman" panose="02020603050405020304" pitchFamily="18" charset="0"/>
                        </a:rPr>
                        <a:t> </a:t>
                      </a:r>
                      <a:endParaRPr lang="en-US" altLang="en-US" sz="1600" b="1" dirty="0">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宋体" panose="02010600030101010101" pitchFamily="2" charset="-122"/>
                        </a:rPr>
                        <a:t>√</a:t>
                      </a:r>
                      <a:endParaRPr lang="en-US" altLang="en-US" sz="16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9420">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1400" b="1" dirty="0">
                          <a:latin typeface="+mj-lt"/>
                          <a:ea typeface="黑体" panose="02010609060101010101" charset="-122"/>
                          <a:cs typeface="宋体" panose="02010600030101010101" pitchFamily="2" charset="-122"/>
                        </a:rPr>
                        <a:t>isosceles triangle</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Times New Roman" panose="02020603050405020304" pitchFamily="18" charset="0"/>
                        </a:rPr>
                        <a:t> </a:t>
                      </a:r>
                      <a:endParaRPr lang="en-US" altLang="en-US" sz="1600" b="1" dirty="0">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Times New Roman" panose="02020603050405020304" pitchFamily="18" charset="0"/>
                        </a:rPr>
                        <a:t> </a:t>
                      </a:r>
                      <a:endParaRPr lang="en-US" altLang="en-US" sz="1600" b="1" dirty="0">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39420">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1400" b="1" dirty="0">
                          <a:latin typeface="+mj-lt"/>
                          <a:ea typeface="黑体" panose="02010609060101010101" charset="-122"/>
                          <a:cs typeface="宋体" panose="02010600030101010101" pitchFamily="2" charset="-122"/>
                        </a:rPr>
                        <a:t>equilateral triangle</a:t>
                      </a:r>
                      <a:endParaRPr lang="en-US" altLang="en-US" sz="1400" b="1"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dirty="0">
                          <a:latin typeface="黑体" panose="02010609060101010101" charset="-122"/>
                          <a:ea typeface="黑体" panose="02010609060101010101" charset="-122"/>
                          <a:cs typeface="Times New Roman" panose="02020603050405020304" pitchFamily="18" charset="0"/>
                        </a:rPr>
                        <a:t> </a:t>
                      </a:r>
                      <a:endParaRPr lang="en-US" altLang="en-US" sz="1600" b="1" dirty="0">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宋体" panose="02010600030101010101" pitchFamily="2" charset="-122"/>
                        </a:rPr>
                        <a:t>√</a:t>
                      </a:r>
                      <a:endParaRPr lang="en-US" altLang="en-US" sz="16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1">
                          <a:latin typeface="黑体" panose="02010609060101010101" charset="-122"/>
                          <a:ea typeface="黑体" panose="02010609060101010101" charset="-122"/>
                          <a:cs typeface="Times New Roman" panose="02020603050405020304" pitchFamily="18" charset="0"/>
                        </a:rPr>
                        <a:t> </a:t>
                      </a:r>
                      <a:endParaRPr lang="en-US" altLang="en-US" sz="16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endParaRPr lang="en-US" altLang="en-US" sz="1600" b="1" dirty="0">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 name="Rectangle 6"/>
          <p:cNvSpPr txBox="1">
            <a:spLocks noGrp="1"/>
          </p:cNvSpPr>
          <p:nvPr/>
        </p:nvSpPr>
        <p:spPr>
          <a:xfrm>
            <a:off x="8457565" y="656526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41</a:t>
            </a:fld>
            <a:r>
              <a:rPr lang="en-US" altLang="zh-CN" b="1" dirty="0">
                <a:solidFill>
                  <a:schemeClr val="accent4"/>
                </a:solidFill>
              </a:rPr>
              <a:t>/116</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260985" y="379730"/>
            <a:ext cx="7878445"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3.4.2 判定表驱动法应用实例</a:t>
            </a:r>
          </a:p>
        </p:txBody>
      </p:sp>
      <p:sp>
        <p:nvSpPr>
          <p:cNvPr id="4" name="文本框 3"/>
          <p:cNvSpPr txBox="1"/>
          <p:nvPr/>
        </p:nvSpPr>
        <p:spPr>
          <a:xfrm>
            <a:off x="260985" y="1198880"/>
            <a:ext cx="8295640" cy="607695"/>
          </a:xfrm>
          <a:prstGeom prst="rect">
            <a:avLst/>
          </a:prstGeom>
          <a:noFill/>
        </p:spPr>
        <p:txBody>
          <a:bodyPr wrap="square" rtlCol="0">
            <a:spAutoFit/>
          </a:bodyPr>
          <a:lstStyle/>
          <a:p>
            <a:pPr>
              <a:lnSpc>
                <a:spcPct val="120000"/>
              </a:lnSpc>
            </a:pPr>
            <a:r>
              <a:rPr lang="en-US" altLang="zh-CN" sz="2800">
                <a:solidFill>
                  <a:srgbClr val="000000"/>
                </a:solidFill>
                <a:latin typeface="黑体" panose="02010609060101010101" charset="-122"/>
                <a:ea typeface="黑体" panose="02010609060101010101" charset="-122"/>
                <a:cs typeface="黑体" panose="02010609060101010101" charset="-122"/>
              </a:rPr>
              <a:t>       </a:t>
            </a:r>
            <a:endParaRPr lang="zh-CN" altLang="en-US" sz="2800">
              <a:solidFill>
                <a:srgbClr val="000000"/>
              </a:solidFill>
              <a:latin typeface="黑体" panose="02010609060101010101" charset="-122"/>
              <a:ea typeface="黑体" panose="02010609060101010101" charset="-122"/>
              <a:cs typeface="黑体" panose="02010609060101010101" charset="-122"/>
            </a:endParaRPr>
          </a:p>
        </p:txBody>
      </p:sp>
      <p:sp>
        <p:nvSpPr>
          <p:cNvPr id="2" name="内容占位符 1"/>
          <p:cNvSpPr>
            <a:spLocks noGrp="1"/>
          </p:cNvSpPr>
          <p:nvPr>
            <p:ph idx="1"/>
          </p:nvPr>
        </p:nvSpPr>
        <p:spPr>
          <a:xfrm>
            <a:off x="260985" y="1087755"/>
            <a:ext cx="8036560" cy="4859020"/>
          </a:xfrm>
        </p:spPr>
        <p:txBody>
          <a:bodyPr/>
          <a:lstStyle/>
          <a:p>
            <a:pPr marL="0" indent="0" algn="l">
              <a:lnSpc>
                <a:spcPct val="130000"/>
              </a:lnSpc>
              <a:buNone/>
            </a:pPr>
            <a:r>
              <a:rPr lang="en-US" altLang="zh-CN" b="1">
                <a:solidFill>
                  <a:srgbClr val="000000"/>
                </a:solidFill>
                <a:latin typeface="黑体" panose="02010609060101010101" charset="-122"/>
                <a:ea typeface="黑体" panose="02010609060101010101" charset="-122"/>
                <a:cs typeface="黑体" panose="02010609060101010101" charset="-122"/>
              </a:rPr>
              <a:t>   </a:t>
            </a:r>
            <a:r>
              <a:rPr lang="en-US" altLang="zh-CN">
                <a:solidFill>
                  <a:srgbClr val="000000"/>
                </a:solidFill>
                <a:latin typeface="黑体" panose="02010609060101010101" charset="-122"/>
                <a:ea typeface="黑体" panose="02010609060101010101" charset="-122"/>
                <a:cs typeface="黑体" panose="02010609060101010101" charset="-122"/>
              </a:rPr>
              <a:t> 在应用判定表驱动法设计测试用例时，还需要注意默许规则和默许操作的问题。下面我们通过一个实例来说明该问题。</a:t>
            </a:r>
            <a:endParaRPr lang="en-US" altLang="zh-CN" b="1">
              <a:solidFill>
                <a:srgbClr val="000000"/>
              </a:solidFill>
              <a:latin typeface="黑体" panose="02010609060101010101" charset="-122"/>
              <a:ea typeface="黑体" panose="02010609060101010101" charset="-122"/>
              <a:cs typeface="黑体" panose="02010609060101010101" charset="-122"/>
            </a:endParaRPr>
          </a:p>
          <a:p>
            <a:pPr marL="0" indent="0" algn="l">
              <a:lnSpc>
                <a:spcPct val="130000"/>
              </a:lnSpc>
              <a:buNone/>
            </a:pPr>
            <a:r>
              <a:rPr lang="en-US" altLang="zh-CN" b="1">
                <a:solidFill>
                  <a:schemeClr val="accent1">
                    <a:lumMod val="50000"/>
                  </a:schemeClr>
                </a:solidFill>
                <a:latin typeface="黑体" panose="02010609060101010101" charset="-122"/>
                <a:ea typeface="黑体" panose="02010609060101010101" charset="-122"/>
                <a:cs typeface="黑体" panose="02010609060101010101" charset="-122"/>
              </a:rPr>
              <a:t>如果一个软件的规格说明如下：</a:t>
            </a:r>
            <a:endParaRPr lang="en-US" altLang="zh-CN" b="1">
              <a:solidFill>
                <a:srgbClr val="000000"/>
              </a:solidFill>
              <a:latin typeface="黑体" panose="02010609060101010101" charset="-122"/>
              <a:ea typeface="黑体" panose="02010609060101010101" charset="-122"/>
              <a:cs typeface="黑体" panose="02010609060101010101" charset="-122"/>
            </a:endParaRPr>
          </a:p>
          <a:p>
            <a:pPr marL="457200" lvl="1" indent="0" algn="l">
              <a:lnSpc>
                <a:spcPct val="140000"/>
              </a:lnSpc>
              <a:buNone/>
            </a:pPr>
            <a:r>
              <a:rPr lang="en-US" altLang="zh-CN" b="1">
                <a:solidFill>
                  <a:srgbClr val="000000"/>
                </a:solidFill>
                <a:latin typeface="黑体" panose="02010609060101010101" charset="-122"/>
                <a:ea typeface="黑体" panose="02010609060101010101" charset="-122"/>
                <a:cs typeface="黑体" panose="02010609060101010101" charset="-122"/>
              </a:rPr>
              <a:t>（1）当条件1和条件2满足，并且条件3和条件4不满足，  或者当条件1、3和条件4满足时，要执行操作1。</a:t>
            </a:r>
          </a:p>
          <a:p>
            <a:pPr marL="457200" lvl="1" indent="0" algn="l">
              <a:lnSpc>
                <a:spcPct val="140000"/>
              </a:lnSpc>
              <a:buNone/>
            </a:pPr>
            <a:r>
              <a:rPr lang="en-US" altLang="zh-CN" b="1">
                <a:solidFill>
                  <a:srgbClr val="000000"/>
                </a:solidFill>
                <a:latin typeface="黑体" panose="02010609060101010101" charset="-122"/>
                <a:ea typeface="黑体" panose="02010609060101010101" charset="-122"/>
                <a:cs typeface="黑体" panose="02010609060101010101" charset="-122"/>
              </a:rPr>
              <a:t>（2）在任意一个条件都不满足时，要执行操作2。</a:t>
            </a:r>
          </a:p>
          <a:p>
            <a:pPr marL="457200" lvl="1" indent="0" algn="l">
              <a:lnSpc>
                <a:spcPct val="140000"/>
              </a:lnSpc>
              <a:buNone/>
            </a:pPr>
            <a:r>
              <a:rPr lang="en-US" altLang="zh-CN" b="1">
                <a:solidFill>
                  <a:srgbClr val="000000"/>
                </a:solidFill>
                <a:latin typeface="黑体" panose="02010609060101010101" charset="-122"/>
                <a:ea typeface="黑体" panose="02010609060101010101" charset="-122"/>
                <a:cs typeface="黑体" panose="02010609060101010101" charset="-122"/>
              </a:rPr>
              <a:t>（3）当条件1不满足，而条件4被满足时，要执行操作3。</a:t>
            </a: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42</a:t>
            </a:fld>
            <a:r>
              <a:rPr lang="en-US" altLang="zh-CN" b="1" dirty="0">
                <a:solidFill>
                  <a:schemeClr val="accent4"/>
                </a:solidFill>
              </a:rPr>
              <a:t>/116</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260985" y="379730"/>
            <a:ext cx="7878445"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3.4.2 判定表驱动法应用实例</a:t>
            </a:r>
          </a:p>
        </p:txBody>
      </p:sp>
      <p:sp>
        <p:nvSpPr>
          <p:cNvPr id="4" name="文本框 3"/>
          <p:cNvSpPr txBox="1"/>
          <p:nvPr/>
        </p:nvSpPr>
        <p:spPr>
          <a:xfrm>
            <a:off x="260985" y="1198880"/>
            <a:ext cx="8295640" cy="607695"/>
          </a:xfrm>
          <a:prstGeom prst="rect">
            <a:avLst/>
          </a:prstGeom>
          <a:noFill/>
        </p:spPr>
        <p:txBody>
          <a:bodyPr wrap="square" rtlCol="0">
            <a:spAutoFit/>
          </a:bodyPr>
          <a:lstStyle/>
          <a:p>
            <a:pPr>
              <a:lnSpc>
                <a:spcPct val="120000"/>
              </a:lnSpc>
            </a:pPr>
            <a:r>
              <a:rPr lang="en-US" altLang="zh-CN" sz="2800">
                <a:solidFill>
                  <a:srgbClr val="000000"/>
                </a:solidFill>
                <a:latin typeface="黑体" panose="02010609060101010101" charset="-122"/>
                <a:ea typeface="黑体" panose="02010609060101010101" charset="-122"/>
                <a:cs typeface="黑体" panose="02010609060101010101" charset="-122"/>
              </a:rPr>
              <a:t>       </a:t>
            </a:r>
            <a:endParaRPr lang="zh-CN" altLang="en-US" sz="2800">
              <a:solidFill>
                <a:srgbClr val="000000"/>
              </a:solidFill>
              <a:latin typeface="黑体" panose="02010609060101010101" charset="-122"/>
              <a:ea typeface="黑体" panose="02010609060101010101" charset="-122"/>
              <a:cs typeface="黑体" panose="02010609060101010101" charset="-122"/>
            </a:endParaRPr>
          </a:p>
        </p:txBody>
      </p:sp>
      <p:sp>
        <p:nvSpPr>
          <p:cNvPr id="2" name="内容占位符 1"/>
          <p:cNvSpPr>
            <a:spLocks noGrp="1"/>
          </p:cNvSpPr>
          <p:nvPr>
            <p:ph idx="1"/>
          </p:nvPr>
        </p:nvSpPr>
        <p:spPr>
          <a:xfrm>
            <a:off x="260985" y="1087755"/>
            <a:ext cx="8036560" cy="4859020"/>
          </a:xfrm>
        </p:spPr>
        <p:txBody>
          <a:bodyPr/>
          <a:lstStyle/>
          <a:p>
            <a:pPr marL="0" indent="0" algn="l">
              <a:lnSpc>
                <a:spcPct val="140000"/>
              </a:lnSpc>
              <a:buNone/>
            </a:pPr>
            <a:r>
              <a:rPr lang="en-US" altLang="zh-CN">
                <a:solidFill>
                  <a:srgbClr val="000000"/>
                </a:solidFill>
                <a:latin typeface="黑体" panose="02010609060101010101" charset="-122"/>
                <a:ea typeface="黑体" panose="02010609060101010101" charset="-122"/>
                <a:cs typeface="黑体" panose="02010609060101010101" charset="-122"/>
              </a:rPr>
              <a:t>    根据说明，可以构造如表3-12所示的判定表。规格说明中共有4个条件，判定表只列出了16个规则中与规格描述直接相关的4个规则。</a:t>
            </a:r>
          </a:p>
          <a:p>
            <a:pPr marL="0" indent="0" algn="l">
              <a:lnSpc>
                <a:spcPct val="140000"/>
              </a:lnSpc>
              <a:buNone/>
            </a:pPr>
            <a:r>
              <a:rPr lang="en-US" altLang="zh-CN">
                <a:solidFill>
                  <a:srgbClr val="000000"/>
                </a:solidFill>
                <a:latin typeface="黑体" panose="02010609060101010101" charset="-122"/>
                <a:ea typeface="黑体" panose="02010609060101010101" charset="-122"/>
                <a:cs typeface="黑体" panose="02010609060101010101" charset="-122"/>
              </a:rPr>
              <a:t>    程序在实际执行时，当遇到除上述4条规则以外的其它规则时，需要执行一个默许的操作，不需要时，可以忽略这些规则。但是用判定表驱动法设计测试用例时，就必须列出这些默许规则，如表3-13所示。</a:t>
            </a: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43</a:t>
            </a:fld>
            <a:r>
              <a:rPr lang="en-US" altLang="zh-CN" b="1" dirty="0">
                <a:solidFill>
                  <a:schemeClr val="accent4"/>
                </a:solidFill>
              </a:rPr>
              <a:t>/116</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260985" y="379730"/>
            <a:ext cx="7878445"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3.4.2 判定表驱动法应用实例</a:t>
            </a:r>
          </a:p>
        </p:txBody>
      </p:sp>
      <p:sp>
        <p:nvSpPr>
          <p:cNvPr id="4" name="文本框 3"/>
          <p:cNvSpPr txBox="1"/>
          <p:nvPr/>
        </p:nvSpPr>
        <p:spPr>
          <a:xfrm>
            <a:off x="260985" y="1198880"/>
            <a:ext cx="8295640" cy="607695"/>
          </a:xfrm>
          <a:prstGeom prst="rect">
            <a:avLst/>
          </a:prstGeom>
          <a:noFill/>
        </p:spPr>
        <p:txBody>
          <a:bodyPr wrap="square" rtlCol="0">
            <a:spAutoFit/>
          </a:bodyPr>
          <a:lstStyle/>
          <a:p>
            <a:pPr>
              <a:lnSpc>
                <a:spcPct val="120000"/>
              </a:lnSpc>
            </a:pPr>
            <a:r>
              <a:rPr lang="en-US" altLang="zh-CN" sz="2800">
                <a:solidFill>
                  <a:srgbClr val="000000"/>
                </a:solidFill>
                <a:latin typeface="黑体" panose="02010609060101010101" charset="-122"/>
                <a:ea typeface="黑体" panose="02010609060101010101" charset="-122"/>
                <a:cs typeface="黑体" panose="02010609060101010101" charset="-122"/>
              </a:rPr>
              <a:t>       </a:t>
            </a:r>
            <a:endParaRPr lang="zh-CN" altLang="en-US" sz="2800">
              <a:solidFill>
                <a:srgbClr val="000000"/>
              </a:solidFill>
              <a:latin typeface="黑体" panose="02010609060101010101" charset="-122"/>
              <a:ea typeface="黑体" panose="02010609060101010101" charset="-122"/>
              <a:cs typeface="黑体" panose="02010609060101010101" charset="-122"/>
            </a:endParaRPr>
          </a:p>
        </p:txBody>
      </p:sp>
      <p:sp>
        <p:nvSpPr>
          <p:cNvPr id="2" name="内容占位符 1"/>
          <p:cNvSpPr>
            <a:spLocks noGrp="1"/>
          </p:cNvSpPr>
          <p:nvPr>
            <p:ph idx="1"/>
          </p:nvPr>
        </p:nvSpPr>
        <p:spPr>
          <a:xfrm>
            <a:off x="260985" y="1087755"/>
            <a:ext cx="8036560" cy="4859020"/>
          </a:xfrm>
        </p:spPr>
        <p:txBody>
          <a:bodyPr/>
          <a:lstStyle/>
          <a:p>
            <a:pPr marL="0" indent="0" algn="ctr">
              <a:lnSpc>
                <a:spcPct val="140000"/>
              </a:lnSpc>
              <a:buNone/>
            </a:pPr>
            <a:r>
              <a:rPr lang="en-US" altLang="zh-CN">
                <a:solidFill>
                  <a:srgbClr val="000000"/>
                </a:solidFill>
                <a:latin typeface="黑体" panose="02010609060101010101" charset="-122"/>
                <a:ea typeface="黑体" panose="02010609060101010101" charset="-122"/>
                <a:cs typeface="黑体" panose="02010609060101010101" charset="-122"/>
              </a:rPr>
              <a:t> </a:t>
            </a:r>
            <a:r>
              <a:rPr lang="en-US" altLang="zh-CN" sz="2000" b="1">
                <a:solidFill>
                  <a:srgbClr val="000000"/>
                </a:solidFill>
                <a:latin typeface="黑体" panose="02010609060101010101" charset="-122"/>
                <a:ea typeface="黑体" panose="02010609060101010101" charset="-122"/>
                <a:cs typeface="黑体" panose="02010609060101010101" charset="-122"/>
              </a:rPr>
              <a:t>  表3-12  根据规格说明得到的判定表</a:t>
            </a:r>
          </a:p>
          <a:p>
            <a:pPr marL="0" indent="0" algn="ctr">
              <a:lnSpc>
                <a:spcPct val="140000"/>
              </a:lnSpc>
              <a:buNone/>
            </a:pPr>
            <a:endParaRPr lang="en-US" altLang="zh-CN" sz="2000" b="1">
              <a:solidFill>
                <a:srgbClr val="000000"/>
              </a:solidFill>
              <a:latin typeface="黑体" panose="02010609060101010101" charset="-122"/>
              <a:ea typeface="黑体" panose="02010609060101010101" charset="-122"/>
              <a:cs typeface="黑体" panose="02010609060101010101" charset="-122"/>
            </a:endParaRPr>
          </a:p>
        </p:txBody>
      </p:sp>
      <p:graphicFrame>
        <p:nvGraphicFramePr>
          <p:cNvPr id="3" name="表格 2"/>
          <p:cNvGraphicFramePr/>
          <p:nvPr/>
        </p:nvGraphicFramePr>
        <p:xfrm>
          <a:off x="427990" y="2016125"/>
          <a:ext cx="7961630" cy="3525520"/>
        </p:xfrm>
        <a:graphic>
          <a:graphicData uri="http://schemas.openxmlformats.org/drawingml/2006/table">
            <a:tbl>
              <a:tblPr firstRow="1" bandRow="1">
                <a:tableStyleId>{5940675A-B579-460E-94D1-54222C63F5DA}</a:tableStyleId>
              </a:tblPr>
              <a:tblGrid>
                <a:gridCol w="1634490">
                  <a:extLst>
                    <a:ext uri="{9D8B030D-6E8A-4147-A177-3AD203B41FA5}">
                      <a16:colId xmlns:a16="http://schemas.microsoft.com/office/drawing/2014/main" val="20000"/>
                    </a:ext>
                  </a:extLst>
                </a:gridCol>
                <a:gridCol w="158115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2420">
                  <a:extLst>
                    <a:ext uri="{9D8B030D-6E8A-4147-A177-3AD203B41FA5}">
                      <a16:colId xmlns:a16="http://schemas.microsoft.com/office/drawing/2014/main" val="20003"/>
                    </a:ext>
                  </a:extLst>
                </a:gridCol>
                <a:gridCol w="1578610">
                  <a:extLst>
                    <a:ext uri="{9D8B030D-6E8A-4147-A177-3AD203B41FA5}">
                      <a16:colId xmlns:a16="http://schemas.microsoft.com/office/drawing/2014/main" val="20004"/>
                    </a:ext>
                  </a:extLst>
                </a:gridCol>
              </a:tblGrid>
              <a:tr h="440690">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规则1</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规则2</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规则3</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规则4</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0690">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条件1</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Y</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Y</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N</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N</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0690">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条件2</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Y</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N</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0690">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条件3</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N</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Y</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N</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0690">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条件4</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N</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Y</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N</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Y</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0690">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操作1</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0690">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操作2</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0690">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操作3</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44</a:t>
            </a:fld>
            <a:r>
              <a:rPr lang="en-US" altLang="zh-CN" b="1" dirty="0">
                <a:solidFill>
                  <a:schemeClr val="accent4"/>
                </a:solidFill>
              </a:rPr>
              <a:t>/116</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260985" y="379730"/>
            <a:ext cx="7878445"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3.4.2 判定表驱动法应用实例</a:t>
            </a:r>
          </a:p>
        </p:txBody>
      </p:sp>
      <p:sp>
        <p:nvSpPr>
          <p:cNvPr id="4" name="文本框 3"/>
          <p:cNvSpPr txBox="1"/>
          <p:nvPr/>
        </p:nvSpPr>
        <p:spPr>
          <a:xfrm>
            <a:off x="260985" y="1198880"/>
            <a:ext cx="8295640" cy="607695"/>
          </a:xfrm>
          <a:prstGeom prst="rect">
            <a:avLst/>
          </a:prstGeom>
          <a:noFill/>
        </p:spPr>
        <p:txBody>
          <a:bodyPr wrap="square" rtlCol="0">
            <a:spAutoFit/>
          </a:bodyPr>
          <a:lstStyle/>
          <a:p>
            <a:pPr>
              <a:lnSpc>
                <a:spcPct val="120000"/>
              </a:lnSpc>
            </a:pPr>
            <a:r>
              <a:rPr lang="en-US" altLang="zh-CN" sz="2800">
                <a:solidFill>
                  <a:srgbClr val="000000"/>
                </a:solidFill>
                <a:latin typeface="黑体" panose="02010609060101010101" charset="-122"/>
                <a:ea typeface="黑体" panose="02010609060101010101" charset="-122"/>
                <a:cs typeface="黑体" panose="02010609060101010101" charset="-122"/>
              </a:rPr>
              <a:t>       </a:t>
            </a:r>
            <a:endParaRPr lang="zh-CN" altLang="en-US" sz="2800">
              <a:solidFill>
                <a:srgbClr val="000000"/>
              </a:solidFill>
              <a:latin typeface="黑体" panose="02010609060101010101" charset="-122"/>
              <a:ea typeface="黑体" panose="02010609060101010101" charset="-122"/>
              <a:cs typeface="黑体" panose="02010609060101010101" charset="-122"/>
            </a:endParaRPr>
          </a:p>
        </p:txBody>
      </p:sp>
      <p:sp>
        <p:nvSpPr>
          <p:cNvPr id="2" name="内容占位符 1"/>
          <p:cNvSpPr>
            <a:spLocks noGrp="1"/>
          </p:cNvSpPr>
          <p:nvPr>
            <p:ph idx="1"/>
          </p:nvPr>
        </p:nvSpPr>
        <p:spPr>
          <a:xfrm>
            <a:off x="260985" y="1087755"/>
            <a:ext cx="8036560" cy="4859020"/>
          </a:xfrm>
        </p:spPr>
        <p:txBody>
          <a:bodyPr/>
          <a:lstStyle/>
          <a:p>
            <a:pPr marL="0" indent="0" algn="ctr">
              <a:lnSpc>
                <a:spcPct val="140000"/>
              </a:lnSpc>
              <a:buNone/>
            </a:pPr>
            <a:r>
              <a:rPr lang="en-US" altLang="zh-CN">
                <a:solidFill>
                  <a:srgbClr val="000000"/>
                </a:solidFill>
                <a:latin typeface="黑体" panose="02010609060101010101" charset="-122"/>
                <a:ea typeface="黑体" panose="02010609060101010101" charset="-122"/>
                <a:cs typeface="黑体" panose="02010609060101010101" charset="-122"/>
              </a:rPr>
              <a:t> </a:t>
            </a:r>
            <a:r>
              <a:rPr lang="en-US" altLang="zh-CN" sz="2000" b="1">
                <a:solidFill>
                  <a:srgbClr val="000000"/>
                </a:solidFill>
                <a:latin typeface="黑体" panose="02010609060101010101" charset="-122"/>
                <a:ea typeface="黑体" panose="02010609060101010101" charset="-122"/>
                <a:cs typeface="黑体" panose="02010609060101010101" charset="-122"/>
              </a:rPr>
              <a:t>  表3-13  默许的操作</a:t>
            </a:r>
          </a:p>
          <a:p>
            <a:pPr marL="0" indent="0" algn="ctr">
              <a:lnSpc>
                <a:spcPct val="140000"/>
              </a:lnSpc>
              <a:buNone/>
            </a:pPr>
            <a:endParaRPr lang="en-US" altLang="zh-CN" sz="2000" b="1">
              <a:solidFill>
                <a:srgbClr val="000000"/>
              </a:solidFill>
              <a:latin typeface="黑体" panose="02010609060101010101" charset="-122"/>
              <a:ea typeface="黑体" panose="02010609060101010101" charset="-122"/>
              <a:cs typeface="黑体" panose="02010609060101010101" charset="-122"/>
            </a:endParaRPr>
          </a:p>
        </p:txBody>
      </p:sp>
      <p:graphicFrame>
        <p:nvGraphicFramePr>
          <p:cNvPr id="5" name="表格 4"/>
          <p:cNvGraphicFramePr/>
          <p:nvPr/>
        </p:nvGraphicFramePr>
        <p:xfrm>
          <a:off x="343535" y="1965325"/>
          <a:ext cx="7954010" cy="3505200"/>
        </p:xfrm>
        <a:graphic>
          <a:graphicData uri="http://schemas.openxmlformats.org/drawingml/2006/table">
            <a:tbl>
              <a:tblPr firstRow="1" bandRow="1">
                <a:tableStyleId>{5940675A-B579-460E-94D1-54222C63F5DA}</a:tableStyleId>
              </a:tblPr>
              <a:tblGrid>
                <a:gridCol w="1632585">
                  <a:extLst>
                    <a:ext uri="{9D8B030D-6E8A-4147-A177-3AD203B41FA5}">
                      <a16:colId xmlns:a16="http://schemas.microsoft.com/office/drawing/2014/main" val="20000"/>
                    </a:ext>
                  </a:extLst>
                </a:gridCol>
                <a:gridCol w="1580515">
                  <a:extLst>
                    <a:ext uri="{9D8B030D-6E8A-4147-A177-3AD203B41FA5}">
                      <a16:colId xmlns:a16="http://schemas.microsoft.com/office/drawing/2014/main" val="20001"/>
                    </a:ext>
                  </a:extLst>
                </a:gridCol>
                <a:gridCol w="1583055">
                  <a:extLst>
                    <a:ext uri="{9D8B030D-6E8A-4147-A177-3AD203B41FA5}">
                      <a16:colId xmlns:a16="http://schemas.microsoft.com/office/drawing/2014/main" val="20002"/>
                    </a:ext>
                  </a:extLst>
                </a:gridCol>
                <a:gridCol w="1580515">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584200">
                <a:tc>
                  <a:txBody>
                    <a:bodyPr/>
                    <a:lstStyle/>
                    <a:p>
                      <a:pPr indent="127000" algn="ctr">
                        <a:buNone/>
                      </a:pPr>
                      <a:r>
                        <a:rPr lang="en-US" sz="2000" b="1">
                          <a:latin typeface="Times New Roman" panose="02020603050405020304" pitchFamily="18" charset="0"/>
                          <a:cs typeface="Times New Roman" panose="02020603050405020304" pitchFamily="18" charset="0"/>
                        </a:rPr>
                        <a:t> </a:t>
                      </a:r>
                      <a:endParaRPr lang="en-US" alt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规则5</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规则6</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规则7</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规则8</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4200">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条件1</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N</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Y</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Y</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4200">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条件2</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Y</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Y</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N</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200">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条件3</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Y</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N</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N</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N</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4200">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条件4</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N</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N</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Y</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4200">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默许操作</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宋体" panose="02010600030101010101" pitchFamily="2" charset="-122"/>
                          <a:ea typeface="宋体" panose="02010600030101010101" pitchFamily="2" charset="-122"/>
                          <a:cs typeface="宋体" panose="02010600030101010101" pitchFamily="2" charset="-122"/>
                        </a:rPr>
                        <a:t>√</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45</a:t>
            </a:fld>
            <a:r>
              <a:rPr lang="en-US" altLang="zh-CN" b="1" dirty="0">
                <a:solidFill>
                  <a:schemeClr val="accent4"/>
                </a:solidFill>
              </a:rPr>
              <a:t>/116</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noGrp="1"/>
          </p:cNvSpPr>
          <p:nvPr>
            <p:ph type="title"/>
          </p:nvPr>
        </p:nvSpPr>
        <p:spPr>
          <a:xfrm>
            <a:off x="260985" y="379730"/>
            <a:ext cx="7878445" cy="819150"/>
          </a:xfrm>
        </p:spPr>
        <p:txBody>
          <a:bodyPr vert="horz" wrap="square" lIns="91440" tIns="45720" rIns="91440" bIns="45720" anchor="b"/>
          <a:lstStyle/>
          <a:p>
            <a:r>
              <a:rPr lang="en-US" altLang="zh-CN" dirty="0">
                <a:solidFill>
                  <a:schemeClr val="tx1">
                    <a:lumMod val="60000"/>
                    <a:lumOff val="40000"/>
                  </a:schemeClr>
                </a:solidFill>
                <a:ea typeface="黑体" panose="02010609060101010101" charset="-122"/>
                <a:cs typeface="黑体" panose="02010609060101010101" charset="-122"/>
                <a:sym typeface="+mn-ea"/>
              </a:rPr>
              <a:t>3.4.3 Scope of application and advantages and disadvantages</a:t>
            </a:r>
          </a:p>
        </p:txBody>
      </p:sp>
      <p:sp>
        <p:nvSpPr>
          <p:cNvPr id="4" name="文本框 3"/>
          <p:cNvSpPr txBox="1"/>
          <p:nvPr/>
        </p:nvSpPr>
        <p:spPr>
          <a:xfrm>
            <a:off x="260985" y="1198880"/>
            <a:ext cx="8295640" cy="607695"/>
          </a:xfrm>
          <a:prstGeom prst="rect">
            <a:avLst/>
          </a:prstGeom>
          <a:noFill/>
        </p:spPr>
        <p:txBody>
          <a:bodyPr wrap="square" rtlCol="0">
            <a:spAutoFit/>
          </a:bodyPr>
          <a:lstStyle/>
          <a:p>
            <a:pPr>
              <a:lnSpc>
                <a:spcPct val="120000"/>
              </a:lnSpc>
            </a:pPr>
            <a:r>
              <a:rPr lang="en-US" altLang="zh-CN" sz="2800">
                <a:solidFill>
                  <a:srgbClr val="000000"/>
                </a:solidFill>
                <a:latin typeface="黑体" panose="02010609060101010101" charset="-122"/>
                <a:ea typeface="黑体" panose="02010609060101010101" charset="-122"/>
                <a:cs typeface="黑体" panose="02010609060101010101" charset="-122"/>
              </a:rPr>
              <a:t>       </a:t>
            </a:r>
            <a:endParaRPr lang="zh-CN" altLang="en-US" sz="2800">
              <a:solidFill>
                <a:srgbClr val="000000"/>
              </a:solidFill>
              <a:latin typeface="黑体" panose="02010609060101010101" charset="-122"/>
              <a:ea typeface="黑体" panose="02010609060101010101" charset="-122"/>
              <a:cs typeface="黑体" panose="02010609060101010101" charset="-122"/>
            </a:endParaRPr>
          </a:p>
        </p:txBody>
      </p:sp>
      <p:sp>
        <p:nvSpPr>
          <p:cNvPr id="2" name="内容占位符 1"/>
          <p:cNvSpPr>
            <a:spLocks noGrp="1"/>
          </p:cNvSpPr>
          <p:nvPr>
            <p:ph idx="1"/>
          </p:nvPr>
        </p:nvSpPr>
        <p:spPr>
          <a:xfrm>
            <a:off x="260985" y="999490"/>
            <a:ext cx="8036560" cy="4859020"/>
          </a:xfrm>
        </p:spPr>
        <p:txBody>
          <a:bodyPr/>
          <a:lstStyle/>
          <a:p>
            <a:pPr marL="0" indent="0">
              <a:lnSpc>
                <a:spcPct val="130000"/>
              </a:lnSpc>
              <a:buNone/>
            </a:pPr>
            <a:r>
              <a:rPr lang="en-US" altLang="zh-CN" sz="2400" dirty="0">
                <a:solidFill>
                  <a:schemeClr val="accent6">
                    <a:lumMod val="75000"/>
                  </a:schemeClr>
                </a:solidFill>
                <a:latin typeface="+mj-lt"/>
                <a:ea typeface="黑体" panose="02010609060101010101" charset="-122"/>
              </a:rPr>
              <a:t>The Advantages of determinant table-driven method:</a:t>
            </a:r>
            <a:r>
              <a:rPr lang="en-US" altLang="zh-CN" sz="3200" b="1" dirty="0">
                <a:solidFill>
                  <a:schemeClr val="accent6">
                    <a:lumMod val="50000"/>
                  </a:schemeClr>
                </a:solidFill>
                <a:latin typeface="黑体" panose="02010609060101010101" charset="-122"/>
                <a:ea typeface="黑体" panose="02010609060101010101" charset="-122"/>
                <a:cs typeface="黑体" panose="02010609060101010101" charset="-122"/>
              </a:rPr>
              <a:t>
</a:t>
            </a:r>
            <a:r>
              <a:rPr lang="en-US" altLang="zh-CN" sz="2400" dirty="0">
                <a:solidFill>
                  <a:srgbClr val="000000"/>
                </a:solidFill>
                <a:latin typeface="+mj-lt"/>
                <a:ea typeface="黑体" panose="02010609060101010101" charset="-122"/>
                <a:cs typeface="黑体" panose="02010609060101010101" charset="-122"/>
              </a:rPr>
              <a:t>(1) Can list all kinds of complex logic combinations in the specifications, intuitive and easy to understand, easy to check and avoid functional omissions.
(2) Each test case can cover a variety of input situations, which is conducive to improving test efficiency.
(3) The constraint relationship between the input conditions is considered, so the invalid test case is avoided and the test validity is particularly high.
(4) It is convenient to give the expected output of each test case.
</a:t>
            </a:r>
            <a:endParaRPr lang="zh-CN" altLang="en-US" dirty="0">
              <a:solidFill>
                <a:srgbClr val="000000"/>
              </a:solidFill>
              <a:latin typeface="+mj-lt"/>
              <a:ea typeface="黑体" panose="02010609060101010101" charset="-122"/>
              <a:cs typeface="黑体" panose="02010609060101010101" charset="-122"/>
            </a:endParaRP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46</a:t>
            </a:fld>
            <a:r>
              <a:rPr lang="en-US" altLang="zh-CN" b="1" dirty="0">
                <a:solidFill>
                  <a:schemeClr val="accent4"/>
                </a:solidFill>
              </a:rPr>
              <a:t>/116</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0985" y="1198880"/>
            <a:ext cx="8295640" cy="607695"/>
          </a:xfrm>
          <a:prstGeom prst="rect">
            <a:avLst/>
          </a:prstGeom>
          <a:noFill/>
        </p:spPr>
        <p:txBody>
          <a:bodyPr wrap="square" rtlCol="0">
            <a:spAutoFit/>
          </a:bodyPr>
          <a:lstStyle/>
          <a:p>
            <a:pPr>
              <a:lnSpc>
                <a:spcPct val="120000"/>
              </a:lnSpc>
            </a:pPr>
            <a:r>
              <a:rPr lang="en-US" altLang="zh-CN" sz="2800">
                <a:solidFill>
                  <a:srgbClr val="000000"/>
                </a:solidFill>
                <a:latin typeface="黑体" panose="02010609060101010101" charset="-122"/>
                <a:ea typeface="黑体" panose="02010609060101010101" charset="-122"/>
                <a:cs typeface="黑体" panose="02010609060101010101" charset="-122"/>
              </a:rPr>
              <a:t>       </a:t>
            </a:r>
            <a:endParaRPr lang="zh-CN" altLang="en-US" sz="2800">
              <a:solidFill>
                <a:srgbClr val="000000"/>
              </a:solidFill>
              <a:latin typeface="黑体" panose="02010609060101010101" charset="-122"/>
              <a:ea typeface="黑体" panose="02010609060101010101" charset="-122"/>
              <a:cs typeface="黑体" panose="02010609060101010101" charset="-122"/>
            </a:endParaRPr>
          </a:p>
        </p:txBody>
      </p:sp>
      <p:sp>
        <p:nvSpPr>
          <p:cNvPr id="2" name="内容占位符 1"/>
          <p:cNvSpPr>
            <a:spLocks noGrp="1"/>
          </p:cNvSpPr>
          <p:nvPr>
            <p:ph idx="1"/>
          </p:nvPr>
        </p:nvSpPr>
        <p:spPr>
          <a:xfrm>
            <a:off x="260985" y="1114425"/>
            <a:ext cx="8036560" cy="4859020"/>
          </a:xfrm>
        </p:spPr>
        <p:txBody>
          <a:bodyPr/>
          <a:lstStyle/>
          <a:p>
            <a:pPr marL="0" indent="0" algn="l">
              <a:lnSpc>
                <a:spcPct val="130000"/>
              </a:lnSpc>
              <a:buNone/>
            </a:pPr>
            <a:r>
              <a:rPr lang="en-US" altLang="zh-CN" sz="3200" dirty="0">
                <a:solidFill>
                  <a:schemeClr val="accent6">
                    <a:lumMod val="75000"/>
                  </a:schemeClr>
                </a:solidFill>
                <a:latin typeface="+mj-lt"/>
                <a:ea typeface="黑体" panose="02010609060101010101" charset="-122"/>
              </a:rPr>
              <a:t>The Disadvantages of determinant table-driven method: </a:t>
            </a:r>
          </a:p>
          <a:p>
            <a:pPr marL="0" indent="0">
              <a:lnSpc>
                <a:spcPct val="130000"/>
              </a:lnSpc>
              <a:buNone/>
            </a:pPr>
            <a:r>
              <a:rPr lang="en-US" altLang="zh-CN" sz="2400" dirty="0">
                <a:solidFill>
                  <a:srgbClr val="000000"/>
                </a:solidFill>
                <a:latin typeface="+mj-lt"/>
                <a:ea typeface="黑体" panose="02010609060101010101" charset="-122"/>
                <a:cs typeface="黑体" panose="02010609060101010101" charset="-122"/>
              </a:rPr>
              <a:t>(1) Actions that cannot be expressed repeatedly executed, such as the execution of a looping statement.
(2) When there are </a:t>
            </a:r>
            <a:r>
              <a:rPr lang="en-US" altLang="zh-CN" sz="2400" b="1" dirty="0">
                <a:solidFill>
                  <a:srgbClr val="000000"/>
                </a:solidFill>
                <a:latin typeface="+mj-lt"/>
                <a:ea typeface="黑体" panose="02010609060101010101" charset="-122"/>
                <a:cs typeface="黑体" panose="02010609060101010101" charset="-122"/>
              </a:rPr>
              <a:t>many</a:t>
            </a:r>
            <a:r>
              <a:rPr lang="en-US" altLang="zh-CN" sz="2400" dirty="0">
                <a:solidFill>
                  <a:srgbClr val="000000"/>
                </a:solidFill>
                <a:latin typeface="+mj-lt"/>
                <a:ea typeface="黑体" panose="02010609060101010101" charset="-122"/>
                <a:cs typeface="黑体" panose="02010609060101010101" charset="-122"/>
              </a:rPr>
              <a:t> tested characteristics, the scale of the decision table will be </a:t>
            </a:r>
            <a:r>
              <a:rPr lang="en-US" altLang="zh-CN" sz="2400" b="1" dirty="0">
                <a:solidFill>
                  <a:srgbClr val="000000"/>
                </a:solidFill>
                <a:latin typeface="+mj-lt"/>
                <a:ea typeface="黑体" panose="02010609060101010101" charset="-122"/>
                <a:cs typeface="黑体" panose="02010609060101010101" charset="-122"/>
              </a:rPr>
              <a:t>very large</a:t>
            </a:r>
            <a:r>
              <a:rPr lang="en-US" altLang="zh-CN" sz="2400" dirty="0">
                <a:solidFill>
                  <a:srgbClr val="000000"/>
                </a:solidFill>
                <a:latin typeface="+mj-lt"/>
                <a:ea typeface="黑体" panose="02010609060101010101" charset="-122"/>
                <a:cs typeface="黑体" panose="02010609060101010101" charset="-122"/>
              </a:rPr>
              <a:t>.
(3) It is not possible to effectively confirm whether certain input combinations must be tested, which will cause some use case redundancy.
</a:t>
            </a:r>
            <a:endParaRPr lang="zh-CN" altLang="en-US" dirty="0">
              <a:solidFill>
                <a:srgbClr val="000000"/>
              </a:solidFill>
              <a:latin typeface="+mj-lt"/>
              <a:ea typeface="黑体" panose="02010609060101010101" charset="-122"/>
              <a:cs typeface="黑体" panose="02010609060101010101" charset="-122"/>
            </a:endParaRP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47</a:t>
            </a:fld>
            <a:r>
              <a:rPr lang="en-US" altLang="zh-CN" b="1" dirty="0">
                <a:solidFill>
                  <a:schemeClr val="accent4"/>
                </a:solidFill>
              </a:rPr>
              <a:t>/116</a:t>
            </a:r>
          </a:p>
        </p:txBody>
      </p:sp>
      <p:sp>
        <p:nvSpPr>
          <p:cNvPr id="8" name="AutoShape 2">
            <a:extLst>
              <a:ext uri="{FF2B5EF4-FFF2-40B4-BE49-F238E27FC236}">
                <a16:creationId xmlns:a16="http://schemas.microsoft.com/office/drawing/2014/main" id="{B0F8F19B-0FC0-46AA-924A-39FB3043CB2E}"/>
              </a:ext>
            </a:extLst>
          </p:cNvPr>
          <p:cNvSpPr txBox="1">
            <a:spLocks/>
          </p:cNvSpPr>
          <p:nvPr/>
        </p:nvSpPr>
        <p:spPr>
          <a:xfrm>
            <a:off x="260985" y="379730"/>
            <a:ext cx="7878445"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kern="0" dirty="0">
                <a:solidFill>
                  <a:schemeClr val="tx1">
                    <a:lumMod val="60000"/>
                    <a:lumOff val="40000"/>
                  </a:schemeClr>
                </a:solidFill>
                <a:ea typeface="黑体" panose="02010609060101010101" charset="-122"/>
                <a:cs typeface="黑体" panose="02010609060101010101" charset="-122"/>
                <a:sym typeface="+mn-ea"/>
              </a:rPr>
              <a:t>3.4.3 Scope of application and advantages and disadvantages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0985" y="1198880"/>
            <a:ext cx="8295640" cy="607695"/>
          </a:xfrm>
          <a:prstGeom prst="rect">
            <a:avLst/>
          </a:prstGeom>
          <a:noFill/>
        </p:spPr>
        <p:txBody>
          <a:bodyPr wrap="square" rtlCol="0">
            <a:spAutoFit/>
          </a:bodyPr>
          <a:lstStyle/>
          <a:p>
            <a:pPr>
              <a:lnSpc>
                <a:spcPct val="120000"/>
              </a:lnSpc>
            </a:pPr>
            <a:r>
              <a:rPr lang="en-US" altLang="zh-CN" sz="2800">
                <a:solidFill>
                  <a:srgbClr val="000000"/>
                </a:solidFill>
                <a:latin typeface="黑体" panose="02010609060101010101" charset="-122"/>
                <a:ea typeface="黑体" panose="02010609060101010101" charset="-122"/>
                <a:cs typeface="黑体" panose="02010609060101010101" charset="-122"/>
              </a:rPr>
              <a:t>       </a:t>
            </a:r>
            <a:endParaRPr lang="zh-CN" altLang="en-US" sz="2800">
              <a:solidFill>
                <a:srgbClr val="000000"/>
              </a:solidFill>
              <a:latin typeface="黑体" panose="02010609060101010101" charset="-122"/>
              <a:ea typeface="黑体" panose="02010609060101010101" charset="-122"/>
              <a:cs typeface="黑体" panose="02010609060101010101" charset="-122"/>
            </a:endParaRPr>
          </a:p>
        </p:txBody>
      </p:sp>
      <p:sp>
        <p:nvSpPr>
          <p:cNvPr id="2" name="内容占位符 1"/>
          <p:cNvSpPr>
            <a:spLocks noGrp="1"/>
          </p:cNvSpPr>
          <p:nvPr>
            <p:ph idx="1"/>
          </p:nvPr>
        </p:nvSpPr>
        <p:spPr>
          <a:xfrm>
            <a:off x="260985" y="1168864"/>
            <a:ext cx="8252460" cy="5395595"/>
          </a:xfrm>
        </p:spPr>
        <p:txBody>
          <a:bodyPr/>
          <a:lstStyle/>
          <a:p>
            <a:pPr marL="0" indent="0">
              <a:buNone/>
            </a:pPr>
            <a:r>
              <a:rPr lang="en-US" altLang="zh-CN" sz="2000" b="1" dirty="0">
                <a:solidFill>
                  <a:schemeClr val="accent6">
                    <a:lumMod val="50000"/>
                  </a:schemeClr>
                </a:solidFill>
                <a:latin typeface="+mj-lt"/>
                <a:ea typeface="黑体" panose="02010609060101010101" charset="-122"/>
                <a:cs typeface="黑体" panose="02010609060101010101" charset="-122"/>
              </a:rPr>
              <a:t>The conditions for designing test cases using the determinant table-driven method are as follows:
</a:t>
            </a:r>
            <a:r>
              <a:rPr lang="en-US" altLang="zh-CN" sz="2000" dirty="0">
                <a:solidFill>
                  <a:srgbClr val="000000"/>
                </a:solidFill>
                <a:latin typeface="+mj-lt"/>
                <a:ea typeface="黑体" panose="02010609060101010101" charset="-122"/>
                <a:cs typeface="黑体" panose="02010609060101010101" charset="-122"/>
              </a:rPr>
              <a:t>(1) The specifications are given in the form of a decision table, or can be easily converted into a decision table.
(2) The order in which conditions and rules are arranged does not affect which actions are performed.
(3) Whenever the conditions of a certain rule have been met and the action to be performed is determined, there is no need to test other actions.
(4) If a rule is satisfied to perform multiple operations, the order in which these operations are performed does not matter.</a:t>
            </a:r>
          </a:p>
          <a:p>
            <a:pPr marL="0" indent="0">
              <a:buNone/>
            </a:pPr>
            <a:endParaRPr lang="en-US" altLang="zh-CN" sz="2000" dirty="0">
              <a:solidFill>
                <a:srgbClr val="000000"/>
              </a:solidFill>
              <a:latin typeface="+mj-lt"/>
              <a:ea typeface="黑体" panose="02010609060101010101" charset="-122"/>
              <a:cs typeface="黑体" panose="02010609060101010101" charset="-122"/>
            </a:endParaRPr>
          </a:p>
          <a:p>
            <a:pPr marL="0" indent="0">
              <a:buNone/>
            </a:pPr>
            <a:r>
              <a:rPr lang="en-US" altLang="zh-CN" sz="1600" b="1" dirty="0">
                <a:solidFill>
                  <a:srgbClr val="000000"/>
                </a:solidFill>
                <a:latin typeface="+mj-lt"/>
                <a:ea typeface="黑体" panose="02010609060101010101" charset="-122"/>
                <a:cs typeface="黑体" panose="02010609060101010101" charset="-122"/>
              </a:rPr>
              <a:t>The above necessary conditions make the execution of the operation completely dependent on the combination of conditions. </a:t>
            </a:r>
            <a:r>
              <a:rPr lang="en-US" altLang="zh-CN" sz="1600" b="1" u="sng" dirty="0">
                <a:solidFill>
                  <a:srgbClr val="000000"/>
                </a:solidFill>
                <a:latin typeface="+mj-lt"/>
                <a:ea typeface="黑体" panose="02010609060101010101" charset="-122"/>
                <a:cs typeface="黑体" panose="02010609060101010101" charset="-122"/>
              </a:rPr>
              <a:t>For the decision table that does not meet the above conditions, the decision table driven method can also be used to design test cases, but other test cases need to be added as a supplement.</a:t>
            </a:r>
            <a:endParaRPr lang="zh-CN" altLang="en-US" sz="2400" b="1" u="sng" dirty="0">
              <a:solidFill>
                <a:srgbClr val="000000"/>
              </a:solidFill>
              <a:latin typeface="+mj-lt"/>
              <a:ea typeface="黑体" panose="02010609060101010101" charset="-122"/>
              <a:cs typeface="黑体" panose="02010609060101010101" charset="-122"/>
            </a:endParaRP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48</a:t>
            </a:fld>
            <a:r>
              <a:rPr lang="en-US" altLang="zh-CN" b="1" dirty="0">
                <a:solidFill>
                  <a:schemeClr val="accent4"/>
                </a:solidFill>
              </a:rPr>
              <a:t>/116</a:t>
            </a:r>
          </a:p>
        </p:txBody>
      </p:sp>
      <p:sp>
        <p:nvSpPr>
          <p:cNvPr id="8" name="AutoShape 2">
            <a:extLst>
              <a:ext uri="{FF2B5EF4-FFF2-40B4-BE49-F238E27FC236}">
                <a16:creationId xmlns:a16="http://schemas.microsoft.com/office/drawing/2014/main" id="{0FC5E027-5C8E-4BAB-88B2-2CBA6D13885D}"/>
              </a:ext>
            </a:extLst>
          </p:cNvPr>
          <p:cNvSpPr txBox="1">
            <a:spLocks/>
          </p:cNvSpPr>
          <p:nvPr/>
        </p:nvSpPr>
        <p:spPr>
          <a:xfrm>
            <a:off x="260985" y="379730"/>
            <a:ext cx="7878445"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kern="0" dirty="0">
                <a:solidFill>
                  <a:schemeClr val="tx1">
                    <a:lumMod val="60000"/>
                    <a:lumOff val="40000"/>
                  </a:schemeClr>
                </a:solidFill>
                <a:ea typeface="黑体" panose="02010609060101010101" charset="-122"/>
                <a:cs typeface="黑体" panose="02010609060101010101" charset="-122"/>
                <a:sym typeface="+mn-ea"/>
              </a:rPr>
              <a:t>3.4.3 Scope of application and advantages and disadvantages</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AutoShape 2"/>
          <p:cNvSpPr>
            <a:spLocks noGrp="1"/>
          </p:cNvSpPr>
          <p:nvPr>
            <p:ph type="title"/>
          </p:nvPr>
        </p:nvSpPr>
        <p:spPr>
          <a:xfrm>
            <a:off x="721360" y="595630"/>
            <a:ext cx="7419975" cy="819150"/>
          </a:xfrm>
        </p:spPr>
        <p:txBody>
          <a:bodyPr vert="horz" wrap="square" lIns="91440" tIns="45720" rIns="91440" bIns="45720" anchor="b"/>
          <a:lstStyle/>
          <a:p>
            <a:pPr eaLnBrk="1" fontAlgn="base" hangingPunct="1"/>
            <a:r>
              <a:rPr lang="zh-CN" altLang="en-US" sz="3800" strike="noStrike" noProof="1">
                <a:solidFill>
                  <a:srgbClr val="3366FF"/>
                </a:solidFill>
                <a:latin typeface="楷体_GB2312" pitchFamily="49" charset="-122"/>
              </a:rPr>
              <a:t> </a:t>
            </a:r>
            <a:r>
              <a:rPr lang="en-US" altLang="zh-CN" sz="3800" strike="noStrike" noProof="1">
                <a:solidFill>
                  <a:srgbClr val="3366FF"/>
                </a:solidFill>
                <a:latin typeface="黑体" panose="02010609060101010101" charset="-122"/>
                <a:ea typeface="黑体" panose="02010609060101010101" charset="-122"/>
                <a:cs typeface="黑体" panose="02010609060101010101" charset="-122"/>
              </a:rPr>
              <a:t>3.5 </a:t>
            </a:r>
            <a:r>
              <a:rPr lang="zh-CN" altLang="en-US" sz="3800" strike="noStrike" noProof="1">
                <a:solidFill>
                  <a:srgbClr val="3366FF"/>
                </a:solidFill>
                <a:latin typeface="黑体" panose="02010609060101010101" charset="-122"/>
                <a:ea typeface="黑体" panose="02010609060101010101" charset="-122"/>
                <a:cs typeface="黑体" panose="02010609060101010101" charset="-122"/>
              </a:rPr>
              <a:t>  因果图法</a:t>
            </a:r>
          </a:p>
        </p:txBody>
      </p:sp>
      <p:sp>
        <p:nvSpPr>
          <p:cNvPr id="13315" name="Rectangle 3"/>
          <p:cNvSpPr>
            <a:spLocks noGrp="1"/>
          </p:cNvSpPr>
          <p:nvPr>
            <p:ph idx="1"/>
          </p:nvPr>
        </p:nvSpPr>
        <p:spPr>
          <a:xfrm>
            <a:off x="721360" y="1894205"/>
            <a:ext cx="6944360" cy="3375660"/>
          </a:xfrm>
        </p:spPr>
        <p:txBody>
          <a:bodyPr vert="horz" wrap="square" lIns="91440" tIns="45720" rIns="91440" bIns="45720" anchor="t"/>
          <a:lstStyle/>
          <a:p>
            <a:pPr marL="179705" lvl="1" indent="0" algn="just" eaLnBrk="1" hangingPunct="1">
              <a:lnSpc>
                <a:spcPct val="170000"/>
              </a:lnSpc>
              <a:buNone/>
            </a:pPr>
            <a:r>
              <a:rPr lang="zh-CN" altLang="en-US" sz="3200" dirty="0">
                <a:solidFill>
                  <a:srgbClr val="000000"/>
                </a:solidFill>
                <a:latin typeface="黑体" panose="02010609060101010101" charset="-122"/>
                <a:ea typeface="黑体" panose="02010609060101010101" charset="-122"/>
                <a:cs typeface="黑体" panose="02010609060101010101" charset="-122"/>
              </a:rPr>
              <a:t>3.5.1 因果图法的原理	</a:t>
            </a:r>
          </a:p>
          <a:p>
            <a:pPr marL="179705" lvl="1" indent="0" algn="just" eaLnBrk="1" hangingPunct="1">
              <a:lnSpc>
                <a:spcPct val="170000"/>
              </a:lnSpc>
              <a:buNone/>
            </a:pPr>
            <a:r>
              <a:rPr lang="zh-CN" altLang="en-US" sz="3200" dirty="0">
                <a:solidFill>
                  <a:srgbClr val="000000"/>
                </a:solidFill>
                <a:latin typeface="黑体" panose="02010609060101010101" charset="-122"/>
                <a:ea typeface="黑体" panose="02010609060101010101" charset="-122"/>
                <a:cs typeface="黑体" panose="02010609060101010101" charset="-122"/>
              </a:rPr>
              <a:t>3.5.2 因果图法应用实例		</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49</a:t>
            </a:fld>
            <a:r>
              <a:rPr lang="en-US" altLang="zh-CN" b="1" dirty="0">
                <a:solidFill>
                  <a:schemeClr val="accent4"/>
                </a:solidFill>
              </a:rPr>
              <a:t>/116</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AutoShape 2"/>
          <p:cNvSpPr>
            <a:spLocks noGrp="1"/>
          </p:cNvSpPr>
          <p:nvPr>
            <p:ph type="title"/>
          </p:nvPr>
        </p:nvSpPr>
        <p:spPr>
          <a:xfrm>
            <a:off x="252095" y="531495"/>
            <a:ext cx="7621270" cy="819150"/>
          </a:xfrm>
        </p:spPr>
        <p:txBody>
          <a:bodyPr vert="horz" wrap="square" lIns="91440" tIns="45720" rIns="91440" bIns="45720" anchor="b"/>
          <a:lstStyle/>
          <a:p>
            <a:r>
              <a:rPr lang="en-US" altLang="zh-CN" sz="3400" noProof="1">
                <a:solidFill>
                  <a:schemeClr val="hlink"/>
                </a:solidFill>
                <a:ea typeface="黑体" panose="02010609060101010101" charset="-122"/>
              </a:rPr>
              <a:t>Advantages of black box testing</a:t>
            </a:r>
            <a:r>
              <a:rPr lang="zh-CN" altLang="en-US" sz="3400" strike="noStrike" noProof="1">
                <a:solidFill>
                  <a:schemeClr val="hlink"/>
                </a:solidFill>
                <a:latin typeface="黑体" panose="02010609060101010101" charset="-122"/>
                <a:ea typeface="黑体" panose="02010609060101010101" charset="-122"/>
              </a:rPr>
              <a:t>：</a:t>
            </a:r>
          </a:p>
        </p:txBody>
      </p:sp>
      <p:sp>
        <p:nvSpPr>
          <p:cNvPr id="11267" name="Rectangle 3"/>
          <p:cNvSpPr>
            <a:spLocks noGrp="1"/>
          </p:cNvSpPr>
          <p:nvPr>
            <p:ph idx="1"/>
          </p:nvPr>
        </p:nvSpPr>
        <p:spPr>
          <a:xfrm>
            <a:off x="581025" y="1484630"/>
            <a:ext cx="7292340" cy="4679950"/>
          </a:xfrm>
        </p:spPr>
        <p:txBody>
          <a:bodyPr vert="horz" wrap="square" lIns="91440" tIns="45720" rIns="91440" bIns="45720" anchor="t"/>
          <a:lstStyle/>
          <a:p>
            <a:pPr algn="just" eaLnBrk="1" hangingPunct="1">
              <a:lnSpc>
                <a:spcPct val="140000"/>
              </a:lnSpc>
              <a:buFont typeface="Wingdings" panose="05000000000000000000" charset="0"/>
              <a:buChar char="Ø"/>
            </a:pPr>
            <a:r>
              <a:rPr lang="en-US" sz="2000" b="1" dirty="0">
                <a:solidFill>
                  <a:srgbClr val="000000"/>
                </a:solidFill>
                <a:latin typeface="+mj-lt"/>
                <a:ea typeface="黑体" panose="02010609060101010101" charset="-122"/>
              </a:rPr>
              <a:t>Black-box testing is independent of the software implementation, so black-box test cases can still be used after the program implementation method changes.
Software implementations can be synchronized with black-box test case designs, saving overall development time for software projects.
</a:t>
            </a:r>
            <a:endParaRPr b="1" dirty="0">
              <a:solidFill>
                <a:srgbClr val="000000"/>
              </a:solidFill>
              <a:latin typeface="+mj-lt"/>
              <a:ea typeface="黑体" panose="02010609060101010101" charset="-122"/>
            </a:endParaRPr>
          </a:p>
        </p:txBody>
      </p:sp>
      <p:pic>
        <p:nvPicPr>
          <p:cNvPr id="11268" name="Picture 4" descr="01-12-004-04"/>
          <p:cNvPicPr>
            <a:picLocks noChangeAspect="1"/>
          </p:cNvPicPr>
          <p:nvPr/>
        </p:nvPicPr>
        <p:blipFill>
          <a:blip r:embed="rId3"/>
          <a:stretch>
            <a:fillRect/>
          </a:stretch>
        </p:blipFill>
        <p:spPr>
          <a:xfrm>
            <a:off x="6335713" y="4652963"/>
            <a:ext cx="1673225" cy="1511300"/>
          </a:xfrm>
          <a:prstGeom prst="rect">
            <a:avLst/>
          </a:prstGeom>
          <a:noFill/>
          <a:ln w="9525">
            <a:noFill/>
          </a:ln>
        </p:spPr>
      </p:pic>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a:t>
            </a:fld>
            <a:r>
              <a:rPr lang="en-US" altLang="zh-CN" b="1" dirty="0">
                <a:solidFill>
                  <a:schemeClr val="accent4"/>
                </a:solidFill>
              </a:rPr>
              <a:t>/116</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15430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3.5.1 因果图法的原理</a:t>
            </a:r>
            <a:endParaRPr lang="zh-CN" altLang="en-US" strike="noStrike"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3555" name="Rectangle 3"/>
          <p:cNvSpPr>
            <a:spLocks noGrp="1"/>
          </p:cNvSpPr>
          <p:nvPr>
            <p:ph idx="1"/>
          </p:nvPr>
        </p:nvSpPr>
        <p:spPr>
          <a:xfrm>
            <a:off x="193675" y="973455"/>
            <a:ext cx="8362950" cy="5153025"/>
          </a:xfrm>
        </p:spPr>
        <p:txBody>
          <a:bodyPr vert="horz" wrap="square" lIns="91440" tIns="45720" rIns="91440" bIns="45720" anchor="t"/>
          <a:lstStyle/>
          <a:p>
            <a:pPr marL="0" indent="0" eaLnBrk="1" hangingPunct="1">
              <a:spcBef>
                <a:spcPct val="0"/>
              </a:spcBef>
              <a:buNone/>
            </a:pPr>
            <a:r>
              <a:rPr lang="en-US" altLang="zh-CN" sz="2400" dirty="0">
                <a:latin typeface="楷体_GB2312" pitchFamily="49" charset="-122"/>
              </a:rPr>
              <a:t>  </a:t>
            </a:r>
            <a:r>
              <a:rPr lang="en-US" altLang="zh-CN" dirty="0">
                <a:latin typeface="黑体" panose="02010609060101010101" charset="-122"/>
                <a:ea typeface="黑体" panose="02010609060101010101" charset="-122"/>
                <a:cs typeface="黑体" panose="02010609060101010101" charset="-122"/>
              </a:rPr>
              <a:t>  </a:t>
            </a:r>
            <a:r>
              <a:rPr lang="en-US" altLang="zh-CN" dirty="0">
                <a:solidFill>
                  <a:srgbClr val="000000"/>
                </a:solidFill>
                <a:latin typeface="黑体" panose="02010609060101010101" charset="-122"/>
                <a:ea typeface="黑体" panose="02010609060101010101" charset="-122"/>
                <a:cs typeface="黑体" panose="02010609060101010101" charset="-122"/>
              </a:rPr>
              <a:t>如果程序输入条件和动作之间的逻辑关系是明确的，可以直接使用判定表驱动法。但是如果条件和动作关系不明确，则应当先使用因果图法。所谓“因”，指的就是程序的输入条件；所谓果，指的就是程序的输出条件。</a:t>
            </a:r>
          </a:p>
          <a:p>
            <a:pPr marL="0" indent="0" eaLnBrk="1" hangingPunct="1">
              <a:lnSpc>
                <a:spcPct val="150000"/>
              </a:lnSpc>
              <a:spcBef>
                <a:spcPct val="0"/>
              </a:spcBef>
              <a:buNone/>
            </a:pPr>
            <a:r>
              <a:rPr lang="en-US" altLang="zh-CN" b="1" dirty="0">
                <a:solidFill>
                  <a:schemeClr val="accent6">
                    <a:lumMod val="50000"/>
                  </a:schemeClr>
                </a:solidFill>
                <a:latin typeface="黑体" panose="02010609060101010101" charset="-122"/>
                <a:ea typeface="黑体" panose="02010609060101010101" charset="-122"/>
                <a:cs typeface="黑体" panose="02010609060101010101" charset="-122"/>
              </a:rPr>
              <a:t>优点</a:t>
            </a:r>
            <a:r>
              <a:rPr lang="zh-CN" altLang="en-US" b="1" dirty="0">
                <a:solidFill>
                  <a:schemeClr val="accent6">
                    <a:lumMod val="50000"/>
                  </a:schemeClr>
                </a:solidFill>
                <a:latin typeface="黑体" panose="02010609060101010101" charset="-122"/>
                <a:ea typeface="黑体" panose="02010609060101010101" charset="-122"/>
                <a:cs typeface="黑体" panose="02010609060101010101" charset="-122"/>
              </a:rPr>
              <a:t>：</a:t>
            </a:r>
            <a:endParaRPr lang="zh-CN" altLang="en-US" sz="3200" b="1" dirty="0">
              <a:solidFill>
                <a:schemeClr val="accent6">
                  <a:lumMod val="50000"/>
                </a:schemeClr>
              </a:solidFill>
              <a:latin typeface="黑体" panose="02010609060101010101" charset="-122"/>
              <a:ea typeface="黑体" panose="02010609060101010101" charset="-122"/>
              <a:cs typeface="黑体" panose="02010609060101010101" charset="-122"/>
            </a:endParaRPr>
          </a:p>
          <a:p>
            <a:pPr eaLnBrk="1" hangingPunct="1">
              <a:lnSpc>
                <a:spcPct val="140000"/>
              </a:lnSpc>
              <a:spcBef>
                <a:spcPct val="0"/>
              </a:spcBef>
              <a:buFont typeface="Wingdings" panose="05000000000000000000" charset="0"/>
              <a:buChar char="Ø"/>
            </a:pPr>
            <a:r>
              <a:rPr lang="zh-CN" altLang="en-US" sz="2400" b="1" dirty="0">
                <a:solidFill>
                  <a:srgbClr val="000000"/>
                </a:solidFill>
                <a:latin typeface="黑体" panose="02010609060101010101" charset="-122"/>
                <a:ea typeface="黑体" panose="02010609060101010101" charset="-122"/>
                <a:cs typeface="黑体" panose="02010609060101010101" charset="-122"/>
              </a:rPr>
              <a:t>因果图法借助图形，能够直观地分析和表达输入的各种组合关系、约束关系以及每种组合条件下的输出结果。</a:t>
            </a:r>
          </a:p>
          <a:p>
            <a:pPr eaLnBrk="1" hangingPunct="1">
              <a:lnSpc>
                <a:spcPct val="140000"/>
              </a:lnSpc>
              <a:spcBef>
                <a:spcPct val="0"/>
              </a:spcBef>
              <a:buFont typeface="Wingdings" panose="05000000000000000000" charset="0"/>
              <a:buChar char="Ø"/>
            </a:pPr>
            <a:r>
              <a:rPr lang="zh-CN" altLang="en-US" sz="2400" b="1" dirty="0">
                <a:solidFill>
                  <a:srgbClr val="000000"/>
                </a:solidFill>
                <a:latin typeface="黑体" panose="02010609060101010101" charset="-122"/>
                <a:ea typeface="黑体" panose="02010609060101010101" charset="-122"/>
                <a:cs typeface="黑体" panose="02010609060101010101" charset="-122"/>
              </a:rPr>
              <a:t>采用因果图法，不仅可以发现输入和输出中的错误，而且能够发现规格说明中存在的不完整性和二义性问题。</a:t>
            </a:r>
          </a:p>
          <a:p>
            <a:pPr marL="0" indent="0" eaLnBrk="1" hangingPunct="1">
              <a:lnSpc>
                <a:spcPct val="140000"/>
              </a:lnSpc>
              <a:spcBef>
                <a:spcPct val="0"/>
              </a:spcBef>
              <a:buFont typeface="Wingdings" panose="05000000000000000000" charset="0"/>
              <a:buNone/>
            </a:pPr>
            <a:endParaRPr lang="zh-CN" altLang="en-US" sz="2400" b="1" dirty="0">
              <a:solidFill>
                <a:srgbClr val="000000"/>
              </a:solidFill>
              <a:latin typeface="黑体" panose="02010609060101010101" charset="-122"/>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50</a:t>
            </a:fld>
            <a:r>
              <a:rPr lang="en-US" altLang="zh-CN" b="1" dirty="0">
                <a:solidFill>
                  <a:schemeClr val="accent4"/>
                </a:solidFill>
              </a:rPr>
              <a:t>/116</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15430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3.5.1 因果图法的原理</a:t>
            </a:r>
            <a:endParaRPr lang="zh-CN" altLang="en-US" strike="noStrike"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3555" name="Rectangle 3"/>
          <p:cNvSpPr>
            <a:spLocks noGrp="1"/>
          </p:cNvSpPr>
          <p:nvPr>
            <p:ph idx="1"/>
          </p:nvPr>
        </p:nvSpPr>
        <p:spPr>
          <a:xfrm>
            <a:off x="193675" y="973455"/>
            <a:ext cx="8362950" cy="5153025"/>
          </a:xfrm>
        </p:spPr>
        <p:txBody>
          <a:bodyPr vert="horz" wrap="square" lIns="91440" tIns="45720" rIns="91440" bIns="45720" anchor="t"/>
          <a:lstStyle/>
          <a:p>
            <a:pPr marL="0" indent="0" eaLnBrk="1" hangingPunct="1">
              <a:lnSpc>
                <a:spcPct val="120000"/>
              </a:lnSpc>
              <a:spcBef>
                <a:spcPct val="0"/>
              </a:spcBef>
              <a:buNone/>
            </a:pPr>
            <a:r>
              <a:rPr lang="zh-CN" altLang="en-US" b="1" dirty="0">
                <a:solidFill>
                  <a:schemeClr val="accent6">
                    <a:lumMod val="50000"/>
                  </a:schemeClr>
                </a:solidFill>
                <a:latin typeface="黑体" panose="02010609060101010101" charset="-122"/>
                <a:ea typeface="黑体" panose="02010609060101010101" charset="-122"/>
                <a:cs typeface="黑体" panose="02010609060101010101" charset="-122"/>
              </a:rPr>
              <a:t>不足：</a:t>
            </a:r>
          </a:p>
          <a:p>
            <a:pPr eaLnBrk="1" hangingPunct="1">
              <a:lnSpc>
                <a:spcPct val="130000"/>
              </a:lnSpc>
              <a:spcBef>
                <a:spcPct val="0"/>
              </a:spcBef>
              <a:buFont typeface="Wingdings" panose="05000000000000000000" charset="0"/>
              <a:buChar char="Ø"/>
            </a:pPr>
            <a:r>
              <a:rPr lang="zh-CN" altLang="en-US" sz="2400" b="1" dirty="0">
                <a:solidFill>
                  <a:srgbClr val="000000"/>
                </a:solidFill>
                <a:latin typeface="黑体" panose="02010609060101010101" charset="-122"/>
                <a:ea typeface="黑体" panose="02010609060101010101" charset="-122"/>
                <a:cs typeface="黑体" panose="02010609060101010101" charset="-122"/>
              </a:rPr>
              <a:t>程序输入与输出之间的因果关系有时难以从规格说明中直接得到。</a:t>
            </a:r>
          </a:p>
          <a:p>
            <a:pPr eaLnBrk="1" hangingPunct="1">
              <a:lnSpc>
                <a:spcPct val="130000"/>
              </a:lnSpc>
              <a:spcBef>
                <a:spcPct val="0"/>
              </a:spcBef>
              <a:buFont typeface="Wingdings" panose="05000000000000000000" charset="0"/>
              <a:buChar char="Ø"/>
            </a:pPr>
            <a:r>
              <a:rPr lang="zh-CN" altLang="en-US" sz="2400" b="1" dirty="0">
                <a:solidFill>
                  <a:srgbClr val="000000"/>
                </a:solidFill>
                <a:latin typeface="黑体" panose="02010609060101010101" charset="-122"/>
                <a:ea typeface="黑体" panose="02010609060101010101" charset="-122"/>
                <a:cs typeface="黑体" panose="02010609060101010101" charset="-122"/>
              </a:rPr>
              <a:t>当输入条件很多时，测试用例的数量会很大，会造成测试工作量大和用例不便于维护的问题，需要根据实际情况尽量精简输入条件的个数。</a:t>
            </a:r>
          </a:p>
          <a:p>
            <a:pPr marL="0" indent="0" eaLnBrk="1" hangingPunct="1">
              <a:lnSpc>
                <a:spcPct val="150000"/>
              </a:lnSpc>
              <a:spcBef>
                <a:spcPct val="0"/>
              </a:spcBef>
              <a:buFont typeface="Wingdings" panose="05000000000000000000" charset="0"/>
              <a:buNone/>
            </a:pPr>
            <a:r>
              <a:rPr lang="zh-CN" altLang="en-US" sz="2400" b="1" dirty="0">
                <a:solidFill>
                  <a:srgbClr val="000000"/>
                </a:solidFill>
                <a:latin typeface="黑体" panose="02010609060101010101" charset="-122"/>
                <a:ea typeface="黑体" panose="02010609060101010101" charset="-122"/>
                <a:cs typeface="黑体" panose="02010609060101010101" charset="-122"/>
              </a:rPr>
              <a:t> </a:t>
            </a:r>
            <a:r>
              <a:rPr lang="zh-CN" altLang="en-US" dirty="0">
                <a:solidFill>
                  <a:srgbClr val="000000"/>
                </a:solidFill>
                <a:latin typeface="黑体" panose="02010609060101010101" charset="-122"/>
                <a:ea typeface="黑体" panose="02010609060101010101" charset="-122"/>
                <a:cs typeface="黑体" panose="02010609060101010101" charset="-122"/>
              </a:rPr>
              <a:t>   因果图是一种形式化的图形语言，通过图形记号将自然语言规格说明转变成形式化语言规格说明，能够严格地表达程序输入和输出逻辑关系。</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51</a:t>
            </a:fld>
            <a:r>
              <a:rPr lang="en-US" altLang="zh-CN" b="1" dirty="0">
                <a:solidFill>
                  <a:schemeClr val="accent4"/>
                </a:solidFill>
              </a:rPr>
              <a:t>/116</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539552" y="25678"/>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3.5.1 因果图法的原理</a:t>
            </a:r>
            <a:endParaRPr lang="zh-CN" altLang="en-US" strike="noStrike"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3555" name="Rectangle 3"/>
          <p:cNvSpPr>
            <a:spLocks noGrp="1"/>
          </p:cNvSpPr>
          <p:nvPr>
            <p:ph idx="1"/>
          </p:nvPr>
        </p:nvSpPr>
        <p:spPr>
          <a:xfrm>
            <a:off x="104775" y="833120"/>
            <a:ext cx="8578850" cy="5893435"/>
          </a:xfrm>
        </p:spPr>
        <p:txBody>
          <a:bodyPr vert="horz" wrap="square" lIns="91440" tIns="45720" rIns="91440" bIns="45720" anchor="t"/>
          <a:lstStyle/>
          <a:p>
            <a:pPr marL="0" indent="0" eaLnBrk="1" hangingPunct="1">
              <a:lnSpc>
                <a:spcPct val="120000"/>
              </a:lnSpc>
              <a:spcBef>
                <a:spcPct val="0"/>
              </a:spcBef>
              <a:buNone/>
            </a:pPr>
            <a:r>
              <a:rPr lang="zh-CN" altLang="en-US" b="1" dirty="0">
                <a:solidFill>
                  <a:schemeClr val="accent6">
                    <a:lumMod val="50000"/>
                  </a:schemeClr>
                </a:solidFill>
                <a:latin typeface="黑体" panose="02010609060101010101" charset="-122"/>
                <a:ea typeface="黑体" panose="02010609060101010101" charset="-122"/>
                <a:cs typeface="黑体" panose="02010609060101010101" charset="-122"/>
              </a:rPr>
              <a:t>（1）因果图的表达形式</a:t>
            </a:r>
          </a:p>
          <a:p>
            <a:pPr marL="0" indent="0" eaLnBrk="1" hangingPunct="1">
              <a:lnSpc>
                <a:spcPct val="120000"/>
              </a:lnSpc>
              <a:spcBef>
                <a:spcPct val="0"/>
              </a:spcBef>
              <a:buNone/>
            </a:pPr>
            <a:endParaRPr lang="zh-CN" altLang="en-US" b="1"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eaLnBrk="1" hangingPunct="1">
              <a:lnSpc>
                <a:spcPct val="120000"/>
              </a:lnSpc>
              <a:spcBef>
                <a:spcPct val="0"/>
              </a:spcBef>
              <a:buNone/>
            </a:pPr>
            <a:endParaRPr lang="zh-CN" altLang="en-US" b="1"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eaLnBrk="1" hangingPunct="1">
              <a:lnSpc>
                <a:spcPct val="120000"/>
              </a:lnSpc>
              <a:spcBef>
                <a:spcPct val="0"/>
              </a:spcBef>
              <a:buNone/>
            </a:pPr>
            <a:endParaRPr lang="zh-CN" altLang="en-US" b="1"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eaLnBrk="1" hangingPunct="1">
              <a:lnSpc>
                <a:spcPct val="120000"/>
              </a:lnSpc>
              <a:spcBef>
                <a:spcPct val="0"/>
              </a:spcBef>
              <a:buNone/>
            </a:pPr>
            <a:endParaRPr lang="zh-CN" altLang="en-US" b="1"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eaLnBrk="1" hangingPunct="1">
              <a:lnSpc>
                <a:spcPct val="120000"/>
              </a:lnSpc>
              <a:spcBef>
                <a:spcPct val="0"/>
              </a:spcBef>
              <a:buNone/>
            </a:pPr>
            <a:endParaRPr lang="zh-CN" alt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20000"/>
              </a:lnSpc>
              <a:spcBef>
                <a:spcPct val="0"/>
              </a:spcBef>
              <a:buNone/>
            </a:pPr>
            <a:r>
              <a:rPr lang="zh-CN" altLang="en-US" sz="2000" b="1" dirty="0">
                <a:solidFill>
                  <a:srgbClr val="000000"/>
                </a:solidFill>
                <a:latin typeface="黑体" panose="02010609060101010101" charset="-122"/>
                <a:ea typeface="黑体" panose="02010609060101010101" charset="-122"/>
                <a:cs typeface="黑体" panose="02010609060101010101" charset="-122"/>
              </a:rPr>
              <a:t>图3-5  因果图的基本图形符号</a:t>
            </a:r>
          </a:p>
          <a:p>
            <a:pPr marL="0" indent="0" algn="l" eaLnBrk="1" hangingPunct="1">
              <a:lnSpc>
                <a:spcPct val="110000"/>
              </a:lnSpc>
              <a:spcBef>
                <a:spcPct val="0"/>
              </a:spcBef>
              <a:buNone/>
            </a:pPr>
            <a:r>
              <a:rPr lang="zh-CN" altLang="en-US" sz="2400" b="1" dirty="0">
                <a:solidFill>
                  <a:srgbClr val="000000"/>
                </a:solidFill>
                <a:latin typeface="黑体" panose="02010609060101010101" charset="-122"/>
                <a:ea typeface="黑体" panose="02010609060101010101" charset="-122"/>
                <a:cs typeface="黑体" panose="02010609060101010101" charset="-122"/>
              </a:rPr>
              <a:t>    图3-5给出了用于表示规格说明中4种基本因果关系的图形符号，描述了输入条件之间的逻辑关系。每一种逻辑符号分为左右结点，以直线相连。左结点Ci表示原因（输入状态），右结点Ei表示结果（输出状态）。原因和结果结点都可以取布尔值0或1，0表示条件不成立或状态不出现，1表示条件成立或状态出现。</a:t>
            </a:r>
            <a:endParaRPr lang="zh-CN" altLang="en-US" b="1"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eaLnBrk="1" hangingPunct="1">
              <a:lnSpc>
                <a:spcPct val="120000"/>
              </a:lnSpc>
              <a:spcBef>
                <a:spcPct val="0"/>
              </a:spcBef>
              <a:buNone/>
            </a:pPr>
            <a:endParaRPr lang="zh-CN" altLang="en-US" b="1" dirty="0">
              <a:solidFill>
                <a:schemeClr val="accent6">
                  <a:lumMod val="50000"/>
                </a:schemeClr>
              </a:solidFill>
              <a:latin typeface="黑体" panose="02010609060101010101" charset="-122"/>
              <a:ea typeface="黑体" panose="02010609060101010101" charset="-122"/>
              <a:cs typeface="黑体" panose="02010609060101010101" charset="-122"/>
            </a:endParaRPr>
          </a:p>
        </p:txBody>
      </p:sp>
      <p:graphicFrame>
        <p:nvGraphicFramePr>
          <p:cNvPr id="2" name="对象 1"/>
          <p:cNvGraphicFramePr/>
          <p:nvPr>
            <p:extLst>
              <p:ext uri="{D42A27DB-BD31-4B8C-83A1-F6EECF244321}">
                <p14:modId xmlns:p14="http://schemas.microsoft.com/office/powerpoint/2010/main" val="3330731871"/>
              </p:ext>
            </p:extLst>
          </p:nvPr>
        </p:nvGraphicFramePr>
        <p:xfrm>
          <a:off x="1259632" y="1412776"/>
          <a:ext cx="6267450" cy="2350135"/>
        </p:xfrm>
        <a:graphic>
          <a:graphicData uri="http://schemas.openxmlformats.org/presentationml/2006/ole">
            <mc:AlternateContent xmlns:mc="http://schemas.openxmlformats.org/markup-compatibility/2006">
              <mc:Choice xmlns:v="urn:schemas-microsoft-com:vml" Requires="v">
                <p:oleObj spid="_x0000_s5217" r:id="rId4" imgW="3361690" imgH="1559560" progId="Visio.Drawing.15">
                  <p:embed/>
                </p:oleObj>
              </mc:Choice>
              <mc:Fallback>
                <p:oleObj r:id="rId4" imgW="3361690" imgH="1559560" progId="Visio.Drawing.15">
                  <p:embed/>
                  <p:pic>
                    <p:nvPicPr>
                      <p:cNvPr id="0" name="图片 2"/>
                      <p:cNvPicPr/>
                      <p:nvPr/>
                    </p:nvPicPr>
                    <p:blipFill>
                      <a:blip r:embed="rId5"/>
                      <a:stretch>
                        <a:fillRect/>
                      </a:stretch>
                    </p:blipFill>
                    <p:spPr>
                      <a:xfrm>
                        <a:off x="1259632" y="1412776"/>
                        <a:ext cx="6267450" cy="2350135"/>
                      </a:xfrm>
                      <a:prstGeom prst="rect">
                        <a:avLst/>
                      </a:prstGeom>
                    </p:spPr>
                  </p:pic>
                </p:oleObj>
              </mc:Fallback>
            </mc:AlternateContent>
          </a:graphicData>
        </a:graphic>
      </p:graphicFrame>
      <p:sp>
        <p:nvSpPr>
          <p:cNvPr id="4"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52</a:t>
            </a:fld>
            <a:r>
              <a:rPr lang="en-US" altLang="zh-CN" b="1" dirty="0">
                <a:solidFill>
                  <a:schemeClr val="accent4"/>
                </a:solidFill>
              </a:rPr>
              <a:t>/116</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15430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3.5.1 因果图法的原理</a:t>
            </a:r>
            <a:endParaRPr lang="zh-CN" altLang="en-US" strike="noStrike"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3555" name="Rectangle 3"/>
          <p:cNvSpPr>
            <a:spLocks noGrp="1"/>
          </p:cNvSpPr>
          <p:nvPr>
            <p:ph idx="1"/>
          </p:nvPr>
        </p:nvSpPr>
        <p:spPr>
          <a:xfrm>
            <a:off x="104775" y="833120"/>
            <a:ext cx="8578850" cy="5893435"/>
          </a:xfrm>
        </p:spPr>
        <p:txBody>
          <a:bodyPr vert="horz" wrap="square" lIns="91440" tIns="45720" rIns="91440" bIns="45720" anchor="t"/>
          <a:lstStyle/>
          <a:p>
            <a:pPr marL="0" indent="0" eaLnBrk="1" hangingPunct="1">
              <a:lnSpc>
                <a:spcPct val="120000"/>
              </a:lnSpc>
              <a:spcBef>
                <a:spcPct val="0"/>
              </a:spcBef>
              <a:buNone/>
            </a:pPr>
            <a:r>
              <a:rPr lang="zh-CN" altLang="en-US" b="1" dirty="0">
                <a:solidFill>
                  <a:schemeClr val="accent6">
                    <a:lumMod val="50000"/>
                  </a:schemeClr>
                </a:solidFill>
                <a:latin typeface="黑体" panose="02010609060101010101" charset="-122"/>
                <a:ea typeface="黑体" panose="02010609060101010101" charset="-122"/>
                <a:cs typeface="黑体" panose="02010609060101010101" charset="-122"/>
              </a:rPr>
              <a:t>4种基本因果逻辑关系的含义分别为：</a:t>
            </a:r>
          </a:p>
          <a:p>
            <a:pPr eaLnBrk="1" hangingPunct="1">
              <a:lnSpc>
                <a:spcPct val="110000"/>
              </a:lnSpc>
              <a:spcBef>
                <a:spcPct val="0"/>
              </a:spcBef>
              <a:buFont typeface="Wingdings" panose="05000000000000000000" charset="0"/>
              <a:buChar char="ü"/>
            </a:pPr>
            <a:r>
              <a:rPr lang="zh-CN" altLang="en-US" sz="2400" b="1" dirty="0">
                <a:solidFill>
                  <a:srgbClr val="000000"/>
                </a:solidFill>
                <a:latin typeface="黑体" panose="02010609060101010101" charset="-122"/>
                <a:ea typeface="黑体" panose="02010609060101010101" charset="-122"/>
                <a:cs typeface="黑体" panose="02010609060101010101" charset="-122"/>
              </a:rPr>
              <a:t>恒等：如果原因出现，则结果出现；如果原因不出现，则结果也不出现。</a:t>
            </a:r>
          </a:p>
          <a:p>
            <a:pPr eaLnBrk="1" hangingPunct="1">
              <a:lnSpc>
                <a:spcPct val="110000"/>
              </a:lnSpc>
              <a:spcBef>
                <a:spcPct val="0"/>
              </a:spcBef>
              <a:buFont typeface="Wingdings" panose="05000000000000000000" charset="0"/>
              <a:buChar char="ü"/>
            </a:pPr>
            <a:r>
              <a:rPr lang="zh-CN" altLang="en-US" sz="2400" b="1" dirty="0">
                <a:solidFill>
                  <a:srgbClr val="000000"/>
                </a:solidFill>
                <a:latin typeface="黑体" panose="02010609060101010101" charset="-122"/>
                <a:ea typeface="黑体" panose="02010609060101010101" charset="-122"/>
                <a:cs typeface="黑体" panose="02010609060101010101" charset="-122"/>
              </a:rPr>
              <a:t>非（～）：如果原因出现，则结果不出现；如果原因不出现，则结果出现。</a:t>
            </a:r>
          </a:p>
          <a:p>
            <a:pPr eaLnBrk="1" hangingPunct="1">
              <a:lnSpc>
                <a:spcPct val="110000"/>
              </a:lnSpc>
              <a:spcBef>
                <a:spcPct val="0"/>
              </a:spcBef>
              <a:buFont typeface="Wingdings" panose="05000000000000000000" charset="0"/>
              <a:buChar char="ü"/>
            </a:pPr>
            <a:r>
              <a:rPr lang="zh-CN" altLang="en-US" sz="2400" b="1" dirty="0">
                <a:solidFill>
                  <a:srgbClr val="000000"/>
                </a:solidFill>
                <a:latin typeface="黑体" panose="02010609060101010101" charset="-122"/>
                <a:ea typeface="黑体" panose="02010609060101010101" charset="-122"/>
                <a:cs typeface="黑体" panose="02010609060101010101" charset="-122"/>
              </a:rPr>
              <a:t>或（∨）：如果几个原因中有一个出现，则结果出现；如果几个原因都不出现，则结果不出现。</a:t>
            </a:r>
          </a:p>
          <a:p>
            <a:pPr eaLnBrk="1" hangingPunct="1">
              <a:lnSpc>
                <a:spcPct val="110000"/>
              </a:lnSpc>
              <a:spcBef>
                <a:spcPct val="0"/>
              </a:spcBef>
              <a:buFont typeface="Wingdings" panose="05000000000000000000" charset="0"/>
              <a:buChar char="ü"/>
            </a:pPr>
            <a:r>
              <a:rPr lang="zh-CN" altLang="en-US" sz="2400" b="1" dirty="0">
                <a:solidFill>
                  <a:srgbClr val="000000"/>
                </a:solidFill>
                <a:latin typeface="黑体" panose="02010609060101010101" charset="-122"/>
                <a:ea typeface="黑体" panose="02010609060101010101" charset="-122"/>
                <a:cs typeface="黑体" panose="02010609060101010101" charset="-122"/>
              </a:rPr>
              <a:t>与（∧）：如果几个原因都出现，那么结果才会出现；如果几个原因中有一个不出现，那么结果就不会出现。</a:t>
            </a:r>
          </a:p>
          <a:p>
            <a:pPr marL="0" indent="0" eaLnBrk="1" hangingPunct="1">
              <a:lnSpc>
                <a:spcPct val="120000"/>
              </a:lnSpc>
              <a:spcBef>
                <a:spcPct val="0"/>
              </a:spcBef>
              <a:buFont typeface="Wingdings" panose="05000000000000000000" charset="0"/>
              <a:buNone/>
            </a:pPr>
            <a:r>
              <a:rPr lang="zh-CN" altLang="en-US" sz="2400" b="1" dirty="0">
                <a:solidFill>
                  <a:srgbClr val="000000"/>
                </a:solidFill>
                <a:latin typeface="黑体" panose="02010609060101010101" charset="-122"/>
                <a:ea typeface="黑体" panose="02010609060101010101" charset="-122"/>
                <a:cs typeface="黑体" panose="02010609060101010101" charset="-122"/>
              </a:rPr>
              <a:t>    </a:t>
            </a:r>
            <a:r>
              <a:rPr lang="zh-CN" altLang="en-US" dirty="0">
                <a:solidFill>
                  <a:srgbClr val="000000"/>
                </a:solidFill>
                <a:latin typeface="黑体" panose="02010609060101010101" charset="-122"/>
                <a:ea typeface="黑体" panose="02010609060101010101" charset="-122"/>
                <a:cs typeface="黑体" panose="02010609060101010101" charset="-122"/>
              </a:rPr>
              <a:t>在实际问题中，输入条件之间、输出条件之间往往存在着某些依赖关系，我们称之为约束。因果图在基本图形符号的基础上，采用一些特定的符号来表示这些约束。</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53</a:t>
            </a:fld>
            <a:r>
              <a:rPr lang="en-US" altLang="zh-CN" b="1" dirty="0">
                <a:solidFill>
                  <a:schemeClr val="accent4"/>
                </a:solidFill>
              </a:rPr>
              <a:t>/116</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15430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3.5.1 因果图法的原理</a:t>
            </a:r>
            <a:endParaRPr lang="zh-CN" altLang="en-US" strike="noStrike"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graphicFrame>
        <p:nvGraphicFramePr>
          <p:cNvPr id="2" name="内容占位符 1"/>
          <p:cNvGraphicFramePr>
            <a:graphicFrameLocks noGrp="1" noChangeAspect="1"/>
          </p:cNvGraphicFramePr>
          <p:nvPr>
            <p:ph idx="1"/>
          </p:nvPr>
        </p:nvGraphicFramePr>
        <p:xfrm>
          <a:off x="387350" y="1235075"/>
          <a:ext cx="8545195" cy="1932940"/>
        </p:xfrm>
        <a:graphic>
          <a:graphicData uri="http://schemas.openxmlformats.org/presentationml/2006/ole">
            <mc:AlternateContent xmlns:mc="http://schemas.openxmlformats.org/markup-compatibility/2006">
              <mc:Choice xmlns:v="urn:schemas-microsoft-com:vml" Requires="v">
                <p:oleObj spid="_x0000_s6241" r:id="rId4" imgW="5468620" imgH="1236980" progId="Visio.Drawing.15">
                  <p:embed/>
                </p:oleObj>
              </mc:Choice>
              <mc:Fallback>
                <p:oleObj r:id="rId4" imgW="5468620" imgH="1236980" progId="Visio.Drawing.15">
                  <p:embed/>
                  <p:pic>
                    <p:nvPicPr>
                      <p:cNvPr id="0" name="图片 2"/>
                      <p:cNvPicPr/>
                      <p:nvPr/>
                    </p:nvPicPr>
                    <p:blipFill>
                      <a:blip r:embed="rId5"/>
                      <a:stretch>
                        <a:fillRect/>
                      </a:stretch>
                    </p:blipFill>
                    <p:spPr>
                      <a:xfrm>
                        <a:off x="387350" y="1235075"/>
                        <a:ext cx="8545195" cy="1932940"/>
                      </a:xfrm>
                      <a:prstGeom prst="rect">
                        <a:avLst/>
                      </a:prstGeom>
                    </p:spPr>
                  </p:pic>
                </p:oleObj>
              </mc:Fallback>
            </mc:AlternateContent>
          </a:graphicData>
        </a:graphic>
      </p:graphicFrame>
      <p:sp>
        <p:nvSpPr>
          <p:cNvPr id="4" name="文本框 3"/>
          <p:cNvSpPr txBox="1"/>
          <p:nvPr/>
        </p:nvSpPr>
        <p:spPr>
          <a:xfrm>
            <a:off x="267335" y="973455"/>
            <a:ext cx="8267065" cy="5384800"/>
          </a:xfrm>
          <a:prstGeom prst="rect">
            <a:avLst/>
          </a:prstGeom>
          <a:noFill/>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a:p>
            <a:pPr algn="ctr"/>
            <a:endParaRPr lang="zh-CN" altLang="en-US" sz="2000" b="1">
              <a:solidFill>
                <a:srgbClr val="000000"/>
              </a:solidFill>
            </a:endParaRPr>
          </a:p>
          <a:p>
            <a:pPr algn="ctr"/>
            <a:endParaRPr lang="zh-CN" altLang="en-US" sz="2000" b="1">
              <a:solidFill>
                <a:srgbClr val="000000"/>
              </a:solidFill>
            </a:endParaRPr>
          </a:p>
          <a:p>
            <a:pPr algn="ctr"/>
            <a:endParaRPr lang="zh-CN" altLang="en-US" sz="2000" b="1">
              <a:solidFill>
                <a:srgbClr val="000000"/>
              </a:solidFill>
            </a:endParaRPr>
          </a:p>
          <a:p>
            <a:pPr algn="ctr"/>
            <a:r>
              <a:rPr lang="zh-CN" altLang="en-US" sz="2000" b="1">
                <a:solidFill>
                  <a:srgbClr val="000000"/>
                </a:solidFill>
              </a:rPr>
              <a:t>图3-6  因果图的约束符号</a:t>
            </a:r>
            <a:endParaRPr lang="zh-CN" altLang="en-US"/>
          </a:p>
          <a:p>
            <a:endParaRPr lang="zh-CN" altLang="en-US"/>
          </a:p>
          <a:p>
            <a:r>
              <a:rPr lang="zh-CN" altLang="en-US"/>
              <a:t>  </a:t>
            </a:r>
            <a:r>
              <a:rPr lang="zh-CN" altLang="en-US" sz="2800">
                <a:latin typeface="黑体" panose="02010609060101010101" charset="-122"/>
                <a:ea typeface="黑体" panose="02010609060101010101" charset="-122"/>
                <a:cs typeface="黑体" panose="02010609060101010101" charset="-122"/>
              </a:rPr>
              <a:t>   </a:t>
            </a:r>
            <a:r>
              <a:rPr lang="zh-CN" altLang="en-US" sz="2800">
                <a:solidFill>
                  <a:srgbClr val="000000"/>
                </a:solidFill>
                <a:latin typeface="黑体" panose="02010609060101010101" charset="-122"/>
                <a:ea typeface="黑体" panose="02010609060101010101" charset="-122"/>
                <a:cs typeface="黑体" panose="02010609060101010101" charset="-122"/>
              </a:rPr>
              <a:t> 图3-6（a）到图3-6（d）分别给出了4种输入条件之间的约束关系，图3-6（e）是一种输出条件之间的约束关系，它们的含义分别如下：</a:t>
            </a:r>
            <a:endParaRPr lang="zh-CN" altLang="en-US"/>
          </a:p>
          <a:p>
            <a:endParaRPr lang="zh-CN" altLang="en-US"/>
          </a:p>
          <a:p>
            <a:endParaRPr lang="zh-CN" altLang="en-US"/>
          </a:p>
        </p:txBody>
      </p:sp>
      <p:sp>
        <p:nvSpPr>
          <p:cNvPr id="5"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54</a:t>
            </a:fld>
            <a:r>
              <a:rPr lang="en-US" altLang="zh-CN" b="1" dirty="0">
                <a:solidFill>
                  <a:schemeClr val="accent4"/>
                </a:solidFill>
              </a:rPr>
              <a:t>/116</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15430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3.5.1 因果图法的原理</a:t>
            </a:r>
            <a:endParaRPr lang="zh-CN" altLang="en-US" strike="noStrike"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4" name="文本框 3"/>
          <p:cNvSpPr txBox="1"/>
          <p:nvPr/>
        </p:nvSpPr>
        <p:spPr>
          <a:xfrm>
            <a:off x="136525" y="973455"/>
            <a:ext cx="8397240" cy="5383530"/>
          </a:xfrm>
          <a:prstGeom prst="rect">
            <a:avLst/>
          </a:prstGeom>
          <a:noFill/>
        </p:spPr>
        <p:txBody>
          <a:bodyPr wrap="square" rtlCol="0">
            <a:spAutoFit/>
          </a:bodyPr>
          <a:lstStyle/>
          <a:p>
            <a:endParaRPr lang="zh-CN" altLang="en-US"/>
          </a:p>
          <a:p>
            <a:pPr marL="457200" indent="-457200">
              <a:lnSpc>
                <a:spcPct val="110000"/>
              </a:lnSpc>
              <a:buFont typeface="Wingdings" panose="05000000000000000000" charset="0"/>
              <a:buChar char="Ø"/>
            </a:pPr>
            <a:r>
              <a:rPr lang="zh-CN" altLang="en-US" sz="2800">
                <a:solidFill>
                  <a:srgbClr val="000000"/>
                </a:solidFill>
              </a:rPr>
              <a:t>E（互斥）：表示C1和C2两个原因不会同时成立，两个原因中最多有一个可能成立。</a:t>
            </a:r>
          </a:p>
          <a:p>
            <a:pPr marL="457200" indent="-457200">
              <a:lnSpc>
                <a:spcPct val="110000"/>
              </a:lnSpc>
              <a:buFont typeface="Wingdings" panose="05000000000000000000" charset="0"/>
              <a:buChar char="Ø"/>
            </a:pPr>
            <a:r>
              <a:rPr lang="zh-CN" altLang="en-US" sz="2800">
                <a:solidFill>
                  <a:srgbClr val="000000"/>
                </a:solidFill>
              </a:rPr>
              <a:t>I（包含）：表示C1、C2和C3三个原因中至少有一个必须成立。</a:t>
            </a:r>
          </a:p>
          <a:p>
            <a:pPr marL="457200" indent="-457200">
              <a:lnSpc>
                <a:spcPct val="110000"/>
              </a:lnSpc>
              <a:buFont typeface="Wingdings" panose="05000000000000000000" charset="0"/>
              <a:buChar char="Ø"/>
            </a:pPr>
            <a:r>
              <a:rPr lang="zh-CN" altLang="en-US" sz="2800">
                <a:solidFill>
                  <a:srgbClr val="000000"/>
                </a:solidFill>
              </a:rPr>
              <a:t>O（唯一）：表示C1和C2两个原因中必须有一个，且仅有一个成立。</a:t>
            </a:r>
          </a:p>
          <a:p>
            <a:pPr marL="457200" indent="-457200">
              <a:lnSpc>
                <a:spcPct val="110000"/>
              </a:lnSpc>
              <a:buFont typeface="Wingdings" panose="05000000000000000000" charset="0"/>
              <a:buChar char="Ø"/>
            </a:pPr>
            <a:r>
              <a:rPr lang="zh-CN" altLang="en-US" sz="2800">
                <a:solidFill>
                  <a:srgbClr val="000000"/>
                </a:solidFill>
              </a:rPr>
              <a:t>R（要求）：表示当C1出现时，C2也必须出现，即C1是1时，C2也必须是1。</a:t>
            </a:r>
          </a:p>
          <a:p>
            <a:pPr marL="457200" indent="-457200">
              <a:lnSpc>
                <a:spcPct val="110000"/>
              </a:lnSpc>
              <a:buFont typeface="Wingdings" panose="05000000000000000000" charset="0"/>
              <a:buChar char="Ø"/>
            </a:pPr>
            <a:r>
              <a:rPr lang="zh-CN" altLang="en-US" sz="2800">
                <a:solidFill>
                  <a:srgbClr val="000000"/>
                </a:solidFill>
              </a:rPr>
              <a:t>M（强制）：表示当结果E1是1时，结果E2必须是0。</a:t>
            </a:r>
            <a:endParaRPr lang="zh-CN" altLang="en-US"/>
          </a:p>
          <a:p>
            <a:endParaRPr lang="zh-CN" altLang="en-US"/>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55</a:t>
            </a:fld>
            <a:r>
              <a:rPr lang="en-US" altLang="zh-CN" b="1" dirty="0">
                <a:solidFill>
                  <a:schemeClr val="accent4"/>
                </a:solidFill>
              </a:rPr>
              <a:t>/116</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15430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3.5.1 因果图法的原理</a:t>
            </a:r>
            <a:endParaRPr lang="zh-CN" altLang="en-US" strike="noStrike"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3555" name="Rectangle 3"/>
          <p:cNvSpPr>
            <a:spLocks noGrp="1"/>
          </p:cNvSpPr>
          <p:nvPr>
            <p:ph idx="1"/>
          </p:nvPr>
        </p:nvSpPr>
        <p:spPr>
          <a:xfrm>
            <a:off x="104775" y="833120"/>
            <a:ext cx="8578850" cy="5778500"/>
          </a:xfrm>
        </p:spPr>
        <p:txBody>
          <a:bodyPr vert="horz" wrap="square" lIns="91440" tIns="45720" rIns="91440" bIns="45720" anchor="t"/>
          <a:lstStyle/>
          <a:p>
            <a:pPr marL="0" indent="0" eaLnBrk="1" hangingPunct="1">
              <a:lnSpc>
                <a:spcPct val="120000"/>
              </a:lnSpc>
              <a:spcBef>
                <a:spcPct val="0"/>
              </a:spcBef>
              <a:buNone/>
            </a:pPr>
            <a:r>
              <a:rPr lang="zh-CN" altLang="en-US" b="1" dirty="0">
                <a:solidFill>
                  <a:schemeClr val="accent6">
                    <a:lumMod val="50000"/>
                  </a:schemeClr>
                </a:solidFill>
                <a:latin typeface="黑体" panose="02010609060101010101" charset="-122"/>
                <a:ea typeface="黑体" panose="02010609060101010101" charset="-122"/>
                <a:cs typeface="黑体" panose="02010609060101010101" charset="-122"/>
              </a:rPr>
              <a:t>（2）利用因果图法设计测试用例的步骤</a:t>
            </a:r>
          </a:p>
          <a:p>
            <a:pPr eaLnBrk="1" hangingPunct="1">
              <a:lnSpc>
                <a:spcPct val="120000"/>
              </a:lnSpc>
              <a:spcBef>
                <a:spcPct val="0"/>
              </a:spcBef>
              <a:buFont typeface="Wingdings" panose="05000000000000000000" charset="0"/>
              <a:buChar char="u"/>
            </a:pPr>
            <a:r>
              <a:rPr lang="zh-CN" altLang="en-US" dirty="0">
                <a:solidFill>
                  <a:srgbClr val="000000"/>
                </a:solidFill>
                <a:latin typeface="黑体" panose="02010609060101010101" charset="-122"/>
                <a:ea typeface="黑体" panose="02010609060101010101" charset="-122"/>
                <a:cs typeface="黑体" panose="02010609060101010101" charset="-122"/>
              </a:rPr>
              <a:t>分析软件的规格说明，确定哪些是原因（即输入条件或输入条件的等价类），哪些是结果（即输出条件），给每一个原因和结果赋予一个标识符。</a:t>
            </a:r>
          </a:p>
          <a:p>
            <a:pPr eaLnBrk="1" hangingPunct="1">
              <a:lnSpc>
                <a:spcPct val="120000"/>
              </a:lnSpc>
              <a:spcBef>
                <a:spcPct val="0"/>
              </a:spcBef>
              <a:buFont typeface="Wingdings" panose="05000000000000000000" charset="0"/>
              <a:buChar char="u"/>
            </a:pPr>
            <a:r>
              <a:rPr lang="zh-CN" altLang="en-US" dirty="0">
                <a:solidFill>
                  <a:srgbClr val="000000"/>
                </a:solidFill>
                <a:latin typeface="黑体" panose="02010609060101010101" charset="-122"/>
                <a:ea typeface="黑体" panose="02010609060101010101" charset="-122"/>
                <a:cs typeface="黑体" panose="02010609060101010101" charset="-122"/>
              </a:rPr>
              <a:t>分析软件规格说明中的语义信息，确定原因与结果之间、原因与原因之间对应的逻辑关系，然后根据这些关系画出因果图。</a:t>
            </a:r>
          </a:p>
          <a:p>
            <a:pPr eaLnBrk="1" hangingPunct="1">
              <a:lnSpc>
                <a:spcPct val="120000"/>
              </a:lnSpc>
              <a:spcBef>
                <a:spcPct val="0"/>
              </a:spcBef>
              <a:buFont typeface="Wingdings" panose="05000000000000000000" charset="0"/>
              <a:buChar char="u"/>
            </a:pPr>
            <a:r>
              <a:rPr lang="zh-CN" altLang="en-US" dirty="0">
                <a:solidFill>
                  <a:srgbClr val="000000"/>
                </a:solidFill>
                <a:latin typeface="黑体" panose="02010609060101010101" charset="-122"/>
                <a:ea typeface="黑体" panose="02010609060101010101" charset="-122"/>
                <a:cs typeface="黑体" panose="02010609060101010101" charset="-122"/>
              </a:rPr>
              <a:t>在因果图上标明约束。由于语法或环境的限制，有些原因和结果的组合情况是不可能出现的。为了表明这些特性情况，在因果图上通过标准的符号标明约束条件。</a:t>
            </a:r>
          </a:p>
          <a:p>
            <a:pPr eaLnBrk="1" hangingPunct="1">
              <a:lnSpc>
                <a:spcPct val="130000"/>
              </a:lnSpc>
              <a:spcBef>
                <a:spcPct val="0"/>
              </a:spcBef>
              <a:buFont typeface="Wingdings" panose="05000000000000000000" charset="0"/>
              <a:buChar char="u"/>
            </a:pPr>
            <a:endParaRPr lang="zh-CN" altLang="en-US" sz="2400" dirty="0">
              <a:solidFill>
                <a:srgbClr val="000000"/>
              </a:solidFill>
              <a:latin typeface="黑体" panose="02010609060101010101" charset="-122"/>
              <a:ea typeface="黑体" panose="02010609060101010101" charset="-122"/>
              <a:cs typeface="黑体" panose="02010609060101010101" charset="-122"/>
            </a:endParaRPr>
          </a:p>
          <a:p>
            <a:pPr eaLnBrk="1" hangingPunct="1">
              <a:lnSpc>
                <a:spcPct val="120000"/>
              </a:lnSpc>
              <a:spcBef>
                <a:spcPct val="0"/>
              </a:spcBef>
              <a:buFont typeface="Wingdings" panose="05000000000000000000" charset="0"/>
              <a:buChar char="u"/>
            </a:pPr>
            <a:endParaRPr lang="zh-CN" altLang="en-US" b="1" dirty="0">
              <a:solidFill>
                <a:schemeClr val="accent6">
                  <a:lumMod val="50000"/>
                </a:schemeClr>
              </a:solidFill>
              <a:latin typeface="黑体" panose="02010609060101010101" charset="-122"/>
              <a:ea typeface="黑体" panose="02010609060101010101" charset="-122"/>
              <a:cs typeface="黑体" panose="02010609060101010101" charset="-122"/>
            </a:endParaRPr>
          </a:p>
          <a:p>
            <a:pPr eaLnBrk="1" hangingPunct="1">
              <a:lnSpc>
                <a:spcPct val="120000"/>
              </a:lnSpc>
              <a:spcBef>
                <a:spcPct val="0"/>
              </a:spcBef>
              <a:buNone/>
            </a:pPr>
            <a:endParaRPr lang="zh-CN" altLang="en-US" b="1" dirty="0">
              <a:solidFill>
                <a:schemeClr val="accent6">
                  <a:lumMod val="50000"/>
                </a:schemeClr>
              </a:solidFill>
              <a:latin typeface="黑体" panose="02010609060101010101" charset="-122"/>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56</a:t>
            </a:fld>
            <a:r>
              <a:rPr lang="en-US" altLang="zh-CN" b="1" dirty="0">
                <a:solidFill>
                  <a:schemeClr val="accent4"/>
                </a:solidFill>
              </a:rPr>
              <a:t>/116</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15430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3.5.1 因果图法的原理</a:t>
            </a:r>
            <a:endParaRPr lang="zh-CN" altLang="en-US" strike="noStrike" noProof="1">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3555" name="Rectangle 3"/>
          <p:cNvSpPr>
            <a:spLocks noGrp="1"/>
          </p:cNvSpPr>
          <p:nvPr>
            <p:ph idx="1"/>
          </p:nvPr>
        </p:nvSpPr>
        <p:spPr>
          <a:xfrm>
            <a:off x="181610" y="948055"/>
            <a:ext cx="8145780" cy="5587365"/>
          </a:xfrm>
        </p:spPr>
        <p:txBody>
          <a:bodyPr vert="horz" wrap="square" lIns="91440" tIns="45720" rIns="91440" bIns="45720" anchor="t"/>
          <a:lstStyle/>
          <a:p>
            <a:pPr eaLnBrk="1" hangingPunct="1">
              <a:lnSpc>
                <a:spcPct val="160000"/>
              </a:lnSpc>
              <a:spcBef>
                <a:spcPct val="0"/>
              </a:spcBef>
              <a:buFont typeface="Wingdings" panose="05000000000000000000" charset="0"/>
              <a:buChar char="u"/>
            </a:pPr>
            <a:r>
              <a:rPr lang="zh-CN" altLang="en-US" dirty="0">
                <a:solidFill>
                  <a:srgbClr val="000000"/>
                </a:solidFill>
                <a:latin typeface="黑体" panose="02010609060101010101" charset="-122"/>
                <a:ea typeface="黑体" panose="02010609060101010101" charset="-122"/>
                <a:cs typeface="黑体" panose="02010609060101010101" charset="-122"/>
              </a:rPr>
              <a:t>将因果图转化为判定表。</a:t>
            </a:r>
          </a:p>
          <a:p>
            <a:pPr eaLnBrk="1" hangingPunct="1">
              <a:lnSpc>
                <a:spcPct val="200000"/>
              </a:lnSpc>
              <a:spcBef>
                <a:spcPct val="0"/>
              </a:spcBef>
              <a:buFont typeface="Wingdings" panose="05000000000000000000" charset="0"/>
              <a:buChar char="u"/>
            </a:pPr>
            <a:r>
              <a:rPr lang="zh-CN" altLang="en-US" dirty="0">
                <a:solidFill>
                  <a:srgbClr val="000000"/>
                </a:solidFill>
                <a:latin typeface="黑体" panose="02010609060101010101" charset="-122"/>
                <a:ea typeface="黑体" panose="02010609060101010101" charset="-122"/>
                <a:cs typeface="黑体" panose="02010609060101010101" charset="-122"/>
              </a:rPr>
              <a:t>根据判定表的每一项规则设计测试用例。</a:t>
            </a:r>
          </a:p>
          <a:p>
            <a:pPr marL="0" indent="0" eaLnBrk="1" hangingPunct="1">
              <a:lnSpc>
                <a:spcPct val="140000"/>
              </a:lnSpc>
              <a:spcBef>
                <a:spcPct val="0"/>
              </a:spcBef>
              <a:buFont typeface="Wingdings" panose="05000000000000000000" charset="0"/>
              <a:buNone/>
            </a:pPr>
            <a:r>
              <a:rPr lang="zh-CN" altLang="en-US" dirty="0">
                <a:solidFill>
                  <a:srgbClr val="000000"/>
                </a:solidFill>
                <a:latin typeface="黑体" panose="02010609060101010101" charset="-122"/>
                <a:ea typeface="黑体" panose="02010609060101010101" charset="-122"/>
                <a:cs typeface="黑体" panose="02010609060101010101" charset="-122"/>
              </a:rPr>
              <a:t>    因果图法的分析结果就是判定表，之后设计测试用例的方法和判定表驱动法是一致的。因此可知，</a:t>
            </a:r>
            <a:r>
              <a:rPr lang="zh-CN" altLang="en-US" dirty="0">
                <a:solidFill>
                  <a:srgbClr val="FF0000"/>
                </a:solidFill>
                <a:latin typeface="黑体" panose="02010609060101010101" charset="-122"/>
                <a:ea typeface="黑体" panose="02010609060101010101" charset="-122"/>
                <a:cs typeface="黑体" panose="02010609060101010101" charset="-122"/>
              </a:rPr>
              <a:t>因果图法更适合规格说明中输入输出逻辑复杂和描述不清晰的情况。</a:t>
            </a:r>
            <a:r>
              <a:rPr lang="zh-CN" altLang="en-US" dirty="0">
                <a:solidFill>
                  <a:srgbClr val="000000"/>
                </a:solidFill>
                <a:latin typeface="黑体" panose="02010609060101010101" charset="-122"/>
                <a:ea typeface="黑体" panose="02010609060101010101" charset="-122"/>
                <a:cs typeface="黑体" panose="02010609060101010101" charset="-122"/>
              </a:rPr>
              <a:t>对于简单清晰的条件组合与逻辑关系，可直接使用判定表驱动法。</a:t>
            </a:r>
          </a:p>
          <a:p>
            <a:pPr marL="0" indent="0" eaLnBrk="1" hangingPunct="1">
              <a:lnSpc>
                <a:spcPct val="120000"/>
              </a:lnSpc>
              <a:spcBef>
                <a:spcPct val="0"/>
              </a:spcBef>
              <a:buFont typeface="Wingdings" panose="05000000000000000000" charset="0"/>
              <a:buNone/>
            </a:pPr>
            <a:endParaRPr lang="zh-CN" altLang="en-US" b="1" dirty="0">
              <a:solidFill>
                <a:schemeClr val="accent6">
                  <a:lumMod val="50000"/>
                </a:schemeClr>
              </a:solidFill>
              <a:latin typeface="黑体" panose="02010609060101010101" charset="-122"/>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57</a:t>
            </a:fld>
            <a:r>
              <a:rPr lang="en-US" altLang="zh-CN" b="1" dirty="0">
                <a:solidFill>
                  <a:schemeClr val="accent4"/>
                </a:solidFill>
              </a:rPr>
              <a:t>/116</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15430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3.5.</a:t>
            </a:r>
            <a:r>
              <a:rPr lang="en-US" altLang="zh-CN"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2</a:t>
            </a:r>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  因果图法应用实例</a:t>
            </a:r>
          </a:p>
        </p:txBody>
      </p:sp>
      <p:sp>
        <p:nvSpPr>
          <p:cNvPr id="23555" name="Rectangle 3"/>
          <p:cNvSpPr>
            <a:spLocks noGrp="1"/>
          </p:cNvSpPr>
          <p:nvPr>
            <p:ph idx="1"/>
          </p:nvPr>
        </p:nvSpPr>
        <p:spPr>
          <a:xfrm>
            <a:off x="181610" y="948055"/>
            <a:ext cx="8145780" cy="5587365"/>
          </a:xfrm>
        </p:spPr>
        <p:txBody>
          <a:bodyPr vert="horz" wrap="square" lIns="91440" tIns="45720" rIns="91440" bIns="45720" anchor="t"/>
          <a:lstStyle/>
          <a:p>
            <a:pPr marL="0" indent="0" eaLnBrk="1" hangingPunct="1">
              <a:lnSpc>
                <a:spcPct val="120000"/>
              </a:lnSpc>
              <a:spcBef>
                <a:spcPct val="0"/>
              </a:spcBef>
              <a:buNone/>
            </a:pPr>
            <a:r>
              <a:rPr lang="en-US" altLang="zh-CN" dirty="0">
                <a:solidFill>
                  <a:srgbClr val="000000"/>
                </a:solidFill>
                <a:latin typeface="黑体" panose="02010609060101010101" charset="-122"/>
                <a:ea typeface="黑体" panose="02010609060101010101" charset="-122"/>
                <a:cs typeface="黑体" panose="02010609060101010101" charset="-122"/>
              </a:rPr>
              <a:t>   </a:t>
            </a:r>
            <a:r>
              <a:rPr lang="zh-CN" altLang="en-US" dirty="0">
                <a:solidFill>
                  <a:srgbClr val="000000"/>
                </a:solidFill>
                <a:latin typeface="黑体" panose="02010609060101010101" charset="-122"/>
                <a:ea typeface="黑体" panose="02010609060101010101" charset="-122"/>
                <a:cs typeface="黑体" panose="02010609060101010101" charset="-122"/>
              </a:rPr>
              <a:t>一个软件规格说明要求如下：第一列字符必须是A或B，第二列字符必须是一个数字，在此情况下进行文件的修改。但是如果第一列字符不正确，则给出信息L；如果第二列字符不是数字，则给出信息M。</a:t>
            </a:r>
          </a:p>
          <a:p>
            <a:pPr marL="0" indent="0" eaLnBrk="1" hangingPunct="1">
              <a:lnSpc>
                <a:spcPct val="90000"/>
              </a:lnSpc>
              <a:spcBef>
                <a:spcPct val="0"/>
              </a:spcBef>
              <a:buNone/>
            </a:pPr>
            <a:r>
              <a:rPr lang="zh-CN" altLang="en-US" sz="3200" b="1" dirty="0">
                <a:solidFill>
                  <a:schemeClr val="accent6">
                    <a:lumMod val="50000"/>
                  </a:schemeClr>
                </a:solidFill>
                <a:latin typeface="黑体" panose="02010609060101010101" charset="-122"/>
                <a:ea typeface="黑体" panose="02010609060101010101" charset="-122"/>
                <a:cs typeface="黑体" panose="02010609060101010101" charset="-122"/>
              </a:rPr>
              <a:t>原因：</a:t>
            </a:r>
            <a:endParaRPr lang="zh-CN" altLang="en-US" dirty="0">
              <a:solidFill>
                <a:srgbClr val="000000"/>
              </a:solidFill>
              <a:latin typeface="黑体" panose="02010609060101010101" charset="-122"/>
              <a:ea typeface="黑体" panose="02010609060101010101" charset="-122"/>
              <a:cs typeface="黑体" panose="02010609060101010101" charset="-122"/>
            </a:endParaRPr>
          </a:p>
          <a:p>
            <a:pPr marL="457200" lvl="1" indent="0" eaLnBrk="1" hangingPunct="1">
              <a:lnSpc>
                <a:spcPct val="90000"/>
              </a:lnSpc>
              <a:spcBef>
                <a:spcPct val="0"/>
              </a:spcBef>
              <a:buNone/>
            </a:pPr>
            <a:r>
              <a:rPr lang="zh-CN" altLang="en-US" b="1" dirty="0">
                <a:solidFill>
                  <a:srgbClr val="000000"/>
                </a:solidFill>
                <a:latin typeface="黑体" panose="02010609060101010101" charset="-122"/>
                <a:ea typeface="黑体" panose="02010609060101010101" charset="-122"/>
                <a:cs typeface="黑体" panose="02010609060101010101" charset="-122"/>
              </a:rPr>
              <a:t>1 第一列字符是A；</a:t>
            </a:r>
          </a:p>
          <a:p>
            <a:pPr marL="457200" lvl="1" indent="0" eaLnBrk="1" hangingPunct="1">
              <a:lnSpc>
                <a:spcPct val="90000"/>
              </a:lnSpc>
              <a:spcBef>
                <a:spcPct val="0"/>
              </a:spcBef>
              <a:buNone/>
            </a:pPr>
            <a:r>
              <a:rPr lang="zh-CN" altLang="en-US" b="1" dirty="0">
                <a:solidFill>
                  <a:srgbClr val="000000"/>
                </a:solidFill>
                <a:latin typeface="黑体" panose="02010609060101010101" charset="-122"/>
                <a:ea typeface="黑体" panose="02010609060101010101" charset="-122"/>
                <a:cs typeface="黑体" panose="02010609060101010101" charset="-122"/>
              </a:rPr>
              <a:t>2 第一列字符是B；</a:t>
            </a:r>
          </a:p>
          <a:p>
            <a:pPr marL="457200" lvl="1" indent="0" eaLnBrk="1" hangingPunct="1">
              <a:lnSpc>
                <a:spcPct val="90000"/>
              </a:lnSpc>
              <a:spcBef>
                <a:spcPct val="0"/>
              </a:spcBef>
              <a:buNone/>
            </a:pPr>
            <a:r>
              <a:rPr lang="zh-CN" altLang="en-US" b="1" dirty="0">
                <a:solidFill>
                  <a:srgbClr val="000000"/>
                </a:solidFill>
                <a:latin typeface="黑体" panose="02010609060101010101" charset="-122"/>
                <a:ea typeface="黑体" panose="02010609060101010101" charset="-122"/>
                <a:cs typeface="黑体" panose="02010609060101010101" charset="-122"/>
              </a:rPr>
              <a:t>3 第二列字符是一个数字。</a:t>
            </a:r>
          </a:p>
          <a:p>
            <a:pPr marL="0" indent="0" eaLnBrk="1" hangingPunct="1">
              <a:lnSpc>
                <a:spcPct val="90000"/>
              </a:lnSpc>
              <a:spcBef>
                <a:spcPct val="0"/>
              </a:spcBef>
              <a:buNone/>
            </a:pPr>
            <a:r>
              <a:rPr lang="zh-CN" altLang="en-US" sz="3200" b="1" dirty="0">
                <a:solidFill>
                  <a:schemeClr val="accent6">
                    <a:lumMod val="50000"/>
                  </a:schemeClr>
                </a:solidFill>
                <a:latin typeface="黑体" panose="02010609060101010101" charset="-122"/>
                <a:ea typeface="黑体" panose="02010609060101010101" charset="-122"/>
                <a:cs typeface="黑体" panose="02010609060101010101" charset="-122"/>
              </a:rPr>
              <a:t>结果：</a:t>
            </a:r>
            <a:endParaRPr lang="zh-CN" altLang="en-US" b="1" dirty="0">
              <a:solidFill>
                <a:srgbClr val="000000"/>
              </a:solidFill>
              <a:latin typeface="黑体" panose="02010609060101010101" charset="-122"/>
              <a:ea typeface="黑体" panose="02010609060101010101" charset="-122"/>
              <a:cs typeface="黑体" panose="02010609060101010101" charset="-122"/>
            </a:endParaRPr>
          </a:p>
          <a:p>
            <a:pPr marL="457200" lvl="1" indent="0" eaLnBrk="1" hangingPunct="1">
              <a:lnSpc>
                <a:spcPct val="90000"/>
              </a:lnSpc>
              <a:spcBef>
                <a:spcPct val="0"/>
              </a:spcBef>
              <a:buNone/>
            </a:pPr>
            <a:r>
              <a:rPr lang="zh-CN" altLang="en-US" b="1" dirty="0">
                <a:solidFill>
                  <a:srgbClr val="000000"/>
                </a:solidFill>
                <a:latin typeface="黑体" panose="02010609060101010101" charset="-122"/>
                <a:ea typeface="黑体" panose="02010609060101010101" charset="-122"/>
                <a:cs typeface="黑体" panose="02010609060101010101" charset="-122"/>
              </a:rPr>
              <a:t>21 修改文件；</a:t>
            </a:r>
          </a:p>
          <a:p>
            <a:pPr marL="457200" lvl="1" indent="0" eaLnBrk="1" hangingPunct="1">
              <a:lnSpc>
                <a:spcPct val="90000"/>
              </a:lnSpc>
              <a:spcBef>
                <a:spcPct val="0"/>
              </a:spcBef>
              <a:buNone/>
            </a:pPr>
            <a:r>
              <a:rPr lang="zh-CN" altLang="en-US" b="1" dirty="0">
                <a:solidFill>
                  <a:srgbClr val="000000"/>
                </a:solidFill>
                <a:latin typeface="黑体" panose="02010609060101010101" charset="-122"/>
                <a:ea typeface="黑体" panose="02010609060101010101" charset="-122"/>
                <a:cs typeface="黑体" panose="02010609060101010101" charset="-122"/>
              </a:rPr>
              <a:t>22 给出信息L；</a:t>
            </a:r>
          </a:p>
          <a:p>
            <a:pPr marL="457200" lvl="1" indent="0" eaLnBrk="1" hangingPunct="1">
              <a:lnSpc>
                <a:spcPct val="90000"/>
              </a:lnSpc>
              <a:spcBef>
                <a:spcPct val="0"/>
              </a:spcBef>
              <a:buNone/>
            </a:pPr>
            <a:r>
              <a:rPr lang="zh-CN" altLang="en-US" b="1" dirty="0">
                <a:solidFill>
                  <a:srgbClr val="000000"/>
                </a:solidFill>
                <a:latin typeface="黑体" panose="02010609060101010101" charset="-122"/>
                <a:ea typeface="黑体" panose="02010609060101010101" charset="-122"/>
                <a:cs typeface="黑体" panose="02010609060101010101" charset="-122"/>
              </a:rPr>
              <a:t>23 给出信息M。               </a:t>
            </a:r>
            <a:r>
              <a:rPr lang="zh-CN" altLang="en-US" sz="2000" b="1" dirty="0">
                <a:solidFill>
                  <a:srgbClr val="000000"/>
                </a:solidFill>
                <a:latin typeface="黑体" panose="02010609060101010101" charset="-122"/>
                <a:ea typeface="黑体" panose="02010609060101010101" charset="-122"/>
                <a:cs typeface="黑体" panose="02010609060101010101" charset="-122"/>
              </a:rPr>
              <a:t> 图3-7 因果图</a:t>
            </a:r>
          </a:p>
        </p:txBody>
      </p:sp>
      <p:graphicFrame>
        <p:nvGraphicFramePr>
          <p:cNvPr id="2" name="对象 1"/>
          <p:cNvGraphicFramePr/>
          <p:nvPr/>
        </p:nvGraphicFramePr>
        <p:xfrm>
          <a:off x="3873500" y="3292475"/>
          <a:ext cx="4225290" cy="2593340"/>
        </p:xfrm>
        <a:graphic>
          <a:graphicData uri="http://schemas.openxmlformats.org/presentationml/2006/ole">
            <mc:AlternateContent xmlns:mc="http://schemas.openxmlformats.org/markup-compatibility/2006">
              <mc:Choice xmlns:v="urn:schemas-microsoft-com:vml" Requires="v">
                <p:oleObj spid="_x0000_s7265" r:id="rId4" imgW="2698115" imgH="1049020" progId="Visio.Drawing.15">
                  <p:embed/>
                </p:oleObj>
              </mc:Choice>
              <mc:Fallback>
                <p:oleObj r:id="rId4" imgW="2698115" imgH="1049020" progId="Visio.Drawing.15">
                  <p:embed/>
                  <p:pic>
                    <p:nvPicPr>
                      <p:cNvPr id="0" name="图片 2"/>
                      <p:cNvPicPr/>
                      <p:nvPr/>
                    </p:nvPicPr>
                    <p:blipFill>
                      <a:blip r:embed="rId5"/>
                      <a:stretch>
                        <a:fillRect/>
                      </a:stretch>
                    </p:blipFill>
                    <p:spPr>
                      <a:xfrm>
                        <a:off x="3873500" y="3292475"/>
                        <a:ext cx="4225290" cy="2593340"/>
                      </a:xfrm>
                      <a:prstGeom prst="rect">
                        <a:avLst/>
                      </a:prstGeom>
                    </p:spPr>
                  </p:pic>
                </p:oleObj>
              </mc:Fallback>
            </mc:AlternateContent>
          </a:graphicData>
        </a:graphic>
      </p:graphicFrame>
      <p:sp>
        <p:nvSpPr>
          <p:cNvPr id="4"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58</a:t>
            </a:fld>
            <a:r>
              <a:rPr lang="en-US" altLang="zh-CN" b="1" dirty="0">
                <a:solidFill>
                  <a:schemeClr val="accent4"/>
                </a:solidFill>
              </a:rPr>
              <a:t>/116</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218758" y="7810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3.5.</a:t>
            </a:r>
            <a:r>
              <a:rPr lang="en-US" altLang="zh-CN"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2</a:t>
            </a:r>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  因果图法应用实例</a:t>
            </a:r>
          </a:p>
        </p:txBody>
      </p:sp>
      <p:sp>
        <p:nvSpPr>
          <p:cNvPr id="23555" name="Rectangle 3"/>
          <p:cNvSpPr>
            <a:spLocks noGrp="1"/>
          </p:cNvSpPr>
          <p:nvPr>
            <p:ph idx="1"/>
          </p:nvPr>
        </p:nvSpPr>
        <p:spPr>
          <a:xfrm>
            <a:off x="35560" y="635000"/>
            <a:ext cx="8291830" cy="5587365"/>
          </a:xfrm>
        </p:spPr>
        <p:txBody>
          <a:bodyPr vert="horz" wrap="square" lIns="91440" tIns="45720" rIns="91440" bIns="45720" anchor="t"/>
          <a:lstStyle/>
          <a:p>
            <a:pPr marL="0" indent="0" algn="l" eaLnBrk="1" hangingPunct="1">
              <a:lnSpc>
                <a:spcPct val="120000"/>
              </a:lnSpc>
              <a:spcBef>
                <a:spcPct val="0"/>
              </a:spcBef>
              <a:buNone/>
            </a:pPr>
            <a:r>
              <a:rPr lang="en-US" altLang="zh-CN" dirty="0">
                <a:solidFill>
                  <a:srgbClr val="000000"/>
                </a:solidFill>
                <a:latin typeface="黑体" panose="02010609060101010101" charset="-122"/>
                <a:ea typeface="黑体" panose="02010609060101010101" charset="-122"/>
                <a:cs typeface="黑体" panose="02010609060101010101" charset="-122"/>
              </a:rPr>
              <a:t>   </a:t>
            </a:r>
            <a:r>
              <a:rPr lang="zh-CN" altLang="en-US" sz="2400" b="1" dirty="0">
                <a:solidFill>
                  <a:srgbClr val="000000"/>
                </a:solidFill>
                <a:latin typeface="黑体" panose="02010609060101010101" charset="-122"/>
                <a:ea typeface="黑体" panose="02010609060101010101" charset="-122"/>
                <a:cs typeface="黑体" panose="02010609060101010101" charset="-122"/>
              </a:rPr>
              <a:t>根据分析出的原因和结果可以绘制出如图3-7所示的因果图。图中，11是中间原因。因为原因1和原因2不可能同时为1，即第一个字符不可能既是A又是B，因此在因果图示上对它们施加E约束。</a:t>
            </a:r>
            <a:r>
              <a:rPr lang="zh-CN" altLang="en-US" sz="2400" b="1">
                <a:solidFill>
                  <a:srgbClr val="000000"/>
                </a:solidFill>
                <a:latin typeface="黑体" panose="02010609060101010101" charset="-122"/>
                <a:ea typeface="黑体" panose="02010609060101010101" charset="-122"/>
                <a:cs typeface="黑体" panose="02010609060101010101" charset="-122"/>
                <a:sym typeface="+mn-ea"/>
              </a:rPr>
              <a:t>由图3-7的因果图，可以得到表3-14所示的判定表。</a:t>
            </a:r>
            <a:r>
              <a:rPr lang="zh-CN" altLang="en-US" b="1" dirty="0">
                <a:solidFill>
                  <a:srgbClr val="000000"/>
                </a:solidFill>
                <a:latin typeface="黑体" panose="02010609060101010101" charset="-122"/>
                <a:ea typeface="黑体" panose="02010609060101010101" charset="-122"/>
                <a:cs typeface="黑体" panose="02010609060101010101" charset="-122"/>
              </a:rPr>
              <a:t>           </a:t>
            </a:r>
            <a:r>
              <a:rPr lang="zh-CN" altLang="en-US" sz="2000" b="1" dirty="0">
                <a:solidFill>
                  <a:srgbClr val="000000"/>
                </a:solidFill>
                <a:latin typeface="黑体" panose="02010609060101010101" charset="-122"/>
                <a:ea typeface="黑体" panose="02010609060101010101" charset="-122"/>
                <a:cs typeface="黑体" panose="02010609060101010101" charset="-122"/>
              </a:rPr>
              <a:t>表3-14  判定表</a:t>
            </a:r>
            <a:r>
              <a:rPr lang="zh-CN" altLang="en-US" b="1" dirty="0">
                <a:solidFill>
                  <a:srgbClr val="000000"/>
                </a:solidFill>
                <a:latin typeface="黑体" panose="02010609060101010101" charset="-122"/>
                <a:ea typeface="黑体" panose="02010609060101010101" charset="-122"/>
                <a:cs typeface="黑体" panose="02010609060101010101" charset="-122"/>
              </a:rPr>
              <a:t> </a:t>
            </a:r>
            <a:r>
              <a:rPr lang="zh-CN" altLang="en-US" sz="2000" b="1" dirty="0">
                <a:solidFill>
                  <a:srgbClr val="000000"/>
                </a:solidFill>
                <a:latin typeface="黑体" panose="02010609060101010101" charset="-122"/>
                <a:ea typeface="黑体" panose="02010609060101010101" charset="-122"/>
                <a:cs typeface="黑体" panose="02010609060101010101" charset="-122"/>
              </a:rPr>
              <a:t> </a:t>
            </a:r>
          </a:p>
        </p:txBody>
      </p:sp>
      <p:graphicFrame>
        <p:nvGraphicFramePr>
          <p:cNvPr id="2" name="表格 1"/>
          <p:cNvGraphicFramePr/>
          <p:nvPr/>
        </p:nvGraphicFramePr>
        <p:xfrm>
          <a:off x="219075" y="3088005"/>
          <a:ext cx="8230870" cy="3276600"/>
        </p:xfrm>
        <a:graphic>
          <a:graphicData uri="http://schemas.openxmlformats.org/drawingml/2006/table">
            <a:tbl>
              <a:tblPr firstRow="1" bandRow="1">
                <a:tableStyleId>{5940675A-B579-460E-94D1-54222C63F5DA}</a:tableStyleId>
              </a:tblPr>
              <a:tblGrid>
                <a:gridCol w="1496060">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748665">
                  <a:extLst>
                    <a:ext uri="{9D8B030D-6E8A-4147-A177-3AD203B41FA5}">
                      <a16:colId xmlns:a16="http://schemas.microsoft.com/office/drawing/2014/main" val="20002"/>
                    </a:ext>
                  </a:extLst>
                </a:gridCol>
                <a:gridCol w="751840">
                  <a:extLst>
                    <a:ext uri="{9D8B030D-6E8A-4147-A177-3AD203B41FA5}">
                      <a16:colId xmlns:a16="http://schemas.microsoft.com/office/drawing/2014/main" val="20003"/>
                    </a:ext>
                  </a:extLst>
                </a:gridCol>
                <a:gridCol w="746125">
                  <a:extLst>
                    <a:ext uri="{9D8B030D-6E8A-4147-A177-3AD203B41FA5}">
                      <a16:colId xmlns:a16="http://schemas.microsoft.com/office/drawing/2014/main" val="20004"/>
                    </a:ext>
                  </a:extLst>
                </a:gridCol>
                <a:gridCol w="749935">
                  <a:extLst>
                    <a:ext uri="{9D8B030D-6E8A-4147-A177-3AD203B41FA5}">
                      <a16:colId xmlns:a16="http://schemas.microsoft.com/office/drawing/2014/main" val="20005"/>
                    </a:ext>
                  </a:extLst>
                </a:gridCol>
                <a:gridCol w="748665">
                  <a:extLst>
                    <a:ext uri="{9D8B030D-6E8A-4147-A177-3AD203B41FA5}">
                      <a16:colId xmlns:a16="http://schemas.microsoft.com/office/drawing/2014/main" val="20006"/>
                    </a:ext>
                  </a:extLst>
                </a:gridCol>
                <a:gridCol w="746760">
                  <a:extLst>
                    <a:ext uri="{9D8B030D-6E8A-4147-A177-3AD203B41FA5}">
                      <a16:colId xmlns:a16="http://schemas.microsoft.com/office/drawing/2014/main" val="20007"/>
                    </a:ext>
                  </a:extLst>
                </a:gridCol>
                <a:gridCol w="749300">
                  <a:extLst>
                    <a:ext uri="{9D8B030D-6E8A-4147-A177-3AD203B41FA5}">
                      <a16:colId xmlns:a16="http://schemas.microsoft.com/office/drawing/2014/main" val="20008"/>
                    </a:ext>
                  </a:extLst>
                </a:gridCol>
                <a:gridCol w="746760">
                  <a:extLst>
                    <a:ext uri="{9D8B030D-6E8A-4147-A177-3AD203B41FA5}">
                      <a16:colId xmlns:a16="http://schemas.microsoft.com/office/drawing/2014/main" val="20009"/>
                    </a:ext>
                  </a:extLst>
                </a:gridCol>
              </a:tblGrid>
              <a:tr h="327660">
                <a:tc gridSpan="2">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7</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7660">
                <a:tc rowSpan="3">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原因</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7660">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7660">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66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中间原因</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7660">
                <a:tc rowSpan="3">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结果</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7660">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7660">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7660">
                <a:tc rowSpan="2">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测试用例</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AK</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BD</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F4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UR</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7660">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B7</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S9</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W!</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 name="Rectangle 6"/>
          <p:cNvSpPr txBox="1">
            <a:spLocks noGrp="1"/>
          </p:cNvSpPr>
          <p:nvPr/>
        </p:nvSpPr>
        <p:spPr>
          <a:xfrm>
            <a:off x="7971155" y="651065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59</a:t>
            </a:fld>
            <a:r>
              <a:rPr lang="en-US" altLang="zh-CN" b="1" dirty="0">
                <a:solidFill>
                  <a:schemeClr val="accent4"/>
                </a:solidFill>
              </a:rPr>
              <a:t>/116</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AutoShape 2"/>
          <p:cNvSpPr>
            <a:spLocks noGrp="1"/>
          </p:cNvSpPr>
          <p:nvPr>
            <p:ph type="title"/>
          </p:nvPr>
        </p:nvSpPr>
        <p:spPr>
          <a:xfrm>
            <a:off x="863600" y="368300"/>
            <a:ext cx="7419975" cy="819150"/>
          </a:xfrm>
        </p:spPr>
        <p:txBody>
          <a:bodyPr vert="horz" wrap="square" lIns="91440" tIns="45720" rIns="91440" bIns="45720" anchor="b"/>
          <a:lstStyle/>
          <a:p>
            <a:r>
              <a:rPr lang="en-US" altLang="zh-CN" noProof="1">
                <a:solidFill>
                  <a:srgbClr val="3366FF"/>
                </a:solidFill>
                <a:latin typeface="楷体_GB2312" pitchFamily="49" charset="-122"/>
              </a:rPr>
              <a:t>3.2 Equivalence Class Division</a:t>
            </a:r>
            <a:endParaRPr lang="zh-CN" altLang="en-US" sz="3800" strike="noStrike" noProof="1">
              <a:solidFill>
                <a:srgbClr val="3366FF"/>
              </a:solidFill>
              <a:latin typeface="黑体" panose="02010609060101010101" charset="-122"/>
              <a:ea typeface="黑体" panose="02010609060101010101" charset="-122"/>
              <a:cs typeface="黑体" panose="02010609060101010101" charset="-122"/>
            </a:endParaRPr>
          </a:p>
        </p:txBody>
      </p:sp>
      <p:sp>
        <p:nvSpPr>
          <p:cNvPr id="13315" name="Rectangle 3"/>
          <p:cNvSpPr>
            <a:spLocks noGrp="1"/>
          </p:cNvSpPr>
          <p:nvPr>
            <p:ph idx="1"/>
          </p:nvPr>
        </p:nvSpPr>
        <p:spPr>
          <a:xfrm>
            <a:off x="863600" y="1741170"/>
            <a:ext cx="7039610" cy="3375660"/>
          </a:xfrm>
        </p:spPr>
        <p:txBody>
          <a:bodyPr vert="horz" wrap="square" lIns="91440" tIns="45720" rIns="91440" bIns="45720" anchor="t"/>
          <a:lstStyle/>
          <a:p>
            <a:pPr marL="179705" lvl="1" indent="0" algn="just" eaLnBrk="1" hangingPunct="1">
              <a:lnSpc>
                <a:spcPct val="150000"/>
              </a:lnSpc>
              <a:buNone/>
            </a:pPr>
            <a:r>
              <a:rPr lang="en-US" altLang="zh-CN" dirty="0">
                <a:solidFill>
                  <a:srgbClr val="000000"/>
                </a:solidFill>
                <a:latin typeface="+mj-lt"/>
                <a:ea typeface="黑体" panose="02010609060101010101" charset="-122"/>
                <a:cs typeface="黑体" panose="02010609060101010101" charset="-122"/>
              </a:rPr>
              <a:t>3.2.1 Ideas of equivalence class division 	
3.2.2 Rules for the Classification of Equivalence Classes	
3.2.3 Test Case Design Steps and Examples
</a:t>
            </a:r>
            <a:endParaRPr lang="zh-CN" altLang="en-US" sz="2800"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a:t>
            </a:fld>
            <a:r>
              <a:rPr lang="en-US" altLang="zh-CN" b="1" dirty="0">
                <a:solidFill>
                  <a:schemeClr val="accent4"/>
                </a:solidFill>
              </a:rPr>
              <a:t>/116</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15430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3.5.</a:t>
            </a:r>
            <a:r>
              <a:rPr lang="en-US" altLang="zh-CN"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2</a:t>
            </a:r>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  因果图法应用实例</a:t>
            </a:r>
          </a:p>
        </p:txBody>
      </p:sp>
      <p:sp>
        <p:nvSpPr>
          <p:cNvPr id="23555" name="Rectangle 3"/>
          <p:cNvSpPr>
            <a:spLocks noGrp="1"/>
          </p:cNvSpPr>
          <p:nvPr>
            <p:ph idx="1"/>
          </p:nvPr>
        </p:nvSpPr>
        <p:spPr>
          <a:xfrm>
            <a:off x="181610" y="948055"/>
            <a:ext cx="8145780" cy="5587365"/>
          </a:xfrm>
        </p:spPr>
        <p:txBody>
          <a:bodyPr vert="horz" wrap="square" lIns="91440" tIns="45720" rIns="91440" bIns="45720" anchor="t"/>
          <a:lstStyle/>
          <a:p>
            <a:pPr marL="0" indent="0" eaLnBrk="1" hangingPunct="1">
              <a:lnSpc>
                <a:spcPct val="120000"/>
              </a:lnSpc>
              <a:spcBef>
                <a:spcPct val="0"/>
              </a:spcBef>
              <a:buNone/>
            </a:pPr>
            <a:r>
              <a:rPr lang="en-US" altLang="zh-CN" dirty="0">
                <a:solidFill>
                  <a:srgbClr val="000000"/>
                </a:solidFill>
                <a:latin typeface="黑体" panose="02010609060101010101" charset="-122"/>
                <a:ea typeface="黑体" panose="02010609060101010101" charset="-122"/>
                <a:cs typeface="黑体" panose="02010609060101010101" charset="-122"/>
              </a:rPr>
              <a:t> </a:t>
            </a:r>
            <a:endParaRPr lang="zh-CN" altLang="en-US" sz="2000" b="1" dirty="0">
              <a:solidFill>
                <a:srgbClr val="000000"/>
              </a:solidFill>
              <a:latin typeface="黑体" panose="02010609060101010101" charset="-122"/>
              <a:ea typeface="黑体" panose="02010609060101010101" charset="-122"/>
              <a:cs typeface="黑体" panose="02010609060101010101" charset="-122"/>
            </a:endParaRPr>
          </a:p>
        </p:txBody>
      </p:sp>
      <p:sp>
        <p:nvSpPr>
          <p:cNvPr id="2" name="文本框 1"/>
          <p:cNvSpPr txBox="1"/>
          <p:nvPr/>
        </p:nvSpPr>
        <p:spPr>
          <a:xfrm>
            <a:off x="116840" y="904240"/>
            <a:ext cx="8275955" cy="5333365"/>
          </a:xfrm>
          <a:prstGeom prst="rect">
            <a:avLst/>
          </a:prstGeom>
          <a:noFill/>
        </p:spPr>
        <p:txBody>
          <a:bodyPr wrap="square" rtlCol="0">
            <a:spAutoFit/>
          </a:bodyPr>
          <a:lstStyle/>
          <a:p>
            <a:pPr>
              <a:lnSpc>
                <a:spcPct val="120000"/>
              </a:lnSpc>
            </a:pPr>
            <a:r>
              <a:rPr lang="zh-CN" altLang="en-US" sz="3200" b="1">
                <a:solidFill>
                  <a:schemeClr val="accent6">
                    <a:lumMod val="50000"/>
                  </a:schemeClr>
                </a:solidFill>
              </a:rPr>
              <a:t>因果图法应用实例：</a:t>
            </a:r>
            <a:endParaRPr lang="zh-CN" altLang="en-US" sz="2400" b="1">
              <a:solidFill>
                <a:srgbClr val="000000"/>
              </a:solidFill>
            </a:endParaRPr>
          </a:p>
          <a:p>
            <a:pPr>
              <a:lnSpc>
                <a:spcPct val="120000"/>
              </a:lnSpc>
            </a:pPr>
            <a:r>
              <a:rPr lang="zh-CN" altLang="en-US" sz="2400" b="1">
                <a:solidFill>
                  <a:srgbClr val="000000"/>
                </a:solidFill>
              </a:rPr>
              <a:t>      </a:t>
            </a:r>
            <a:r>
              <a:rPr lang="zh-CN" altLang="en-US" sz="2800">
                <a:solidFill>
                  <a:srgbClr val="000000"/>
                </a:solidFill>
              </a:rPr>
              <a:t>有一个旅馆住宿系统可以为游客办理住宿交费、房间选择和房间管理任务，其软件规格说明要求如下：当游客支付预期入住天数内所有房款或者仅支付住宿押金后，可以选择“单人间”、“标准间”或“三人间”，然后相应类型的房间被开启。如果游客仅支付押金，则在开启房间的同时，系统提示房款支付不足。作为示例，这里对实际需求进行了简化，忽略了房间的状态，即系统默认各类房间资源始终保持充足的状态。</a:t>
            </a:r>
            <a:endParaRPr lang="zh-CN" altLang="en-US" sz="2400" b="1">
              <a:solidFill>
                <a:srgbClr val="000000"/>
              </a:solidFill>
            </a:endParaRP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60</a:t>
            </a:fld>
            <a:r>
              <a:rPr lang="en-US" altLang="zh-CN" b="1" dirty="0">
                <a:solidFill>
                  <a:schemeClr val="accent4"/>
                </a:solidFill>
              </a:rPr>
              <a:t>/116</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39687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3.5.</a:t>
            </a:r>
            <a:r>
              <a:rPr lang="en-US" altLang="zh-CN"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2</a:t>
            </a:r>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  因果图法应用实例</a:t>
            </a:r>
          </a:p>
        </p:txBody>
      </p:sp>
      <p:sp>
        <p:nvSpPr>
          <p:cNvPr id="23555" name="Rectangle 3"/>
          <p:cNvSpPr>
            <a:spLocks noGrp="1"/>
          </p:cNvSpPr>
          <p:nvPr>
            <p:ph idx="1"/>
          </p:nvPr>
        </p:nvSpPr>
        <p:spPr>
          <a:xfrm>
            <a:off x="181610" y="948055"/>
            <a:ext cx="8145780" cy="5587365"/>
          </a:xfrm>
        </p:spPr>
        <p:txBody>
          <a:bodyPr vert="horz" wrap="square" lIns="91440" tIns="45720" rIns="91440" bIns="45720" anchor="t"/>
          <a:lstStyle/>
          <a:p>
            <a:pPr marL="0" indent="0" eaLnBrk="1" hangingPunct="1">
              <a:lnSpc>
                <a:spcPct val="120000"/>
              </a:lnSpc>
              <a:spcBef>
                <a:spcPct val="0"/>
              </a:spcBef>
              <a:buNone/>
            </a:pPr>
            <a:r>
              <a:rPr lang="en-US" altLang="zh-CN" dirty="0">
                <a:solidFill>
                  <a:srgbClr val="000000"/>
                </a:solidFill>
                <a:latin typeface="黑体" panose="02010609060101010101" charset="-122"/>
                <a:ea typeface="黑体" panose="02010609060101010101" charset="-122"/>
                <a:cs typeface="黑体" panose="02010609060101010101" charset="-122"/>
              </a:rPr>
              <a:t> </a:t>
            </a:r>
            <a:endParaRPr lang="zh-CN" altLang="en-US" sz="2000" b="1" dirty="0">
              <a:solidFill>
                <a:srgbClr val="000000"/>
              </a:solidFill>
              <a:latin typeface="黑体" panose="02010609060101010101" charset="-122"/>
              <a:ea typeface="黑体" panose="02010609060101010101" charset="-122"/>
              <a:cs typeface="黑体" panose="02010609060101010101" charset="-122"/>
            </a:endParaRPr>
          </a:p>
        </p:txBody>
      </p:sp>
      <p:sp>
        <p:nvSpPr>
          <p:cNvPr id="2" name="文本框 1"/>
          <p:cNvSpPr txBox="1"/>
          <p:nvPr/>
        </p:nvSpPr>
        <p:spPr>
          <a:xfrm>
            <a:off x="181610" y="973455"/>
            <a:ext cx="8275955" cy="5001895"/>
          </a:xfrm>
          <a:prstGeom prst="rect">
            <a:avLst/>
          </a:prstGeom>
          <a:noFill/>
        </p:spPr>
        <p:txBody>
          <a:bodyPr wrap="square" rtlCol="0">
            <a:spAutoFit/>
          </a:bodyPr>
          <a:lstStyle/>
          <a:p>
            <a:pPr marL="342900" indent="-342900">
              <a:lnSpc>
                <a:spcPct val="210000"/>
              </a:lnSpc>
              <a:buFont typeface="Wingdings" panose="05000000000000000000" charset="0"/>
              <a:buChar char="u"/>
            </a:pPr>
            <a:r>
              <a:rPr lang="zh-CN" altLang="en-US" sz="3200">
                <a:solidFill>
                  <a:schemeClr val="accent6">
                    <a:lumMod val="50000"/>
                  </a:schemeClr>
                </a:solidFill>
                <a:latin typeface="黑体" panose="02010609060101010101" charset="-122"/>
                <a:ea typeface="黑体" panose="02010609060101010101" charset="-122"/>
                <a:cs typeface="黑体" panose="02010609060101010101" charset="-122"/>
              </a:rPr>
              <a:t>原因：</a:t>
            </a:r>
            <a:r>
              <a:rPr lang="zh-CN" altLang="en-US" sz="2800">
                <a:solidFill>
                  <a:srgbClr val="000000"/>
                </a:solidFill>
                <a:latin typeface="黑体" panose="02010609060101010101" charset="-122"/>
                <a:ea typeface="黑体" panose="02010609060101010101" charset="-122"/>
                <a:cs typeface="黑体" panose="02010609060101010101" charset="-122"/>
              </a:rPr>
              <a:t>1-支付全款，2-支付押金，3-选择单人间，4-选择标准间，5-选择三人间。</a:t>
            </a:r>
          </a:p>
          <a:p>
            <a:pPr marL="342900" indent="-342900">
              <a:lnSpc>
                <a:spcPct val="210000"/>
              </a:lnSpc>
              <a:buFont typeface="Wingdings" panose="05000000000000000000" charset="0"/>
              <a:buChar char="u"/>
            </a:pPr>
            <a:r>
              <a:rPr lang="zh-CN" altLang="en-US" sz="3200">
                <a:solidFill>
                  <a:schemeClr val="accent6">
                    <a:lumMod val="50000"/>
                  </a:schemeClr>
                </a:solidFill>
                <a:latin typeface="黑体" panose="02010609060101010101" charset="-122"/>
                <a:ea typeface="黑体" panose="02010609060101010101" charset="-122"/>
                <a:cs typeface="黑体" panose="02010609060101010101" charset="-122"/>
              </a:rPr>
              <a:t>中间原因：</a:t>
            </a:r>
            <a:r>
              <a:rPr lang="zh-CN" altLang="en-US" sz="2800">
                <a:solidFill>
                  <a:srgbClr val="000000"/>
                </a:solidFill>
                <a:latin typeface="黑体" panose="02010609060101010101" charset="-122"/>
                <a:ea typeface="黑体" panose="02010609060101010101" charset="-122"/>
                <a:cs typeface="黑体" panose="02010609060101010101" charset="-122"/>
              </a:rPr>
              <a:t>11-已支付房款，12-已选择房间。</a:t>
            </a:r>
          </a:p>
          <a:p>
            <a:pPr marL="342900" indent="-342900">
              <a:lnSpc>
                <a:spcPct val="210000"/>
              </a:lnSpc>
              <a:buFont typeface="Wingdings" panose="05000000000000000000" charset="0"/>
              <a:buChar char="u"/>
            </a:pPr>
            <a:r>
              <a:rPr lang="zh-CN" altLang="en-US" sz="3200">
                <a:solidFill>
                  <a:schemeClr val="accent6">
                    <a:lumMod val="50000"/>
                  </a:schemeClr>
                </a:solidFill>
                <a:latin typeface="黑体" panose="02010609060101010101" charset="-122"/>
                <a:ea typeface="黑体" panose="02010609060101010101" charset="-122"/>
                <a:cs typeface="黑体" panose="02010609060101010101" charset="-122"/>
              </a:rPr>
              <a:t>结果：</a:t>
            </a:r>
            <a:r>
              <a:rPr lang="zh-CN" altLang="en-US" sz="2800">
                <a:solidFill>
                  <a:srgbClr val="000000"/>
                </a:solidFill>
                <a:latin typeface="黑体" panose="02010609060101010101" charset="-122"/>
                <a:ea typeface="黑体" panose="02010609060101010101" charset="-122"/>
                <a:cs typeface="黑体" panose="02010609060101010101" charset="-122"/>
              </a:rPr>
              <a:t>21-提示房款支付不足，22-打开某单人间，23-打开某标准间，24-打开某三人间。</a:t>
            </a: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61</a:t>
            </a:fld>
            <a:r>
              <a:rPr lang="en-US" altLang="zh-CN" b="1" dirty="0">
                <a:solidFill>
                  <a:schemeClr val="accent4"/>
                </a:solidFill>
              </a:rPr>
              <a:t>/116</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39687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3.5.</a:t>
            </a:r>
            <a:r>
              <a:rPr lang="en-US" altLang="zh-CN"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2</a:t>
            </a:r>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  因果图法应用实例</a:t>
            </a:r>
          </a:p>
        </p:txBody>
      </p:sp>
      <p:sp>
        <p:nvSpPr>
          <p:cNvPr id="23555" name="Rectangle 3"/>
          <p:cNvSpPr>
            <a:spLocks noGrp="1"/>
          </p:cNvSpPr>
          <p:nvPr>
            <p:ph idx="1"/>
          </p:nvPr>
        </p:nvSpPr>
        <p:spPr>
          <a:xfrm>
            <a:off x="181610" y="948055"/>
            <a:ext cx="8145780" cy="5587365"/>
          </a:xfrm>
        </p:spPr>
        <p:txBody>
          <a:bodyPr vert="horz" wrap="square" lIns="91440" tIns="45720" rIns="91440" bIns="45720" anchor="t"/>
          <a:lstStyle/>
          <a:p>
            <a:pPr marL="0" indent="0" eaLnBrk="1" hangingPunct="1">
              <a:lnSpc>
                <a:spcPct val="120000"/>
              </a:lnSpc>
              <a:spcBef>
                <a:spcPct val="0"/>
              </a:spcBef>
              <a:buNone/>
            </a:pPr>
            <a:r>
              <a:rPr lang="en-US" altLang="zh-CN" dirty="0">
                <a:solidFill>
                  <a:srgbClr val="000000"/>
                </a:solidFill>
                <a:latin typeface="黑体" panose="02010609060101010101" charset="-122"/>
                <a:ea typeface="黑体" panose="02010609060101010101" charset="-122"/>
                <a:cs typeface="黑体" panose="02010609060101010101" charset="-122"/>
              </a:rPr>
              <a:t> </a:t>
            </a:r>
            <a:endParaRPr lang="zh-CN" altLang="en-US" sz="2000" b="1" dirty="0">
              <a:solidFill>
                <a:srgbClr val="000000"/>
              </a:solidFill>
              <a:latin typeface="黑体" panose="02010609060101010101" charset="-122"/>
              <a:ea typeface="黑体" panose="02010609060101010101" charset="-122"/>
              <a:cs typeface="黑体" panose="02010609060101010101" charset="-122"/>
            </a:endParaRPr>
          </a:p>
        </p:txBody>
      </p:sp>
      <p:sp>
        <p:nvSpPr>
          <p:cNvPr id="2" name="文本框 1"/>
          <p:cNvSpPr txBox="1"/>
          <p:nvPr/>
        </p:nvSpPr>
        <p:spPr>
          <a:xfrm>
            <a:off x="116840" y="1126490"/>
            <a:ext cx="8275955" cy="5369560"/>
          </a:xfrm>
          <a:prstGeom prst="rect">
            <a:avLst/>
          </a:prstGeom>
          <a:noFill/>
        </p:spPr>
        <p:txBody>
          <a:bodyPr wrap="square" rtlCol="0">
            <a:spAutoFit/>
          </a:bodyPr>
          <a:lstStyle/>
          <a:p>
            <a:pPr>
              <a:lnSpc>
                <a:spcPct val="130000"/>
              </a:lnSpc>
              <a:buFont typeface="Wingdings" panose="05000000000000000000" charset="0"/>
            </a:pPr>
            <a:r>
              <a:rPr lang="zh-CN" altLang="en-US" sz="2800" b="1">
                <a:solidFill>
                  <a:srgbClr val="000000"/>
                </a:solidFill>
                <a:latin typeface="黑体" panose="02010609060101010101" charset="-122"/>
                <a:ea typeface="黑体" panose="02010609060101010101" charset="-122"/>
                <a:cs typeface="黑体" panose="02010609060101010101" charset="-122"/>
              </a:rPr>
              <a:t>根据原因和结果，可以得到图3-8所示的因果图。</a:t>
            </a:r>
            <a:br>
              <a:rPr lang="zh-CN" altLang="en-US" sz="2800">
                <a:solidFill>
                  <a:srgbClr val="000000"/>
                </a:solidFill>
                <a:latin typeface="黑体" panose="02010609060101010101" charset="-122"/>
                <a:ea typeface="黑体" panose="02010609060101010101" charset="-122"/>
                <a:cs typeface="黑体" panose="02010609060101010101" charset="-122"/>
              </a:rPr>
            </a:br>
            <a:endParaRPr lang="zh-CN" altLang="en-US" sz="2800">
              <a:solidFill>
                <a:srgbClr val="000000"/>
              </a:solidFill>
              <a:latin typeface="黑体" panose="02010609060101010101" charset="-122"/>
              <a:ea typeface="黑体" panose="02010609060101010101" charset="-122"/>
              <a:cs typeface="黑体" panose="02010609060101010101" charset="-122"/>
            </a:endParaRPr>
          </a:p>
          <a:p>
            <a:pPr marL="342900" indent="-342900">
              <a:lnSpc>
                <a:spcPct val="130000"/>
              </a:lnSpc>
              <a:buFont typeface="Wingdings" panose="05000000000000000000" charset="0"/>
              <a:buChar char="u"/>
            </a:pPr>
            <a:endParaRPr lang="zh-CN" altLang="en-US" sz="2800">
              <a:solidFill>
                <a:srgbClr val="000000"/>
              </a:solidFill>
              <a:latin typeface="黑体" panose="02010609060101010101" charset="-122"/>
              <a:ea typeface="黑体" panose="02010609060101010101" charset="-122"/>
              <a:cs typeface="黑体" panose="02010609060101010101" charset="-122"/>
            </a:endParaRPr>
          </a:p>
          <a:p>
            <a:pPr>
              <a:lnSpc>
                <a:spcPct val="130000"/>
              </a:lnSpc>
              <a:buFont typeface="Wingdings" panose="05000000000000000000" charset="0"/>
            </a:pPr>
            <a:endParaRPr lang="zh-CN" altLang="en-US" sz="2800">
              <a:solidFill>
                <a:srgbClr val="000000"/>
              </a:solidFill>
              <a:latin typeface="黑体" panose="02010609060101010101" charset="-122"/>
              <a:ea typeface="黑体" panose="02010609060101010101" charset="-122"/>
              <a:cs typeface="黑体" panose="02010609060101010101" charset="-122"/>
            </a:endParaRPr>
          </a:p>
          <a:p>
            <a:pPr>
              <a:lnSpc>
                <a:spcPct val="130000"/>
              </a:lnSpc>
              <a:buFont typeface="Wingdings" panose="05000000000000000000" charset="0"/>
            </a:pPr>
            <a:endParaRPr lang="zh-CN" altLang="en-US" sz="2800">
              <a:solidFill>
                <a:srgbClr val="000000"/>
              </a:solidFill>
              <a:latin typeface="黑体" panose="02010609060101010101" charset="-122"/>
              <a:ea typeface="黑体" panose="02010609060101010101" charset="-122"/>
              <a:cs typeface="黑体" panose="02010609060101010101" charset="-122"/>
            </a:endParaRPr>
          </a:p>
          <a:p>
            <a:pPr>
              <a:lnSpc>
                <a:spcPct val="130000"/>
              </a:lnSpc>
              <a:buFont typeface="Wingdings" panose="05000000000000000000" charset="0"/>
            </a:pPr>
            <a:endParaRPr lang="zh-CN" altLang="en-US" sz="2800">
              <a:solidFill>
                <a:srgbClr val="000000"/>
              </a:solidFill>
              <a:latin typeface="黑体" panose="02010609060101010101" charset="-122"/>
              <a:ea typeface="黑体" panose="02010609060101010101" charset="-122"/>
              <a:cs typeface="黑体" panose="02010609060101010101" charset="-122"/>
            </a:endParaRPr>
          </a:p>
          <a:p>
            <a:pPr>
              <a:lnSpc>
                <a:spcPct val="130000"/>
              </a:lnSpc>
              <a:buFont typeface="Wingdings" panose="05000000000000000000" charset="0"/>
            </a:pPr>
            <a:endParaRPr lang="zh-CN" altLang="en-US" sz="2800">
              <a:solidFill>
                <a:srgbClr val="000000"/>
              </a:solidFill>
              <a:latin typeface="黑体" panose="02010609060101010101" charset="-122"/>
              <a:ea typeface="黑体" panose="02010609060101010101" charset="-122"/>
              <a:cs typeface="黑体" panose="02010609060101010101" charset="-122"/>
            </a:endParaRPr>
          </a:p>
          <a:p>
            <a:pPr>
              <a:lnSpc>
                <a:spcPct val="130000"/>
              </a:lnSpc>
              <a:buFont typeface="Wingdings" panose="05000000000000000000" charset="0"/>
            </a:pPr>
            <a:endParaRPr lang="zh-CN" altLang="en-US" sz="2800">
              <a:solidFill>
                <a:srgbClr val="000000"/>
              </a:solidFill>
              <a:latin typeface="黑体" panose="02010609060101010101" charset="-122"/>
              <a:ea typeface="黑体" panose="02010609060101010101" charset="-122"/>
              <a:cs typeface="黑体" panose="02010609060101010101" charset="-122"/>
            </a:endParaRPr>
          </a:p>
          <a:p>
            <a:pPr algn="ctr">
              <a:lnSpc>
                <a:spcPct val="130000"/>
              </a:lnSpc>
              <a:buFont typeface="Wingdings" panose="05000000000000000000" charset="0"/>
            </a:pPr>
            <a:endParaRPr lang="zh-CN" altLang="en-US" sz="2000" b="1">
              <a:solidFill>
                <a:srgbClr val="000000"/>
              </a:solidFill>
              <a:latin typeface="黑体" panose="02010609060101010101" charset="-122"/>
              <a:ea typeface="黑体" panose="02010609060101010101" charset="-122"/>
              <a:cs typeface="黑体" panose="02010609060101010101" charset="-122"/>
            </a:endParaRPr>
          </a:p>
          <a:p>
            <a:pPr algn="ctr">
              <a:lnSpc>
                <a:spcPct val="130000"/>
              </a:lnSpc>
              <a:buFont typeface="Wingdings" panose="05000000000000000000" charset="0"/>
            </a:pPr>
            <a:r>
              <a:rPr lang="zh-CN" altLang="en-US" sz="2000" b="1">
                <a:solidFill>
                  <a:srgbClr val="000000"/>
                </a:solidFill>
                <a:latin typeface="黑体" panose="02010609060101010101" charset="-122"/>
                <a:ea typeface="黑体" panose="02010609060101010101" charset="-122"/>
                <a:cs typeface="黑体" panose="02010609060101010101" charset="-122"/>
              </a:rPr>
              <a:t>图3-8 旅馆住宿系统因果图</a:t>
            </a:r>
          </a:p>
        </p:txBody>
      </p:sp>
      <p:graphicFrame>
        <p:nvGraphicFramePr>
          <p:cNvPr id="5" name="对象 4"/>
          <p:cNvGraphicFramePr/>
          <p:nvPr/>
        </p:nvGraphicFramePr>
        <p:xfrm>
          <a:off x="116840" y="1797685"/>
          <a:ext cx="8439785" cy="4180205"/>
        </p:xfrm>
        <a:graphic>
          <a:graphicData uri="http://schemas.openxmlformats.org/presentationml/2006/ole">
            <mc:AlternateContent xmlns:mc="http://schemas.openxmlformats.org/markup-compatibility/2006">
              <mc:Choice xmlns:v="urn:schemas-microsoft-com:vml" Requires="v">
                <p:oleObj spid="_x0000_s8289" r:id="rId4" imgW="4742180" imgH="1936115" progId="Visio.Drawing.15">
                  <p:embed/>
                </p:oleObj>
              </mc:Choice>
              <mc:Fallback>
                <p:oleObj r:id="rId4" imgW="4742180" imgH="1936115" progId="Visio.Drawing.15">
                  <p:embed/>
                  <p:pic>
                    <p:nvPicPr>
                      <p:cNvPr id="0" name="图片 5"/>
                      <p:cNvPicPr/>
                      <p:nvPr/>
                    </p:nvPicPr>
                    <p:blipFill>
                      <a:blip r:embed="rId5"/>
                      <a:stretch>
                        <a:fillRect/>
                      </a:stretch>
                    </p:blipFill>
                    <p:spPr>
                      <a:xfrm>
                        <a:off x="116840" y="1797685"/>
                        <a:ext cx="8439785" cy="4180205"/>
                      </a:xfrm>
                      <a:prstGeom prst="rect">
                        <a:avLst/>
                      </a:prstGeom>
                    </p:spPr>
                  </p:pic>
                </p:oleObj>
              </mc:Fallback>
            </mc:AlternateContent>
          </a:graphicData>
        </a:graphic>
      </p:graphicFrame>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62</a:t>
            </a:fld>
            <a:r>
              <a:rPr lang="en-US" altLang="zh-CN" b="1" dirty="0">
                <a:solidFill>
                  <a:schemeClr val="accent4"/>
                </a:solidFill>
              </a:rPr>
              <a:t>/116</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12890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3.5.</a:t>
            </a:r>
            <a:r>
              <a:rPr lang="en-US" altLang="zh-CN"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2</a:t>
            </a:r>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  因果图法应用实例</a:t>
            </a:r>
          </a:p>
        </p:txBody>
      </p:sp>
      <p:sp>
        <p:nvSpPr>
          <p:cNvPr id="23555" name="Rectangle 3"/>
          <p:cNvSpPr>
            <a:spLocks noGrp="1"/>
          </p:cNvSpPr>
          <p:nvPr>
            <p:ph idx="1"/>
          </p:nvPr>
        </p:nvSpPr>
        <p:spPr>
          <a:xfrm>
            <a:off x="181610" y="948055"/>
            <a:ext cx="8145780" cy="5587365"/>
          </a:xfrm>
        </p:spPr>
        <p:txBody>
          <a:bodyPr vert="horz" wrap="square" lIns="91440" tIns="45720" rIns="91440" bIns="45720" anchor="t"/>
          <a:lstStyle/>
          <a:p>
            <a:pPr marL="0" indent="0" eaLnBrk="1" hangingPunct="1">
              <a:lnSpc>
                <a:spcPct val="120000"/>
              </a:lnSpc>
              <a:spcBef>
                <a:spcPct val="0"/>
              </a:spcBef>
              <a:buNone/>
            </a:pPr>
            <a:r>
              <a:rPr lang="en-US" altLang="zh-CN" dirty="0">
                <a:solidFill>
                  <a:srgbClr val="000000"/>
                </a:solidFill>
                <a:latin typeface="黑体" panose="02010609060101010101" charset="-122"/>
                <a:ea typeface="黑体" panose="02010609060101010101" charset="-122"/>
                <a:cs typeface="黑体" panose="02010609060101010101" charset="-122"/>
              </a:rPr>
              <a:t> </a:t>
            </a:r>
            <a:endParaRPr lang="zh-CN" altLang="en-US" sz="2000" b="1" dirty="0">
              <a:solidFill>
                <a:srgbClr val="000000"/>
              </a:solidFill>
              <a:latin typeface="黑体" panose="02010609060101010101" charset="-122"/>
              <a:ea typeface="黑体" panose="02010609060101010101" charset="-122"/>
              <a:cs typeface="黑体" panose="02010609060101010101" charset="-122"/>
            </a:endParaRPr>
          </a:p>
        </p:txBody>
      </p:sp>
      <p:sp>
        <p:nvSpPr>
          <p:cNvPr id="2" name="文本框 1"/>
          <p:cNvSpPr txBox="1"/>
          <p:nvPr/>
        </p:nvSpPr>
        <p:spPr>
          <a:xfrm>
            <a:off x="165735" y="778510"/>
            <a:ext cx="8275955" cy="4410075"/>
          </a:xfrm>
          <a:prstGeom prst="rect">
            <a:avLst/>
          </a:prstGeom>
          <a:noFill/>
        </p:spPr>
        <p:txBody>
          <a:bodyPr wrap="square" rtlCol="0">
            <a:spAutoFit/>
          </a:bodyPr>
          <a:lstStyle/>
          <a:p>
            <a:pPr algn="ctr">
              <a:lnSpc>
                <a:spcPct val="130000"/>
              </a:lnSpc>
              <a:buFont typeface="Wingdings" panose="05000000000000000000" charset="0"/>
            </a:pPr>
            <a:r>
              <a:rPr lang="zh-CN" altLang="en-US" sz="2000" b="1">
                <a:solidFill>
                  <a:srgbClr val="000000"/>
                </a:solidFill>
                <a:latin typeface="黑体" panose="02010609060101010101" charset="-122"/>
                <a:ea typeface="黑体" panose="02010609060101010101" charset="-122"/>
                <a:cs typeface="黑体" panose="02010609060101010101" charset="-122"/>
              </a:rPr>
              <a:t>表3-15  旅馆住宿系统判定表</a:t>
            </a:r>
            <a:endParaRPr lang="zh-CN" altLang="en-US" sz="2800">
              <a:solidFill>
                <a:srgbClr val="000000"/>
              </a:solidFill>
              <a:latin typeface="黑体" panose="02010609060101010101" charset="-122"/>
              <a:ea typeface="黑体" panose="02010609060101010101" charset="-122"/>
              <a:cs typeface="黑体" panose="02010609060101010101" charset="-122"/>
            </a:endParaRPr>
          </a:p>
          <a:p>
            <a:pPr>
              <a:lnSpc>
                <a:spcPct val="130000"/>
              </a:lnSpc>
              <a:buFont typeface="Wingdings" panose="05000000000000000000" charset="0"/>
            </a:pPr>
            <a:endParaRPr lang="zh-CN" altLang="en-US" sz="2800">
              <a:solidFill>
                <a:srgbClr val="000000"/>
              </a:solidFill>
              <a:latin typeface="黑体" panose="02010609060101010101" charset="-122"/>
              <a:ea typeface="黑体" panose="02010609060101010101" charset="-122"/>
              <a:cs typeface="黑体" panose="02010609060101010101" charset="-122"/>
            </a:endParaRPr>
          </a:p>
          <a:p>
            <a:pPr>
              <a:lnSpc>
                <a:spcPct val="130000"/>
              </a:lnSpc>
              <a:buFont typeface="Wingdings" panose="05000000000000000000" charset="0"/>
            </a:pPr>
            <a:endParaRPr lang="zh-CN" altLang="en-US" sz="2800">
              <a:solidFill>
                <a:srgbClr val="000000"/>
              </a:solidFill>
              <a:latin typeface="黑体" panose="02010609060101010101" charset="-122"/>
              <a:ea typeface="黑体" panose="02010609060101010101" charset="-122"/>
              <a:cs typeface="黑体" panose="02010609060101010101" charset="-122"/>
            </a:endParaRPr>
          </a:p>
          <a:p>
            <a:pPr>
              <a:lnSpc>
                <a:spcPct val="130000"/>
              </a:lnSpc>
              <a:buFont typeface="Wingdings" panose="05000000000000000000" charset="0"/>
            </a:pPr>
            <a:endParaRPr lang="zh-CN" altLang="en-US" sz="2800">
              <a:solidFill>
                <a:srgbClr val="000000"/>
              </a:solidFill>
              <a:latin typeface="黑体" panose="02010609060101010101" charset="-122"/>
              <a:ea typeface="黑体" panose="02010609060101010101" charset="-122"/>
              <a:cs typeface="黑体" panose="02010609060101010101" charset="-122"/>
            </a:endParaRPr>
          </a:p>
          <a:p>
            <a:pPr>
              <a:lnSpc>
                <a:spcPct val="130000"/>
              </a:lnSpc>
              <a:buFont typeface="Wingdings" panose="05000000000000000000" charset="0"/>
            </a:pPr>
            <a:endParaRPr lang="zh-CN" altLang="en-US" sz="2800">
              <a:solidFill>
                <a:srgbClr val="000000"/>
              </a:solidFill>
              <a:latin typeface="黑体" panose="02010609060101010101" charset="-122"/>
              <a:ea typeface="黑体" panose="02010609060101010101" charset="-122"/>
              <a:cs typeface="黑体" panose="02010609060101010101" charset="-122"/>
            </a:endParaRPr>
          </a:p>
          <a:p>
            <a:pPr>
              <a:lnSpc>
                <a:spcPct val="130000"/>
              </a:lnSpc>
              <a:buFont typeface="Wingdings" panose="05000000000000000000" charset="0"/>
            </a:pPr>
            <a:endParaRPr lang="zh-CN" altLang="en-US" sz="2800">
              <a:solidFill>
                <a:srgbClr val="000000"/>
              </a:solidFill>
              <a:latin typeface="黑体" panose="02010609060101010101" charset="-122"/>
              <a:ea typeface="黑体" panose="02010609060101010101" charset="-122"/>
              <a:cs typeface="黑体" panose="02010609060101010101" charset="-122"/>
            </a:endParaRPr>
          </a:p>
          <a:p>
            <a:pPr>
              <a:lnSpc>
                <a:spcPct val="130000"/>
              </a:lnSpc>
              <a:buFont typeface="Wingdings" panose="05000000000000000000" charset="0"/>
            </a:pPr>
            <a:endParaRPr lang="zh-CN" altLang="en-US" sz="2800">
              <a:solidFill>
                <a:srgbClr val="000000"/>
              </a:solidFill>
              <a:latin typeface="黑体" panose="02010609060101010101" charset="-122"/>
              <a:ea typeface="黑体" panose="02010609060101010101" charset="-122"/>
              <a:cs typeface="黑体" panose="02010609060101010101" charset="-122"/>
            </a:endParaRPr>
          </a:p>
          <a:p>
            <a:pPr>
              <a:lnSpc>
                <a:spcPct val="130000"/>
              </a:lnSpc>
              <a:buFont typeface="Wingdings" panose="05000000000000000000" charset="0"/>
            </a:pPr>
            <a:endParaRPr lang="zh-CN" altLang="en-US" sz="2800">
              <a:solidFill>
                <a:srgbClr val="000000"/>
              </a:solidFill>
              <a:latin typeface="黑体" panose="02010609060101010101" charset="-122"/>
              <a:ea typeface="黑体" panose="02010609060101010101" charset="-122"/>
              <a:cs typeface="黑体" panose="02010609060101010101" charset="-122"/>
            </a:endParaRPr>
          </a:p>
        </p:txBody>
      </p:sp>
      <p:graphicFrame>
        <p:nvGraphicFramePr>
          <p:cNvPr id="3" name="表格 2"/>
          <p:cNvGraphicFramePr/>
          <p:nvPr/>
        </p:nvGraphicFramePr>
        <p:xfrm>
          <a:off x="116205" y="1282065"/>
          <a:ext cx="8326120" cy="523621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gridCol w="569595">
                  <a:extLst>
                    <a:ext uri="{9D8B030D-6E8A-4147-A177-3AD203B41FA5}">
                      <a16:colId xmlns:a16="http://schemas.microsoft.com/office/drawing/2014/main" val="20001"/>
                    </a:ext>
                  </a:extLst>
                </a:gridCol>
                <a:gridCol w="1693545">
                  <a:extLst>
                    <a:ext uri="{9D8B030D-6E8A-4147-A177-3AD203B41FA5}">
                      <a16:colId xmlns:a16="http://schemas.microsoft.com/office/drawing/2014/main" val="20002"/>
                    </a:ext>
                  </a:extLst>
                </a:gridCol>
                <a:gridCol w="330835">
                  <a:extLst>
                    <a:ext uri="{9D8B030D-6E8A-4147-A177-3AD203B41FA5}">
                      <a16:colId xmlns:a16="http://schemas.microsoft.com/office/drawing/2014/main" val="20003"/>
                    </a:ext>
                  </a:extLst>
                </a:gridCol>
                <a:gridCol w="476885">
                  <a:extLst>
                    <a:ext uri="{9D8B030D-6E8A-4147-A177-3AD203B41FA5}">
                      <a16:colId xmlns:a16="http://schemas.microsoft.com/office/drawing/2014/main" val="20004"/>
                    </a:ext>
                  </a:extLst>
                </a:gridCol>
                <a:gridCol w="477520">
                  <a:extLst>
                    <a:ext uri="{9D8B030D-6E8A-4147-A177-3AD203B41FA5}">
                      <a16:colId xmlns:a16="http://schemas.microsoft.com/office/drawing/2014/main" val="20005"/>
                    </a:ext>
                  </a:extLst>
                </a:gridCol>
                <a:gridCol w="478155">
                  <a:extLst>
                    <a:ext uri="{9D8B030D-6E8A-4147-A177-3AD203B41FA5}">
                      <a16:colId xmlns:a16="http://schemas.microsoft.com/office/drawing/2014/main" val="20006"/>
                    </a:ext>
                  </a:extLst>
                </a:gridCol>
                <a:gridCol w="480695">
                  <a:extLst>
                    <a:ext uri="{9D8B030D-6E8A-4147-A177-3AD203B41FA5}">
                      <a16:colId xmlns:a16="http://schemas.microsoft.com/office/drawing/2014/main" val="20007"/>
                    </a:ext>
                  </a:extLst>
                </a:gridCol>
                <a:gridCol w="476885">
                  <a:extLst>
                    <a:ext uri="{9D8B030D-6E8A-4147-A177-3AD203B41FA5}">
                      <a16:colId xmlns:a16="http://schemas.microsoft.com/office/drawing/2014/main" val="20008"/>
                    </a:ext>
                  </a:extLst>
                </a:gridCol>
                <a:gridCol w="479425">
                  <a:extLst>
                    <a:ext uri="{9D8B030D-6E8A-4147-A177-3AD203B41FA5}">
                      <a16:colId xmlns:a16="http://schemas.microsoft.com/office/drawing/2014/main" val="20009"/>
                    </a:ext>
                  </a:extLst>
                </a:gridCol>
                <a:gridCol w="476885">
                  <a:extLst>
                    <a:ext uri="{9D8B030D-6E8A-4147-A177-3AD203B41FA5}">
                      <a16:colId xmlns:a16="http://schemas.microsoft.com/office/drawing/2014/main" val="20010"/>
                    </a:ext>
                  </a:extLst>
                </a:gridCol>
                <a:gridCol w="361315">
                  <a:extLst>
                    <a:ext uri="{9D8B030D-6E8A-4147-A177-3AD203B41FA5}">
                      <a16:colId xmlns:a16="http://schemas.microsoft.com/office/drawing/2014/main" val="20011"/>
                    </a:ext>
                  </a:extLst>
                </a:gridCol>
                <a:gridCol w="530860">
                  <a:extLst>
                    <a:ext uri="{9D8B030D-6E8A-4147-A177-3AD203B41FA5}">
                      <a16:colId xmlns:a16="http://schemas.microsoft.com/office/drawing/2014/main" val="20012"/>
                    </a:ext>
                  </a:extLst>
                </a:gridCol>
                <a:gridCol w="541020">
                  <a:extLst>
                    <a:ext uri="{9D8B030D-6E8A-4147-A177-3AD203B41FA5}">
                      <a16:colId xmlns:a16="http://schemas.microsoft.com/office/drawing/2014/main" val="20013"/>
                    </a:ext>
                  </a:extLst>
                </a:gridCol>
              </a:tblGrid>
              <a:tr h="424815">
                <a:tc gridSpan="3">
                  <a:txBody>
                    <a:bodyPr/>
                    <a:lstStyle/>
                    <a:p>
                      <a:pPr indent="127000" algn="ctr">
                        <a:buNone/>
                      </a:pP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7</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9</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rowSpan="5">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原因</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支付全款</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支付押金</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选择单人间</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选择标准间</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选择三人间</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6715">
                <a:tc rowSpan="2">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中间原因</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已支付房款</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2280">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已选择房间</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09600">
                <a:tc rowSpan="4">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结果</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提示房款支付不足</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609600">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打开某单人间</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609600">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打开某标准间</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609600">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打开某三人间</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4" name="Rectangle 6"/>
          <p:cNvSpPr txBox="1">
            <a:spLocks noGrp="1"/>
          </p:cNvSpPr>
          <p:nvPr/>
        </p:nvSpPr>
        <p:spPr>
          <a:xfrm>
            <a:off x="7971155" y="651827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63</a:t>
            </a:fld>
            <a:r>
              <a:rPr lang="en-US" altLang="zh-CN" b="1" dirty="0">
                <a:solidFill>
                  <a:schemeClr val="accent4"/>
                </a:solidFill>
              </a:rPr>
              <a:t>/116</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AutoShape 2"/>
          <p:cNvSpPr>
            <a:spLocks noGrp="1"/>
          </p:cNvSpPr>
          <p:nvPr>
            <p:ph type="title"/>
          </p:nvPr>
        </p:nvSpPr>
        <p:spPr>
          <a:xfrm>
            <a:off x="721360" y="723265"/>
            <a:ext cx="7419975" cy="819150"/>
          </a:xfrm>
        </p:spPr>
        <p:txBody>
          <a:bodyPr vert="horz" wrap="square" lIns="91440" tIns="45720" rIns="91440" bIns="45720" anchor="b"/>
          <a:lstStyle/>
          <a:p>
            <a:pPr eaLnBrk="1" fontAlgn="base" hangingPunct="1"/>
            <a:r>
              <a:rPr lang="zh-CN" altLang="en-US" sz="3800" strike="noStrike" noProof="1">
                <a:solidFill>
                  <a:srgbClr val="3366FF"/>
                </a:solidFill>
                <a:latin typeface="楷体_GB2312" pitchFamily="49" charset="-122"/>
              </a:rPr>
              <a:t> </a:t>
            </a:r>
            <a:r>
              <a:rPr lang="en-US" altLang="zh-CN" sz="3800" strike="noStrike" noProof="1">
                <a:solidFill>
                  <a:srgbClr val="3366FF"/>
                </a:solidFill>
                <a:latin typeface="黑体" panose="02010609060101010101" charset="-122"/>
                <a:ea typeface="黑体" panose="02010609060101010101" charset="-122"/>
                <a:cs typeface="黑体" panose="02010609060101010101" charset="-122"/>
              </a:rPr>
              <a:t>3.6 </a:t>
            </a:r>
            <a:r>
              <a:rPr lang="zh-CN" altLang="en-US" sz="3800" strike="noStrike" noProof="1">
                <a:solidFill>
                  <a:srgbClr val="3366FF"/>
                </a:solidFill>
                <a:latin typeface="黑体" panose="02010609060101010101" charset="-122"/>
                <a:ea typeface="黑体" panose="02010609060101010101" charset="-122"/>
                <a:cs typeface="黑体" panose="02010609060101010101" charset="-122"/>
              </a:rPr>
              <a:t> 正交实验法</a:t>
            </a:r>
          </a:p>
        </p:txBody>
      </p:sp>
      <p:sp>
        <p:nvSpPr>
          <p:cNvPr id="13315" name="Rectangle 3"/>
          <p:cNvSpPr>
            <a:spLocks noGrp="1"/>
          </p:cNvSpPr>
          <p:nvPr>
            <p:ph idx="1"/>
          </p:nvPr>
        </p:nvSpPr>
        <p:spPr>
          <a:xfrm>
            <a:off x="542290" y="1868805"/>
            <a:ext cx="6944360" cy="3375660"/>
          </a:xfrm>
        </p:spPr>
        <p:txBody>
          <a:bodyPr vert="horz" wrap="square" lIns="91440" tIns="45720" rIns="91440" bIns="45720" anchor="t"/>
          <a:lstStyle/>
          <a:p>
            <a:pPr marL="179705" lvl="1" indent="0" algn="just" eaLnBrk="1" hangingPunct="1">
              <a:lnSpc>
                <a:spcPct val="180000"/>
              </a:lnSpc>
              <a:buNone/>
            </a:pPr>
            <a:r>
              <a:rPr lang="zh-CN" altLang="en-US" sz="3200" dirty="0">
                <a:solidFill>
                  <a:srgbClr val="000000"/>
                </a:solidFill>
                <a:latin typeface="黑体" panose="02010609060101010101" charset="-122"/>
                <a:ea typeface="黑体" panose="02010609060101010101" charset="-122"/>
                <a:cs typeface="黑体" panose="02010609060101010101" charset="-122"/>
              </a:rPr>
              <a:t>3.6.1 正交实验法设计基本原理	</a:t>
            </a:r>
          </a:p>
          <a:p>
            <a:pPr marL="179705" lvl="1" indent="0" algn="just" eaLnBrk="1" hangingPunct="1">
              <a:lnSpc>
                <a:spcPct val="180000"/>
              </a:lnSpc>
              <a:buNone/>
            </a:pPr>
            <a:r>
              <a:rPr lang="zh-CN" altLang="en-US" sz="3200" dirty="0">
                <a:solidFill>
                  <a:srgbClr val="000000"/>
                </a:solidFill>
                <a:latin typeface="黑体" panose="02010609060101010101" charset="-122"/>
                <a:ea typeface="黑体" panose="02010609060101010101" charset="-122"/>
                <a:cs typeface="黑体" panose="02010609060101010101" charset="-122"/>
              </a:rPr>
              <a:t>3.6.2 正交表及其选择方法	</a:t>
            </a:r>
          </a:p>
          <a:p>
            <a:pPr marL="179705" lvl="1" indent="0" algn="just" eaLnBrk="1" hangingPunct="1">
              <a:lnSpc>
                <a:spcPct val="180000"/>
              </a:lnSpc>
              <a:buNone/>
            </a:pPr>
            <a:r>
              <a:rPr lang="zh-CN" altLang="en-US" sz="3200" dirty="0">
                <a:solidFill>
                  <a:srgbClr val="000000"/>
                </a:solidFill>
                <a:latin typeface="黑体" panose="02010609060101010101" charset="-122"/>
                <a:ea typeface="黑体" panose="02010609060101010101" charset="-122"/>
                <a:cs typeface="黑体" panose="02010609060101010101" charset="-122"/>
              </a:rPr>
              <a:t>3.6.3 正交实验法设计步骤与实例	</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64</a:t>
            </a:fld>
            <a:r>
              <a:rPr lang="en-US" altLang="zh-CN" b="1" dirty="0">
                <a:solidFill>
                  <a:schemeClr val="accent4"/>
                </a:solidFill>
              </a:rPr>
              <a:t>/116</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39687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3.6.1  正交实验法设计基本原理</a:t>
            </a:r>
          </a:p>
        </p:txBody>
      </p:sp>
      <p:sp>
        <p:nvSpPr>
          <p:cNvPr id="23555" name="Rectangle 3"/>
          <p:cNvSpPr>
            <a:spLocks noGrp="1"/>
          </p:cNvSpPr>
          <p:nvPr>
            <p:ph idx="1"/>
          </p:nvPr>
        </p:nvSpPr>
        <p:spPr>
          <a:xfrm>
            <a:off x="181610" y="948055"/>
            <a:ext cx="8145780" cy="5587365"/>
          </a:xfrm>
        </p:spPr>
        <p:txBody>
          <a:bodyPr vert="horz" wrap="square" lIns="91440" tIns="45720" rIns="91440" bIns="45720" anchor="t"/>
          <a:lstStyle/>
          <a:p>
            <a:pPr marL="0" indent="0" eaLnBrk="1" hangingPunct="1">
              <a:lnSpc>
                <a:spcPct val="120000"/>
              </a:lnSpc>
              <a:spcBef>
                <a:spcPct val="0"/>
              </a:spcBef>
              <a:buNone/>
            </a:pPr>
            <a:r>
              <a:rPr lang="en-US" altLang="zh-CN" dirty="0">
                <a:solidFill>
                  <a:srgbClr val="000000"/>
                </a:solidFill>
                <a:latin typeface="黑体" panose="02010609060101010101" charset="-122"/>
                <a:ea typeface="黑体" panose="02010609060101010101" charset="-122"/>
                <a:cs typeface="黑体" panose="02010609060101010101" charset="-122"/>
              </a:rPr>
              <a:t> </a:t>
            </a:r>
            <a:endParaRPr lang="zh-CN" altLang="en-US" sz="2000" b="1" dirty="0">
              <a:solidFill>
                <a:srgbClr val="000000"/>
              </a:solidFill>
              <a:latin typeface="黑体" panose="02010609060101010101" charset="-122"/>
              <a:ea typeface="黑体" panose="02010609060101010101" charset="-122"/>
              <a:cs typeface="黑体" panose="02010609060101010101" charset="-122"/>
            </a:endParaRPr>
          </a:p>
        </p:txBody>
      </p:sp>
      <p:sp>
        <p:nvSpPr>
          <p:cNvPr id="2" name="文本框 1"/>
          <p:cNvSpPr txBox="1"/>
          <p:nvPr/>
        </p:nvSpPr>
        <p:spPr>
          <a:xfrm>
            <a:off x="181610" y="1381760"/>
            <a:ext cx="8275955" cy="4310380"/>
          </a:xfrm>
          <a:prstGeom prst="rect">
            <a:avLst/>
          </a:prstGeom>
          <a:noFill/>
        </p:spPr>
        <p:txBody>
          <a:bodyPr wrap="square" rtlCol="0">
            <a:spAutoFit/>
          </a:bodyPr>
          <a:lstStyle/>
          <a:p>
            <a:pPr>
              <a:lnSpc>
                <a:spcPct val="140000"/>
              </a:lnSpc>
              <a:buFont typeface="Wingdings" panose="05000000000000000000" charset="0"/>
            </a:pPr>
            <a:r>
              <a:rPr lang="en-US" altLang="zh-CN" sz="2800">
                <a:solidFill>
                  <a:srgbClr val="000000"/>
                </a:solidFill>
                <a:latin typeface="黑体" panose="02010609060101010101" charset="-122"/>
                <a:ea typeface="黑体" panose="02010609060101010101" charset="-122"/>
                <a:cs typeface="黑体" panose="02010609060101010101" charset="-122"/>
              </a:rPr>
              <a:t>    </a:t>
            </a:r>
            <a:r>
              <a:rPr lang="zh-CN" altLang="en-US" sz="2800">
                <a:solidFill>
                  <a:srgbClr val="000000"/>
                </a:solidFill>
                <a:latin typeface="黑体" panose="02010609060101010101" charset="-122"/>
                <a:ea typeface="黑体" panose="02010609060101010101" charset="-122"/>
                <a:cs typeface="黑体" panose="02010609060101010101" charset="-122"/>
              </a:rPr>
              <a:t>正交实验法又称为正交实验设计法，是根据伽瓦罗（Galois）理论，研究与处理多因素实验的一种科学方法。</a:t>
            </a:r>
          </a:p>
          <a:p>
            <a:pPr>
              <a:lnSpc>
                <a:spcPct val="140000"/>
              </a:lnSpc>
              <a:buFont typeface="Wingdings" panose="05000000000000000000" charset="0"/>
            </a:pPr>
            <a:r>
              <a:rPr lang="zh-CN" altLang="en-US" sz="2800">
                <a:solidFill>
                  <a:srgbClr val="000000"/>
                </a:solidFill>
                <a:latin typeface="黑体" panose="02010609060101010101" charset="-122"/>
                <a:ea typeface="黑体" panose="02010609060101010101" charset="-122"/>
                <a:cs typeface="黑体" panose="02010609060101010101" charset="-122"/>
              </a:rPr>
              <a:t>    正交实验法利用已有的规格化的“正交表”，从大量的实验点中挑选出适量的、有代表性的点，合理地安排实验，用较少的实验次数，取得较为准确和可靠的实验结果。</a:t>
            </a: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65</a:t>
            </a:fld>
            <a:r>
              <a:rPr lang="en-US" altLang="zh-CN" b="1" dirty="0">
                <a:solidFill>
                  <a:schemeClr val="accent4"/>
                </a:solidFill>
              </a:rPr>
              <a:t>/116</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39687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3.6.1  正交实验法设计基本原理</a:t>
            </a:r>
          </a:p>
        </p:txBody>
      </p:sp>
      <p:sp>
        <p:nvSpPr>
          <p:cNvPr id="23555" name="Rectangle 3"/>
          <p:cNvSpPr>
            <a:spLocks noGrp="1"/>
          </p:cNvSpPr>
          <p:nvPr>
            <p:ph idx="1"/>
          </p:nvPr>
        </p:nvSpPr>
        <p:spPr>
          <a:xfrm>
            <a:off x="181610" y="948055"/>
            <a:ext cx="8145780" cy="5587365"/>
          </a:xfrm>
        </p:spPr>
        <p:txBody>
          <a:bodyPr vert="horz" wrap="square" lIns="91440" tIns="45720" rIns="91440" bIns="45720" anchor="t"/>
          <a:lstStyle/>
          <a:p>
            <a:pPr marL="0" indent="0" eaLnBrk="1" hangingPunct="1">
              <a:lnSpc>
                <a:spcPct val="120000"/>
              </a:lnSpc>
              <a:spcBef>
                <a:spcPct val="0"/>
              </a:spcBef>
              <a:buNone/>
            </a:pPr>
            <a:r>
              <a:rPr lang="en-US" altLang="zh-CN" dirty="0">
                <a:solidFill>
                  <a:srgbClr val="000000"/>
                </a:solidFill>
                <a:latin typeface="黑体" panose="02010609060101010101" charset="-122"/>
                <a:ea typeface="黑体" panose="02010609060101010101" charset="-122"/>
                <a:cs typeface="黑体" panose="02010609060101010101" charset="-122"/>
              </a:rPr>
              <a:t> </a:t>
            </a:r>
            <a:endParaRPr lang="zh-CN" altLang="en-US" sz="2000" b="1" dirty="0">
              <a:solidFill>
                <a:srgbClr val="000000"/>
              </a:solidFill>
              <a:latin typeface="黑体" panose="02010609060101010101" charset="-122"/>
              <a:ea typeface="黑体" panose="02010609060101010101" charset="-122"/>
              <a:cs typeface="黑体" panose="02010609060101010101" charset="-122"/>
            </a:endParaRPr>
          </a:p>
        </p:txBody>
      </p:sp>
      <p:sp>
        <p:nvSpPr>
          <p:cNvPr id="2" name="文本框 1"/>
          <p:cNvSpPr txBox="1"/>
          <p:nvPr/>
        </p:nvSpPr>
        <p:spPr>
          <a:xfrm>
            <a:off x="116840" y="1134110"/>
            <a:ext cx="8417560" cy="5592445"/>
          </a:xfrm>
          <a:prstGeom prst="rect">
            <a:avLst/>
          </a:prstGeom>
          <a:noFill/>
        </p:spPr>
        <p:txBody>
          <a:bodyPr wrap="square" rtlCol="0">
            <a:spAutoFit/>
          </a:bodyPr>
          <a:lstStyle/>
          <a:p>
            <a:pPr>
              <a:lnSpc>
                <a:spcPct val="120000"/>
              </a:lnSpc>
              <a:buFont typeface="Wingdings" panose="05000000000000000000" charset="0"/>
            </a:pPr>
            <a:r>
              <a:rPr lang="zh-CN" altLang="en-US" sz="3200">
                <a:solidFill>
                  <a:schemeClr val="accent6">
                    <a:lumMod val="50000"/>
                  </a:schemeClr>
                </a:solidFill>
                <a:latin typeface="黑体" panose="02010609060101010101" charset="-122"/>
                <a:ea typeface="黑体" panose="02010609060101010101" charset="-122"/>
                <a:cs typeface="黑体" panose="02010609060101010101" charset="-122"/>
              </a:rPr>
              <a:t>一个说明正交实验法的基本原理的</a:t>
            </a:r>
            <a:r>
              <a:rPr lang="zh-CN" altLang="en-US" sz="3200">
                <a:solidFill>
                  <a:schemeClr val="accent6">
                    <a:lumMod val="50000"/>
                  </a:schemeClr>
                </a:solidFill>
                <a:latin typeface="黑体" panose="02010609060101010101" charset="-122"/>
                <a:ea typeface="黑体" panose="02010609060101010101" charset="-122"/>
                <a:cs typeface="黑体" panose="02010609060101010101" charset="-122"/>
                <a:sym typeface="+mn-ea"/>
              </a:rPr>
              <a:t>例子</a:t>
            </a:r>
            <a:r>
              <a:rPr lang="zh-CN" altLang="en-US" sz="3200">
                <a:solidFill>
                  <a:schemeClr val="accent6">
                    <a:lumMod val="50000"/>
                  </a:schemeClr>
                </a:solidFill>
                <a:latin typeface="黑体" panose="02010609060101010101" charset="-122"/>
                <a:ea typeface="黑体" panose="02010609060101010101" charset="-122"/>
                <a:cs typeface="黑体" panose="02010609060101010101" charset="-122"/>
              </a:rPr>
              <a:t>。</a:t>
            </a:r>
          </a:p>
          <a:p>
            <a:pPr>
              <a:lnSpc>
                <a:spcPct val="120000"/>
              </a:lnSpc>
              <a:buFont typeface="Wingdings" panose="05000000000000000000" charset="0"/>
            </a:pPr>
            <a:r>
              <a:rPr lang="zh-CN" altLang="en-US" sz="2800">
                <a:solidFill>
                  <a:schemeClr val="accent6">
                    <a:lumMod val="50000"/>
                  </a:schemeClr>
                </a:solidFill>
                <a:latin typeface="黑体" panose="02010609060101010101" charset="-122"/>
                <a:ea typeface="黑体" panose="02010609060101010101" charset="-122"/>
                <a:cs typeface="黑体" panose="02010609060101010101" charset="-122"/>
              </a:rPr>
              <a:t>    </a:t>
            </a:r>
            <a:r>
              <a:rPr lang="zh-CN" altLang="en-US" sz="2800">
                <a:solidFill>
                  <a:srgbClr val="000000"/>
                </a:solidFill>
                <a:latin typeface="黑体" panose="02010609060101010101" charset="-122"/>
                <a:ea typeface="黑体" panose="02010609060101010101" charset="-122"/>
                <a:cs typeface="黑体" panose="02010609060101010101" charset="-122"/>
              </a:rPr>
              <a:t>为了提高某化工产品的转化率，选择3个影响转化率的因素进行条件试验：反应温度(A)、反应时间(B)、用碱量(C)。分别确定3个试验因素的取值范围如下：</a:t>
            </a:r>
          </a:p>
          <a:p>
            <a:pPr marL="1371600" lvl="2" indent="-457200">
              <a:lnSpc>
                <a:spcPct val="100000"/>
              </a:lnSpc>
              <a:buFont typeface="Arial" panose="020B0604020202020204" pitchFamily="34" charset="0"/>
              <a:buChar char="•"/>
            </a:pPr>
            <a:r>
              <a:rPr lang="zh-CN" altLang="en-US" sz="2800">
                <a:solidFill>
                  <a:srgbClr val="000000"/>
                </a:solidFill>
                <a:latin typeface="黑体" panose="02010609060101010101" charset="-122"/>
                <a:ea typeface="黑体" panose="02010609060101010101" charset="-122"/>
                <a:cs typeface="黑体" panose="02010609060101010101" charset="-122"/>
              </a:rPr>
              <a:t>A：80-90℃</a:t>
            </a:r>
          </a:p>
          <a:p>
            <a:pPr marL="1371600" lvl="2" indent="-457200">
              <a:lnSpc>
                <a:spcPct val="100000"/>
              </a:lnSpc>
              <a:buFont typeface="Arial" panose="020B0604020202020204" pitchFamily="34" charset="0"/>
              <a:buChar char="•"/>
            </a:pPr>
            <a:r>
              <a:rPr lang="zh-CN" altLang="en-US" sz="2800">
                <a:solidFill>
                  <a:srgbClr val="000000"/>
                </a:solidFill>
                <a:latin typeface="黑体" panose="02010609060101010101" charset="-122"/>
                <a:ea typeface="黑体" panose="02010609060101010101" charset="-122"/>
                <a:cs typeface="黑体" panose="02010609060101010101" charset="-122"/>
              </a:rPr>
              <a:t>B：90-150分钟</a:t>
            </a:r>
          </a:p>
          <a:p>
            <a:pPr marL="1371600" lvl="2" indent="-457200">
              <a:lnSpc>
                <a:spcPct val="100000"/>
              </a:lnSpc>
              <a:buFont typeface="Arial" panose="020B0604020202020204" pitchFamily="34" charset="0"/>
              <a:buChar char="•"/>
            </a:pPr>
            <a:r>
              <a:rPr lang="zh-CN" altLang="en-US" sz="2800">
                <a:solidFill>
                  <a:srgbClr val="000000"/>
                </a:solidFill>
                <a:latin typeface="黑体" panose="02010609060101010101" charset="-122"/>
                <a:ea typeface="黑体" panose="02010609060101010101" charset="-122"/>
                <a:cs typeface="黑体" panose="02010609060101010101" charset="-122"/>
              </a:rPr>
              <a:t>C：5-7％</a:t>
            </a:r>
          </a:p>
          <a:p>
            <a:pPr>
              <a:lnSpc>
                <a:spcPct val="120000"/>
              </a:lnSpc>
              <a:buFont typeface="Wingdings" panose="05000000000000000000" charset="0"/>
            </a:pPr>
            <a:r>
              <a:rPr lang="zh-CN" altLang="en-US" sz="2800">
                <a:solidFill>
                  <a:srgbClr val="000000"/>
                </a:solidFill>
                <a:latin typeface="黑体" panose="02010609060101010101" charset="-122"/>
                <a:ea typeface="黑体" panose="02010609060101010101" charset="-122"/>
                <a:cs typeface="黑体" panose="02010609060101010101" charset="-122"/>
              </a:rPr>
              <a:t>    试验的目的是为了确定因素A、B、C对转化率有什么影响，从而确定最适当的生产条件，即温度、时间和用碱量各为多少才能取得最好的转化率。</a:t>
            </a: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66</a:t>
            </a:fld>
            <a:r>
              <a:rPr lang="en-US" altLang="zh-CN" b="1" dirty="0">
                <a:solidFill>
                  <a:schemeClr val="accent4"/>
                </a:solidFill>
              </a:rPr>
              <a:t>/116</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39687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3.6.1  正交实验法设计基本原理</a:t>
            </a:r>
          </a:p>
        </p:txBody>
      </p:sp>
      <p:sp>
        <p:nvSpPr>
          <p:cNvPr id="23555" name="Rectangle 3"/>
          <p:cNvSpPr>
            <a:spLocks noGrp="1"/>
          </p:cNvSpPr>
          <p:nvPr>
            <p:ph idx="1"/>
          </p:nvPr>
        </p:nvSpPr>
        <p:spPr>
          <a:xfrm>
            <a:off x="155575" y="1024255"/>
            <a:ext cx="8145780" cy="5587365"/>
          </a:xfrm>
        </p:spPr>
        <p:txBody>
          <a:bodyPr vert="horz" wrap="square" lIns="91440" tIns="45720" rIns="91440" bIns="45720" anchor="t"/>
          <a:lstStyle/>
          <a:p>
            <a:pPr marL="0" indent="0" eaLnBrk="1" hangingPunct="1">
              <a:lnSpc>
                <a:spcPct val="120000"/>
              </a:lnSpc>
              <a:spcBef>
                <a:spcPct val="0"/>
              </a:spcBef>
              <a:buNone/>
            </a:pPr>
            <a:r>
              <a:rPr lang="en-US" altLang="zh-CN" sz="3200" b="1" dirty="0">
                <a:solidFill>
                  <a:schemeClr val="accent6">
                    <a:lumMod val="50000"/>
                  </a:schemeClr>
                </a:solidFill>
                <a:latin typeface="黑体" panose="02010609060101010101" charset="-122"/>
                <a:ea typeface="黑体" panose="02010609060101010101" charset="-122"/>
                <a:cs typeface="黑体" panose="02010609060101010101" charset="-122"/>
              </a:rPr>
              <a:t>实验设计过程如下</a:t>
            </a:r>
            <a:r>
              <a:rPr lang="zh-CN" altLang="en-US" sz="3200" b="1" dirty="0">
                <a:solidFill>
                  <a:schemeClr val="accent6">
                    <a:lumMod val="50000"/>
                  </a:schemeClr>
                </a:solidFill>
                <a:latin typeface="黑体" panose="02010609060101010101" charset="-122"/>
                <a:ea typeface="黑体" panose="02010609060101010101" charset="-122"/>
                <a:cs typeface="黑体" panose="02010609060101010101" charset="-122"/>
              </a:rPr>
              <a:t>：</a:t>
            </a:r>
          </a:p>
          <a:p>
            <a:pPr marL="0" indent="0" eaLnBrk="1" hangingPunct="1">
              <a:lnSpc>
                <a:spcPct val="90000"/>
              </a:lnSpc>
              <a:spcBef>
                <a:spcPct val="0"/>
              </a:spcBef>
              <a:buNone/>
            </a:pPr>
            <a:r>
              <a:rPr lang="zh-CN" altLang="en-US" dirty="0">
                <a:solidFill>
                  <a:srgbClr val="000000"/>
                </a:solidFill>
                <a:latin typeface="黑体" panose="02010609060101010101" charset="-122"/>
                <a:ea typeface="黑体" panose="02010609060101010101" charset="-122"/>
                <a:cs typeface="黑体" panose="02010609060101010101" charset="-122"/>
              </a:rPr>
              <a:t>    在正交实验法中，将影响实验结果的条件因素称为因子（Factors），而把各个因子的取值作为状态，状态数称为水平数（Levels）。设计正交实验时，需要确定：</a:t>
            </a:r>
          </a:p>
          <a:p>
            <a:pPr lvl="2" eaLnBrk="1" hangingPunct="1">
              <a:lnSpc>
                <a:spcPct val="90000"/>
              </a:lnSpc>
              <a:spcBef>
                <a:spcPct val="0"/>
              </a:spcBef>
              <a:buFont typeface="Wingdings" panose="05000000000000000000" charset="0"/>
              <a:buChar char="Ø"/>
            </a:pPr>
            <a:r>
              <a:rPr lang="zh-CN" altLang="en-US" sz="2400" b="1" dirty="0">
                <a:solidFill>
                  <a:srgbClr val="000000"/>
                </a:solidFill>
                <a:latin typeface="黑体" panose="02010609060101010101" charset="-122"/>
                <a:ea typeface="黑体" panose="02010609060101010101" charset="-122"/>
                <a:cs typeface="黑体" panose="02010609060101010101" charset="-122"/>
              </a:rPr>
              <a:t>实验中有哪些因子，因子数是多少？</a:t>
            </a:r>
          </a:p>
          <a:p>
            <a:pPr lvl="2" eaLnBrk="1" hangingPunct="1">
              <a:lnSpc>
                <a:spcPct val="90000"/>
              </a:lnSpc>
              <a:spcBef>
                <a:spcPct val="0"/>
              </a:spcBef>
              <a:buFont typeface="Wingdings" panose="05000000000000000000" charset="0"/>
              <a:buChar char="Ø"/>
            </a:pPr>
            <a:r>
              <a:rPr lang="zh-CN" altLang="en-US" sz="2400" b="1" dirty="0">
                <a:solidFill>
                  <a:srgbClr val="000000"/>
                </a:solidFill>
                <a:latin typeface="黑体" panose="02010609060101010101" charset="-122"/>
                <a:ea typeface="黑体" panose="02010609060101010101" charset="-122"/>
                <a:cs typeface="黑体" panose="02010609060101010101" charset="-122"/>
              </a:rPr>
              <a:t>每个因子有哪些取值，其水平数是多少？</a:t>
            </a:r>
            <a:endParaRPr lang="zh-CN" altLang="en-US" dirty="0">
              <a:solidFill>
                <a:srgbClr val="000000"/>
              </a:solidFill>
              <a:latin typeface="黑体" panose="02010609060101010101" charset="-122"/>
              <a:ea typeface="黑体" panose="02010609060101010101" charset="-122"/>
              <a:cs typeface="黑体" panose="02010609060101010101" charset="-122"/>
            </a:endParaRPr>
          </a:p>
          <a:p>
            <a:pPr marL="0" indent="0" eaLnBrk="1" hangingPunct="1">
              <a:lnSpc>
                <a:spcPct val="90000"/>
              </a:lnSpc>
              <a:spcBef>
                <a:spcPct val="0"/>
              </a:spcBef>
              <a:buNone/>
            </a:pPr>
            <a:r>
              <a:rPr lang="zh-CN" altLang="en-US" dirty="0">
                <a:solidFill>
                  <a:srgbClr val="000000"/>
                </a:solidFill>
                <a:latin typeface="黑体" panose="02010609060101010101" charset="-122"/>
                <a:ea typeface="黑体" panose="02010609060101010101" charset="-122"/>
                <a:cs typeface="黑体" panose="02010609060101010101" charset="-122"/>
              </a:rPr>
              <a:t>在上面的例子中，对A、B、C这3个实验因子各取3个水平值，分别为：</a:t>
            </a:r>
          </a:p>
          <a:p>
            <a:pPr lvl="2" eaLnBrk="1" hangingPunct="1">
              <a:lnSpc>
                <a:spcPct val="90000"/>
              </a:lnSpc>
              <a:spcBef>
                <a:spcPct val="0"/>
              </a:spcBef>
              <a:buFont typeface="Wingdings" panose="05000000000000000000" charset="0"/>
              <a:buChar char="Ø"/>
            </a:pPr>
            <a:r>
              <a:rPr lang="zh-CN" altLang="en-US" sz="2400" b="1" dirty="0">
                <a:solidFill>
                  <a:srgbClr val="000000"/>
                </a:solidFill>
                <a:latin typeface="黑体" panose="02010609060101010101" charset="-122"/>
                <a:ea typeface="黑体" panose="02010609060101010101" charset="-122"/>
                <a:cs typeface="黑体" panose="02010609060101010101" charset="-122"/>
              </a:rPr>
              <a:t>A：Al＝80℃，A2＝85℃，A3=90℃</a:t>
            </a:r>
          </a:p>
          <a:p>
            <a:pPr lvl="2" eaLnBrk="1" hangingPunct="1">
              <a:lnSpc>
                <a:spcPct val="90000"/>
              </a:lnSpc>
              <a:spcBef>
                <a:spcPct val="0"/>
              </a:spcBef>
              <a:buFont typeface="Wingdings" panose="05000000000000000000" charset="0"/>
              <a:buChar char="Ø"/>
            </a:pPr>
            <a:r>
              <a:rPr lang="zh-CN" altLang="en-US" sz="2400" b="1" dirty="0">
                <a:solidFill>
                  <a:srgbClr val="000000"/>
                </a:solidFill>
                <a:latin typeface="黑体" panose="02010609060101010101" charset="-122"/>
                <a:ea typeface="黑体" panose="02010609060101010101" charset="-122"/>
                <a:cs typeface="黑体" panose="02010609060101010101" charset="-122"/>
              </a:rPr>
              <a:t>B：Bl＝90分，B2＝120分，B3=150分</a:t>
            </a:r>
          </a:p>
          <a:p>
            <a:pPr lvl="2" eaLnBrk="1" hangingPunct="1">
              <a:lnSpc>
                <a:spcPct val="90000"/>
              </a:lnSpc>
              <a:spcBef>
                <a:spcPct val="0"/>
              </a:spcBef>
              <a:buFont typeface="Wingdings" panose="05000000000000000000" charset="0"/>
              <a:buChar char="Ø"/>
            </a:pPr>
            <a:r>
              <a:rPr lang="zh-CN" altLang="en-US" sz="2400" b="1" dirty="0">
                <a:solidFill>
                  <a:srgbClr val="000000"/>
                </a:solidFill>
                <a:latin typeface="黑体" panose="02010609060101010101" charset="-122"/>
                <a:ea typeface="黑体" panose="02010609060101010101" charset="-122"/>
                <a:cs typeface="黑体" panose="02010609060101010101" charset="-122"/>
              </a:rPr>
              <a:t>C：Cl＝5％，C2＝6%，C3＝7%</a:t>
            </a:r>
            <a:endParaRPr lang="zh-CN" altLang="en-US" dirty="0">
              <a:solidFill>
                <a:srgbClr val="000000"/>
              </a:solidFill>
              <a:latin typeface="黑体" panose="02010609060101010101" charset="-122"/>
              <a:ea typeface="黑体" panose="02010609060101010101" charset="-122"/>
              <a:cs typeface="黑体" panose="02010609060101010101" charset="-122"/>
            </a:endParaRPr>
          </a:p>
          <a:p>
            <a:pPr marL="0" indent="0" eaLnBrk="1" hangingPunct="1">
              <a:lnSpc>
                <a:spcPct val="90000"/>
              </a:lnSpc>
              <a:spcBef>
                <a:spcPct val="0"/>
              </a:spcBef>
              <a:buNone/>
            </a:pPr>
            <a:r>
              <a:rPr lang="zh-CN" altLang="en-US" dirty="0">
                <a:solidFill>
                  <a:srgbClr val="000000"/>
                </a:solidFill>
                <a:latin typeface="黑体" panose="02010609060101010101" charset="-122"/>
                <a:ea typeface="黑体" panose="02010609060101010101" charset="-122"/>
                <a:cs typeface="黑体" panose="02010609060101010101" charset="-122"/>
              </a:rPr>
              <a:t>    在正交试验设计中，</a:t>
            </a:r>
            <a:r>
              <a:rPr lang="zh-CN" altLang="en-US" dirty="0">
                <a:solidFill>
                  <a:srgbClr val="FF0000"/>
                </a:solidFill>
                <a:latin typeface="黑体" panose="02010609060101010101" charset="-122"/>
                <a:ea typeface="黑体" panose="02010609060101010101" charset="-122"/>
                <a:cs typeface="黑体" panose="02010609060101010101" charset="-122"/>
              </a:rPr>
              <a:t>因子的水平值可以是定量的，也可以是定性的。定量因子各水平值之间的距离可以相等，也可以不相等。</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67</a:t>
            </a:fld>
            <a:r>
              <a:rPr lang="en-US" altLang="zh-CN" b="1" dirty="0">
                <a:solidFill>
                  <a:schemeClr val="accent4"/>
                </a:solidFill>
              </a:rPr>
              <a:t>/116</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376741" y="260648"/>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3.6.1  正交实验法设计基本原理</a:t>
            </a:r>
          </a:p>
        </p:txBody>
      </p:sp>
      <p:sp>
        <p:nvSpPr>
          <p:cNvPr id="23555" name="Rectangle 3"/>
          <p:cNvSpPr>
            <a:spLocks noGrp="1"/>
          </p:cNvSpPr>
          <p:nvPr>
            <p:ph idx="1"/>
          </p:nvPr>
        </p:nvSpPr>
        <p:spPr>
          <a:xfrm>
            <a:off x="191135" y="1340768"/>
            <a:ext cx="8145780" cy="4828854"/>
          </a:xfrm>
        </p:spPr>
        <p:txBody>
          <a:bodyPr vert="horz" wrap="square" lIns="91440" tIns="45720" rIns="91440" bIns="45720" anchor="t"/>
          <a:lstStyle/>
          <a:p>
            <a:pPr marL="0" indent="0" eaLnBrk="1" hangingPunct="1">
              <a:lnSpc>
                <a:spcPct val="120000"/>
              </a:lnSpc>
              <a:spcBef>
                <a:spcPct val="0"/>
              </a:spcBef>
              <a:buNone/>
            </a:pPr>
            <a:r>
              <a:rPr lang="en-US" sz="3200" dirty="0">
                <a:solidFill>
                  <a:schemeClr val="accent6">
                    <a:lumMod val="50000"/>
                  </a:schemeClr>
                </a:solidFill>
                <a:latin typeface="黑体" panose="02010609060101010101" charset="-122"/>
                <a:ea typeface="黑体" panose="02010609060101010101" charset="-122"/>
                <a:cs typeface="黑体" panose="02010609060101010101" charset="-122"/>
              </a:rPr>
              <a:t>    </a:t>
            </a:r>
            <a:r>
              <a:rPr dirty="0">
                <a:solidFill>
                  <a:schemeClr val="accent6">
                    <a:lumMod val="50000"/>
                  </a:schemeClr>
                </a:solidFill>
                <a:latin typeface="黑体" panose="02010609060101010101" charset="-122"/>
                <a:ea typeface="黑体" panose="02010609060101010101" charset="-122"/>
                <a:cs typeface="黑体" panose="02010609060101010101" charset="-122"/>
              </a:rPr>
              <a:t>对于上面的例子，可以有全面实验法、简单对比法和正交实验法3种实验方法</a:t>
            </a:r>
            <a:r>
              <a:rPr sz="3200" dirty="0">
                <a:solidFill>
                  <a:schemeClr val="accent6">
                    <a:lumMod val="50000"/>
                  </a:schemeClr>
                </a:solidFill>
                <a:latin typeface="黑体" panose="02010609060101010101" charset="-122"/>
                <a:ea typeface="黑体" panose="02010609060101010101" charset="-122"/>
                <a:cs typeface="黑体" panose="02010609060101010101" charset="-122"/>
              </a:rPr>
              <a:t>。</a:t>
            </a:r>
          </a:p>
          <a:p>
            <a:pPr marL="0" indent="0" eaLnBrk="1" hangingPunct="1">
              <a:lnSpc>
                <a:spcPct val="120000"/>
              </a:lnSpc>
              <a:spcBef>
                <a:spcPct val="0"/>
              </a:spcBef>
              <a:buNone/>
            </a:pPr>
            <a:endParaRPr sz="3200"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eaLnBrk="1" hangingPunct="1">
              <a:lnSpc>
                <a:spcPct val="120000"/>
              </a:lnSpc>
              <a:spcBef>
                <a:spcPct val="0"/>
              </a:spcBef>
              <a:buNone/>
            </a:pPr>
            <a:endParaRPr sz="3200"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eaLnBrk="1" hangingPunct="1">
              <a:lnSpc>
                <a:spcPct val="120000"/>
              </a:lnSpc>
              <a:spcBef>
                <a:spcPct val="0"/>
              </a:spcBef>
              <a:buNone/>
            </a:pPr>
            <a:endParaRPr sz="3200"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eaLnBrk="1" hangingPunct="1">
              <a:lnSpc>
                <a:spcPct val="120000"/>
              </a:lnSpc>
              <a:spcBef>
                <a:spcPct val="0"/>
              </a:spcBef>
              <a:buNone/>
            </a:pPr>
            <a:endParaRPr sz="3200"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eaLnBrk="1" hangingPunct="1">
              <a:lnSpc>
                <a:spcPct val="120000"/>
              </a:lnSpc>
              <a:spcBef>
                <a:spcPct val="0"/>
              </a:spcBef>
              <a:buNone/>
            </a:pPr>
            <a:endParaRPr sz="3200"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algn="ctr" eaLnBrk="1" hangingPunct="1">
              <a:lnSpc>
                <a:spcPct val="120000"/>
              </a:lnSpc>
              <a:spcBef>
                <a:spcPct val="0"/>
              </a:spcBef>
              <a:buNone/>
            </a:pPr>
            <a:r>
              <a:rPr sz="2000" b="1" dirty="0">
                <a:solidFill>
                  <a:srgbClr val="000000"/>
                </a:solidFill>
                <a:latin typeface="黑体" panose="02010609060101010101" charset="-122"/>
                <a:ea typeface="黑体" panose="02010609060101010101" charset="-122"/>
                <a:cs typeface="黑体" panose="02010609060101010101" charset="-122"/>
              </a:rPr>
              <a:t>图3-9 三种实验设计方法的对比</a:t>
            </a:r>
            <a:endParaRPr sz="3200"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eaLnBrk="1" hangingPunct="1">
              <a:lnSpc>
                <a:spcPct val="120000"/>
              </a:lnSpc>
              <a:spcBef>
                <a:spcPct val="0"/>
              </a:spcBef>
              <a:buNone/>
            </a:pPr>
            <a:endParaRPr sz="3200" dirty="0">
              <a:solidFill>
                <a:schemeClr val="accent6">
                  <a:lumMod val="50000"/>
                </a:schemeClr>
              </a:solidFill>
              <a:latin typeface="黑体" panose="02010609060101010101" charset="-122"/>
              <a:ea typeface="黑体" panose="02010609060101010101" charset="-122"/>
              <a:cs typeface="黑体" panose="02010609060101010101" charset="-122"/>
            </a:endParaRPr>
          </a:p>
        </p:txBody>
      </p:sp>
      <p:graphicFrame>
        <p:nvGraphicFramePr>
          <p:cNvPr id="2" name="对象 1"/>
          <p:cNvGraphicFramePr/>
          <p:nvPr>
            <p:extLst>
              <p:ext uri="{D42A27DB-BD31-4B8C-83A1-F6EECF244321}">
                <p14:modId xmlns:p14="http://schemas.microsoft.com/office/powerpoint/2010/main" val="1863309360"/>
              </p:ext>
            </p:extLst>
          </p:nvPr>
        </p:nvGraphicFramePr>
        <p:xfrm>
          <a:off x="323528" y="2564904"/>
          <a:ext cx="7848872" cy="2736303"/>
        </p:xfrm>
        <a:graphic>
          <a:graphicData uri="http://schemas.openxmlformats.org/presentationml/2006/ole">
            <mc:AlternateContent xmlns:mc="http://schemas.openxmlformats.org/markup-compatibility/2006">
              <mc:Choice xmlns:v="urn:schemas-microsoft-com:vml" Requires="v">
                <p:oleObj spid="_x0000_s9313" r:id="rId4" imgW="5163820" imgH="1819910" progId="Visio.Drawing.15">
                  <p:embed/>
                </p:oleObj>
              </mc:Choice>
              <mc:Fallback>
                <p:oleObj r:id="rId4" imgW="5163820" imgH="1819910" progId="Visio.Drawing.15">
                  <p:embed/>
                  <p:pic>
                    <p:nvPicPr>
                      <p:cNvPr id="0" name="图片 2"/>
                      <p:cNvPicPr/>
                      <p:nvPr/>
                    </p:nvPicPr>
                    <p:blipFill>
                      <a:blip r:embed="rId5"/>
                      <a:stretch>
                        <a:fillRect/>
                      </a:stretch>
                    </p:blipFill>
                    <p:spPr>
                      <a:xfrm>
                        <a:off x="323528" y="2564904"/>
                        <a:ext cx="7848872" cy="2736303"/>
                      </a:xfrm>
                      <a:prstGeom prst="rect">
                        <a:avLst/>
                      </a:prstGeom>
                    </p:spPr>
                  </p:pic>
                </p:oleObj>
              </mc:Fallback>
            </mc:AlternateContent>
          </a:graphicData>
        </a:graphic>
      </p:graphicFrame>
      <p:sp>
        <p:nvSpPr>
          <p:cNvPr id="4"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68</a:t>
            </a:fld>
            <a:r>
              <a:rPr lang="en-US" altLang="zh-CN" b="1" dirty="0">
                <a:solidFill>
                  <a:schemeClr val="accent4"/>
                </a:solidFill>
              </a:rPr>
              <a:t>/116</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412115" y="260648"/>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3.6.1  正交实验法设计基本原理</a:t>
            </a:r>
          </a:p>
        </p:txBody>
      </p:sp>
      <p:sp>
        <p:nvSpPr>
          <p:cNvPr id="23555" name="Rectangle 3"/>
          <p:cNvSpPr>
            <a:spLocks noGrp="1"/>
          </p:cNvSpPr>
          <p:nvPr>
            <p:ph idx="1"/>
          </p:nvPr>
        </p:nvSpPr>
        <p:spPr>
          <a:xfrm>
            <a:off x="155575" y="1024255"/>
            <a:ext cx="8145780" cy="5587365"/>
          </a:xfrm>
        </p:spPr>
        <p:txBody>
          <a:bodyPr vert="horz" wrap="square" lIns="91440" tIns="45720" rIns="91440" bIns="45720" anchor="t"/>
          <a:lstStyle/>
          <a:p>
            <a:pPr marL="0" indent="0" eaLnBrk="1" hangingPunct="1">
              <a:lnSpc>
                <a:spcPct val="120000"/>
              </a:lnSpc>
              <a:spcBef>
                <a:spcPct val="0"/>
              </a:spcBef>
              <a:buNone/>
            </a:pPr>
            <a:r>
              <a:rPr lang="en-US" sz="3200" b="1" dirty="0">
                <a:solidFill>
                  <a:schemeClr val="accent6">
                    <a:lumMod val="50000"/>
                  </a:schemeClr>
                </a:solidFill>
                <a:latin typeface="黑体" panose="02010609060101010101" charset="-122"/>
                <a:ea typeface="黑体" panose="02010609060101010101" charset="-122"/>
                <a:cs typeface="黑体" panose="02010609060101010101" charset="-122"/>
              </a:rPr>
              <a:t>（1）全面实验法</a:t>
            </a:r>
            <a:endParaRPr lang="en-US" b="1"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eaLnBrk="1" hangingPunct="1">
              <a:lnSpc>
                <a:spcPct val="110000"/>
              </a:lnSpc>
              <a:spcBef>
                <a:spcPct val="0"/>
              </a:spcBef>
              <a:buNone/>
            </a:pPr>
            <a:r>
              <a:rPr lang="en-US" b="1" dirty="0">
                <a:solidFill>
                  <a:schemeClr val="accent6">
                    <a:lumMod val="50000"/>
                  </a:schemeClr>
                </a:solidFill>
                <a:latin typeface="黑体" panose="02010609060101010101" charset="-122"/>
                <a:ea typeface="黑体" panose="02010609060101010101" charset="-122"/>
                <a:cs typeface="黑体" panose="02010609060101010101" charset="-122"/>
              </a:rPr>
              <a:t>   </a:t>
            </a:r>
            <a:r>
              <a:rPr lang="en-US" dirty="0">
                <a:solidFill>
                  <a:srgbClr val="000000"/>
                </a:solidFill>
                <a:latin typeface="黑体" panose="02010609060101010101" charset="-122"/>
                <a:ea typeface="黑体" panose="02010609060101010101" charset="-122"/>
                <a:cs typeface="黑体" panose="02010609060101010101" charset="-122"/>
              </a:rPr>
              <a:t>全面实验法就是将所有因子的水平进行完全组合，对每一种组合情况一一进行实验。上面的例子是一个3因子3水平的实验，需要完成33=27次实验。直观地来看，这27个实验点对应的是如图3-9（a）所示的立方体的27个点。</a:t>
            </a:r>
          </a:p>
          <a:p>
            <a:pPr marL="0" indent="0" eaLnBrk="1" hangingPunct="1">
              <a:lnSpc>
                <a:spcPct val="11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全面实验的</a:t>
            </a:r>
            <a:r>
              <a:rPr lang="en-US" dirty="0">
                <a:solidFill>
                  <a:srgbClr val="FF0000"/>
                </a:solidFill>
                <a:latin typeface="黑体" panose="02010609060101010101" charset="-122"/>
                <a:ea typeface="黑体" panose="02010609060101010101" charset="-122"/>
                <a:cs typeface="黑体" panose="02010609060101010101" charset="-122"/>
              </a:rPr>
              <a:t>优点</a:t>
            </a:r>
            <a:r>
              <a:rPr lang="en-US" dirty="0">
                <a:solidFill>
                  <a:srgbClr val="000000"/>
                </a:solidFill>
                <a:latin typeface="黑体" panose="02010609060101010101" charset="-122"/>
                <a:ea typeface="黑体" panose="02010609060101010101" charset="-122"/>
                <a:cs typeface="黑体" panose="02010609060101010101" charset="-122"/>
              </a:rPr>
              <a:t>是实验的全面性，对因子和实验结果的关系反映得非常清楚，</a:t>
            </a:r>
            <a:r>
              <a:rPr lang="en-US" dirty="0">
                <a:solidFill>
                  <a:srgbClr val="FF0000"/>
                </a:solidFill>
                <a:latin typeface="黑体" panose="02010609060101010101" charset="-122"/>
                <a:ea typeface="黑体" panose="02010609060101010101" charset="-122"/>
                <a:cs typeface="黑体" panose="02010609060101010101" charset="-122"/>
              </a:rPr>
              <a:t>缺点</a:t>
            </a:r>
            <a:r>
              <a:rPr lang="en-US" dirty="0">
                <a:solidFill>
                  <a:srgbClr val="000000"/>
                </a:solidFill>
                <a:latin typeface="黑体" panose="02010609060101010101" charset="-122"/>
                <a:ea typeface="黑体" panose="02010609060101010101" charset="-122"/>
                <a:cs typeface="黑体" panose="02010609060101010101" charset="-122"/>
              </a:rPr>
              <a:t>是要求的实验次数太多。对于m个因子n个水平的实验，总的实验次数为nm。当因子数量和各因子水平数都很多时，实验量过大以致无法实现。</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69</a:t>
            </a:fld>
            <a:r>
              <a:rPr lang="en-US" altLang="zh-CN" b="1" dirty="0">
                <a:solidFill>
                  <a:schemeClr val="accent4"/>
                </a:solidFill>
              </a:rPr>
              <a:t>/116</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2"/>
          <p:cNvSpPr>
            <a:spLocks noGrp="1"/>
          </p:cNvSpPr>
          <p:nvPr>
            <p:ph type="title"/>
          </p:nvPr>
        </p:nvSpPr>
        <p:spPr>
          <a:xfrm>
            <a:off x="683568" y="620395"/>
            <a:ext cx="7564438" cy="819150"/>
          </a:xfrm>
        </p:spPr>
        <p:txBody>
          <a:bodyPr vert="horz" wrap="square" lIns="91440" tIns="45720" rIns="91440" bIns="45720" anchor="b"/>
          <a:lstStyle/>
          <a:p>
            <a:r>
              <a:rPr lang="en-US" altLang="zh-CN" dirty="0">
                <a:solidFill>
                  <a:schemeClr val="tx1">
                    <a:lumMod val="60000"/>
                    <a:lumOff val="40000"/>
                  </a:schemeClr>
                </a:solidFill>
                <a:ea typeface="黑体" panose="02010609060101010101" charset="-122"/>
                <a:cs typeface="黑体" panose="02010609060101010101" charset="-122"/>
                <a:sym typeface="+mn-ea"/>
              </a:rPr>
              <a:t>3.2.1 Ideas of Equivalence class division </a:t>
            </a:r>
            <a:r>
              <a:rPr lang="zh-CN" altLang="en-US" dirty="0">
                <a:solidFill>
                  <a:srgbClr val="000000"/>
                </a:solidFill>
                <a:latin typeface="黑体" panose="02010609060101010101" charset="-122"/>
                <a:ea typeface="黑体" panose="02010609060101010101" charset="-122"/>
                <a:cs typeface="黑体" panose="02010609060101010101" charset="-122"/>
                <a:sym typeface="+mn-ea"/>
              </a:rPr>
              <a:t>	</a:t>
            </a:r>
            <a:endParaRPr lang="zh-CN" altLang="en-US" strike="noStrike" noProof="1">
              <a:solidFill>
                <a:schemeClr val="hlink"/>
              </a:solidFill>
            </a:endParaRPr>
          </a:p>
        </p:txBody>
      </p:sp>
      <p:sp>
        <p:nvSpPr>
          <p:cNvPr id="15363" name="Rectangle 3"/>
          <p:cNvSpPr>
            <a:spLocks noGrp="1"/>
          </p:cNvSpPr>
          <p:nvPr>
            <p:ph idx="1"/>
          </p:nvPr>
        </p:nvSpPr>
        <p:spPr>
          <a:xfrm>
            <a:off x="275590" y="1591310"/>
            <a:ext cx="8152765" cy="4646295"/>
          </a:xfrm>
        </p:spPr>
        <p:txBody>
          <a:bodyPr vert="horz" wrap="square" lIns="91440" tIns="45720" rIns="91440" bIns="45720" anchor="t"/>
          <a:lstStyle/>
          <a:p>
            <a:pPr marL="0" indent="0" eaLnBrk="1" hangingPunct="1">
              <a:lnSpc>
                <a:spcPct val="145000"/>
              </a:lnSpc>
              <a:spcBef>
                <a:spcPct val="0"/>
              </a:spcBef>
              <a:buNone/>
            </a:pPr>
            <a:r>
              <a:rPr lang="en-US" sz="2000" b="1" dirty="0">
                <a:solidFill>
                  <a:schemeClr val="tx1">
                    <a:lumMod val="60000"/>
                    <a:lumOff val="40000"/>
                  </a:schemeClr>
                </a:solidFill>
                <a:latin typeface="+mj-lt"/>
                <a:ea typeface="黑体" panose="02010609060101010101" charset="-122"/>
                <a:sym typeface="+mn-ea"/>
              </a:rPr>
              <a:t>The basic idea: </a:t>
            </a:r>
            <a:r>
              <a:rPr lang="en-US" sz="2000" dirty="0">
                <a:latin typeface="+mj-lt"/>
                <a:ea typeface="黑体" panose="02010609060101010101" charset="-122"/>
                <a:sym typeface="+mn-ea"/>
              </a:rPr>
              <a:t>How to divide the input data collection into multiple appropriate sub-collections of data (i.e., equivalence classes) so that the data selected in each equivalence class can represent other data in that class.</a:t>
            </a:r>
            <a:r>
              <a:rPr lang="en-US" sz="2000" b="1" dirty="0">
                <a:solidFill>
                  <a:schemeClr val="tx1">
                    <a:lumMod val="60000"/>
                    <a:lumOff val="40000"/>
                  </a:schemeClr>
                </a:solidFill>
                <a:latin typeface="+mj-lt"/>
                <a:ea typeface="黑体" panose="02010609060101010101" charset="-122"/>
                <a:sym typeface="+mn-ea"/>
              </a:rPr>
              <a:t>
Advantages: </a:t>
            </a:r>
            <a:r>
              <a:rPr lang="en-US" sz="2000" dirty="0">
                <a:latin typeface="+mj-lt"/>
                <a:ea typeface="黑体" panose="02010609060101010101" charset="-122"/>
                <a:sym typeface="+mn-ea"/>
              </a:rPr>
              <a:t>Through the equivalence class division method, we can reasonably divide the input data that cannot be </a:t>
            </a:r>
            <a:r>
              <a:rPr lang="en-US" sz="2000" b="1" dirty="0">
                <a:latin typeface="+mj-lt"/>
                <a:ea typeface="黑体" panose="02010609060101010101" charset="-122"/>
                <a:sym typeface="+mn-ea"/>
              </a:rPr>
              <a:t>exhausted into a finite number of equivalent classes</a:t>
            </a:r>
            <a:r>
              <a:rPr lang="en-US" sz="2000" dirty="0">
                <a:latin typeface="+mj-lt"/>
                <a:ea typeface="黑体" panose="02010609060101010101" charset="-122"/>
                <a:sym typeface="+mn-ea"/>
              </a:rPr>
              <a:t>, and then select a small amount of data in each equivalence class to replace the testing of other data in this class.</a:t>
            </a:r>
            <a:endParaRPr lang="zh-CN" altLang="en-US" dirty="0">
              <a:solidFill>
                <a:srgbClr val="000000"/>
              </a:solidFill>
              <a:latin typeface="+mj-lt"/>
              <a:ea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a:t>
            </a:fld>
            <a:r>
              <a:rPr lang="en-US" altLang="zh-CN" b="1" dirty="0">
                <a:solidFill>
                  <a:schemeClr val="accent4"/>
                </a:solidFill>
              </a:rPr>
              <a:t>/116</a:t>
            </a:r>
          </a:p>
        </p:txBody>
      </p:sp>
      <p:sp>
        <p:nvSpPr>
          <p:cNvPr id="3" name="文本框 2">
            <a:extLst>
              <a:ext uri="{FF2B5EF4-FFF2-40B4-BE49-F238E27FC236}">
                <a16:creationId xmlns:a16="http://schemas.microsoft.com/office/drawing/2014/main" id="{4D7EFF6E-6D77-48AA-8D18-5C7A59C0D869}"/>
              </a:ext>
            </a:extLst>
          </p:cNvPr>
          <p:cNvSpPr txBox="1"/>
          <p:nvPr/>
        </p:nvSpPr>
        <p:spPr>
          <a:xfrm>
            <a:off x="755576" y="5934313"/>
            <a:ext cx="6365845" cy="369332"/>
          </a:xfrm>
          <a:prstGeom prst="rect">
            <a:avLst/>
          </a:prstGeom>
          <a:noFill/>
        </p:spPr>
        <p:txBody>
          <a:bodyPr wrap="none" rtlCol="0">
            <a:spAutoFit/>
          </a:bodyPr>
          <a:lstStyle/>
          <a:p>
            <a:r>
              <a:rPr lang="en-US" altLang="zh-CN" dirty="0"/>
              <a:t>So, we can just choose some representative data for testing.</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437777" y="260648"/>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3.6.1  正交实验法设计基本原理</a:t>
            </a:r>
          </a:p>
        </p:txBody>
      </p:sp>
      <p:sp>
        <p:nvSpPr>
          <p:cNvPr id="23555" name="Rectangle 3"/>
          <p:cNvSpPr>
            <a:spLocks noGrp="1"/>
          </p:cNvSpPr>
          <p:nvPr>
            <p:ph idx="1"/>
          </p:nvPr>
        </p:nvSpPr>
        <p:spPr>
          <a:xfrm>
            <a:off x="179512" y="1252855"/>
            <a:ext cx="8376865" cy="5279390"/>
          </a:xfrm>
        </p:spPr>
        <p:txBody>
          <a:bodyPr vert="horz" wrap="square" lIns="91440" tIns="45720" rIns="91440" bIns="45720" anchor="t"/>
          <a:lstStyle/>
          <a:p>
            <a:pPr marL="0" indent="0" eaLnBrk="1" hangingPunct="1">
              <a:lnSpc>
                <a:spcPct val="120000"/>
              </a:lnSpc>
              <a:spcBef>
                <a:spcPct val="0"/>
              </a:spcBef>
              <a:buNone/>
            </a:pPr>
            <a:r>
              <a:rPr lang="en-US" sz="3200" b="1" dirty="0">
                <a:solidFill>
                  <a:schemeClr val="accent6">
                    <a:lumMod val="50000"/>
                  </a:schemeClr>
                </a:solidFill>
                <a:latin typeface="黑体" panose="02010609060101010101" charset="-122"/>
                <a:ea typeface="黑体" panose="02010609060101010101" charset="-122"/>
                <a:cs typeface="黑体" panose="02010609060101010101" charset="-122"/>
              </a:rPr>
              <a:t>（2）简单对比法</a:t>
            </a:r>
            <a:endParaRPr lang="en-US" b="1"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eaLnBrk="1" hangingPunct="1">
              <a:lnSpc>
                <a:spcPct val="12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简单对比法又称为孤立因素法。实验中，只变化一个因素而固定其余因素，然后逐步得到好的组合方案。例如对于上面的例子，首先将因子B和C固定于B1和C1，只变化因子A，得到如下3个实验点：</a:t>
            </a:r>
          </a:p>
          <a:p>
            <a:pPr marL="457200" lvl="1" indent="0" eaLnBrk="1" hangingPunct="1">
              <a:lnSpc>
                <a:spcPct val="120000"/>
              </a:lnSpc>
              <a:spcBef>
                <a:spcPct val="0"/>
              </a:spcBef>
              <a:buFont typeface="Wingdings" panose="05000000000000000000" charset="0"/>
              <a:buChar char="u"/>
            </a:pPr>
            <a:r>
              <a:rPr lang="en-US" sz="2800" dirty="0">
                <a:solidFill>
                  <a:srgbClr val="000000"/>
                </a:solidFill>
                <a:latin typeface="黑体" panose="02010609060101010101" charset="-122"/>
                <a:ea typeface="黑体" panose="02010609060101010101" charset="-122"/>
                <a:cs typeface="黑体" panose="02010609060101010101" charset="-122"/>
              </a:rPr>
              <a:t>A1B1C1、A2B1C1、A3B1C1</a:t>
            </a:r>
            <a:endParaRPr lang="en-US" dirty="0">
              <a:solidFill>
                <a:srgbClr val="000000"/>
              </a:solidFill>
              <a:latin typeface="黑体" panose="02010609060101010101" charset="-122"/>
              <a:ea typeface="黑体" panose="02010609060101010101" charset="-122"/>
              <a:cs typeface="黑体" panose="02010609060101010101" charset="-122"/>
            </a:endParaRPr>
          </a:p>
          <a:p>
            <a:pPr marL="0" indent="0" eaLnBrk="1" hangingPunct="1">
              <a:lnSpc>
                <a:spcPct val="12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假设上述3个实验中A3B1C1的结果最好，即产品的转化率最高，则接下来固定因子A于A3，因子C仍然固定于C1，只变化因子B，得到如下3个实验点：</a:t>
            </a:r>
          </a:p>
          <a:p>
            <a:pPr marL="457200" lvl="1" indent="0" eaLnBrk="1" hangingPunct="1">
              <a:lnSpc>
                <a:spcPct val="120000"/>
              </a:lnSpc>
              <a:spcBef>
                <a:spcPct val="0"/>
              </a:spcBef>
              <a:buFont typeface="Wingdings" panose="05000000000000000000" charset="0"/>
              <a:buChar char="u"/>
            </a:pPr>
            <a:r>
              <a:rPr lang="en-US" sz="2800" dirty="0">
                <a:solidFill>
                  <a:srgbClr val="000000"/>
                </a:solidFill>
                <a:latin typeface="黑体" panose="02010609060101010101" charset="-122"/>
                <a:ea typeface="黑体" panose="02010609060101010101" charset="-122"/>
                <a:cs typeface="黑体" panose="02010609060101010101" charset="-122"/>
              </a:rPr>
              <a:t>A3B1C1（重复实验点）、A3B2C1、A3B3C1</a:t>
            </a:r>
            <a:endParaRPr lang="en-US" dirty="0">
              <a:solidFill>
                <a:srgbClr val="000000"/>
              </a:solidFill>
              <a:latin typeface="黑体" panose="02010609060101010101" charset="-122"/>
              <a:ea typeface="黑体" panose="02010609060101010101" charset="-122"/>
              <a:cs typeface="黑体" panose="02010609060101010101" charset="-122"/>
            </a:endParaRPr>
          </a:p>
          <a:p>
            <a:pPr marL="0" indent="0" eaLnBrk="1" hangingPunct="1">
              <a:lnSpc>
                <a:spcPct val="120000"/>
              </a:lnSpc>
              <a:spcBef>
                <a:spcPct val="0"/>
              </a:spcBef>
              <a:buNone/>
            </a:pPr>
            <a:endParaRPr lang="en-US" dirty="0">
              <a:solidFill>
                <a:srgbClr val="000000"/>
              </a:solidFill>
              <a:latin typeface="黑体" panose="02010609060101010101" charset="-122"/>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70</a:t>
            </a:fld>
            <a:r>
              <a:rPr lang="en-US" altLang="zh-CN" b="1" dirty="0">
                <a:solidFill>
                  <a:schemeClr val="accent4"/>
                </a:solidFill>
              </a:rPr>
              <a:t>/116</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39687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3.6.1  正交实验法设计基本原理</a:t>
            </a:r>
          </a:p>
        </p:txBody>
      </p:sp>
      <p:sp>
        <p:nvSpPr>
          <p:cNvPr id="23555" name="Rectangle 3"/>
          <p:cNvSpPr>
            <a:spLocks noGrp="1"/>
          </p:cNvSpPr>
          <p:nvPr>
            <p:ph idx="1"/>
          </p:nvPr>
        </p:nvSpPr>
        <p:spPr>
          <a:xfrm>
            <a:off x="179512" y="1306612"/>
            <a:ext cx="8378825" cy="4997033"/>
          </a:xfrm>
        </p:spPr>
        <p:txBody>
          <a:bodyPr vert="horz" wrap="square" lIns="91440" tIns="45720" rIns="91440" bIns="45720" anchor="t"/>
          <a:lstStyle/>
          <a:p>
            <a:pPr marL="0" indent="0" eaLnBrk="1" hangingPunct="1">
              <a:lnSpc>
                <a:spcPct val="120000"/>
              </a:lnSpc>
              <a:spcBef>
                <a:spcPct val="0"/>
              </a:spcBef>
              <a:buNone/>
            </a:pPr>
            <a:r>
              <a:rPr lang="en-US" sz="3200" b="1" dirty="0">
                <a:solidFill>
                  <a:schemeClr val="accent6">
                    <a:lumMod val="50000"/>
                  </a:schemeClr>
                </a:solidFill>
                <a:latin typeface="黑体" panose="02010609060101010101" charset="-122"/>
                <a:ea typeface="黑体" panose="02010609060101010101" charset="-122"/>
                <a:cs typeface="黑体" panose="02010609060101010101" charset="-122"/>
              </a:rPr>
              <a:t>（2）简单对比法</a:t>
            </a:r>
            <a:endParaRPr lang="en-US" dirty="0">
              <a:solidFill>
                <a:srgbClr val="000000"/>
              </a:solidFill>
              <a:latin typeface="黑体" panose="02010609060101010101" charset="-122"/>
              <a:ea typeface="黑体" panose="02010609060101010101" charset="-122"/>
              <a:cs typeface="黑体" panose="02010609060101010101" charset="-122"/>
            </a:endParaRPr>
          </a:p>
          <a:p>
            <a:pPr marL="0" indent="0" eaLnBrk="1" hangingPunct="1">
              <a:lnSpc>
                <a:spcPct val="9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上述实验点中，A3B1C1已经实验过，因此只需要完成其它两个实验点。假设上述实验中，A3B2C1的结果最好，则接下来固定因子A于A3，固定因子B于B2，只变化因子C，得到如下3个实验点：</a:t>
            </a:r>
          </a:p>
          <a:p>
            <a:pPr marL="0" lvl="1" indent="0" eaLnBrk="1" hangingPunct="1">
              <a:lnSpc>
                <a:spcPct val="90000"/>
              </a:lnSpc>
              <a:spcBef>
                <a:spcPct val="0"/>
              </a:spcBef>
              <a:buFont typeface="Wingdings" panose="05000000000000000000" charset="0"/>
              <a:buChar char="u"/>
            </a:pPr>
            <a:r>
              <a:rPr lang="en-US" sz="2800" dirty="0">
                <a:solidFill>
                  <a:srgbClr val="000000"/>
                </a:solidFill>
                <a:latin typeface="黑体" panose="02010609060101010101" charset="-122"/>
                <a:ea typeface="黑体" panose="02010609060101010101" charset="-122"/>
                <a:cs typeface="黑体" panose="02010609060101010101" charset="-122"/>
              </a:rPr>
              <a:t>A3B2C1（重复实验点）、A3B2C2、A3B2C3</a:t>
            </a:r>
            <a:endParaRPr lang="en-US"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9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如果上述实验中，A3B2C2的结果最好，则认为这种因素取值组合具有最好的转化率。</a:t>
            </a:r>
          </a:p>
          <a:p>
            <a:pPr marL="0" indent="0" algn="l" eaLnBrk="1" hangingPunct="1">
              <a:lnSpc>
                <a:spcPct val="9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上面的简单对比法实验方案在试验点不重复时，只用如图3-9（b）所示的7个试验点。在实验不重复，各因子水平数相同时，简单对比法的实验次数为：             </a:t>
            </a:r>
            <a:r>
              <a:rPr lang="en-US" sz="2800" dirty="0">
                <a:solidFill>
                  <a:srgbClr val="000000"/>
                </a:solidFill>
                <a:latin typeface="黑体" panose="02010609060101010101" charset="-122"/>
                <a:ea typeface="黑体" panose="02010609060101010101" charset="-122"/>
                <a:cs typeface="黑体" panose="02010609060101010101" charset="-122"/>
              </a:rPr>
              <a:t>水平数+（因子数-1）×（水平数-1）</a:t>
            </a:r>
            <a:endParaRPr lang="en-US" dirty="0">
              <a:solidFill>
                <a:srgbClr val="000000"/>
              </a:solidFill>
              <a:latin typeface="黑体" panose="02010609060101010101" charset="-122"/>
              <a:ea typeface="黑体" panose="02010609060101010101" charset="-122"/>
              <a:cs typeface="黑体" panose="02010609060101010101" charset="-122"/>
            </a:endParaRPr>
          </a:p>
          <a:p>
            <a:pPr marL="0" indent="0" eaLnBrk="1" hangingPunct="1">
              <a:lnSpc>
                <a:spcPct val="90000"/>
              </a:lnSpc>
              <a:spcBef>
                <a:spcPct val="0"/>
              </a:spcBef>
              <a:buNone/>
            </a:pPr>
            <a:endParaRPr lang="en-US" dirty="0">
              <a:solidFill>
                <a:srgbClr val="000000"/>
              </a:solidFill>
              <a:latin typeface="黑体" panose="02010609060101010101" charset="-122"/>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71</a:t>
            </a:fld>
            <a:r>
              <a:rPr lang="en-US" altLang="zh-CN" b="1" dirty="0">
                <a:solidFill>
                  <a:schemeClr val="accent4"/>
                </a:solidFill>
              </a:rPr>
              <a:t>/116</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39687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3.6.1  正交实验法设计基本原理</a:t>
            </a:r>
          </a:p>
        </p:txBody>
      </p:sp>
      <p:sp>
        <p:nvSpPr>
          <p:cNvPr id="23555" name="Rectangle 3"/>
          <p:cNvSpPr>
            <a:spLocks noGrp="1"/>
          </p:cNvSpPr>
          <p:nvPr>
            <p:ph idx="1"/>
          </p:nvPr>
        </p:nvSpPr>
        <p:spPr>
          <a:xfrm>
            <a:off x="191135" y="1268760"/>
            <a:ext cx="8145780" cy="5361389"/>
          </a:xfrm>
        </p:spPr>
        <p:txBody>
          <a:bodyPr vert="horz" wrap="square" lIns="91440" tIns="45720" rIns="91440" bIns="45720" anchor="t"/>
          <a:lstStyle/>
          <a:p>
            <a:pPr marL="0" indent="0" eaLnBrk="1" hangingPunct="1">
              <a:lnSpc>
                <a:spcPct val="120000"/>
              </a:lnSpc>
              <a:spcBef>
                <a:spcPct val="0"/>
              </a:spcBef>
              <a:buNone/>
            </a:pPr>
            <a:r>
              <a:rPr lang="en-US" sz="3200" b="1" dirty="0">
                <a:solidFill>
                  <a:schemeClr val="accent6">
                    <a:lumMod val="50000"/>
                  </a:schemeClr>
                </a:solidFill>
                <a:latin typeface="黑体" panose="02010609060101010101" charset="-122"/>
                <a:ea typeface="黑体" panose="02010609060101010101" charset="-122"/>
                <a:cs typeface="黑体" panose="02010609060101010101" charset="-122"/>
              </a:rPr>
              <a:t>（2）简单对比法</a:t>
            </a:r>
            <a:endParaRPr lang="en-US" dirty="0">
              <a:solidFill>
                <a:srgbClr val="000000"/>
              </a:solidFill>
              <a:latin typeface="黑体" panose="02010609060101010101" charset="-122"/>
              <a:ea typeface="黑体" panose="02010609060101010101" charset="-122"/>
              <a:cs typeface="黑体" panose="02010609060101010101" charset="-122"/>
            </a:endParaRPr>
          </a:p>
          <a:p>
            <a:pPr marL="0" indent="0" eaLnBrk="1" hangingPunct="1">
              <a:lnSpc>
                <a:spcPct val="10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例如6因子5水平的实验，在不重复时，只需要5+(6-1)×(5-1）=25次实验就可以了，如果用完全实验法，则需要56=15625次实验。</a:t>
            </a:r>
          </a:p>
          <a:p>
            <a:pPr marL="0" indent="0" eaLnBrk="1" hangingPunct="1">
              <a:lnSpc>
                <a:spcPct val="10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简单对比法一般也可以取得一定的实验效果，其最大的</a:t>
            </a:r>
            <a:r>
              <a:rPr lang="en-US" dirty="0">
                <a:solidFill>
                  <a:srgbClr val="FF0000"/>
                </a:solidFill>
                <a:latin typeface="黑体" panose="02010609060101010101" charset="-122"/>
                <a:ea typeface="黑体" panose="02010609060101010101" charset="-122"/>
                <a:cs typeface="黑体" panose="02010609060101010101" charset="-122"/>
              </a:rPr>
              <a:t>优点</a:t>
            </a:r>
            <a:r>
              <a:rPr lang="en-US" dirty="0">
                <a:solidFill>
                  <a:srgbClr val="000000"/>
                </a:solidFill>
                <a:latin typeface="黑体" panose="02010609060101010101" charset="-122"/>
                <a:ea typeface="黑体" panose="02010609060101010101" charset="-122"/>
                <a:cs typeface="黑体" panose="02010609060101010101" charset="-122"/>
              </a:rPr>
              <a:t>是实验次数很少。但是这种方法的</a:t>
            </a:r>
            <a:r>
              <a:rPr lang="en-US" dirty="0">
                <a:solidFill>
                  <a:srgbClr val="FF0000"/>
                </a:solidFill>
                <a:latin typeface="黑体" panose="02010609060101010101" charset="-122"/>
                <a:ea typeface="黑体" panose="02010609060101010101" charset="-122"/>
                <a:cs typeface="黑体" panose="02010609060101010101" charset="-122"/>
              </a:rPr>
              <a:t>缺点</a:t>
            </a:r>
            <a:r>
              <a:rPr lang="en-US" dirty="0">
                <a:solidFill>
                  <a:srgbClr val="000000"/>
                </a:solidFill>
                <a:latin typeface="黑体" panose="02010609060101010101" charset="-122"/>
                <a:ea typeface="黑体" panose="02010609060101010101" charset="-122"/>
                <a:cs typeface="黑体" panose="02010609060101010101" charset="-122"/>
              </a:rPr>
              <a:t>是实验点的分布不够均匀，往往在一个很大的范围内没有选点，说明实验的代表性不是很好，因此不能客观地反映全部实验点的情况，最终选择出的组合情况不一定是所有组合中最好的，很可能存在较大的偏差。先固定哪个因素，后变化哪个因素，都会影响实验结果。</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72</a:t>
            </a:fld>
            <a:r>
              <a:rPr lang="en-US" altLang="zh-CN" b="1" dirty="0">
                <a:solidFill>
                  <a:schemeClr val="accent4"/>
                </a:solidFill>
              </a:rPr>
              <a:t>/116</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39687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3.6.1  正交实验法设计基本原理</a:t>
            </a:r>
          </a:p>
        </p:txBody>
      </p:sp>
      <p:sp>
        <p:nvSpPr>
          <p:cNvPr id="23555" name="Rectangle 3"/>
          <p:cNvSpPr>
            <a:spLocks noGrp="1"/>
          </p:cNvSpPr>
          <p:nvPr>
            <p:ph idx="1"/>
          </p:nvPr>
        </p:nvSpPr>
        <p:spPr>
          <a:xfrm>
            <a:off x="191135" y="1426374"/>
            <a:ext cx="8145780" cy="4877271"/>
          </a:xfrm>
        </p:spPr>
        <p:txBody>
          <a:bodyPr vert="horz" wrap="square" lIns="91440" tIns="45720" rIns="91440" bIns="45720" anchor="t"/>
          <a:lstStyle/>
          <a:p>
            <a:pPr marL="0" indent="0" eaLnBrk="1" hangingPunct="1">
              <a:lnSpc>
                <a:spcPct val="120000"/>
              </a:lnSpc>
              <a:spcBef>
                <a:spcPct val="0"/>
              </a:spcBef>
              <a:buNone/>
            </a:pPr>
            <a:r>
              <a:rPr lang="en-US" sz="3200" b="1" dirty="0">
                <a:solidFill>
                  <a:schemeClr val="accent6">
                    <a:lumMod val="50000"/>
                  </a:schemeClr>
                </a:solidFill>
                <a:latin typeface="黑体" panose="02010609060101010101" charset="-122"/>
                <a:ea typeface="黑体" panose="02010609060101010101" charset="-122"/>
                <a:cs typeface="黑体" panose="02010609060101010101" charset="-122"/>
              </a:rPr>
              <a:t>（3）正交实验法</a:t>
            </a:r>
          </a:p>
          <a:p>
            <a:pPr marL="0" indent="0" eaLnBrk="1" hangingPunct="1">
              <a:lnSpc>
                <a:spcPct val="14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正交实验兼顾了上面两种方法的优点，同时又克服了它们的缺点。通过选择一个合适的正交表L9(34)，可以安排如表3-17所示的9次实验，这9个实验点如图3-9（c）所示。正交表L9(34)如表3-16所示，其中，L代表正交表，4是因子数，即正交表的列数，3是因子的水平数，9是实验的次数，即正交表的行数。</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73</a:t>
            </a:fld>
            <a:r>
              <a:rPr lang="en-US" altLang="zh-CN" b="1" dirty="0">
                <a:solidFill>
                  <a:schemeClr val="accent4"/>
                </a:solidFill>
              </a:rPr>
              <a:t>/116</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39687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3.6.1  正交实验法设计基本原理</a:t>
            </a:r>
          </a:p>
        </p:txBody>
      </p:sp>
      <p:sp>
        <p:nvSpPr>
          <p:cNvPr id="23555" name="Rectangle 3"/>
          <p:cNvSpPr>
            <a:spLocks noGrp="1"/>
          </p:cNvSpPr>
          <p:nvPr>
            <p:ph idx="1"/>
          </p:nvPr>
        </p:nvSpPr>
        <p:spPr>
          <a:xfrm>
            <a:off x="155575" y="922020"/>
            <a:ext cx="8145780" cy="5395595"/>
          </a:xfrm>
        </p:spPr>
        <p:txBody>
          <a:bodyPr vert="horz" wrap="square" lIns="91440" tIns="45720" rIns="91440" bIns="45720" anchor="t"/>
          <a:lstStyle/>
          <a:p>
            <a:pPr marL="0" indent="0" eaLnBrk="1" hangingPunct="1">
              <a:lnSpc>
                <a:spcPct val="120000"/>
              </a:lnSpc>
              <a:spcBef>
                <a:spcPct val="0"/>
              </a:spcBef>
              <a:buNone/>
            </a:pPr>
            <a:r>
              <a:rPr lang="en-US" sz="2000" b="1" dirty="0">
                <a:solidFill>
                  <a:srgbClr val="000000"/>
                </a:solidFill>
                <a:latin typeface="黑体" panose="02010609060101010101" charset="-122"/>
                <a:ea typeface="黑体" panose="02010609060101010101" charset="-122"/>
                <a:cs typeface="黑体" panose="02010609060101010101" charset="-122"/>
              </a:rPr>
              <a:t>表3-16  正交表L9(34)</a:t>
            </a:r>
            <a:r>
              <a:rPr lang="en-US" sz="3200" b="1" dirty="0">
                <a:solidFill>
                  <a:schemeClr val="accent6">
                    <a:lumMod val="50000"/>
                  </a:schemeClr>
                </a:solidFill>
                <a:latin typeface="黑体" panose="02010609060101010101" charset="-122"/>
                <a:ea typeface="黑体" panose="02010609060101010101" charset="-122"/>
                <a:cs typeface="黑体" panose="02010609060101010101" charset="-122"/>
              </a:rPr>
              <a:t>           </a:t>
            </a:r>
            <a:r>
              <a:rPr lang="en-US" sz="2000" b="1" dirty="0">
                <a:solidFill>
                  <a:srgbClr val="000000"/>
                </a:solidFill>
                <a:latin typeface="黑体" panose="02010609060101010101" charset="-122"/>
                <a:ea typeface="黑体" panose="02010609060101010101" charset="-122"/>
                <a:cs typeface="黑体" panose="02010609060101010101" charset="-122"/>
              </a:rPr>
              <a:t>表3-17  正交实验方案</a:t>
            </a:r>
            <a:r>
              <a:rPr lang="en-US" sz="3200" b="1" dirty="0">
                <a:solidFill>
                  <a:schemeClr val="accent6">
                    <a:lumMod val="50000"/>
                  </a:schemeClr>
                </a:solidFill>
                <a:latin typeface="黑体" panose="02010609060101010101" charset="-122"/>
                <a:ea typeface="黑体" panose="02010609060101010101" charset="-122"/>
                <a:cs typeface="黑体" panose="02010609060101010101" charset="-122"/>
              </a:rPr>
              <a:t> </a:t>
            </a:r>
          </a:p>
        </p:txBody>
      </p:sp>
      <p:graphicFrame>
        <p:nvGraphicFramePr>
          <p:cNvPr id="3" name="表格 2"/>
          <p:cNvGraphicFramePr/>
          <p:nvPr/>
        </p:nvGraphicFramePr>
        <p:xfrm>
          <a:off x="241300" y="1543685"/>
          <a:ext cx="8378190" cy="5007610"/>
        </p:xfrm>
        <a:graphic>
          <a:graphicData uri="http://schemas.openxmlformats.org/drawingml/2006/table">
            <a:tbl>
              <a:tblPr firstRow="1" bandRow="1">
                <a:tableStyleId>{5940675A-B579-460E-94D1-54222C63F5DA}</a:tableStyleId>
              </a:tblPr>
              <a:tblGrid>
                <a:gridCol w="937895">
                  <a:extLst>
                    <a:ext uri="{9D8B030D-6E8A-4147-A177-3AD203B41FA5}">
                      <a16:colId xmlns:a16="http://schemas.microsoft.com/office/drawing/2014/main" val="20000"/>
                    </a:ext>
                  </a:extLst>
                </a:gridCol>
                <a:gridCol w="598170">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gridCol w="588010">
                  <a:extLst>
                    <a:ext uri="{9D8B030D-6E8A-4147-A177-3AD203B41FA5}">
                      <a16:colId xmlns:a16="http://schemas.microsoft.com/office/drawing/2014/main" val="20003"/>
                    </a:ext>
                  </a:extLst>
                </a:gridCol>
                <a:gridCol w="586740">
                  <a:extLst>
                    <a:ext uri="{9D8B030D-6E8A-4147-A177-3AD203B41FA5}">
                      <a16:colId xmlns:a16="http://schemas.microsoft.com/office/drawing/2014/main" val="20004"/>
                    </a:ext>
                  </a:extLst>
                </a:gridCol>
                <a:gridCol w="772795">
                  <a:extLst>
                    <a:ext uri="{9D8B030D-6E8A-4147-A177-3AD203B41FA5}">
                      <a16:colId xmlns:a16="http://schemas.microsoft.com/office/drawing/2014/main" val="20005"/>
                    </a:ext>
                  </a:extLst>
                </a:gridCol>
                <a:gridCol w="596900">
                  <a:extLst>
                    <a:ext uri="{9D8B030D-6E8A-4147-A177-3AD203B41FA5}">
                      <a16:colId xmlns:a16="http://schemas.microsoft.com/office/drawing/2014/main" val="20006"/>
                    </a:ext>
                  </a:extLst>
                </a:gridCol>
                <a:gridCol w="1015365">
                  <a:extLst>
                    <a:ext uri="{9D8B030D-6E8A-4147-A177-3AD203B41FA5}">
                      <a16:colId xmlns:a16="http://schemas.microsoft.com/office/drawing/2014/main" val="20007"/>
                    </a:ext>
                  </a:extLst>
                </a:gridCol>
                <a:gridCol w="881380">
                  <a:extLst>
                    <a:ext uri="{9D8B030D-6E8A-4147-A177-3AD203B41FA5}">
                      <a16:colId xmlns:a16="http://schemas.microsoft.com/office/drawing/2014/main" val="20008"/>
                    </a:ext>
                  </a:extLst>
                </a:gridCol>
                <a:gridCol w="935990">
                  <a:extLst>
                    <a:ext uri="{9D8B030D-6E8A-4147-A177-3AD203B41FA5}">
                      <a16:colId xmlns:a16="http://schemas.microsoft.com/office/drawing/2014/main" val="20009"/>
                    </a:ext>
                  </a:extLst>
                </a:gridCol>
                <a:gridCol w="891540">
                  <a:extLst>
                    <a:ext uri="{9D8B030D-6E8A-4147-A177-3AD203B41FA5}">
                      <a16:colId xmlns:a16="http://schemas.microsoft.com/office/drawing/2014/main" val="20010"/>
                    </a:ext>
                  </a:extLst>
                </a:gridCol>
              </a:tblGrid>
              <a:tr h="456565">
                <a:tc rowSpan="2">
                  <a:txBody>
                    <a:bodyPr/>
                    <a:lstStyle/>
                    <a:p>
                      <a:pPr indent="127000" algn="r">
                        <a:buNone/>
                      </a:pPr>
                      <a:r>
                        <a:rPr lang="en-US" sz="2000" b="1">
                          <a:latin typeface="黑体" panose="02010609060101010101" charset="-122"/>
                          <a:ea typeface="黑体" panose="02010609060101010101" charset="-122"/>
                          <a:cs typeface="黑体" panose="02010609060101010101" charset="-122"/>
                        </a:rPr>
                        <a:t> 列号 行号 </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C</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11">
                  <a:txBody>
                    <a:bodyPr/>
                    <a:lstStyle/>
                    <a:p>
                      <a:pPr indent="127000" algn="ctr">
                        <a:buNone/>
                      </a:pP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实验号</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水平组合</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实验因子</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753745">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温度（℃）</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时间（分）</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加碱量（%）</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1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a:t>
                      </a:r>
                      <a:r>
                        <a:rPr lang="en-US" sz="2000" b="1" baseline="-25000">
                          <a:latin typeface="黑体" panose="02010609060101010101" charset="-122"/>
                          <a:ea typeface="黑体" panose="02010609060101010101" charset="-122"/>
                          <a:cs typeface="宋体" panose="02010600030101010101" pitchFamily="2" charset="-122"/>
                        </a:rPr>
                        <a:t>1</a:t>
                      </a:r>
                      <a:r>
                        <a:rPr lang="en-US" sz="2000" b="1">
                          <a:latin typeface="黑体" panose="02010609060101010101" charset="-122"/>
                          <a:ea typeface="黑体" panose="02010609060101010101" charset="-122"/>
                          <a:cs typeface="宋体" panose="02010600030101010101" pitchFamily="2" charset="-122"/>
                        </a:rPr>
                        <a:t>B</a:t>
                      </a:r>
                      <a:r>
                        <a:rPr lang="en-US" sz="2000" b="1" baseline="-25000">
                          <a:latin typeface="黑体" panose="02010609060101010101" charset="-122"/>
                          <a:ea typeface="黑体" panose="02010609060101010101" charset="-122"/>
                          <a:cs typeface="宋体" panose="02010600030101010101" pitchFamily="2" charset="-122"/>
                        </a:rPr>
                        <a:t>1</a:t>
                      </a:r>
                      <a:r>
                        <a:rPr lang="en-US" sz="2000" b="1">
                          <a:latin typeface="黑体" panose="02010609060101010101" charset="-122"/>
                          <a:ea typeface="黑体" panose="02010609060101010101" charset="-122"/>
                          <a:cs typeface="宋体" panose="02010600030101010101" pitchFamily="2" charset="-122"/>
                        </a:rPr>
                        <a:t>C</a:t>
                      </a:r>
                      <a:r>
                        <a:rPr lang="en-US" sz="2000" b="1" baseline="-25000">
                          <a:latin typeface="黑体" panose="02010609060101010101" charset="-122"/>
                          <a:ea typeface="黑体" panose="02010609060101010101" charset="-122"/>
                          <a:cs typeface="宋体" panose="02010600030101010101" pitchFamily="2" charset="-122"/>
                        </a:rPr>
                        <a:t>1</a:t>
                      </a:r>
                      <a:endParaRPr lang="en-US" altLang="en-US" sz="2000" b="1" baseline="-2500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90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1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a:t>
                      </a:r>
                      <a:r>
                        <a:rPr lang="en-US" sz="2000" b="1" baseline="-25000">
                          <a:latin typeface="黑体" panose="02010609060101010101" charset="-122"/>
                          <a:ea typeface="黑体" panose="02010609060101010101" charset="-122"/>
                          <a:cs typeface="宋体" panose="02010600030101010101" pitchFamily="2" charset="-122"/>
                        </a:rPr>
                        <a:t>1</a:t>
                      </a:r>
                      <a:r>
                        <a:rPr lang="en-US" sz="2000" b="1">
                          <a:latin typeface="黑体" panose="02010609060101010101" charset="-122"/>
                          <a:ea typeface="黑体" panose="02010609060101010101" charset="-122"/>
                          <a:cs typeface="宋体" panose="02010600030101010101" pitchFamily="2" charset="-122"/>
                        </a:rPr>
                        <a:t>B</a:t>
                      </a:r>
                      <a:r>
                        <a:rPr lang="en-US" sz="2000" b="1" baseline="-25000">
                          <a:latin typeface="黑体" panose="02010609060101010101" charset="-122"/>
                          <a:ea typeface="黑体" panose="02010609060101010101" charset="-122"/>
                          <a:cs typeface="宋体" panose="02010600030101010101" pitchFamily="2" charset="-122"/>
                        </a:rPr>
                        <a:t>2</a:t>
                      </a:r>
                      <a:r>
                        <a:rPr lang="en-US" sz="2000" b="1">
                          <a:latin typeface="黑体" panose="02010609060101010101" charset="-122"/>
                          <a:ea typeface="黑体" panose="02010609060101010101" charset="-122"/>
                          <a:cs typeface="宋体" panose="02010600030101010101" pitchFamily="2" charset="-122"/>
                        </a:rPr>
                        <a:t>C</a:t>
                      </a:r>
                      <a:r>
                        <a:rPr lang="en-US" sz="2000" b="1" baseline="-25000">
                          <a:latin typeface="黑体" panose="02010609060101010101" charset="-122"/>
                          <a:ea typeface="黑体" panose="02010609060101010101" charset="-122"/>
                          <a:cs typeface="宋体" panose="02010600030101010101" pitchFamily="2" charset="-122"/>
                        </a:rPr>
                        <a:t>2</a:t>
                      </a:r>
                      <a:endParaRPr lang="en-US" altLang="en-US" sz="2000" b="1" baseline="-2500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120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1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a:t>
                      </a:r>
                      <a:r>
                        <a:rPr lang="en-US" sz="2000" b="1" baseline="-25000">
                          <a:latin typeface="黑体" panose="02010609060101010101" charset="-122"/>
                          <a:ea typeface="黑体" panose="02010609060101010101" charset="-122"/>
                          <a:cs typeface="宋体" panose="02010600030101010101" pitchFamily="2" charset="-122"/>
                        </a:rPr>
                        <a:t>1</a:t>
                      </a:r>
                      <a:r>
                        <a:rPr lang="en-US" sz="2000" b="1">
                          <a:latin typeface="黑体" panose="02010609060101010101" charset="-122"/>
                          <a:ea typeface="黑体" panose="02010609060101010101" charset="-122"/>
                          <a:cs typeface="宋体" panose="02010600030101010101" pitchFamily="2" charset="-122"/>
                        </a:rPr>
                        <a:t>B</a:t>
                      </a:r>
                      <a:r>
                        <a:rPr lang="en-US" sz="2000" b="1" baseline="-25000">
                          <a:latin typeface="黑体" panose="02010609060101010101" charset="-122"/>
                          <a:ea typeface="黑体" panose="02010609060101010101" charset="-122"/>
                          <a:cs typeface="宋体" panose="02010600030101010101" pitchFamily="2" charset="-122"/>
                        </a:rPr>
                        <a:t>3</a:t>
                      </a:r>
                      <a:r>
                        <a:rPr lang="en-US" sz="2000" b="1">
                          <a:latin typeface="黑体" panose="02010609060101010101" charset="-122"/>
                          <a:ea typeface="黑体" panose="02010609060101010101" charset="-122"/>
                          <a:cs typeface="宋体" panose="02010600030101010101" pitchFamily="2" charset="-122"/>
                        </a:rPr>
                        <a:t>C</a:t>
                      </a:r>
                      <a:r>
                        <a:rPr lang="en-US" sz="2000" b="1" baseline="-25000">
                          <a:latin typeface="黑体" panose="02010609060101010101" charset="-122"/>
                          <a:ea typeface="黑体" panose="02010609060101010101" charset="-122"/>
                          <a:cs typeface="宋体" panose="02010600030101010101" pitchFamily="2" charset="-122"/>
                        </a:rPr>
                        <a:t>3</a:t>
                      </a:r>
                      <a:endParaRPr lang="en-US" altLang="en-US" sz="2000" b="1" baseline="-2500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150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7</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116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a:t>
                      </a:r>
                      <a:r>
                        <a:rPr lang="en-US" sz="2000" b="1" baseline="-25000">
                          <a:latin typeface="黑体" panose="02010609060101010101" charset="-122"/>
                          <a:ea typeface="黑体" panose="02010609060101010101" charset="-122"/>
                          <a:cs typeface="宋体" panose="02010600030101010101" pitchFamily="2" charset="-122"/>
                        </a:rPr>
                        <a:t>2</a:t>
                      </a:r>
                      <a:r>
                        <a:rPr lang="en-US" sz="2000" b="1">
                          <a:latin typeface="黑体" panose="02010609060101010101" charset="-122"/>
                          <a:ea typeface="黑体" panose="02010609060101010101" charset="-122"/>
                          <a:cs typeface="宋体" panose="02010600030101010101" pitchFamily="2" charset="-122"/>
                        </a:rPr>
                        <a:t>B</a:t>
                      </a:r>
                      <a:r>
                        <a:rPr lang="en-US" sz="2000" b="1" baseline="-25000">
                          <a:latin typeface="黑体" panose="02010609060101010101" charset="-122"/>
                          <a:ea typeface="黑体" panose="02010609060101010101" charset="-122"/>
                          <a:cs typeface="宋体" panose="02010600030101010101" pitchFamily="2" charset="-122"/>
                        </a:rPr>
                        <a:t>1</a:t>
                      </a:r>
                      <a:r>
                        <a:rPr lang="en-US" sz="2000" b="1">
                          <a:latin typeface="黑体" panose="02010609060101010101" charset="-122"/>
                          <a:ea typeface="黑体" panose="02010609060101010101" charset="-122"/>
                          <a:cs typeface="宋体" panose="02010600030101010101" pitchFamily="2" charset="-122"/>
                        </a:rPr>
                        <a:t>C</a:t>
                      </a:r>
                      <a:r>
                        <a:rPr lang="en-US" sz="2000" b="1" baseline="-25000">
                          <a:latin typeface="黑体" panose="02010609060101010101" charset="-122"/>
                          <a:ea typeface="黑体" panose="02010609060101010101" charset="-122"/>
                          <a:cs typeface="宋体" panose="02010600030101010101" pitchFamily="2" charset="-122"/>
                        </a:rPr>
                        <a:t>2</a:t>
                      </a:r>
                      <a:endParaRPr lang="en-US" altLang="en-US" sz="2000" b="1" baseline="-2500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90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1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a:t>
                      </a:r>
                      <a:r>
                        <a:rPr lang="en-US" sz="2000" b="1" baseline="-25000">
                          <a:latin typeface="黑体" panose="02010609060101010101" charset="-122"/>
                          <a:ea typeface="黑体" panose="02010609060101010101" charset="-122"/>
                          <a:cs typeface="宋体" panose="02010600030101010101" pitchFamily="2" charset="-122"/>
                        </a:rPr>
                        <a:t>2</a:t>
                      </a:r>
                      <a:r>
                        <a:rPr lang="en-US" sz="2000" b="1">
                          <a:latin typeface="黑体" panose="02010609060101010101" charset="-122"/>
                          <a:ea typeface="黑体" panose="02010609060101010101" charset="-122"/>
                          <a:cs typeface="宋体" panose="02010600030101010101" pitchFamily="2" charset="-122"/>
                        </a:rPr>
                        <a:t>B</a:t>
                      </a:r>
                      <a:r>
                        <a:rPr lang="en-US" sz="2000" b="1" baseline="-25000">
                          <a:latin typeface="黑体" panose="02010609060101010101" charset="-122"/>
                          <a:ea typeface="黑体" panose="02010609060101010101" charset="-122"/>
                          <a:cs typeface="宋体" panose="02010600030101010101" pitchFamily="2" charset="-122"/>
                        </a:rPr>
                        <a:t>2</a:t>
                      </a:r>
                      <a:r>
                        <a:rPr lang="en-US" sz="2000" b="1">
                          <a:latin typeface="黑体" panose="02010609060101010101" charset="-122"/>
                          <a:ea typeface="黑体" panose="02010609060101010101" charset="-122"/>
                          <a:cs typeface="宋体" panose="02010600030101010101" pitchFamily="2" charset="-122"/>
                        </a:rPr>
                        <a:t>C</a:t>
                      </a:r>
                      <a:r>
                        <a:rPr lang="en-US" sz="2000" b="1" baseline="-25000">
                          <a:latin typeface="黑体" panose="02010609060101010101" charset="-122"/>
                          <a:ea typeface="黑体" panose="02010609060101010101" charset="-122"/>
                          <a:cs typeface="宋体" panose="02010600030101010101" pitchFamily="2" charset="-122"/>
                        </a:rPr>
                        <a:t>3</a:t>
                      </a:r>
                      <a:endParaRPr lang="en-US" altLang="en-US" sz="2000" b="1" baseline="-2500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120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7</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1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a:t>
                      </a:r>
                      <a:r>
                        <a:rPr lang="en-US" sz="2000" b="1" baseline="-25000">
                          <a:latin typeface="黑体" panose="02010609060101010101" charset="-122"/>
                          <a:ea typeface="黑体" panose="02010609060101010101" charset="-122"/>
                          <a:cs typeface="宋体" panose="02010600030101010101" pitchFamily="2" charset="-122"/>
                        </a:rPr>
                        <a:t>2</a:t>
                      </a:r>
                      <a:r>
                        <a:rPr lang="en-US" sz="2000" b="1">
                          <a:latin typeface="黑体" panose="02010609060101010101" charset="-122"/>
                          <a:ea typeface="黑体" panose="02010609060101010101" charset="-122"/>
                          <a:cs typeface="宋体" panose="02010600030101010101" pitchFamily="2" charset="-122"/>
                        </a:rPr>
                        <a:t>B</a:t>
                      </a:r>
                      <a:r>
                        <a:rPr lang="en-US" sz="2000" b="1" baseline="-25000">
                          <a:latin typeface="黑体" panose="02010609060101010101" charset="-122"/>
                          <a:ea typeface="黑体" panose="02010609060101010101" charset="-122"/>
                          <a:cs typeface="宋体" panose="02010600030101010101" pitchFamily="2" charset="-122"/>
                        </a:rPr>
                        <a:t>3</a:t>
                      </a:r>
                      <a:r>
                        <a:rPr lang="en-US" sz="2000" b="1">
                          <a:latin typeface="黑体" panose="02010609060101010101" charset="-122"/>
                          <a:ea typeface="黑体" panose="02010609060101010101" charset="-122"/>
                          <a:cs typeface="宋体" panose="02010600030101010101" pitchFamily="2" charset="-122"/>
                        </a:rPr>
                        <a:t>C</a:t>
                      </a:r>
                      <a:r>
                        <a:rPr lang="en-US" sz="2000" b="1" baseline="-25000">
                          <a:latin typeface="黑体" panose="02010609060101010101" charset="-122"/>
                          <a:ea typeface="黑体" panose="02010609060101010101" charset="-122"/>
                          <a:cs typeface="宋体" panose="02010600030101010101" pitchFamily="2" charset="-122"/>
                        </a:rPr>
                        <a:t>1</a:t>
                      </a:r>
                      <a:endParaRPr lang="en-US" altLang="en-US" sz="2000" b="1" baseline="-2500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150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1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7</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7</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a:t>
                      </a:r>
                      <a:r>
                        <a:rPr lang="en-US" sz="2000" b="1" baseline="-25000">
                          <a:latin typeface="黑体" panose="02010609060101010101" charset="-122"/>
                          <a:ea typeface="黑体" panose="02010609060101010101" charset="-122"/>
                          <a:cs typeface="宋体" panose="02010600030101010101" pitchFamily="2" charset="-122"/>
                        </a:rPr>
                        <a:t>3</a:t>
                      </a:r>
                      <a:r>
                        <a:rPr lang="en-US" sz="2000" b="1">
                          <a:latin typeface="黑体" panose="02010609060101010101" charset="-122"/>
                          <a:ea typeface="黑体" panose="02010609060101010101" charset="-122"/>
                          <a:cs typeface="宋体" panose="02010600030101010101" pitchFamily="2" charset="-122"/>
                        </a:rPr>
                        <a:t>B</a:t>
                      </a:r>
                      <a:r>
                        <a:rPr lang="en-US" sz="2000" b="1" baseline="-25000">
                          <a:latin typeface="黑体" panose="02010609060101010101" charset="-122"/>
                          <a:ea typeface="黑体" panose="02010609060101010101" charset="-122"/>
                          <a:cs typeface="宋体" panose="02010600030101010101" pitchFamily="2" charset="-122"/>
                        </a:rPr>
                        <a:t>1</a:t>
                      </a:r>
                      <a:r>
                        <a:rPr lang="en-US" sz="2000" b="1">
                          <a:latin typeface="黑体" panose="02010609060101010101" charset="-122"/>
                          <a:ea typeface="黑体" panose="02010609060101010101" charset="-122"/>
                          <a:cs typeface="宋体" panose="02010600030101010101" pitchFamily="2" charset="-122"/>
                        </a:rPr>
                        <a:t>C</a:t>
                      </a:r>
                      <a:r>
                        <a:rPr lang="en-US" sz="2000" b="1" baseline="-25000">
                          <a:latin typeface="黑体" panose="02010609060101010101" charset="-122"/>
                          <a:ea typeface="黑体" panose="02010609060101010101" charset="-122"/>
                          <a:cs typeface="宋体" panose="02010600030101010101" pitchFamily="2" charset="-122"/>
                        </a:rPr>
                        <a:t>3</a:t>
                      </a:r>
                      <a:endParaRPr lang="en-US" altLang="en-US" sz="2000" b="1" baseline="-2500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90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90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7</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179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a:t>
                      </a:r>
                      <a:r>
                        <a:rPr lang="en-US" sz="2000" b="1" baseline="-25000">
                          <a:latin typeface="黑体" panose="02010609060101010101" charset="-122"/>
                          <a:ea typeface="黑体" panose="02010609060101010101" charset="-122"/>
                          <a:cs typeface="宋体" panose="02010600030101010101" pitchFamily="2" charset="-122"/>
                        </a:rPr>
                        <a:t>3</a:t>
                      </a:r>
                      <a:r>
                        <a:rPr lang="en-US" sz="2000" b="1">
                          <a:latin typeface="黑体" panose="02010609060101010101" charset="-122"/>
                          <a:ea typeface="黑体" panose="02010609060101010101" charset="-122"/>
                          <a:cs typeface="宋体" panose="02010600030101010101" pitchFamily="2" charset="-122"/>
                        </a:rPr>
                        <a:t>B</a:t>
                      </a:r>
                      <a:r>
                        <a:rPr lang="en-US" sz="2000" b="1" baseline="-25000">
                          <a:latin typeface="黑体" panose="02010609060101010101" charset="-122"/>
                          <a:ea typeface="黑体" panose="02010609060101010101" charset="-122"/>
                          <a:cs typeface="宋体" panose="02010600030101010101" pitchFamily="2" charset="-122"/>
                        </a:rPr>
                        <a:t>2</a:t>
                      </a:r>
                      <a:r>
                        <a:rPr lang="en-US" sz="2000" b="1">
                          <a:latin typeface="黑体" panose="02010609060101010101" charset="-122"/>
                          <a:ea typeface="黑体" panose="02010609060101010101" charset="-122"/>
                          <a:cs typeface="宋体" panose="02010600030101010101" pitchFamily="2" charset="-122"/>
                        </a:rPr>
                        <a:t>C</a:t>
                      </a:r>
                      <a:r>
                        <a:rPr lang="en-US" sz="2000" b="1" baseline="-25000">
                          <a:latin typeface="黑体" panose="02010609060101010101" charset="-122"/>
                          <a:ea typeface="黑体" panose="02010609060101010101" charset="-122"/>
                          <a:cs typeface="宋体" panose="02010600030101010101" pitchFamily="2" charset="-122"/>
                        </a:rPr>
                        <a:t>1</a:t>
                      </a:r>
                      <a:endParaRPr lang="en-US" altLang="en-US" sz="2000" b="1" baseline="-2500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90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120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0292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9</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9</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a:t>
                      </a:r>
                      <a:r>
                        <a:rPr lang="en-US" sz="2000" b="1" baseline="-25000">
                          <a:latin typeface="黑体" panose="02010609060101010101" charset="-122"/>
                          <a:ea typeface="黑体" panose="02010609060101010101" charset="-122"/>
                          <a:cs typeface="宋体" panose="02010600030101010101" pitchFamily="2" charset="-122"/>
                        </a:rPr>
                        <a:t>3</a:t>
                      </a:r>
                      <a:r>
                        <a:rPr lang="en-US" sz="2000" b="1">
                          <a:latin typeface="黑体" panose="02010609060101010101" charset="-122"/>
                          <a:ea typeface="黑体" panose="02010609060101010101" charset="-122"/>
                          <a:cs typeface="宋体" panose="02010600030101010101" pitchFamily="2" charset="-122"/>
                        </a:rPr>
                        <a:t>B</a:t>
                      </a:r>
                      <a:r>
                        <a:rPr lang="en-US" sz="2000" b="1" baseline="-25000">
                          <a:latin typeface="黑体" panose="02010609060101010101" charset="-122"/>
                          <a:ea typeface="黑体" panose="02010609060101010101" charset="-122"/>
                          <a:cs typeface="宋体" panose="02010600030101010101" pitchFamily="2" charset="-122"/>
                        </a:rPr>
                        <a:t>3</a:t>
                      </a:r>
                      <a:r>
                        <a:rPr lang="en-US" sz="2000" b="1">
                          <a:latin typeface="黑体" panose="02010609060101010101" charset="-122"/>
                          <a:ea typeface="黑体" panose="02010609060101010101" charset="-122"/>
                          <a:cs typeface="宋体" panose="02010600030101010101" pitchFamily="2" charset="-122"/>
                        </a:rPr>
                        <a:t>C</a:t>
                      </a:r>
                      <a:r>
                        <a:rPr lang="en-US" sz="2000" b="1" baseline="-25000">
                          <a:latin typeface="黑体" panose="02010609060101010101" charset="-122"/>
                          <a:ea typeface="黑体" panose="02010609060101010101" charset="-122"/>
                          <a:cs typeface="宋体" panose="02010600030101010101" pitchFamily="2" charset="-122"/>
                        </a:rPr>
                        <a:t>2</a:t>
                      </a:r>
                      <a:endParaRPr lang="en-US" altLang="en-US" sz="2000" b="1" baseline="-2500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90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150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pic>
        <p:nvPicPr>
          <p:cNvPr id="4" name="图片 3"/>
          <p:cNvPicPr/>
          <p:nvPr/>
        </p:nvPicPr>
        <p:blipFill>
          <a:blip r:embed="rId3"/>
          <a:stretch>
            <a:fillRect/>
          </a:stretch>
        </p:blipFill>
        <p:spPr>
          <a:xfrm>
            <a:off x="3573780" y="3578225"/>
            <a:ext cx="718820" cy="607060"/>
          </a:xfrm>
          <a:prstGeom prst="rect">
            <a:avLst/>
          </a:prstGeom>
          <a:noFill/>
          <a:ln w="9525">
            <a:noFill/>
          </a:ln>
        </p:spPr>
      </p:pic>
      <p:sp>
        <p:nvSpPr>
          <p:cNvPr id="2" name="Rectangle 6"/>
          <p:cNvSpPr txBox="1">
            <a:spLocks noGrp="1"/>
          </p:cNvSpPr>
          <p:nvPr/>
        </p:nvSpPr>
        <p:spPr>
          <a:xfrm>
            <a:off x="7983220" y="639064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74</a:t>
            </a:fld>
            <a:r>
              <a:rPr lang="en-US" altLang="zh-CN" b="1" dirty="0">
                <a:solidFill>
                  <a:schemeClr val="accent4"/>
                </a:solidFill>
              </a:rPr>
              <a:t>/116</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39687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3.6.1 正交实验法设计基本原理</a:t>
            </a:r>
          </a:p>
        </p:txBody>
      </p:sp>
      <p:sp>
        <p:nvSpPr>
          <p:cNvPr id="23555" name="Rectangle 3"/>
          <p:cNvSpPr>
            <a:spLocks noGrp="1"/>
          </p:cNvSpPr>
          <p:nvPr>
            <p:ph idx="1"/>
          </p:nvPr>
        </p:nvSpPr>
        <p:spPr>
          <a:xfrm>
            <a:off x="120650" y="1216025"/>
            <a:ext cx="8555806" cy="5395595"/>
          </a:xfrm>
        </p:spPr>
        <p:txBody>
          <a:bodyPr vert="horz" wrap="square" lIns="91440" tIns="45720" rIns="91440" bIns="45720" anchor="t"/>
          <a:lstStyle/>
          <a:p>
            <a:pPr marL="0" indent="0" eaLnBrk="1" hangingPunct="1">
              <a:lnSpc>
                <a:spcPct val="90000"/>
              </a:lnSpc>
              <a:spcBef>
                <a:spcPct val="0"/>
              </a:spcBef>
              <a:buNone/>
            </a:pPr>
            <a:r>
              <a:rPr lang="en-US" b="1" dirty="0">
                <a:latin typeface="黑体" panose="02010609060101010101" charset="-122"/>
                <a:ea typeface="黑体" panose="02010609060101010101" charset="-122"/>
                <a:cs typeface="黑体" panose="02010609060101010101" charset="-122"/>
              </a:rPr>
              <a:t>  </a:t>
            </a:r>
            <a:r>
              <a:rPr lang="en-US" dirty="0">
                <a:solidFill>
                  <a:srgbClr val="000000"/>
                </a:solidFill>
                <a:latin typeface="黑体" panose="02010609060101010101" charset="-122"/>
                <a:ea typeface="黑体" panose="02010609060101010101" charset="-122"/>
                <a:cs typeface="黑体" panose="02010609060101010101" charset="-122"/>
              </a:rPr>
              <a:t>  从图3-9（c）可以明显看出，9个实验点均匀分布在立方体的各个部分，任何一个水平面或者垂直面都有3个点且仅有3个点，而且任何一条线上只有一个点。因此，正交实验能够反映全面实验的情况，在一定的意义上代表了全面实验，并且实验次数大幅减少。</a:t>
            </a:r>
          </a:p>
          <a:p>
            <a:pPr marL="0" indent="0" eaLnBrk="1" hangingPunct="1">
              <a:lnSpc>
                <a:spcPct val="9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根据正交表安排实验时，只需要把每一个实验因子分别对应于正交表的一列，需要注意的是，一个因子对应一列，不能使两个因子对应于同一列。例如，在表3-16中，因子A、B、C可以任意地对应于正交表L9(34)的某3列，本实验设计中选择开始的3列分别与3个因子相对应。然后，把正交表中的数字“翻译”成对应因子的水平。最后，每一行的水平组合就构成了一个实验项，实验项不考虑正交表中没有安排因子的列。</a:t>
            </a:r>
            <a:endParaRPr lang="en-US" b="1" dirty="0">
              <a:latin typeface="黑体" panose="02010609060101010101" charset="-122"/>
              <a:ea typeface="黑体" panose="02010609060101010101" charset="-122"/>
              <a:cs typeface="黑体" panose="02010609060101010101" charset="-122"/>
            </a:endParaRPr>
          </a:p>
          <a:p>
            <a:pPr marL="0" indent="0" eaLnBrk="1" hangingPunct="1">
              <a:lnSpc>
                <a:spcPct val="120000"/>
              </a:lnSpc>
              <a:spcBef>
                <a:spcPct val="0"/>
              </a:spcBef>
              <a:buNone/>
            </a:pPr>
            <a:r>
              <a:rPr lang="en-US" b="1" dirty="0">
                <a:latin typeface="黑体" panose="02010609060101010101" charset="-122"/>
                <a:ea typeface="黑体" panose="02010609060101010101" charset="-122"/>
                <a:cs typeface="黑体" panose="02010609060101010101" charset="-122"/>
              </a:rPr>
              <a:t>	</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75</a:t>
            </a:fld>
            <a:r>
              <a:rPr lang="en-US" altLang="zh-CN" b="1" dirty="0">
                <a:solidFill>
                  <a:schemeClr val="accent4"/>
                </a:solidFill>
              </a:rPr>
              <a:t>/116</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447250" y="188640"/>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3.6.1  正交实验法设计基本原理</a:t>
            </a:r>
          </a:p>
        </p:txBody>
      </p:sp>
      <p:sp>
        <p:nvSpPr>
          <p:cNvPr id="23555" name="Rectangle 3"/>
          <p:cNvSpPr>
            <a:spLocks noGrp="1"/>
          </p:cNvSpPr>
          <p:nvPr>
            <p:ph idx="1"/>
          </p:nvPr>
        </p:nvSpPr>
        <p:spPr>
          <a:xfrm>
            <a:off x="165234" y="1196752"/>
            <a:ext cx="8145780" cy="5240655"/>
          </a:xfrm>
        </p:spPr>
        <p:txBody>
          <a:bodyPr vert="horz" wrap="square" lIns="91440" tIns="45720" rIns="91440" bIns="45720" anchor="t"/>
          <a:lstStyle/>
          <a:p>
            <a:pPr marL="0" indent="0" eaLnBrk="1" hangingPunct="1">
              <a:lnSpc>
                <a:spcPct val="120000"/>
              </a:lnSpc>
              <a:spcBef>
                <a:spcPct val="0"/>
              </a:spcBef>
              <a:buNone/>
            </a:pPr>
            <a:r>
              <a:rPr lang="en-US" b="1" dirty="0">
                <a:latin typeface="黑体" panose="02010609060101010101" charset="-122"/>
                <a:ea typeface="黑体" panose="02010609060101010101" charset="-122"/>
                <a:cs typeface="黑体" panose="02010609060101010101" charset="-122"/>
              </a:rPr>
              <a:t>    </a:t>
            </a:r>
            <a:r>
              <a:rPr lang="en-US" dirty="0">
                <a:solidFill>
                  <a:srgbClr val="000000"/>
                </a:solidFill>
                <a:latin typeface="黑体" panose="02010609060101010101" charset="-122"/>
                <a:ea typeface="黑体" panose="02010609060101010101" charset="-122"/>
                <a:cs typeface="黑体" panose="02010609060101010101" charset="-122"/>
              </a:rPr>
              <a:t>上面的例子说明，正交试验法是一种适合研究与处理多因素、多水平试验的科学方法。根据正交性原理，通过选择合适的正交表，从全面试验点中挑选出部分有代表性的实验点，选出的实验点具有</a:t>
            </a:r>
            <a:r>
              <a:rPr lang="en-US" dirty="0">
                <a:solidFill>
                  <a:srgbClr val="FF0000"/>
                </a:solidFill>
                <a:latin typeface="黑体" panose="02010609060101010101" charset="-122"/>
                <a:ea typeface="黑体" panose="02010609060101010101" charset="-122"/>
                <a:cs typeface="黑体" panose="02010609060101010101" charset="-122"/>
              </a:rPr>
              <a:t>“均匀分布，整齐可比”</a:t>
            </a:r>
            <a:r>
              <a:rPr lang="en-US" dirty="0">
                <a:solidFill>
                  <a:srgbClr val="000000"/>
                </a:solidFill>
                <a:latin typeface="黑体" panose="02010609060101010101" charset="-122"/>
                <a:ea typeface="黑体" panose="02010609060101010101" charset="-122"/>
                <a:cs typeface="黑体" panose="02010609060101010101" charset="-122"/>
              </a:rPr>
              <a:t>的特点。</a:t>
            </a:r>
          </a:p>
          <a:p>
            <a:pPr marL="0" indent="0" eaLnBrk="1" hangingPunct="1">
              <a:lnSpc>
                <a:spcPct val="120000"/>
              </a:lnSpc>
              <a:spcBef>
                <a:spcPct val="0"/>
              </a:spcBef>
              <a:buNone/>
            </a:pPr>
            <a:r>
              <a:rPr lang="en-US" dirty="0">
                <a:solidFill>
                  <a:srgbClr val="FF0000"/>
                </a:solidFill>
                <a:latin typeface="黑体" panose="02010609060101010101" charset="-122"/>
                <a:ea typeface="黑体" panose="02010609060101010101" charset="-122"/>
                <a:cs typeface="黑体" panose="02010609060101010101" charset="-122"/>
              </a:rPr>
              <a:t>“均匀分布”性</a:t>
            </a:r>
            <a:r>
              <a:rPr lang="en-US" dirty="0">
                <a:solidFill>
                  <a:srgbClr val="000000"/>
                </a:solidFill>
                <a:latin typeface="黑体" panose="02010609060101010101" charset="-122"/>
                <a:ea typeface="黑体" panose="02010609060101010101" charset="-122"/>
                <a:cs typeface="黑体" panose="02010609060101010101" charset="-122"/>
              </a:rPr>
              <a:t>使实验点能均衡地分布在实验数据范围内，使每个实验点有充分的代表性；</a:t>
            </a:r>
          </a:p>
          <a:p>
            <a:pPr marL="0" indent="0" eaLnBrk="1" hangingPunct="1">
              <a:lnSpc>
                <a:spcPct val="120000"/>
              </a:lnSpc>
              <a:spcBef>
                <a:spcPct val="0"/>
              </a:spcBef>
              <a:buNone/>
            </a:pPr>
            <a:r>
              <a:rPr lang="en-US" dirty="0">
                <a:solidFill>
                  <a:srgbClr val="FF0000"/>
                </a:solidFill>
                <a:latin typeface="黑体" panose="02010609060101010101" charset="-122"/>
                <a:ea typeface="黑体" panose="02010609060101010101" charset="-122"/>
                <a:cs typeface="黑体" panose="02010609060101010101" charset="-122"/>
              </a:rPr>
              <a:t>“整齐可比”性</a:t>
            </a:r>
            <a:r>
              <a:rPr lang="en-US" dirty="0">
                <a:solidFill>
                  <a:srgbClr val="000000"/>
                </a:solidFill>
                <a:latin typeface="黑体" panose="02010609060101010101" charset="-122"/>
                <a:ea typeface="黑体" panose="02010609060101010101" charset="-122"/>
                <a:cs typeface="黑体" panose="02010609060101010101" charset="-122"/>
              </a:rPr>
              <a:t>方便了对实验结果的分析，可以估计各因素对最终实验结果的影响，找出影响实验结果的主要因素。</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76</a:t>
            </a:fld>
            <a:r>
              <a:rPr lang="en-US" altLang="zh-CN" b="1" dirty="0">
                <a:solidFill>
                  <a:schemeClr val="accent4"/>
                </a:solidFill>
              </a:rPr>
              <a:t>/116</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323528" y="260648"/>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a:t>
            </a:r>
            <a:r>
              <a:rPr lang="en-US" altLang="zh-CN"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2</a:t>
            </a:r>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  正交表及其选择方法</a:t>
            </a:r>
          </a:p>
        </p:txBody>
      </p:sp>
      <p:sp>
        <p:nvSpPr>
          <p:cNvPr id="23555" name="Rectangle 3"/>
          <p:cNvSpPr>
            <a:spLocks noGrp="1"/>
          </p:cNvSpPr>
          <p:nvPr>
            <p:ph idx="1"/>
          </p:nvPr>
        </p:nvSpPr>
        <p:spPr>
          <a:xfrm>
            <a:off x="179512" y="1136650"/>
            <a:ext cx="8486973" cy="5395595"/>
          </a:xfrm>
        </p:spPr>
        <p:txBody>
          <a:bodyPr vert="horz" wrap="square" lIns="91440" tIns="45720" rIns="91440" bIns="45720" anchor="t"/>
          <a:lstStyle/>
          <a:p>
            <a:pPr marL="0" indent="0" eaLnBrk="1" hangingPunct="1">
              <a:lnSpc>
                <a:spcPct val="110000"/>
              </a:lnSpc>
              <a:spcBef>
                <a:spcPct val="0"/>
              </a:spcBef>
              <a:buNone/>
            </a:pPr>
            <a:r>
              <a:rPr lang="en-US" b="1" dirty="0">
                <a:latin typeface="黑体" panose="02010609060101010101" charset="-122"/>
                <a:ea typeface="黑体" panose="02010609060101010101" charset="-122"/>
                <a:cs typeface="黑体" panose="02010609060101010101" charset="-122"/>
              </a:rPr>
              <a:t>  </a:t>
            </a:r>
            <a:r>
              <a:rPr lang="en-US" dirty="0" err="1">
                <a:solidFill>
                  <a:srgbClr val="000000"/>
                </a:solidFill>
                <a:latin typeface="黑体" panose="02010609060101010101" charset="-122"/>
                <a:ea typeface="黑体" panose="02010609060101010101" charset="-122"/>
                <a:cs typeface="黑体" panose="02010609060101010101" charset="-122"/>
              </a:rPr>
              <a:t>正交表是正交实验设计的基本工具，是在运用数学理论的基础上构造出的一些规范化的表格，其形式为：L实验次数</a:t>
            </a:r>
            <a:r>
              <a:rPr lang="en-US" dirty="0">
                <a:solidFill>
                  <a:srgbClr val="000000"/>
                </a:solidFill>
                <a:latin typeface="黑体" panose="02010609060101010101" charset="-122"/>
                <a:ea typeface="黑体" panose="02010609060101010101" charset="-122"/>
                <a:cs typeface="黑体" panose="02010609060101010101" charset="-122"/>
              </a:rPr>
              <a:t>(水平数因子数)。</a:t>
            </a:r>
            <a:endParaRPr lang="en-US" dirty="0">
              <a:latin typeface="黑体" panose="02010609060101010101" charset="-122"/>
              <a:ea typeface="黑体" panose="02010609060101010101" charset="-122"/>
              <a:cs typeface="黑体" panose="02010609060101010101" charset="-122"/>
            </a:endParaRPr>
          </a:p>
          <a:p>
            <a:pPr marL="0" indent="0" eaLnBrk="1" hangingPunct="1">
              <a:lnSpc>
                <a:spcPct val="110000"/>
              </a:lnSpc>
              <a:spcBef>
                <a:spcPct val="0"/>
              </a:spcBef>
              <a:buFont typeface="Wingdings" panose="05000000000000000000" charset="0"/>
              <a:buChar char="Ø"/>
            </a:pPr>
            <a:r>
              <a:rPr lang="en-US" dirty="0">
                <a:solidFill>
                  <a:srgbClr val="FF0000"/>
                </a:solidFill>
                <a:latin typeface="黑体" panose="02010609060101010101" charset="-122"/>
                <a:ea typeface="黑体" panose="02010609060101010101" charset="-122"/>
                <a:cs typeface="黑体" panose="02010609060101010101" charset="-122"/>
              </a:rPr>
              <a:t>L：</a:t>
            </a:r>
            <a:r>
              <a:rPr lang="en-US" dirty="0">
                <a:solidFill>
                  <a:srgbClr val="000000"/>
                </a:solidFill>
                <a:latin typeface="黑体" panose="02010609060101010101" charset="-122"/>
                <a:ea typeface="黑体" panose="02010609060101010101" charset="-122"/>
                <a:cs typeface="黑体" panose="02010609060101010101" charset="-122"/>
              </a:rPr>
              <a:t>代表正交表。</a:t>
            </a:r>
          </a:p>
          <a:p>
            <a:pPr marL="0" indent="0" eaLnBrk="1" hangingPunct="1">
              <a:lnSpc>
                <a:spcPct val="110000"/>
              </a:lnSpc>
              <a:spcBef>
                <a:spcPct val="0"/>
              </a:spcBef>
              <a:buFont typeface="Wingdings" panose="05000000000000000000" charset="0"/>
              <a:buChar char="Ø"/>
            </a:pPr>
            <a:r>
              <a:rPr lang="en-US" dirty="0">
                <a:solidFill>
                  <a:srgbClr val="FF0000"/>
                </a:solidFill>
                <a:latin typeface="黑体" panose="02010609060101010101" charset="-122"/>
                <a:ea typeface="黑体" panose="02010609060101010101" charset="-122"/>
                <a:cs typeface="黑体" panose="02010609060101010101" charset="-122"/>
              </a:rPr>
              <a:t>实验次数：</a:t>
            </a:r>
            <a:r>
              <a:rPr lang="en-US" dirty="0">
                <a:solidFill>
                  <a:srgbClr val="000000"/>
                </a:solidFill>
                <a:latin typeface="黑体" panose="02010609060101010101" charset="-122"/>
                <a:ea typeface="黑体" panose="02010609060101010101" charset="-122"/>
                <a:cs typeface="黑体" panose="02010609060101010101" charset="-122"/>
              </a:rPr>
              <a:t>某一正交表所安排的实验次数，即该正交表的行数，也是用正交实验法设计出的测试用例的数量。</a:t>
            </a:r>
          </a:p>
          <a:p>
            <a:pPr marL="0" indent="0" eaLnBrk="1" hangingPunct="1">
              <a:lnSpc>
                <a:spcPct val="110000"/>
              </a:lnSpc>
              <a:spcBef>
                <a:spcPct val="0"/>
              </a:spcBef>
              <a:buFont typeface="Wingdings" panose="05000000000000000000" charset="0"/>
              <a:buChar char="Ø"/>
            </a:pPr>
            <a:r>
              <a:rPr lang="en-US" dirty="0">
                <a:solidFill>
                  <a:srgbClr val="FF0000"/>
                </a:solidFill>
                <a:latin typeface="黑体" panose="02010609060101010101" charset="-122"/>
                <a:ea typeface="黑体" panose="02010609060101010101" charset="-122"/>
                <a:cs typeface="黑体" panose="02010609060101010101" charset="-122"/>
              </a:rPr>
              <a:t>水平数：</a:t>
            </a:r>
            <a:r>
              <a:rPr lang="en-US" dirty="0">
                <a:solidFill>
                  <a:srgbClr val="000000"/>
                </a:solidFill>
                <a:latin typeface="黑体" panose="02010609060101010101" charset="-122"/>
                <a:ea typeface="黑体" panose="02010609060101010101" charset="-122"/>
                <a:cs typeface="黑体" panose="02010609060101010101" charset="-122"/>
              </a:rPr>
              <a:t>任何单个因子能够取得的值的最大个数。</a:t>
            </a:r>
          </a:p>
          <a:p>
            <a:pPr marL="0" indent="0" eaLnBrk="1" hangingPunct="1">
              <a:lnSpc>
                <a:spcPct val="110000"/>
              </a:lnSpc>
              <a:spcBef>
                <a:spcPct val="0"/>
              </a:spcBef>
              <a:buFont typeface="Wingdings" panose="05000000000000000000" charset="0"/>
              <a:buChar char="Ø"/>
            </a:pPr>
            <a:r>
              <a:rPr lang="en-US" dirty="0">
                <a:solidFill>
                  <a:srgbClr val="FF0000"/>
                </a:solidFill>
                <a:latin typeface="黑体" panose="02010609060101010101" charset="-122"/>
                <a:ea typeface="黑体" panose="02010609060101010101" charset="-122"/>
                <a:cs typeface="黑体" panose="02010609060101010101" charset="-122"/>
              </a:rPr>
              <a:t>因子数：</a:t>
            </a:r>
            <a:r>
              <a:rPr lang="en-US" dirty="0">
                <a:solidFill>
                  <a:srgbClr val="000000"/>
                </a:solidFill>
                <a:latin typeface="黑体" panose="02010609060101010101" charset="-122"/>
                <a:ea typeface="黑体" panose="02010609060101010101" charset="-122"/>
                <a:cs typeface="黑体" panose="02010609060101010101" charset="-122"/>
              </a:rPr>
              <a:t>正交表最多可以安排的因子个数，即正交表的列数，也是用正交实验法设计测试用例时，所能处理的变量的最大个数。</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77</a:t>
            </a:fld>
            <a:r>
              <a:rPr lang="en-US" altLang="zh-CN" b="1" dirty="0">
                <a:solidFill>
                  <a:schemeClr val="accent4"/>
                </a:solidFill>
              </a:rPr>
              <a:t>/116</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412115" y="260648"/>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a:t>
            </a:r>
            <a:r>
              <a:rPr lang="en-US" altLang="zh-CN"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2</a:t>
            </a:r>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  正交表及其选择方法</a:t>
            </a:r>
          </a:p>
        </p:txBody>
      </p:sp>
      <p:sp>
        <p:nvSpPr>
          <p:cNvPr id="23555" name="Rectangle 3"/>
          <p:cNvSpPr>
            <a:spLocks noGrp="1"/>
          </p:cNvSpPr>
          <p:nvPr>
            <p:ph idx="1"/>
          </p:nvPr>
        </p:nvSpPr>
        <p:spPr>
          <a:xfrm>
            <a:off x="251520" y="1037112"/>
            <a:ext cx="8145780" cy="5278120"/>
          </a:xfrm>
        </p:spPr>
        <p:txBody>
          <a:bodyPr vert="horz" wrap="square" lIns="91440" tIns="45720" rIns="91440" bIns="45720" anchor="t"/>
          <a:lstStyle/>
          <a:p>
            <a:pPr marL="0" indent="0" eaLnBrk="1" hangingPunct="1">
              <a:lnSpc>
                <a:spcPct val="120000"/>
              </a:lnSpc>
              <a:spcBef>
                <a:spcPct val="0"/>
              </a:spcBef>
              <a:buNone/>
            </a:pPr>
            <a:r>
              <a:rPr lang="en-US" b="1" dirty="0">
                <a:latin typeface="黑体" panose="02010609060101010101" charset="-122"/>
                <a:ea typeface="黑体" panose="02010609060101010101" charset="-122"/>
                <a:cs typeface="黑体" panose="02010609060101010101" charset="-122"/>
              </a:rPr>
              <a:t>    </a:t>
            </a:r>
            <a:r>
              <a:rPr lang="en-US" dirty="0">
                <a:solidFill>
                  <a:srgbClr val="000000"/>
                </a:solidFill>
                <a:latin typeface="黑体" panose="02010609060101010101" charset="-122"/>
                <a:ea typeface="黑体" panose="02010609060101010101" charset="-122"/>
                <a:cs typeface="黑体" panose="02010609060101010101" charset="-122"/>
              </a:rPr>
              <a:t>常用的正交表有L8(27)、L9(34)、L16(45)、L8(4×24)、L12(3×24)、L16(44×23)等。</a:t>
            </a:r>
            <a:r>
              <a:rPr lang="en-US" dirty="0">
                <a:solidFill>
                  <a:srgbClr val="FF0000"/>
                </a:solidFill>
                <a:latin typeface="黑体" panose="02010609060101010101" charset="-122"/>
                <a:ea typeface="黑体" panose="02010609060101010101" charset="-122"/>
                <a:cs typeface="黑体" panose="02010609060101010101" charset="-122"/>
              </a:rPr>
              <a:t>正交表可以分为两种，分别是等水平正交表和混合水平正交表。</a:t>
            </a:r>
            <a:r>
              <a:rPr lang="en-US" dirty="0">
                <a:solidFill>
                  <a:srgbClr val="000000"/>
                </a:solidFill>
                <a:latin typeface="黑体" panose="02010609060101010101" charset="-122"/>
                <a:ea typeface="黑体" panose="02010609060101010101" charset="-122"/>
                <a:cs typeface="黑体" panose="02010609060101010101" charset="-122"/>
              </a:rPr>
              <a:t>等水平正交表中各因子水平数相同，混合水平正交表中，某些因子的水平数会与其它因子的水平数不同。</a:t>
            </a:r>
          </a:p>
          <a:p>
            <a:pPr marL="0" indent="0" eaLnBrk="1" hangingPunct="1">
              <a:lnSpc>
                <a:spcPct val="12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例如，L9(34)是等水平正交表，4个因子中每个因子都取3个水平；L8(4×24)是混合水平正交表，如表3-18所示，包含1个4水平列和4个2水平列，共有5列，最多可以安排5个因子。</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78</a:t>
            </a:fld>
            <a:r>
              <a:rPr lang="en-US" altLang="zh-CN" b="1" dirty="0">
                <a:solidFill>
                  <a:schemeClr val="accent4"/>
                </a:solidFill>
              </a:rPr>
              <a:t>/116</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39687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a:t>
            </a:r>
            <a:r>
              <a:rPr lang="en-US" altLang="zh-CN"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2</a:t>
            </a:r>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  正交表及其选择方法</a:t>
            </a:r>
          </a:p>
        </p:txBody>
      </p:sp>
      <p:sp>
        <p:nvSpPr>
          <p:cNvPr id="23555" name="Rectangle 3"/>
          <p:cNvSpPr>
            <a:spLocks noGrp="1"/>
          </p:cNvSpPr>
          <p:nvPr>
            <p:ph idx="1"/>
          </p:nvPr>
        </p:nvSpPr>
        <p:spPr>
          <a:xfrm>
            <a:off x="139065" y="1114425"/>
            <a:ext cx="8417560" cy="5395595"/>
          </a:xfrm>
        </p:spPr>
        <p:txBody>
          <a:bodyPr vert="horz" wrap="square" lIns="91440" tIns="45720" rIns="91440" bIns="45720" anchor="t"/>
          <a:lstStyle/>
          <a:p>
            <a:pPr marL="0" indent="0" algn="ctr" eaLnBrk="1" hangingPunct="1">
              <a:lnSpc>
                <a:spcPct val="130000"/>
              </a:lnSpc>
              <a:spcBef>
                <a:spcPct val="0"/>
              </a:spcBef>
              <a:buNone/>
            </a:pPr>
            <a:r>
              <a:rPr lang="en-US" b="1" dirty="0">
                <a:latin typeface="黑体" panose="02010609060101010101" charset="-122"/>
                <a:ea typeface="黑体" panose="02010609060101010101" charset="-122"/>
                <a:cs typeface="黑体" panose="02010609060101010101" charset="-122"/>
              </a:rPr>
              <a:t>   </a:t>
            </a:r>
            <a:r>
              <a:rPr lang="en-US" sz="2000" b="1" dirty="0">
                <a:solidFill>
                  <a:srgbClr val="000000"/>
                </a:solidFill>
                <a:latin typeface="黑体" panose="02010609060101010101" charset="-122"/>
                <a:ea typeface="黑体" panose="02010609060101010101" charset="-122"/>
                <a:cs typeface="黑体" panose="02010609060101010101" charset="-122"/>
              </a:rPr>
              <a:t> 表3-18  混合水平正交表L8(4×24)</a:t>
            </a:r>
          </a:p>
        </p:txBody>
      </p:sp>
      <p:graphicFrame>
        <p:nvGraphicFramePr>
          <p:cNvPr id="3" name="表格 2"/>
          <p:cNvGraphicFramePr/>
          <p:nvPr/>
        </p:nvGraphicFramePr>
        <p:xfrm>
          <a:off x="139065" y="1793875"/>
          <a:ext cx="8328025" cy="4715510"/>
        </p:xfrm>
        <a:graphic>
          <a:graphicData uri="http://schemas.openxmlformats.org/drawingml/2006/table">
            <a:tbl>
              <a:tblPr firstRow="1" bandRow="1">
                <a:tableStyleId>{5940675A-B579-460E-94D1-54222C63F5DA}</a:tableStyleId>
              </a:tblPr>
              <a:tblGrid>
                <a:gridCol w="1386840">
                  <a:extLst>
                    <a:ext uri="{9D8B030D-6E8A-4147-A177-3AD203B41FA5}">
                      <a16:colId xmlns:a16="http://schemas.microsoft.com/office/drawing/2014/main" val="20000"/>
                    </a:ext>
                  </a:extLst>
                </a:gridCol>
                <a:gridCol w="1391285">
                  <a:extLst>
                    <a:ext uri="{9D8B030D-6E8A-4147-A177-3AD203B41FA5}">
                      <a16:colId xmlns:a16="http://schemas.microsoft.com/office/drawing/2014/main" val="20001"/>
                    </a:ext>
                  </a:extLst>
                </a:gridCol>
                <a:gridCol w="1388110">
                  <a:extLst>
                    <a:ext uri="{9D8B030D-6E8A-4147-A177-3AD203B41FA5}">
                      <a16:colId xmlns:a16="http://schemas.microsoft.com/office/drawing/2014/main" val="20002"/>
                    </a:ext>
                  </a:extLst>
                </a:gridCol>
                <a:gridCol w="1386840">
                  <a:extLst>
                    <a:ext uri="{9D8B030D-6E8A-4147-A177-3AD203B41FA5}">
                      <a16:colId xmlns:a16="http://schemas.microsoft.com/office/drawing/2014/main" val="20003"/>
                    </a:ext>
                  </a:extLst>
                </a:gridCol>
                <a:gridCol w="1388110">
                  <a:extLst>
                    <a:ext uri="{9D8B030D-6E8A-4147-A177-3AD203B41FA5}">
                      <a16:colId xmlns:a16="http://schemas.microsoft.com/office/drawing/2014/main" val="20004"/>
                    </a:ext>
                  </a:extLst>
                </a:gridCol>
                <a:gridCol w="1386840">
                  <a:extLst>
                    <a:ext uri="{9D8B030D-6E8A-4147-A177-3AD203B41FA5}">
                      <a16:colId xmlns:a16="http://schemas.microsoft.com/office/drawing/2014/main" val="20005"/>
                    </a:ext>
                  </a:extLst>
                </a:gridCol>
              </a:tblGrid>
              <a:tr h="616585">
                <a:tc>
                  <a:txBody>
                    <a:bodyPr/>
                    <a:lstStyle/>
                    <a:p>
                      <a:pPr indent="127000" algn="ctr">
                        <a:buNone/>
                      </a:pPr>
                      <a:r>
                        <a:rPr lang="en-US" sz="2000" b="1" dirty="0" err="1">
                          <a:latin typeface="黑体" panose="02010609060101010101" charset="-122"/>
                          <a:ea typeface="黑体" panose="02010609060101010101" charset="-122"/>
                          <a:cs typeface="宋体" panose="02010600030101010101" pitchFamily="2" charset="-122"/>
                        </a:rPr>
                        <a:t>序号</a:t>
                      </a:r>
                      <a:endParaRPr lang="en-US" altLang="en-US" sz="2000" b="1" dirty="0">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extLst>
                  <a:ext uri="{0D108BD9-81ED-4DB2-BD59-A6C34878D82A}">
                    <a16:rowId xmlns:a16="http://schemas.microsoft.com/office/drawing/2014/main" val="10000"/>
                  </a:ext>
                </a:extLst>
              </a:tr>
              <a:tr h="51244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44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44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181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244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dirty="0">
                          <a:latin typeface="黑体" panose="02010609060101010101" charset="-122"/>
                          <a:ea typeface="黑体" panose="02010609060101010101" charset="-122"/>
                          <a:cs typeface="宋体" panose="02010600030101010101" pitchFamily="2" charset="-122"/>
                        </a:rPr>
                        <a:t>1</a:t>
                      </a:r>
                      <a:endParaRPr lang="en-US" altLang="en-US" sz="20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308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181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7</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244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Rectangle 6"/>
          <p:cNvSpPr txBox="1">
            <a:spLocks noGrp="1"/>
          </p:cNvSpPr>
          <p:nvPr/>
        </p:nvSpPr>
        <p:spPr>
          <a:xfrm>
            <a:off x="7922260" y="650938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79</a:t>
            </a:fld>
            <a:r>
              <a:rPr lang="en-US" altLang="zh-CN" b="1" dirty="0">
                <a:solidFill>
                  <a:schemeClr val="accent4"/>
                </a:solidFill>
              </a:rPr>
              <a:t>/116</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AutoShape 2"/>
          <p:cNvSpPr>
            <a:spLocks noGrp="1"/>
          </p:cNvSpPr>
          <p:nvPr>
            <p:ph type="title"/>
          </p:nvPr>
        </p:nvSpPr>
        <p:spPr>
          <a:xfrm>
            <a:off x="487363" y="438785"/>
            <a:ext cx="7092950" cy="819150"/>
          </a:xfrm>
        </p:spPr>
        <p:txBody>
          <a:bodyPr vert="horz" wrap="square" lIns="91440" tIns="45720" rIns="91440" bIns="45720" anchor="b"/>
          <a:lstStyle/>
          <a:p>
            <a:r>
              <a:rPr lang="en-US" sz="3200" b="0" noProof="1">
                <a:ea typeface="黑体" panose="02010609060101010101" charset="-122"/>
              </a:rPr>
              <a:t>Basis of division </a:t>
            </a:r>
            <a:r>
              <a:rPr lang="en-US" altLang="zh-CN" sz="3200" b="0" noProof="1">
                <a:ea typeface="黑体" panose="02010609060101010101" charset="-122"/>
              </a:rPr>
              <a:t>of input data</a:t>
            </a:r>
            <a:r>
              <a:rPr lang="en-US" sz="3200" b="0" noProof="1">
                <a:ea typeface="黑体" panose="02010609060101010101" charset="-122"/>
              </a:rPr>
              <a:t>:</a:t>
            </a:r>
            <a:endParaRPr lang="zh-CN" sz="3200" b="0" strike="noStrike" noProof="1">
              <a:ea typeface="黑体" panose="02010609060101010101" charset="-122"/>
            </a:endParaRPr>
          </a:p>
        </p:txBody>
      </p:sp>
      <p:sp>
        <p:nvSpPr>
          <p:cNvPr id="17411" name="Rectangle 3"/>
          <p:cNvSpPr>
            <a:spLocks noGrp="1"/>
          </p:cNvSpPr>
          <p:nvPr>
            <p:ph idx="1"/>
          </p:nvPr>
        </p:nvSpPr>
        <p:spPr>
          <a:xfrm>
            <a:off x="171450" y="1257935"/>
            <a:ext cx="8296275" cy="5255895"/>
          </a:xfrm>
        </p:spPr>
        <p:txBody>
          <a:bodyPr vert="horz" wrap="square" lIns="91440" tIns="45720" rIns="91440" bIns="45720" anchor="t"/>
          <a:lstStyle/>
          <a:p>
            <a:pPr algn="just" eaLnBrk="1" hangingPunct="1">
              <a:lnSpc>
                <a:spcPct val="140000"/>
              </a:lnSpc>
              <a:buFont typeface="Wingdings" panose="05000000000000000000" charset="0"/>
              <a:buChar char="ü"/>
            </a:pPr>
            <a:r>
              <a:rPr lang="en-US" altLang="zh-CN" sz="2000" dirty="0">
                <a:solidFill>
                  <a:srgbClr val="000000"/>
                </a:solidFill>
                <a:latin typeface="+mj-lt"/>
                <a:ea typeface="黑体" panose="02010609060101010101" charset="-122"/>
              </a:rPr>
              <a:t>The equivalence classes are divided on the basis of analyzing the requirements specification, without considering the internal structure of the program.
Divide all possible input data into subsets that do not intersect with each other. That is, the union of all equivalence classes is the entire input field, and the equivalence class data does not intersect with each other.
The individual input data in each equivalence class is equivalent for revealing program errors, and if testing with one of the data in the equivalence class does not find program errors, then testing with other data in that equivalent class is unlikely to find program errors.
</a:t>
            </a:r>
            <a:endParaRPr lang="zh-CN" altLang="en-US" sz="2400" dirty="0">
              <a:solidFill>
                <a:srgbClr val="000000"/>
              </a:solidFill>
              <a:latin typeface="+mj-lt"/>
              <a:ea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a:t>
            </a:fld>
            <a:r>
              <a:rPr lang="en-US" altLang="zh-CN" b="1" dirty="0">
                <a:solidFill>
                  <a:schemeClr val="accent4"/>
                </a:solidFill>
              </a:rPr>
              <a:t>/116</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412115" y="188640"/>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a:t>
            </a:r>
            <a:r>
              <a:rPr lang="en-US" altLang="zh-CN"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2</a:t>
            </a:r>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  正交表及其选择方法</a:t>
            </a:r>
          </a:p>
        </p:txBody>
      </p:sp>
      <p:sp>
        <p:nvSpPr>
          <p:cNvPr id="23555" name="Rectangle 3"/>
          <p:cNvSpPr>
            <a:spLocks noGrp="1"/>
          </p:cNvSpPr>
          <p:nvPr>
            <p:ph idx="1"/>
          </p:nvPr>
        </p:nvSpPr>
        <p:spPr>
          <a:xfrm>
            <a:off x="139065" y="1076325"/>
            <a:ext cx="8417560" cy="5395595"/>
          </a:xfrm>
        </p:spPr>
        <p:txBody>
          <a:bodyPr vert="horz" wrap="square" lIns="91440" tIns="45720" rIns="91440" bIns="45720" anchor="t"/>
          <a:lstStyle/>
          <a:p>
            <a:pPr marL="0" indent="0" algn="l" eaLnBrk="1" hangingPunct="1">
              <a:lnSpc>
                <a:spcPct val="11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正交表有如下的3个性质：</a:t>
            </a:r>
          </a:p>
          <a:p>
            <a:pPr marL="0" indent="0" algn="l" eaLnBrk="1" hangingPunct="1">
              <a:lnSpc>
                <a:spcPct val="100000"/>
              </a:lnSpc>
              <a:spcBef>
                <a:spcPct val="0"/>
              </a:spcBef>
              <a:buNone/>
            </a:pPr>
            <a:r>
              <a:rPr lang="en-US" dirty="0">
                <a:solidFill>
                  <a:srgbClr val="FF0000"/>
                </a:solidFill>
                <a:latin typeface="黑体" panose="02010609060101010101" charset="-122"/>
                <a:ea typeface="黑体" panose="02010609060101010101" charset="-122"/>
                <a:cs typeface="黑体" panose="02010609060101010101" charset="-122"/>
              </a:rPr>
              <a:t>（1）正交性。</a:t>
            </a:r>
            <a:r>
              <a:rPr lang="en-US" dirty="0">
                <a:solidFill>
                  <a:srgbClr val="000000"/>
                </a:solidFill>
                <a:latin typeface="黑体" panose="02010609060101010101" charset="-122"/>
                <a:ea typeface="黑体" panose="02010609060101010101" charset="-122"/>
                <a:cs typeface="黑体" panose="02010609060101010101" charset="-122"/>
              </a:rPr>
              <a:t>在正交表任一列中，各水平都以相同的次数出现；任何两列之间各种不同水平的所有可能组合都会出现，且出现次数相同。</a:t>
            </a:r>
          </a:p>
          <a:p>
            <a:pPr marL="0" indent="0" algn="l" eaLnBrk="1" hangingPunct="1">
              <a:lnSpc>
                <a:spcPct val="100000"/>
              </a:lnSpc>
              <a:spcBef>
                <a:spcPct val="0"/>
              </a:spcBef>
              <a:buNone/>
            </a:pPr>
            <a:r>
              <a:rPr lang="en-US" dirty="0">
                <a:solidFill>
                  <a:srgbClr val="FF0000"/>
                </a:solidFill>
                <a:latin typeface="黑体" panose="02010609060101010101" charset="-122"/>
                <a:ea typeface="黑体" panose="02010609060101010101" charset="-122"/>
                <a:cs typeface="黑体" panose="02010609060101010101" charset="-122"/>
              </a:rPr>
              <a:t>（2）代表性。</a:t>
            </a:r>
            <a:r>
              <a:rPr lang="en-US" dirty="0">
                <a:solidFill>
                  <a:srgbClr val="000000"/>
                </a:solidFill>
                <a:latin typeface="黑体" panose="02010609060101010101" charset="-122"/>
                <a:ea typeface="黑体" panose="02010609060101010101" charset="-122"/>
                <a:cs typeface="黑体" panose="02010609060101010101" charset="-122"/>
              </a:rPr>
              <a:t>正交表的正交性保证了部分实验中包含了所有因素的所有水平，并且使得任意两个因素的所有水平信息及其组合信息无一遗漏，因此可以代表全面实验。</a:t>
            </a:r>
          </a:p>
          <a:p>
            <a:pPr marL="0" indent="0" algn="l" eaLnBrk="1" hangingPunct="1">
              <a:lnSpc>
                <a:spcPct val="100000"/>
              </a:lnSpc>
              <a:spcBef>
                <a:spcPct val="0"/>
              </a:spcBef>
              <a:buNone/>
            </a:pPr>
            <a:r>
              <a:rPr lang="en-US" dirty="0">
                <a:solidFill>
                  <a:srgbClr val="FF0000"/>
                </a:solidFill>
                <a:latin typeface="黑体" panose="02010609060101010101" charset="-122"/>
                <a:ea typeface="黑体" panose="02010609060101010101" charset="-122"/>
                <a:cs typeface="黑体" panose="02010609060101010101" charset="-122"/>
              </a:rPr>
              <a:t>（3）综合可比性。</a:t>
            </a:r>
            <a:r>
              <a:rPr lang="en-US" dirty="0">
                <a:solidFill>
                  <a:srgbClr val="000000"/>
                </a:solidFill>
                <a:latin typeface="黑体" panose="02010609060101010101" charset="-122"/>
                <a:ea typeface="黑体" panose="02010609060101010101" charset="-122"/>
                <a:cs typeface="黑体" panose="02010609060101010101" charset="-122"/>
              </a:rPr>
              <a:t>正交表的正交性使得任意因素各水平的实验条件相同，因此对于某一因素来讲，最大限度地排除了其它因素的干扰，从而可以综合比较该因素不同水平对实验结果的影响程度。</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80</a:t>
            </a:fld>
            <a:r>
              <a:rPr lang="en-US" altLang="zh-CN" b="1" dirty="0">
                <a:solidFill>
                  <a:schemeClr val="accent4"/>
                </a:solidFill>
              </a:rPr>
              <a:t>/116</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39687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a:t>
            </a:r>
            <a:r>
              <a:rPr lang="en-US" altLang="zh-CN"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2</a:t>
            </a:r>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  正交表及其选择方法</a:t>
            </a:r>
          </a:p>
        </p:txBody>
      </p:sp>
      <p:sp>
        <p:nvSpPr>
          <p:cNvPr id="23555" name="Rectangle 3"/>
          <p:cNvSpPr>
            <a:spLocks noGrp="1"/>
          </p:cNvSpPr>
          <p:nvPr>
            <p:ph idx="1"/>
          </p:nvPr>
        </p:nvSpPr>
        <p:spPr>
          <a:xfrm>
            <a:off x="107504" y="1484784"/>
            <a:ext cx="8570595" cy="4584030"/>
          </a:xfrm>
        </p:spPr>
        <p:txBody>
          <a:bodyPr vert="horz" wrap="square" lIns="91440" tIns="45720" rIns="91440" bIns="45720" anchor="t"/>
          <a:lstStyle/>
          <a:p>
            <a:pPr marL="0" indent="0" algn="l" eaLnBrk="1" hangingPunct="1">
              <a:lnSpc>
                <a:spcPct val="9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a:t>
            </a:r>
            <a:r>
              <a:rPr lang="en-US" dirty="0" err="1">
                <a:solidFill>
                  <a:srgbClr val="000000"/>
                </a:solidFill>
                <a:latin typeface="黑体" panose="02010609060101010101" charset="-122"/>
                <a:ea typeface="黑体" panose="02010609060101010101" charset="-122"/>
                <a:cs typeface="黑体" panose="02010609060101010101" charset="-122"/>
              </a:rPr>
              <a:t>根据正交表的因子数和水平数可以计算出实验次数</a:t>
            </a:r>
            <a:r>
              <a:rPr lang="en-US" dirty="0">
                <a:solidFill>
                  <a:srgbClr val="000000"/>
                </a:solidFill>
                <a:latin typeface="黑体" panose="02010609060101010101" charset="-122"/>
                <a:ea typeface="黑体" panose="02010609060101010101" charset="-122"/>
                <a:cs typeface="黑体" panose="02010609060101010101" charset="-122"/>
              </a:rPr>
              <a:t>：</a:t>
            </a:r>
          </a:p>
          <a:p>
            <a:pPr marL="0" indent="0" algn="ctr" eaLnBrk="1" hangingPunct="1">
              <a:lnSpc>
                <a:spcPct val="120000"/>
              </a:lnSpc>
              <a:spcBef>
                <a:spcPct val="0"/>
              </a:spcBef>
              <a:buNone/>
            </a:pPr>
            <a:r>
              <a:rPr lang="en-US" dirty="0" err="1">
                <a:solidFill>
                  <a:srgbClr val="000000"/>
                </a:solidFill>
                <a:latin typeface="黑体" panose="02010609060101010101" charset="-122"/>
                <a:ea typeface="黑体" panose="02010609060101010101" charset="-122"/>
                <a:cs typeface="黑体" panose="02010609060101010101" charset="-122"/>
              </a:rPr>
              <a:t>实验次数（行数</a:t>
            </a:r>
            <a:r>
              <a:rPr lang="en-US" dirty="0">
                <a:solidFill>
                  <a:srgbClr val="000000"/>
                </a:solidFill>
                <a:latin typeface="黑体" panose="02010609060101010101" charset="-122"/>
                <a:ea typeface="黑体" panose="02010609060101010101" charset="-122"/>
                <a:cs typeface="黑体" panose="02010609060101010101" charset="-122"/>
              </a:rPr>
              <a:t>）=∑（每列水平数-1）+1</a:t>
            </a:r>
          </a:p>
          <a:p>
            <a:pPr marL="0" indent="0" algn="l" eaLnBrk="1" hangingPunct="1">
              <a:lnSpc>
                <a:spcPct val="10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例如对于正交表L9(34)，实验次数=4×(3-1)+1=9；对于正交表L8(4×24)，实验次数=1×(4-1)+4×(2-1)+1=8。利用上述关系式可以从所要考察的因子及其水平数来决定最低的试验次数，进而选择合适的正交表。例如，要考察5个3水平因子及一个2水平因子，则最少的试验次数为5×(3-1)+1×(2-1)+1＝12，也就是说，要在行数不小于12，既有2水平列又有3水平列的正交表中选择，因此选择L18(2×37)最为适合。</a:t>
            </a:r>
          </a:p>
          <a:p>
            <a:pPr marL="0" indent="0" algn="l" eaLnBrk="1" hangingPunct="1">
              <a:lnSpc>
                <a:spcPct val="9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81</a:t>
            </a:fld>
            <a:r>
              <a:rPr lang="en-US" altLang="zh-CN" b="1" dirty="0">
                <a:solidFill>
                  <a:schemeClr val="accent4"/>
                </a:solidFill>
              </a:rPr>
              <a:t>/116</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283" y="396875"/>
            <a:ext cx="7924800"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a:t>
            </a:r>
            <a:r>
              <a:rPr lang="en-US" altLang="zh-CN"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2</a:t>
            </a:r>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  正交表及其选择方法</a:t>
            </a:r>
          </a:p>
        </p:txBody>
      </p:sp>
      <p:sp>
        <p:nvSpPr>
          <p:cNvPr id="23555" name="Rectangle 3"/>
          <p:cNvSpPr>
            <a:spLocks noGrp="1"/>
          </p:cNvSpPr>
          <p:nvPr>
            <p:ph idx="1"/>
          </p:nvPr>
        </p:nvSpPr>
        <p:spPr>
          <a:xfrm>
            <a:off x="116840" y="1365250"/>
            <a:ext cx="8417560" cy="5395595"/>
          </a:xfrm>
        </p:spPr>
        <p:txBody>
          <a:bodyPr vert="horz" wrap="square" lIns="91440" tIns="45720" rIns="91440" bIns="45720" anchor="t"/>
          <a:lstStyle/>
          <a:p>
            <a:pPr marL="0" indent="0" algn="l" eaLnBrk="1" hangingPunct="1">
              <a:lnSpc>
                <a:spcPct val="10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从标准正交表中选择一个合适的正交表时，需要考虑不同的情况。例如，因子数和水平数与正交表完全匹配、因子数或水平数与正交表不同、因子数和水平数与正交表都不相同等。一般来说，当不考虑因素间的交互作用时，选择正交表首先需要满足正交表的列数要大于或等于已确定实验因素个数这一条件，也就是说，如果因子数不同，应当采用正交表列数包含的方法，从符合列数条件的正交表中选择行数最少的那一个正交表，使得实验次数最少。如果水平数不同，应当采用包含和组合的方法，选取能够安排下各因素水平数的最为合适的正交表。</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82</a:t>
            </a:fld>
            <a:r>
              <a:rPr lang="en-US" altLang="zh-CN" b="1" dirty="0">
                <a:solidFill>
                  <a:schemeClr val="accent4"/>
                </a:solidFill>
              </a:rPr>
              <a:t>/116</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251520" y="188640"/>
            <a:ext cx="7593965"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3.6.3  正交实验法设计步骤与实例</a:t>
            </a:r>
          </a:p>
        </p:txBody>
      </p:sp>
      <p:sp>
        <p:nvSpPr>
          <p:cNvPr id="23555" name="Rectangle 3"/>
          <p:cNvSpPr>
            <a:spLocks noGrp="1"/>
          </p:cNvSpPr>
          <p:nvPr>
            <p:ph idx="1"/>
          </p:nvPr>
        </p:nvSpPr>
        <p:spPr>
          <a:xfrm>
            <a:off x="179512" y="1088390"/>
            <a:ext cx="8503484" cy="5443855"/>
          </a:xfrm>
        </p:spPr>
        <p:txBody>
          <a:bodyPr vert="horz" wrap="square" lIns="91440" tIns="45720" rIns="91440" bIns="45720" anchor="t"/>
          <a:lstStyle/>
          <a:p>
            <a:pPr marL="0" indent="0" algn="l" eaLnBrk="1" hangingPunct="1">
              <a:lnSpc>
                <a:spcPct val="100000"/>
              </a:lnSpc>
              <a:spcBef>
                <a:spcPct val="0"/>
              </a:spcBef>
              <a:buNone/>
            </a:pPr>
            <a:r>
              <a:rPr lang="en-US" sz="3200" b="1" dirty="0" err="1">
                <a:solidFill>
                  <a:schemeClr val="accent6">
                    <a:lumMod val="50000"/>
                  </a:schemeClr>
                </a:solidFill>
                <a:latin typeface="黑体" panose="02010609060101010101" charset="-122"/>
                <a:ea typeface="黑体" panose="02010609060101010101" charset="-122"/>
                <a:cs typeface="黑体" panose="02010609060101010101" charset="-122"/>
              </a:rPr>
              <a:t>通过正交实验法设计测试用例的步骤如下</a:t>
            </a:r>
            <a:r>
              <a:rPr lang="en-US" sz="3200" b="1" dirty="0">
                <a:solidFill>
                  <a:schemeClr val="accent6">
                    <a:lumMod val="50000"/>
                  </a:schemeClr>
                </a:solidFill>
                <a:latin typeface="黑体" panose="02010609060101010101" charset="-122"/>
                <a:ea typeface="黑体" panose="02010609060101010101" charset="-122"/>
                <a:cs typeface="黑体" panose="02010609060101010101" charset="-122"/>
              </a:rPr>
              <a:t>：</a:t>
            </a:r>
            <a:endParaRPr lang="en-US"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00000"/>
              </a:lnSpc>
              <a:spcBef>
                <a:spcPct val="0"/>
              </a:spcBef>
              <a:buNone/>
            </a:pPr>
            <a:r>
              <a:rPr lang="en-US" dirty="0">
                <a:solidFill>
                  <a:srgbClr val="FF0000"/>
                </a:solidFill>
                <a:latin typeface="黑体" panose="02010609060101010101" charset="-122"/>
                <a:ea typeface="黑体" panose="02010609060101010101" charset="-122"/>
                <a:cs typeface="黑体" panose="02010609060101010101" charset="-122"/>
              </a:rPr>
              <a:t>（1）确定因素。</a:t>
            </a:r>
            <a:r>
              <a:rPr lang="en-US" dirty="0">
                <a:solidFill>
                  <a:srgbClr val="000000"/>
                </a:solidFill>
                <a:latin typeface="黑体" panose="02010609060101010101" charset="-122"/>
                <a:ea typeface="黑体" panose="02010609060101010101" charset="-122"/>
                <a:cs typeface="黑体" panose="02010609060101010101" charset="-122"/>
              </a:rPr>
              <a:t>根据软件规格说明书，对软件模块进行分析，确定影响其运行结果的因素。</a:t>
            </a:r>
          </a:p>
          <a:p>
            <a:pPr marL="0" indent="0" algn="l" eaLnBrk="1" hangingPunct="1">
              <a:lnSpc>
                <a:spcPct val="100000"/>
              </a:lnSpc>
              <a:spcBef>
                <a:spcPct val="0"/>
              </a:spcBef>
              <a:buNone/>
            </a:pPr>
            <a:r>
              <a:rPr lang="en-US" dirty="0">
                <a:solidFill>
                  <a:srgbClr val="FF0000"/>
                </a:solidFill>
                <a:latin typeface="黑体" panose="02010609060101010101" charset="-122"/>
                <a:ea typeface="黑体" panose="02010609060101010101" charset="-122"/>
                <a:cs typeface="黑体" panose="02010609060101010101" charset="-122"/>
              </a:rPr>
              <a:t>（2）确定每个因素的水平。</a:t>
            </a:r>
            <a:r>
              <a:rPr lang="en-US" dirty="0">
                <a:solidFill>
                  <a:srgbClr val="000000"/>
                </a:solidFill>
                <a:latin typeface="黑体" panose="02010609060101010101" charset="-122"/>
                <a:ea typeface="黑体" panose="02010609060101010101" charset="-122"/>
                <a:cs typeface="黑体" panose="02010609060101010101" charset="-122"/>
              </a:rPr>
              <a:t>通过分析软件规格说明书，找出因素的取值范围或集合。</a:t>
            </a:r>
          </a:p>
          <a:p>
            <a:pPr marL="0" indent="0" algn="l" eaLnBrk="1" hangingPunct="1">
              <a:lnSpc>
                <a:spcPct val="100000"/>
              </a:lnSpc>
              <a:spcBef>
                <a:spcPct val="0"/>
              </a:spcBef>
              <a:buNone/>
            </a:pPr>
            <a:r>
              <a:rPr lang="en-US" dirty="0">
                <a:solidFill>
                  <a:srgbClr val="FF0000"/>
                </a:solidFill>
                <a:latin typeface="黑体" panose="02010609060101010101" charset="-122"/>
                <a:ea typeface="黑体" panose="02010609060101010101" charset="-122"/>
                <a:cs typeface="黑体" panose="02010609060101010101" charset="-122"/>
              </a:rPr>
              <a:t>（3）选择正交表。</a:t>
            </a:r>
            <a:r>
              <a:rPr lang="en-US" dirty="0">
                <a:solidFill>
                  <a:srgbClr val="000000"/>
                </a:solidFill>
                <a:latin typeface="黑体" panose="02010609060101010101" charset="-122"/>
                <a:ea typeface="黑体" panose="02010609060101010101" charset="-122"/>
                <a:cs typeface="黑体" panose="02010609060101010101" charset="-122"/>
              </a:rPr>
              <a:t>根据因子数和水平数选择一个实验次数最少的最合适的正交表。</a:t>
            </a:r>
          </a:p>
          <a:p>
            <a:pPr marL="0" indent="0" algn="l" eaLnBrk="1" hangingPunct="1">
              <a:lnSpc>
                <a:spcPct val="100000"/>
              </a:lnSpc>
              <a:spcBef>
                <a:spcPct val="0"/>
              </a:spcBef>
              <a:buNone/>
            </a:pPr>
            <a:r>
              <a:rPr lang="en-US" dirty="0">
                <a:solidFill>
                  <a:srgbClr val="FF0000"/>
                </a:solidFill>
                <a:latin typeface="黑体" panose="02010609060101010101" charset="-122"/>
                <a:ea typeface="黑体" panose="02010609060101010101" charset="-122"/>
                <a:cs typeface="黑体" panose="02010609060101010101" charset="-122"/>
              </a:rPr>
              <a:t>（4）生成测试用例。</a:t>
            </a:r>
            <a:r>
              <a:rPr lang="en-US" dirty="0">
                <a:solidFill>
                  <a:srgbClr val="000000"/>
                </a:solidFill>
                <a:latin typeface="黑体" panose="02010609060101010101" charset="-122"/>
                <a:ea typeface="黑体" panose="02010609060101010101" charset="-122"/>
                <a:cs typeface="黑体" panose="02010609060101010101" charset="-122"/>
              </a:rPr>
              <a:t>将每一个测试因子分别对应于所选正交表的一列，将这些列中的数字映射为对应测试因子的水平取值。</a:t>
            </a:r>
          </a:p>
          <a:p>
            <a:pPr marL="0" indent="0" algn="l" eaLnBrk="1" hangingPunct="1">
              <a:lnSpc>
                <a:spcPct val="100000"/>
              </a:lnSpc>
              <a:spcBef>
                <a:spcPct val="0"/>
              </a:spcBef>
              <a:buNone/>
            </a:pPr>
            <a:r>
              <a:rPr lang="en-US" dirty="0">
                <a:solidFill>
                  <a:srgbClr val="FF0000"/>
                </a:solidFill>
                <a:latin typeface="黑体" panose="02010609060101010101" charset="-122"/>
                <a:ea typeface="黑体" panose="02010609060101010101" charset="-122"/>
                <a:cs typeface="黑体" panose="02010609060101010101" charset="-122"/>
              </a:rPr>
              <a:t>（5）适当补充。</a:t>
            </a:r>
            <a:r>
              <a:rPr lang="en-US" dirty="0">
                <a:solidFill>
                  <a:srgbClr val="000000"/>
                </a:solidFill>
                <a:latin typeface="黑体" panose="02010609060101010101" charset="-122"/>
                <a:ea typeface="黑体" panose="02010609060101010101" charset="-122"/>
                <a:cs typeface="黑体" panose="02010609060101010101" charset="-122"/>
              </a:rPr>
              <a:t>根据经验添加一些没有生成但是有价值的测试用例作为补充。</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83</a:t>
            </a:fld>
            <a:r>
              <a:rPr lang="en-US" altLang="zh-CN" b="1" dirty="0">
                <a:solidFill>
                  <a:schemeClr val="accent4"/>
                </a:solidFill>
              </a:rPr>
              <a:t>/116</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467544" y="260648"/>
            <a:ext cx="7593965"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3.6.3正交实验法设计步骤与实例</a:t>
            </a:r>
          </a:p>
        </p:txBody>
      </p:sp>
      <p:sp>
        <p:nvSpPr>
          <p:cNvPr id="23555" name="Rectangle 3"/>
          <p:cNvSpPr>
            <a:spLocks noGrp="1"/>
          </p:cNvSpPr>
          <p:nvPr>
            <p:ph idx="1"/>
          </p:nvPr>
        </p:nvSpPr>
        <p:spPr>
          <a:xfrm>
            <a:off x="100965" y="1088390"/>
            <a:ext cx="8455660" cy="5395595"/>
          </a:xfrm>
        </p:spPr>
        <p:txBody>
          <a:bodyPr vert="horz" wrap="square" lIns="91440" tIns="45720" rIns="91440" bIns="45720" anchor="t"/>
          <a:lstStyle/>
          <a:p>
            <a:pPr marL="0" indent="0" algn="l" eaLnBrk="1" hangingPunct="1">
              <a:lnSpc>
                <a:spcPct val="110000"/>
              </a:lnSpc>
              <a:spcBef>
                <a:spcPct val="0"/>
              </a:spcBef>
              <a:buNone/>
            </a:pPr>
            <a:r>
              <a:rPr lang="en-US" sz="3200" b="1" dirty="0">
                <a:solidFill>
                  <a:schemeClr val="accent6">
                    <a:lumMod val="50000"/>
                  </a:schemeClr>
                </a:solidFill>
                <a:latin typeface="黑体" panose="02010609060101010101" charset="-122"/>
                <a:ea typeface="黑体" panose="02010609060101010101" charset="-122"/>
                <a:cs typeface="黑体" panose="02010609060101010101" charset="-122"/>
              </a:rPr>
              <a:t>（1）人员查询功能的测试用例设计</a:t>
            </a:r>
          </a:p>
          <a:p>
            <a:pPr marL="0" indent="0" algn="l" eaLnBrk="1" hangingPunct="1">
              <a:lnSpc>
                <a:spcPct val="12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查询功能是大多数软件中经常出现的功能。例如，需要对某人进行查询，假设查询时有3个独立的查询条件：姓名、身份证号、手机号码，根据这些查询条件获得特定人员的详细信息。</a:t>
            </a:r>
          </a:p>
          <a:p>
            <a:pPr marL="0" indent="0" algn="l" eaLnBrk="1" hangingPunct="1">
              <a:lnSpc>
                <a:spcPct val="12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该查询功能有3个因子。考虑每个查询条件要么填写，要么不填写，即每个因子的水平数都是2。选择合适的正交表时，根据表中的因素数大于等于3，表中至少有3个因素的水平数大于等于2，表的行数取最少的一个，选择正交表L4(23)，如表3-19所示。</a:t>
            </a:r>
          </a:p>
          <a:p>
            <a:pPr marL="0" indent="0" algn="l" eaLnBrk="1" hangingPunct="1">
              <a:lnSpc>
                <a:spcPct val="130000"/>
              </a:lnSpc>
              <a:spcBef>
                <a:spcPct val="0"/>
              </a:spcBef>
              <a:buNone/>
            </a:pPr>
            <a:endParaRPr lang="en-US" dirty="0">
              <a:solidFill>
                <a:srgbClr val="000000"/>
              </a:solidFill>
              <a:latin typeface="黑体" panose="02010609060101010101" charset="-122"/>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84</a:t>
            </a:fld>
            <a:r>
              <a:rPr lang="en-US" altLang="zh-CN" b="1" dirty="0">
                <a:solidFill>
                  <a:schemeClr val="accent4"/>
                </a:solidFill>
              </a:rPr>
              <a:t>/116</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467544" y="260648"/>
            <a:ext cx="7593965"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3.6.3正交实验法设计步骤与实例</a:t>
            </a:r>
          </a:p>
        </p:txBody>
      </p:sp>
      <p:sp>
        <p:nvSpPr>
          <p:cNvPr id="23555" name="Rectangle 3"/>
          <p:cNvSpPr>
            <a:spLocks noGrp="1"/>
          </p:cNvSpPr>
          <p:nvPr>
            <p:ph idx="1"/>
          </p:nvPr>
        </p:nvSpPr>
        <p:spPr>
          <a:xfrm>
            <a:off x="100965" y="1088390"/>
            <a:ext cx="8595995" cy="5395595"/>
          </a:xfrm>
        </p:spPr>
        <p:txBody>
          <a:bodyPr vert="horz" wrap="square" lIns="91440" tIns="45720" rIns="91440" bIns="45720" anchor="t"/>
          <a:lstStyle/>
          <a:p>
            <a:pPr marL="0" indent="0" algn="l" eaLnBrk="1" hangingPunct="1">
              <a:lnSpc>
                <a:spcPct val="110000"/>
              </a:lnSpc>
              <a:spcBef>
                <a:spcPct val="0"/>
              </a:spcBef>
              <a:buNone/>
            </a:pPr>
            <a:r>
              <a:rPr lang="en-US" sz="3200" b="1" dirty="0">
                <a:solidFill>
                  <a:schemeClr val="accent6">
                    <a:lumMod val="50000"/>
                  </a:schemeClr>
                </a:solidFill>
                <a:latin typeface="黑体" panose="02010609060101010101" charset="-122"/>
                <a:ea typeface="黑体" panose="02010609060101010101" charset="-122"/>
                <a:cs typeface="黑体" panose="02010609060101010101" charset="-122"/>
              </a:rPr>
              <a:t>（1）人员查询功能的测试用例设计</a:t>
            </a:r>
          </a:p>
          <a:p>
            <a:pPr marL="0" indent="0" algn="l" eaLnBrk="1" hangingPunct="1">
              <a:lnSpc>
                <a:spcPct val="10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设计测试用例时，3个查询条件分别对应表3-19中的因子1、2、3，表中的数字1映射为填写，数字2映射为不填写，得到表3-20所示的4项基本测试用例。考虑特殊情况，补充一个3项查询条件都不填写的测试用例，最终生成一个由5个测试用例构成的测试集。</a:t>
            </a:r>
          </a:p>
          <a:p>
            <a:pPr marL="0" indent="0" algn="l" eaLnBrk="1" hangingPunct="1">
              <a:lnSpc>
                <a:spcPct val="110000"/>
              </a:lnSpc>
              <a:spcBef>
                <a:spcPct val="0"/>
              </a:spcBef>
              <a:buNone/>
            </a:pPr>
            <a:r>
              <a:rPr lang="en-US" sz="2000" b="1" dirty="0">
                <a:solidFill>
                  <a:srgbClr val="000000"/>
                </a:solidFill>
                <a:latin typeface="黑体" panose="02010609060101010101" charset="-122"/>
                <a:ea typeface="黑体" panose="02010609060101010101" charset="-122"/>
                <a:cs typeface="黑体" panose="02010609060101010101" charset="-122"/>
              </a:rPr>
              <a:t>表3-19  正交表L4(23)           </a:t>
            </a:r>
            <a:r>
              <a:rPr lang="en-US" dirty="0">
                <a:solidFill>
                  <a:srgbClr val="000000"/>
                </a:solidFill>
                <a:latin typeface="黑体" panose="02010609060101010101" charset="-122"/>
                <a:ea typeface="黑体" panose="02010609060101010101" charset="-122"/>
                <a:cs typeface="黑体" panose="02010609060101010101" charset="-122"/>
              </a:rPr>
              <a:t> </a:t>
            </a:r>
            <a:r>
              <a:rPr lang="en-US" sz="2000" b="1" dirty="0">
                <a:solidFill>
                  <a:srgbClr val="000000"/>
                </a:solidFill>
                <a:latin typeface="黑体" panose="02010609060101010101" charset="-122"/>
                <a:ea typeface="黑体" panose="02010609060101010101" charset="-122"/>
                <a:cs typeface="黑体" panose="02010609060101010101" charset="-122"/>
              </a:rPr>
              <a:t>表3-20  人员查询测试用例</a:t>
            </a:r>
          </a:p>
        </p:txBody>
      </p:sp>
      <p:graphicFrame>
        <p:nvGraphicFramePr>
          <p:cNvPr id="3" name="表格 2"/>
          <p:cNvGraphicFramePr/>
          <p:nvPr/>
        </p:nvGraphicFramePr>
        <p:xfrm>
          <a:off x="232410" y="4295140"/>
          <a:ext cx="8332470" cy="2271395"/>
        </p:xfrm>
        <a:graphic>
          <a:graphicData uri="http://schemas.openxmlformats.org/drawingml/2006/table">
            <a:tbl>
              <a:tblPr firstRow="1" bandRow="1">
                <a:tableStyleId>{5940675A-B579-460E-94D1-54222C63F5DA}</a:tableStyleId>
              </a:tblPr>
              <a:tblGrid>
                <a:gridCol w="616585">
                  <a:extLst>
                    <a:ext uri="{9D8B030D-6E8A-4147-A177-3AD203B41FA5}">
                      <a16:colId xmlns:a16="http://schemas.microsoft.com/office/drawing/2014/main" val="20000"/>
                    </a:ext>
                  </a:extLst>
                </a:gridCol>
                <a:gridCol w="606425">
                  <a:extLst>
                    <a:ext uri="{9D8B030D-6E8A-4147-A177-3AD203B41FA5}">
                      <a16:colId xmlns:a16="http://schemas.microsoft.com/office/drawing/2014/main" val="20001"/>
                    </a:ext>
                  </a:extLst>
                </a:gridCol>
                <a:gridCol w="606425">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8330">
                  <a:extLst>
                    <a:ext uri="{9D8B030D-6E8A-4147-A177-3AD203B41FA5}">
                      <a16:colId xmlns:a16="http://schemas.microsoft.com/office/drawing/2014/main" val="20004"/>
                    </a:ext>
                  </a:extLst>
                </a:gridCol>
                <a:gridCol w="800735">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302260">
                  <a:extLst>
                    <a:ext uri="{9D8B030D-6E8A-4147-A177-3AD203B41FA5}">
                      <a16:colId xmlns:a16="http://schemas.microsoft.com/office/drawing/2014/main" val="20007"/>
                    </a:ext>
                  </a:extLst>
                </a:gridCol>
                <a:gridCol w="1056005">
                  <a:extLst>
                    <a:ext uri="{9D8B030D-6E8A-4147-A177-3AD203B41FA5}">
                      <a16:colId xmlns:a16="http://schemas.microsoft.com/office/drawing/2014/main" val="20008"/>
                    </a:ext>
                  </a:extLst>
                </a:gridCol>
                <a:gridCol w="1389380">
                  <a:extLst>
                    <a:ext uri="{9D8B030D-6E8A-4147-A177-3AD203B41FA5}">
                      <a16:colId xmlns:a16="http://schemas.microsoft.com/office/drawing/2014/main" val="20009"/>
                    </a:ext>
                  </a:extLst>
                </a:gridCol>
                <a:gridCol w="1304925">
                  <a:extLst>
                    <a:ext uri="{9D8B030D-6E8A-4147-A177-3AD203B41FA5}">
                      <a16:colId xmlns:a16="http://schemas.microsoft.com/office/drawing/2014/main" val="20010"/>
                    </a:ext>
                  </a:extLst>
                </a:gridCol>
              </a:tblGrid>
              <a:tr h="359410">
                <a:tc rowSpan="2" gridSpan="2">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 </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c gridSpan="3">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因子</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6">
                  <a:txBody>
                    <a:bodyPr/>
                    <a:lstStyle/>
                    <a:p>
                      <a:pPr indent="127000" algn="ctr">
                        <a:buNone/>
                      </a:pP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rowSpan="2" gridSpan="2">
                  <a:txBody>
                    <a:bodyPr/>
                    <a:lstStyle/>
                    <a:p>
                      <a:pPr indent="127000" algn="ctr">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c gridSpan="3">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查询条件</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475615">
                <a:tc gridSpan="2" vMerge="1">
                  <a:txBody>
                    <a:bodyPr/>
                    <a:lstStyle/>
                    <a:p>
                      <a:endParaRPr lang="zh-CN"/>
                    </a:p>
                  </a:txBody>
                  <a:tcPr>
                    <a:lnB w="12700" cap="flat" cmpd="sng">
                      <a:solidFill>
                        <a:srgbClr val="080000"/>
                      </a:solidFill>
                      <a:prstDash val="solid"/>
                      <a:headEnd type="none" w="med" len="med"/>
                      <a:tailEnd type="none" w="med" len="med"/>
                    </a:lnB>
                  </a:tcPr>
                </a:tc>
                <a:tc hMerge="1"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gridSpan="2" vMerge="1">
                  <a:txBody>
                    <a:bodyPr/>
                    <a:lstStyle/>
                    <a:p>
                      <a:endParaRPr lang="zh-CN"/>
                    </a:p>
                  </a:txBody>
                  <a:tcPr>
                    <a:lnB w="12700" cap="flat" cmpd="sng">
                      <a:solidFill>
                        <a:srgbClr val="080000"/>
                      </a:solidFill>
                      <a:prstDash val="solid"/>
                      <a:headEnd type="none" w="med" len="med"/>
                      <a:tailEnd type="none" w="med" len="med"/>
                    </a:lnB>
                  </a:tcPr>
                </a:tc>
                <a:tc hMerge="1"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姓名</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身份证号</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手机号码</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rowSpan="4">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实验项</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rowSpan="4">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测试用例</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填写</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填写</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填写</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9410">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填写</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不填写</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不填写</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775">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vMerge="1">
                  <a:txBody>
                    <a:bodyPr/>
                    <a:lstStyle/>
                    <a:p>
                      <a:endParaRPr lang="zh-CN"/>
                    </a:p>
                  </a:txBody>
                  <a:tcPr>
                    <a:lnR w="12700" cap="flat" cmpd="sng">
                      <a:solidFill>
                        <a:srgbClr val="080000"/>
                      </a:solidFill>
                      <a:prstDash val="solid"/>
                      <a:headEnd type="none" w="med" len="med"/>
                      <a:tailEnd type="none" w="med" len="med"/>
                    </a:lnR>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不填写</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填写</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不填写</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410">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B w="12700" cap="flat" cmpd="sng">
                      <a:solidFill>
                        <a:srgbClr val="080000"/>
                      </a:solidFill>
                      <a:prstDash val="solid"/>
                      <a:headEnd type="none" w="med" len="med"/>
                      <a:tailEnd type="none" w="med" len="med"/>
                    </a:lnB>
                  </a:tcPr>
                </a:tc>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不填写</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不填写</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填写</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4" name="图片 3"/>
          <p:cNvPicPr/>
          <p:nvPr/>
        </p:nvPicPr>
        <p:blipFill>
          <a:blip r:embed="rId3"/>
          <a:stretch>
            <a:fillRect/>
          </a:stretch>
        </p:blipFill>
        <p:spPr>
          <a:xfrm>
            <a:off x="3352165" y="5266690"/>
            <a:ext cx="746760" cy="681990"/>
          </a:xfrm>
          <a:prstGeom prst="rect">
            <a:avLst/>
          </a:prstGeom>
          <a:noFill/>
          <a:ln w="9525">
            <a:noFill/>
          </a:ln>
        </p:spPr>
      </p:pic>
      <p:sp>
        <p:nvSpPr>
          <p:cNvPr id="4098" name="Rectangle 6"/>
          <p:cNvSpPr txBox="1">
            <a:spLocks noGrp="1"/>
          </p:cNvSpPr>
          <p:nvPr/>
        </p:nvSpPr>
        <p:spPr>
          <a:xfrm>
            <a:off x="7783195" y="648398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b="1" dirty="0">
                <a:solidFill>
                  <a:schemeClr val="accent4"/>
                </a:solidFill>
              </a:rPr>
              <a:t>85</a:t>
            </a:fld>
            <a:r>
              <a:rPr lang="en-US" altLang="zh-CN" b="1" dirty="0">
                <a:solidFill>
                  <a:schemeClr val="accent4"/>
                </a:solidFill>
              </a:rPr>
              <a:t>/105</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395536" y="260648"/>
            <a:ext cx="7593965"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3.6.3正交实验法设计步骤与实例</a:t>
            </a:r>
          </a:p>
        </p:txBody>
      </p:sp>
      <p:sp>
        <p:nvSpPr>
          <p:cNvPr id="23555" name="Rectangle 3"/>
          <p:cNvSpPr>
            <a:spLocks noGrp="1"/>
          </p:cNvSpPr>
          <p:nvPr>
            <p:ph idx="1"/>
          </p:nvPr>
        </p:nvSpPr>
        <p:spPr>
          <a:xfrm>
            <a:off x="108585" y="1012190"/>
            <a:ext cx="8595995" cy="5395595"/>
          </a:xfrm>
        </p:spPr>
        <p:txBody>
          <a:bodyPr vert="horz" wrap="square" lIns="91440" tIns="45720" rIns="91440" bIns="45720" anchor="t"/>
          <a:lstStyle/>
          <a:p>
            <a:pPr marL="0" indent="0" algn="l" eaLnBrk="1" hangingPunct="1">
              <a:lnSpc>
                <a:spcPct val="110000"/>
              </a:lnSpc>
              <a:spcBef>
                <a:spcPct val="0"/>
              </a:spcBef>
              <a:buNone/>
            </a:pPr>
            <a:r>
              <a:rPr lang="en-US" sz="3200" b="1" dirty="0">
                <a:solidFill>
                  <a:schemeClr val="accent6">
                    <a:lumMod val="50000"/>
                  </a:schemeClr>
                </a:solidFill>
                <a:latin typeface="黑体" panose="02010609060101010101" charset="-122"/>
                <a:ea typeface="黑体" panose="02010609060101010101" charset="-122"/>
                <a:cs typeface="黑体" panose="02010609060101010101" charset="-122"/>
              </a:rPr>
              <a:t>（2）软件兼容性测试用例设计</a:t>
            </a:r>
          </a:p>
          <a:p>
            <a:pPr marL="0" indent="0" algn="l" eaLnBrk="1" hangingPunct="1">
              <a:lnSpc>
                <a:spcPct val="11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正交实验法在兼容性测试中经常会被用到，被测软件需要考虑与其它硬件系统和软件系统的兼容性。如果只考虑与其它软件的兼容性，一般都会测试与常用操作系统、浏览器、杀毒软件等的兼容性。另外，还需要考虑在不同屏幕分辨率下，软件界面的正常显示问题。由于操作系统有很多种，各自又有不同的版本，浏览器和杀毒软件也存在同样的情况。如果一一对它们的组合进行测试，测试用例数会非常庞大。在表3-21中，给出了一个简化的软件兼容性测试的因子及其水平数方案。</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86</a:t>
            </a:fld>
            <a:r>
              <a:rPr lang="en-US" altLang="zh-CN" b="1" dirty="0">
                <a:solidFill>
                  <a:schemeClr val="accent4"/>
                </a:solidFill>
              </a:rPr>
              <a:t>/116</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600" y="396875"/>
            <a:ext cx="7593965"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3.6.3正交实验法设计步骤与实例</a:t>
            </a:r>
          </a:p>
        </p:txBody>
      </p:sp>
      <p:sp>
        <p:nvSpPr>
          <p:cNvPr id="23555" name="Rectangle 3"/>
          <p:cNvSpPr>
            <a:spLocks noGrp="1"/>
          </p:cNvSpPr>
          <p:nvPr>
            <p:ph idx="1"/>
          </p:nvPr>
        </p:nvSpPr>
        <p:spPr>
          <a:xfrm>
            <a:off x="108585" y="1412776"/>
            <a:ext cx="8595995" cy="5256584"/>
          </a:xfrm>
        </p:spPr>
        <p:txBody>
          <a:bodyPr vert="horz" wrap="square" lIns="91440" tIns="45720" rIns="91440" bIns="45720" anchor="t"/>
          <a:lstStyle/>
          <a:p>
            <a:pPr marL="0" indent="0" algn="ctr">
              <a:lnSpc>
                <a:spcPct val="110000"/>
              </a:lnSpc>
              <a:spcBef>
                <a:spcPct val="0"/>
              </a:spcBef>
              <a:buNone/>
            </a:pPr>
            <a:r>
              <a:rPr lang="en-US" altLang="zh-CN" sz="2000" b="1" dirty="0">
                <a:solidFill>
                  <a:srgbClr val="000000"/>
                </a:solidFill>
                <a:latin typeface="黑体" panose="02010609060101010101" charset="-122"/>
                <a:ea typeface="黑体" panose="02010609060101010101" charset="-122"/>
                <a:cs typeface="黑体" panose="02010609060101010101" charset="-122"/>
              </a:rPr>
              <a:t>表3-21  </a:t>
            </a:r>
            <a:r>
              <a:rPr lang="en-US" altLang="zh-CN" sz="2000" b="1" dirty="0" err="1">
                <a:solidFill>
                  <a:srgbClr val="000000"/>
                </a:solidFill>
                <a:latin typeface="黑体" panose="02010609060101010101" charset="-122"/>
                <a:ea typeface="黑体" panose="02010609060101010101" charset="-122"/>
                <a:cs typeface="黑体" panose="02010609060101010101" charset="-122"/>
              </a:rPr>
              <a:t>兼容性测试因子及其水平数</a:t>
            </a:r>
            <a:endParaRPr lang="en-US" altLang="zh-CN"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1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1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1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1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1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10000"/>
              </a:lnSpc>
              <a:spcBef>
                <a:spcPct val="0"/>
              </a:spcBef>
              <a:buNone/>
            </a:pPr>
            <a:endParaRPr lang="en-US" sz="3200" b="1"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algn="l" eaLnBrk="1" hangingPunct="1">
              <a:lnSpc>
                <a:spcPct val="14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a:t>
            </a:r>
          </a:p>
          <a:p>
            <a:pPr marL="0" indent="0" algn="l" eaLnBrk="1" hangingPunct="1">
              <a:lnSpc>
                <a:spcPct val="140000"/>
              </a:lnSpc>
              <a:spcBef>
                <a:spcPct val="0"/>
              </a:spcBef>
              <a:buNone/>
            </a:pPr>
            <a:endParaRPr lang="en-US"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2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a:t>
            </a:r>
            <a:r>
              <a:rPr lang="en-US" sz="2400" dirty="0">
                <a:solidFill>
                  <a:srgbClr val="000000"/>
                </a:solidFill>
                <a:latin typeface="黑体" panose="02010609060101010101" charset="-122"/>
                <a:ea typeface="黑体" panose="02010609060101010101" charset="-122"/>
                <a:cs typeface="黑体" panose="02010609060101010101" charset="-122"/>
              </a:rPr>
              <a:t>表3-21中包含4个因子，各因子的水平数各不相同。由于水平数不同，采用包含和组合的方法选择最为合适的正交表，具体来说，合适的正交表需要满足如下一些条件：</a:t>
            </a:r>
            <a:endParaRPr lang="en-US" sz="2400" b="1"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algn="l" eaLnBrk="1" hangingPunct="1">
              <a:lnSpc>
                <a:spcPct val="140000"/>
              </a:lnSpc>
              <a:spcBef>
                <a:spcPct val="0"/>
              </a:spcBef>
              <a:buNone/>
            </a:pPr>
            <a:endParaRPr lang="en-US" dirty="0">
              <a:solidFill>
                <a:srgbClr val="000000"/>
              </a:solidFill>
              <a:latin typeface="黑体" panose="02010609060101010101" charset="-122"/>
              <a:ea typeface="黑体" panose="02010609060101010101" charset="-122"/>
              <a:cs typeface="黑体" panose="02010609060101010101" charset="-122"/>
            </a:endParaRPr>
          </a:p>
        </p:txBody>
      </p:sp>
      <p:graphicFrame>
        <p:nvGraphicFramePr>
          <p:cNvPr id="3" name="表格 2"/>
          <p:cNvGraphicFramePr/>
          <p:nvPr>
            <p:extLst>
              <p:ext uri="{D42A27DB-BD31-4B8C-83A1-F6EECF244321}">
                <p14:modId xmlns:p14="http://schemas.microsoft.com/office/powerpoint/2010/main" val="1812967886"/>
              </p:ext>
            </p:extLst>
          </p:nvPr>
        </p:nvGraphicFramePr>
        <p:xfrm>
          <a:off x="179512" y="1988840"/>
          <a:ext cx="8300720" cy="3048000"/>
        </p:xfrm>
        <a:graphic>
          <a:graphicData uri="http://schemas.openxmlformats.org/drawingml/2006/table">
            <a:tbl>
              <a:tblPr firstRow="1" bandRow="1">
                <a:tableStyleId>{5940675A-B579-460E-94D1-54222C63F5DA}</a:tableStyleId>
              </a:tblPr>
              <a:tblGrid>
                <a:gridCol w="85979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29130">
                  <a:extLst>
                    <a:ext uri="{9D8B030D-6E8A-4147-A177-3AD203B41FA5}">
                      <a16:colId xmlns:a16="http://schemas.microsoft.com/office/drawing/2014/main" val="20002"/>
                    </a:ext>
                  </a:extLst>
                </a:gridCol>
                <a:gridCol w="1561465">
                  <a:extLst>
                    <a:ext uri="{9D8B030D-6E8A-4147-A177-3AD203B41FA5}">
                      <a16:colId xmlns:a16="http://schemas.microsoft.com/office/drawing/2014/main" val="20003"/>
                    </a:ext>
                  </a:extLst>
                </a:gridCol>
                <a:gridCol w="1969135">
                  <a:extLst>
                    <a:ext uri="{9D8B030D-6E8A-4147-A177-3AD203B41FA5}">
                      <a16:colId xmlns:a16="http://schemas.microsoft.com/office/drawing/2014/main" val="20004"/>
                    </a:ext>
                  </a:extLst>
                </a:gridCol>
              </a:tblGrid>
              <a:tr h="518795">
                <a:tc>
                  <a:txBody>
                    <a:bodyPr/>
                    <a:lstStyle/>
                    <a:p>
                      <a:pPr indent="127000" algn="ctr">
                        <a:buNone/>
                      </a:pPr>
                      <a:r>
                        <a:rPr lang="en-US" sz="2000" b="1" dirty="0" err="1">
                          <a:latin typeface="黑体" panose="02010609060101010101" charset="-122"/>
                          <a:ea typeface="黑体" panose="02010609060101010101" charset="-122"/>
                          <a:cs typeface="宋体" panose="02010600030101010101" pitchFamily="2" charset="-122"/>
                        </a:rPr>
                        <a:t>水平数</a:t>
                      </a:r>
                      <a:endParaRPr lang="en-US" altLang="en-US" sz="2000" b="1" dirty="0">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dirty="0">
                          <a:latin typeface="黑体" panose="02010609060101010101" charset="-122"/>
                          <a:ea typeface="黑体" panose="02010609060101010101" charset="-122"/>
                          <a:cs typeface="黑体" panose="02010609060101010101" charset="-122"/>
                        </a:rPr>
                        <a:t>A </a:t>
                      </a:r>
                      <a:r>
                        <a:rPr lang="en-US" sz="2000" b="1" dirty="0" err="1">
                          <a:latin typeface="黑体" panose="02010609060101010101" charset="-122"/>
                          <a:ea typeface="黑体" panose="02010609060101010101" charset="-122"/>
                          <a:cs typeface="黑体" panose="02010609060101010101" charset="-122"/>
                        </a:rPr>
                        <a:t>操作系统</a:t>
                      </a:r>
                      <a:endParaRPr lang="en-US" altLang="en-US" sz="2000" b="1" dirty="0">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dirty="0">
                          <a:latin typeface="黑体" panose="02010609060101010101" charset="-122"/>
                          <a:ea typeface="黑体" panose="02010609060101010101" charset="-122"/>
                          <a:cs typeface="黑体" panose="02010609060101010101" charset="-122"/>
                        </a:rPr>
                        <a:t>B </a:t>
                      </a:r>
                      <a:r>
                        <a:rPr lang="en-US" sz="2000" b="1" dirty="0" err="1">
                          <a:latin typeface="黑体" panose="02010609060101010101" charset="-122"/>
                          <a:ea typeface="黑体" panose="02010609060101010101" charset="-122"/>
                          <a:cs typeface="黑体" panose="02010609060101010101" charset="-122"/>
                        </a:rPr>
                        <a:t>浏览器</a:t>
                      </a:r>
                      <a:endParaRPr lang="en-US" altLang="en-US" sz="2000" b="1" dirty="0">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dirty="0">
                          <a:latin typeface="黑体" panose="02010609060101010101" charset="-122"/>
                          <a:ea typeface="黑体" panose="02010609060101010101" charset="-122"/>
                          <a:cs typeface="黑体" panose="02010609060101010101" charset="-122"/>
                        </a:rPr>
                        <a:t>C </a:t>
                      </a:r>
                      <a:r>
                        <a:rPr lang="en-US" sz="2000" b="1" dirty="0" err="1">
                          <a:latin typeface="黑体" panose="02010609060101010101" charset="-122"/>
                          <a:ea typeface="黑体" panose="02010609060101010101" charset="-122"/>
                          <a:cs typeface="黑体" panose="02010609060101010101" charset="-122"/>
                        </a:rPr>
                        <a:t>分辨率</a:t>
                      </a:r>
                      <a:endParaRPr lang="en-US" altLang="en-US" sz="2000" b="1" dirty="0">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D 杀毒软件</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908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A1  Windows 7</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B1  IE8</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dirty="0">
                          <a:latin typeface="黑体" panose="02010609060101010101" charset="-122"/>
                          <a:ea typeface="黑体" panose="02010609060101010101" charset="-122"/>
                          <a:cs typeface="黑体" panose="02010609060101010101" charset="-122"/>
                        </a:rPr>
                        <a:t>C1  1440×900</a:t>
                      </a:r>
                      <a:endParaRPr lang="en-US" altLang="en-US" sz="2000" b="1" dirty="0">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黑体" panose="02010609060101010101" charset="-122"/>
                        </a:rPr>
                        <a:t>D1  360杀毒</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971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buNone/>
                      </a:pPr>
                      <a:r>
                        <a:rPr lang="en-US" sz="2000" b="1" dirty="0">
                          <a:latin typeface="黑体" panose="02010609060101010101" charset="-122"/>
                          <a:ea typeface="黑体" panose="02010609060101010101" charset="-122"/>
                          <a:cs typeface="宋体" panose="02010600030101010101" pitchFamily="2" charset="-122"/>
                        </a:rPr>
                        <a:t>A2  Windows 10</a:t>
                      </a:r>
                      <a:endParaRPr lang="en-US" altLang="en-US" sz="20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黑体" panose="02010609060101010101" charset="-122"/>
                        </a:rPr>
                        <a:t>B2  360浏览器</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黑体" panose="02010609060101010101" charset="-122"/>
                        </a:rPr>
                        <a:t>C2  1600×900</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黑体" panose="02010609060101010101" charset="-122"/>
                        </a:rPr>
                        <a:t>D2  金山毒霸</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A3  Windows </a:t>
                      </a:r>
                    </a:p>
                    <a:p>
                      <a:pPr indent="127000">
                        <a:buNone/>
                      </a:pPr>
                      <a:r>
                        <a:rPr lang="en-US" sz="2000" b="1">
                          <a:latin typeface="黑体" panose="02010609060101010101" charset="-122"/>
                          <a:ea typeface="黑体" panose="02010609060101010101" charset="-122"/>
                          <a:cs typeface="宋体" panose="02010600030101010101" pitchFamily="2" charset="-122"/>
                        </a:rPr>
                        <a:t>Server 2016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黑体" panose="02010609060101010101" charset="-122"/>
                        </a:rPr>
                        <a:t>B3  火狐浏览器</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黑体" panose="02010609060101010101" charset="-122"/>
                        </a:rPr>
                        <a:t>C3  1920×1080</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763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buNone/>
                      </a:pPr>
                      <a:r>
                        <a:rPr lang="en-US" sz="2000" b="1" dirty="0">
                          <a:latin typeface="黑体" panose="02010609060101010101" charset="-122"/>
                          <a:ea typeface="黑体" panose="02010609060101010101" charset="-122"/>
                          <a:cs typeface="Times New Roman" panose="02020603050405020304" pitchFamily="18" charset="0"/>
                        </a:rPr>
                        <a:t> </a:t>
                      </a:r>
                      <a:endParaRPr lang="en-US" altLang="en-US" sz="2000" b="1" dirty="0">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黑体" panose="02010609060101010101" charset="-122"/>
                        </a:rPr>
                        <a:t>B4  猎豹浏览器</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Times New Roman" panose="02020603050405020304" pitchFamily="18" charset="0"/>
                        </a:rPr>
                        <a:t> </a:t>
                      </a: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endParaRPr lang="en-US" altLang="en-US" sz="2000" b="1" dirty="0">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87</a:t>
            </a:fld>
            <a:r>
              <a:rPr lang="en-US" altLang="zh-CN" b="1" dirty="0">
                <a:solidFill>
                  <a:schemeClr val="accent4"/>
                </a:solidFill>
              </a:rPr>
              <a:t>/116</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600" y="396875"/>
            <a:ext cx="7593965"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3.6.3正交实验法设计步骤与实例</a:t>
            </a:r>
          </a:p>
        </p:txBody>
      </p:sp>
      <p:sp>
        <p:nvSpPr>
          <p:cNvPr id="23555" name="Rectangle 3"/>
          <p:cNvSpPr>
            <a:spLocks noGrp="1"/>
          </p:cNvSpPr>
          <p:nvPr>
            <p:ph idx="1"/>
          </p:nvPr>
        </p:nvSpPr>
        <p:spPr>
          <a:xfrm>
            <a:off x="107504" y="1268760"/>
            <a:ext cx="8595995" cy="5395595"/>
          </a:xfrm>
        </p:spPr>
        <p:txBody>
          <a:bodyPr vert="horz" wrap="square" lIns="91440" tIns="45720" rIns="91440" bIns="45720" anchor="t"/>
          <a:lstStyle/>
          <a:p>
            <a:pPr lvl="1" algn="l" eaLnBrk="1" hangingPunct="1">
              <a:lnSpc>
                <a:spcPct val="110000"/>
              </a:lnSpc>
              <a:spcBef>
                <a:spcPct val="0"/>
              </a:spcBef>
              <a:buFont typeface="Wingdings" panose="05000000000000000000" charset="0"/>
              <a:buChar char="u"/>
            </a:pPr>
            <a:r>
              <a:rPr lang="en-US" b="1" dirty="0">
                <a:solidFill>
                  <a:srgbClr val="000000"/>
                </a:solidFill>
                <a:latin typeface="黑体" panose="02010609060101010101" charset="-122"/>
                <a:ea typeface="黑体" panose="02010609060101010101" charset="-122"/>
                <a:cs typeface="黑体" panose="02010609060101010101" charset="-122"/>
              </a:rPr>
              <a:t>表中的因子数≥4；</a:t>
            </a:r>
          </a:p>
          <a:p>
            <a:pPr lvl="1" algn="l" eaLnBrk="1" hangingPunct="1">
              <a:lnSpc>
                <a:spcPct val="110000"/>
              </a:lnSpc>
              <a:spcBef>
                <a:spcPct val="0"/>
              </a:spcBef>
              <a:buFont typeface="Wingdings" panose="05000000000000000000" charset="0"/>
              <a:buChar char="u"/>
            </a:pPr>
            <a:r>
              <a:rPr lang="en-US" b="1" dirty="0">
                <a:solidFill>
                  <a:srgbClr val="000000"/>
                </a:solidFill>
                <a:latin typeface="黑体" panose="02010609060101010101" charset="-122"/>
                <a:ea typeface="黑体" panose="02010609060101010101" charset="-122"/>
                <a:cs typeface="黑体" panose="02010609060101010101" charset="-122"/>
              </a:rPr>
              <a:t>表中至少有1个因子的水平数≥4；</a:t>
            </a:r>
          </a:p>
          <a:p>
            <a:pPr lvl="1" algn="l" eaLnBrk="1" hangingPunct="1">
              <a:lnSpc>
                <a:spcPct val="110000"/>
              </a:lnSpc>
              <a:spcBef>
                <a:spcPct val="0"/>
              </a:spcBef>
              <a:buFont typeface="Wingdings" panose="05000000000000000000" charset="0"/>
              <a:buChar char="u"/>
            </a:pPr>
            <a:r>
              <a:rPr lang="en-US" b="1" dirty="0">
                <a:solidFill>
                  <a:srgbClr val="000000"/>
                </a:solidFill>
                <a:latin typeface="黑体" panose="02010609060101010101" charset="-122"/>
                <a:ea typeface="黑体" panose="02010609060101010101" charset="-122"/>
                <a:cs typeface="黑体" panose="02010609060101010101" charset="-122"/>
              </a:rPr>
              <a:t>另外的因子中至少有2个因子的水平数≥3；</a:t>
            </a:r>
          </a:p>
          <a:p>
            <a:pPr lvl="1" algn="l" eaLnBrk="1" hangingPunct="1">
              <a:lnSpc>
                <a:spcPct val="110000"/>
              </a:lnSpc>
              <a:spcBef>
                <a:spcPct val="0"/>
              </a:spcBef>
              <a:buFont typeface="Wingdings" panose="05000000000000000000" charset="0"/>
              <a:buChar char="u"/>
            </a:pPr>
            <a:r>
              <a:rPr lang="en-US" b="1" dirty="0">
                <a:solidFill>
                  <a:srgbClr val="000000"/>
                </a:solidFill>
                <a:latin typeface="黑体" panose="02010609060101010101" charset="-122"/>
                <a:ea typeface="黑体" panose="02010609060101010101" charset="-122"/>
                <a:cs typeface="黑体" panose="02010609060101010101" charset="-122"/>
              </a:rPr>
              <a:t>其余的因子中至少有1个因子的水平数≥2；</a:t>
            </a:r>
          </a:p>
          <a:p>
            <a:pPr lvl="1" algn="l" eaLnBrk="1" hangingPunct="1">
              <a:lnSpc>
                <a:spcPct val="110000"/>
              </a:lnSpc>
              <a:spcBef>
                <a:spcPct val="0"/>
              </a:spcBef>
              <a:buFont typeface="Wingdings" panose="05000000000000000000" charset="0"/>
              <a:buChar char="u"/>
            </a:pPr>
            <a:r>
              <a:rPr lang="en-US" b="1" dirty="0">
                <a:solidFill>
                  <a:srgbClr val="000000"/>
                </a:solidFill>
                <a:latin typeface="黑体" panose="02010609060101010101" charset="-122"/>
                <a:ea typeface="黑体" panose="02010609060101010101" charset="-122"/>
                <a:cs typeface="黑体" panose="02010609060101010101" charset="-122"/>
              </a:rPr>
              <a:t>行数取最少的一个。</a:t>
            </a:r>
            <a:endParaRPr lang="en-US" sz="1710" b="1"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2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因此，最后选择正交表L16(45)，如表3-22所示。然后，将所选正交表转化为如表3-23所示的测试用例。正交表中的第5列未使用，表3-23中的符号“―”表示可以选择该因子的任何水平值。通过正交实验法，将测试用例的数量从3×4×3×2=72个降为了16个，大幅减少了测试工作量。</a:t>
            </a:r>
          </a:p>
          <a:p>
            <a:pPr marL="0" indent="0" algn="l" eaLnBrk="1" hangingPunct="1">
              <a:lnSpc>
                <a:spcPct val="130000"/>
              </a:lnSpc>
              <a:spcBef>
                <a:spcPct val="0"/>
              </a:spcBef>
              <a:buNone/>
            </a:pPr>
            <a:endParaRPr lang="en-US" dirty="0">
              <a:solidFill>
                <a:srgbClr val="000000"/>
              </a:solidFill>
              <a:latin typeface="黑体" panose="02010609060101010101" charset="-122"/>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88</a:t>
            </a:fld>
            <a:r>
              <a:rPr lang="en-US" altLang="zh-CN" b="1" dirty="0">
                <a:solidFill>
                  <a:schemeClr val="accent4"/>
                </a:solidFill>
              </a:rPr>
              <a:t>/116</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600" y="396875"/>
            <a:ext cx="7593965" cy="819150"/>
          </a:xfrm>
        </p:spPr>
        <p:txBody>
          <a:bodyPr vert="horz" wrap="square" lIns="91440" tIns="45720" rIns="91440" bIns="45720" anchor="b"/>
          <a:lstStyle/>
          <a:p>
            <a:pPr eaLnBrk="1" fontAlgn="base" hangingPunct="1"/>
            <a:r>
              <a:rPr lang="zh-CN" altLang="en-US"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3.6.3正交实验法设计步骤与实例</a:t>
            </a:r>
          </a:p>
        </p:txBody>
      </p:sp>
      <p:sp>
        <p:nvSpPr>
          <p:cNvPr id="23555" name="Rectangle 3"/>
          <p:cNvSpPr>
            <a:spLocks noGrp="1"/>
          </p:cNvSpPr>
          <p:nvPr>
            <p:ph idx="1"/>
          </p:nvPr>
        </p:nvSpPr>
        <p:spPr>
          <a:xfrm>
            <a:off x="108585" y="842010"/>
            <a:ext cx="8595995" cy="5395595"/>
          </a:xfrm>
        </p:spPr>
        <p:txBody>
          <a:bodyPr vert="horz" wrap="square" lIns="91440" tIns="45720" rIns="91440" bIns="45720" anchor="t"/>
          <a:lstStyle/>
          <a:p>
            <a:pPr marL="0" indent="0" algn="l" eaLnBrk="1" hangingPunct="1">
              <a:lnSpc>
                <a:spcPct val="130000"/>
              </a:lnSpc>
              <a:spcBef>
                <a:spcPct val="0"/>
              </a:spcBef>
              <a:buNone/>
            </a:pPr>
            <a:r>
              <a:rPr lang="en-US" sz="2000" b="1" dirty="0">
                <a:solidFill>
                  <a:srgbClr val="000000"/>
                </a:solidFill>
                <a:latin typeface="黑体" panose="02010609060101010101" charset="-122"/>
                <a:ea typeface="黑体" panose="02010609060101010101" charset="-122"/>
                <a:cs typeface="黑体" panose="02010609060101010101" charset="-122"/>
              </a:rPr>
              <a:t>  表3-22  正交表L16(45) </a:t>
            </a:r>
            <a:r>
              <a:rPr lang="en-US" dirty="0">
                <a:solidFill>
                  <a:srgbClr val="000000"/>
                </a:solidFill>
                <a:latin typeface="黑体" panose="02010609060101010101" charset="-122"/>
                <a:ea typeface="黑体" panose="02010609060101010101" charset="-122"/>
                <a:cs typeface="黑体" panose="02010609060101010101" charset="-122"/>
              </a:rPr>
              <a:t>          </a:t>
            </a:r>
            <a:r>
              <a:rPr lang="en-US" sz="2000" b="1" dirty="0">
                <a:solidFill>
                  <a:srgbClr val="000000"/>
                </a:solidFill>
                <a:latin typeface="黑体" panose="02010609060101010101" charset="-122"/>
                <a:ea typeface="黑体" panose="02010609060101010101" charset="-122"/>
                <a:cs typeface="黑体" panose="02010609060101010101" charset="-122"/>
              </a:rPr>
              <a:t>表3-23  软件兼容性测试用例</a:t>
            </a:r>
          </a:p>
        </p:txBody>
      </p:sp>
      <p:graphicFrame>
        <p:nvGraphicFramePr>
          <p:cNvPr id="3" name="表格 2"/>
          <p:cNvGraphicFramePr/>
          <p:nvPr/>
        </p:nvGraphicFramePr>
        <p:xfrm>
          <a:off x="108585" y="1508125"/>
          <a:ext cx="8301990" cy="5218430"/>
        </p:xfrm>
        <a:graphic>
          <a:graphicData uri="http://schemas.openxmlformats.org/drawingml/2006/table">
            <a:tbl>
              <a:tblPr firstRow="1" bandRow="1">
                <a:tableStyleId>{5940675A-B579-460E-94D1-54222C63F5DA}</a:tableStyleId>
              </a:tblPr>
              <a:tblGrid>
                <a:gridCol w="777875">
                  <a:extLst>
                    <a:ext uri="{9D8B030D-6E8A-4147-A177-3AD203B41FA5}">
                      <a16:colId xmlns:a16="http://schemas.microsoft.com/office/drawing/2014/main" val="20000"/>
                    </a:ext>
                  </a:extLst>
                </a:gridCol>
                <a:gridCol w="570230">
                  <a:extLst>
                    <a:ext uri="{9D8B030D-6E8A-4147-A177-3AD203B41FA5}">
                      <a16:colId xmlns:a16="http://schemas.microsoft.com/office/drawing/2014/main" val="20001"/>
                    </a:ext>
                  </a:extLst>
                </a:gridCol>
                <a:gridCol w="528320">
                  <a:extLst>
                    <a:ext uri="{9D8B030D-6E8A-4147-A177-3AD203B41FA5}">
                      <a16:colId xmlns:a16="http://schemas.microsoft.com/office/drawing/2014/main" val="20002"/>
                    </a:ext>
                  </a:extLst>
                </a:gridCol>
                <a:gridCol w="527685">
                  <a:extLst>
                    <a:ext uri="{9D8B030D-6E8A-4147-A177-3AD203B41FA5}">
                      <a16:colId xmlns:a16="http://schemas.microsoft.com/office/drawing/2014/main" val="20003"/>
                    </a:ext>
                  </a:extLst>
                </a:gridCol>
                <a:gridCol w="525145">
                  <a:extLst>
                    <a:ext uri="{9D8B030D-6E8A-4147-A177-3AD203B41FA5}">
                      <a16:colId xmlns:a16="http://schemas.microsoft.com/office/drawing/2014/main" val="20004"/>
                    </a:ext>
                  </a:extLst>
                </a:gridCol>
                <a:gridCol w="528320">
                  <a:extLst>
                    <a:ext uri="{9D8B030D-6E8A-4147-A177-3AD203B41FA5}">
                      <a16:colId xmlns:a16="http://schemas.microsoft.com/office/drawing/2014/main" val="20005"/>
                    </a:ext>
                  </a:extLst>
                </a:gridCol>
                <a:gridCol w="864235">
                  <a:extLst>
                    <a:ext uri="{9D8B030D-6E8A-4147-A177-3AD203B41FA5}">
                      <a16:colId xmlns:a16="http://schemas.microsoft.com/office/drawing/2014/main" val="20006"/>
                    </a:ext>
                  </a:extLst>
                </a:gridCol>
                <a:gridCol w="1357630">
                  <a:extLst>
                    <a:ext uri="{9D8B030D-6E8A-4147-A177-3AD203B41FA5}">
                      <a16:colId xmlns:a16="http://schemas.microsoft.com/office/drawing/2014/main" val="20007"/>
                    </a:ext>
                  </a:extLst>
                </a:gridCol>
                <a:gridCol w="641350">
                  <a:extLst>
                    <a:ext uri="{9D8B030D-6E8A-4147-A177-3AD203B41FA5}">
                      <a16:colId xmlns:a16="http://schemas.microsoft.com/office/drawing/2014/main" val="20008"/>
                    </a:ext>
                  </a:extLst>
                </a:gridCol>
                <a:gridCol w="669925">
                  <a:extLst>
                    <a:ext uri="{9D8B030D-6E8A-4147-A177-3AD203B41FA5}">
                      <a16:colId xmlns:a16="http://schemas.microsoft.com/office/drawing/2014/main" val="20009"/>
                    </a:ext>
                  </a:extLst>
                </a:gridCol>
                <a:gridCol w="572770">
                  <a:extLst>
                    <a:ext uri="{9D8B030D-6E8A-4147-A177-3AD203B41FA5}">
                      <a16:colId xmlns:a16="http://schemas.microsoft.com/office/drawing/2014/main" val="20010"/>
                    </a:ext>
                  </a:extLst>
                </a:gridCol>
                <a:gridCol w="738505">
                  <a:extLst>
                    <a:ext uri="{9D8B030D-6E8A-4147-A177-3AD203B41FA5}">
                      <a16:colId xmlns:a16="http://schemas.microsoft.com/office/drawing/2014/main" val="20011"/>
                    </a:ext>
                  </a:extLst>
                </a:gridCol>
              </a:tblGrid>
              <a:tr h="34163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序号</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rowSpan="17">
                  <a:txBody>
                    <a:bodyPr/>
                    <a:lstStyle/>
                    <a:p>
                      <a:pPr indent="127000" algn="ctr">
                        <a:buNone/>
                      </a:pP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测试用例</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C</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D</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extLst>
                  <a:ext uri="{0D108BD9-81ED-4DB2-BD59-A6C34878D82A}">
                    <a16:rowId xmlns:a16="http://schemas.microsoft.com/office/drawing/2014/main" val="10000"/>
                  </a:ext>
                </a:extLst>
              </a:tr>
              <a:tr h="26098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C1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D1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035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C2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D2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098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C3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035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098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C2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035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C1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098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7</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7</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D1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098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8</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C3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D2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035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9</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9</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C3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098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10</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035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C1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D2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098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C2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D1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035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D2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098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C3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D1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0350">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15</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C2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6098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3</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2</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16</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B4</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C1</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pic>
        <p:nvPicPr>
          <p:cNvPr id="4" name="图片 3"/>
          <p:cNvPicPr/>
          <p:nvPr/>
        </p:nvPicPr>
        <p:blipFill>
          <a:blip r:embed="rId3"/>
          <a:stretch>
            <a:fillRect/>
          </a:stretch>
        </p:blipFill>
        <p:spPr>
          <a:xfrm>
            <a:off x="3644900" y="3453130"/>
            <a:ext cx="786130" cy="821055"/>
          </a:xfrm>
          <a:prstGeom prst="rect">
            <a:avLst/>
          </a:prstGeom>
          <a:noFill/>
          <a:ln w="9525">
            <a:noFill/>
          </a:ln>
        </p:spPr>
      </p:pic>
      <p:sp>
        <p:nvSpPr>
          <p:cNvPr id="2" name="Rectangle 6"/>
          <p:cNvSpPr txBox="1">
            <a:spLocks noGrp="1"/>
          </p:cNvSpPr>
          <p:nvPr/>
        </p:nvSpPr>
        <p:spPr>
          <a:xfrm>
            <a:off x="8505825" y="636460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89</a:t>
            </a:fld>
            <a:r>
              <a:rPr lang="en-US" altLang="zh-CN" b="1" dirty="0">
                <a:solidFill>
                  <a:schemeClr val="accent4"/>
                </a:solidFill>
              </a:rPr>
              <a:t>/116</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AutoShape 2"/>
          <p:cNvSpPr>
            <a:spLocks noGrp="1"/>
          </p:cNvSpPr>
          <p:nvPr>
            <p:ph type="title"/>
          </p:nvPr>
        </p:nvSpPr>
        <p:spPr>
          <a:xfrm>
            <a:off x="299720" y="393487"/>
            <a:ext cx="7924800" cy="819150"/>
          </a:xfrm>
        </p:spPr>
        <p:txBody>
          <a:bodyPr vert="horz" wrap="square" lIns="91440" tIns="45720" rIns="91440" bIns="45720" anchor="b"/>
          <a:lstStyle/>
          <a:p>
            <a:r>
              <a:rPr lang="en-US" altLang="zh-CN" sz="2800" noProof="1">
                <a:solidFill>
                  <a:schemeClr val="hlink"/>
                </a:solidFill>
              </a:rPr>
              <a:t>Example of equivalence class division for integer addition programs:</a:t>
            </a:r>
            <a:endParaRPr lang="zh-CN" altLang="en-US" sz="2800" strike="noStrike" noProof="1">
              <a:solidFill>
                <a:schemeClr val="hlink"/>
              </a:solidFill>
            </a:endParaRPr>
          </a:p>
        </p:txBody>
      </p:sp>
      <p:sp>
        <p:nvSpPr>
          <p:cNvPr id="19459" name="Rectangle 3"/>
          <p:cNvSpPr>
            <a:spLocks noGrp="1"/>
          </p:cNvSpPr>
          <p:nvPr>
            <p:ph idx="1"/>
          </p:nvPr>
        </p:nvSpPr>
        <p:spPr>
          <a:xfrm>
            <a:off x="236855" y="1081405"/>
            <a:ext cx="8050530" cy="5402580"/>
          </a:xfrm>
        </p:spPr>
        <p:txBody>
          <a:bodyPr vert="horz" wrap="square" lIns="91440" tIns="45720" rIns="91440" bIns="45720" anchor="t"/>
          <a:lstStyle/>
          <a:p>
            <a:pPr marL="0" indent="0" eaLnBrk="1" hangingPunct="1">
              <a:lnSpc>
                <a:spcPct val="100000"/>
              </a:lnSpc>
              <a:buFont typeface="Wingdings" panose="05000000000000000000" charset="0"/>
              <a:buNone/>
            </a:pPr>
            <a:r>
              <a:rPr lang="en-US" altLang="zh-CN" sz="2000" dirty="0">
                <a:solidFill>
                  <a:srgbClr val="000000"/>
                </a:solidFill>
                <a:latin typeface="+mj-lt"/>
                <a:ea typeface="黑体" panose="02010609060101010101" charset="-122"/>
                <a:cs typeface="黑体" panose="02010609060101010101" charset="-122"/>
              </a:rPr>
              <a:t>For a program that adds two integer data, its input fields can be divided into nine equivalent classes as shown in Table 3-1, and 9 test cases represent the combination of many input data.
</a:t>
            </a:r>
            <a:r>
              <a:rPr lang="en-US" altLang="zh-CN" sz="1800" b="1" dirty="0">
                <a:solidFill>
                  <a:srgbClr val="000000"/>
                </a:solidFill>
                <a:latin typeface="+mj-lt"/>
                <a:ea typeface="黑体" panose="02010609060101010101" charset="-122"/>
                <a:cs typeface="黑体" panose="02010609060101010101" charset="-122"/>
              </a:rPr>
              <a:t>Table 3-1 Equivalence class division of integer summation procedures</a:t>
            </a:r>
            <a:endParaRPr lang="zh-CN" altLang="en-US" dirty="0">
              <a:solidFill>
                <a:srgbClr val="000000"/>
              </a:solidFill>
              <a:latin typeface="黑体" panose="02010609060101010101" charset="-122"/>
              <a:ea typeface="黑体" panose="02010609060101010101" charset="-122"/>
              <a:cs typeface="黑体" panose="02010609060101010101" charset="-122"/>
            </a:endParaRPr>
          </a:p>
          <a:p>
            <a:pPr marL="0" indent="0" eaLnBrk="1" hangingPunct="1">
              <a:lnSpc>
                <a:spcPct val="100000"/>
              </a:lnSpc>
              <a:buFont typeface="Wingdings" panose="05000000000000000000" charset="0"/>
              <a:buNone/>
            </a:pPr>
            <a:endParaRPr lang="zh-CN" altLang="en-US" dirty="0">
              <a:solidFill>
                <a:srgbClr val="000000"/>
              </a:solidFill>
              <a:latin typeface="黑体" panose="02010609060101010101" charset="-122"/>
              <a:ea typeface="黑体" panose="02010609060101010101" charset="-122"/>
              <a:cs typeface="黑体" panose="02010609060101010101" charset="-122"/>
            </a:endParaRPr>
          </a:p>
          <a:p>
            <a:pPr marL="0" indent="0" eaLnBrk="1" hangingPunct="1">
              <a:lnSpc>
                <a:spcPct val="100000"/>
              </a:lnSpc>
              <a:buFont typeface="Wingdings" panose="05000000000000000000" charset="0"/>
              <a:buNone/>
            </a:pPr>
            <a:endParaRPr lang="zh-CN" altLang="en-US" dirty="0">
              <a:solidFill>
                <a:srgbClr val="000000"/>
              </a:solidFill>
              <a:latin typeface="黑体" panose="02010609060101010101" charset="-122"/>
              <a:ea typeface="黑体" panose="02010609060101010101" charset="-122"/>
              <a:cs typeface="黑体" panose="02010609060101010101" charset="-122"/>
            </a:endParaRPr>
          </a:p>
          <a:p>
            <a:pPr marL="0" indent="0" eaLnBrk="1" hangingPunct="1">
              <a:lnSpc>
                <a:spcPct val="100000"/>
              </a:lnSpc>
              <a:buFont typeface="Wingdings" panose="05000000000000000000" charset="0"/>
              <a:buNone/>
            </a:pPr>
            <a:endParaRPr lang="zh-CN" altLang="en-US" dirty="0">
              <a:solidFill>
                <a:srgbClr val="000000"/>
              </a:solidFill>
              <a:latin typeface="黑体" panose="02010609060101010101" charset="-122"/>
              <a:ea typeface="黑体" panose="02010609060101010101" charset="-122"/>
              <a:cs typeface="黑体" panose="02010609060101010101" charset="-122"/>
            </a:endParaRPr>
          </a:p>
          <a:p>
            <a:pPr marL="0" indent="0" eaLnBrk="1" hangingPunct="1">
              <a:lnSpc>
                <a:spcPct val="100000"/>
              </a:lnSpc>
              <a:buFont typeface="Wingdings" panose="05000000000000000000" charset="0"/>
              <a:buNone/>
            </a:pPr>
            <a:endParaRPr lang="zh-CN" altLang="en-US" dirty="0">
              <a:solidFill>
                <a:srgbClr val="000000"/>
              </a:solidFill>
              <a:latin typeface="黑体" panose="02010609060101010101" charset="-122"/>
              <a:ea typeface="黑体" panose="02010609060101010101" charset="-122"/>
              <a:cs typeface="黑体" panose="02010609060101010101" charset="-122"/>
            </a:endParaRPr>
          </a:p>
          <a:p>
            <a:pPr marL="0" indent="0" eaLnBrk="1" hangingPunct="1">
              <a:lnSpc>
                <a:spcPct val="100000"/>
              </a:lnSpc>
              <a:buFont typeface="Wingdings" panose="05000000000000000000" charset="0"/>
              <a:buNone/>
            </a:pPr>
            <a:endParaRPr lang="zh-CN" altLang="en-US" dirty="0">
              <a:solidFill>
                <a:srgbClr val="000000"/>
              </a:solidFill>
              <a:latin typeface="黑体" panose="02010609060101010101" charset="-122"/>
              <a:ea typeface="黑体" panose="02010609060101010101" charset="-122"/>
              <a:cs typeface="黑体" panose="02010609060101010101" charset="-122"/>
            </a:endParaRPr>
          </a:p>
          <a:p>
            <a:pPr marL="0" indent="0" eaLnBrk="1" hangingPunct="1">
              <a:lnSpc>
                <a:spcPct val="100000"/>
              </a:lnSpc>
              <a:buFont typeface="Wingdings" panose="05000000000000000000" charset="0"/>
              <a:buNone/>
            </a:pPr>
            <a:endParaRPr lang="zh-CN" altLang="en-US" dirty="0">
              <a:solidFill>
                <a:srgbClr val="000000"/>
              </a:solidFill>
              <a:latin typeface="黑体" panose="02010609060101010101" charset="-122"/>
              <a:ea typeface="黑体" panose="02010609060101010101" charset="-122"/>
              <a:cs typeface="黑体" panose="02010609060101010101" charset="-122"/>
            </a:endParaRPr>
          </a:p>
        </p:txBody>
      </p:sp>
      <p:graphicFrame>
        <p:nvGraphicFramePr>
          <p:cNvPr id="2" name="表格 1"/>
          <p:cNvGraphicFramePr/>
          <p:nvPr>
            <p:extLst>
              <p:ext uri="{D42A27DB-BD31-4B8C-83A1-F6EECF244321}">
                <p14:modId xmlns:p14="http://schemas.microsoft.com/office/powerpoint/2010/main" val="104125610"/>
              </p:ext>
            </p:extLst>
          </p:nvPr>
        </p:nvGraphicFramePr>
        <p:xfrm>
          <a:off x="344974" y="2492896"/>
          <a:ext cx="7699375" cy="4097020"/>
        </p:xfrm>
        <a:graphic>
          <a:graphicData uri="http://schemas.openxmlformats.org/drawingml/2006/table">
            <a:tbl>
              <a:tblPr firstRow="1" bandRow="1">
                <a:tableStyleId>{5940675A-B579-460E-94D1-54222C63F5DA}</a:tableStyleId>
              </a:tblPr>
              <a:tblGrid>
                <a:gridCol w="1943735">
                  <a:extLst>
                    <a:ext uri="{9D8B030D-6E8A-4147-A177-3AD203B41FA5}">
                      <a16:colId xmlns:a16="http://schemas.microsoft.com/office/drawing/2014/main" val="20000"/>
                    </a:ext>
                  </a:extLst>
                </a:gridCol>
                <a:gridCol w="1597660">
                  <a:extLst>
                    <a:ext uri="{9D8B030D-6E8A-4147-A177-3AD203B41FA5}">
                      <a16:colId xmlns:a16="http://schemas.microsoft.com/office/drawing/2014/main" val="20001"/>
                    </a:ext>
                  </a:extLst>
                </a:gridCol>
                <a:gridCol w="1535430">
                  <a:extLst>
                    <a:ext uri="{9D8B030D-6E8A-4147-A177-3AD203B41FA5}">
                      <a16:colId xmlns:a16="http://schemas.microsoft.com/office/drawing/2014/main" val="20002"/>
                    </a:ext>
                  </a:extLst>
                </a:gridCol>
                <a:gridCol w="2622550">
                  <a:extLst>
                    <a:ext uri="{9D8B030D-6E8A-4147-A177-3AD203B41FA5}">
                      <a16:colId xmlns:a16="http://schemas.microsoft.com/office/drawing/2014/main" val="20003"/>
                    </a:ext>
                  </a:extLst>
                </a:gridCol>
              </a:tblGrid>
              <a:tr h="267970">
                <a:tc>
                  <a:txBody>
                    <a:bodyPr/>
                    <a:lstStyle/>
                    <a:p>
                      <a:pPr indent="127000" algn="ctr">
                        <a:buNone/>
                      </a:pPr>
                      <a:r>
                        <a:rPr lang="en-US" sz="1400" b="1" dirty="0">
                          <a:latin typeface="+mn-lt"/>
                          <a:ea typeface="黑体" panose="02010609060101010101" charset="-122"/>
                          <a:cs typeface="宋体" panose="02010600030101010101" pitchFamily="2" charset="-122"/>
                        </a:rPr>
                        <a:t>The equivalence class number</a:t>
                      </a:r>
                      <a:endParaRPr lang="en-US" altLang="en-US" sz="1400" b="1" dirty="0">
                        <a:latin typeface="+mn-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n-lt"/>
                          <a:ea typeface="黑体" panose="02010609060101010101" charset="-122"/>
                          <a:cs typeface="黑体" panose="02010609060101010101" charset="-122"/>
                        </a:rPr>
                        <a:t>Add the number 1</a:t>
                      </a:r>
                      <a:endParaRPr lang="en-US" altLang="en-US" sz="1400" b="1" dirty="0">
                        <a:latin typeface="+mn-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n-lt"/>
                          <a:ea typeface="黑体" panose="02010609060101010101" charset="-122"/>
                          <a:cs typeface="黑体" panose="02010609060101010101" charset="-122"/>
                        </a:rPr>
                        <a:t>Add the number 2</a:t>
                      </a:r>
                      <a:endParaRPr lang="en-US" altLang="en-US" sz="1400" b="1" dirty="0">
                        <a:latin typeface="+mn-lt"/>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n-lt"/>
                          <a:ea typeface="黑体" panose="02010609060101010101" charset="-122"/>
                          <a:cs typeface="宋体" panose="02010600030101010101" pitchFamily="2" charset="-122"/>
                        </a:rPr>
                        <a:t>Test cases</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p>
                      <a:pPr indent="127000" algn="ctr">
                        <a:buNone/>
                      </a:pPr>
                      <a:r>
                        <a:rPr lang="en-US" sz="1400" b="1">
                          <a:latin typeface="+mn-lt"/>
                          <a:ea typeface="黑体" panose="02010609060101010101" charset="-122"/>
                          <a:cs typeface="宋体" panose="02010600030101010101" pitchFamily="2" charset="-122"/>
                        </a:rPr>
                        <a:t>1</a:t>
                      </a:r>
                      <a:endParaRPr lang="en-US" altLang="en-US" sz="1400" b="1">
                        <a:latin typeface="+mn-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n-lt"/>
                          <a:ea typeface="黑体" panose="02010609060101010101" charset="-122"/>
                          <a:cs typeface="宋体" panose="02010600030101010101" pitchFamily="2" charset="-122"/>
                        </a:rPr>
                        <a:t>Positive integer</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1400" b="1" dirty="0">
                          <a:latin typeface="+mn-lt"/>
                          <a:ea typeface="黑体" panose="02010609060101010101" charset="-122"/>
                          <a:cs typeface="宋体" panose="02010600030101010101" pitchFamily="2" charset="-122"/>
                        </a:rPr>
                        <a:t>Positive integer</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n-lt"/>
                          <a:ea typeface="黑体" panose="02010609060101010101" charset="-122"/>
                          <a:cs typeface="宋体" panose="02010600030101010101" pitchFamily="2" charset="-122"/>
                        </a:rPr>
                        <a:t>4+6</a:t>
                      </a:r>
                      <a:endParaRPr lang="en-US" altLang="en-US" sz="1400" b="1">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indent="127000" algn="ctr">
                        <a:buNone/>
                      </a:pPr>
                      <a:r>
                        <a:rPr lang="en-US" sz="1400" b="1">
                          <a:latin typeface="+mn-lt"/>
                          <a:ea typeface="黑体" panose="02010609060101010101" charset="-122"/>
                          <a:cs typeface="宋体" panose="02010600030101010101" pitchFamily="2" charset="-122"/>
                        </a:rPr>
                        <a:t>2</a:t>
                      </a:r>
                      <a:endParaRPr lang="en-US" altLang="en-US" sz="1400" b="1">
                        <a:latin typeface="+mn-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1400" b="1" dirty="0">
                          <a:latin typeface="+mn-lt"/>
                          <a:ea typeface="黑体" panose="02010609060101010101" charset="-122"/>
                          <a:cs typeface="宋体" panose="02010600030101010101" pitchFamily="2" charset="-122"/>
                        </a:rPr>
                        <a:t>Positive integer</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en-US" sz="1400" b="1" dirty="0">
                          <a:latin typeface="+mn-lt"/>
                          <a:ea typeface="黑体" panose="02010609060101010101" charset="-122"/>
                          <a:cs typeface="宋体" panose="02010600030101010101" pitchFamily="2" charset="-122"/>
                        </a:rPr>
                        <a:t>Zero</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n-lt"/>
                          <a:ea typeface="黑体" panose="02010609060101010101" charset="-122"/>
                          <a:cs typeface="宋体" panose="02010600030101010101" pitchFamily="2" charset="-122"/>
                        </a:rPr>
                        <a:t>5+0</a:t>
                      </a:r>
                      <a:endParaRPr lang="en-US" altLang="en-US" sz="1400" b="1">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p>
                      <a:pPr indent="127000" algn="ctr">
                        <a:buNone/>
                      </a:pPr>
                      <a:r>
                        <a:rPr lang="en-US" sz="1400" b="1" dirty="0">
                          <a:latin typeface="+mn-lt"/>
                          <a:ea typeface="黑体" panose="02010609060101010101" charset="-122"/>
                          <a:cs typeface="宋体" panose="02010600030101010101" pitchFamily="2" charset="-122"/>
                        </a:rPr>
                        <a:t>3</a:t>
                      </a:r>
                      <a:endParaRPr lang="en-US" altLang="en-US" sz="1400" b="1" dirty="0">
                        <a:latin typeface="+mn-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1400" b="1" dirty="0">
                          <a:latin typeface="+mn-lt"/>
                          <a:ea typeface="黑体" panose="02010609060101010101" charset="-122"/>
                          <a:cs typeface="宋体" panose="02010600030101010101" pitchFamily="2" charset="-122"/>
                        </a:rPr>
                        <a:t>Positive integer</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n-lt"/>
                          <a:ea typeface="黑体" panose="02010609060101010101" charset="-122"/>
                          <a:cs typeface="宋体" panose="02010600030101010101" pitchFamily="2" charset="-122"/>
                        </a:rPr>
                        <a:t>Negative integer</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n-lt"/>
                          <a:ea typeface="黑体" panose="02010609060101010101" charset="-122"/>
                          <a:cs typeface="宋体" panose="02010600030101010101" pitchFamily="2" charset="-122"/>
                        </a:rPr>
                        <a:t>6+(-7)</a:t>
                      </a:r>
                      <a:endParaRPr lang="en-US" altLang="en-US" sz="1400" b="1">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indent="127000" algn="ctr">
                        <a:buNone/>
                      </a:pPr>
                      <a:r>
                        <a:rPr lang="en-US" sz="1400" b="1" dirty="0">
                          <a:latin typeface="+mn-lt"/>
                          <a:ea typeface="黑体" panose="02010609060101010101" charset="-122"/>
                          <a:cs typeface="宋体" panose="02010600030101010101" pitchFamily="2" charset="-122"/>
                        </a:rPr>
                        <a:t>4</a:t>
                      </a:r>
                      <a:endParaRPr lang="en-US" altLang="en-US" sz="1400" b="1" dirty="0">
                        <a:latin typeface="+mn-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en-US" sz="1400" b="1" dirty="0">
                          <a:latin typeface="+mn-lt"/>
                          <a:ea typeface="黑体" panose="02010609060101010101" charset="-122"/>
                          <a:cs typeface="宋体" panose="02010600030101010101" pitchFamily="2" charset="-122"/>
                        </a:rPr>
                        <a:t>Zero</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1400" b="1" dirty="0">
                          <a:latin typeface="+mn-lt"/>
                          <a:ea typeface="黑体" panose="02010609060101010101" charset="-122"/>
                          <a:cs typeface="宋体" panose="02010600030101010101" pitchFamily="2" charset="-122"/>
                        </a:rPr>
                        <a:t>Positive integer</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n-lt"/>
                          <a:ea typeface="黑体" panose="02010609060101010101" charset="-122"/>
                          <a:cs typeface="宋体" panose="02010600030101010101" pitchFamily="2" charset="-122"/>
                        </a:rPr>
                        <a:t>0+8</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p>
                      <a:pPr indent="127000" algn="ctr">
                        <a:buNone/>
                      </a:pPr>
                      <a:r>
                        <a:rPr lang="en-US" sz="1400" b="1">
                          <a:latin typeface="+mn-lt"/>
                          <a:ea typeface="黑体" panose="02010609060101010101" charset="-122"/>
                          <a:cs typeface="宋体" panose="02010600030101010101" pitchFamily="2" charset="-122"/>
                        </a:rPr>
                        <a:t>5</a:t>
                      </a:r>
                      <a:endParaRPr lang="en-US" altLang="en-US" sz="1400" b="1">
                        <a:latin typeface="+mn-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en-US" sz="1400" b="1" dirty="0">
                          <a:latin typeface="+mn-lt"/>
                          <a:ea typeface="黑体" panose="02010609060101010101" charset="-122"/>
                          <a:cs typeface="宋体" panose="02010600030101010101" pitchFamily="2" charset="-122"/>
                        </a:rPr>
                        <a:t>Zero</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en-US" sz="1400" b="1" dirty="0">
                          <a:latin typeface="+mn-lt"/>
                          <a:ea typeface="黑体" panose="02010609060101010101" charset="-122"/>
                          <a:cs typeface="宋体" panose="02010600030101010101" pitchFamily="2" charset="-122"/>
                        </a:rPr>
                        <a:t>Zero</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n-lt"/>
                          <a:ea typeface="黑体" panose="02010609060101010101" charset="-122"/>
                          <a:cs typeface="宋体" panose="02010600030101010101" pitchFamily="2" charset="-122"/>
                        </a:rPr>
                        <a:t>0+0</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60">
                <a:tc>
                  <a:txBody>
                    <a:bodyPr/>
                    <a:lstStyle/>
                    <a:p>
                      <a:pPr indent="127000" algn="ctr">
                        <a:buNone/>
                      </a:pPr>
                      <a:r>
                        <a:rPr lang="en-US" sz="1400" b="1">
                          <a:latin typeface="+mn-lt"/>
                          <a:ea typeface="黑体" panose="02010609060101010101" charset="-122"/>
                          <a:cs typeface="宋体" panose="02010600030101010101" pitchFamily="2" charset="-122"/>
                        </a:rPr>
                        <a:t>6</a:t>
                      </a:r>
                      <a:endParaRPr lang="en-US" altLang="en-US" sz="1400" b="1">
                        <a:latin typeface="+mn-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en-US" sz="1400" b="1" dirty="0">
                          <a:latin typeface="+mn-lt"/>
                          <a:ea typeface="黑体" panose="02010609060101010101" charset="-122"/>
                          <a:cs typeface="宋体" panose="02010600030101010101" pitchFamily="2" charset="-122"/>
                        </a:rPr>
                        <a:t>Zero</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1400" b="1" dirty="0">
                          <a:latin typeface="+mn-lt"/>
                          <a:ea typeface="黑体" panose="02010609060101010101" charset="-122"/>
                          <a:cs typeface="宋体" panose="02010600030101010101" pitchFamily="2" charset="-122"/>
                        </a:rPr>
                        <a:t>Negative integer</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n-lt"/>
                          <a:ea typeface="黑体" panose="02010609060101010101" charset="-122"/>
                          <a:cs typeface="宋体" panose="02010600030101010101" pitchFamily="2" charset="-122"/>
                        </a:rPr>
                        <a:t>0+(-9)</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60">
                <a:tc>
                  <a:txBody>
                    <a:bodyPr/>
                    <a:lstStyle/>
                    <a:p>
                      <a:pPr indent="127000" algn="ctr">
                        <a:buNone/>
                      </a:pPr>
                      <a:r>
                        <a:rPr lang="en-US" sz="1400" b="1">
                          <a:latin typeface="+mn-lt"/>
                          <a:ea typeface="黑体" panose="02010609060101010101" charset="-122"/>
                          <a:cs typeface="宋体" panose="02010600030101010101" pitchFamily="2" charset="-122"/>
                        </a:rPr>
                        <a:t>7</a:t>
                      </a:r>
                      <a:endParaRPr lang="en-US" altLang="en-US" sz="1400" b="1">
                        <a:latin typeface="+mn-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1400" b="1" dirty="0">
                          <a:latin typeface="+mn-lt"/>
                          <a:ea typeface="黑体" panose="02010609060101010101" charset="-122"/>
                          <a:cs typeface="宋体" panose="02010600030101010101" pitchFamily="2" charset="-122"/>
                        </a:rPr>
                        <a:t>Negative integer</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1400" b="1" dirty="0">
                          <a:latin typeface="+mn-lt"/>
                          <a:ea typeface="黑体" panose="02010609060101010101" charset="-122"/>
                          <a:cs typeface="宋体" panose="02010600030101010101" pitchFamily="2" charset="-122"/>
                        </a:rPr>
                        <a:t>Positive integer</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n-lt"/>
                          <a:ea typeface="黑体" panose="02010609060101010101" charset="-122"/>
                          <a:cs typeface="宋体" panose="02010600030101010101" pitchFamily="2" charset="-122"/>
                        </a:rPr>
                        <a:t>(-2)+(-5)</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60">
                <a:tc>
                  <a:txBody>
                    <a:bodyPr/>
                    <a:lstStyle/>
                    <a:p>
                      <a:pPr indent="127000" algn="ctr">
                        <a:buNone/>
                      </a:pPr>
                      <a:r>
                        <a:rPr lang="en-US" sz="1400" b="1">
                          <a:latin typeface="+mn-lt"/>
                          <a:ea typeface="黑体" panose="02010609060101010101" charset="-122"/>
                          <a:cs typeface="宋体" panose="02010600030101010101" pitchFamily="2" charset="-122"/>
                        </a:rPr>
                        <a:t>8</a:t>
                      </a:r>
                      <a:endParaRPr lang="en-US" altLang="en-US" sz="1400" b="1">
                        <a:latin typeface="+mn-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1400" b="1" dirty="0">
                          <a:latin typeface="+mn-lt"/>
                          <a:ea typeface="黑体" panose="02010609060101010101" charset="-122"/>
                          <a:cs typeface="宋体" panose="02010600030101010101" pitchFamily="2" charset="-122"/>
                        </a:rPr>
                        <a:t>Negative integer</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n-lt"/>
                          <a:ea typeface="黑体" panose="02010609060101010101" charset="-122"/>
                          <a:cs typeface="宋体" panose="02010600030101010101" pitchFamily="2" charset="-122"/>
                        </a:rPr>
                        <a:t>Zero</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a:latin typeface="+mn-lt"/>
                          <a:ea typeface="黑体" panose="02010609060101010101" charset="-122"/>
                          <a:cs typeface="宋体" panose="02010600030101010101" pitchFamily="2" charset="-122"/>
                        </a:rPr>
                        <a:t>(-7)+0</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60">
                <a:tc>
                  <a:txBody>
                    <a:bodyPr/>
                    <a:lstStyle/>
                    <a:p>
                      <a:pPr indent="127000" algn="ctr">
                        <a:buNone/>
                      </a:pPr>
                      <a:r>
                        <a:rPr lang="en-US" sz="1400" b="1" dirty="0">
                          <a:latin typeface="+mn-lt"/>
                          <a:ea typeface="黑体" panose="02010609060101010101" charset="-122"/>
                          <a:cs typeface="宋体" panose="02010600030101010101" pitchFamily="2" charset="-122"/>
                        </a:rPr>
                        <a:t>9</a:t>
                      </a:r>
                      <a:endParaRPr lang="en-US" altLang="en-US" sz="1400" b="1" dirty="0">
                        <a:latin typeface="+mn-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1400" b="1" dirty="0">
                          <a:latin typeface="+mn-lt"/>
                          <a:ea typeface="黑体" panose="02010609060101010101" charset="-122"/>
                          <a:cs typeface="宋体" panose="02010600030101010101" pitchFamily="2" charset="-122"/>
                        </a:rPr>
                        <a:t>Negative integer</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zh-CN" sz="1400" b="1" dirty="0">
                          <a:latin typeface="+mn-lt"/>
                          <a:ea typeface="黑体" panose="02010609060101010101" charset="-122"/>
                          <a:cs typeface="宋体" panose="02010600030101010101" pitchFamily="2" charset="-122"/>
                        </a:rPr>
                        <a:t>Negative integer</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400" b="1" dirty="0">
                          <a:latin typeface="+mn-lt"/>
                          <a:ea typeface="黑体" panose="02010609060101010101" charset="-122"/>
                          <a:cs typeface="宋体" panose="02010600030101010101" pitchFamily="2" charset="-122"/>
                        </a:rPr>
                        <a:t>(-6)+(-10)</a:t>
                      </a:r>
                      <a:endParaRPr lang="en-US" altLang="en-US" sz="1400" b="1" dirty="0">
                        <a:latin typeface="+mn-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 name="Rectangle 6"/>
          <p:cNvSpPr txBox="1">
            <a:spLocks noGrp="1"/>
          </p:cNvSpPr>
          <p:nvPr/>
        </p:nvSpPr>
        <p:spPr>
          <a:xfrm>
            <a:off x="8061960" y="648398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a:t>
            </a:fld>
            <a:r>
              <a:rPr lang="en-US" altLang="zh-CN" b="1" dirty="0">
                <a:solidFill>
                  <a:schemeClr val="accent4"/>
                </a:solidFill>
              </a:rPr>
              <a:t>/116</a:t>
            </a:r>
          </a:p>
        </p:txBody>
      </p:sp>
      <p:sp>
        <p:nvSpPr>
          <p:cNvPr id="4" name="矩形: 圆角 3">
            <a:extLst>
              <a:ext uri="{FF2B5EF4-FFF2-40B4-BE49-F238E27FC236}">
                <a16:creationId xmlns:a16="http://schemas.microsoft.com/office/drawing/2014/main" id="{F0091AB5-1EF5-4146-A6AF-60315EC05D8F}"/>
              </a:ext>
            </a:extLst>
          </p:cNvPr>
          <p:cNvSpPr/>
          <p:nvPr/>
        </p:nvSpPr>
        <p:spPr bwMode="auto">
          <a:xfrm>
            <a:off x="299720" y="2924944"/>
            <a:ext cx="8160712" cy="1152128"/>
          </a:xfrm>
          <a:prstGeom prst="roundRect">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 name="矩形: 圆角 6">
            <a:extLst>
              <a:ext uri="{FF2B5EF4-FFF2-40B4-BE49-F238E27FC236}">
                <a16:creationId xmlns:a16="http://schemas.microsoft.com/office/drawing/2014/main" id="{F3636489-DA7E-43E2-83BA-13D324EFB52B}"/>
              </a:ext>
            </a:extLst>
          </p:cNvPr>
          <p:cNvSpPr/>
          <p:nvPr/>
        </p:nvSpPr>
        <p:spPr bwMode="auto">
          <a:xfrm>
            <a:off x="299720" y="4077072"/>
            <a:ext cx="8160712" cy="1224136"/>
          </a:xfrm>
          <a:prstGeom prst="roundRect">
            <a:avLst/>
          </a:prstGeom>
          <a:solidFill>
            <a:schemeClr val="tx1">
              <a:lumMod val="20000"/>
              <a:lumOff val="80000"/>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AutoShape 2"/>
          <p:cNvSpPr>
            <a:spLocks noGrp="1"/>
          </p:cNvSpPr>
          <p:nvPr>
            <p:ph type="title"/>
          </p:nvPr>
        </p:nvSpPr>
        <p:spPr>
          <a:xfrm>
            <a:off x="721360" y="723265"/>
            <a:ext cx="7419975" cy="819150"/>
          </a:xfrm>
        </p:spPr>
        <p:txBody>
          <a:bodyPr vert="horz" wrap="square" lIns="91440" tIns="45720" rIns="91440" bIns="45720" anchor="b"/>
          <a:lstStyle/>
          <a:p>
            <a:r>
              <a:rPr lang="en-US" altLang="zh-CN" sz="3800" noProof="1">
                <a:solidFill>
                  <a:srgbClr val="3366FF"/>
                </a:solidFill>
                <a:latin typeface="楷体_GB2312" pitchFamily="49" charset="-122"/>
              </a:rPr>
              <a:t> 3.7 Scenario Method</a:t>
            </a:r>
            <a:endParaRPr lang="zh-CN" altLang="en-US" sz="3800" strike="noStrike" noProof="1">
              <a:solidFill>
                <a:srgbClr val="3366FF"/>
              </a:solidFill>
              <a:latin typeface="黑体" panose="02010609060101010101" charset="-122"/>
              <a:ea typeface="黑体" panose="02010609060101010101" charset="-122"/>
              <a:cs typeface="黑体" panose="02010609060101010101" charset="-122"/>
            </a:endParaRPr>
          </a:p>
        </p:txBody>
      </p:sp>
      <p:sp>
        <p:nvSpPr>
          <p:cNvPr id="13315" name="Rectangle 3"/>
          <p:cNvSpPr>
            <a:spLocks noGrp="1"/>
          </p:cNvSpPr>
          <p:nvPr>
            <p:ph idx="1"/>
          </p:nvPr>
        </p:nvSpPr>
        <p:spPr>
          <a:xfrm>
            <a:off x="478155" y="1907540"/>
            <a:ext cx="6944360" cy="3375660"/>
          </a:xfrm>
        </p:spPr>
        <p:txBody>
          <a:bodyPr vert="horz" wrap="square" lIns="91440" tIns="45720" rIns="91440" bIns="45720" anchor="t"/>
          <a:lstStyle/>
          <a:p>
            <a:pPr marL="179705" lvl="1" indent="0" algn="just" eaLnBrk="1" hangingPunct="1">
              <a:lnSpc>
                <a:spcPct val="180000"/>
              </a:lnSpc>
              <a:buNone/>
            </a:pPr>
            <a:r>
              <a:rPr lang="en-US" altLang="zh-CN" sz="2800" dirty="0">
                <a:solidFill>
                  <a:srgbClr val="000000"/>
                </a:solidFill>
                <a:latin typeface="+mj-lt"/>
                <a:ea typeface="黑体" panose="02010609060101010101" charset="-122"/>
                <a:cs typeface="黑体" panose="02010609060101010101" charset="-122"/>
              </a:rPr>
              <a:t>3.7.1 Basic Concepts of the Scenario Method	
3.7.2 Basic and Alternate Streams	
3.7.3 Design steps and examples of the scenario method</a:t>
            </a:r>
            <a:r>
              <a:rPr lang="zh-CN" altLang="en-US" sz="3200" dirty="0">
                <a:solidFill>
                  <a:srgbClr val="000000"/>
                </a:solidFill>
                <a:latin typeface="黑体" panose="02010609060101010101" charset="-122"/>
                <a:ea typeface="黑体" panose="02010609060101010101" charset="-122"/>
                <a:cs typeface="黑体" panose="02010609060101010101" charset="-122"/>
              </a:rPr>
              <a:t>	</a:t>
            </a: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90</a:t>
            </a:fld>
            <a:r>
              <a:rPr lang="en-US" altLang="zh-CN" b="1" dirty="0">
                <a:solidFill>
                  <a:schemeClr val="accent4"/>
                </a:solidFill>
              </a:rPr>
              <a:t>/116</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467544" y="548680"/>
            <a:ext cx="7593965" cy="819150"/>
          </a:xfrm>
        </p:spPr>
        <p:txBody>
          <a:bodyPr vert="horz" wrap="square" lIns="91440" tIns="45720" rIns="91440" bIns="45720" anchor="b"/>
          <a:lstStyle/>
          <a:p>
            <a:r>
              <a:rPr lang="en-US" altLang="zh-CN" dirty="0">
                <a:solidFill>
                  <a:schemeClr val="tx1">
                    <a:lumMod val="60000"/>
                    <a:lumOff val="40000"/>
                  </a:schemeClr>
                </a:solidFill>
                <a:ea typeface="黑体" panose="02010609060101010101" charset="-122"/>
                <a:cs typeface="黑体" panose="02010609060101010101" charset="-122"/>
                <a:sym typeface="+mn-ea"/>
              </a:rPr>
              <a:t>3.7.1 Basic Concepts of the Scenario Method</a:t>
            </a:r>
            <a:endParaRPr lang="zh-CN" altLang="en-US" dirty="0">
              <a:solidFill>
                <a:schemeClr val="tx1">
                  <a:lumMod val="60000"/>
                  <a:lumOff val="40000"/>
                </a:schemeClr>
              </a:solidFill>
              <a:ea typeface="黑体" panose="02010609060101010101" charset="-122"/>
              <a:cs typeface="黑体" panose="02010609060101010101" charset="-122"/>
              <a:sym typeface="+mn-ea"/>
            </a:endParaRPr>
          </a:p>
        </p:txBody>
      </p:sp>
      <p:sp>
        <p:nvSpPr>
          <p:cNvPr id="23555" name="Rectangle 3"/>
          <p:cNvSpPr>
            <a:spLocks noGrp="1"/>
          </p:cNvSpPr>
          <p:nvPr>
            <p:ph idx="1"/>
          </p:nvPr>
        </p:nvSpPr>
        <p:spPr>
          <a:xfrm>
            <a:off x="274002" y="1199982"/>
            <a:ext cx="8595995" cy="5395595"/>
          </a:xfrm>
        </p:spPr>
        <p:txBody>
          <a:bodyPr vert="horz" wrap="square" lIns="91440" tIns="45720" rIns="91440" bIns="45720" anchor="t"/>
          <a:lstStyle/>
          <a:p>
            <a:pPr marL="0" indent="0">
              <a:lnSpc>
                <a:spcPct val="150000"/>
              </a:lnSpc>
              <a:spcBef>
                <a:spcPct val="0"/>
              </a:spcBef>
              <a:buNone/>
            </a:pPr>
            <a:r>
              <a:rPr lang="en-US" sz="2000" b="1" dirty="0">
                <a:solidFill>
                  <a:srgbClr val="000000"/>
                </a:solidFill>
                <a:latin typeface="黑体" panose="02010609060101010101" charset="-122"/>
                <a:ea typeface="黑体" panose="02010609060101010101" charset="-122"/>
                <a:cs typeface="黑体" panose="02010609060101010101" charset="-122"/>
              </a:rPr>
              <a:t> </a:t>
            </a:r>
            <a:r>
              <a:rPr lang="en-US" dirty="0">
                <a:solidFill>
                  <a:srgbClr val="000000"/>
                </a:solidFill>
                <a:latin typeface="黑体" panose="02010609060101010101" charset="-122"/>
                <a:ea typeface="黑体" panose="02010609060101010101" charset="-122"/>
                <a:cs typeface="黑体" panose="02010609060101010101" charset="-122"/>
              </a:rPr>
              <a:t>   </a:t>
            </a:r>
            <a:r>
              <a:rPr lang="en-US" sz="2000" dirty="0">
                <a:solidFill>
                  <a:srgbClr val="000000"/>
                </a:solidFill>
                <a:latin typeface="+mj-lt"/>
                <a:ea typeface="黑体" panose="02010609060101010101" charset="-122"/>
                <a:cs typeface="黑体" panose="02010609060101010101" charset="-122"/>
              </a:rPr>
              <a:t>The scenario method uses the scenario to describe the function points or business processes of the system, and then design test cases, thereby improving the test effect of the main functions and business processes of the system.
   The </a:t>
            </a:r>
            <a:r>
              <a:rPr lang="en-US" altLang="zh-CN" sz="2000" dirty="0">
                <a:solidFill>
                  <a:srgbClr val="000000"/>
                </a:solidFill>
                <a:latin typeface="+mj-lt"/>
                <a:ea typeface="黑体" panose="02010609060101010101" charset="-122"/>
                <a:cs typeface="黑体" panose="02010609060101010101" charset="-122"/>
              </a:rPr>
              <a:t>scenario</a:t>
            </a:r>
            <a:r>
              <a:rPr lang="en-US" sz="2000" dirty="0">
                <a:solidFill>
                  <a:srgbClr val="000000"/>
                </a:solidFill>
                <a:latin typeface="+mj-lt"/>
                <a:ea typeface="黑体" panose="02010609060101010101" charset="-122"/>
                <a:cs typeface="黑体" panose="02010609060101010101" charset="-122"/>
              </a:rPr>
              <a:t> can also be popularly understood as a series of related activities composed of elements such as "who, when, what, what, what and how to do", which mainly indicates the sequence of operations performed by the user of the system. Scenarios allow you to describe and simulate the execution of all system function points and business processes in different situations.
</a:t>
            </a:r>
            <a:endParaRPr lang="en-US"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91</a:t>
            </a:fld>
            <a:r>
              <a:rPr lang="en-US" altLang="zh-CN" b="1" dirty="0">
                <a:solidFill>
                  <a:schemeClr val="accent4"/>
                </a:solidFill>
              </a:rPr>
              <a:t>/116</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7504" y="1365250"/>
            <a:ext cx="8595995" cy="5395595"/>
          </a:xfrm>
        </p:spPr>
        <p:txBody>
          <a:bodyPr vert="horz" wrap="square" lIns="91440" tIns="45720" rIns="91440" bIns="45720" anchor="t"/>
          <a:lstStyle/>
          <a:p>
            <a:pPr marL="0" indent="0">
              <a:spcBef>
                <a:spcPct val="0"/>
              </a:spcBef>
              <a:buNone/>
            </a:pPr>
            <a:r>
              <a:rPr lang="en-US" sz="2000" b="1" dirty="0">
                <a:solidFill>
                  <a:srgbClr val="000000"/>
                </a:solidFill>
                <a:latin typeface="黑体" panose="02010609060101010101" charset="-122"/>
                <a:ea typeface="黑体" panose="02010609060101010101" charset="-122"/>
                <a:cs typeface="黑体" panose="02010609060101010101" charset="-122"/>
              </a:rPr>
              <a:t> </a:t>
            </a:r>
            <a:r>
              <a:rPr lang="en-US" dirty="0">
                <a:solidFill>
                  <a:srgbClr val="000000"/>
                </a:solidFill>
                <a:latin typeface="黑体" panose="02010609060101010101" charset="-122"/>
                <a:ea typeface="黑体" panose="02010609060101010101" charset="-122"/>
                <a:cs typeface="黑体" panose="02010609060101010101" charset="-122"/>
              </a:rPr>
              <a:t>   </a:t>
            </a:r>
            <a:r>
              <a:rPr lang="en-US" sz="2000" u="sng" dirty="0">
                <a:solidFill>
                  <a:srgbClr val="000000"/>
                </a:solidFill>
                <a:latin typeface="+mj-lt"/>
                <a:ea typeface="黑体" panose="02010609060101010101" charset="-122"/>
                <a:cs typeface="黑体" panose="02010609060101010101" charset="-122"/>
              </a:rPr>
              <a:t>The concept of a scenario </a:t>
            </a:r>
            <a:r>
              <a:rPr lang="en-US" sz="2000" dirty="0">
                <a:solidFill>
                  <a:srgbClr val="000000"/>
                </a:solidFill>
                <a:latin typeface="+mj-lt"/>
                <a:ea typeface="黑体" panose="02010609060101010101" charset="-122"/>
                <a:cs typeface="黑体" panose="02010609060101010101" charset="-122"/>
              </a:rPr>
              <a:t>is closely related to </a:t>
            </a:r>
            <a:r>
              <a:rPr lang="en-US" sz="2000" u="sng" dirty="0">
                <a:solidFill>
                  <a:srgbClr val="000000"/>
                </a:solidFill>
                <a:latin typeface="+mj-lt"/>
                <a:ea typeface="黑体" panose="02010609060101010101" charset="-122"/>
                <a:cs typeface="黑体" panose="02010609060101010101" charset="-122"/>
              </a:rPr>
              <a:t>a use case model </a:t>
            </a:r>
            <a:r>
              <a:rPr lang="en-US" sz="2000" dirty="0">
                <a:solidFill>
                  <a:srgbClr val="000000"/>
                </a:solidFill>
                <a:latin typeface="+mj-lt"/>
                <a:ea typeface="黑体" panose="02010609060101010101" charset="-122"/>
                <a:cs typeface="黑体" panose="02010609060101010101" charset="-122"/>
              </a:rPr>
              <a:t>that describes the functionality of the software. A use case model describes the system functions understood by external actors of a software system (usually some typical users), and </a:t>
            </a:r>
            <a:r>
              <a:rPr lang="en-US" sz="2000" u="sng" dirty="0">
                <a:solidFill>
                  <a:srgbClr val="000000"/>
                </a:solidFill>
                <a:latin typeface="+mj-lt"/>
                <a:ea typeface="黑体" panose="02010609060101010101" charset="-122"/>
                <a:cs typeface="黑体" panose="02010609060101010101" charset="-122"/>
              </a:rPr>
              <a:t>use cases are often used to capture system requirements</a:t>
            </a:r>
            <a:r>
              <a:rPr lang="en-US" sz="2000" dirty="0">
                <a:solidFill>
                  <a:srgbClr val="000000"/>
                </a:solidFill>
                <a:latin typeface="+mj-lt"/>
                <a:ea typeface="黑体" panose="02010609060101010101" charset="-122"/>
                <a:cs typeface="黑体" panose="02010609060101010101" charset="-122"/>
              </a:rPr>
              <a:t>.
    </a:t>
            </a:r>
            <a:r>
              <a:rPr lang="en-US" sz="2000" u="sng" dirty="0">
                <a:solidFill>
                  <a:srgbClr val="000000"/>
                </a:solidFill>
                <a:latin typeface="+mj-lt"/>
                <a:ea typeface="黑体" panose="02010609060101010101" charset="-122"/>
                <a:cs typeface="黑体" panose="02010609060101010101" charset="-122"/>
              </a:rPr>
              <a:t>Each use case provides one or more scenarios, and one scenario is an instance of the use case</a:t>
            </a:r>
            <a:r>
              <a:rPr lang="en-US" sz="2000" dirty="0">
                <a:solidFill>
                  <a:srgbClr val="000000"/>
                </a:solidFill>
                <a:latin typeface="+mj-lt"/>
                <a:ea typeface="黑体" panose="02010609060101010101" charset="-122"/>
                <a:cs typeface="黑体" panose="02010609060101010101" charset="-122"/>
              </a:rPr>
              <a:t>, which is the process by which a particular user executes the use case in a particular way, revealing how the system interacts with the end user or other systems, reflecting the business processes of the system, and clarifying the main objectives of the system's business functions. Through the scene, you can vividly depict the user's use of the software process and the main business process, facilitate the design of test cases, but also make the test cases easy to understand and execute, to achieve better requirements coverage.
</a:t>
            </a:r>
            <a:endParaRPr lang="en-US"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92</a:t>
            </a:fld>
            <a:r>
              <a:rPr lang="en-US" altLang="zh-CN" b="1" dirty="0">
                <a:solidFill>
                  <a:schemeClr val="accent4"/>
                </a:solidFill>
              </a:rPr>
              <a:t>/116</a:t>
            </a:r>
          </a:p>
        </p:txBody>
      </p:sp>
      <p:sp>
        <p:nvSpPr>
          <p:cNvPr id="7" name="AutoShape 2">
            <a:extLst>
              <a:ext uri="{FF2B5EF4-FFF2-40B4-BE49-F238E27FC236}">
                <a16:creationId xmlns:a16="http://schemas.microsoft.com/office/drawing/2014/main" id="{4D460066-CB2E-4D48-84E2-A9CAF906CC4F}"/>
              </a:ext>
            </a:extLst>
          </p:cNvPr>
          <p:cNvSpPr txBox="1">
            <a:spLocks/>
          </p:cNvSpPr>
          <p:nvPr/>
        </p:nvSpPr>
        <p:spPr>
          <a:xfrm>
            <a:off x="539552" y="620688"/>
            <a:ext cx="7593965"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kern="0" dirty="0">
                <a:solidFill>
                  <a:schemeClr val="tx1">
                    <a:lumMod val="60000"/>
                    <a:lumOff val="40000"/>
                  </a:schemeClr>
                </a:solidFill>
                <a:ea typeface="黑体" panose="02010609060101010101" charset="-122"/>
                <a:cs typeface="黑体" panose="02010609060101010101" charset="-122"/>
                <a:sym typeface="+mn-ea"/>
              </a:rPr>
              <a:t>3.7.1 Basic Concepts of the Scenario Method</a:t>
            </a:r>
            <a:endParaRPr lang="zh-CN" altLang="en-US" kern="0" dirty="0">
              <a:solidFill>
                <a:schemeClr val="tx1">
                  <a:lumMod val="60000"/>
                  <a:lumOff val="40000"/>
                </a:schemeClr>
              </a:solidFill>
              <a:ea typeface="黑体" panose="02010609060101010101" charset="-122"/>
              <a:cs typeface="黑体" panose="02010609060101010101" charset="-122"/>
              <a:sym typeface="+mn-ea"/>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8585" y="1470660"/>
            <a:ext cx="8595995" cy="4681855"/>
          </a:xfrm>
        </p:spPr>
        <p:txBody>
          <a:bodyPr vert="horz" wrap="square" lIns="91440" tIns="45720" rIns="91440" bIns="45720" anchor="t"/>
          <a:lstStyle/>
          <a:p>
            <a:pPr marL="0" indent="0">
              <a:lnSpc>
                <a:spcPct val="12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    </a:t>
            </a:r>
            <a:r>
              <a:rPr lang="en-US" sz="2400" u="sng" dirty="0">
                <a:solidFill>
                  <a:srgbClr val="000000"/>
                </a:solidFill>
                <a:latin typeface="+mj-lt"/>
                <a:ea typeface="黑体" panose="02010609060101010101" charset="-122"/>
                <a:cs typeface="黑体" panose="02010609060101010101" charset="-122"/>
              </a:rPr>
              <a:t>The scenario approach is suitable for testing systems or functions with clear business processes</a:t>
            </a:r>
            <a:r>
              <a:rPr lang="en-US" sz="2400" dirty="0">
                <a:solidFill>
                  <a:srgbClr val="000000"/>
                </a:solidFill>
                <a:latin typeface="+mj-lt"/>
                <a:ea typeface="黑体" panose="02010609060101010101" charset="-122"/>
                <a:cs typeface="黑体" panose="02010609060101010101" charset="-122"/>
              </a:rPr>
              <a:t>. End users expect software to fulfill their business needs, not just a simple combination of features.
    For a single function, most test problems can be solved by using methods such as equivalence classes, boundary values, decision tables, and so on. However, when it comes to testing business processes, it is more appropriate to adopt a scenario approach. Generally speaking, after verifying the single point function, the business process is verified through the scenario method.
</a:t>
            </a:r>
            <a:endParaRPr lang="en-US"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93</a:t>
            </a:fld>
            <a:r>
              <a:rPr lang="en-US" altLang="zh-CN" b="1" dirty="0">
                <a:solidFill>
                  <a:schemeClr val="accent4"/>
                </a:solidFill>
              </a:rPr>
              <a:t>/116</a:t>
            </a:r>
          </a:p>
        </p:txBody>
      </p:sp>
      <p:sp>
        <p:nvSpPr>
          <p:cNvPr id="7" name="AutoShape 2">
            <a:extLst>
              <a:ext uri="{FF2B5EF4-FFF2-40B4-BE49-F238E27FC236}">
                <a16:creationId xmlns:a16="http://schemas.microsoft.com/office/drawing/2014/main" id="{05C99C47-B88E-4D04-99A1-FF9B9271A87D}"/>
              </a:ext>
            </a:extLst>
          </p:cNvPr>
          <p:cNvSpPr txBox="1">
            <a:spLocks/>
          </p:cNvSpPr>
          <p:nvPr/>
        </p:nvSpPr>
        <p:spPr>
          <a:xfrm>
            <a:off x="539552" y="620688"/>
            <a:ext cx="7593965"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kern="0" dirty="0">
                <a:solidFill>
                  <a:schemeClr val="tx1">
                    <a:lumMod val="60000"/>
                    <a:lumOff val="40000"/>
                  </a:schemeClr>
                </a:solidFill>
                <a:ea typeface="黑体" panose="02010609060101010101" charset="-122"/>
                <a:cs typeface="黑体" panose="02010609060101010101" charset="-122"/>
                <a:sym typeface="+mn-ea"/>
              </a:rPr>
              <a:t>3.7.1 Basic Concepts of the Scenario Method</a:t>
            </a:r>
            <a:endParaRPr lang="zh-CN" altLang="en-US" kern="0" dirty="0">
              <a:solidFill>
                <a:schemeClr val="tx1">
                  <a:lumMod val="60000"/>
                  <a:lumOff val="40000"/>
                </a:schemeClr>
              </a:solidFill>
              <a:ea typeface="黑体" panose="02010609060101010101" charset="-122"/>
              <a:cs typeface="黑体" panose="02010609060101010101" charset="-122"/>
              <a:sym typeface="+mn-ea"/>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782653" y="1412776"/>
            <a:ext cx="3761184" cy="4467599"/>
          </a:xfrm>
          <a:prstGeom prst="rect">
            <a:avLst/>
          </a:prstGeom>
        </p:spPr>
      </p:pic>
      <p:sp>
        <p:nvSpPr>
          <p:cNvPr id="23555" name="Rectangle 3"/>
          <p:cNvSpPr>
            <a:spLocks noGrp="1"/>
          </p:cNvSpPr>
          <p:nvPr>
            <p:ph idx="1"/>
          </p:nvPr>
        </p:nvSpPr>
        <p:spPr>
          <a:xfrm>
            <a:off x="395536" y="1117030"/>
            <a:ext cx="4158615" cy="5366385"/>
          </a:xfrm>
        </p:spPr>
        <p:txBody>
          <a:bodyPr vert="horz" wrap="square" lIns="91440" tIns="45720" rIns="91440" bIns="45720" anchor="t"/>
          <a:lstStyle/>
          <a:p>
            <a:pPr marL="0" indent="0">
              <a:lnSpc>
                <a:spcPct val="90000"/>
              </a:lnSpc>
              <a:spcBef>
                <a:spcPct val="0"/>
              </a:spcBef>
              <a:buNone/>
            </a:pPr>
            <a:r>
              <a:rPr lang="en-US" sz="2000" dirty="0">
                <a:solidFill>
                  <a:srgbClr val="000000"/>
                </a:solidFill>
                <a:latin typeface="+mj-lt"/>
                <a:ea typeface="黑体" panose="02010609060101010101" charset="-122"/>
                <a:cs typeface="黑体" panose="02010609060101010101" charset="-122"/>
              </a:rPr>
              <a:t>The scenario method generally includes a basic stream and an alternate stream, as shown in Figure 3-10.
</a:t>
            </a:r>
            <a:r>
              <a:rPr lang="en-US" sz="2000" dirty="0">
                <a:solidFill>
                  <a:srgbClr val="FF0000"/>
                </a:solidFill>
                <a:latin typeface="+mj-lt"/>
                <a:ea typeface="黑体" panose="02010609060101010101" charset="-122"/>
                <a:cs typeface="黑体" panose="02010609060101010101" charset="-122"/>
              </a:rPr>
              <a:t>Basic flow: </a:t>
            </a:r>
            <a:r>
              <a:rPr lang="en-US" sz="2000" dirty="0">
                <a:solidFill>
                  <a:srgbClr val="000000"/>
                </a:solidFill>
                <a:latin typeface="+mj-lt"/>
                <a:ea typeface="黑体" panose="02010609060101010101" charset="-122"/>
                <a:cs typeface="黑体" panose="02010609060101010101" charset="-122"/>
              </a:rPr>
              <a:t>Using a straight black line, it is the simplest path through the use case, that is, without any errors, the process of direct execution of the program from the beginning to the end is often the most commonly used operation process by most users, reflecting the main functions and processes of the software. </a:t>
            </a:r>
          </a:p>
          <a:p>
            <a:pPr marL="0" indent="0">
              <a:lnSpc>
                <a:spcPct val="90000"/>
              </a:lnSpc>
              <a:spcBef>
                <a:spcPct val="0"/>
              </a:spcBef>
              <a:buNone/>
            </a:pPr>
            <a:endParaRPr lang="en-US" sz="2000" dirty="0">
              <a:solidFill>
                <a:srgbClr val="000000"/>
              </a:solidFill>
              <a:latin typeface="+mj-lt"/>
              <a:ea typeface="黑体" panose="02010609060101010101" charset="-122"/>
              <a:cs typeface="黑体" panose="02010609060101010101" charset="-122"/>
            </a:endParaRPr>
          </a:p>
          <a:p>
            <a:pPr marL="0" indent="0">
              <a:lnSpc>
                <a:spcPct val="90000"/>
              </a:lnSpc>
              <a:spcBef>
                <a:spcPct val="0"/>
              </a:spcBef>
              <a:buNone/>
            </a:pPr>
            <a:r>
              <a:rPr lang="en-US" sz="2000" dirty="0">
                <a:solidFill>
                  <a:srgbClr val="000000"/>
                </a:solidFill>
                <a:latin typeface="+mj-lt"/>
                <a:ea typeface="黑体" panose="02010609060101010101" charset="-122"/>
                <a:cs typeface="黑体" panose="02010609060101010101" charset="-122"/>
              </a:rPr>
              <a:t>Typically, there is only one basic flow for a business, and the base flow has only one start point and one end point</a:t>
            </a:r>
            <a:r>
              <a:rPr lang="en-US" sz="2000" dirty="0">
                <a:solidFill>
                  <a:srgbClr val="000000"/>
                </a:solidFill>
                <a:latin typeface="黑体" panose="02010609060101010101" charset="-122"/>
                <a:ea typeface="黑体" panose="02010609060101010101" charset="-122"/>
                <a:cs typeface="黑体" panose="02010609060101010101" charset="-122"/>
              </a:rPr>
              <a:t>.</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00000"/>
              </a:lnSpc>
              <a:spcBef>
                <a:spcPct val="0"/>
              </a:spcBef>
              <a:buNone/>
            </a:pPr>
            <a:endParaRPr lang="en-US" sz="2400" b="1" dirty="0">
              <a:solidFill>
                <a:srgbClr val="000000"/>
              </a:solidFill>
              <a:latin typeface="黑体" panose="02010609060101010101" charset="-122"/>
              <a:ea typeface="黑体" panose="02010609060101010101" charset="-122"/>
              <a:cs typeface="黑体" panose="02010609060101010101" charset="-122"/>
            </a:endParaRPr>
          </a:p>
        </p:txBody>
      </p:sp>
      <p:sp>
        <p:nvSpPr>
          <p:cNvPr id="12291" name="AutoShape 2"/>
          <p:cNvSpPr>
            <a:spLocks noGrp="1"/>
          </p:cNvSpPr>
          <p:nvPr>
            <p:ph type="title"/>
          </p:nvPr>
        </p:nvSpPr>
        <p:spPr>
          <a:xfrm>
            <a:off x="470217" y="160020"/>
            <a:ext cx="7990215" cy="819150"/>
          </a:xfrm>
        </p:spPr>
        <p:txBody>
          <a:bodyPr vert="horz" wrap="square" lIns="91440" tIns="45720" rIns="91440" bIns="45720" anchor="b"/>
          <a:lstStyle/>
          <a:p>
            <a:r>
              <a:rPr lang="en-US" altLang="zh-CN" dirty="0">
                <a:solidFill>
                  <a:schemeClr val="tx1">
                    <a:lumMod val="60000"/>
                    <a:lumOff val="40000"/>
                  </a:schemeClr>
                </a:solidFill>
                <a:ea typeface="黑体" panose="02010609060101010101" charset="-122"/>
                <a:cs typeface="黑体" panose="02010609060101010101" charset="-122"/>
                <a:sym typeface="+mn-ea"/>
              </a:rPr>
              <a:t>3.7.2 Basic and Alternate Streams</a:t>
            </a:r>
            <a:endParaRPr lang="zh-CN" altLang="en-US" dirty="0">
              <a:solidFill>
                <a:schemeClr val="tx1">
                  <a:lumMod val="60000"/>
                  <a:lumOff val="40000"/>
                </a:schemeClr>
              </a:solidFill>
              <a:ea typeface="黑体" panose="02010609060101010101" charset="-122"/>
              <a:cs typeface="黑体" panose="02010609060101010101" charset="-122"/>
              <a:sym typeface="+mn-ea"/>
            </a:endParaRPr>
          </a:p>
        </p:txBody>
      </p:sp>
      <p:sp>
        <p:nvSpPr>
          <p:cNvPr id="3" name="文本框 2"/>
          <p:cNvSpPr txBox="1"/>
          <p:nvPr/>
        </p:nvSpPr>
        <p:spPr>
          <a:xfrm>
            <a:off x="3932381" y="6137746"/>
            <a:ext cx="5220375" cy="400110"/>
          </a:xfrm>
          <a:prstGeom prst="rect">
            <a:avLst/>
          </a:prstGeom>
          <a:noFill/>
        </p:spPr>
        <p:txBody>
          <a:bodyPr wrap="square" rtlCol="0">
            <a:spAutoFit/>
          </a:bodyPr>
          <a:lstStyle/>
          <a:p>
            <a:r>
              <a:rPr lang="en-US" altLang="zh-CN" sz="2000" b="1" dirty="0">
                <a:solidFill>
                  <a:srgbClr val="000000"/>
                </a:solidFill>
              </a:rPr>
              <a:t>Figure 3-10 Basic and alternate streams</a:t>
            </a:r>
            <a:endParaRPr lang="zh-CN" altLang="en-US" sz="2000" b="1" dirty="0">
              <a:solidFill>
                <a:srgbClr val="000000"/>
              </a:solidFill>
            </a:endParaRPr>
          </a:p>
        </p:txBody>
      </p:sp>
      <p:sp>
        <p:nvSpPr>
          <p:cNvPr id="4" name="Rectangle 6"/>
          <p:cNvSpPr txBox="1">
            <a:spLocks noGrp="1"/>
          </p:cNvSpPr>
          <p:nvPr/>
        </p:nvSpPr>
        <p:spPr>
          <a:xfrm>
            <a:off x="7910195" y="645414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94</a:t>
            </a:fld>
            <a:r>
              <a:rPr lang="en-US" altLang="zh-CN" b="1" dirty="0">
                <a:solidFill>
                  <a:schemeClr val="accent4"/>
                </a:solidFill>
              </a:rPr>
              <a:t>/116</a:t>
            </a:r>
          </a:p>
        </p:txBody>
      </p:sp>
      <p:sp>
        <p:nvSpPr>
          <p:cNvPr id="5" name="文本框 4">
            <a:extLst>
              <a:ext uri="{FF2B5EF4-FFF2-40B4-BE49-F238E27FC236}">
                <a16:creationId xmlns:a16="http://schemas.microsoft.com/office/drawing/2014/main" id="{67143538-442A-DD03-0B40-9F8395EA9200}"/>
              </a:ext>
            </a:extLst>
          </p:cNvPr>
          <p:cNvSpPr txBox="1"/>
          <p:nvPr/>
        </p:nvSpPr>
        <p:spPr>
          <a:xfrm>
            <a:off x="4655998" y="1003439"/>
            <a:ext cx="4014494" cy="369332"/>
          </a:xfrm>
          <a:prstGeom prst="rect">
            <a:avLst/>
          </a:prstGeom>
          <a:noFill/>
        </p:spPr>
        <p:txBody>
          <a:bodyPr wrap="square" rtlCol="0">
            <a:spAutoFit/>
          </a:bodyPr>
          <a:lstStyle/>
          <a:p>
            <a:r>
              <a:rPr lang="en-US" altLang="zh-CN" dirty="0"/>
              <a:t>Begin</a:t>
            </a:r>
            <a:r>
              <a:rPr lang="zh-CN" altLang="en-US" dirty="0"/>
              <a:t>：</a:t>
            </a:r>
            <a:r>
              <a:rPr lang="en-US" altLang="zh-CN" dirty="0"/>
              <a:t>a user starts logging in</a:t>
            </a:r>
            <a:endParaRPr lang="zh-CN" altLang="en-US" dirty="0"/>
          </a:p>
        </p:txBody>
      </p:sp>
      <p:sp>
        <p:nvSpPr>
          <p:cNvPr id="8" name="文本框 7">
            <a:extLst>
              <a:ext uri="{FF2B5EF4-FFF2-40B4-BE49-F238E27FC236}">
                <a16:creationId xmlns:a16="http://schemas.microsoft.com/office/drawing/2014/main" id="{DEAD3891-FD1D-A22D-0B74-A18FF8CB016B}"/>
              </a:ext>
            </a:extLst>
          </p:cNvPr>
          <p:cNvSpPr txBox="1"/>
          <p:nvPr/>
        </p:nvSpPr>
        <p:spPr>
          <a:xfrm>
            <a:off x="5292080" y="5854217"/>
            <a:ext cx="2237619" cy="369332"/>
          </a:xfrm>
          <a:prstGeom prst="rect">
            <a:avLst/>
          </a:prstGeom>
          <a:noFill/>
        </p:spPr>
        <p:txBody>
          <a:bodyPr wrap="square" rtlCol="0">
            <a:spAutoFit/>
          </a:bodyPr>
          <a:lstStyle/>
          <a:p>
            <a:r>
              <a:rPr lang="en-US" altLang="zh-CN" dirty="0"/>
              <a:t>End</a:t>
            </a:r>
            <a:r>
              <a:rPr lang="zh-CN" altLang="en-US" dirty="0"/>
              <a:t>：</a:t>
            </a:r>
            <a:r>
              <a:rPr lang="en-US" altLang="zh-CN" dirty="0"/>
              <a:t>a user logs in</a:t>
            </a:r>
            <a:endParaRPr lang="zh-CN" altLang="en-US" dirty="0"/>
          </a:p>
        </p:txBody>
      </p:sp>
      <p:sp>
        <p:nvSpPr>
          <p:cNvPr id="9" name="文本框 8">
            <a:extLst>
              <a:ext uri="{FF2B5EF4-FFF2-40B4-BE49-F238E27FC236}">
                <a16:creationId xmlns:a16="http://schemas.microsoft.com/office/drawing/2014/main" id="{0CFF82B7-FF8C-906F-23AC-3FBE35AD174C}"/>
              </a:ext>
            </a:extLst>
          </p:cNvPr>
          <p:cNvSpPr txBox="1"/>
          <p:nvPr/>
        </p:nvSpPr>
        <p:spPr>
          <a:xfrm>
            <a:off x="4687227" y="1484784"/>
            <a:ext cx="1530904" cy="923330"/>
          </a:xfrm>
          <a:prstGeom prst="rect">
            <a:avLst/>
          </a:prstGeom>
          <a:noFill/>
        </p:spPr>
        <p:txBody>
          <a:bodyPr wrap="square" rtlCol="0">
            <a:spAutoFit/>
          </a:bodyPr>
          <a:lstStyle/>
          <a:p>
            <a:r>
              <a:rPr lang="en-US" altLang="zh-CN" dirty="0"/>
              <a:t>Username or</a:t>
            </a:r>
          </a:p>
          <a:p>
            <a:r>
              <a:rPr lang="en-US" altLang="zh-CN" dirty="0"/>
              <a:t>password</a:t>
            </a:r>
          </a:p>
          <a:p>
            <a:r>
              <a:rPr lang="en-US" altLang="zh-CN" dirty="0"/>
              <a:t>incorrect</a:t>
            </a:r>
            <a:endParaRPr lang="zh-CN" altLang="en-US" dirty="0"/>
          </a:p>
        </p:txBody>
      </p:sp>
      <p:sp>
        <p:nvSpPr>
          <p:cNvPr id="10" name="文本框 9">
            <a:extLst>
              <a:ext uri="{FF2B5EF4-FFF2-40B4-BE49-F238E27FC236}">
                <a16:creationId xmlns:a16="http://schemas.microsoft.com/office/drawing/2014/main" id="{2DA17976-2C80-BF36-CBF8-FD8C471AA510}"/>
              </a:ext>
            </a:extLst>
          </p:cNvPr>
          <p:cNvSpPr txBox="1"/>
          <p:nvPr/>
        </p:nvSpPr>
        <p:spPr>
          <a:xfrm>
            <a:off x="6663245" y="2289831"/>
            <a:ext cx="1530904" cy="646331"/>
          </a:xfrm>
          <a:prstGeom prst="rect">
            <a:avLst/>
          </a:prstGeom>
          <a:noFill/>
        </p:spPr>
        <p:txBody>
          <a:bodyPr wrap="square" rtlCol="0">
            <a:spAutoFit/>
          </a:bodyPr>
          <a:lstStyle/>
          <a:p>
            <a:r>
              <a:rPr lang="en-US" altLang="zh-CN" dirty="0"/>
              <a:t>Logs in as </a:t>
            </a:r>
          </a:p>
          <a:p>
            <a:r>
              <a:rPr lang="en-US" altLang="zh-CN" dirty="0"/>
              <a:t>an admin.</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395536" y="1316990"/>
            <a:ext cx="4284980" cy="5267960"/>
          </a:xfrm>
        </p:spPr>
        <p:txBody>
          <a:bodyPr vert="horz" wrap="square" lIns="91440" tIns="45720" rIns="91440" bIns="45720" anchor="t"/>
          <a:lstStyle/>
          <a:p>
            <a:pPr marL="0" indent="0">
              <a:spcBef>
                <a:spcPct val="0"/>
              </a:spcBef>
              <a:buNone/>
            </a:pPr>
            <a:r>
              <a:rPr lang="en-US" sz="2000" dirty="0">
                <a:solidFill>
                  <a:srgbClr val="FF0000"/>
                </a:solidFill>
                <a:latin typeface="+mj-lt"/>
                <a:ea typeface="黑体" panose="02010609060101010101" charset="-122"/>
                <a:cs typeface="黑体" panose="02010609060101010101" charset="-122"/>
              </a:rPr>
              <a:t>Alternate streams: </a:t>
            </a:r>
            <a:r>
              <a:rPr lang="en-US" sz="2000" dirty="0">
                <a:latin typeface="+mj-lt"/>
                <a:ea typeface="黑体" panose="02010609060101010101" charset="-122"/>
                <a:cs typeface="黑体" panose="02010609060101010101" charset="-122"/>
              </a:rPr>
              <a:t>Tributaries other than the base stream, represented by different colors. An alternate stream may start with a basic stream, execute under certain conditions, and then rejoin the base stream (such as alternates 1 and 3); it can also originate from another alternate stream (such as alternate 2); or it can terminate the use case and no longer join the basic stream (such as alternates 2 and 4), reflecting various exceptions and error conditions.
</a:t>
            </a:r>
            <a:endParaRPr lang="en-US" dirty="0">
              <a:latin typeface="+mj-lt"/>
              <a:ea typeface="黑体" panose="02010609060101010101" charset="-122"/>
              <a:cs typeface="黑体" panose="02010609060101010101" charset="-122"/>
            </a:endParaRPr>
          </a:p>
        </p:txBody>
      </p:sp>
      <p:sp>
        <p:nvSpPr>
          <p:cNvPr id="12291" name="AutoShape 2"/>
          <p:cNvSpPr>
            <a:spLocks noGrp="1"/>
          </p:cNvSpPr>
          <p:nvPr>
            <p:ph type="title"/>
          </p:nvPr>
        </p:nvSpPr>
        <p:spPr>
          <a:xfrm>
            <a:off x="609600" y="396875"/>
            <a:ext cx="7994848" cy="819150"/>
          </a:xfrm>
        </p:spPr>
        <p:txBody>
          <a:bodyPr vert="horz" wrap="square" lIns="91440" tIns="45720" rIns="91440" bIns="45720" anchor="b"/>
          <a:lstStyle/>
          <a:p>
            <a:r>
              <a:rPr lang="en-US" altLang="zh-CN" dirty="0">
                <a:solidFill>
                  <a:schemeClr val="tx1">
                    <a:lumMod val="60000"/>
                    <a:lumOff val="40000"/>
                  </a:schemeClr>
                </a:solidFill>
                <a:ea typeface="黑体" panose="02010609060101010101" charset="-122"/>
                <a:cs typeface="黑体" panose="02010609060101010101" charset="-122"/>
                <a:sym typeface="+mn-ea"/>
              </a:rPr>
              <a:t>3.7.2 Basic and Alternate Streams</a:t>
            </a:r>
            <a:endParaRPr lang="zh-CN" altLang="en-US" dirty="0">
              <a:solidFill>
                <a:schemeClr val="tx1">
                  <a:lumMod val="60000"/>
                  <a:lumOff val="40000"/>
                </a:schemeClr>
              </a:solidFill>
              <a:ea typeface="黑体" panose="02010609060101010101" charset="-122"/>
              <a:cs typeface="黑体" panose="02010609060101010101" charset="-122"/>
              <a:sym typeface="+mn-ea"/>
            </a:endParaRPr>
          </a:p>
        </p:txBody>
      </p:sp>
      <p:sp>
        <p:nvSpPr>
          <p:cNvPr id="3" name="文本框 2"/>
          <p:cNvSpPr txBox="1"/>
          <p:nvPr/>
        </p:nvSpPr>
        <p:spPr>
          <a:xfrm>
            <a:off x="4535016" y="5953293"/>
            <a:ext cx="4213448" cy="1015663"/>
          </a:xfrm>
          <a:prstGeom prst="rect">
            <a:avLst/>
          </a:prstGeom>
          <a:noFill/>
        </p:spPr>
        <p:txBody>
          <a:bodyPr wrap="square" rtlCol="0">
            <a:spAutoFit/>
          </a:bodyPr>
          <a:lstStyle/>
          <a:p>
            <a:r>
              <a:rPr lang="en-US" altLang="zh-CN" sz="2000" b="1" dirty="0">
                <a:solidFill>
                  <a:srgbClr val="000000"/>
                </a:solidFill>
              </a:rPr>
              <a:t>Figure 3-10 Basic and alternate streams
</a:t>
            </a:r>
            <a:endParaRPr lang="zh-CN" altLang="en-US" sz="2000" b="1" dirty="0">
              <a:solidFill>
                <a:srgbClr val="000000"/>
              </a:solidFill>
            </a:endParaRPr>
          </a:p>
        </p:txBody>
      </p:sp>
      <p:sp>
        <p:nvSpPr>
          <p:cNvPr id="4" name="Rectangle 6"/>
          <p:cNvSpPr txBox="1">
            <a:spLocks noGrp="1"/>
          </p:cNvSpPr>
          <p:nvPr/>
        </p:nvSpPr>
        <p:spPr>
          <a:xfrm>
            <a:off x="7824470" y="635635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95</a:t>
            </a:fld>
            <a:r>
              <a:rPr lang="en-US" altLang="zh-CN" b="1" dirty="0">
                <a:solidFill>
                  <a:schemeClr val="accent4"/>
                </a:solidFill>
              </a:rPr>
              <a:t>/116</a:t>
            </a:r>
          </a:p>
        </p:txBody>
      </p:sp>
      <p:pic>
        <p:nvPicPr>
          <p:cNvPr id="7" name="图片 6">
            <a:extLst>
              <a:ext uri="{FF2B5EF4-FFF2-40B4-BE49-F238E27FC236}">
                <a16:creationId xmlns:a16="http://schemas.microsoft.com/office/drawing/2014/main" id="{2C525DFC-7954-40E7-4644-F2DB0A4B15AA}"/>
              </a:ext>
            </a:extLst>
          </p:cNvPr>
          <p:cNvPicPr>
            <a:picLocks noChangeAspect="1"/>
          </p:cNvPicPr>
          <p:nvPr/>
        </p:nvPicPr>
        <p:blipFill>
          <a:blip r:embed="rId3"/>
          <a:stretch>
            <a:fillRect/>
          </a:stretch>
        </p:blipFill>
        <p:spPr>
          <a:xfrm>
            <a:off x="4782653" y="1412776"/>
            <a:ext cx="3761184" cy="4467599"/>
          </a:xfrm>
          <a:prstGeom prst="rect">
            <a:avLst/>
          </a:prstGeom>
        </p:spPr>
      </p:pic>
      <p:sp>
        <p:nvSpPr>
          <p:cNvPr id="8" name="文本框 7">
            <a:extLst>
              <a:ext uri="{FF2B5EF4-FFF2-40B4-BE49-F238E27FC236}">
                <a16:creationId xmlns:a16="http://schemas.microsoft.com/office/drawing/2014/main" id="{63AC525A-C531-777C-EA29-51844CE2D0EE}"/>
              </a:ext>
            </a:extLst>
          </p:cNvPr>
          <p:cNvSpPr txBox="1"/>
          <p:nvPr/>
        </p:nvSpPr>
        <p:spPr>
          <a:xfrm>
            <a:off x="4655998" y="1003439"/>
            <a:ext cx="4014494" cy="369332"/>
          </a:xfrm>
          <a:prstGeom prst="rect">
            <a:avLst/>
          </a:prstGeom>
          <a:noFill/>
        </p:spPr>
        <p:txBody>
          <a:bodyPr wrap="square" rtlCol="0">
            <a:spAutoFit/>
          </a:bodyPr>
          <a:lstStyle/>
          <a:p>
            <a:r>
              <a:rPr lang="en-US" altLang="zh-CN" dirty="0"/>
              <a:t>Begin</a:t>
            </a:r>
            <a:r>
              <a:rPr lang="zh-CN" altLang="en-US" dirty="0"/>
              <a:t>：</a:t>
            </a:r>
            <a:r>
              <a:rPr lang="en-US" altLang="zh-CN" dirty="0"/>
              <a:t>a user starts logging in</a:t>
            </a:r>
            <a:endParaRPr lang="zh-CN" altLang="en-US" dirty="0"/>
          </a:p>
        </p:txBody>
      </p:sp>
      <p:sp>
        <p:nvSpPr>
          <p:cNvPr id="9" name="文本框 8">
            <a:extLst>
              <a:ext uri="{FF2B5EF4-FFF2-40B4-BE49-F238E27FC236}">
                <a16:creationId xmlns:a16="http://schemas.microsoft.com/office/drawing/2014/main" id="{FBDF71FB-9E2F-1B23-6A80-1554243DAF6F}"/>
              </a:ext>
            </a:extLst>
          </p:cNvPr>
          <p:cNvSpPr txBox="1"/>
          <p:nvPr/>
        </p:nvSpPr>
        <p:spPr>
          <a:xfrm>
            <a:off x="5292080" y="5854217"/>
            <a:ext cx="2237619" cy="369332"/>
          </a:xfrm>
          <a:prstGeom prst="rect">
            <a:avLst/>
          </a:prstGeom>
          <a:noFill/>
        </p:spPr>
        <p:txBody>
          <a:bodyPr wrap="square" rtlCol="0">
            <a:spAutoFit/>
          </a:bodyPr>
          <a:lstStyle/>
          <a:p>
            <a:r>
              <a:rPr lang="en-US" altLang="zh-CN" dirty="0"/>
              <a:t>End</a:t>
            </a:r>
            <a:r>
              <a:rPr lang="zh-CN" altLang="en-US" dirty="0"/>
              <a:t>：</a:t>
            </a:r>
            <a:r>
              <a:rPr lang="en-US" altLang="zh-CN" dirty="0"/>
              <a:t>a user logs in</a:t>
            </a:r>
            <a:endParaRPr lang="zh-CN" altLang="en-US" dirty="0"/>
          </a:p>
        </p:txBody>
      </p:sp>
      <p:sp>
        <p:nvSpPr>
          <p:cNvPr id="10" name="文本框 9">
            <a:extLst>
              <a:ext uri="{FF2B5EF4-FFF2-40B4-BE49-F238E27FC236}">
                <a16:creationId xmlns:a16="http://schemas.microsoft.com/office/drawing/2014/main" id="{EC302D97-F251-FECB-2EB5-94C5E2A87218}"/>
              </a:ext>
            </a:extLst>
          </p:cNvPr>
          <p:cNvSpPr txBox="1"/>
          <p:nvPr/>
        </p:nvSpPr>
        <p:spPr>
          <a:xfrm>
            <a:off x="4687227" y="1484784"/>
            <a:ext cx="1530904" cy="923330"/>
          </a:xfrm>
          <a:prstGeom prst="rect">
            <a:avLst/>
          </a:prstGeom>
          <a:noFill/>
        </p:spPr>
        <p:txBody>
          <a:bodyPr wrap="square" rtlCol="0">
            <a:spAutoFit/>
          </a:bodyPr>
          <a:lstStyle/>
          <a:p>
            <a:r>
              <a:rPr lang="en-US" altLang="zh-CN" dirty="0"/>
              <a:t>Username or</a:t>
            </a:r>
          </a:p>
          <a:p>
            <a:r>
              <a:rPr lang="en-US" altLang="zh-CN" dirty="0"/>
              <a:t>password</a:t>
            </a:r>
          </a:p>
          <a:p>
            <a:r>
              <a:rPr lang="en-US" altLang="zh-CN" dirty="0"/>
              <a:t>incorrect</a:t>
            </a:r>
            <a:endParaRPr lang="zh-CN" altLang="en-US" dirty="0"/>
          </a:p>
        </p:txBody>
      </p:sp>
      <p:sp>
        <p:nvSpPr>
          <p:cNvPr id="11" name="文本框 10">
            <a:extLst>
              <a:ext uri="{FF2B5EF4-FFF2-40B4-BE49-F238E27FC236}">
                <a16:creationId xmlns:a16="http://schemas.microsoft.com/office/drawing/2014/main" id="{3B6D1D38-608E-B9E9-855C-C8DBD447AE87}"/>
              </a:ext>
            </a:extLst>
          </p:cNvPr>
          <p:cNvSpPr txBox="1"/>
          <p:nvPr/>
        </p:nvSpPr>
        <p:spPr>
          <a:xfrm>
            <a:off x="6663245" y="2289831"/>
            <a:ext cx="1530904" cy="646331"/>
          </a:xfrm>
          <a:prstGeom prst="rect">
            <a:avLst/>
          </a:prstGeom>
          <a:noFill/>
        </p:spPr>
        <p:txBody>
          <a:bodyPr wrap="square" rtlCol="0">
            <a:spAutoFit/>
          </a:bodyPr>
          <a:lstStyle/>
          <a:p>
            <a:r>
              <a:rPr lang="en-US" altLang="zh-CN" dirty="0"/>
              <a:t>Logs in as </a:t>
            </a:r>
          </a:p>
          <a:p>
            <a:r>
              <a:rPr lang="en-US" altLang="zh-CN" dirty="0"/>
              <a:t>an admin.</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929274A-569B-4349-B295-5D999F9BC12D}"/>
              </a:ext>
            </a:extLst>
          </p:cNvPr>
          <p:cNvPicPr>
            <a:picLocks noChangeAspect="1"/>
          </p:cNvPicPr>
          <p:nvPr/>
        </p:nvPicPr>
        <p:blipFill>
          <a:blip r:embed="rId3"/>
          <a:stretch>
            <a:fillRect/>
          </a:stretch>
        </p:blipFill>
        <p:spPr>
          <a:xfrm>
            <a:off x="5652120" y="2132856"/>
            <a:ext cx="2858164" cy="3394976"/>
          </a:xfrm>
          <a:prstGeom prst="rect">
            <a:avLst/>
          </a:prstGeom>
        </p:spPr>
      </p:pic>
      <p:sp>
        <p:nvSpPr>
          <p:cNvPr id="23555" name="Rectangle 3"/>
          <p:cNvSpPr>
            <a:spLocks noGrp="1"/>
          </p:cNvSpPr>
          <p:nvPr>
            <p:ph idx="1"/>
          </p:nvPr>
        </p:nvSpPr>
        <p:spPr>
          <a:xfrm>
            <a:off x="108585" y="1088390"/>
            <a:ext cx="5903575" cy="5267960"/>
          </a:xfrm>
        </p:spPr>
        <p:txBody>
          <a:bodyPr vert="horz" wrap="square" lIns="91440" tIns="45720" rIns="91440" bIns="45720" anchor="t"/>
          <a:lstStyle/>
          <a:p>
            <a:pPr marL="0" indent="0">
              <a:lnSpc>
                <a:spcPct val="110000"/>
              </a:lnSpc>
              <a:spcBef>
                <a:spcPct val="0"/>
              </a:spcBef>
              <a:buNone/>
            </a:pPr>
            <a:r>
              <a:rPr lang="en-US" sz="2000" b="1" dirty="0">
                <a:solidFill>
                  <a:schemeClr val="accent6">
                    <a:lumMod val="50000"/>
                  </a:schemeClr>
                </a:solidFill>
                <a:latin typeface="+mj-lt"/>
                <a:ea typeface="黑体" panose="02010609060101010101" charset="-122"/>
                <a:cs typeface="黑体" panose="02010609060101010101" charset="-122"/>
              </a:rPr>
              <a:t>Based on Figure 3-10, the following use case scenarios can be identified:</a:t>
            </a:r>
            <a:r>
              <a:rPr lang="en-US" sz="2400" b="1" dirty="0">
                <a:solidFill>
                  <a:schemeClr val="accent6">
                    <a:lumMod val="50000"/>
                  </a:schemeClr>
                </a:solidFill>
                <a:latin typeface="+mj-lt"/>
                <a:ea typeface="黑体" panose="02010609060101010101" charset="-122"/>
                <a:cs typeface="黑体" panose="02010609060101010101" charset="-122"/>
              </a:rPr>
              <a:t>
</a:t>
            </a:r>
            <a:r>
              <a:rPr lang="en-US" sz="2000" b="1" dirty="0">
                <a:latin typeface="+mj-lt"/>
                <a:ea typeface="黑体" panose="02010609060101010101" charset="-122"/>
                <a:cs typeface="黑体" panose="02010609060101010101" charset="-122"/>
              </a:rPr>
              <a:t>Scenario 1: Basic stream
Scenario 2: Basic stream → Alternate stream 1
Scenario 3: The basic stream → alternate stream 1 → alternate stream 2
Scenario 4: Basic stream → Alternate stream 3
Scenario 5: Basic stream → Alternate Stream 3 → Alternate Stream 1
Scenario 6: Base stream → Alternate Stream 3→ Alternate Stream 1→ Alternate Stream 2
Scenario 7: Basic stream → Alternate stream 4
Scenario 8: Basic stream → Alternate Stream 3 → Alternate Stream 4</a:t>
            </a:r>
            <a:r>
              <a:rPr lang="en-US" sz="2400" b="1" dirty="0">
                <a:solidFill>
                  <a:schemeClr val="accent6">
                    <a:lumMod val="50000"/>
                  </a:schemeClr>
                </a:solidFill>
                <a:latin typeface="+mj-lt"/>
                <a:ea typeface="黑体" panose="02010609060101010101" charset="-122"/>
                <a:cs typeface="黑体" panose="02010609060101010101" charset="-122"/>
              </a:rPr>
              <a:t>
</a:t>
            </a:r>
            <a:endParaRPr lang="en-US" sz="3200" b="1" dirty="0">
              <a:solidFill>
                <a:srgbClr val="000000"/>
              </a:solidFill>
              <a:latin typeface="+mj-lt"/>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96</a:t>
            </a:fld>
            <a:r>
              <a:rPr lang="en-US" altLang="zh-CN" b="1" dirty="0">
                <a:solidFill>
                  <a:schemeClr val="accent4"/>
                </a:solidFill>
              </a:rPr>
              <a:t>/116</a:t>
            </a:r>
          </a:p>
        </p:txBody>
      </p:sp>
      <p:sp>
        <p:nvSpPr>
          <p:cNvPr id="7" name="AutoShape 2">
            <a:extLst>
              <a:ext uri="{FF2B5EF4-FFF2-40B4-BE49-F238E27FC236}">
                <a16:creationId xmlns:a16="http://schemas.microsoft.com/office/drawing/2014/main" id="{4768BD03-9784-4A6C-BDE6-190FE954D861}"/>
              </a:ext>
            </a:extLst>
          </p:cNvPr>
          <p:cNvSpPr txBox="1">
            <a:spLocks/>
          </p:cNvSpPr>
          <p:nvPr/>
        </p:nvSpPr>
        <p:spPr>
          <a:xfrm>
            <a:off x="158651" y="269240"/>
            <a:ext cx="7994848"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kern="0" dirty="0">
                <a:solidFill>
                  <a:schemeClr val="tx1">
                    <a:lumMod val="60000"/>
                    <a:lumOff val="40000"/>
                  </a:schemeClr>
                </a:solidFill>
                <a:ea typeface="黑体" panose="02010609060101010101" charset="-122"/>
                <a:cs typeface="黑体" panose="02010609060101010101" charset="-122"/>
                <a:sym typeface="+mn-ea"/>
              </a:rPr>
              <a:t>3.7.2 Basic and Alternate Streams</a:t>
            </a:r>
            <a:endParaRPr lang="zh-CN" altLang="en-US" kern="0" dirty="0">
              <a:solidFill>
                <a:schemeClr val="tx1">
                  <a:lumMod val="60000"/>
                  <a:lumOff val="40000"/>
                </a:schemeClr>
              </a:solidFill>
              <a:ea typeface="黑体" panose="02010609060101010101" charset="-122"/>
              <a:cs typeface="黑体" panose="02010609060101010101" charset="-122"/>
              <a:sym typeface="+mn-ea"/>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8585" y="1203597"/>
            <a:ext cx="8447405" cy="5267960"/>
          </a:xfrm>
        </p:spPr>
        <p:txBody>
          <a:bodyPr vert="horz" wrap="square" lIns="91440" tIns="45720" rIns="91440" bIns="45720" anchor="t"/>
          <a:lstStyle/>
          <a:p>
            <a:pPr marL="0" indent="0">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a:t>
            </a:r>
            <a:r>
              <a:rPr lang="en-US" sz="1800" dirty="0">
                <a:solidFill>
                  <a:srgbClr val="000000"/>
                </a:solidFill>
                <a:latin typeface="+mj-lt"/>
                <a:ea typeface="黑体" panose="02010609060101010101" charset="-122"/>
                <a:cs typeface="黑体" panose="02010609060101010101" charset="-122"/>
              </a:rPr>
              <a:t>In order to simplify the analysis of the problem, the above scenario only considers the case where the alternate stream 3 loop is executed once.
The difference between the base stream and the alternate stream is shown in Table 3-24.
                Table 3-24 Differences between basic and alternate streams</a:t>
            </a:r>
            <a:endParaRPr lang="en-US" sz="2000" b="1" dirty="0">
              <a:solidFill>
                <a:srgbClr val="000000"/>
              </a:solidFill>
              <a:latin typeface="+mj-lt"/>
              <a:ea typeface="黑体" panose="02010609060101010101" charset="-122"/>
              <a:cs typeface="黑体" panose="02010609060101010101" charset="-122"/>
            </a:endParaRPr>
          </a:p>
        </p:txBody>
      </p:sp>
      <p:graphicFrame>
        <p:nvGraphicFramePr>
          <p:cNvPr id="3" name="表格 2"/>
          <p:cNvGraphicFramePr/>
          <p:nvPr>
            <p:extLst>
              <p:ext uri="{D42A27DB-BD31-4B8C-83A1-F6EECF244321}">
                <p14:modId xmlns:p14="http://schemas.microsoft.com/office/powerpoint/2010/main" val="2248123348"/>
              </p:ext>
            </p:extLst>
          </p:nvPr>
        </p:nvGraphicFramePr>
        <p:xfrm>
          <a:off x="163943" y="2924944"/>
          <a:ext cx="8347710" cy="3221355"/>
        </p:xfrm>
        <a:graphic>
          <a:graphicData uri="http://schemas.openxmlformats.org/drawingml/2006/table">
            <a:tbl>
              <a:tblPr firstRow="1" bandRow="1">
                <a:tableStyleId>{5940675A-B579-460E-94D1-54222C63F5DA}</a:tableStyleId>
              </a:tblPr>
              <a:tblGrid>
                <a:gridCol w="2699385">
                  <a:extLst>
                    <a:ext uri="{9D8B030D-6E8A-4147-A177-3AD203B41FA5}">
                      <a16:colId xmlns:a16="http://schemas.microsoft.com/office/drawing/2014/main" val="20000"/>
                    </a:ext>
                  </a:extLst>
                </a:gridCol>
                <a:gridCol w="2682875">
                  <a:extLst>
                    <a:ext uri="{9D8B030D-6E8A-4147-A177-3AD203B41FA5}">
                      <a16:colId xmlns:a16="http://schemas.microsoft.com/office/drawing/2014/main" val="20001"/>
                    </a:ext>
                  </a:extLst>
                </a:gridCol>
                <a:gridCol w="2965450">
                  <a:extLst>
                    <a:ext uri="{9D8B030D-6E8A-4147-A177-3AD203B41FA5}">
                      <a16:colId xmlns:a16="http://schemas.microsoft.com/office/drawing/2014/main" val="20002"/>
                    </a:ext>
                  </a:extLst>
                </a:gridCol>
              </a:tblGrid>
              <a:tr h="423545">
                <a:tc>
                  <a:txBody>
                    <a:bodyPr/>
                    <a:lstStyle/>
                    <a:p>
                      <a:pPr indent="127000" algn="ctr">
                        <a:buNone/>
                      </a:pPr>
                      <a:endParaRPr lang="en-US" altLang="en-US" sz="1600" b="0" dirty="0">
                        <a:latin typeface="+mj-lt"/>
                        <a:ea typeface="黑体" panose="02010609060101010101" charset="-122"/>
                        <a:cs typeface="Times New Roman" panose="02020603050405020304" pitchFamily="18"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0" dirty="0">
                          <a:latin typeface="+mj-lt"/>
                          <a:ea typeface="黑体" panose="02010609060101010101" charset="-122"/>
                          <a:cs typeface="宋体" panose="02010600030101010101" pitchFamily="2" charset="-122"/>
                        </a:rPr>
                        <a:t>Basic Stream</a:t>
                      </a:r>
                      <a:endParaRPr lang="en-US" altLang="en-US" sz="1600" b="0"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0" dirty="0">
                          <a:latin typeface="+mj-lt"/>
                          <a:ea typeface="黑体" panose="02010609060101010101" charset="-122"/>
                          <a:cs typeface="宋体" panose="02010600030101010101" pitchFamily="2" charset="-122"/>
                        </a:rPr>
                        <a:t>Alternate streams</a:t>
                      </a:r>
                      <a:endParaRPr lang="en-US" altLang="en-US" sz="1600" b="0"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545">
                <a:tc>
                  <a:txBody>
                    <a:bodyPr/>
                    <a:lstStyle/>
                    <a:p>
                      <a:pPr indent="127000" algn="ctr">
                        <a:buNone/>
                      </a:pPr>
                      <a:r>
                        <a:rPr lang="en-US" sz="1600" b="0" dirty="0">
                          <a:latin typeface="+mj-lt"/>
                          <a:ea typeface="黑体" panose="02010609060101010101" charset="-122"/>
                          <a:cs typeface="宋体" panose="02010600030101010101" pitchFamily="2" charset="-122"/>
                        </a:rPr>
                        <a:t>Test importance</a:t>
                      </a:r>
                      <a:endParaRPr lang="en-US" altLang="en-US" sz="1600" b="0"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0" dirty="0">
                          <a:latin typeface="+mj-lt"/>
                          <a:ea typeface="黑体" panose="02010609060101010101" charset="-122"/>
                          <a:cs typeface="宋体" panose="02010600030101010101" pitchFamily="2" charset="-122"/>
                        </a:rPr>
                        <a:t>significant</a:t>
                      </a:r>
                      <a:endParaRPr lang="en-US" altLang="en-US" sz="1600" b="0"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0" dirty="0">
                          <a:latin typeface="+mj-lt"/>
                          <a:ea typeface="黑体" panose="02010609060101010101" charset="-122"/>
                          <a:cs typeface="宋体" panose="02010600030101010101" pitchFamily="2" charset="-122"/>
                        </a:rPr>
                        <a:t>minor</a:t>
                      </a:r>
                      <a:endParaRPr lang="en-US" altLang="en-US" sz="1600" b="0"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545">
                <a:tc>
                  <a:txBody>
                    <a:bodyPr/>
                    <a:lstStyle/>
                    <a:p>
                      <a:pPr indent="127000" algn="ctr">
                        <a:buNone/>
                      </a:pPr>
                      <a:r>
                        <a:rPr lang="en-US" sz="1600" b="0" dirty="0">
                          <a:latin typeface="+mj-lt"/>
                          <a:ea typeface="黑体" panose="02010609060101010101" charset="-122"/>
                          <a:cs typeface="宋体" panose="02010600030101010101" pitchFamily="2" charset="-122"/>
                        </a:rPr>
                        <a:t>quantity</a:t>
                      </a:r>
                      <a:endParaRPr lang="en-US" altLang="en-US" sz="1600" b="0"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0" dirty="0">
                          <a:latin typeface="+mj-lt"/>
                          <a:ea typeface="黑体" panose="02010609060101010101" charset="-122"/>
                          <a:cs typeface="宋体" panose="02010600030101010101" pitchFamily="2" charset="-122"/>
                        </a:rPr>
                        <a:t>One</a:t>
                      </a:r>
                      <a:endParaRPr lang="en-US" altLang="en-US" sz="1600" b="0"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0" dirty="0">
                          <a:latin typeface="+mj-lt"/>
                          <a:ea typeface="黑体" panose="02010609060101010101" charset="-122"/>
                          <a:cs typeface="宋体" panose="02010600030101010101" pitchFamily="2" charset="-122"/>
                        </a:rPr>
                        <a:t>One or more</a:t>
                      </a:r>
                      <a:endParaRPr lang="en-US" altLang="en-US" sz="1600" b="0"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545">
                <a:tc>
                  <a:txBody>
                    <a:bodyPr/>
                    <a:lstStyle/>
                    <a:p>
                      <a:pPr indent="127000" algn="ctr">
                        <a:buNone/>
                      </a:pPr>
                      <a:r>
                        <a:rPr lang="en-US" sz="1600" b="0" dirty="0">
                          <a:latin typeface="+mj-lt"/>
                          <a:ea typeface="黑体" panose="02010609060101010101" charset="-122"/>
                          <a:cs typeface="宋体" panose="02010600030101010101" pitchFamily="2" charset="-122"/>
                        </a:rPr>
                        <a:t>Initial node location</a:t>
                      </a:r>
                      <a:endParaRPr lang="en-US" altLang="en-US" sz="1600" b="0"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0" dirty="0">
                          <a:latin typeface="+mj-lt"/>
                          <a:ea typeface="黑体" panose="02010609060101010101" charset="-122"/>
                          <a:cs typeface="宋体" panose="02010600030101010101" pitchFamily="2" charset="-122"/>
                        </a:rPr>
                        <a:t>The initial state of the system</a:t>
                      </a:r>
                      <a:endParaRPr lang="en-US" altLang="en-US" sz="1600" b="0"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0" dirty="0">
                          <a:latin typeface="+mj-lt"/>
                          <a:ea typeface="黑体" panose="02010609060101010101" charset="-122"/>
                          <a:cs typeface="宋体" panose="02010600030101010101" pitchFamily="2" charset="-122"/>
                        </a:rPr>
                        <a:t>Basic stream or other alternate stream</a:t>
                      </a:r>
                      <a:endParaRPr lang="en-US" altLang="en-US" sz="1600" b="0"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3545">
                <a:tc>
                  <a:txBody>
                    <a:bodyPr/>
                    <a:lstStyle/>
                    <a:p>
                      <a:pPr indent="127000" algn="ctr">
                        <a:buNone/>
                      </a:pPr>
                      <a:r>
                        <a:rPr lang="en-US" sz="1600" b="0" dirty="0">
                          <a:latin typeface="+mj-lt"/>
                          <a:ea typeface="黑体" panose="02010609060101010101" charset="-122"/>
                          <a:cs typeface="宋体" panose="02010600030101010101" pitchFamily="2" charset="-122"/>
                        </a:rPr>
                        <a:t>Terminates the node location</a:t>
                      </a:r>
                      <a:endParaRPr lang="en-US" altLang="en-US" sz="1600" b="0"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0" dirty="0">
                          <a:latin typeface="+mj-lt"/>
                          <a:ea typeface="黑体" panose="02010609060101010101" charset="-122"/>
                          <a:cs typeface="宋体" panose="02010600030101010101" pitchFamily="2" charset="-122"/>
                        </a:rPr>
                        <a:t>System termination status</a:t>
                      </a:r>
                      <a:endParaRPr lang="en-US" altLang="en-US" sz="1600" b="0"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0" dirty="0">
                          <a:latin typeface="+mj-lt"/>
                          <a:ea typeface="黑体" panose="02010609060101010101" charset="-122"/>
                          <a:cs typeface="宋体" panose="02010600030101010101" pitchFamily="2" charset="-122"/>
                        </a:rPr>
                        <a:t>The base stream or system it terminates in state</a:t>
                      </a:r>
                      <a:endParaRPr lang="en-US" altLang="en-US" sz="1600" b="0"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3545">
                <a:tc>
                  <a:txBody>
                    <a:bodyPr/>
                    <a:lstStyle/>
                    <a:p>
                      <a:pPr indent="127000" algn="ctr">
                        <a:buNone/>
                      </a:pPr>
                      <a:r>
                        <a:rPr lang="en-US" sz="1600" b="0" dirty="0">
                          <a:latin typeface="+mj-lt"/>
                          <a:ea typeface="黑体" panose="02010609060101010101" charset="-122"/>
                          <a:cs typeface="宋体" panose="02010600030101010101" pitchFamily="2" charset="-122"/>
                        </a:rPr>
                        <a:t>Whether it constitutes a complete business process</a:t>
                      </a:r>
                      <a:endParaRPr lang="en-US" altLang="en-US" sz="1600" b="0"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altLang="en-US" sz="1600" b="0" dirty="0">
                          <a:latin typeface="+mj-lt"/>
                          <a:ea typeface="黑体" panose="02010609060101010101" charset="-122"/>
                          <a:cs typeface="宋体" panose="02010600030101010101" pitchFamily="2" charset="-122"/>
                        </a:rPr>
                        <a:t>Yes</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0" dirty="0">
                          <a:latin typeface="+mj-lt"/>
                          <a:ea typeface="黑体" panose="02010609060101010101" charset="-122"/>
                          <a:cs typeface="宋体" panose="02010600030101010101" pitchFamily="2" charset="-122"/>
                        </a:rPr>
                        <a:t>No, only the execution fragment of the orchestration</a:t>
                      </a:r>
                      <a:endParaRPr lang="en-US" altLang="en-US" sz="1600" b="0"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3545">
                <a:tc>
                  <a:txBody>
                    <a:bodyPr/>
                    <a:lstStyle/>
                    <a:p>
                      <a:pPr indent="127000" algn="ctr">
                        <a:buNone/>
                      </a:pPr>
                      <a:r>
                        <a:rPr lang="en-US" sz="1600" b="0" dirty="0">
                          <a:latin typeface="+mj-lt"/>
                          <a:ea typeface="黑体" panose="02010609060101010101" charset="-122"/>
                          <a:cs typeface="宋体" panose="02010600030101010101" pitchFamily="2" charset="-122"/>
                        </a:rPr>
                        <a:t>Whether it can constitute a scene</a:t>
                      </a:r>
                      <a:endParaRPr lang="en-US" altLang="en-US" sz="1600" b="0" dirty="0">
                        <a:latin typeface="+mj-lt"/>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0" dirty="0">
                          <a:latin typeface="+mj-lt"/>
                          <a:ea typeface="黑体" panose="02010609060101010101" charset="-122"/>
                          <a:cs typeface="宋体" panose="02010600030101010101" pitchFamily="2" charset="-122"/>
                        </a:rPr>
                        <a:t>can</a:t>
                      </a:r>
                      <a:endParaRPr lang="en-US" altLang="en-US" sz="1600" b="0"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600" b="0" dirty="0">
                          <a:latin typeface="+mj-lt"/>
                          <a:ea typeface="黑体" panose="02010609060101010101" charset="-122"/>
                          <a:cs typeface="宋体" panose="02010600030101010101" pitchFamily="2" charset="-122"/>
                        </a:rPr>
                        <a:t>No, you need to work with the basic stream to form the scene</a:t>
                      </a:r>
                      <a:endParaRPr lang="en-US" altLang="en-US" sz="1600" b="0" dirty="0">
                        <a:latin typeface="+mj-lt"/>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Rectangle 6"/>
          <p:cNvSpPr txBox="1">
            <a:spLocks noGrp="1"/>
          </p:cNvSpPr>
          <p:nvPr/>
        </p:nvSpPr>
        <p:spPr>
          <a:xfrm>
            <a:off x="7946390" y="65354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97</a:t>
            </a:fld>
            <a:r>
              <a:rPr lang="en-US" altLang="zh-CN" b="1" dirty="0">
                <a:solidFill>
                  <a:schemeClr val="accent4"/>
                </a:solidFill>
              </a:rPr>
              <a:t>/116</a:t>
            </a:r>
          </a:p>
        </p:txBody>
      </p:sp>
      <p:sp>
        <p:nvSpPr>
          <p:cNvPr id="8" name="AutoShape 2">
            <a:extLst>
              <a:ext uri="{FF2B5EF4-FFF2-40B4-BE49-F238E27FC236}">
                <a16:creationId xmlns:a16="http://schemas.microsoft.com/office/drawing/2014/main" id="{036662EE-4A76-45BB-A705-72728A783886}"/>
              </a:ext>
            </a:extLst>
          </p:cNvPr>
          <p:cNvSpPr txBox="1">
            <a:spLocks/>
          </p:cNvSpPr>
          <p:nvPr/>
        </p:nvSpPr>
        <p:spPr>
          <a:xfrm>
            <a:off x="158651" y="269240"/>
            <a:ext cx="7994848" cy="819150"/>
          </a:xfrm>
          <a:prstGeom prst="roundRect">
            <a:avLst>
              <a:gd name="adj" fmla="val 21667"/>
            </a:avLst>
          </a:prstGeom>
          <a:noFill/>
          <a:ln w="9525">
            <a:noFill/>
          </a:ln>
        </p:spPr>
        <p:txBody>
          <a:bodyPr vert="horz" wrap="square" lIns="91440" tIns="45720" rIns="91440" bIns="45720" anchor="b"/>
          <a:lst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2pPr>
            <a:lvl3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3pPr>
            <a:lvl4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4pPr>
            <a:lvl5pPr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楷体_GB2312" pitchFamily="49" charset="-122"/>
              </a:defRPr>
            </a:lvl9pPr>
          </a:lstStyle>
          <a:p>
            <a:r>
              <a:rPr lang="en-US" altLang="zh-CN" kern="0" dirty="0">
                <a:solidFill>
                  <a:schemeClr val="tx1">
                    <a:lumMod val="60000"/>
                    <a:lumOff val="40000"/>
                  </a:schemeClr>
                </a:solidFill>
                <a:ea typeface="黑体" panose="02010609060101010101" charset="-122"/>
                <a:cs typeface="黑体" panose="02010609060101010101" charset="-122"/>
                <a:sym typeface="+mn-ea"/>
              </a:rPr>
              <a:t>3.7.2 Basic and Alternate Streams</a:t>
            </a:r>
            <a:endParaRPr lang="zh-CN" altLang="en-US" kern="0" dirty="0">
              <a:solidFill>
                <a:schemeClr val="tx1">
                  <a:lumMod val="60000"/>
                  <a:lumOff val="40000"/>
                </a:schemeClr>
              </a:solidFill>
              <a:ea typeface="黑体" panose="02010609060101010101" charset="-122"/>
              <a:cs typeface="黑体" panose="02010609060101010101" charset="-122"/>
              <a:sym typeface="+mn-ea"/>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395536" y="1093746"/>
            <a:ext cx="8094980" cy="5267960"/>
          </a:xfrm>
        </p:spPr>
        <p:txBody>
          <a:bodyPr vert="horz" wrap="square" lIns="91440" tIns="45720" rIns="91440" bIns="45720" anchor="t"/>
          <a:lstStyle/>
          <a:p>
            <a:pPr marL="0" indent="0">
              <a:lnSpc>
                <a:spcPct val="110000"/>
              </a:lnSpc>
              <a:spcBef>
                <a:spcPct val="0"/>
              </a:spcBef>
              <a:buNone/>
            </a:pPr>
            <a:r>
              <a:rPr lang="en-US" sz="2000" dirty="0">
                <a:solidFill>
                  <a:srgbClr val="000000"/>
                </a:solidFill>
                <a:latin typeface="+mj-lt"/>
                <a:ea typeface="黑体" panose="02010609060101010101" charset="-122"/>
                <a:cs typeface="黑体" panose="02010609060101010101" charset="-122"/>
              </a:rPr>
              <a:t>When designing test cases based on the scenario method, it is necessary to focus on designing important operations in the process of using the software under test, which generally includes the following two categories:
</a:t>
            </a:r>
            <a:r>
              <a:rPr lang="en-US" sz="1800" dirty="0">
                <a:solidFill>
                  <a:srgbClr val="000000"/>
                </a:solidFill>
                <a:latin typeface="+mj-lt"/>
                <a:ea typeface="黑体" panose="02010609060101010101" charset="-122"/>
                <a:cs typeface="黑体" panose="02010609060101010101" charset="-122"/>
              </a:rPr>
              <a:t>(1) </a:t>
            </a:r>
            <a:r>
              <a:rPr lang="en-US" sz="1800" u="sng" dirty="0">
                <a:solidFill>
                  <a:srgbClr val="000000"/>
                </a:solidFill>
                <a:latin typeface="+mj-lt"/>
                <a:ea typeface="黑体" panose="02010609060101010101" charset="-122"/>
                <a:cs typeface="黑体" panose="02010609060101010101" charset="-122"/>
              </a:rPr>
              <a:t>Simulate the operation of the user </a:t>
            </a:r>
            <a:r>
              <a:rPr lang="en-US" sz="1800" dirty="0">
                <a:solidFill>
                  <a:srgbClr val="000000"/>
                </a:solidFill>
                <a:latin typeface="+mj-lt"/>
                <a:ea typeface="黑体" panose="02010609060101010101" charset="-122"/>
                <a:cs typeface="黑体" panose="02010609060101010101" charset="-122"/>
              </a:rPr>
              <a:t>to complete the normal function and core business logic to </a:t>
            </a:r>
            <a:r>
              <a:rPr lang="en-US" sz="1800" u="sng" dirty="0">
                <a:solidFill>
                  <a:srgbClr val="000000"/>
                </a:solidFill>
                <a:latin typeface="+mj-lt"/>
                <a:ea typeface="黑体" panose="02010609060101010101" charset="-122"/>
                <a:cs typeface="黑体" panose="02010609060101010101" charset="-122"/>
              </a:rPr>
              <a:t>verify the correctness of the software function</a:t>
            </a:r>
            <a:r>
              <a:rPr lang="en-US" sz="1800" dirty="0">
                <a:solidFill>
                  <a:srgbClr val="000000"/>
                </a:solidFill>
                <a:latin typeface="+mj-lt"/>
                <a:ea typeface="黑体" panose="02010609060101010101" charset="-122"/>
                <a:cs typeface="黑体" panose="02010609060101010101" charset="-122"/>
              </a:rPr>
              <a:t>;
(2) Simulate the main errors that occur in user operations to </a:t>
            </a:r>
            <a:r>
              <a:rPr lang="en-US" sz="1800" u="sng" dirty="0">
                <a:solidFill>
                  <a:srgbClr val="000000"/>
                </a:solidFill>
                <a:latin typeface="+mj-lt"/>
                <a:ea typeface="黑体" panose="02010609060101010101" charset="-122"/>
                <a:cs typeface="黑体" panose="02010609060101010101" charset="-122"/>
              </a:rPr>
              <a:t>verify the abnormal error handling ability</a:t>
            </a:r>
            <a:r>
              <a:rPr lang="en-US" sz="1800" dirty="0">
                <a:solidFill>
                  <a:srgbClr val="000000"/>
                </a:solidFill>
                <a:latin typeface="+mj-lt"/>
                <a:ea typeface="黑体" panose="02010609060101010101" charset="-122"/>
                <a:cs typeface="黑体" panose="02010609060101010101" charset="-122"/>
              </a:rPr>
              <a:t> of the software.</a:t>
            </a:r>
            <a:r>
              <a:rPr lang="en-US" sz="2000" dirty="0">
                <a:solidFill>
                  <a:srgbClr val="000000"/>
                </a:solidFill>
                <a:latin typeface="+mj-lt"/>
                <a:ea typeface="黑体" panose="02010609060101010101" charset="-122"/>
                <a:cs typeface="黑体" panose="02010609060101010101" charset="-122"/>
              </a:rPr>
              <a:t>
    Therefore, the use of the scenario method requires the use case designer </a:t>
            </a:r>
            <a:r>
              <a:rPr lang="en-US" sz="2000" u="sng" dirty="0">
                <a:solidFill>
                  <a:srgbClr val="000000"/>
                </a:solidFill>
                <a:latin typeface="+mj-lt"/>
                <a:ea typeface="黑体" panose="02010609060101010101" charset="-122"/>
                <a:cs typeface="黑体" panose="02010609060101010101" charset="-122"/>
              </a:rPr>
              <a:t>to be familiar with the business logic</a:t>
            </a:r>
            <a:r>
              <a:rPr lang="en-US" sz="2000" dirty="0">
                <a:solidFill>
                  <a:srgbClr val="000000"/>
                </a:solidFill>
                <a:latin typeface="+mj-lt"/>
                <a:ea typeface="黑体" panose="02010609060101010101" charset="-122"/>
                <a:cs typeface="黑体" panose="02010609060101010101" charset="-122"/>
              </a:rPr>
              <a:t> and </a:t>
            </a:r>
            <a:r>
              <a:rPr lang="en-US" sz="2000" u="sng" dirty="0">
                <a:solidFill>
                  <a:srgbClr val="000000"/>
                </a:solidFill>
                <a:latin typeface="+mj-lt"/>
                <a:ea typeface="黑体" panose="02010609060101010101" charset="-122"/>
                <a:cs typeface="黑体" panose="02010609060101010101" charset="-122"/>
              </a:rPr>
              <a:t>main functions of the software under test</a:t>
            </a:r>
            <a:r>
              <a:rPr lang="en-US" sz="2000" dirty="0">
                <a:solidFill>
                  <a:srgbClr val="000000"/>
                </a:solidFill>
                <a:latin typeface="+mj-lt"/>
                <a:ea typeface="黑体" panose="02010609060101010101" charset="-122"/>
                <a:cs typeface="黑体" panose="02010609060101010101" charset="-122"/>
              </a:rPr>
              <a:t>. When executing use cases, we should not only pay attention to the implementation of system functions in basic operation scenarios and abnormal operation scenarios, but also pay attention to non-functional features such as interface ease of use and security involved in each operation link of the scene.
</a:t>
            </a:r>
            <a:endParaRPr lang="en-US" dirty="0">
              <a:solidFill>
                <a:srgbClr val="000000"/>
              </a:solidFill>
              <a:latin typeface="+mj-lt"/>
              <a:ea typeface="黑体" panose="02010609060101010101" charset="-122"/>
              <a:cs typeface="黑体" panose="02010609060101010101" charset="-122"/>
            </a:endParaRPr>
          </a:p>
        </p:txBody>
      </p:sp>
      <p:sp>
        <p:nvSpPr>
          <p:cNvPr id="12291" name="AutoShape 2"/>
          <p:cNvSpPr>
            <a:spLocks noGrp="1"/>
          </p:cNvSpPr>
          <p:nvPr>
            <p:ph type="title"/>
          </p:nvPr>
        </p:nvSpPr>
        <p:spPr>
          <a:xfrm>
            <a:off x="395536" y="404664"/>
            <a:ext cx="7593965" cy="819150"/>
          </a:xfrm>
        </p:spPr>
        <p:txBody>
          <a:bodyPr vert="horz" wrap="square" lIns="91440" tIns="45720" rIns="91440" bIns="45720" anchor="b"/>
          <a:lstStyle/>
          <a:p>
            <a:r>
              <a:rPr lang="en-US" altLang="zh-CN" sz="3200" dirty="0">
                <a:solidFill>
                  <a:schemeClr val="tx1">
                    <a:lumMod val="60000"/>
                    <a:lumOff val="40000"/>
                  </a:schemeClr>
                </a:solidFill>
                <a:ea typeface="黑体" panose="02010609060101010101" charset="-122"/>
                <a:cs typeface="黑体" panose="02010609060101010101" charset="-122"/>
                <a:sym typeface="+mn-ea"/>
              </a:rPr>
              <a:t>3.7.3 Design steps and examples of the scenario method</a:t>
            </a:r>
            <a:endParaRPr lang="zh-CN" altLang="en-US" sz="3200" dirty="0">
              <a:solidFill>
                <a:schemeClr val="tx1">
                  <a:lumMod val="60000"/>
                  <a:lumOff val="40000"/>
                </a:schemeClr>
              </a:solidFill>
              <a:ea typeface="黑体" panose="02010609060101010101" charset="-122"/>
              <a:cs typeface="黑体" panose="02010609060101010101" charset="-122"/>
              <a:sym typeface="+mn-ea"/>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98</a:t>
            </a:fld>
            <a:r>
              <a:rPr lang="en-US" altLang="zh-CN" b="1" dirty="0">
                <a:solidFill>
                  <a:schemeClr val="accent4"/>
                </a:solidFill>
              </a:rPr>
              <a:t>/116</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8584" y="1088390"/>
            <a:ext cx="8711887" cy="5267960"/>
          </a:xfrm>
        </p:spPr>
        <p:txBody>
          <a:bodyPr vert="horz" wrap="square" lIns="91440" tIns="45720" rIns="91440" bIns="45720" anchor="t"/>
          <a:lstStyle/>
          <a:p>
            <a:pPr marL="0" indent="0">
              <a:lnSpc>
                <a:spcPct val="110000"/>
              </a:lnSpc>
              <a:spcBef>
                <a:spcPct val="0"/>
              </a:spcBef>
              <a:buNone/>
            </a:pPr>
            <a:r>
              <a:rPr lang="en-US" sz="2000" dirty="0">
                <a:solidFill>
                  <a:schemeClr val="accent6">
                    <a:lumMod val="50000"/>
                  </a:schemeClr>
                </a:solidFill>
                <a:latin typeface="+mj-lt"/>
                <a:ea typeface="黑体" panose="02010609060101010101" charset="-122"/>
                <a:cs typeface="黑体" panose="02010609060101010101" charset="-122"/>
              </a:rPr>
              <a:t>The difficulties of scenario-based testing are:
</a:t>
            </a:r>
            <a:r>
              <a:rPr lang="en-US" sz="1800" dirty="0">
                <a:latin typeface="+mj-lt"/>
                <a:ea typeface="黑体" panose="02010609060101010101" charset="-122"/>
                <a:cs typeface="黑体" panose="02010609060101010101" charset="-122"/>
              </a:rPr>
              <a:t>(1) </a:t>
            </a:r>
            <a:r>
              <a:rPr lang="en-US" sz="1800" u="sng" dirty="0">
                <a:latin typeface="+mj-lt"/>
                <a:ea typeface="黑体" panose="02010609060101010101" charset="-122"/>
                <a:cs typeface="黑体" panose="02010609060101010101" charset="-122"/>
              </a:rPr>
              <a:t>How to build the basic flow and the alternate flow</a:t>
            </a:r>
            <a:r>
              <a:rPr lang="en-US" sz="1800" dirty="0">
                <a:latin typeface="+mj-lt"/>
                <a:ea typeface="黑体" panose="02010609060101010101" charset="-122"/>
                <a:cs typeface="黑体" panose="02010609060101010101" charset="-122"/>
              </a:rPr>
              <a:t> according to the business of the software under test;
(2) </a:t>
            </a:r>
            <a:r>
              <a:rPr lang="en-US" sz="1800" u="sng" dirty="0">
                <a:latin typeface="+mj-lt"/>
                <a:ea typeface="黑体" panose="02010609060101010101" charset="-122"/>
                <a:cs typeface="黑体" panose="02010609060101010101" charset="-122"/>
              </a:rPr>
              <a:t>How to build a scene based on the event flow to meet the requirements of complete testing and no redundancy</a:t>
            </a:r>
            <a:r>
              <a:rPr lang="en-US" sz="1800" dirty="0">
                <a:latin typeface="+mj-lt"/>
                <a:ea typeface="黑体" panose="02010609060101010101" charset="-122"/>
                <a:cs typeface="黑体" panose="02010609060101010101" charset="-122"/>
              </a:rPr>
              <a:t>;
(3) How to design test cases according to the scene.</a:t>
            </a:r>
            <a:r>
              <a:rPr lang="en-US" sz="2000" dirty="0">
                <a:latin typeface="+mj-lt"/>
                <a:ea typeface="黑体" panose="02010609060101010101" charset="-122"/>
                <a:cs typeface="黑体" panose="02010609060101010101" charset="-122"/>
              </a:rPr>
              <a:t>
    When there are many alternate streams, the construction of the scene is actually equivalent to the construction of the business execution path. </a:t>
            </a:r>
            <a:r>
              <a:rPr lang="en-US" sz="2000" u="sng" dirty="0">
                <a:latin typeface="+mj-lt"/>
                <a:ea typeface="黑体" panose="02010609060101010101" charset="-122"/>
                <a:cs typeface="黑体" panose="02010609060101010101" charset="-122"/>
              </a:rPr>
              <a:t>The more alternate streams, the more execution paths, similar to the program execution paths, which will cause the scene to explode</a:t>
            </a:r>
            <a:r>
              <a:rPr lang="en-US" sz="2000" dirty="0">
                <a:latin typeface="+mj-lt"/>
                <a:ea typeface="黑体" panose="02010609060101010101" charset="-122"/>
                <a:cs typeface="黑体" panose="02010609060101010101" charset="-122"/>
              </a:rPr>
              <a:t>. In this case, you need to </a:t>
            </a:r>
            <a:r>
              <a:rPr lang="en-US" sz="2000" b="1" dirty="0">
                <a:latin typeface="+mj-lt"/>
                <a:ea typeface="黑体" panose="02010609060101010101" charset="-122"/>
                <a:cs typeface="黑体" panose="02010609060101010101" charset="-122"/>
              </a:rPr>
              <a:t>select a typical scenario for testing</a:t>
            </a:r>
            <a:r>
              <a:rPr lang="en-US" sz="2000" dirty="0">
                <a:latin typeface="+mj-lt"/>
                <a:ea typeface="黑体" panose="02010609060101010101" charset="-122"/>
                <a:cs typeface="黑体" panose="02010609060101010101" charset="-122"/>
              </a:rPr>
              <a:t>, the basic principles are as follows:
</a:t>
            </a:r>
            <a:r>
              <a:rPr lang="en-US" sz="1800" dirty="0">
                <a:latin typeface="+mj-lt"/>
                <a:ea typeface="黑体" panose="02010609060101010101" charset="-122"/>
                <a:cs typeface="黑体" panose="02010609060101010101" charset="-122"/>
              </a:rPr>
              <a:t>(1) There is and only one scene contains the basic stream;
(2) The minimum number of scenes is equal to the total number of basic and alternate streams;
(3) For an alternate stream, at least one scene should cover it, and the scene should </a:t>
            </a:r>
            <a:r>
              <a:rPr lang="en-US" sz="1800" b="1" dirty="0">
                <a:latin typeface="+mj-lt"/>
                <a:ea typeface="黑体" panose="02010609060101010101" charset="-122"/>
                <a:cs typeface="黑体" panose="02010609060101010101" charset="-122"/>
              </a:rPr>
              <a:t>avoid overwriting </a:t>
            </a:r>
            <a:r>
              <a:rPr lang="en-US" sz="1800" dirty="0">
                <a:latin typeface="+mj-lt"/>
                <a:ea typeface="黑体" panose="02010609060101010101" charset="-122"/>
                <a:cs typeface="黑体" panose="02010609060101010101" charset="-122"/>
              </a:rPr>
              <a:t>other alternate streams as much as possible.</a:t>
            </a:r>
            <a:r>
              <a:rPr lang="en-US" sz="2000" dirty="0">
                <a:solidFill>
                  <a:schemeClr val="accent6">
                    <a:lumMod val="50000"/>
                  </a:schemeClr>
                </a:solidFill>
                <a:latin typeface="+mj-lt"/>
                <a:ea typeface="黑体" panose="02010609060101010101" charset="-122"/>
                <a:cs typeface="黑体" panose="02010609060101010101" charset="-122"/>
              </a:rPr>
              <a:t>
</a:t>
            </a:r>
            <a:endParaRPr lang="en-US" b="1" dirty="0">
              <a:solidFill>
                <a:srgbClr val="000000"/>
              </a:solidFill>
              <a:latin typeface="+mj-lt"/>
              <a:ea typeface="黑体" panose="02010609060101010101" charset="-122"/>
              <a:cs typeface="黑体" panose="02010609060101010101" charset="-122"/>
            </a:endParaRPr>
          </a:p>
        </p:txBody>
      </p:sp>
      <p:sp>
        <p:nvSpPr>
          <p:cNvPr id="12291" name="AutoShape 2"/>
          <p:cNvSpPr>
            <a:spLocks noGrp="1"/>
          </p:cNvSpPr>
          <p:nvPr>
            <p:ph type="title"/>
          </p:nvPr>
        </p:nvSpPr>
        <p:spPr>
          <a:xfrm>
            <a:off x="299778" y="404664"/>
            <a:ext cx="7593965" cy="819150"/>
          </a:xfrm>
        </p:spPr>
        <p:txBody>
          <a:bodyPr vert="horz" wrap="square" lIns="91440" tIns="45720" rIns="91440" bIns="45720" anchor="b"/>
          <a:lstStyle/>
          <a:p>
            <a:r>
              <a:rPr lang="en-US" altLang="zh-CN" sz="3200" dirty="0">
                <a:solidFill>
                  <a:schemeClr val="tx1">
                    <a:lumMod val="60000"/>
                    <a:lumOff val="40000"/>
                  </a:schemeClr>
                </a:solidFill>
                <a:ea typeface="黑体" panose="02010609060101010101" charset="-122"/>
                <a:cs typeface="黑体" panose="02010609060101010101" charset="-122"/>
                <a:sym typeface="+mn-ea"/>
              </a:rPr>
              <a:t>3.7.3 Design steps and examples of the scenario method</a:t>
            </a:r>
            <a:endParaRPr lang="zh-CN" altLang="en-US" sz="3200" dirty="0">
              <a:solidFill>
                <a:schemeClr val="tx1">
                  <a:lumMod val="60000"/>
                  <a:lumOff val="40000"/>
                </a:schemeClr>
              </a:solidFill>
              <a:ea typeface="黑体" panose="02010609060101010101" charset="-122"/>
              <a:cs typeface="黑体" panose="02010609060101010101" charset="-122"/>
              <a:sym typeface="+mn-ea"/>
            </a:endParaRP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99</a:t>
            </a:fld>
            <a:r>
              <a:rPr lang="en-US" altLang="zh-CN" b="1" dirty="0">
                <a:solidFill>
                  <a:schemeClr val="accent4"/>
                </a:solidFill>
              </a:rPr>
              <a:t>/116</a:t>
            </a:r>
          </a:p>
        </p:txBody>
      </p:sp>
    </p:spTree>
  </p:cSld>
  <p:clrMapOvr>
    <a:masterClrMapping/>
  </p:clrMapOvr>
  <p:transition/>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spPr>
      <a:bodyPr vert="horz" wrap="square" lIns="0" tIns="0" rIns="0" bIns="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spPr>
      <a:bodyPr vert="horz" wrap="square" lIns="0" tIns="0" rIns="0" bIns="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1044</TotalTime>
  <Words>14384</Words>
  <Application>Microsoft Office PowerPoint</Application>
  <PresentationFormat>On-screen Show (4:3)</PresentationFormat>
  <Paragraphs>2051</Paragraphs>
  <Slides>118</Slides>
  <Notes>116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118</vt:i4>
      </vt:variant>
    </vt:vector>
  </HeadingPairs>
  <TitlesOfParts>
    <vt:vector size="128" baseType="lpstr">
      <vt:lpstr>Segoe UI Web (West European)</vt:lpstr>
      <vt:lpstr>黑体</vt:lpstr>
      <vt:lpstr>楷体_GB2312</vt:lpstr>
      <vt:lpstr>宋体</vt:lpstr>
      <vt:lpstr>Arial</vt:lpstr>
      <vt:lpstr>Times New Roman</vt:lpstr>
      <vt:lpstr>Wingdings</vt:lpstr>
      <vt:lpstr>Capsules</vt:lpstr>
      <vt:lpstr>Visio</vt:lpstr>
      <vt:lpstr>Microsoft Visio Drawing</vt:lpstr>
      <vt:lpstr>Software Testing Techniques  Chapter 3　Black Box Testing</vt:lpstr>
      <vt:lpstr>Chapter 3 Test Case Design Techniques</vt:lpstr>
      <vt:lpstr>3.1 Basic understanding of black box testing</vt:lpstr>
      <vt:lpstr>Black box testing mainly detects following errors:</vt:lpstr>
      <vt:lpstr>Advantages of black box testing：</vt:lpstr>
      <vt:lpstr>3.2 Equivalence Class Division</vt:lpstr>
      <vt:lpstr>3.2.1 Ideas of Equivalence class division  </vt:lpstr>
      <vt:lpstr>Basis of division of input data:</vt:lpstr>
      <vt:lpstr>Example of equivalence class division for integer addition programs:</vt:lpstr>
      <vt:lpstr>Valid Equivalence Class and Invalid Equivalence Class</vt:lpstr>
      <vt:lpstr>3.2.2 Rules for the Classification of Equivalence Classes </vt:lpstr>
      <vt:lpstr>3.2.2 Rules for the Classification of Equivalence Classes </vt:lpstr>
      <vt:lpstr>3.2.2 Test Case Design Steps and Examples</vt:lpstr>
      <vt:lpstr>3.2.2 Test Case Design Steps and Examples </vt:lpstr>
      <vt:lpstr>3.2.2 Test Case Design Steps and Examples</vt:lpstr>
      <vt:lpstr>3.2.2 Test Case Design Steps and Examples</vt:lpstr>
      <vt:lpstr>3.2.2 测试用例设计步骤与实例 </vt:lpstr>
      <vt:lpstr>3.2.2 测试用例设计步骤与实例 </vt:lpstr>
      <vt:lpstr>3.2.2 测试用例设计步骤与实例 </vt:lpstr>
      <vt:lpstr>3.2.2 Test Case Design Steps and Examples</vt:lpstr>
      <vt:lpstr> 3.3 Boundary value analysis</vt:lpstr>
      <vt:lpstr> 3.3.1 Boundary value selection principles</vt:lpstr>
      <vt:lpstr> 3.3.1 Boundary value selection principles</vt:lpstr>
      <vt:lpstr>3.3.2 Two types of boundary value selection methods</vt:lpstr>
      <vt:lpstr>3.3.2 Two types of boundary value selection methods</vt:lpstr>
      <vt:lpstr>3.3.2 Two types of boundary value selection methods</vt:lpstr>
      <vt:lpstr>3.3.2 Two types of boundary value selection methods</vt:lpstr>
      <vt:lpstr>3.3.3 Example of boundary value analysis</vt:lpstr>
      <vt:lpstr>3.3.3 Example of boundary value analysis</vt:lpstr>
      <vt:lpstr>3.3.4 Characteristics of the boundary value analysis method</vt:lpstr>
      <vt:lpstr> 3.4 Decision table driven method</vt:lpstr>
      <vt:lpstr>3.3.1 Construction and simplification of decision tables</vt:lpstr>
      <vt:lpstr>3.3.1 Construction and simplification of decision tables</vt:lpstr>
      <vt:lpstr>3.3.1 Construction and simplification of decision tables</vt:lpstr>
      <vt:lpstr>3.3.1 Construction and simplification of decision tables</vt:lpstr>
      <vt:lpstr>3.3.1 Construction and simplification of decision tables</vt:lpstr>
      <vt:lpstr>PowerPoint Presentation</vt:lpstr>
      <vt:lpstr>PowerPoint Presentation</vt:lpstr>
      <vt:lpstr>PowerPoint Presentation</vt:lpstr>
      <vt:lpstr>3.4.2 Application examples of the determinant table-driven method</vt:lpstr>
      <vt:lpstr>3.4.2 Application examples of the determinant table-driven method</vt:lpstr>
      <vt:lpstr>3.4.2 判定表驱动法应用实例</vt:lpstr>
      <vt:lpstr>3.4.2 判定表驱动法应用实例</vt:lpstr>
      <vt:lpstr>3.4.2 判定表驱动法应用实例</vt:lpstr>
      <vt:lpstr>3.4.2 判定表驱动法应用实例</vt:lpstr>
      <vt:lpstr>3.4.3 Scope of application and advantages and disadvantages</vt:lpstr>
      <vt:lpstr>PowerPoint Presentation</vt:lpstr>
      <vt:lpstr>PowerPoint Presentation</vt:lpstr>
      <vt:lpstr> 3.5   因果图法</vt:lpstr>
      <vt:lpstr>3.5.1 因果图法的原理</vt:lpstr>
      <vt:lpstr>3.5.1 因果图法的原理</vt:lpstr>
      <vt:lpstr>3.5.1 因果图法的原理</vt:lpstr>
      <vt:lpstr>3.5.1 因果图法的原理</vt:lpstr>
      <vt:lpstr>3.5.1 因果图法的原理</vt:lpstr>
      <vt:lpstr>3.5.1 因果图法的原理</vt:lpstr>
      <vt:lpstr>3.5.1 因果图法的原理</vt:lpstr>
      <vt:lpstr>3.5.1 因果图法的原理</vt:lpstr>
      <vt:lpstr>3.5.2  因果图法应用实例</vt:lpstr>
      <vt:lpstr>3.5.2  因果图法应用实例</vt:lpstr>
      <vt:lpstr>3.5.2  因果图法应用实例</vt:lpstr>
      <vt:lpstr>3.5.2  因果图法应用实例</vt:lpstr>
      <vt:lpstr>3.5.2  因果图法应用实例</vt:lpstr>
      <vt:lpstr>3.5.2  因果图法应用实例</vt:lpstr>
      <vt:lpstr> 3.6  正交实验法</vt:lpstr>
      <vt:lpstr>3.6.1  正交实验法设计基本原理</vt:lpstr>
      <vt:lpstr>3.6.1  正交实验法设计基本原理</vt:lpstr>
      <vt:lpstr>3.6.1  正交实验法设计基本原理</vt:lpstr>
      <vt:lpstr>3.6.1  正交实验法设计基本原理</vt:lpstr>
      <vt:lpstr>3.6.1  正交实验法设计基本原理</vt:lpstr>
      <vt:lpstr>3.6.1  正交实验法设计基本原理</vt:lpstr>
      <vt:lpstr>3.6.1  正交实验法设计基本原理</vt:lpstr>
      <vt:lpstr>3.6.1  正交实验法设计基本原理</vt:lpstr>
      <vt:lpstr>3.6.1  正交实验法设计基本原理</vt:lpstr>
      <vt:lpstr>3.6.1  正交实验法设计基本原理</vt:lpstr>
      <vt:lpstr>3.6.1 正交实验法设计基本原理</vt:lpstr>
      <vt:lpstr>3.6.1  正交实验法设计基本原理</vt:lpstr>
      <vt:lpstr>3.6.2  正交表及其选择方法</vt:lpstr>
      <vt:lpstr>3.6.2  正交表及其选择方法</vt:lpstr>
      <vt:lpstr>3.6.2  正交表及其选择方法</vt:lpstr>
      <vt:lpstr>3.6.2  正交表及其选择方法</vt:lpstr>
      <vt:lpstr>3.6.2  正交表及其选择方法</vt:lpstr>
      <vt:lpstr>3.6.2  正交表及其选择方法</vt:lpstr>
      <vt:lpstr>3.6.3  正交实验法设计步骤与实例</vt:lpstr>
      <vt:lpstr>3.6.3正交实验法设计步骤与实例</vt:lpstr>
      <vt:lpstr>3.6.3正交实验法设计步骤与实例</vt:lpstr>
      <vt:lpstr>3.6.3正交实验法设计步骤与实例</vt:lpstr>
      <vt:lpstr>3.6.3正交实验法设计步骤与实例</vt:lpstr>
      <vt:lpstr>3.6.3正交实验法设计步骤与实例</vt:lpstr>
      <vt:lpstr>3.6.3正交实验法设计步骤与实例</vt:lpstr>
      <vt:lpstr> 3.7 Scenario Method</vt:lpstr>
      <vt:lpstr>3.7.1 Basic Concepts of the Scenario Method</vt:lpstr>
      <vt:lpstr>PowerPoint Presentation</vt:lpstr>
      <vt:lpstr>PowerPoint Presentation</vt:lpstr>
      <vt:lpstr>3.7.2 Basic and Alternate Streams</vt:lpstr>
      <vt:lpstr>3.7.2 Basic and Alternate Streams</vt:lpstr>
      <vt:lpstr>PowerPoint Presentation</vt:lpstr>
      <vt:lpstr>PowerPoint Presentation</vt:lpstr>
      <vt:lpstr>3.7.3 Design steps and examples of the scenario method</vt:lpstr>
      <vt:lpstr>3.7.3 Design steps and examples of the scenario method</vt:lpstr>
      <vt:lpstr>3.7.3 Design steps and examples of the scenario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3.8 Error Speculative method</vt:lpstr>
      <vt:lpstr>3.8 Error Speculative method</vt:lpstr>
      <vt:lpstr>PowerPoint Presentation</vt:lpstr>
      <vt:lpstr>PowerPoint Presentation</vt:lpstr>
      <vt:lpstr>Summary</vt:lpstr>
      <vt:lpstr>3.9 Black Box Testing Application Policy</vt:lpstr>
      <vt:lpstr>3.9 Black Box Testing Application Policy</vt:lpstr>
      <vt:lpstr>3.10 Advantages and disadvantages of black box testing and white box testing</vt:lpstr>
      <vt:lpstr>3.10 Advantages and disadvantages of black box testing and white box testing</vt:lpstr>
      <vt:lpstr>3.10 Advantages and disadvantages of black box testing and white box testing</vt:lpstr>
      <vt:lpstr>3.10 Advantages and disadvantages of black box testing and white box testing</vt:lpstr>
    </vt:vector>
  </TitlesOfParts>
  <Company>WebEx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amet, consectetuer adipiscing elit</dc:title>
  <dc:creator>Johnny</dc:creator>
  <cp:lastModifiedBy>LIN Guanjun</cp:lastModifiedBy>
  <cp:revision>944</cp:revision>
  <cp:lastPrinted>2000-07-11T00:42:00Z</cp:lastPrinted>
  <dcterms:created xsi:type="dcterms:W3CDTF">2002-04-03T21:45:00Z</dcterms:created>
  <dcterms:modified xsi:type="dcterms:W3CDTF">2022-05-29T14:16:47Z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