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handoutMasterIdLst>
    <p:handoutMasterId r:id="rId107"/>
  </p:handoutMasterIdLst>
  <p:sldIdLst>
    <p:sldId id="353" r:id="rId2"/>
    <p:sldId id="598" r:id="rId3"/>
    <p:sldId id="719" r:id="rId4"/>
    <p:sldId id="1020" r:id="rId5"/>
    <p:sldId id="1021" r:id="rId6"/>
    <p:sldId id="1370" r:id="rId7"/>
    <p:sldId id="1022" r:id="rId8"/>
    <p:sldId id="1023" r:id="rId9"/>
    <p:sldId id="1024" r:id="rId10"/>
    <p:sldId id="1025" r:id="rId11"/>
    <p:sldId id="1026" r:id="rId12"/>
    <p:sldId id="1027" r:id="rId13"/>
    <p:sldId id="1028" r:id="rId14"/>
    <p:sldId id="1029" r:id="rId15"/>
    <p:sldId id="1030" r:id="rId16"/>
    <p:sldId id="1031" r:id="rId17"/>
    <p:sldId id="1032" r:id="rId18"/>
    <p:sldId id="1033" r:id="rId19"/>
    <p:sldId id="1034" r:id="rId20"/>
    <p:sldId id="1035" r:id="rId21"/>
    <p:sldId id="1036" r:id="rId22"/>
    <p:sldId id="1037" r:id="rId23"/>
    <p:sldId id="1038" r:id="rId24"/>
    <p:sldId id="1039" r:id="rId25"/>
    <p:sldId id="1040" r:id="rId26"/>
    <p:sldId id="1043" r:id="rId27"/>
    <p:sldId id="1041" r:id="rId28"/>
    <p:sldId id="1016" r:id="rId29"/>
    <p:sldId id="1045" r:id="rId30"/>
    <p:sldId id="1046" r:id="rId31"/>
    <p:sldId id="1287" r:id="rId32"/>
    <p:sldId id="1294" r:id="rId33"/>
    <p:sldId id="1295" r:id="rId34"/>
    <p:sldId id="1300" r:id="rId35"/>
    <p:sldId id="1298" r:id="rId36"/>
    <p:sldId id="1296" r:id="rId37"/>
    <p:sldId id="1048" r:id="rId38"/>
    <p:sldId id="1049" r:id="rId39"/>
    <p:sldId id="1050" r:id="rId40"/>
    <p:sldId id="1051" r:id="rId41"/>
    <p:sldId id="1052" r:id="rId42"/>
    <p:sldId id="1053" r:id="rId43"/>
    <p:sldId id="1054" r:id="rId44"/>
    <p:sldId id="1055" r:id="rId45"/>
    <p:sldId id="1056" r:id="rId46"/>
    <p:sldId id="1057" r:id="rId47"/>
    <p:sldId id="1058" r:id="rId48"/>
    <p:sldId id="1059" r:id="rId49"/>
    <p:sldId id="1060" r:id="rId50"/>
    <p:sldId id="1061" r:id="rId51"/>
    <p:sldId id="1062" r:id="rId52"/>
    <p:sldId id="1063" r:id="rId53"/>
    <p:sldId id="1064" r:id="rId54"/>
    <p:sldId id="1065" r:id="rId55"/>
    <p:sldId id="1066" r:id="rId56"/>
    <p:sldId id="1067" r:id="rId57"/>
    <p:sldId id="1068" r:id="rId58"/>
    <p:sldId id="1069" r:id="rId59"/>
    <p:sldId id="1070" r:id="rId60"/>
    <p:sldId id="1071" r:id="rId61"/>
    <p:sldId id="1072" r:id="rId62"/>
    <p:sldId id="1073" r:id="rId63"/>
    <p:sldId id="1074" r:id="rId64"/>
    <p:sldId id="1075" r:id="rId65"/>
    <p:sldId id="1076" r:id="rId66"/>
    <p:sldId id="1077" r:id="rId67"/>
    <p:sldId id="1078" r:id="rId68"/>
    <p:sldId id="1079" r:id="rId69"/>
    <p:sldId id="1371" r:id="rId70"/>
    <p:sldId id="1080" r:id="rId71"/>
    <p:sldId id="1081" r:id="rId72"/>
    <p:sldId id="1082" r:id="rId73"/>
    <p:sldId id="1085" r:id="rId74"/>
    <p:sldId id="1083" r:id="rId75"/>
    <p:sldId id="1086" r:id="rId76"/>
    <p:sldId id="1087" r:id="rId77"/>
    <p:sldId id="1017" r:id="rId78"/>
    <p:sldId id="1088" r:id="rId79"/>
    <p:sldId id="1089" r:id="rId80"/>
    <p:sldId id="1090" r:id="rId81"/>
    <p:sldId id="1091" r:id="rId82"/>
    <p:sldId id="1092" r:id="rId83"/>
    <p:sldId id="1093" r:id="rId84"/>
    <p:sldId id="1094" r:id="rId85"/>
    <p:sldId id="1096" r:id="rId86"/>
    <p:sldId id="1018" r:id="rId87"/>
    <p:sldId id="1268" r:id="rId88"/>
    <p:sldId id="1097" r:id="rId89"/>
    <p:sldId id="1269" r:id="rId90"/>
    <p:sldId id="1270" r:id="rId91"/>
    <p:sldId id="1271" r:id="rId92"/>
    <p:sldId id="1272" r:id="rId93"/>
    <p:sldId id="1273" r:id="rId94"/>
    <p:sldId id="1274" r:id="rId95"/>
    <p:sldId id="1275" r:id="rId96"/>
    <p:sldId id="1276" r:id="rId97"/>
    <p:sldId id="1277" r:id="rId98"/>
    <p:sldId id="1278" r:id="rId99"/>
    <p:sldId id="1019" r:id="rId100"/>
    <p:sldId id="1279" r:id="rId101"/>
    <p:sldId id="1280" r:id="rId102"/>
    <p:sldId id="1285" r:id="rId103"/>
    <p:sldId id="1281" r:id="rId104"/>
    <p:sldId id="1284" r:id="rId105"/>
  </p:sldIdLst>
  <p:sldSz cx="9144000" cy="6858000" type="screen4x3"/>
  <p:notesSz cx="9596438" cy="6853238"/>
  <p:defaultTextStyle>
    <a:defPPr>
      <a:defRPr lang="en-US"/>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99CCFF"/>
    <a:srgbClr val="CCFFFF"/>
    <a:srgbClr val="E0E8EC"/>
    <a:srgbClr val="808080"/>
    <a:srgbClr val="E0DAF2"/>
    <a:srgbClr val="CCECFF"/>
    <a:srgbClr val="91AC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9835"/>
  </p:normalViewPr>
  <p:slideViewPr>
    <p:cSldViewPr showGuides="1">
      <p:cViewPr varScale="1">
        <p:scale>
          <a:sx n="76" d="100"/>
          <a:sy n="76" d="100"/>
        </p:scale>
        <p:origin x="1637" y="53"/>
      </p:cViewPr>
      <p:guideLst>
        <p:guide orient="horz" pos="211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317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852A6EF-A7C3-4182-8147-DF2E583FEA4B}" type="doc">
      <dgm:prSet loTypeId="urn:microsoft.com/office/officeart/2005/8/layout/radial3" loCatId="cycle" qsTypeId="urn:microsoft.com/office/officeart/2005/8/quickstyle/simple1#1" qsCatId="simple" csTypeId="urn:microsoft.com/office/officeart/2005/8/colors/accent5_2#1" csCatId="accent5" phldr="1"/>
      <dgm:spPr/>
      <dgm:t>
        <a:bodyPr/>
        <a:lstStyle/>
        <a:p>
          <a:endParaRPr lang="zh-CN" altLang="en-US"/>
        </a:p>
      </dgm:t>
    </dgm:pt>
    <dgm:pt modelId="{A16792B6-1755-41F1-821B-48E945E1C75E}">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600" b="1" dirty="0">
              <a:solidFill>
                <a:schemeClr val="tx2"/>
              </a:solidFill>
            </a:rPr>
            <a:t>Software</a:t>
          </a:r>
        </a:p>
        <a:p>
          <a:pPr>
            <a:lnSpc>
              <a:spcPct val="100000"/>
            </a:lnSpc>
            <a:spcBef>
              <a:spcPct val="0"/>
            </a:spcBef>
            <a:spcAft>
              <a:spcPct val="35000"/>
            </a:spcAft>
          </a:pPr>
          <a:r>
            <a:rPr lang="en-US" altLang="zh-CN" sz="1600" b="1" dirty="0">
              <a:solidFill>
                <a:schemeClr val="tx2"/>
              </a:solidFill>
            </a:rPr>
            <a:t>Module</a:t>
          </a:r>
          <a:endParaRPr lang="zh-CN" altLang="en-US" sz="1600" b="1" dirty="0">
            <a:solidFill>
              <a:schemeClr val="tx2"/>
            </a:solidFill>
          </a:endParaRPr>
        </a:p>
      </dgm:t>
    </dgm:pt>
    <dgm:pt modelId="{077FC76F-BE87-430A-9319-C71725F20B30}" type="parTrans" cxnId="{9F7A6986-5499-4BC2-9FC4-1EF761026354}">
      <dgm:prSet/>
      <dgm:spPr/>
      <dgm:t>
        <a:bodyPr/>
        <a:lstStyle/>
        <a:p>
          <a:endParaRPr lang="zh-CN" altLang="en-US"/>
        </a:p>
      </dgm:t>
    </dgm:pt>
    <dgm:pt modelId="{B854C712-A75F-4641-84F8-C72998DCB57E}" type="sibTrans" cxnId="{9F7A6986-5499-4BC2-9FC4-1EF761026354}">
      <dgm:prSet/>
      <dgm:spPr/>
      <dgm:t>
        <a:bodyPr/>
        <a:lstStyle/>
        <a:p>
          <a:endParaRPr lang="zh-CN" altLang="en-US"/>
        </a:p>
      </dgm:t>
    </dgm:pt>
    <dgm:pt modelId="{A94232CC-A458-46F7-B93A-26C9D825C769}">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200" b="1" dirty="0">
              <a:solidFill>
                <a:schemeClr val="tx2"/>
              </a:solidFill>
            </a:rPr>
            <a:t>Module</a:t>
          </a:r>
        </a:p>
        <a:p>
          <a:pPr>
            <a:lnSpc>
              <a:spcPct val="100000"/>
            </a:lnSpc>
            <a:spcBef>
              <a:spcPct val="0"/>
            </a:spcBef>
            <a:spcAft>
              <a:spcPct val="35000"/>
            </a:spcAft>
          </a:pPr>
          <a:r>
            <a:rPr lang="en-US" altLang="zh-CN" sz="1200" b="1" dirty="0">
              <a:solidFill>
                <a:schemeClr val="tx2"/>
              </a:solidFill>
            </a:rPr>
            <a:t>API</a:t>
          </a:r>
          <a:endParaRPr lang="zh-CN" altLang="en-US" sz="1800" b="1" dirty="0">
            <a:solidFill>
              <a:schemeClr val="tx2"/>
            </a:solidFill>
          </a:endParaRPr>
        </a:p>
      </dgm:t>
    </dgm:pt>
    <dgm:pt modelId="{BDCE9E60-DAEC-4710-B1ED-D94CF652BA88}" type="parTrans" cxnId="{A96BEE03-8EB7-4AC2-B6B7-07D98D74CC14}">
      <dgm:prSet/>
      <dgm:spPr/>
      <dgm:t>
        <a:bodyPr/>
        <a:lstStyle/>
        <a:p>
          <a:endParaRPr lang="zh-CN" altLang="en-US"/>
        </a:p>
      </dgm:t>
    </dgm:pt>
    <dgm:pt modelId="{5B0D3716-9514-46D1-AD9A-C7A4AEE51FFA}" type="sibTrans" cxnId="{A96BEE03-8EB7-4AC2-B6B7-07D98D74CC14}">
      <dgm:prSet/>
      <dgm:spPr/>
      <dgm:t>
        <a:bodyPr/>
        <a:lstStyle/>
        <a:p>
          <a:endParaRPr lang="zh-CN" altLang="en-US"/>
        </a:p>
      </dgm:t>
    </dgm:pt>
    <dgm:pt modelId="{BE46BB62-ABAD-4D0D-ACE1-2050A754E093}">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100" b="1" dirty="0">
              <a:solidFill>
                <a:schemeClr val="tx2"/>
              </a:solidFill>
            </a:rPr>
            <a:t>Local</a:t>
          </a:r>
        </a:p>
        <a:p>
          <a:pPr>
            <a:lnSpc>
              <a:spcPct val="100000"/>
            </a:lnSpc>
            <a:spcBef>
              <a:spcPct val="0"/>
            </a:spcBef>
            <a:spcAft>
              <a:spcPct val="35000"/>
            </a:spcAft>
          </a:pPr>
          <a:r>
            <a:rPr lang="en-US" altLang="zh-CN" sz="1100" b="1" dirty="0">
              <a:solidFill>
                <a:schemeClr val="tx2"/>
              </a:solidFill>
            </a:rPr>
            <a:t>Data structure</a:t>
          </a:r>
          <a:endParaRPr lang="zh-CN" altLang="en-US" sz="1100" b="1" dirty="0">
            <a:solidFill>
              <a:schemeClr val="tx2"/>
            </a:solidFill>
          </a:endParaRPr>
        </a:p>
      </dgm:t>
    </dgm:pt>
    <dgm:pt modelId="{EA032D7A-35D5-4A73-8529-4138D43F4E28}" type="parTrans" cxnId="{56AC5B73-4BC3-419E-97F5-30B189FB8074}">
      <dgm:prSet/>
      <dgm:spPr/>
      <dgm:t>
        <a:bodyPr/>
        <a:lstStyle/>
        <a:p>
          <a:endParaRPr lang="zh-CN" altLang="en-US"/>
        </a:p>
      </dgm:t>
    </dgm:pt>
    <dgm:pt modelId="{C5B17707-FB9C-4AD7-8CD0-09F4568A0DFE}" type="sibTrans" cxnId="{56AC5B73-4BC3-419E-97F5-30B189FB8074}">
      <dgm:prSet/>
      <dgm:spPr/>
      <dgm:t>
        <a:bodyPr/>
        <a:lstStyle/>
        <a:p>
          <a:endParaRPr lang="zh-CN" altLang="en-US"/>
        </a:p>
      </dgm:t>
    </dgm:pt>
    <dgm:pt modelId="{19007476-5DBB-429C-81B0-0BB7F6981A34}">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100" dirty="0">
              <a:solidFill>
                <a:schemeClr val="tx2"/>
              </a:solidFill>
            </a:rPr>
            <a:t>Boundary condition </a:t>
          </a:r>
          <a:endParaRPr lang="zh-CN" altLang="en-US" sz="1100" b="1" dirty="0">
            <a:solidFill>
              <a:schemeClr val="tx2"/>
            </a:solidFill>
          </a:endParaRPr>
        </a:p>
      </dgm:t>
    </dgm:pt>
    <dgm:pt modelId="{B9230BC1-A6C6-4062-BBD1-3920B50304C3}" type="parTrans" cxnId="{7FE2CC7A-4A00-450F-A88B-55641D6825EB}">
      <dgm:prSet/>
      <dgm:spPr/>
      <dgm:t>
        <a:bodyPr/>
        <a:lstStyle/>
        <a:p>
          <a:endParaRPr lang="zh-CN" altLang="en-US"/>
        </a:p>
      </dgm:t>
    </dgm:pt>
    <dgm:pt modelId="{800A8707-DDC3-457B-A24B-561BFD27E058}" type="sibTrans" cxnId="{7FE2CC7A-4A00-450F-A88B-55641D6825EB}">
      <dgm:prSet/>
      <dgm:spPr/>
      <dgm:t>
        <a:bodyPr/>
        <a:lstStyle/>
        <a:p>
          <a:endParaRPr lang="zh-CN" altLang="en-US"/>
        </a:p>
      </dgm:t>
    </dgm:pt>
    <dgm:pt modelId="{C95E647D-87AB-4BC9-A019-6FF1CE8DC179}">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200" dirty="0" err="1">
              <a:solidFill>
                <a:schemeClr val="tx2"/>
              </a:solidFill>
            </a:rPr>
            <a:t>Indepen</a:t>
          </a:r>
          <a:r>
            <a:rPr lang="en-US" altLang="zh-CN" sz="1200" dirty="0">
              <a:solidFill>
                <a:schemeClr val="tx2"/>
              </a:solidFill>
            </a:rPr>
            <a:t>-dent path </a:t>
          </a:r>
          <a:endParaRPr lang="zh-CN" altLang="en-US" sz="1200" b="1" dirty="0">
            <a:solidFill>
              <a:schemeClr val="tx2"/>
            </a:solidFill>
          </a:endParaRPr>
        </a:p>
      </dgm:t>
    </dgm:pt>
    <dgm:pt modelId="{2BA81D16-2DAC-45AC-BB95-E5FB2EE0F6A0}" type="parTrans" cxnId="{AD141F04-4C57-4DA6-91A3-12AF71B71C96}">
      <dgm:prSet/>
      <dgm:spPr/>
      <dgm:t>
        <a:bodyPr/>
        <a:lstStyle/>
        <a:p>
          <a:endParaRPr lang="zh-CN" altLang="en-US"/>
        </a:p>
      </dgm:t>
    </dgm:pt>
    <dgm:pt modelId="{6B033225-22F3-461C-AA37-BE39BA3CAEB2}" type="sibTrans" cxnId="{AD141F04-4C57-4DA6-91A3-12AF71B71C96}">
      <dgm:prSet/>
      <dgm:spPr/>
      <dgm:t>
        <a:bodyPr/>
        <a:lstStyle/>
        <a:p>
          <a:endParaRPr lang="zh-CN" altLang="en-US"/>
        </a:p>
      </dgm:t>
    </dgm:pt>
    <dgm:pt modelId="{7ECBA86C-2E71-40D2-B7E2-FA4BB6FA4587}">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1100" b="1" dirty="0">
              <a:solidFill>
                <a:schemeClr val="tx2"/>
              </a:solidFill>
            </a:rPr>
            <a:t>Error</a:t>
          </a:r>
        </a:p>
        <a:p>
          <a:pPr>
            <a:lnSpc>
              <a:spcPct val="100000"/>
            </a:lnSpc>
            <a:spcBef>
              <a:spcPct val="0"/>
            </a:spcBef>
            <a:spcAft>
              <a:spcPct val="35000"/>
            </a:spcAft>
          </a:pPr>
          <a:r>
            <a:rPr lang="en-US" altLang="zh-CN" sz="1100" b="1" dirty="0">
              <a:solidFill>
                <a:schemeClr val="tx2"/>
              </a:solidFill>
            </a:rPr>
            <a:t>Handling</a:t>
          </a:r>
          <a:endParaRPr lang="zh-CN" altLang="en-US" sz="1100" b="1" dirty="0">
            <a:solidFill>
              <a:schemeClr val="tx2"/>
            </a:solidFill>
          </a:endParaRPr>
        </a:p>
      </dgm:t>
    </dgm:pt>
    <dgm:pt modelId="{433D8BE1-46FE-49D9-961C-D383DC72143E}" type="parTrans" cxnId="{483E4339-207C-4B2F-A3FE-E0E3F9619305}">
      <dgm:prSet/>
      <dgm:spPr/>
      <dgm:t>
        <a:bodyPr/>
        <a:lstStyle/>
        <a:p>
          <a:endParaRPr lang="zh-CN" altLang="en-US"/>
        </a:p>
      </dgm:t>
    </dgm:pt>
    <dgm:pt modelId="{FB1C78C7-09A6-441A-B22B-72C5BA4D9F10}" type="sibTrans" cxnId="{483E4339-207C-4B2F-A3FE-E0E3F9619305}">
      <dgm:prSet/>
      <dgm:spPr/>
      <dgm:t>
        <a:bodyPr/>
        <a:lstStyle/>
        <a:p>
          <a:endParaRPr lang="zh-CN" altLang="en-US"/>
        </a:p>
      </dgm:t>
    </dgm:pt>
    <dgm:pt modelId="{F106DDEE-4BC7-4B85-88FB-12940CB9859C}" type="pres">
      <dgm:prSet presAssocID="{C852A6EF-A7C3-4182-8147-DF2E583FEA4B}" presName="composite" presStyleCnt="0">
        <dgm:presLayoutVars>
          <dgm:chMax val="1"/>
          <dgm:dir/>
          <dgm:resizeHandles val="exact"/>
        </dgm:presLayoutVars>
      </dgm:prSet>
      <dgm:spPr/>
    </dgm:pt>
    <dgm:pt modelId="{C9C728CA-D895-43F8-9683-25E7062D8F5C}" type="pres">
      <dgm:prSet presAssocID="{C852A6EF-A7C3-4182-8147-DF2E583FEA4B}" presName="radial" presStyleCnt="0">
        <dgm:presLayoutVars>
          <dgm:animLvl val="ctr"/>
        </dgm:presLayoutVars>
      </dgm:prSet>
      <dgm:spPr/>
    </dgm:pt>
    <dgm:pt modelId="{237205EF-2C02-4316-9584-3928E1D78A3A}" type="pres">
      <dgm:prSet presAssocID="{A16792B6-1755-41F1-821B-48E945E1C75E}" presName="centerShape" presStyleLbl="vennNode1" presStyleIdx="0" presStyleCnt="6" custScaleX="75504" custScaleY="75504"/>
      <dgm:spPr/>
    </dgm:pt>
    <dgm:pt modelId="{48786E31-0F02-4531-AB4F-FFC5C9DF413E}" type="pres">
      <dgm:prSet presAssocID="{A94232CC-A458-46F7-B93A-26C9D825C769}" presName="node" presStyleLbl="vennNode1" presStyleIdx="1" presStyleCnt="6" custRadScaleRad="84621">
        <dgm:presLayoutVars>
          <dgm:bulletEnabled val="1"/>
        </dgm:presLayoutVars>
      </dgm:prSet>
      <dgm:spPr/>
    </dgm:pt>
    <dgm:pt modelId="{FCB4570C-E67A-49C4-BB00-EED7FE3362BF}" type="pres">
      <dgm:prSet presAssocID="{BE46BB62-ABAD-4D0D-ACE1-2050A754E093}" presName="node" presStyleLbl="vennNode1" presStyleIdx="2" presStyleCnt="6" custRadScaleRad="87093" custRadScaleInc="-5023">
        <dgm:presLayoutVars>
          <dgm:bulletEnabled val="1"/>
        </dgm:presLayoutVars>
      </dgm:prSet>
      <dgm:spPr/>
    </dgm:pt>
    <dgm:pt modelId="{D3C29767-B8E3-4AC1-8937-D24C5830E531}" type="pres">
      <dgm:prSet presAssocID="{19007476-5DBB-429C-81B0-0BB7F6981A34}" presName="node" presStyleLbl="vennNode1" presStyleIdx="3" presStyleCnt="6" custRadScaleRad="85434" custRadScaleInc="-15063">
        <dgm:presLayoutVars>
          <dgm:bulletEnabled val="1"/>
        </dgm:presLayoutVars>
      </dgm:prSet>
      <dgm:spPr/>
    </dgm:pt>
    <dgm:pt modelId="{E11E1849-F885-4E78-876A-B9BF06363661}" type="pres">
      <dgm:prSet presAssocID="{C95E647D-87AB-4BC9-A019-6FF1CE8DC179}" presName="node" presStyleLbl="vennNode1" presStyleIdx="4" presStyleCnt="6" custRadScaleRad="86248" custRadScaleInc="14268">
        <dgm:presLayoutVars>
          <dgm:bulletEnabled val="1"/>
        </dgm:presLayoutVars>
      </dgm:prSet>
      <dgm:spPr/>
    </dgm:pt>
    <dgm:pt modelId="{70E56EE1-912B-4197-AA3D-3B35DDC0F95A}" type="pres">
      <dgm:prSet presAssocID="{7ECBA86C-2E71-40D2-B7E2-FA4BB6FA4587}" presName="node" presStyleLbl="vennNode1" presStyleIdx="5" presStyleCnt="6" custRadScaleRad="87720" custRadScaleInc="3648">
        <dgm:presLayoutVars>
          <dgm:bulletEnabled val="1"/>
        </dgm:presLayoutVars>
      </dgm:prSet>
      <dgm:spPr/>
    </dgm:pt>
  </dgm:ptLst>
  <dgm:cxnLst>
    <dgm:cxn modelId="{A96BEE03-8EB7-4AC2-B6B7-07D98D74CC14}" srcId="{A16792B6-1755-41F1-821B-48E945E1C75E}" destId="{A94232CC-A458-46F7-B93A-26C9D825C769}" srcOrd="0" destOrd="0" parTransId="{BDCE9E60-DAEC-4710-B1ED-D94CF652BA88}" sibTransId="{5B0D3716-9514-46D1-AD9A-C7A4AEE51FFA}"/>
    <dgm:cxn modelId="{AD141F04-4C57-4DA6-91A3-12AF71B71C96}" srcId="{A16792B6-1755-41F1-821B-48E945E1C75E}" destId="{C95E647D-87AB-4BC9-A019-6FF1CE8DC179}" srcOrd="3" destOrd="0" parTransId="{2BA81D16-2DAC-45AC-BB95-E5FB2EE0F6A0}" sibTransId="{6B033225-22F3-461C-AA37-BE39BA3CAEB2}"/>
    <dgm:cxn modelId="{9231A02C-DED5-4C2C-95E1-E6D93FC65E7B}" type="presOf" srcId="{A16792B6-1755-41F1-821B-48E945E1C75E}" destId="{237205EF-2C02-4316-9584-3928E1D78A3A}" srcOrd="0" destOrd="0" presId="urn:microsoft.com/office/officeart/2005/8/layout/radial3"/>
    <dgm:cxn modelId="{483E4339-207C-4B2F-A3FE-E0E3F9619305}" srcId="{A16792B6-1755-41F1-821B-48E945E1C75E}" destId="{7ECBA86C-2E71-40D2-B7E2-FA4BB6FA4587}" srcOrd="4" destOrd="0" parTransId="{433D8BE1-46FE-49D9-961C-D383DC72143E}" sibTransId="{FB1C78C7-09A6-441A-B22B-72C5BA4D9F10}"/>
    <dgm:cxn modelId="{70DA383C-DF5C-424A-A1B1-580DB72A8905}" type="presOf" srcId="{C852A6EF-A7C3-4182-8147-DF2E583FEA4B}" destId="{F106DDEE-4BC7-4B85-88FB-12940CB9859C}" srcOrd="0" destOrd="0" presId="urn:microsoft.com/office/officeart/2005/8/layout/radial3"/>
    <dgm:cxn modelId="{92E8DA63-A839-41B6-A2E9-CC163343D04A}" type="presOf" srcId="{19007476-5DBB-429C-81B0-0BB7F6981A34}" destId="{D3C29767-B8E3-4AC1-8937-D24C5830E531}" srcOrd="0" destOrd="0" presId="urn:microsoft.com/office/officeart/2005/8/layout/radial3"/>
    <dgm:cxn modelId="{56AC5B73-4BC3-419E-97F5-30B189FB8074}" srcId="{A16792B6-1755-41F1-821B-48E945E1C75E}" destId="{BE46BB62-ABAD-4D0D-ACE1-2050A754E093}" srcOrd="1" destOrd="0" parTransId="{EA032D7A-35D5-4A73-8529-4138D43F4E28}" sibTransId="{C5B17707-FB9C-4AD7-8CD0-09F4568A0DFE}"/>
    <dgm:cxn modelId="{7FE2CC7A-4A00-450F-A88B-55641D6825EB}" srcId="{A16792B6-1755-41F1-821B-48E945E1C75E}" destId="{19007476-5DBB-429C-81B0-0BB7F6981A34}" srcOrd="2" destOrd="0" parTransId="{B9230BC1-A6C6-4062-BBD1-3920B50304C3}" sibTransId="{800A8707-DDC3-457B-A24B-561BFD27E058}"/>
    <dgm:cxn modelId="{8BFEBB82-66D4-47A0-B5B5-857E89C912B4}" type="presOf" srcId="{C95E647D-87AB-4BC9-A019-6FF1CE8DC179}" destId="{E11E1849-F885-4E78-876A-B9BF06363661}" srcOrd="0" destOrd="0" presId="urn:microsoft.com/office/officeart/2005/8/layout/radial3"/>
    <dgm:cxn modelId="{9F7A6986-5499-4BC2-9FC4-1EF761026354}" srcId="{C852A6EF-A7C3-4182-8147-DF2E583FEA4B}" destId="{A16792B6-1755-41F1-821B-48E945E1C75E}" srcOrd="0" destOrd="0" parTransId="{077FC76F-BE87-430A-9319-C71725F20B30}" sibTransId="{B854C712-A75F-4641-84F8-C72998DCB57E}"/>
    <dgm:cxn modelId="{1AC66B91-73E5-4EE3-86AB-E5A3383A1580}" type="presOf" srcId="{A94232CC-A458-46F7-B93A-26C9D825C769}" destId="{48786E31-0F02-4531-AB4F-FFC5C9DF413E}" srcOrd="0" destOrd="0" presId="urn:microsoft.com/office/officeart/2005/8/layout/radial3"/>
    <dgm:cxn modelId="{4C468CB6-6B11-4308-831D-50DFB571CCC3}" type="presOf" srcId="{BE46BB62-ABAD-4D0D-ACE1-2050A754E093}" destId="{FCB4570C-E67A-49C4-BB00-EED7FE3362BF}" srcOrd="0" destOrd="0" presId="urn:microsoft.com/office/officeart/2005/8/layout/radial3"/>
    <dgm:cxn modelId="{85BEE6DB-2FE0-4FC7-B54E-D0314A18D686}" type="presOf" srcId="{7ECBA86C-2E71-40D2-B7E2-FA4BB6FA4587}" destId="{70E56EE1-912B-4197-AA3D-3B35DDC0F95A}" srcOrd="0" destOrd="0" presId="urn:microsoft.com/office/officeart/2005/8/layout/radial3"/>
    <dgm:cxn modelId="{03FADCCC-F141-4F71-9120-8C19CC7A6549}" type="presParOf" srcId="{F106DDEE-4BC7-4B85-88FB-12940CB9859C}" destId="{C9C728CA-D895-43F8-9683-25E7062D8F5C}" srcOrd="0" destOrd="0" presId="urn:microsoft.com/office/officeart/2005/8/layout/radial3"/>
    <dgm:cxn modelId="{A0CD7B5F-BEB6-4553-BC9F-372FBAA61ABC}" type="presParOf" srcId="{C9C728CA-D895-43F8-9683-25E7062D8F5C}" destId="{237205EF-2C02-4316-9584-3928E1D78A3A}" srcOrd="0" destOrd="0" presId="urn:microsoft.com/office/officeart/2005/8/layout/radial3"/>
    <dgm:cxn modelId="{ABC7412D-0FB7-4DB5-9093-4A7531C1D94C}" type="presParOf" srcId="{C9C728CA-D895-43F8-9683-25E7062D8F5C}" destId="{48786E31-0F02-4531-AB4F-FFC5C9DF413E}" srcOrd="1" destOrd="0" presId="urn:microsoft.com/office/officeart/2005/8/layout/radial3"/>
    <dgm:cxn modelId="{15080A5F-794E-4999-B414-BCAB33B1184B}" type="presParOf" srcId="{C9C728CA-D895-43F8-9683-25E7062D8F5C}" destId="{FCB4570C-E67A-49C4-BB00-EED7FE3362BF}" srcOrd="2" destOrd="0" presId="urn:microsoft.com/office/officeart/2005/8/layout/radial3"/>
    <dgm:cxn modelId="{F5438C4D-7FB3-4EC4-9B18-41A51B5A6269}" type="presParOf" srcId="{C9C728CA-D895-43F8-9683-25E7062D8F5C}" destId="{D3C29767-B8E3-4AC1-8937-D24C5830E531}" srcOrd="3" destOrd="0" presId="urn:microsoft.com/office/officeart/2005/8/layout/radial3"/>
    <dgm:cxn modelId="{101C55A5-9B2D-4CE2-AC1B-4D1A6B230238}" type="presParOf" srcId="{C9C728CA-D895-43F8-9683-25E7062D8F5C}" destId="{E11E1849-F885-4E78-876A-B9BF06363661}" srcOrd="4" destOrd="0" presId="urn:microsoft.com/office/officeart/2005/8/layout/radial3"/>
    <dgm:cxn modelId="{137A8F8C-7A86-4C6C-815C-126A4788EA20}" type="presParOf" srcId="{C9C728CA-D895-43F8-9683-25E7062D8F5C}" destId="{70E56EE1-912B-4197-AA3D-3B35DDC0F95A}"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205EF-2C02-4316-9584-3928E1D78A3A}">
      <dsp:nvSpPr>
        <dsp:cNvPr id="0" name=""/>
        <dsp:cNvSpPr/>
      </dsp:nvSpPr>
      <dsp:spPr>
        <a:xfrm>
          <a:off x="1190736" y="1012515"/>
          <a:ext cx="1380267" cy="1380267"/>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en-US" altLang="zh-CN" sz="1600" b="1" kern="1200" dirty="0">
              <a:solidFill>
                <a:schemeClr val="tx2"/>
              </a:solidFill>
            </a:rPr>
            <a:t>Software</a:t>
          </a:r>
        </a:p>
        <a:p>
          <a:pPr marL="0" lvl="0" indent="0" algn="ctr" defTabSz="711200">
            <a:lnSpc>
              <a:spcPct val="100000"/>
            </a:lnSpc>
            <a:spcBef>
              <a:spcPct val="0"/>
            </a:spcBef>
            <a:spcAft>
              <a:spcPct val="35000"/>
            </a:spcAft>
            <a:buNone/>
          </a:pPr>
          <a:r>
            <a:rPr lang="en-US" altLang="zh-CN" sz="1600" b="1" kern="1200" dirty="0">
              <a:solidFill>
                <a:schemeClr val="tx2"/>
              </a:solidFill>
            </a:rPr>
            <a:t>Module</a:t>
          </a:r>
          <a:endParaRPr lang="zh-CN" altLang="en-US" sz="1600" b="1" kern="1200" dirty="0">
            <a:solidFill>
              <a:schemeClr val="tx2"/>
            </a:solidFill>
          </a:endParaRPr>
        </a:p>
      </dsp:txBody>
      <dsp:txXfrm>
        <a:off x="1392871" y="1214650"/>
        <a:ext cx="975997" cy="975997"/>
      </dsp:txXfrm>
    </dsp:sp>
    <dsp:sp modelId="{48786E31-0F02-4531-AB4F-FFC5C9DF413E}">
      <dsp:nvSpPr>
        <dsp:cNvPr id="0" name=""/>
        <dsp:cNvSpPr/>
      </dsp:nvSpPr>
      <dsp:spPr>
        <a:xfrm>
          <a:off x="1423852" y="239292"/>
          <a:ext cx="914035" cy="91403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100000"/>
            </a:lnSpc>
            <a:spcBef>
              <a:spcPct val="0"/>
            </a:spcBef>
            <a:spcAft>
              <a:spcPct val="35000"/>
            </a:spcAft>
            <a:buNone/>
          </a:pPr>
          <a:r>
            <a:rPr lang="en-US" altLang="zh-CN" sz="1200" b="1" kern="1200" dirty="0">
              <a:solidFill>
                <a:schemeClr val="tx2"/>
              </a:solidFill>
            </a:rPr>
            <a:t>Module</a:t>
          </a:r>
        </a:p>
        <a:p>
          <a:pPr marL="0" lvl="0" indent="0" algn="ctr" defTabSz="533400">
            <a:lnSpc>
              <a:spcPct val="100000"/>
            </a:lnSpc>
            <a:spcBef>
              <a:spcPct val="0"/>
            </a:spcBef>
            <a:spcAft>
              <a:spcPct val="35000"/>
            </a:spcAft>
            <a:buNone/>
          </a:pPr>
          <a:r>
            <a:rPr lang="en-US" altLang="zh-CN" sz="1200" b="1" kern="1200" dirty="0">
              <a:solidFill>
                <a:schemeClr val="tx2"/>
              </a:solidFill>
            </a:rPr>
            <a:t>API</a:t>
          </a:r>
          <a:endParaRPr lang="zh-CN" altLang="en-US" sz="1800" b="1" kern="1200" dirty="0">
            <a:solidFill>
              <a:schemeClr val="tx2"/>
            </a:solidFill>
          </a:endParaRPr>
        </a:p>
      </dsp:txBody>
      <dsp:txXfrm>
        <a:off x="1557709" y="373149"/>
        <a:ext cx="646321" cy="646321"/>
      </dsp:txXfrm>
    </dsp:sp>
    <dsp:sp modelId="{FCB4570C-E67A-49C4-BB00-EED7FE3362BF}">
      <dsp:nvSpPr>
        <dsp:cNvPr id="0" name=""/>
        <dsp:cNvSpPr/>
      </dsp:nvSpPr>
      <dsp:spPr>
        <a:xfrm>
          <a:off x="2386745" y="864072"/>
          <a:ext cx="914035" cy="91403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100000"/>
            </a:lnSpc>
            <a:spcBef>
              <a:spcPct val="0"/>
            </a:spcBef>
            <a:spcAft>
              <a:spcPct val="35000"/>
            </a:spcAft>
            <a:buNone/>
          </a:pPr>
          <a:r>
            <a:rPr lang="en-US" altLang="zh-CN" sz="1100" b="1" kern="1200" dirty="0">
              <a:solidFill>
                <a:schemeClr val="tx2"/>
              </a:solidFill>
            </a:rPr>
            <a:t>Local</a:t>
          </a:r>
        </a:p>
        <a:p>
          <a:pPr marL="0" lvl="0" indent="0" algn="ctr" defTabSz="488950">
            <a:lnSpc>
              <a:spcPct val="100000"/>
            </a:lnSpc>
            <a:spcBef>
              <a:spcPct val="0"/>
            </a:spcBef>
            <a:spcAft>
              <a:spcPct val="35000"/>
            </a:spcAft>
            <a:buNone/>
          </a:pPr>
          <a:r>
            <a:rPr lang="en-US" altLang="zh-CN" sz="1100" b="1" kern="1200" dirty="0">
              <a:solidFill>
                <a:schemeClr val="tx2"/>
              </a:solidFill>
            </a:rPr>
            <a:t>Data structure</a:t>
          </a:r>
          <a:endParaRPr lang="zh-CN" altLang="en-US" sz="1100" b="1" kern="1200" dirty="0">
            <a:solidFill>
              <a:schemeClr val="tx2"/>
            </a:solidFill>
          </a:endParaRPr>
        </a:p>
      </dsp:txBody>
      <dsp:txXfrm>
        <a:off x="2520602" y="997929"/>
        <a:ext cx="646321" cy="646321"/>
      </dsp:txXfrm>
    </dsp:sp>
    <dsp:sp modelId="{D3C29767-B8E3-4AC1-8937-D24C5830E531}">
      <dsp:nvSpPr>
        <dsp:cNvPr id="0" name=""/>
        <dsp:cNvSpPr/>
      </dsp:nvSpPr>
      <dsp:spPr>
        <a:xfrm>
          <a:off x="2165040" y="1940549"/>
          <a:ext cx="914035" cy="91403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100000"/>
            </a:lnSpc>
            <a:spcBef>
              <a:spcPct val="0"/>
            </a:spcBef>
            <a:spcAft>
              <a:spcPct val="35000"/>
            </a:spcAft>
            <a:buNone/>
          </a:pPr>
          <a:r>
            <a:rPr lang="en-US" altLang="zh-CN" sz="1100" kern="1200" dirty="0">
              <a:solidFill>
                <a:schemeClr val="tx2"/>
              </a:solidFill>
            </a:rPr>
            <a:t>Boundary condition </a:t>
          </a:r>
          <a:endParaRPr lang="zh-CN" altLang="en-US" sz="1100" b="1" kern="1200" dirty="0">
            <a:solidFill>
              <a:schemeClr val="tx2"/>
            </a:solidFill>
          </a:endParaRPr>
        </a:p>
      </dsp:txBody>
      <dsp:txXfrm>
        <a:off x="2298897" y="2074406"/>
        <a:ext cx="646321" cy="646321"/>
      </dsp:txXfrm>
    </dsp:sp>
    <dsp:sp modelId="{E11E1849-F885-4E78-876A-B9BF06363661}">
      <dsp:nvSpPr>
        <dsp:cNvPr id="0" name=""/>
        <dsp:cNvSpPr/>
      </dsp:nvSpPr>
      <dsp:spPr>
        <a:xfrm>
          <a:off x="682648" y="1954610"/>
          <a:ext cx="914035" cy="91403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100000"/>
            </a:lnSpc>
            <a:spcBef>
              <a:spcPct val="0"/>
            </a:spcBef>
            <a:spcAft>
              <a:spcPct val="35000"/>
            </a:spcAft>
            <a:buNone/>
          </a:pPr>
          <a:r>
            <a:rPr lang="en-US" altLang="zh-CN" sz="1200" kern="1200" dirty="0" err="1">
              <a:solidFill>
                <a:schemeClr val="tx2"/>
              </a:solidFill>
            </a:rPr>
            <a:t>Indepen</a:t>
          </a:r>
          <a:r>
            <a:rPr lang="en-US" altLang="zh-CN" sz="1200" kern="1200" dirty="0">
              <a:solidFill>
                <a:schemeClr val="tx2"/>
              </a:solidFill>
            </a:rPr>
            <a:t>-dent path </a:t>
          </a:r>
          <a:endParaRPr lang="zh-CN" altLang="en-US" sz="1200" b="1" kern="1200" dirty="0">
            <a:solidFill>
              <a:schemeClr val="tx2"/>
            </a:solidFill>
          </a:endParaRPr>
        </a:p>
      </dsp:txBody>
      <dsp:txXfrm>
        <a:off x="816505" y="2088467"/>
        <a:ext cx="646321" cy="646321"/>
      </dsp:txXfrm>
    </dsp:sp>
    <dsp:sp modelId="{70E56EE1-912B-4197-AA3D-3B35DDC0F95A}">
      <dsp:nvSpPr>
        <dsp:cNvPr id="0" name=""/>
        <dsp:cNvSpPr/>
      </dsp:nvSpPr>
      <dsp:spPr>
        <a:xfrm>
          <a:off x="447531" y="878139"/>
          <a:ext cx="914035" cy="91403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100000"/>
            </a:lnSpc>
            <a:spcBef>
              <a:spcPct val="0"/>
            </a:spcBef>
            <a:spcAft>
              <a:spcPct val="35000"/>
            </a:spcAft>
            <a:buNone/>
          </a:pPr>
          <a:r>
            <a:rPr lang="en-US" altLang="zh-CN" sz="1100" b="1" kern="1200" dirty="0">
              <a:solidFill>
                <a:schemeClr val="tx2"/>
              </a:solidFill>
            </a:rPr>
            <a:t>Error</a:t>
          </a:r>
        </a:p>
        <a:p>
          <a:pPr marL="0" lvl="0" indent="0" algn="ctr" defTabSz="488950">
            <a:lnSpc>
              <a:spcPct val="100000"/>
            </a:lnSpc>
            <a:spcBef>
              <a:spcPct val="0"/>
            </a:spcBef>
            <a:spcAft>
              <a:spcPct val="35000"/>
            </a:spcAft>
            <a:buNone/>
          </a:pPr>
          <a:r>
            <a:rPr lang="en-US" altLang="zh-CN" sz="1100" b="1" kern="1200" dirty="0">
              <a:solidFill>
                <a:schemeClr val="tx2"/>
              </a:solidFill>
            </a:rPr>
            <a:t>Handling</a:t>
          </a:r>
          <a:endParaRPr lang="zh-CN" altLang="en-US" sz="1100" b="1" kern="1200" dirty="0">
            <a:solidFill>
              <a:schemeClr val="tx2"/>
            </a:solidFill>
          </a:endParaRPr>
        </a:p>
      </dsp:txBody>
      <dsp:txXfrm>
        <a:off x="581388" y="1011996"/>
        <a:ext cx="646321" cy="64632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595" name="Rectangle 3"/>
          <p:cNvSpPr>
            <a:spLocks noGrp="1" noChangeArrowheads="1"/>
          </p:cNvSpPr>
          <p:nvPr>
            <p:ph type="dt" sz="quarter" idx="1"/>
          </p:nvPr>
        </p:nvSpPr>
        <p:spPr bwMode="auto">
          <a:xfrm>
            <a:off x="5435600" y="0"/>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596" name="Rectangle 4"/>
          <p:cNvSpPr>
            <a:spLocks noGrp="1" noChangeArrowheads="1"/>
          </p:cNvSpPr>
          <p:nvPr>
            <p:ph type="ftr" sz="quarter" idx="2"/>
          </p:nvPr>
        </p:nvSpPr>
        <p:spPr bwMode="auto">
          <a:xfrm>
            <a:off x="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597" name="Rectangle 5"/>
          <p:cNvSpPr>
            <a:spLocks noGrp="1" noChangeArrowheads="1"/>
          </p:cNvSpPr>
          <p:nvPr>
            <p:ph type="sldNum" sz="quarter" idx="3"/>
          </p:nvPr>
        </p:nvSpPr>
        <p:spPr bwMode="auto">
          <a:xfrm>
            <a:off x="5435600" y="6499225"/>
            <a:ext cx="417512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Times New Roman" panose="02020603050405020304" pitchFamily="18" charset="0"/>
              </a:rPr>
              <a:t>‹#›</a:t>
            </a:fld>
            <a:endParaRPr lang="en-US" altLang="en-US" sz="1200" dirty="0">
              <a:latin typeface="Times New Roman" panose="02020603050405020304" pitchFamily="18" charset="0"/>
            </a:endParaRPr>
          </a:p>
        </p:txBody>
      </p:sp>
    </p:spTree>
    <p:extLst>
      <p:ext uri="{BB962C8B-B14F-4D97-AF65-F5344CB8AC3E}">
        <p14:creationId xmlns:p14="http://schemas.microsoft.com/office/powerpoint/2010/main" val="4162166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4"/>
          <p:cNvSpPr>
            <a:spLocks noGrp="1" noRot="1" noChangeAspect="1" noTextEdit="1"/>
          </p:cNvSpPr>
          <p:nvPr>
            <p:ph type="sldImg" idx="2"/>
          </p:nvPr>
        </p:nvSpPr>
        <p:spPr>
          <a:xfrm>
            <a:off x="2257425" y="304800"/>
            <a:ext cx="5080000" cy="3122613"/>
          </a:xfrm>
          <a:prstGeom prst="rect">
            <a:avLst/>
          </a:prstGeom>
          <a:noFill/>
          <a:ln w="9525" cap="flat" cmpd="sng">
            <a:solidFill>
              <a:srgbClr val="000000"/>
            </a:solidFill>
            <a:prstDash val="solid"/>
            <a:miter/>
            <a:headEnd type="none" w="med" len="med"/>
            <a:tailEnd type="none" w="med" len="med"/>
          </a:ln>
        </p:spPr>
      </p:sp>
      <p:sp>
        <p:nvSpPr>
          <p:cNvPr id="37896" name="Text Box 8"/>
          <p:cNvSpPr txBox="1">
            <a:spLocks noChangeArrowheads="1"/>
          </p:cNvSpPr>
          <p:nvPr/>
        </p:nvSpPr>
        <p:spPr bwMode="auto">
          <a:xfrm>
            <a:off x="320675" y="6472238"/>
            <a:ext cx="3517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p>
            <a:pPr lvl="0" defTabSz="930275" eaLnBrk="1" hangingPunct="1">
              <a:spcBef>
                <a:spcPct val="50000"/>
              </a:spcBef>
            </a:pPr>
            <a:r>
              <a:rPr lang="en-US" altLang="en-US" sz="1200" dirty="0"/>
              <a:t>WebEx. </a:t>
            </a:r>
            <a:fld id="{9A0DB2DC-4C9A-4742-B13C-FB6460FD3503}" type="slidenum">
              <a:rPr lang="en-US" altLang="en-US" sz="1200" dirty="0"/>
              <a:t>‹#›</a:t>
            </a:fld>
            <a:endParaRPr lang="en-US" altLang="en-US" sz="1200" dirty="0">
              <a:latin typeface="Times New Roman" panose="02020603050405020304" pitchFamily="18" charset="0"/>
            </a:endParaRPr>
          </a:p>
        </p:txBody>
      </p:sp>
      <p:sp>
        <p:nvSpPr>
          <p:cNvPr id="37897" name="Text Box 9"/>
          <p:cNvSpPr txBox="1">
            <a:spLocks noChangeArrowheads="1"/>
          </p:cNvSpPr>
          <p:nvPr/>
        </p:nvSpPr>
        <p:spPr bwMode="auto">
          <a:xfrm>
            <a:off x="5599113" y="6472238"/>
            <a:ext cx="3517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85" tIns="46493" rIns="92985" bIns="46493">
            <a:spAutoFit/>
          </a:bodyPr>
          <a:lstStyle>
            <a:lvl1pPr defTabSz="930275">
              <a:defRPr sz="2400">
                <a:solidFill>
                  <a:schemeClr val="tx1"/>
                </a:solidFill>
                <a:latin typeface="Times New Roman" panose="02020603050405020304" pitchFamily="18" charset="0"/>
              </a:defRPr>
            </a:lvl1pPr>
            <a:lvl2pPr marL="465455"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730" defTabSz="930275">
              <a:defRPr sz="2400">
                <a:solidFill>
                  <a:schemeClr val="tx1"/>
                </a:solidFill>
                <a:latin typeface="Times New Roman" panose="02020603050405020304" pitchFamily="18" charset="0"/>
              </a:defRPr>
            </a:lvl4pPr>
            <a:lvl5pPr marL="1859280" defTabSz="930275">
              <a:defRPr sz="2400">
                <a:solidFill>
                  <a:schemeClr val="tx1"/>
                </a:solidFill>
                <a:latin typeface="Times New Roman" panose="02020603050405020304" pitchFamily="18" charset="0"/>
              </a:defRPr>
            </a:lvl5pPr>
            <a:lvl6pPr marL="2316480" defTabSz="930275" fontAlgn="base">
              <a:spcBef>
                <a:spcPct val="0"/>
              </a:spcBef>
              <a:spcAft>
                <a:spcPct val="0"/>
              </a:spcAft>
              <a:defRPr sz="2400">
                <a:solidFill>
                  <a:schemeClr val="tx1"/>
                </a:solidFill>
                <a:latin typeface="Times New Roman" panose="02020603050405020304" pitchFamily="18" charset="0"/>
              </a:defRPr>
            </a:lvl6pPr>
            <a:lvl7pPr marL="2773680" defTabSz="930275" fontAlgn="base">
              <a:spcBef>
                <a:spcPct val="0"/>
              </a:spcBef>
              <a:spcAft>
                <a:spcPct val="0"/>
              </a:spcAft>
              <a:defRPr sz="2400">
                <a:solidFill>
                  <a:schemeClr val="tx1"/>
                </a:solidFill>
                <a:latin typeface="Times New Roman" panose="02020603050405020304" pitchFamily="18" charset="0"/>
              </a:defRPr>
            </a:lvl7pPr>
            <a:lvl8pPr marL="3230880" defTabSz="930275" fontAlgn="base">
              <a:spcBef>
                <a:spcPct val="0"/>
              </a:spcBef>
              <a:spcAft>
                <a:spcPct val="0"/>
              </a:spcAft>
              <a:defRPr sz="2400">
                <a:solidFill>
                  <a:schemeClr val="tx1"/>
                </a:solidFill>
                <a:latin typeface="Times New Roman" panose="02020603050405020304" pitchFamily="18" charset="0"/>
              </a:defRPr>
            </a:lvl8pPr>
            <a:lvl9pPr marL="3688080" defTabSz="930275" fontAlgn="base">
              <a:spcBef>
                <a:spcPct val="0"/>
              </a:spcBef>
              <a:spcAft>
                <a:spcPct val="0"/>
              </a:spcAft>
              <a:defRPr sz="24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50000"/>
              </a:spcBef>
              <a:spcAft>
                <a:spcPct val="0"/>
              </a:spcAft>
              <a:buClrTx/>
              <a:buSzTx/>
              <a:buFontTx/>
              <a:buNone/>
              <a:defRPr/>
            </a:pPr>
            <a:fld id="{00363016-9D6B-462D-830F-F675B71E0393}" type="datetime1">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6/6/2022</a:t>
            </a:fld>
            <a:endParaRPr kumimoji="0" lang="en-US"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171263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a:xfrm>
            <a:off x="2716213" y="304800"/>
            <a:ext cx="4162425" cy="3122613"/>
          </a:xfrm>
        </p:spPr>
      </p:sp>
      <p:sp>
        <p:nvSpPr>
          <p:cNvPr id="180227"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8843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349822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8585100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87797544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1112168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8049292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21697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82593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32629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042020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97625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57185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77356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84572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169176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84220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a:xfrm>
            <a:off x="2716213" y="304800"/>
            <a:ext cx="4162425" cy="3122613"/>
          </a:xfrm>
        </p:spPr>
      </p:sp>
      <p:sp>
        <p:nvSpPr>
          <p:cNvPr id="18227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45259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6305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57510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00142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575886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073011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845263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984690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395062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xfrm>
            <a:off x="3086100" y="514350"/>
            <a:ext cx="3427413" cy="2570163"/>
          </a:xfrm>
        </p:spPr>
      </p:sp>
      <p:sp>
        <p:nvSpPr>
          <p:cNvPr id="183299" name="Rectangle 3"/>
          <p:cNvSpPr>
            <a:spLocks noGrp="1"/>
          </p:cNvSpPr>
          <p:nvPr>
            <p:ph type="body" idx="1"/>
          </p:nvPr>
        </p:nvSpPr>
        <p:spPr>
          <a:xfrm>
            <a:off x="960438" y="3255963"/>
            <a:ext cx="7677150" cy="3082925"/>
          </a:xfrm>
          <a:prstGeom prst="rect">
            <a:avLst/>
          </a:prstGeom>
          <a:solidFill>
            <a:srgbClr val="FFFFFF"/>
          </a:solidFill>
          <a:ln w="9525" cap="flat" cmpd="sng">
            <a:solidFill>
              <a:srgbClr val="000000"/>
            </a:solidFill>
            <a:prstDash val="solid"/>
            <a:headEnd type="none" w="med" len="med"/>
            <a:tailEnd type="none" w="med" len="med"/>
          </a:ln>
        </p:spPr>
        <p:txBody>
          <a:bodyPr/>
          <a:lstStyle/>
          <a:p>
            <a:pPr lvl="0" eaLnBrk="1" hangingPunct="1"/>
            <a:endParaRPr lang="zh-CN" altLang="en-US" dirty="0"/>
          </a:p>
        </p:txBody>
      </p:sp>
    </p:spTree>
    <p:extLst>
      <p:ext uri="{BB962C8B-B14F-4D97-AF65-F5344CB8AC3E}">
        <p14:creationId xmlns:p14="http://schemas.microsoft.com/office/powerpoint/2010/main" val="1861744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01500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xfrm>
            <a:off x="3086100" y="514350"/>
            <a:ext cx="3427413" cy="2570163"/>
          </a:xfrm>
        </p:spPr>
      </p:sp>
      <p:sp>
        <p:nvSpPr>
          <p:cNvPr id="183299" name="Rectangle 3"/>
          <p:cNvSpPr>
            <a:spLocks noGrp="1"/>
          </p:cNvSpPr>
          <p:nvPr>
            <p:ph type="body" idx="1"/>
          </p:nvPr>
        </p:nvSpPr>
        <p:spPr>
          <a:xfrm>
            <a:off x="960438" y="3255963"/>
            <a:ext cx="7677150" cy="3082925"/>
          </a:xfrm>
          <a:prstGeom prst="rect">
            <a:avLst/>
          </a:prstGeom>
          <a:solidFill>
            <a:srgbClr val="FFFFFF"/>
          </a:solidFill>
          <a:ln w="9525" cap="flat" cmpd="sng">
            <a:solidFill>
              <a:srgbClr val="000000"/>
            </a:solidFill>
            <a:prstDash val="solid"/>
            <a:headEnd type="none" w="med" len="med"/>
            <a:tailEnd type="none" w="med" len="med"/>
          </a:ln>
        </p:spPr>
        <p:txBody>
          <a:bodyPr/>
          <a:lstStyle/>
          <a:p>
            <a:pPr lvl="0" eaLnBrk="1" hangingPunct="1"/>
            <a:endParaRPr lang="zh-CN" altLang="en-US" dirty="0"/>
          </a:p>
        </p:txBody>
      </p:sp>
    </p:spTree>
    <p:extLst>
      <p:ext uri="{BB962C8B-B14F-4D97-AF65-F5344CB8AC3E}">
        <p14:creationId xmlns:p14="http://schemas.microsoft.com/office/powerpoint/2010/main" val="3964105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916147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657754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908342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920147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76381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64967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686624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618803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383680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42929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764019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8634622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886284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783194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07440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987406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7678156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244025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597254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007110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68664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279604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9154520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185986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549283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1433932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4114981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676837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1038169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0638519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125997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84283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3197968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0372084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9932949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6894396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5180263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2924646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9650737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6042569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879215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7191987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10936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6090144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9576144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0753749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6014921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815792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1424132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7858457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1302106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xfrm>
            <a:off x="3086100" y="514350"/>
            <a:ext cx="3427413" cy="2570163"/>
          </a:xfrm>
        </p:spPr>
      </p:sp>
      <p:sp>
        <p:nvSpPr>
          <p:cNvPr id="183299" name="Rectangle 3"/>
          <p:cNvSpPr>
            <a:spLocks noGrp="1"/>
          </p:cNvSpPr>
          <p:nvPr>
            <p:ph type="body" idx="1"/>
          </p:nvPr>
        </p:nvSpPr>
        <p:spPr>
          <a:xfrm>
            <a:off x="960438" y="3255963"/>
            <a:ext cx="7677150" cy="3082925"/>
          </a:xfrm>
          <a:prstGeom prst="rect">
            <a:avLst/>
          </a:prstGeom>
          <a:solidFill>
            <a:srgbClr val="FFFFFF"/>
          </a:solidFill>
          <a:ln w="9525" cap="flat" cmpd="sng">
            <a:solidFill>
              <a:srgbClr val="000000"/>
            </a:solidFill>
            <a:prstDash val="solid"/>
            <a:headEnd type="none" w="med" len="med"/>
            <a:tailEnd type="none" w="med" len="med"/>
          </a:ln>
        </p:spPr>
        <p:txBody>
          <a:bodyPr/>
          <a:lstStyle/>
          <a:p>
            <a:pPr lvl="0" eaLnBrk="1" hangingPunct="1"/>
            <a:endParaRPr lang="zh-CN" altLang="en-US" dirty="0"/>
          </a:p>
        </p:txBody>
      </p:sp>
    </p:spTree>
    <p:extLst>
      <p:ext uri="{BB962C8B-B14F-4D97-AF65-F5344CB8AC3E}">
        <p14:creationId xmlns:p14="http://schemas.microsoft.com/office/powerpoint/2010/main" val="20337114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3705892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04300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7995498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0637890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5570885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9149403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6030255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5687420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3682633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xfrm>
            <a:off x="3086100" y="514350"/>
            <a:ext cx="3427413" cy="2570163"/>
          </a:xfrm>
        </p:spPr>
      </p:sp>
      <p:sp>
        <p:nvSpPr>
          <p:cNvPr id="183299" name="Rectangle 3"/>
          <p:cNvSpPr>
            <a:spLocks noGrp="1"/>
          </p:cNvSpPr>
          <p:nvPr>
            <p:ph type="body" idx="1"/>
          </p:nvPr>
        </p:nvSpPr>
        <p:spPr>
          <a:xfrm>
            <a:off x="960438" y="3255963"/>
            <a:ext cx="7677150" cy="3082925"/>
          </a:xfrm>
          <a:prstGeom prst="rect">
            <a:avLst/>
          </a:prstGeom>
          <a:solidFill>
            <a:srgbClr val="FFFFFF"/>
          </a:solidFill>
          <a:ln w="9525" cap="flat" cmpd="sng">
            <a:solidFill>
              <a:srgbClr val="000000"/>
            </a:solidFill>
            <a:prstDash val="solid"/>
            <a:headEnd type="none" w="med" len="med"/>
            <a:tailEnd type="none" w="med" len="med"/>
          </a:ln>
        </p:spPr>
        <p:txBody>
          <a:bodyPr/>
          <a:lstStyle/>
          <a:p>
            <a:pPr lvl="0" eaLnBrk="1" hangingPunct="1"/>
            <a:endParaRPr lang="zh-CN" altLang="en-US" dirty="0"/>
          </a:p>
        </p:txBody>
      </p:sp>
    </p:spTree>
    <p:extLst>
      <p:ext uri="{BB962C8B-B14F-4D97-AF65-F5344CB8AC3E}">
        <p14:creationId xmlns:p14="http://schemas.microsoft.com/office/powerpoint/2010/main" val="176394285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17931382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7304593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59144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4125657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42626483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9893188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8402140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80238983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7004415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2087570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4923198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7525365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xfrm>
            <a:off x="2716213" y="304800"/>
            <a:ext cx="4162425" cy="3122613"/>
          </a:xfrm>
        </p:spPr>
      </p:sp>
      <p:sp>
        <p:nvSpPr>
          <p:cNvPr id="187395" name="Rectangle 3"/>
          <p:cNvSpPr>
            <a:spLocks noGrp="1"/>
          </p:cNvSpPr>
          <p:nvPr>
            <p:ph type="body" idx="1"/>
          </p:nvPr>
        </p:nvSpPr>
        <p:spPr>
          <a:xfrm>
            <a:off x="960438" y="3255963"/>
            <a:ext cx="7677150" cy="3082925"/>
          </a:xfrm>
          <a:prstGeom prst="rect">
            <a:avLst/>
          </a:prstGeom>
          <a:noFill/>
          <a:ln w="9525">
            <a:noFill/>
          </a:ln>
        </p:spPr>
        <p:txBody>
          <a:bodyPr/>
          <a:lstStyle/>
          <a:p>
            <a:pPr lvl="0" eaLnBrk="1" hangingPunct="1"/>
            <a:endParaRPr lang="zh-CN" altLang="en-US" dirty="0"/>
          </a:p>
        </p:txBody>
      </p:sp>
    </p:spTree>
    <p:extLst>
      <p:ext uri="{BB962C8B-B14F-4D97-AF65-F5344CB8AC3E}">
        <p14:creationId xmlns:p14="http://schemas.microsoft.com/office/powerpoint/2010/main" val="30873940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xfrm>
            <a:off x="3086100" y="514350"/>
            <a:ext cx="3427413" cy="2570163"/>
          </a:xfrm>
        </p:spPr>
      </p:sp>
      <p:sp>
        <p:nvSpPr>
          <p:cNvPr id="183299" name="Rectangle 3"/>
          <p:cNvSpPr>
            <a:spLocks noGrp="1"/>
          </p:cNvSpPr>
          <p:nvPr>
            <p:ph type="body" idx="1"/>
          </p:nvPr>
        </p:nvSpPr>
        <p:spPr>
          <a:xfrm>
            <a:off x="960438" y="3255963"/>
            <a:ext cx="7677150" cy="3082925"/>
          </a:xfrm>
          <a:prstGeom prst="rect">
            <a:avLst/>
          </a:prstGeom>
          <a:solidFill>
            <a:srgbClr val="FFFFFF"/>
          </a:solidFill>
          <a:ln w="9525" cap="flat" cmpd="sng">
            <a:solidFill>
              <a:srgbClr val="000000"/>
            </a:solidFill>
            <a:prstDash val="solid"/>
            <a:headEnd type="none" w="med" len="med"/>
            <a:tailEnd type="none" w="med" len="med"/>
          </a:ln>
        </p:spPr>
        <p:txBody>
          <a:bodyPr/>
          <a:lstStyle/>
          <a:p>
            <a:pPr lvl="0" eaLnBrk="1" hangingPunct="1"/>
            <a:endParaRPr lang="zh-CN" altLang="en-US" dirty="0"/>
          </a:p>
        </p:txBody>
      </p:sp>
    </p:spTree>
    <p:extLst>
      <p:ext uri="{BB962C8B-B14F-4D97-AF65-F5344CB8AC3E}">
        <p14:creationId xmlns:p14="http://schemas.microsoft.com/office/powerpoint/2010/main" val="156265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Line 7"/>
          <p:cNvSpPr/>
          <p:nvPr/>
        </p:nvSpPr>
        <p:spPr>
          <a:xfrm>
            <a:off x="1905000" y="1219200"/>
            <a:ext cx="0" cy="2057400"/>
          </a:xfrm>
          <a:prstGeom prst="line">
            <a:avLst/>
          </a:prstGeom>
          <a:ln w="34925" cap="flat" cmpd="sng">
            <a:solidFill>
              <a:schemeClr val="tx2"/>
            </a:solidFill>
            <a:prstDash val="solid"/>
            <a:headEnd type="none" w="med" len="med"/>
            <a:tailEnd type="none" w="med" len="med"/>
          </a:ln>
        </p:spPr>
      </p:sp>
      <p:sp>
        <p:nvSpPr>
          <p:cNvPr id="3075" name="Oval 8"/>
          <p:cNvSpPr/>
          <p:nvPr/>
        </p:nvSpPr>
        <p:spPr>
          <a:xfrm>
            <a:off x="163513" y="2103438"/>
            <a:ext cx="347662" cy="347662"/>
          </a:xfrm>
          <a:prstGeom prst="ellipse">
            <a:avLst/>
          </a:prstGeom>
          <a:solidFill>
            <a:schemeClr val="tx1"/>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
        <p:nvSpPr>
          <p:cNvPr id="3076" name="Oval 9"/>
          <p:cNvSpPr/>
          <p:nvPr/>
        </p:nvSpPr>
        <p:spPr>
          <a:xfrm>
            <a:off x="739775" y="2105025"/>
            <a:ext cx="349250" cy="347663"/>
          </a:xfrm>
          <a:prstGeom prst="ellipse">
            <a:avLst/>
          </a:prstGeom>
          <a:solidFill>
            <a:schemeClr val="accent1"/>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
        <p:nvSpPr>
          <p:cNvPr id="3077" name="Oval 10"/>
          <p:cNvSpPr/>
          <p:nvPr/>
        </p:nvSpPr>
        <p:spPr>
          <a:xfrm>
            <a:off x="1317625" y="2105025"/>
            <a:ext cx="347663" cy="347663"/>
          </a:xfrm>
          <a:prstGeom prst="ellipse">
            <a:avLst/>
          </a:prstGeom>
          <a:solidFill>
            <a:schemeClr val="accent2"/>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
        <p:nvSpPr>
          <p:cNvPr id="1987586" name="Rectangle 2"/>
          <p:cNvSpPr>
            <a:spLocks noGrp="1" noChangeArrowheads="1"/>
          </p:cNvSpPr>
          <p:nvPr>
            <p:ph type="ctrTitle"/>
          </p:nvPr>
        </p:nvSpPr>
        <p:spPr>
          <a:xfrm>
            <a:off x="2133600" y="1371600"/>
            <a:ext cx="6477000" cy="1752600"/>
          </a:xfrm>
        </p:spPr>
        <p:txBody>
          <a:bodyPr/>
          <a:lstStyle>
            <a:lvl1pPr>
              <a:defRPr sz="5400"/>
            </a:lvl1pPr>
          </a:lstStyle>
          <a:p>
            <a:pPr lvl="0"/>
            <a:r>
              <a:rPr lang="zh-CN" altLang="en-US" noProof="0"/>
              <a:t>单击此处编辑母版标题样式</a:t>
            </a:r>
          </a:p>
        </p:txBody>
      </p:sp>
      <p:sp>
        <p:nvSpPr>
          <p:cNvPr id="1987587" name="Rectangle 3"/>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
        <p:nvSpPr>
          <p:cNvPr id="15" name="Rectangle 4"/>
          <p:cNvSpPr>
            <a:spLocks noGrp="1" noChangeArrowheads="1"/>
          </p:cNvSpPr>
          <p:nvPr>
            <p:ph type="dt" sz="half" idx="2"/>
          </p:nvPr>
        </p:nvSpPr>
        <p:spPr bwMode="auto">
          <a:xfrm>
            <a:off x="7086600" y="6248400"/>
            <a:ext cx="1524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bwMode="auto">
          <a:xfrm>
            <a:off x="3810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2209800" y="6248400"/>
            <a:ext cx="12192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190500"/>
            <a:ext cx="7010400" cy="1527175"/>
          </a:xfrm>
        </p:spPr>
        <p:txBody>
          <a:bodyPr/>
          <a:lstStyle/>
          <a:p>
            <a:r>
              <a:rPr lang="zh-CN" altLang="en-US"/>
              <a:t>单击此处编辑母版标题样式</a:t>
            </a:r>
          </a:p>
        </p:txBody>
      </p:sp>
      <p:sp>
        <p:nvSpPr>
          <p:cNvPr id="3" name="文本占位符 2"/>
          <p:cNvSpPr>
            <a:spLocks noGrp="1"/>
          </p:cNvSpPr>
          <p:nvPr>
            <p:ph type="body" sz="half" idx="1"/>
          </p:nvPr>
        </p:nvSpPr>
        <p:spPr>
          <a:xfrm>
            <a:off x="1524000" y="1905000"/>
            <a:ext cx="3429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05400" y="1905000"/>
            <a:ext cx="3429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05400" y="4038600"/>
            <a:ext cx="3429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90500"/>
            <a:ext cx="7010400" cy="1527175"/>
          </a:xfrm>
        </p:spPr>
        <p:txBody>
          <a:bodyPr/>
          <a:lstStyle/>
          <a:p>
            <a:r>
              <a:rPr lang="zh-CN" altLang="en-US"/>
              <a:t>单击此处编辑母版标题样式</a:t>
            </a:r>
          </a:p>
        </p:txBody>
      </p:sp>
      <p:sp>
        <p:nvSpPr>
          <p:cNvPr id="3" name="表格占位符 2"/>
          <p:cNvSpPr>
            <a:spLocks noGrp="1"/>
          </p:cNvSpPr>
          <p:nvPr>
            <p:ph type="tbl" idx="1"/>
          </p:nvPr>
        </p:nvSpPr>
        <p:spPr>
          <a:xfrm>
            <a:off x="1524000" y="1905000"/>
            <a:ext cx="7010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3000" b="0" i="0" u="none" strike="noStrike" kern="0" cap="none" spc="0" normalizeH="0" baseline="0" noProof="0">
              <a:ln>
                <a:noFill/>
              </a:ln>
              <a:solidFill>
                <a:schemeClr val="tx2"/>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1524000" y="1905000"/>
            <a:ext cx="7010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986564" name="Rectangle 4"/>
          <p:cNvSpPr>
            <a:spLocks noGrp="1" noChangeArrowheads="1"/>
          </p:cNvSpPr>
          <p:nvPr>
            <p:ph type="dt" sz="half" idx="2"/>
          </p:nvPr>
        </p:nvSpPr>
        <p:spPr bwMode="auto">
          <a:xfrm>
            <a:off x="4859338" y="61658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565" name="Rectangle 5"/>
          <p:cNvSpPr>
            <a:spLocks noGrp="1" noChangeArrowheads="1"/>
          </p:cNvSpPr>
          <p:nvPr>
            <p:ph type="ftr" sz="quarter" idx="3"/>
          </p:nvPr>
        </p:nvSpPr>
        <p:spPr bwMode="auto">
          <a:xfrm>
            <a:off x="1476375" y="62007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566" name="Rectangle 6"/>
          <p:cNvSpPr>
            <a:spLocks noGrp="1" noChangeArrowheads="1"/>
          </p:cNvSpPr>
          <p:nvPr>
            <p:ph type="sldNum" sz="quarter" idx="4"/>
          </p:nvPr>
        </p:nvSpPr>
        <p:spPr bwMode="auto">
          <a:xfrm>
            <a:off x="7200900" y="616585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1" name="Line 7"/>
          <p:cNvSpPr/>
          <p:nvPr/>
        </p:nvSpPr>
        <p:spPr>
          <a:xfrm flipV="1">
            <a:off x="1371600" y="304800"/>
            <a:ext cx="0" cy="1295400"/>
          </a:xfrm>
          <a:prstGeom prst="line">
            <a:avLst/>
          </a:prstGeom>
          <a:ln w="38100" cap="flat" cmpd="sng">
            <a:solidFill>
              <a:schemeClr val="tx2"/>
            </a:solidFill>
            <a:prstDash val="solid"/>
            <a:headEnd type="none" w="med" len="med"/>
            <a:tailEnd type="none" w="med" len="med"/>
          </a:ln>
        </p:spPr>
      </p:sp>
      <p:sp>
        <p:nvSpPr>
          <p:cNvPr id="1032" name="Oval 8"/>
          <p:cNvSpPr/>
          <p:nvPr/>
        </p:nvSpPr>
        <p:spPr>
          <a:xfrm>
            <a:off x="152400" y="838200"/>
            <a:ext cx="228600" cy="228600"/>
          </a:xfrm>
          <a:prstGeom prst="ellipse">
            <a:avLst/>
          </a:prstGeom>
          <a:solidFill>
            <a:schemeClr val="tx1"/>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
        <p:nvSpPr>
          <p:cNvPr id="1033" name="Oval 9"/>
          <p:cNvSpPr/>
          <p:nvPr/>
        </p:nvSpPr>
        <p:spPr>
          <a:xfrm>
            <a:off x="539750" y="838200"/>
            <a:ext cx="228600" cy="228600"/>
          </a:xfrm>
          <a:prstGeom prst="ellipse">
            <a:avLst/>
          </a:prstGeom>
          <a:solidFill>
            <a:schemeClr val="accent1"/>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
        <p:nvSpPr>
          <p:cNvPr id="1034" name="Oval 10"/>
          <p:cNvSpPr/>
          <p:nvPr/>
        </p:nvSpPr>
        <p:spPr>
          <a:xfrm>
            <a:off x="927100" y="838200"/>
            <a:ext cx="228600" cy="228600"/>
          </a:xfrm>
          <a:prstGeom prst="ellipse">
            <a:avLst/>
          </a:prstGeom>
          <a:solidFill>
            <a:schemeClr val="accent2"/>
          </a:solidFill>
          <a:ln w="9525">
            <a:noFill/>
          </a:ln>
        </p:spPr>
        <p:txBody>
          <a:bodyPr wrap="none" anchor="ctr"/>
          <a:lstStyle/>
          <a:p>
            <a:pPr lvl="0" algn="ctr" eaLnBrk="1" hangingPunct="1"/>
            <a:endParaRPr lang="zh-CN" altLang="en-US" sz="24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ctrTitle"/>
          </p:nvPr>
        </p:nvSpPr>
        <p:spPr>
          <a:xfrm>
            <a:off x="935596" y="2701429"/>
            <a:ext cx="7675880" cy="1584325"/>
          </a:xfrm>
        </p:spPr>
        <p:txBody>
          <a:bodyPr vert="horz" wrap="square" lIns="91440" tIns="45720" rIns="91440" bIns="45720" anchor="ctr"/>
          <a:lstStyle/>
          <a:p>
            <a:pPr algn="ctr" eaLnBrk="1" hangingPunct="1"/>
            <a:r>
              <a:rPr lang="en-US" altLang="zh-CN" b="1" dirty="0">
                <a:solidFill>
                  <a:srgbClr val="3366FF"/>
                </a:solidFill>
                <a:ea typeface="黑体" panose="02010609060101010101" charset="-122"/>
              </a:rPr>
              <a:t>Software testing techniques </a:t>
            </a:r>
            <a:br>
              <a:rPr lang="en-US" altLang="zh-CN" sz="6600" b="1" dirty="0">
                <a:latin typeface="楷体_GB2312" pitchFamily="49" charset="-122"/>
                <a:ea typeface="楷体_GB2312" pitchFamily="49" charset="-122"/>
                <a:cs typeface="+mj-cs"/>
              </a:rPr>
            </a:br>
            <a:br>
              <a:rPr lang="en-US" altLang="zh-CN" sz="6600" b="1" dirty="0">
                <a:latin typeface="楷体_GB2312" pitchFamily="49" charset="-122"/>
                <a:ea typeface="楷体_GB2312" pitchFamily="49" charset="-122"/>
                <a:cs typeface="+mj-cs"/>
              </a:rPr>
            </a:br>
            <a:r>
              <a:rPr lang="en-US" altLang="zh-CN" sz="4400" b="1" dirty="0">
                <a:solidFill>
                  <a:srgbClr val="3366FF"/>
                </a:solidFill>
                <a:ea typeface="黑体" panose="02010609060101010101" charset="-122"/>
                <a:cs typeface="黑体" panose="02010609060101010101" charset="-122"/>
              </a:rPr>
              <a:t>Chapter 4: The Execution Phase of Software Testing</a:t>
            </a:r>
            <a:endParaRPr lang="zh-CN" altLang="en-US" sz="4400" b="1" dirty="0">
              <a:solidFill>
                <a:srgbClr val="3366FF"/>
              </a:solidFill>
              <a:ea typeface="黑体" panose="02010609060101010101" charset="-122"/>
              <a:cs typeface="黑体" panose="02010609060101010101" charset="-122"/>
            </a:endParaRPr>
          </a:p>
        </p:txBody>
      </p:sp>
      <p:sp>
        <p:nvSpPr>
          <p:cNvPr id="4100" name="Rectangle 4"/>
          <p:cNvSpPr/>
          <p:nvPr/>
        </p:nvSpPr>
        <p:spPr>
          <a:xfrm>
            <a:off x="1871663" y="4292600"/>
            <a:ext cx="5407025" cy="647700"/>
          </a:xfrm>
          <a:prstGeom prst="rect">
            <a:avLst/>
          </a:prstGeom>
          <a:noFill/>
          <a:ln w="9525">
            <a:noFill/>
          </a:ln>
        </p:spPr>
        <p:txBody>
          <a:bodyPr lIns="0" tIns="0" rIns="0" bIns="0"/>
          <a:lstStyle/>
          <a:p>
            <a:pPr algn="r">
              <a:lnSpc>
                <a:spcPts val="1800"/>
              </a:lnSpc>
              <a:buClr>
                <a:schemeClr val="accent1"/>
              </a:buClr>
              <a:buSzPct val="75000"/>
            </a:pPr>
            <a:endParaRPr lang="en-US" altLang="en-US" sz="2400" b="1" dirty="0">
              <a:latin typeface="Arial" panose="020B0604020202020204" pitchFamily="34" charset="0"/>
            </a:endParaRPr>
          </a:p>
          <a:p>
            <a:pPr algn="r">
              <a:lnSpc>
                <a:spcPts val="1800"/>
              </a:lnSpc>
              <a:buClr>
                <a:schemeClr val="accent1"/>
              </a:buClr>
              <a:buSzPct val="75000"/>
            </a:pPr>
            <a:endParaRPr lang="en-US" altLang="en-US" sz="2800" b="1" dirty="0">
              <a:latin typeface="Arial" panose="020B0604020202020204" pitchFamily="34" charset="0"/>
            </a:endParaRPr>
          </a:p>
          <a:p>
            <a:pPr algn="r">
              <a:lnSpc>
                <a:spcPts val="1800"/>
              </a:lnSpc>
              <a:buClr>
                <a:schemeClr val="accent1"/>
              </a:buClr>
              <a:buSzPct val="75000"/>
            </a:pPr>
            <a:endParaRPr lang="en-US" altLang="en-US" sz="3200" b="1" i="1" dirty="0">
              <a:solidFill>
                <a:srgbClr val="808080"/>
              </a:solidFill>
              <a:latin typeface="Arial" panose="020B0604020202020204" pitchFamily="34" charset="0"/>
            </a:endParaRPr>
          </a:p>
        </p:txBody>
      </p:sp>
      <p:sp>
        <p:nvSpPr>
          <p:cNvPr id="4101" name="Text Box 4"/>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36866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3" name="文本框 2"/>
          <p:cNvSpPr txBox="1"/>
          <p:nvPr/>
        </p:nvSpPr>
        <p:spPr>
          <a:xfrm>
            <a:off x="3131840" y="6403340"/>
            <a:ext cx="6620666" cy="523220"/>
          </a:xfrm>
          <a:prstGeom prst="rect">
            <a:avLst/>
          </a:prstGeom>
          <a:noFill/>
        </p:spPr>
        <p:txBody>
          <a:bodyPr wrap="square" rtlCol="0">
            <a:spAutoFit/>
          </a:bodyPr>
          <a:lstStyle/>
          <a:p>
            <a:r>
              <a:rPr lang="en-US" altLang="zh-CN" sz="1400" b="1" dirty="0">
                <a:solidFill>
                  <a:schemeClr val="tx2">
                    <a:lumMod val="95000"/>
                    <a:lumOff val="5000"/>
                  </a:schemeClr>
                </a:solidFill>
              </a:rPr>
              <a:t>Figure 4-2 Division of labor before the software unit is </a:t>
            </a:r>
          </a:p>
          <a:p>
            <a:r>
              <a:rPr lang="en-US" altLang="zh-CN" sz="1400" b="1" dirty="0">
                <a:solidFill>
                  <a:schemeClr val="tx2">
                    <a:lumMod val="95000"/>
                    <a:lumOff val="5000"/>
                  </a:schemeClr>
                </a:solidFill>
              </a:rPr>
              <a:t>put into storage</a:t>
            </a:r>
            <a:endParaRPr lang="zh-CN" altLang="en-US" sz="1400" b="1" dirty="0">
              <a:solidFill>
                <a:schemeClr val="tx2">
                  <a:lumMod val="95000"/>
                  <a:lumOff val="5000"/>
                </a:schemeClr>
              </a:solidFill>
            </a:endParaRPr>
          </a:p>
        </p:txBody>
      </p:sp>
      <p:sp>
        <p:nvSpPr>
          <p:cNvPr id="4" name="文本框 3"/>
          <p:cNvSpPr txBox="1"/>
          <p:nvPr/>
        </p:nvSpPr>
        <p:spPr>
          <a:xfrm>
            <a:off x="71755" y="1572260"/>
            <a:ext cx="3430905" cy="4401205"/>
          </a:xfrm>
          <a:prstGeom prst="rect">
            <a:avLst/>
          </a:prstGeom>
          <a:noFill/>
        </p:spPr>
        <p:txBody>
          <a:bodyPr wrap="square" rtlCol="0">
            <a:spAutoFit/>
          </a:bodyPr>
          <a:lstStyle/>
          <a:p>
            <a:r>
              <a:rPr lang="en-US" altLang="zh-CN" dirty="0">
                <a:solidFill>
                  <a:schemeClr val="tx2">
                    <a:lumMod val="95000"/>
                    <a:lumOff val="5000"/>
                  </a:schemeClr>
                </a:solidFill>
              </a:rPr>
              <a:t>       As shown in Figure 4-2, in some software companies with very meticulous and strict management, the software unit will be inspected by different people before entering the software code base. But in any case, the main person in charge of the unit test is the developer himself, and the tester has the right to supervise the implementation and approval.</a:t>
            </a:r>
            <a:endParaRPr lang="zh-CN" altLang="en-US" dirty="0">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a:t>
            </a:fld>
            <a:r>
              <a:rPr lang="en-US" altLang="zh-CN" b="1" dirty="0">
                <a:solidFill>
                  <a:schemeClr val="accent4"/>
                </a:solidFill>
              </a:rPr>
              <a:t>/102</a:t>
            </a:r>
          </a:p>
        </p:txBody>
      </p:sp>
      <p:sp>
        <p:nvSpPr>
          <p:cNvPr id="5" name="Rectangle: Rounded Corners 4">
            <a:extLst>
              <a:ext uri="{FF2B5EF4-FFF2-40B4-BE49-F238E27FC236}">
                <a16:creationId xmlns:a16="http://schemas.microsoft.com/office/drawing/2014/main" id="{BDE869DF-ADFA-6064-DF0F-25F0B2801F12}"/>
              </a:ext>
            </a:extLst>
          </p:cNvPr>
          <p:cNvSpPr/>
          <p:nvPr/>
        </p:nvSpPr>
        <p:spPr bwMode="auto">
          <a:xfrm>
            <a:off x="4168071" y="1537408"/>
            <a:ext cx="1728192" cy="305885"/>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Code writing</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8" name="Rectangle: Rounded Corners 7">
            <a:extLst>
              <a:ext uri="{FF2B5EF4-FFF2-40B4-BE49-F238E27FC236}">
                <a16:creationId xmlns:a16="http://schemas.microsoft.com/office/drawing/2014/main" id="{E8F7E6C7-17CA-1C52-7F92-D4287B0B6F0E}"/>
              </a:ext>
            </a:extLst>
          </p:cNvPr>
          <p:cNvSpPr/>
          <p:nvPr/>
        </p:nvSpPr>
        <p:spPr bwMode="auto">
          <a:xfrm>
            <a:off x="4164881" y="2217676"/>
            <a:ext cx="1728192" cy="59031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Source code</a:t>
            </a:r>
          </a:p>
          <a:p>
            <a:pPr marL="0" marR="0" indent="0" algn="ctr" defTabSz="914400" rtl="0" eaLnBrk="1" fontAlgn="base" latinLnBrk="0" hangingPunct="1">
              <a:lnSpc>
                <a:spcPct val="100000"/>
              </a:lnSpc>
              <a:spcBef>
                <a:spcPct val="0"/>
              </a:spcBef>
              <a:spcAft>
                <a:spcPct val="0"/>
              </a:spcAft>
              <a:buClrTx/>
              <a:buSzTx/>
              <a:buFontTx/>
              <a:buNone/>
            </a:pPr>
            <a:r>
              <a:rPr lang="en-US" altLang="zh-CN" sz="1800" dirty="0"/>
              <a:t>o</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 binary</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 name="Rectangle: Rounded Corners 8">
            <a:extLst>
              <a:ext uri="{FF2B5EF4-FFF2-40B4-BE49-F238E27FC236}">
                <a16:creationId xmlns:a16="http://schemas.microsoft.com/office/drawing/2014/main" id="{BA1D9F88-6D73-4E81-6E0B-870A938C099D}"/>
              </a:ext>
            </a:extLst>
          </p:cNvPr>
          <p:cNvSpPr/>
          <p:nvPr/>
        </p:nvSpPr>
        <p:spPr bwMode="auto">
          <a:xfrm>
            <a:off x="4164881" y="2807995"/>
            <a:ext cx="1728192" cy="305885"/>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Code list</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Rectangle: Rounded Corners 9">
            <a:extLst>
              <a:ext uri="{FF2B5EF4-FFF2-40B4-BE49-F238E27FC236}">
                <a16:creationId xmlns:a16="http://schemas.microsoft.com/office/drawing/2014/main" id="{20F6E04D-37B6-D706-1689-82F24D8C4895}"/>
              </a:ext>
            </a:extLst>
          </p:cNvPr>
          <p:cNvSpPr/>
          <p:nvPr/>
        </p:nvSpPr>
        <p:spPr bwMode="auto">
          <a:xfrm>
            <a:off x="4164881" y="3113880"/>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Unit test cases</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Rectangle: Rounded Corners 10">
            <a:extLst>
              <a:ext uri="{FF2B5EF4-FFF2-40B4-BE49-F238E27FC236}">
                <a16:creationId xmlns:a16="http://schemas.microsoft.com/office/drawing/2014/main" id="{49BD2FE2-DCC6-5302-99DA-D00BF7780368}"/>
              </a:ext>
            </a:extLst>
          </p:cNvPr>
          <p:cNvSpPr/>
          <p:nvPr/>
        </p:nvSpPr>
        <p:spPr bwMode="auto">
          <a:xfrm>
            <a:off x="4164881" y="3491330"/>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Unit test reports</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 name="Arrow: Down 5">
            <a:extLst>
              <a:ext uri="{FF2B5EF4-FFF2-40B4-BE49-F238E27FC236}">
                <a16:creationId xmlns:a16="http://schemas.microsoft.com/office/drawing/2014/main" id="{AD277C7E-85EF-1501-5A73-3414ACBF018A}"/>
              </a:ext>
            </a:extLst>
          </p:cNvPr>
          <p:cNvSpPr/>
          <p:nvPr/>
        </p:nvSpPr>
        <p:spPr bwMode="auto">
          <a:xfrm>
            <a:off x="4932040" y="1843293"/>
            <a:ext cx="180020" cy="374383"/>
          </a:xfrm>
          <a:prstGeom prst="downArrow">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Arrow: Down 12">
            <a:extLst>
              <a:ext uri="{FF2B5EF4-FFF2-40B4-BE49-F238E27FC236}">
                <a16:creationId xmlns:a16="http://schemas.microsoft.com/office/drawing/2014/main" id="{0EC7303D-3524-A861-CC7C-B3E78B742EC3}"/>
              </a:ext>
            </a:extLst>
          </p:cNvPr>
          <p:cNvSpPr/>
          <p:nvPr/>
        </p:nvSpPr>
        <p:spPr bwMode="auto">
          <a:xfrm>
            <a:off x="4932040" y="3856703"/>
            <a:ext cx="180020" cy="374383"/>
          </a:xfrm>
          <a:prstGeom prst="downArrow">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Rectangle: Rounded Corners 13">
            <a:extLst>
              <a:ext uri="{FF2B5EF4-FFF2-40B4-BE49-F238E27FC236}">
                <a16:creationId xmlns:a16="http://schemas.microsoft.com/office/drawing/2014/main" id="{7659BD03-03DA-301E-2094-9ABFAEC6950C}"/>
              </a:ext>
            </a:extLst>
          </p:cNvPr>
          <p:cNvSpPr/>
          <p:nvPr/>
        </p:nvSpPr>
        <p:spPr bwMode="auto">
          <a:xfrm>
            <a:off x="4166126" y="4240093"/>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Defect list</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5" name="Rectangle: Rounded Corners 14">
            <a:extLst>
              <a:ext uri="{FF2B5EF4-FFF2-40B4-BE49-F238E27FC236}">
                <a16:creationId xmlns:a16="http://schemas.microsoft.com/office/drawing/2014/main" id="{2B6FE864-899E-A6BD-DC1B-5E8C6A688730}"/>
              </a:ext>
            </a:extLst>
          </p:cNvPr>
          <p:cNvSpPr/>
          <p:nvPr/>
        </p:nvSpPr>
        <p:spPr bwMode="auto">
          <a:xfrm>
            <a:off x="4166126" y="4617543"/>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Annotation list</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6" name="Arrow: Down 15">
            <a:extLst>
              <a:ext uri="{FF2B5EF4-FFF2-40B4-BE49-F238E27FC236}">
                <a16:creationId xmlns:a16="http://schemas.microsoft.com/office/drawing/2014/main" id="{897904C4-AA7C-A84D-22D6-5ECCDFCDCAA1}"/>
              </a:ext>
            </a:extLst>
          </p:cNvPr>
          <p:cNvSpPr/>
          <p:nvPr/>
        </p:nvSpPr>
        <p:spPr bwMode="auto">
          <a:xfrm>
            <a:off x="4933285" y="4982916"/>
            <a:ext cx="180020" cy="374383"/>
          </a:xfrm>
          <a:prstGeom prst="downArrow">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Rectangle: Rounded Corners 16">
            <a:extLst>
              <a:ext uri="{FF2B5EF4-FFF2-40B4-BE49-F238E27FC236}">
                <a16:creationId xmlns:a16="http://schemas.microsoft.com/office/drawing/2014/main" id="{47133F19-59F3-667E-D04C-0A25E55A5288}"/>
              </a:ext>
            </a:extLst>
          </p:cNvPr>
          <p:cNvSpPr/>
          <p:nvPr/>
        </p:nvSpPr>
        <p:spPr bwMode="auto">
          <a:xfrm>
            <a:off x="4164881" y="5381721"/>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lang="en-US" altLang="zh-CN" sz="1800" dirty="0"/>
              <a:t>Release list</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8" name="Rectangle: Rounded Corners 17">
            <a:extLst>
              <a:ext uri="{FF2B5EF4-FFF2-40B4-BE49-F238E27FC236}">
                <a16:creationId xmlns:a16="http://schemas.microsoft.com/office/drawing/2014/main" id="{5C61017B-9BEA-BCE2-DF92-3ED1E8CA4976}"/>
              </a:ext>
            </a:extLst>
          </p:cNvPr>
          <p:cNvSpPr/>
          <p:nvPr/>
        </p:nvSpPr>
        <p:spPr bwMode="auto">
          <a:xfrm>
            <a:off x="4164881" y="5759171"/>
            <a:ext cx="1728192" cy="370129"/>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Configurations</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 name="Right Brace 6">
            <a:extLst>
              <a:ext uri="{FF2B5EF4-FFF2-40B4-BE49-F238E27FC236}">
                <a16:creationId xmlns:a16="http://schemas.microsoft.com/office/drawing/2014/main" id="{296CD9C9-6C32-26D5-C24E-C5C6A7AA49A1}"/>
              </a:ext>
            </a:extLst>
          </p:cNvPr>
          <p:cNvSpPr/>
          <p:nvPr/>
        </p:nvSpPr>
        <p:spPr bwMode="auto">
          <a:xfrm>
            <a:off x="6084168" y="2217676"/>
            <a:ext cx="360040" cy="1639027"/>
          </a:xfrm>
          <a:prstGeom prst="rightBrace">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TextBox 11">
            <a:extLst>
              <a:ext uri="{FF2B5EF4-FFF2-40B4-BE49-F238E27FC236}">
                <a16:creationId xmlns:a16="http://schemas.microsoft.com/office/drawing/2014/main" id="{53483788-1EBF-86E4-30E4-249A363FC54F}"/>
              </a:ext>
            </a:extLst>
          </p:cNvPr>
          <p:cNvSpPr txBox="1"/>
          <p:nvPr/>
        </p:nvSpPr>
        <p:spPr>
          <a:xfrm>
            <a:off x="6555294" y="2772799"/>
            <a:ext cx="1680268" cy="707886"/>
          </a:xfrm>
          <a:prstGeom prst="rect">
            <a:avLst/>
          </a:prstGeom>
          <a:noFill/>
        </p:spPr>
        <p:txBody>
          <a:bodyPr wrap="none" rtlCol="0">
            <a:spAutoFit/>
          </a:bodyPr>
          <a:lstStyle/>
          <a:p>
            <a:r>
              <a:rPr lang="en-US" altLang="zh-CN" dirty="0"/>
              <a:t>Submitted by</a:t>
            </a:r>
          </a:p>
          <a:p>
            <a:r>
              <a:rPr lang="en-US" altLang="zh-CN" dirty="0"/>
              <a:t>developers</a:t>
            </a:r>
            <a:endParaRPr lang="zh-CN" altLang="en-US" dirty="0"/>
          </a:p>
        </p:txBody>
      </p:sp>
      <p:sp>
        <p:nvSpPr>
          <p:cNvPr id="21" name="Right Brace 20">
            <a:extLst>
              <a:ext uri="{FF2B5EF4-FFF2-40B4-BE49-F238E27FC236}">
                <a16:creationId xmlns:a16="http://schemas.microsoft.com/office/drawing/2014/main" id="{3275F8EA-03E6-2053-5754-84766467EA92}"/>
              </a:ext>
            </a:extLst>
          </p:cNvPr>
          <p:cNvSpPr/>
          <p:nvPr/>
        </p:nvSpPr>
        <p:spPr bwMode="auto">
          <a:xfrm>
            <a:off x="6104804" y="4220392"/>
            <a:ext cx="360040" cy="794302"/>
          </a:xfrm>
          <a:prstGeom prst="rightBrace">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TextBox 21">
            <a:extLst>
              <a:ext uri="{FF2B5EF4-FFF2-40B4-BE49-F238E27FC236}">
                <a16:creationId xmlns:a16="http://schemas.microsoft.com/office/drawing/2014/main" id="{9AE60E62-68E9-F759-D1DA-9D29A23D036D}"/>
              </a:ext>
            </a:extLst>
          </p:cNvPr>
          <p:cNvSpPr txBox="1"/>
          <p:nvPr/>
        </p:nvSpPr>
        <p:spPr>
          <a:xfrm>
            <a:off x="6559691" y="4188467"/>
            <a:ext cx="2093843" cy="1015663"/>
          </a:xfrm>
          <a:prstGeom prst="rect">
            <a:avLst/>
          </a:prstGeom>
          <a:noFill/>
        </p:spPr>
        <p:txBody>
          <a:bodyPr wrap="none" rtlCol="0">
            <a:spAutoFit/>
          </a:bodyPr>
          <a:lstStyle/>
          <a:p>
            <a:r>
              <a:rPr lang="en-US" altLang="zh-CN" dirty="0"/>
              <a:t>Submitted by</a:t>
            </a:r>
          </a:p>
          <a:p>
            <a:r>
              <a:rPr lang="en-US" altLang="zh-CN" dirty="0"/>
              <a:t>code inspector &amp;</a:t>
            </a:r>
          </a:p>
          <a:p>
            <a:r>
              <a:rPr lang="en-US" altLang="zh-CN" dirty="0"/>
              <a:t>testers </a:t>
            </a:r>
            <a:endParaRPr lang="zh-CN" altLang="en-US" dirty="0"/>
          </a:p>
        </p:txBody>
      </p:sp>
      <p:sp>
        <p:nvSpPr>
          <p:cNvPr id="23" name="Right Brace 22">
            <a:extLst>
              <a:ext uri="{FF2B5EF4-FFF2-40B4-BE49-F238E27FC236}">
                <a16:creationId xmlns:a16="http://schemas.microsoft.com/office/drawing/2014/main" id="{5C1C7D0E-55A0-CCEB-09AB-609634C34937}"/>
              </a:ext>
            </a:extLst>
          </p:cNvPr>
          <p:cNvSpPr/>
          <p:nvPr/>
        </p:nvSpPr>
        <p:spPr bwMode="auto">
          <a:xfrm>
            <a:off x="6104804" y="5363524"/>
            <a:ext cx="360040" cy="794302"/>
          </a:xfrm>
          <a:prstGeom prst="rightBrace">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TextBox 23">
            <a:extLst>
              <a:ext uri="{FF2B5EF4-FFF2-40B4-BE49-F238E27FC236}">
                <a16:creationId xmlns:a16="http://schemas.microsoft.com/office/drawing/2014/main" id="{90225F62-BFF8-3585-4F47-1687E773483E}"/>
              </a:ext>
            </a:extLst>
          </p:cNvPr>
          <p:cNvSpPr txBox="1"/>
          <p:nvPr/>
        </p:nvSpPr>
        <p:spPr>
          <a:xfrm>
            <a:off x="6559691" y="5331599"/>
            <a:ext cx="1576072" cy="1077218"/>
          </a:xfrm>
          <a:prstGeom prst="rect">
            <a:avLst/>
          </a:prstGeom>
          <a:noFill/>
        </p:spPr>
        <p:txBody>
          <a:bodyPr wrap="none" rtlCol="0">
            <a:spAutoFit/>
          </a:bodyPr>
          <a:lstStyle/>
          <a:p>
            <a:r>
              <a:rPr lang="en-US" altLang="zh-CN" sz="1600" dirty="0"/>
              <a:t>Submitted by</a:t>
            </a:r>
          </a:p>
          <a:p>
            <a:r>
              <a:rPr lang="en-US" altLang="zh-CN" sz="1600" dirty="0"/>
              <a:t>Management &amp;</a:t>
            </a:r>
          </a:p>
          <a:p>
            <a:r>
              <a:rPr lang="en-US" altLang="zh-CN" sz="1600" dirty="0"/>
              <a:t>Configuration </a:t>
            </a:r>
          </a:p>
          <a:p>
            <a:r>
              <a:rPr lang="en-US" altLang="zh-CN" sz="1600" dirty="0"/>
              <a:t>   personals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4.5.1 什么是回归测试</a:t>
            </a:r>
          </a:p>
        </p:txBody>
      </p:sp>
      <p:sp>
        <p:nvSpPr>
          <p:cNvPr id="2" name="文本框 1"/>
          <p:cNvSpPr txBox="1"/>
          <p:nvPr/>
        </p:nvSpPr>
        <p:spPr>
          <a:xfrm>
            <a:off x="102235" y="1404620"/>
            <a:ext cx="8939530" cy="5029835"/>
          </a:xfrm>
          <a:prstGeom prst="rect">
            <a:avLst/>
          </a:prstGeom>
          <a:noFill/>
        </p:spPr>
        <p:txBody>
          <a:bodyPr wrap="square" rtlCol="0">
            <a:spAutoFit/>
          </a:bodyPr>
          <a:lstStyle/>
          <a:p>
            <a:pPr algn="l">
              <a:lnSpc>
                <a:spcPct val="110000"/>
              </a:lnSpc>
            </a:pPr>
            <a:r>
              <a:rPr lang="en-US" altLang="zh-CN" sz="2400" b="1">
                <a:solidFill>
                  <a:schemeClr val="tx2">
                    <a:lumMod val="95000"/>
                    <a:lumOff val="5000"/>
                  </a:schemeClr>
                </a:solidFill>
                <a:cs typeface="Arial" panose="020B0604020202020204" pitchFamily="34" charset="0"/>
              </a:rPr>
              <a:t> </a:t>
            </a:r>
            <a:r>
              <a:rPr lang="en-US" altLang="zh-CN" sz="28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en-US" altLang="zh-CN" sz="24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sz="2400" b="1">
                <a:solidFill>
                  <a:srgbClr val="FF0000"/>
                </a:solidFill>
                <a:latin typeface="黑体" panose="02010609060101010101" charset="-122"/>
                <a:ea typeface="黑体" panose="02010609060101010101" charset="-122"/>
                <a:cs typeface="黑体" panose="02010609060101010101" charset="-122"/>
              </a:rPr>
              <a:t>回归测试</a:t>
            </a:r>
            <a:r>
              <a:rPr sz="2400" b="1">
                <a:solidFill>
                  <a:schemeClr val="tx2">
                    <a:lumMod val="95000"/>
                    <a:lumOff val="5000"/>
                  </a:schemeClr>
                </a:solidFill>
                <a:latin typeface="黑体" panose="02010609060101010101" charset="-122"/>
                <a:ea typeface="黑体" panose="02010609060101010101" charset="-122"/>
                <a:cs typeface="黑体" panose="02010609060101010101" charset="-122"/>
              </a:rPr>
              <a:t>是指对之前已经测试过的软件系统进行了修改或者扩充之后所进行的重新测试，是为了保证对软件所做的修改和扩充没有引起新的错误而进行的重复测试。</a:t>
            </a:r>
          </a:p>
          <a:p>
            <a:pPr algn="l">
              <a:lnSpc>
                <a:spcPct val="110000"/>
              </a:lnSpc>
            </a:pPr>
            <a:r>
              <a:rPr sz="24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sz="2400" b="1">
                <a:solidFill>
                  <a:srgbClr val="FF0000"/>
                </a:solidFill>
                <a:latin typeface="黑体" panose="02010609060101010101" charset="-122"/>
                <a:ea typeface="黑体" panose="02010609060101010101" charset="-122"/>
                <a:cs typeface="黑体" panose="02010609060101010101" charset="-122"/>
              </a:rPr>
              <a:t>回归测试</a:t>
            </a:r>
            <a:r>
              <a:rPr sz="2400" b="1">
                <a:solidFill>
                  <a:schemeClr val="tx2">
                    <a:lumMod val="95000"/>
                    <a:lumOff val="5000"/>
                  </a:schemeClr>
                </a:solidFill>
                <a:latin typeface="黑体" panose="02010609060101010101" charset="-122"/>
                <a:ea typeface="黑体" panose="02010609060101010101" charset="-122"/>
                <a:cs typeface="黑体" panose="02010609060101010101" charset="-122"/>
              </a:rPr>
              <a:t>是在软件变更后保证新的软件功能和性能等仍然正常的一种测试策略和方法，可以分为改错性回归测试和增量性回归测试。改错性回归测试用于验证错误修改情况，增量性回归测试用于验证增加或删除了软件单元后程序的正确性。</a:t>
            </a:r>
          </a:p>
          <a:p>
            <a:pPr algn="l">
              <a:lnSpc>
                <a:spcPct val="110000"/>
              </a:lnSpc>
            </a:pPr>
            <a:r>
              <a:rPr sz="2400" b="1">
                <a:solidFill>
                  <a:schemeClr val="tx2">
                    <a:lumMod val="95000"/>
                    <a:lumOff val="5000"/>
                  </a:schemeClr>
                </a:solidFill>
                <a:latin typeface="黑体" panose="02010609060101010101" charset="-122"/>
                <a:ea typeface="黑体" panose="02010609060101010101" charset="-122"/>
                <a:cs typeface="黑体" panose="02010609060101010101" charset="-122"/>
              </a:rPr>
              <a:t>    在实际工作中，回归测试多用于软件测试的后期阶段，例如在系统测试、验收测试以及软件后期维护工作中采用回归测试，以保证错误修改和新版本软件的正确性。所采用的</a:t>
            </a:r>
            <a:r>
              <a:rPr sz="2400" b="1">
                <a:solidFill>
                  <a:srgbClr val="FF0000"/>
                </a:solidFill>
                <a:latin typeface="黑体" panose="02010609060101010101" charset="-122"/>
                <a:ea typeface="黑体" panose="02010609060101010101" charset="-122"/>
                <a:cs typeface="黑体" panose="02010609060101010101" charset="-122"/>
              </a:rPr>
              <a:t>技术</a:t>
            </a:r>
            <a:r>
              <a:rPr sz="2400" b="1">
                <a:solidFill>
                  <a:schemeClr val="tx2">
                    <a:lumMod val="95000"/>
                    <a:lumOff val="5000"/>
                  </a:schemeClr>
                </a:solidFill>
                <a:latin typeface="黑体" panose="02010609060101010101" charset="-122"/>
                <a:ea typeface="黑体" panose="02010609060101010101" charset="-122"/>
                <a:cs typeface="黑体" panose="02010609060101010101" charset="-122"/>
              </a:rPr>
              <a:t>主要是黑盒测试方法，重点关注的是软件的高级需求在软件被修改和扩充后是否仍然能够得到满足，一般不太考虑软件实现细节。</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100</a:t>
            </a:fld>
            <a:r>
              <a:rPr lang="en-US" altLang="zh-CN" b="1" dirty="0">
                <a:solidFill>
                  <a:schemeClr val="accent4"/>
                </a:solidFill>
              </a:rPr>
              <a:t>/104</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6282690"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4.5.2 回归测试的范围与测试用例的选择</a:t>
            </a:r>
          </a:p>
        </p:txBody>
      </p:sp>
      <p:sp>
        <p:nvSpPr>
          <p:cNvPr id="2" name="文本框 1"/>
          <p:cNvSpPr txBox="1"/>
          <p:nvPr/>
        </p:nvSpPr>
        <p:spPr>
          <a:xfrm>
            <a:off x="224790" y="1614805"/>
            <a:ext cx="8095615" cy="4095115"/>
          </a:xfrm>
          <a:prstGeom prst="rect">
            <a:avLst/>
          </a:prstGeom>
          <a:noFill/>
        </p:spPr>
        <p:txBody>
          <a:bodyPr wrap="square" rtlCol="0">
            <a:spAutoFit/>
          </a:bodyPr>
          <a:lstStyle/>
          <a:p>
            <a:pPr algn="l">
              <a:lnSpc>
                <a:spcPct val="140000"/>
              </a:lnSpc>
            </a:pPr>
            <a:r>
              <a:rPr sz="2800" b="1">
                <a:latin typeface="黑体" panose="02010609060101010101" charset="-122"/>
                <a:ea typeface="黑体" panose="02010609060101010101" charset="-122"/>
                <a:cs typeface="黑体" panose="02010609060101010101" charset="-122"/>
              </a:rPr>
              <a:t>回归测试的目标是检测以下两个部分</a:t>
            </a:r>
            <a:r>
              <a:rPr lang="en-US" sz="2800" b="1">
                <a:latin typeface="黑体" panose="02010609060101010101" charset="-122"/>
                <a:ea typeface="黑体" panose="02010609060101010101" charset="-122"/>
                <a:cs typeface="黑体" panose="02010609060101010101" charset="-122"/>
              </a:rPr>
              <a:t>:</a:t>
            </a:r>
            <a:endParaRPr lang="en-US" sz="2400" b="1">
              <a:latin typeface="黑体" panose="02010609060101010101" charset="-122"/>
              <a:ea typeface="黑体" panose="02010609060101010101" charset="-122"/>
              <a:cs typeface="黑体" panose="02010609060101010101" charset="-122"/>
            </a:endParaRP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测试程序变化部分。</a:t>
            </a: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测试受到变化影响的部分。</a:t>
            </a:r>
            <a:endParaRPr lang="en-US" sz="2400" b="1">
              <a:latin typeface="黑体" panose="02010609060101010101" charset="-122"/>
              <a:ea typeface="黑体" panose="02010609060101010101" charset="-122"/>
              <a:cs typeface="黑体" panose="02010609060101010101" charset="-122"/>
            </a:endParaRPr>
          </a:p>
          <a:p>
            <a:pPr algn="l">
              <a:lnSpc>
                <a:spcPct val="130000"/>
              </a:lnSpc>
            </a:pPr>
            <a:r>
              <a:rPr lang="en-US" sz="2800" b="1">
                <a:latin typeface="黑体" panose="02010609060101010101" charset="-122"/>
                <a:ea typeface="黑体" panose="02010609060101010101" charset="-122"/>
                <a:cs typeface="黑体" panose="02010609060101010101" charset="-122"/>
              </a:rPr>
              <a:t>回归测试的经验:</a:t>
            </a:r>
            <a:endParaRPr lang="en-US" sz="2400" b="1">
              <a:latin typeface="黑体" panose="02010609060101010101" charset="-122"/>
              <a:ea typeface="黑体" panose="02010609060101010101" charset="-122"/>
              <a:cs typeface="黑体" panose="02010609060101010101" charset="-122"/>
            </a:endParaRP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项目需求分析、设计和实现方面的知识。</a:t>
            </a: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前期测试过程中积累的测试经验。</a:t>
            </a: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同类型软件项目的测试经验。</a:t>
            </a: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典型错误的产生原因。</a:t>
            </a:r>
          </a:p>
          <a:p>
            <a:pPr marL="1257300" lvl="2" indent="-342900" algn="l">
              <a:lnSpc>
                <a:spcPct val="110000"/>
              </a:lnSpc>
              <a:buFont typeface="Wingdings" panose="05000000000000000000" charset="0"/>
              <a:buChar char="l"/>
            </a:pPr>
            <a:r>
              <a:rPr lang="en-US" sz="2400" b="1">
                <a:solidFill>
                  <a:schemeClr val="tx2"/>
                </a:solidFill>
                <a:latin typeface="黑体" panose="02010609060101010101" charset="-122"/>
                <a:ea typeface="黑体" panose="02010609060101010101" charset="-122"/>
                <a:cs typeface="黑体" panose="02010609060101010101" charset="-122"/>
              </a:rPr>
              <a:t>通用的开发与测试经验。</a:t>
            </a:r>
            <a:endParaRPr lang="en-US" sz="2400" b="1">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101</a:t>
            </a:fld>
            <a:r>
              <a:rPr lang="en-US" altLang="zh-CN" b="1" dirty="0">
                <a:solidFill>
                  <a:schemeClr val="accent4"/>
                </a:solidFill>
              </a:rPr>
              <a:t>/104</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6282690"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4.5.2 回归测试的范围与测试用例的选择</a:t>
            </a:r>
          </a:p>
        </p:txBody>
      </p:sp>
      <p:sp>
        <p:nvSpPr>
          <p:cNvPr id="2" name="文本框 1"/>
          <p:cNvSpPr txBox="1"/>
          <p:nvPr/>
        </p:nvSpPr>
        <p:spPr>
          <a:xfrm>
            <a:off x="224790" y="1614805"/>
            <a:ext cx="8573770" cy="4310380"/>
          </a:xfrm>
          <a:prstGeom prst="rect">
            <a:avLst/>
          </a:prstGeom>
          <a:noFill/>
        </p:spPr>
        <p:txBody>
          <a:bodyPr wrap="square" rtlCol="0">
            <a:spAutoFit/>
          </a:bodyPr>
          <a:lstStyle/>
          <a:p>
            <a:pPr algn="l">
              <a:lnSpc>
                <a:spcPct val="140000"/>
              </a:lnSpc>
            </a:pPr>
            <a:r>
              <a:rPr sz="2800" b="1">
                <a:latin typeface="黑体" panose="02010609060101010101" charset="-122"/>
                <a:ea typeface="黑体" panose="02010609060101010101" charset="-122"/>
                <a:cs typeface="黑体" panose="02010609060101010101" charset="-122"/>
              </a:rPr>
              <a:t>回归测试用例的选择一般包括以下几种策略</a:t>
            </a:r>
            <a:r>
              <a:rPr lang="en-US" sz="2800" b="1">
                <a:latin typeface="黑体" panose="02010609060101010101" charset="-122"/>
                <a:ea typeface="黑体" panose="02010609060101010101" charset="-122"/>
                <a:cs typeface="黑体" panose="02010609060101010101" charset="-122"/>
              </a:rPr>
              <a:t>:</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（1）重新测试全部用例</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（2）选择与修改部分和关联功能有关的测试用例</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（3）对于新增功能补充测试用例</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（4）基于用例优先级选择测试用例</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（5）基于软件实际使用功能选择测试用例。</a:t>
            </a:r>
          </a:p>
          <a:p>
            <a:pPr lvl="1" algn="l">
              <a:lnSpc>
                <a:spcPct val="140000"/>
              </a:lnSpc>
            </a:pPr>
            <a:r>
              <a:rPr lang="en-US" sz="2800">
                <a:solidFill>
                  <a:schemeClr val="tx2"/>
                </a:solidFill>
                <a:latin typeface="黑体" panose="02010609060101010101" charset="-122"/>
                <a:ea typeface="黑体" panose="02010609060101010101" charset="-122"/>
                <a:cs typeface="黑体" panose="02010609060101010101" charset="-122"/>
              </a:rPr>
              <a:t>（6）根据覆盖率指标选择测试用例</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102</a:t>
            </a:fld>
            <a:r>
              <a:rPr lang="en-US" altLang="zh-CN" b="1" dirty="0">
                <a:solidFill>
                  <a:schemeClr val="accent4"/>
                </a:solidFill>
              </a:rPr>
              <a:t>/104</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6282690"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4.5.3 回归测试用例的维护</a:t>
            </a:r>
          </a:p>
        </p:txBody>
      </p:sp>
      <p:sp>
        <p:nvSpPr>
          <p:cNvPr id="2" name="文本框 1"/>
          <p:cNvSpPr txBox="1"/>
          <p:nvPr/>
        </p:nvSpPr>
        <p:spPr>
          <a:xfrm>
            <a:off x="205105" y="1404620"/>
            <a:ext cx="8729345" cy="4828540"/>
          </a:xfrm>
          <a:prstGeom prst="rect">
            <a:avLst/>
          </a:prstGeom>
          <a:noFill/>
        </p:spPr>
        <p:txBody>
          <a:bodyPr wrap="square" rtlCol="0">
            <a:spAutoFit/>
          </a:bodyPr>
          <a:lstStyle/>
          <a:p>
            <a:pPr algn="l">
              <a:lnSpc>
                <a:spcPct val="140000"/>
              </a:lnSpc>
            </a:pPr>
            <a:r>
              <a:rPr sz="2800" b="1">
                <a:latin typeface="黑体" panose="02010609060101010101" charset="-122"/>
                <a:ea typeface="黑体" panose="02010609060101010101" charset="-122"/>
                <a:cs typeface="黑体" panose="02010609060101010101" charset="-122"/>
              </a:rPr>
              <a:t>测试用例库的维护一般包括以下内容</a:t>
            </a:r>
            <a:r>
              <a:rPr lang="en-US" sz="2800" b="1">
                <a:latin typeface="黑体" panose="02010609060101010101" charset="-122"/>
                <a:ea typeface="黑体" panose="02010609060101010101" charset="-122"/>
                <a:cs typeface="黑体" panose="02010609060101010101" charset="-122"/>
              </a:rPr>
              <a:t>:</a:t>
            </a:r>
          </a:p>
          <a:p>
            <a:pPr marL="1371600" lvl="2" indent="-457200" algn="l">
              <a:lnSpc>
                <a:spcPct val="120000"/>
              </a:lnSpc>
              <a:buFont typeface="Wingdings" panose="05000000000000000000" charset="0"/>
              <a:buChar char="p"/>
            </a:pPr>
            <a:r>
              <a:rPr lang="en-US" sz="2800">
                <a:solidFill>
                  <a:schemeClr val="tx2"/>
                </a:solidFill>
                <a:latin typeface="黑体" panose="02010609060101010101" charset="-122"/>
                <a:ea typeface="黑体" panose="02010609060101010101" charset="-122"/>
                <a:cs typeface="黑体" panose="02010609060101010101" charset="-122"/>
              </a:rPr>
              <a:t>删除过时的测试用例。</a:t>
            </a:r>
          </a:p>
          <a:p>
            <a:pPr marL="1371600" lvl="2" indent="-457200" algn="l">
              <a:lnSpc>
                <a:spcPct val="120000"/>
              </a:lnSpc>
              <a:buFont typeface="Wingdings" panose="05000000000000000000" charset="0"/>
              <a:buChar char="p"/>
            </a:pPr>
            <a:r>
              <a:rPr lang="en-US" sz="2800">
                <a:solidFill>
                  <a:schemeClr val="tx2"/>
                </a:solidFill>
                <a:latin typeface="黑体" panose="02010609060101010101" charset="-122"/>
                <a:ea typeface="黑体" panose="02010609060101010101" charset="-122"/>
                <a:cs typeface="黑体" panose="02010609060101010101" charset="-122"/>
              </a:rPr>
              <a:t>删除冗余的测试用例。</a:t>
            </a:r>
          </a:p>
          <a:p>
            <a:pPr marL="1371600" lvl="2" indent="-457200" algn="l">
              <a:lnSpc>
                <a:spcPct val="120000"/>
              </a:lnSpc>
              <a:buFont typeface="Wingdings" panose="05000000000000000000" charset="0"/>
              <a:buChar char="p"/>
            </a:pPr>
            <a:r>
              <a:rPr lang="en-US" sz="2800">
                <a:solidFill>
                  <a:schemeClr val="tx2"/>
                </a:solidFill>
                <a:latin typeface="黑体" panose="02010609060101010101" charset="-122"/>
                <a:ea typeface="黑体" panose="02010609060101010101" charset="-122"/>
                <a:cs typeface="黑体" panose="02010609060101010101" charset="-122"/>
              </a:rPr>
              <a:t>修改和增强部分测试用例。</a:t>
            </a:r>
          </a:p>
          <a:p>
            <a:pPr marL="1371600" lvl="2" indent="-457200" algn="l">
              <a:lnSpc>
                <a:spcPct val="120000"/>
              </a:lnSpc>
              <a:buFont typeface="Wingdings" panose="05000000000000000000" charset="0"/>
              <a:buChar char="p"/>
            </a:pPr>
            <a:r>
              <a:rPr lang="en-US" sz="2800">
                <a:solidFill>
                  <a:schemeClr val="tx2"/>
                </a:solidFill>
                <a:latin typeface="黑体" panose="02010609060101010101" charset="-122"/>
                <a:ea typeface="黑体" panose="02010609060101010101" charset="-122"/>
                <a:cs typeface="黑体" panose="02010609060101010101" charset="-122"/>
              </a:rPr>
              <a:t>改进不受控的测试用例。不受控的测试用例是指一些不容易重复运行并且测试结果难以控制的用例，会影响回归测试的效率。</a:t>
            </a:r>
          </a:p>
          <a:p>
            <a:pPr marL="1371600" lvl="2" indent="-457200" algn="l">
              <a:lnSpc>
                <a:spcPct val="120000"/>
              </a:lnSpc>
              <a:buFont typeface="Wingdings" panose="05000000000000000000" charset="0"/>
              <a:buChar char="p"/>
            </a:pPr>
            <a:r>
              <a:rPr lang="en-US" sz="2800">
                <a:solidFill>
                  <a:schemeClr val="tx2"/>
                </a:solidFill>
                <a:latin typeface="黑体" panose="02010609060101010101" charset="-122"/>
                <a:ea typeface="黑体" panose="02010609060101010101" charset="-122"/>
                <a:cs typeface="黑体" panose="02010609060101010101" charset="-122"/>
              </a:rPr>
              <a:t>增加新的测试用例，并将其合并到基线测试用例库中。</a:t>
            </a:r>
            <a:endParaRPr lang="en-US" sz="2800" b="1">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103</a:t>
            </a:fld>
            <a:r>
              <a:rPr lang="en-US" altLang="zh-CN" b="1" dirty="0">
                <a:solidFill>
                  <a:schemeClr val="accent4"/>
                </a:solidFill>
              </a:rPr>
              <a:t>/104</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6282690"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4.5.3 回归测试用例的维护</a:t>
            </a:r>
          </a:p>
        </p:txBody>
      </p:sp>
      <p:sp>
        <p:nvSpPr>
          <p:cNvPr id="2" name="文本框 1"/>
          <p:cNvSpPr txBox="1"/>
          <p:nvPr/>
        </p:nvSpPr>
        <p:spPr>
          <a:xfrm>
            <a:off x="207645" y="1229360"/>
            <a:ext cx="8729345" cy="5344160"/>
          </a:xfrm>
          <a:prstGeom prst="rect">
            <a:avLst/>
          </a:prstGeom>
          <a:noFill/>
        </p:spPr>
        <p:txBody>
          <a:bodyPr wrap="square" rtlCol="0">
            <a:spAutoFit/>
          </a:bodyPr>
          <a:lstStyle/>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nSpc>
                <a:spcPct val="140000"/>
              </a:lnSpc>
            </a:pPr>
            <a:endParaRPr sz="2800" b="1" dirty="0">
              <a:latin typeface="黑体" panose="02010609060101010101" charset="-122"/>
              <a:ea typeface="黑体" panose="02010609060101010101" charset="-122"/>
              <a:cs typeface="黑体" panose="02010609060101010101" charset="-122"/>
            </a:endParaRPr>
          </a:p>
          <a:p>
            <a:pPr algn="ctr">
              <a:lnSpc>
                <a:spcPct val="140000"/>
              </a:lnSpc>
            </a:pPr>
            <a:r>
              <a:rPr dirty="0">
                <a:solidFill>
                  <a:schemeClr val="tx2"/>
                </a:solidFill>
                <a:latin typeface="黑体" panose="02010609060101010101" charset="-122"/>
                <a:ea typeface="黑体" panose="02010609060101010101" charset="-122"/>
                <a:cs typeface="黑体" panose="02010609060101010101" charset="-122"/>
              </a:rPr>
              <a:t>图4-14  </a:t>
            </a:r>
            <a:r>
              <a:rPr dirty="0" err="1">
                <a:solidFill>
                  <a:schemeClr val="tx2"/>
                </a:solidFill>
                <a:latin typeface="黑体" panose="02010609060101010101" charset="-122"/>
                <a:ea typeface="黑体" panose="02010609060101010101" charset="-122"/>
                <a:cs typeface="黑体" panose="02010609060101010101" charset="-122"/>
              </a:rPr>
              <a:t>回归测试用例的维护过程</a:t>
            </a:r>
            <a:endParaRPr sz="2800" b="1" dirty="0">
              <a:latin typeface="黑体" panose="02010609060101010101" charset="-122"/>
              <a:ea typeface="黑体" panose="02010609060101010101" charset="-122"/>
              <a:cs typeface="黑体" panose="02010609060101010101" charset="-122"/>
            </a:endParaRPr>
          </a:p>
        </p:txBody>
      </p:sp>
      <p:pic>
        <p:nvPicPr>
          <p:cNvPr id="3" name="图片 -2147482576"/>
          <p:cNvPicPr>
            <a:picLocks noChangeAspect="1"/>
          </p:cNvPicPr>
          <p:nvPr/>
        </p:nvPicPr>
        <p:blipFill>
          <a:blip r:embed="rId3"/>
          <a:stretch>
            <a:fillRect/>
          </a:stretch>
        </p:blipFill>
        <p:spPr>
          <a:xfrm>
            <a:off x="1176655" y="1448780"/>
            <a:ext cx="6791960" cy="4347210"/>
          </a:xfrm>
          <a:prstGeom prst="rect">
            <a:avLst/>
          </a:prstGeom>
          <a:noFill/>
          <a:ln w="9525">
            <a:noFill/>
          </a:ln>
        </p:spPr>
      </p:pic>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104</a:t>
            </a:fld>
            <a:r>
              <a:rPr lang="en-US" altLang="zh-CN" b="1" dirty="0">
                <a:solidFill>
                  <a:schemeClr val="accent4"/>
                </a:solidFill>
              </a:rPr>
              <a:t>/104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75656" y="299085"/>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99415" y="1419860"/>
            <a:ext cx="8344535" cy="51231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20000"/>
              </a:lnSpc>
              <a:buClr>
                <a:schemeClr val="accent1"/>
              </a:buClr>
              <a:buSzPct val="75000"/>
              <a:buFontTx/>
              <a:buNone/>
              <a:defRPr/>
            </a:pPr>
            <a:r>
              <a:rPr lang="en-US" altLang="zh-CN" sz="2800" b="1" noProof="0" dirty="0">
                <a:solidFill>
                  <a:schemeClr val="accent1">
                    <a:lumMod val="50000"/>
                  </a:schemeClr>
                </a:solidFill>
                <a:latin typeface="+mj-lt"/>
                <a:ea typeface="黑体" panose="02010609060101010101" charset="-122"/>
                <a:cs typeface="黑体" panose="02010609060101010101" charset="-122"/>
                <a:sym typeface="+mn-ea"/>
              </a:rPr>
              <a:t>(5) What is the basis of unit testing </a:t>
            </a:r>
          </a:p>
          <a:p>
            <a:pPr marR="0" defTabSz="914400">
              <a:lnSpc>
                <a:spcPct val="120000"/>
              </a:lnSpc>
              <a:buClr>
                <a:schemeClr val="accent1"/>
              </a:buClr>
              <a:buSzPct val="75000"/>
              <a:buFontTx/>
              <a:buNone/>
              <a:defRPr/>
            </a:pPr>
            <a:r>
              <a:rPr lang="en-US" altLang="zh-CN" sz="2800" noProof="0" dirty="0">
                <a:solidFill>
                  <a:schemeClr val="tx2"/>
                </a:solidFill>
                <a:latin typeface="+mj-lt"/>
                <a:ea typeface="黑体" panose="02010609060101010101" charset="-122"/>
                <a:cs typeface="黑体" panose="02010609060101010101" charset="-122"/>
                <a:sym typeface="+mn-ea"/>
              </a:rPr>
              <a:t>The main basis for unit testing is the detailed design manual of the software, including the code and comments of the source program itself. </a:t>
            </a:r>
          </a:p>
          <a:p>
            <a:pPr marR="0" defTabSz="914400">
              <a:lnSpc>
                <a:spcPct val="120000"/>
              </a:lnSpc>
              <a:buClr>
                <a:schemeClr val="accent1"/>
              </a:buClr>
              <a:buSzPct val="75000"/>
              <a:buFontTx/>
              <a:buNone/>
              <a:defRPr/>
            </a:pPr>
            <a:r>
              <a:rPr lang="en-US" altLang="zh-CN" sz="2800" b="1" noProof="0" dirty="0">
                <a:solidFill>
                  <a:schemeClr val="accent1">
                    <a:lumMod val="50000"/>
                  </a:schemeClr>
                </a:solidFill>
                <a:latin typeface="+mj-lt"/>
                <a:ea typeface="黑体" panose="02010609060101010101" charset="-122"/>
                <a:cs typeface="黑体" panose="02010609060101010101" charset="-122"/>
                <a:sym typeface="+mn-ea"/>
              </a:rPr>
              <a:t>(6) How to prepare unit test data </a:t>
            </a:r>
          </a:p>
          <a:p>
            <a:pPr marR="0" defTabSz="914400">
              <a:lnSpc>
                <a:spcPct val="120000"/>
              </a:lnSpc>
              <a:buClr>
                <a:schemeClr val="accent1"/>
              </a:buClr>
              <a:buSzPct val="75000"/>
              <a:buFontTx/>
              <a:buNone/>
              <a:defRPr/>
            </a:pPr>
            <a:r>
              <a:rPr lang="en-US" altLang="zh-CN" sz="2800" noProof="0" dirty="0">
                <a:solidFill>
                  <a:schemeClr val="tx2"/>
                </a:solidFill>
                <a:latin typeface="+mj-lt"/>
                <a:ea typeface="黑体" panose="02010609060101010101" charset="-122"/>
                <a:cs typeface="黑体" panose="02010609060101010101" charset="-122"/>
                <a:sym typeface="+mn-ea"/>
              </a:rPr>
              <a:t>Unit tests generally do not use real business data. Since the unit under test is generally smaller, some typical test data generated manually based on test experience tends to have better test efficiency and test results.</a:t>
            </a:r>
            <a:endParaRPr lang="zh-CN" altLang="en-US" sz="2400" noProof="0" dirty="0">
              <a:solidFill>
                <a:schemeClr val="tx2"/>
              </a:solidFill>
              <a:latin typeface="+mj-lt"/>
              <a:ea typeface="黑体" panose="02010609060101010101" charset="-122"/>
              <a:cs typeface="黑体" panose="02010609060101010101" charset="-122"/>
              <a:sym typeface="+mn-ea"/>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11</a:t>
            </a:fld>
            <a:r>
              <a:rPr lang="en-US" altLang="zh-CN" b="1" dirty="0">
                <a:solidFill>
                  <a:schemeClr val="accent4"/>
                </a:solidFill>
              </a:rPr>
              <a:t>/104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99415" y="1914525"/>
            <a:ext cx="8344535" cy="36933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20000"/>
              </a:lnSpc>
              <a:buClr>
                <a:schemeClr val="accent1"/>
              </a:buClr>
              <a:buSzPct val="75000"/>
              <a:buFontTx/>
              <a:buNone/>
              <a:defRPr/>
            </a:pPr>
            <a:r>
              <a:rPr lang="en-US" altLang="zh-CN" sz="2800" b="1" noProof="0" dirty="0">
                <a:solidFill>
                  <a:schemeClr val="accent1">
                    <a:lumMod val="50000"/>
                  </a:schemeClr>
                </a:solidFill>
                <a:latin typeface="+mj-lt"/>
                <a:ea typeface="黑体" panose="02010609060101010101" charset="-122"/>
                <a:cs typeface="黑体" panose="02010609060101010101" charset="-122"/>
                <a:sym typeface="+mn-ea"/>
              </a:rPr>
              <a:t>(7) What is the passing standard of the unit test </a:t>
            </a:r>
            <a:r>
              <a:rPr lang="en-US" altLang="zh-CN" sz="2800" b="1" noProof="0" dirty="0">
                <a:solidFill>
                  <a:schemeClr val="tx2"/>
                </a:solidFill>
                <a:latin typeface="+mj-lt"/>
                <a:ea typeface="黑体" panose="02010609060101010101" charset="-122"/>
                <a:cs typeface="黑体" panose="02010609060101010101" charset="-122"/>
                <a:sym typeface="+mn-ea"/>
              </a:rPr>
              <a:t>A more general and reference standard: </a:t>
            </a:r>
          </a:p>
          <a:p>
            <a:pPr marL="457200" marR="0" indent="-457200" defTabSz="914400">
              <a:lnSpc>
                <a:spcPct val="120000"/>
              </a:lnSpc>
              <a:buClr>
                <a:schemeClr val="accent1"/>
              </a:buClr>
              <a:buSzPct val="75000"/>
              <a:buFont typeface="Arial" panose="020B0604020202020204" pitchFamily="34" charset="0"/>
              <a:buChar char="•"/>
              <a:defRPr/>
            </a:pPr>
            <a:r>
              <a:rPr lang="en-US" altLang="zh-CN" sz="2400" b="1" dirty="0">
                <a:solidFill>
                  <a:schemeClr val="tx2"/>
                </a:solidFill>
                <a:latin typeface="+mj-lt"/>
                <a:ea typeface="黑体" panose="02010609060101010101" charset="-122"/>
                <a:cs typeface="黑体" panose="02010609060101010101" charset="-122"/>
                <a:sym typeface="+mn-ea"/>
              </a:rPr>
              <a:t>T</a:t>
            </a:r>
            <a:r>
              <a:rPr lang="en-US" altLang="zh-CN" sz="2400" b="1" noProof="0" dirty="0">
                <a:solidFill>
                  <a:schemeClr val="tx2"/>
                </a:solidFill>
                <a:latin typeface="+mj-lt"/>
                <a:ea typeface="黑体" panose="02010609060101010101" charset="-122"/>
                <a:cs typeface="黑体" panose="02010609060101010101" charset="-122"/>
                <a:sym typeface="+mn-ea"/>
              </a:rPr>
              <a:t>he program has passed all the use cases of the unit test, and the coverage rate of the program statement has reached 100%, and </a:t>
            </a:r>
          </a:p>
          <a:p>
            <a:pPr marL="457200" marR="0" indent="-457200" defTabSz="914400">
              <a:lnSpc>
                <a:spcPct val="120000"/>
              </a:lnSpc>
              <a:buClr>
                <a:schemeClr val="accent1"/>
              </a:buClr>
              <a:buSzPct val="75000"/>
              <a:buFont typeface="Arial" panose="020B0604020202020204" pitchFamily="34" charset="0"/>
              <a:buChar char="•"/>
              <a:defRPr/>
            </a:pPr>
            <a:r>
              <a:rPr lang="en-US" altLang="zh-CN" sz="2400" b="1" dirty="0">
                <a:solidFill>
                  <a:schemeClr val="tx2"/>
                </a:solidFill>
                <a:latin typeface="+mj-lt"/>
                <a:ea typeface="黑体" panose="02010609060101010101" charset="-122"/>
                <a:cs typeface="黑体" panose="02010609060101010101" charset="-122"/>
                <a:sym typeface="+mn-ea"/>
              </a:rPr>
              <a:t>T</a:t>
            </a:r>
            <a:r>
              <a:rPr lang="en-US" altLang="zh-CN" sz="2400" b="1" noProof="0" dirty="0">
                <a:solidFill>
                  <a:schemeClr val="tx2"/>
                </a:solidFill>
                <a:latin typeface="+mj-lt"/>
                <a:ea typeface="黑体" panose="02010609060101010101" charset="-122"/>
                <a:cs typeface="黑体" panose="02010609060101010101" charset="-122"/>
                <a:sym typeface="+mn-ea"/>
              </a:rPr>
              <a:t>he coverage rate of the program branch has reached 85%. The statement coverage and branch coverage of the core module must reach 100%.</a:t>
            </a:r>
            <a:endParaRPr lang="zh-CN" altLang="en-US" noProof="0" dirty="0">
              <a:solidFill>
                <a:schemeClr val="tx2"/>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12</a:t>
            </a:fld>
            <a:r>
              <a:rPr lang="en-US" altLang="zh-CN" b="1" dirty="0">
                <a:solidFill>
                  <a:schemeClr val="accent4"/>
                </a:solidFill>
              </a:rPr>
              <a:t>/104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296652"/>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243205" y="1376045"/>
            <a:ext cx="8679815" cy="53922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20000"/>
              </a:lnSpc>
              <a:buClr>
                <a:schemeClr val="accent1"/>
              </a:buClr>
              <a:buSzPct val="75000"/>
              <a:buFontTx/>
              <a:buNone/>
              <a:defRPr/>
            </a:pPr>
            <a:r>
              <a:rPr lang="en-US" altLang="zh-CN" sz="3200" b="1" noProof="0" dirty="0">
                <a:solidFill>
                  <a:schemeClr val="accent1">
                    <a:lumMod val="50000"/>
                  </a:schemeClr>
                </a:solidFill>
                <a:latin typeface="+mj-lt"/>
                <a:ea typeface="黑体" panose="02010609060101010101" charset="-122"/>
                <a:cs typeface="黑体" panose="02010609060101010101" charset="-122"/>
                <a:sym typeface="+mn-ea"/>
              </a:rPr>
              <a:t>(8) How to conduct unit testing</a:t>
            </a:r>
          </a:p>
          <a:p>
            <a:pPr marR="0" defTabSz="914400">
              <a:lnSpc>
                <a:spcPct val="120000"/>
              </a:lnSpc>
              <a:buClr>
                <a:schemeClr val="accent1"/>
              </a:buClr>
              <a:buSzPct val="75000"/>
              <a:buFontTx/>
              <a:buNone/>
              <a:defRPr/>
            </a:pPr>
            <a:r>
              <a:rPr lang="en-US" altLang="zh-CN" noProof="0" dirty="0">
                <a:solidFill>
                  <a:schemeClr val="tx2">
                    <a:lumMod val="95000"/>
                    <a:lumOff val="5000"/>
                  </a:schemeClr>
                </a:solidFill>
                <a:latin typeface="+mj-lt"/>
                <a:ea typeface="黑体" panose="02010609060101010101" charset="-122"/>
                <a:cs typeface="黑体" panose="02010609060101010101" charset="-122"/>
                <a:sym typeface="+mn-ea"/>
              </a:rPr>
              <a:t>Unit testing mainly uses </a:t>
            </a:r>
            <a:r>
              <a:rPr lang="en-US" altLang="zh-CN" u="sng" noProof="0" dirty="0">
                <a:solidFill>
                  <a:schemeClr val="tx2">
                    <a:lumMod val="95000"/>
                    <a:lumOff val="5000"/>
                  </a:schemeClr>
                </a:solidFill>
                <a:latin typeface="+mj-lt"/>
                <a:ea typeface="黑体" panose="02010609060101010101" charset="-122"/>
                <a:cs typeface="黑体" panose="02010609060101010101" charset="-122"/>
                <a:sym typeface="+mn-ea"/>
              </a:rPr>
              <a:t>white box testing </a:t>
            </a:r>
            <a:r>
              <a:rPr lang="en-US" altLang="zh-CN" noProof="0" dirty="0">
                <a:solidFill>
                  <a:schemeClr val="tx2">
                    <a:lumMod val="95000"/>
                    <a:lumOff val="5000"/>
                  </a:schemeClr>
                </a:solidFill>
                <a:latin typeface="+mj-lt"/>
                <a:ea typeface="黑体" panose="02010609060101010101" charset="-122"/>
                <a:cs typeface="黑体" panose="02010609060101010101" charset="-122"/>
                <a:sym typeface="+mn-ea"/>
              </a:rPr>
              <a:t>methods, </a:t>
            </a:r>
            <a:r>
              <a:rPr lang="en-US" altLang="zh-CN" u="sng" noProof="0" dirty="0">
                <a:solidFill>
                  <a:schemeClr val="tx2">
                    <a:lumMod val="95000"/>
                    <a:lumOff val="5000"/>
                  </a:schemeClr>
                </a:solidFill>
                <a:latin typeface="+mj-lt"/>
                <a:ea typeface="黑体" panose="02010609060101010101" charset="-122"/>
                <a:cs typeface="黑体" panose="02010609060101010101" charset="-122"/>
                <a:sym typeface="+mn-ea"/>
              </a:rPr>
              <a:t>supplemented by black box testing</a:t>
            </a:r>
            <a:r>
              <a:rPr lang="en-US" altLang="zh-CN" noProof="0" dirty="0">
                <a:solidFill>
                  <a:schemeClr val="tx2">
                    <a:lumMod val="95000"/>
                    <a:lumOff val="5000"/>
                  </a:schemeClr>
                </a:solidFill>
                <a:latin typeface="+mj-lt"/>
                <a:ea typeface="黑体" panose="02010609060101010101" charset="-122"/>
                <a:cs typeface="黑体" panose="02010609060101010101" charset="-122"/>
                <a:sym typeface="+mn-ea"/>
              </a:rPr>
              <a:t> methods. Unit tests are typically done in the following ways.</a:t>
            </a:r>
          </a:p>
          <a:p>
            <a:pPr marL="342900" marR="0" indent="-342900" defTabSz="914400">
              <a:lnSpc>
                <a:spcPct val="120000"/>
              </a:lnSpc>
              <a:buClr>
                <a:schemeClr val="accent1"/>
              </a:buClr>
              <a:buSzPct val="75000"/>
              <a:buFont typeface="Wingdings" panose="05000000000000000000" pitchFamily="2" charset="2"/>
              <a:buChar char="u"/>
              <a:defRPr/>
            </a:pPr>
            <a:r>
              <a:rPr lang="en-US" altLang="zh-CN" b="1" noProof="0" dirty="0">
                <a:solidFill>
                  <a:schemeClr val="tx2">
                    <a:lumMod val="95000"/>
                    <a:lumOff val="5000"/>
                  </a:schemeClr>
                </a:solidFill>
                <a:latin typeface="+mn-lt"/>
                <a:ea typeface="黑体" panose="02010609060101010101" charset="-122"/>
                <a:cs typeface="黑体" panose="02010609060101010101" charset="-122"/>
                <a:sym typeface="+mn-ea"/>
              </a:rPr>
              <a:t>Static testing. This includes checking whether the code conforms to the coding specification, whether the algorithm logic is correct and efficient, whether the module interface is correct, whether the error handling is complete, and whether the expressions and SQL statements are correct. </a:t>
            </a:r>
          </a:p>
          <a:p>
            <a:pPr marL="342900" indent="-342900">
              <a:lnSpc>
                <a:spcPct val="120000"/>
              </a:lnSpc>
              <a:buClr>
                <a:schemeClr val="accent1"/>
              </a:buClr>
              <a:buSzPct val="75000"/>
              <a:buFont typeface="Wingdings" panose="05000000000000000000" pitchFamily="2" charset="2"/>
              <a:buChar char="u"/>
              <a:defRPr/>
            </a:pPr>
            <a:r>
              <a:rPr lang="en-US" altLang="zh-CN" b="1" dirty="0">
                <a:solidFill>
                  <a:schemeClr val="tx2">
                    <a:lumMod val="95000"/>
                    <a:lumOff val="5000"/>
                  </a:schemeClr>
                </a:solidFill>
                <a:latin typeface="+mn-lt"/>
                <a:ea typeface="黑体" panose="02010609060101010101" charset="-122"/>
                <a:cs typeface="黑体" panose="02010609060101010101" charset="-122"/>
                <a:sym typeface="+mn-ea"/>
              </a:rPr>
              <a:t>Static testing can find about 30%-70% of program logic and coding errors. Dynamic testing. By designing and executing unit test cases, check that the software unit actually runs correctly. A large number of hidden errors in the code must be captured through dynamic tracking and analysis, so dynamic testing is the focus and difficulty of unit testing.</a:t>
            </a:r>
            <a:endParaRPr lang="zh-CN" altLang="en-US" b="1"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13</a:t>
            </a:fld>
            <a:r>
              <a:rPr lang="en-US" altLang="zh-CN" b="1" dirty="0">
                <a:solidFill>
                  <a:schemeClr val="accent4"/>
                </a:solidFill>
              </a:rPr>
              <a:t>/104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232410" y="1323975"/>
            <a:ext cx="8679815" cy="491512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chemeClr val="accent1"/>
              </a:buClr>
              <a:buSzPct val="75000"/>
              <a:defRPr/>
            </a:pPr>
            <a:r>
              <a:rPr lang="en-US" altLang="zh-CN" sz="2800" b="1" dirty="0">
                <a:solidFill>
                  <a:schemeClr val="accent1">
                    <a:lumMod val="50000"/>
                  </a:schemeClr>
                </a:solidFill>
                <a:latin typeface="+mn-lt"/>
                <a:ea typeface="黑体" panose="02010609060101010101" charset="-122"/>
                <a:cs typeface="黑体" panose="02010609060101010101" charset="-122"/>
                <a:sym typeface="+mn-ea"/>
              </a:rPr>
              <a:t>(8) How to conduct unit testing</a:t>
            </a:r>
          </a:p>
          <a:p>
            <a:pPr marL="914400" marR="0" lvl="1" indent="-457200" defTabSz="914400">
              <a:lnSpc>
                <a:spcPct val="120000"/>
              </a:lnSpc>
              <a:buClr>
                <a:schemeClr val="accent1"/>
              </a:buClr>
              <a:buSzPct val="75000"/>
              <a:buFont typeface="Wingdings" panose="05000000000000000000" charset="0"/>
              <a:buChar char="Ø"/>
              <a:defRPr/>
            </a:pPr>
            <a:r>
              <a:rPr lang="en-US" altLang="zh-CN" noProof="0" dirty="0">
                <a:solidFill>
                  <a:schemeClr val="tx2">
                    <a:lumMod val="95000"/>
                    <a:lumOff val="5000"/>
                  </a:schemeClr>
                </a:solidFill>
                <a:latin typeface="+mn-lt"/>
                <a:ea typeface="黑体" panose="02010609060101010101" charset="-122"/>
                <a:cs typeface="黑体" panose="02010609060101010101" charset="-122"/>
                <a:sym typeface="+mn-ea"/>
              </a:rPr>
              <a:t>State transition testing. Some software units, such as classes and components, may have multiple states, and transitions between states are triggered by events, which in turn can trigger actions. Software units in different states, for the same input will produce different output results, which is different from traditional software units (such as functions and procedures), increasing the difficulty of unit testing. Therefore, the possible state of the unit, the transition between states, and the desired action after the state transition should be tested. State transition diagrams are often used to aid in the design of test cases. Each test case must include the unit start state, input, expected output, and desired state after conversion. State transition testing uses a black-box testing approach.</a:t>
            </a:r>
            <a:endParaRPr lang="zh-CN" altLang="en-US"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14</a:t>
            </a:fld>
            <a:r>
              <a:rPr lang="en-US" altLang="zh-CN" b="1" dirty="0">
                <a:solidFill>
                  <a:schemeClr val="accent4"/>
                </a:solidFill>
              </a:rPr>
              <a:t>/104</a:t>
            </a:r>
          </a:p>
        </p:txBody>
      </p:sp>
      <p:sp>
        <p:nvSpPr>
          <p:cNvPr id="6" name="Rectangle 3"/>
          <p:cNvSpPr txBox="1">
            <a:spLocks/>
          </p:cNvSpPr>
          <p:nvPr/>
        </p:nvSpPr>
        <p:spPr>
          <a:xfrm>
            <a:off x="1495425" y="296652"/>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a:solidFill>
                  <a:srgbClr val="3366FF"/>
                </a:solidFill>
                <a:ea typeface="黑体" panose="02010609060101010101" charset="-122"/>
                <a:cs typeface="黑体" panose="02010609060101010101" charset="-122"/>
              </a:rPr>
              <a:t>4.1.2 Basic understanding of unit testing</a:t>
            </a:r>
            <a:endParaRPr lang="zh-CN" altLang="en-US" sz="3600" b="1" kern="0" dirty="0">
              <a:solidFill>
                <a:srgbClr val="3366FF"/>
              </a:solidFill>
              <a:ea typeface="黑体" panose="02010609060101010101" charset="-122"/>
              <a:cs typeface="黑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401002"/>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4.1.3 Misunderstandings about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52387" y="1695186"/>
            <a:ext cx="8679815" cy="47274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60000"/>
              </a:lnSpc>
              <a:buClr>
                <a:schemeClr val="accent1"/>
              </a:buClr>
              <a:buSzPct val="75000"/>
              <a:buFontTx/>
              <a:buNone/>
              <a:defRPr/>
            </a:pPr>
            <a:r>
              <a:rPr lang="en-US" altLang="zh-CN" sz="2400" noProof="0" dirty="0">
                <a:solidFill>
                  <a:schemeClr val="accent1">
                    <a:lumMod val="50000"/>
                  </a:schemeClr>
                </a:solidFill>
                <a:latin typeface="+mj-lt"/>
                <a:ea typeface="黑体" panose="02010609060101010101" charset="-122"/>
                <a:cs typeface="黑体" panose="02010609060101010101" charset="-122"/>
                <a:sym typeface="+mn-ea"/>
              </a:rPr>
              <a:t>Myth 1: </a:t>
            </a:r>
            <a:r>
              <a:rPr lang="en-US" altLang="zh-CN" sz="2400" noProof="0" dirty="0">
                <a:solidFill>
                  <a:schemeClr val="tx2"/>
                </a:solidFill>
                <a:latin typeface="+mj-lt"/>
                <a:ea typeface="黑体" panose="02010609060101010101" charset="-122"/>
                <a:cs typeface="黑体" panose="02010609060101010101" charset="-122"/>
                <a:sym typeface="+mn-ea"/>
              </a:rPr>
              <a:t>Unit testing is not valuable and wastes too much time. </a:t>
            </a:r>
          </a:p>
          <a:p>
            <a:pPr>
              <a:lnSpc>
                <a:spcPct val="160000"/>
              </a:lnSpc>
              <a:buClr>
                <a:schemeClr val="accent1"/>
              </a:buClr>
              <a:buSzPct val="75000"/>
              <a:defRPr/>
            </a:pPr>
            <a:r>
              <a:rPr lang="en-US" altLang="zh-CN" sz="2400" noProof="0" dirty="0">
                <a:solidFill>
                  <a:schemeClr val="accent1">
                    <a:lumMod val="50000"/>
                  </a:schemeClr>
                </a:solidFill>
                <a:latin typeface="+mj-lt"/>
                <a:ea typeface="黑体" panose="02010609060101010101" charset="-122"/>
                <a:cs typeface="黑体" panose="02010609060101010101" charset="-122"/>
                <a:sym typeface="+mn-ea"/>
              </a:rPr>
              <a:t>Myth 2: </a:t>
            </a:r>
            <a:r>
              <a:rPr lang="en-US" altLang="zh-CN" sz="2400" dirty="0">
                <a:solidFill>
                  <a:schemeClr val="tx2"/>
                </a:solidFill>
                <a:latin typeface="+mj-lt"/>
                <a:ea typeface="黑体" panose="02010609060101010101" charset="-122"/>
                <a:cs typeface="黑体" panose="02010609060101010101" charset="-122"/>
                <a:sym typeface="+mn-ea"/>
              </a:rPr>
              <a:t>The developer's responsibility is only software development, not unit testing. </a:t>
            </a:r>
          </a:p>
          <a:p>
            <a:pPr marR="0">
              <a:lnSpc>
                <a:spcPct val="160000"/>
              </a:lnSpc>
              <a:buClr>
                <a:schemeClr val="accent1"/>
              </a:buClr>
              <a:buSzPct val="75000"/>
              <a:defRPr/>
            </a:pPr>
            <a:r>
              <a:rPr lang="en-US" altLang="zh-CN" sz="2400" noProof="0" dirty="0">
                <a:solidFill>
                  <a:schemeClr val="accent1">
                    <a:lumMod val="50000"/>
                  </a:schemeClr>
                </a:solidFill>
                <a:latin typeface="+mj-lt"/>
                <a:ea typeface="黑体" panose="02010609060101010101" charset="-122"/>
                <a:cs typeface="黑体" panose="02010609060101010101" charset="-122"/>
                <a:sym typeface="+mn-ea"/>
              </a:rPr>
              <a:t>Myth 3: </a:t>
            </a:r>
            <a:r>
              <a:rPr lang="en-US" altLang="zh-CN" sz="2400" dirty="0">
                <a:solidFill>
                  <a:schemeClr val="tx2"/>
                </a:solidFill>
                <a:latin typeface="+mj-lt"/>
                <a:ea typeface="黑体" panose="02010609060101010101" charset="-122"/>
                <a:cs typeface="黑体" panose="02010609060101010101" charset="-122"/>
                <a:sym typeface="+mn-ea"/>
              </a:rPr>
              <a:t>I have a high level of programming and don't need unit testing. </a:t>
            </a:r>
          </a:p>
          <a:p>
            <a:pPr>
              <a:lnSpc>
                <a:spcPct val="160000"/>
              </a:lnSpc>
              <a:buClr>
                <a:schemeClr val="accent1"/>
              </a:buClr>
              <a:buSzPct val="75000"/>
              <a:defRPr/>
            </a:pPr>
            <a:r>
              <a:rPr lang="en-US" altLang="zh-CN" sz="2400" noProof="0" dirty="0">
                <a:solidFill>
                  <a:schemeClr val="accent1">
                    <a:lumMod val="50000"/>
                  </a:schemeClr>
                </a:solidFill>
                <a:latin typeface="+mj-lt"/>
                <a:ea typeface="黑体" panose="02010609060101010101" charset="-122"/>
                <a:cs typeface="黑体" panose="02010609060101010101" charset="-122"/>
                <a:sym typeface="+mn-ea"/>
              </a:rPr>
              <a:t>Myth 4: </a:t>
            </a:r>
            <a:r>
              <a:rPr lang="en-US" altLang="zh-CN" sz="2400" dirty="0">
                <a:solidFill>
                  <a:schemeClr val="tx2"/>
                </a:solidFill>
                <a:latin typeface="+mj-lt"/>
                <a:ea typeface="黑体" panose="02010609060101010101" charset="-122"/>
                <a:cs typeface="黑体" panose="02010609060101010101" charset="-122"/>
                <a:sym typeface="+mn-ea"/>
              </a:rPr>
              <a:t>Integration testing will reveal bugs in all software units. </a:t>
            </a:r>
          </a:p>
          <a:p>
            <a:pPr marR="0" defTabSz="914400">
              <a:lnSpc>
                <a:spcPct val="160000"/>
              </a:lnSpc>
              <a:buClr>
                <a:schemeClr val="accent1"/>
              </a:buClr>
              <a:buSzPct val="75000"/>
              <a:buFontTx/>
              <a:buNone/>
              <a:defRPr/>
            </a:pPr>
            <a:r>
              <a:rPr lang="en-US" altLang="zh-CN" sz="2400" noProof="0" dirty="0">
                <a:solidFill>
                  <a:schemeClr val="accent1">
                    <a:lumMod val="50000"/>
                  </a:schemeClr>
                </a:solidFill>
                <a:latin typeface="+mj-lt"/>
                <a:ea typeface="黑体" panose="02010609060101010101" charset="-122"/>
                <a:cs typeface="黑体" panose="02010609060101010101" charset="-122"/>
                <a:sym typeface="+mn-ea"/>
              </a:rPr>
              <a:t>Myth 5: </a:t>
            </a:r>
            <a:r>
              <a:rPr lang="en-US" altLang="zh-CN" sz="2400" dirty="0">
                <a:solidFill>
                  <a:schemeClr val="tx2"/>
                </a:solidFill>
                <a:latin typeface="+mj-lt"/>
                <a:ea typeface="黑体" panose="02010609060101010101" charset="-122"/>
                <a:cs typeface="黑体" panose="02010609060101010101" charset="-122"/>
                <a:sym typeface="+mn-ea"/>
              </a:rPr>
              <a:t>The business logic is simple and not worth writing unit tests.</a:t>
            </a:r>
            <a:endParaRPr lang="zh-CN" altLang="en-US" sz="2400" dirty="0">
              <a:solidFill>
                <a:schemeClr val="tx2"/>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15</a:t>
            </a:fld>
            <a:r>
              <a:rPr lang="en-US" altLang="zh-CN" b="1" dirty="0">
                <a:solidFill>
                  <a:schemeClr val="accent4"/>
                </a:solidFill>
              </a:rPr>
              <a:t>/104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403860" y="1417320"/>
            <a:ext cx="8679815" cy="5231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30000"/>
              </a:lnSpc>
              <a:buClr>
                <a:schemeClr val="accent1"/>
              </a:buClr>
              <a:buSzPct val="75000"/>
              <a:buFontTx/>
              <a:buNone/>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In addition to the above misunderstandings, project management problems are also a major reason for the inability to fully complete unit testing in actual development work. </a:t>
            </a:r>
          </a:p>
          <a:p>
            <a:pPr marL="342900" marR="0" indent="-342900" defTabSz="914400">
              <a:lnSpc>
                <a:spcPct val="130000"/>
              </a:lnSpc>
              <a:buClr>
                <a:schemeClr val="accent1"/>
              </a:buClr>
              <a:buSzPct val="75000"/>
              <a:buFont typeface="Arial" panose="020B0604020202020204" pitchFamily="34" charset="0"/>
              <a:buChar char="•"/>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In practice, the following two situations often occur: In order to complete the coding task, there is not enough time for unit testing. </a:t>
            </a:r>
          </a:p>
          <a:p>
            <a:pPr marL="342900" marR="0" indent="-342900" defTabSz="914400">
              <a:lnSpc>
                <a:spcPct val="130000"/>
              </a:lnSpc>
              <a:buClr>
                <a:schemeClr val="accent1"/>
              </a:buClr>
              <a:buSzPct val="75000"/>
              <a:buFont typeface="Arial" panose="020B0604020202020204" pitchFamily="34" charset="0"/>
              <a:buChar char="•"/>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Conducting complete unit tests can result in failure to complete development tasks on time, resulting in project delays. Unit testing can be done as much as possible in the early stages of the project, but the more you get out of control the later in the project completes.</a:t>
            </a:r>
            <a:endParaRPr lang="zh-CN" altLang="en-US" b="1" noProof="0"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16</a:t>
            </a:fld>
            <a:r>
              <a:rPr lang="en-US" altLang="zh-CN" b="1" dirty="0">
                <a:solidFill>
                  <a:schemeClr val="accent4"/>
                </a:solidFill>
              </a:rPr>
              <a:t>/104</a:t>
            </a:r>
          </a:p>
        </p:txBody>
      </p:sp>
      <p:sp>
        <p:nvSpPr>
          <p:cNvPr id="6" name="Rectangle 3"/>
          <p:cNvSpPr>
            <a:spLocks noGrp="1"/>
          </p:cNvSpPr>
          <p:nvPr>
            <p:ph type="title"/>
          </p:nvPr>
        </p:nvSpPr>
        <p:spPr>
          <a:xfrm>
            <a:off x="1606282" y="29337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4.1.3 Misunderstandings about unit testing</a:t>
            </a:r>
            <a:endParaRPr lang="zh-CN" altLang="en-US" sz="3600" b="1" dirty="0">
              <a:solidFill>
                <a:srgbClr val="3366FF"/>
              </a:solidFill>
              <a:ea typeface="黑体" panose="02010609060101010101" charset="-122"/>
              <a:cs typeface="黑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75656" y="36866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4.1.3 Misunderstandings about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66395" y="1606550"/>
            <a:ext cx="8679815" cy="48436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chemeClr val="accent1"/>
              </a:buClr>
              <a:buSzPct val="75000"/>
              <a:buFontTx/>
              <a:buNone/>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The reason for this phenomenon can only be said that project management is not formal and rigorous, and it cannot be used as a reason for developers not to write unit tests. If developers do not develop the good habit of writing unit tests, the quality of the code they write must not be effectively controlled.      </a:t>
            </a:r>
          </a:p>
          <a:p>
            <a:pPr marR="0" defTabSz="914400">
              <a:lnSpc>
                <a:spcPct val="110000"/>
              </a:lnSpc>
              <a:buClr>
                <a:schemeClr val="accent1"/>
              </a:buClr>
              <a:buSzPct val="75000"/>
              <a:buFontTx/>
              <a:buNone/>
              <a:defRPr/>
            </a:pPr>
            <a:r>
              <a:rPr lang="en-US" altLang="zh-CN" sz="2400" dirty="0">
                <a:solidFill>
                  <a:schemeClr val="tx2">
                    <a:lumMod val="95000"/>
                    <a:lumOff val="5000"/>
                  </a:schemeClr>
                </a:solidFill>
                <a:latin typeface="+mj-lt"/>
                <a:ea typeface="黑体" panose="02010609060101010101" charset="-122"/>
                <a:cs typeface="黑体" panose="02010609060101010101" charset="-122"/>
                <a:sym typeface="+mn-ea"/>
              </a:rPr>
              <a:t>     </a:t>
            </a:r>
            <a:r>
              <a:rPr lang="en-US" altLang="zh-CN" sz="2400" b="1" noProof="0" dirty="0">
                <a:solidFill>
                  <a:schemeClr val="tx2">
                    <a:lumMod val="95000"/>
                    <a:lumOff val="5000"/>
                  </a:schemeClr>
                </a:solidFill>
                <a:latin typeface="+mj-lt"/>
                <a:ea typeface="黑体" panose="02010609060101010101" charset="-122"/>
                <a:cs typeface="黑体" panose="02010609060101010101" charset="-122"/>
                <a:sym typeface="+mn-ea"/>
              </a:rPr>
              <a:t>Test-Driven Development (TDD) has become a core practice in agile development and extreme programming development methodologies. </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Before developing functional code, write unit test case code, and then the test code determines what product code needs to be written, thus driving the entire development process. This is evident in the importance of unit testing.</a:t>
            </a:r>
            <a:endParaRPr lang="zh-CN" altLang="en-US" sz="2400" noProof="0"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17</a:t>
            </a:fld>
            <a:r>
              <a:rPr lang="en-US" altLang="zh-CN" b="1" dirty="0">
                <a:solidFill>
                  <a:schemeClr val="accent4"/>
                </a:solidFill>
              </a:rPr>
              <a:t>/104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4.1.4 The Significance of Unit Tests</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550545" y="1872615"/>
            <a:ext cx="8679815" cy="33855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chemeClr val="accent1"/>
              </a:buClr>
              <a:buSzPct val="75000"/>
              <a:buFontTx/>
              <a:buNone/>
              <a:defRPr/>
            </a:pPr>
            <a:r>
              <a:rPr lang="en-US" altLang="zh-CN" sz="3600" b="1" noProof="0" dirty="0">
                <a:solidFill>
                  <a:schemeClr val="accent1">
                    <a:lumMod val="50000"/>
                  </a:schemeClr>
                </a:solidFill>
                <a:latin typeface="黑体" panose="02010609060101010101" charset="-122"/>
                <a:ea typeface="黑体" panose="02010609060101010101" charset="-122"/>
                <a:cs typeface="黑体" panose="02010609060101010101" charset="-122"/>
                <a:sym typeface="+mn-ea"/>
              </a:rPr>
              <a:t>Five aspects</a:t>
            </a:r>
            <a:r>
              <a:rPr lang="zh-CN" altLang="en-US" sz="3600" b="1" noProof="0" dirty="0">
                <a:solidFill>
                  <a:schemeClr val="accent1">
                    <a:lumMod val="50000"/>
                  </a:schemeClr>
                </a:solidFill>
                <a:latin typeface="黑体" panose="02010609060101010101" charset="-122"/>
                <a:ea typeface="黑体" panose="02010609060101010101" charset="-122"/>
                <a:cs typeface="黑体" panose="02010609060101010101" charset="-122"/>
                <a:sym typeface="+mn-ea"/>
              </a:rPr>
              <a:t>：</a:t>
            </a:r>
            <a:endParaRPr lang="en-US" altLang="zh-CN" sz="3600" b="1" noProof="0" dirty="0">
              <a:solidFill>
                <a:schemeClr val="accent1">
                  <a:lumMod val="50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chemeClr val="accent1"/>
              </a:buClr>
              <a:buSzPct val="75000"/>
              <a:buFontTx/>
              <a:buNone/>
              <a:defRPr/>
            </a:pPr>
            <a:r>
              <a:rPr lang="en-US" altLang="zh-CN" sz="3600" b="1" dirty="0">
                <a:solidFill>
                  <a:schemeClr val="accent1">
                    <a:lumMod val="50000"/>
                  </a:schemeClr>
                </a:solidFill>
                <a:latin typeface="黑体" panose="02010609060101010101" charset="-122"/>
                <a:ea typeface="黑体" panose="02010609060101010101" charset="-122"/>
                <a:cs typeface="黑体" panose="02010609060101010101" charset="-122"/>
                <a:sym typeface="+mn-ea"/>
              </a:rPr>
              <a:t> </a:t>
            </a:r>
            <a:r>
              <a:rPr lang="en-US" altLang="zh-CN" sz="3200" noProof="0" dirty="0">
                <a:solidFill>
                  <a:schemeClr val="tx2">
                    <a:lumMod val="95000"/>
                    <a:lumOff val="5000"/>
                  </a:schemeClr>
                </a:solidFill>
                <a:latin typeface="+mn-lt"/>
                <a:ea typeface="黑体" panose="02010609060101010101" charset="-122"/>
                <a:cs typeface="黑体" panose="02010609060101010101" charset="-122"/>
                <a:sym typeface="+mn-ea"/>
              </a:rPr>
              <a:t>(1) Product quality </a:t>
            </a:r>
          </a:p>
          <a:p>
            <a:pPr marR="0" defTabSz="914400">
              <a:lnSpc>
                <a:spcPct val="110000"/>
              </a:lnSpc>
              <a:buClr>
                <a:schemeClr val="accent1"/>
              </a:buClr>
              <a:buSzPct val="75000"/>
              <a:buFontTx/>
              <a:buNone/>
              <a:defRPr/>
            </a:pPr>
            <a:r>
              <a:rPr lang="en-US" altLang="zh-CN" sz="3200" noProof="0" dirty="0">
                <a:solidFill>
                  <a:schemeClr val="tx2">
                    <a:lumMod val="95000"/>
                    <a:lumOff val="5000"/>
                  </a:schemeClr>
                </a:solidFill>
                <a:latin typeface="+mn-lt"/>
                <a:ea typeface="黑体" panose="02010609060101010101" charset="-122"/>
                <a:cs typeface="黑体" panose="02010609060101010101" charset="-122"/>
                <a:sym typeface="+mn-ea"/>
              </a:rPr>
              <a:t>  (2) Cost control </a:t>
            </a:r>
          </a:p>
          <a:p>
            <a:pPr marR="0" defTabSz="914400">
              <a:lnSpc>
                <a:spcPct val="110000"/>
              </a:lnSpc>
              <a:buClr>
                <a:schemeClr val="accent1"/>
              </a:buClr>
              <a:buSzPct val="75000"/>
              <a:buFontTx/>
              <a:buNone/>
              <a:defRPr/>
            </a:pPr>
            <a:r>
              <a:rPr lang="en-US" altLang="zh-CN" sz="3200"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3200" noProof="0" dirty="0">
                <a:solidFill>
                  <a:schemeClr val="tx2">
                    <a:lumMod val="95000"/>
                    <a:lumOff val="5000"/>
                  </a:schemeClr>
                </a:solidFill>
                <a:latin typeface="+mn-lt"/>
                <a:ea typeface="黑体" panose="02010609060101010101" charset="-122"/>
                <a:cs typeface="黑体" panose="02010609060101010101" charset="-122"/>
                <a:sym typeface="+mn-ea"/>
              </a:rPr>
              <a:t>(3) Test efficiency </a:t>
            </a:r>
          </a:p>
          <a:p>
            <a:pPr marR="0" defTabSz="914400">
              <a:lnSpc>
                <a:spcPct val="110000"/>
              </a:lnSpc>
              <a:buClr>
                <a:schemeClr val="accent1"/>
              </a:buClr>
              <a:buSzPct val="75000"/>
              <a:buFontTx/>
              <a:buNone/>
              <a:defRPr/>
            </a:pPr>
            <a:r>
              <a:rPr lang="en-US" altLang="zh-CN" sz="3200"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3200" noProof="0" dirty="0">
                <a:solidFill>
                  <a:schemeClr val="tx2">
                    <a:lumMod val="95000"/>
                    <a:lumOff val="5000"/>
                  </a:schemeClr>
                </a:solidFill>
                <a:latin typeface="+mn-lt"/>
                <a:ea typeface="黑体" panose="02010609060101010101" charset="-122"/>
                <a:cs typeface="黑体" panose="02010609060101010101" charset="-122"/>
                <a:sym typeface="+mn-ea"/>
              </a:rPr>
              <a:t>(4) Test effect </a:t>
            </a:r>
          </a:p>
          <a:p>
            <a:pPr marR="0" defTabSz="914400">
              <a:lnSpc>
                <a:spcPct val="110000"/>
              </a:lnSpc>
              <a:buClr>
                <a:schemeClr val="accent1"/>
              </a:buClr>
              <a:buSzPct val="75000"/>
              <a:buFontTx/>
              <a:buNone/>
              <a:defRPr/>
            </a:pPr>
            <a:r>
              <a:rPr lang="en-US" altLang="zh-CN" sz="3200"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3200" noProof="0" dirty="0">
                <a:solidFill>
                  <a:schemeClr val="tx2">
                    <a:lumMod val="95000"/>
                    <a:lumOff val="5000"/>
                  </a:schemeClr>
                </a:solidFill>
                <a:latin typeface="+mn-lt"/>
                <a:ea typeface="黑体" panose="02010609060101010101" charset="-122"/>
                <a:cs typeface="黑体" panose="02010609060101010101" charset="-122"/>
                <a:sym typeface="+mn-ea"/>
              </a:rPr>
              <a:t>(5) Comprehensive test capability</a:t>
            </a:r>
            <a:endParaRPr lang="zh-CN" altLang="en-US" sz="3200"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18</a:t>
            </a:fld>
            <a:r>
              <a:rPr lang="en-US" altLang="zh-CN" b="1" dirty="0">
                <a:solidFill>
                  <a:schemeClr val="accent4"/>
                </a:solidFill>
              </a:rPr>
              <a:t>/104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404664"/>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4.1.5 Principles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123190" y="1523987"/>
            <a:ext cx="8799830" cy="531837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90000"/>
              </a:lnSpc>
              <a:buClr>
                <a:schemeClr val="accent1"/>
              </a:buClr>
              <a:buSzPct val="75000"/>
              <a:buFontTx/>
              <a:buNone/>
              <a:defRPr/>
            </a:pPr>
            <a:r>
              <a:rPr lang="en-US" sz="2800"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According to the practice summary of Alibaba technology, good unit testing needs to comply with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AIR principles</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R="0" defTabSz="914400">
              <a:lnSpc>
                <a:spcPct val="90000"/>
              </a:lnSpc>
              <a:buClr>
                <a:schemeClr val="accent1"/>
              </a:buClr>
              <a:buSzPct val="75000"/>
              <a:buFontTx/>
              <a:buNone/>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A: </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A</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utomation. </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Unit testing should be performed automatically and non-interactively, and large and complex software project development usually executes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test frameworks on a regular basis</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and project development is often carried out in a continuously integrated manner, so the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unit testing process is required to be highly automated, and the test output results do not rely on manual inspection. </a:t>
            </a:r>
          </a:p>
          <a:p>
            <a:pPr marR="0" defTabSz="914400">
              <a:lnSpc>
                <a:spcPct val="90000"/>
              </a:lnSpc>
              <a:buClr>
                <a:schemeClr val="accent1"/>
              </a:buClr>
              <a:buSzPct val="75000"/>
              <a:buFontTx/>
              <a:buNone/>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I: Independent. </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In order to ensure that the unit test results are stable and reliable, the test cases are easy to maintain, and the independence of the unit tests needs to be maintained.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Unit test cases </a:t>
            </a:r>
            <a:r>
              <a:rPr lang="en-US" b="1" u="sng" noProof="0" dirty="0">
                <a:solidFill>
                  <a:schemeClr val="tx2">
                    <a:lumMod val="95000"/>
                    <a:lumOff val="5000"/>
                  </a:schemeClr>
                </a:solidFill>
                <a:latin typeface="+mj-lt"/>
                <a:ea typeface="黑体" panose="02010609060101010101" charset="-122"/>
                <a:cs typeface="黑体" panose="02010609060101010101" charset="-122"/>
                <a:sym typeface="+mn-ea"/>
              </a:rPr>
              <a:t>must never call each other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and must be completely decoupled between use cases without any dependencies or the order in which the use cases are executed</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R="0" defTabSz="914400">
              <a:lnSpc>
                <a:spcPct val="90000"/>
              </a:lnSpc>
              <a:buClr>
                <a:schemeClr val="accent1"/>
              </a:buClr>
              <a:buSzPct val="75000"/>
              <a:buFontTx/>
              <a:buNone/>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R: Repeatable.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Unit testing should be repeatable and not influenced by the external environment</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When software is continuously integrated, unit tests are performed after the program code changes. If unit tests rely on external environments, such as networks, services, middleware, etc., it is easy to make continuous integration impossible.</a:t>
            </a:r>
            <a:endParaRPr sz="1800" b="1" noProof="0"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01610" y="6490394"/>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19</a:t>
            </a:fld>
            <a:r>
              <a:rPr lang="en-US" altLang="zh-CN" b="1" dirty="0">
                <a:solidFill>
                  <a:schemeClr val="accent4"/>
                </a:solidFill>
              </a:rPr>
              <a:t>/104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a:xfrm>
            <a:off x="1691680" y="971994"/>
            <a:ext cx="7150735" cy="877570"/>
          </a:xfrm>
        </p:spPr>
        <p:txBody>
          <a:bodyPr vert="horz" wrap="square" lIns="91440" tIns="45720" rIns="91440" bIns="45720" anchor="ctr"/>
          <a:lstStyle/>
          <a:p>
            <a:pPr eaLnBrk="1" hangingPunct="1"/>
            <a:r>
              <a:rPr lang="en-US" altLang="zh-CN" sz="4000" b="1" dirty="0">
                <a:solidFill>
                  <a:schemeClr val="hlink"/>
                </a:solidFill>
                <a:ea typeface="黑体" panose="02010609060101010101" charset="-122"/>
                <a:cs typeface="黑体" panose="02010609060101010101" charset="-122"/>
              </a:rPr>
              <a:t>Chapter 4: The Execution Phase of Software Testing
</a:t>
            </a:r>
            <a:endParaRPr lang="zh-CN" altLang="en-US" sz="4000" b="1" dirty="0">
              <a:solidFill>
                <a:schemeClr val="hlink"/>
              </a:solidFill>
              <a:ea typeface="黑体" panose="02010609060101010101" charset="-122"/>
              <a:cs typeface="黑体" panose="02010609060101010101" charset="-122"/>
            </a:endParaRPr>
          </a:p>
        </p:txBody>
      </p:sp>
      <p:sp>
        <p:nvSpPr>
          <p:cNvPr id="6148" name="Text Box 3"/>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1448965" name="Rectangle 5"/>
          <p:cNvSpPr>
            <a:spLocks noChangeArrowheads="1"/>
          </p:cNvSpPr>
          <p:nvPr/>
        </p:nvSpPr>
        <p:spPr bwMode="auto">
          <a:xfrm>
            <a:off x="1656402" y="1952839"/>
            <a:ext cx="6445250" cy="491128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vl="0">
              <a:lnSpc>
                <a:spcPct val="170000"/>
              </a:lnSpc>
              <a:defRPr/>
            </a:pPr>
            <a:r>
              <a:rPr lang="en-US" altLang="zh-CN" sz="3200" b="1" dirty="0">
                <a:solidFill>
                  <a:srgbClr val="3366FF"/>
                </a:solidFill>
                <a:effectLst>
                  <a:outerShdw blurRad="38100" dist="38100" dir="2700000" algn="tl">
                    <a:srgbClr val="C0C0C0"/>
                  </a:outerShdw>
                </a:effectLst>
                <a:latin typeface="+mj-lt"/>
                <a:ea typeface="黑体" panose="02010609060101010101" charset="-122"/>
                <a:cs typeface="黑体" panose="02010609060101010101" charset="-122"/>
              </a:rPr>
              <a:t>1 Unit test
2 Integration testing
3 System testing
4 Acceptance testing
5 Regression testing</a:t>
            </a:r>
            <a:r>
              <a:rPr lang="en-US" altLang="zh-CN" sz="3200" b="1" dirty="0">
                <a:solidFill>
                  <a:srgbClr val="3366FF"/>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
</a:t>
            </a:r>
            <a:endParaRPr kumimoji="0" lang="zh-CN" altLang="en-US" sz="2400" b="1" i="0" u="none" strike="noStrike" kern="1200" cap="none" spc="0" normalizeH="0" baseline="0" noProof="0" dirty="0">
              <a:ln>
                <a:noFill/>
              </a:ln>
              <a:solidFill>
                <a:srgbClr val="3366FF"/>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a:t>
            </a:fld>
            <a:r>
              <a:rPr lang="en-US" altLang="zh-CN" b="1" dirty="0">
                <a:solidFill>
                  <a:schemeClr val="accent4"/>
                </a:solidFill>
              </a:rPr>
              <a:t>/104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250048" y="1783851"/>
            <a:ext cx="8799830" cy="46535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90000"/>
              </a:lnSpc>
              <a:buClr>
                <a:schemeClr val="accent1"/>
              </a:buClr>
              <a:buSzPct val="75000"/>
              <a:buFontTx/>
              <a:buNone/>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In addition, in engineering practice, there are some unit testing principles as follows. During the design review phase,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developers should work with testers to determine the scope of unit tests</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R="0" defTabSz="914400">
              <a:lnSpc>
                <a:spcPct val="90000"/>
              </a:lnSpc>
              <a:buClr>
                <a:schemeClr val="accent1"/>
              </a:buClr>
              <a:buSzPct val="75000"/>
              <a:buFontTx/>
              <a:buNone/>
              <a:defRPr/>
            </a:pPr>
            <a:endParaRPr lang="en-US" sz="2400" dirty="0">
              <a:solidFill>
                <a:schemeClr val="tx2">
                  <a:lumMod val="95000"/>
                  <a:lumOff val="5000"/>
                </a:schemeClr>
              </a:solidFill>
              <a:latin typeface="+mj-lt"/>
              <a:ea typeface="黑体" panose="02010609060101010101" charset="-122"/>
              <a:cs typeface="黑体" panose="02010609060101010101" charset="-122"/>
              <a:sym typeface="+mn-ea"/>
            </a:endParaRPr>
          </a:p>
          <a:p>
            <a:pPr marR="0" defTabSz="914400">
              <a:lnSpc>
                <a:spcPct val="90000"/>
              </a:lnSpc>
              <a:buClr>
                <a:schemeClr val="accent1"/>
              </a:buClr>
              <a:buSzPct val="75000"/>
              <a:buFontTx/>
              <a:buNone/>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A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complete</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unit test should contain both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positive</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and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negative</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tests. </a:t>
            </a:r>
            <a:r>
              <a:rPr lang="en-US" sz="2400" b="1" noProof="0" dirty="0">
                <a:solidFill>
                  <a:schemeClr val="tx2">
                    <a:lumMod val="95000"/>
                    <a:lumOff val="5000"/>
                  </a:schemeClr>
                </a:solidFill>
                <a:latin typeface="+mj-lt"/>
                <a:ea typeface="黑体" panose="02010609060101010101" charset="-122"/>
                <a:cs typeface="黑体" panose="02010609060101010101" charset="-122"/>
                <a:sym typeface="+mn-ea"/>
              </a:rPr>
              <a:t>Positive test should verify what program should perform, while negative test </a:t>
            </a:r>
            <a:r>
              <a:rPr lang="en-US" sz="2400" b="1" noProof="0" dirty="0" err="1">
                <a:solidFill>
                  <a:schemeClr val="tx2">
                    <a:lumMod val="95000"/>
                    <a:lumOff val="5000"/>
                  </a:schemeClr>
                </a:solidFill>
                <a:latin typeface="+mj-lt"/>
                <a:ea typeface="黑体" panose="02010609060101010101" charset="-122"/>
                <a:cs typeface="黑体" panose="02010609060101010101" charset="-122"/>
                <a:sym typeface="+mn-ea"/>
              </a:rPr>
              <a:t>shoul</a:t>
            </a:r>
            <a:r>
              <a:rPr lang="en-US" sz="2400" b="1" dirty="0">
                <a:solidFill>
                  <a:schemeClr val="tx2">
                    <a:lumMod val="95000"/>
                    <a:lumOff val="5000"/>
                  </a:schemeClr>
                </a:solidFill>
                <a:latin typeface="+mj-lt"/>
                <a:ea typeface="黑体" panose="02010609060101010101" charset="-122"/>
                <a:cs typeface="黑体" panose="02010609060101010101" charset="-122"/>
                <a:sym typeface="+mn-ea"/>
              </a:rPr>
              <a:t>d verify what </a:t>
            </a:r>
            <a:r>
              <a:rPr lang="en-US" sz="2400" b="1" noProof="0" dirty="0">
                <a:solidFill>
                  <a:schemeClr val="tx2">
                    <a:lumMod val="95000"/>
                    <a:lumOff val="5000"/>
                  </a:schemeClr>
                </a:solidFill>
                <a:latin typeface="+mj-lt"/>
                <a:ea typeface="黑体" panose="02010609060101010101" charset="-122"/>
                <a:cs typeface="黑体" panose="02010609060101010101" charset="-122"/>
                <a:sym typeface="+mn-ea"/>
              </a:rPr>
              <a:t>program should not perform</a:t>
            </a: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Unit tests should be supplemented in a timely manner for new code. If the new code affects the original test case, it needs to be corrected in time. Especially for the incremental code of the core module, make sure it passes unit tests. </a:t>
            </a:r>
            <a:r>
              <a:rPr lang="en-US" sz="2400" u="sng" noProof="0" dirty="0">
                <a:solidFill>
                  <a:schemeClr val="tx2">
                    <a:lumMod val="95000"/>
                    <a:lumOff val="5000"/>
                  </a:schemeClr>
                </a:solidFill>
                <a:latin typeface="+mj-lt"/>
                <a:ea typeface="黑体" panose="02010609060101010101" charset="-122"/>
                <a:cs typeface="黑体" panose="02010609060101010101" charset="-122"/>
                <a:sym typeface="+mn-ea"/>
              </a:rPr>
              <a:t>Unit testing should be performed on modified code to avoid introducing new errors with modified code.</a:t>
            </a:r>
            <a:endParaRPr b="1" u="sng" noProof="0"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20</a:t>
            </a:fld>
            <a:r>
              <a:rPr lang="en-US" altLang="zh-CN" b="1" dirty="0">
                <a:solidFill>
                  <a:schemeClr val="accent4"/>
                </a:solidFill>
              </a:rPr>
              <a:t>/104</a:t>
            </a:r>
          </a:p>
        </p:txBody>
      </p:sp>
      <p:sp>
        <p:nvSpPr>
          <p:cNvPr id="6" name="Rectangle 3"/>
          <p:cNvSpPr txBox="1">
            <a:spLocks/>
          </p:cNvSpPr>
          <p:nvPr/>
        </p:nvSpPr>
        <p:spPr>
          <a:xfrm>
            <a:off x="1495425" y="404664"/>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ea typeface="黑体" panose="02010609060101010101" charset="-122"/>
                <a:cs typeface="黑体" panose="02010609060101010101" charset="-122"/>
              </a:rPr>
              <a:t>4.1.5 Principles of Unit Testing</a:t>
            </a:r>
            <a:endParaRPr lang="zh-CN" altLang="en-US" sz="3600" b="1" kern="0" dirty="0">
              <a:solidFill>
                <a:srgbClr val="3366FF"/>
              </a:solidFill>
              <a:ea typeface="黑体" panose="02010609060101010101" charset="-122"/>
              <a:cs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179303" y="1628800"/>
            <a:ext cx="8799830" cy="470898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90000"/>
              </a:lnSpc>
              <a:buClr>
                <a:srgbClr val="3B7777"/>
              </a:buClr>
              <a:buSzPct val="75000"/>
              <a:defRPr/>
            </a:pPr>
            <a:r>
              <a:rPr lang="en-US" noProof="0" dirty="0">
                <a:solidFill>
                  <a:schemeClr val="tx2">
                    <a:lumMod val="95000"/>
                    <a:lumOff val="5000"/>
                  </a:schemeClr>
                </a:solidFill>
                <a:latin typeface="+mj-lt"/>
                <a:ea typeface="黑体" panose="02010609060101010101" charset="-122"/>
                <a:cs typeface="黑体" panose="02010609060101010101" charset="-122"/>
                <a:sym typeface="+mn-ea"/>
              </a:rPr>
              <a:t>Write unit test code in accordance with </a:t>
            </a:r>
            <a:r>
              <a:rPr lang="en-US" b="1" noProof="0" dirty="0">
                <a:solidFill>
                  <a:schemeClr val="tx2">
                    <a:lumMod val="95000"/>
                    <a:lumOff val="5000"/>
                  </a:schemeClr>
                </a:solidFill>
                <a:latin typeface="+mj-lt"/>
                <a:ea typeface="黑体" panose="02010609060101010101" charset="-122"/>
                <a:cs typeface="黑体" panose="02010609060101010101" charset="-122"/>
                <a:sym typeface="+mn-ea"/>
              </a:rPr>
              <a:t>BCDE</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principles to guarantee the quality of delivery of the module under test. </a:t>
            </a:r>
          </a:p>
          <a:p>
            <a:pPr marL="457200" marR="0" indent="-457200" defTabSz="914400">
              <a:lnSpc>
                <a:spcPct val="90000"/>
              </a:lnSpc>
              <a:buClr>
                <a:srgbClr val="3B7777"/>
              </a:buClr>
              <a:buSzPct val="75000"/>
              <a:buAutoNum type="arabicParenBoth"/>
              <a:defRPr/>
            </a:pPr>
            <a:r>
              <a:rPr lang="en-US" b="1" u="sng" noProof="0" dirty="0">
                <a:solidFill>
                  <a:schemeClr val="tx2">
                    <a:lumMod val="95000"/>
                    <a:lumOff val="5000"/>
                  </a:schemeClr>
                </a:solidFill>
                <a:latin typeface="+mj-lt"/>
                <a:ea typeface="黑体" panose="02010609060101010101" charset="-122"/>
                <a:cs typeface="黑体" panose="02010609060101010101" charset="-122"/>
                <a:sym typeface="+mn-ea"/>
              </a:rPr>
              <a:t>B</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order</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boundary value </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test, including circular boundary,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special value</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special time point, data order, etc. </a:t>
            </a:r>
          </a:p>
          <a:p>
            <a:pPr marL="457200" marR="0" indent="-457200" defTabSz="914400">
              <a:lnSpc>
                <a:spcPct val="90000"/>
              </a:lnSpc>
              <a:buClr>
                <a:srgbClr val="3B7777"/>
              </a:buClr>
              <a:buSzPct val="75000"/>
              <a:buAutoNum type="arabicParenBoth"/>
              <a:defRPr/>
            </a:pPr>
            <a:r>
              <a:rPr lang="en-US" b="1" u="sng" noProof="0" dirty="0">
                <a:solidFill>
                  <a:schemeClr val="tx2">
                    <a:lumMod val="95000"/>
                    <a:lumOff val="5000"/>
                  </a:schemeClr>
                </a:solidFill>
                <a:latin typeface="+mj-lt"/>
                <a:ea typeface="黑体" panose="02010609060101010101" charset="-122"/>
                <a:cs typeface="黑体" panose="02010609060101010101" charset="-122"/>
                <a:sym typeface="+mn-ea"/>
              </a:rPr>
              <a:t>C</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orrect</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correct input</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and get the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expected </a:t>
            </a:r>
            <a:r>
              <a:rPr lang="en-US" altLang="zh-CN" u="sng" noProof="0" dirty="0">
                <a:solidFill>
                  <a:schemeClr val="tx2">
                    <a:lumMod val="95000"/>
                    <a:lumOff val="5000"/>
                  </a:schemeClr>
                </a:solidFill>
                <a:latin typeface="+mj-lt"/>
                <a:ea typeface="黑体" panose="02010609060101010101" charset="-122"/>
                <a:cs typeface="黑体" panose="02010609060101010101" charset="-122"/>
                <a:sym typeface="+mn-ea"/>
              </a:rPr>
              <a:t>output</a:t>
            </a:r>
            <a:r>
              <a:rPr lang="en-US" altLang="zh-CN" noProof="0" dirty="0">
                <a:solidFill>
                  <a:schemeClr val="tx2">
                    <a:lumMod val="95000"/>
                    <a:lumOff val="5000"/>
                  </a:schemeClr>
                </a:solidFill>
                <a:latin typeface="+mj-lt"/>
                <a:ea typeface="黑体" panose="02010609060101010101" charset="-122"/>
                <a:cs typeface="黑体" panose="02010609060101010101" charset="-122"/>
                <a:sym typeface="+mn-ea"/>
              </a:rPr>
              <a:t>/</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result. </a:t>
            </a:r>
          </a:p>
          <a:p>
            <a:pPr marL="457200" marR="0" indent="-457200" defTabSz="914400">
              <a:lnSpc>
                <a:spcPct val="90000"/>
              </a:lnSpc>
              <a:buClr>
                <a:srgbClr val="3B7777"/>
              </a:buClr>
              <a:buSzPct val="75000"/>
              <a:buAutoNum type="arabicParenBoth"/>
              <a:defRPr/>
            </a:pPr>
            <a:r>
              <a:rPr lang="en-US" b="1" u="sng" noProof="0" dirty="0">
                <a:solidFill>
                  <a:schemeClr val="tx2">
                    <a:lumMod val="95000"/>
                    <a:lumOff val="5000"/>
                  </a:schemeClr>
                </a:solidFill>
                <a:latin typeface="+mj-lt"/>
                <a:ea typeface="黑体" panose="02010609060101010101" charset="-122"/>
                <a:cs typeface="黑体" panose="02010609060101010101" charset="-122"/>
                <a:sym typeface="+mn-ea"/>
              </a:rPr>
              <a:t>D</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esign</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combined with design documentation </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to write unit tests. </a:t>
            </a:r>
          </a:p>
          <a:p>
            <a:pPr marL="457200" marR="0" indent="-457200" defTabSz="914400">
              <a:lnSpc>
                <a:spcPct val="90000"/>
              </a:lnSpc>
              <a:buClr>
                <a:srgbClr val="3B7777"/>
              </a:buClr>
              <a:buSzPct val="75000"/>
              <a:buAutoNum type="arabicParenBoth"/>
              <a:defRPr/>
            </a:pPr>
            <a:r>
              <a:rPr lang="en-US" b="1" u="sng" noProof="0" dirty="0">
                <a:solidFill>
                  <a:schemeClr val="tx2">
                    <a:lumMod val="95000"/>
                    <a:lumOff val="5000"/>
                  </a:schemeClr>
                </a:solidFill>
                <a:latin typeface="+mj-lt"/>
                <a:ea typeface="黑体" panose="02010609060101010101" charset="-122"/>
                <a:cs typeface="黑体" panose="02010609060101010101" charset="-122"/>
                <a:sym typeface="+mn-ea"/>
              </a:rPr>
              <a:t>E</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rror</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forcing the input of error information</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such as illegal data, abnormal processes, etc., and get the expected results. </a:t>
            </a:r>
          </a:p>
          <a:p>
            <a:pPr marL="457200" marR="0" indent="-457200" defTabSz="914400">
              <a:lnSpc>
                <a:spcPct val="90000"/>
              </a:lnSpc>
              <a:buClr>
                <a:srgbClr val="3B7777"/>
              </a:buClr>
              <a:buSzPct val="75000"/>
              <a:buAutoNum type="arabicParenBoth"/>
              <a:defRPr/>
            </a:pPr>
            <a:endParaRPr lang="en-US" noProof="0" dirty="0">
              <a:solidFill>
                <a:schemeClr val="tx2">
                  <a:lumMod val="95000"/>
                  <a:lumOff val="5000"/>
                </a:schemeClr>
              </a:solidFill>
              <a:latin typeface="+mj-lt"/>
              <a:ea typeface="黑体" panose="02010609060101010101" charset="-122"/>
              <a:cs typeface="黑体" panose="02010609060101010101" charset="-122"/>
              <a:sym typeface="+mn-ea"/>
            </a:endParaRPr>
          </a:p>
          <a:p>
            <a:pPr marR="0" defTabSz="914400">
              <a:lnSpc>
                <a:spcPct val="90000"/>
              </a:lnSpc>
              <a:buClr>
                <a:srgbClr val="3B7777"/>
              </a:buClr>
              <a:buSzPct val="75000"/>
              <a:defRPr/>
            </a:pPr>
            <a:r>
              <a:rPr lang="en-US" dirty="0">
                <a:solidFill>
                  <a:schemeClr val="tx2">
                    <a:lumMod val="95000"/>
                    <a:lumOff val="5000"/>
                  </a:schemeClr>
                </a:solidFill>
                <a:latin typeface="+mj-lt"/>
                <a:ea typeface="黑体" panose="02010609060101010101" charset="-122"/>
                <a:cs typeface="黑体" panose="02010609060101010101" charset="-122"/>
                <a:sym typeface="+mn-ea"/>
              </a:rPr>
              <a:t>For untestable program code, it is recommended to first make the necessary modifications to the code to make the program code measurable, rather than writing non-standard test code in order to meet the test requirements. </a:t>
            </a:r>
          </a:p>
          <a:p>
            <a:pPr marR="0" defTabSz="914400">
              <a:lnSpc>
                <a:spcPct val="90000"/>
              </a:lnSpc>
              <a:buClr>
                <a:srgbClr val="3B7777"/>
              </a:buClr>
              <a:buSzPct val="75000"/>
              <a:defRPr/>
            </a:pPr>
            <a:r>
              <a:rPr lang="en-US" dirty="0">
                <a:solidFill>
                  <a:schemeClr val="tx2">
                    <a:lumMod val="95000"/>
                    <a:lumOff val="5000"/>
                  </a:schemeClr>
                </a:solidFill>
                <a:latin typeface="+mj-lt"/>
                <a:ea typeface="黑体" panose="02010609060101010101" charset="-122"/>
                <a:cs typeface="黑体" panose="02010609060101010101" charset="-122"/>
                <a:sym typeface="+mn-ea"/>
              </a:rPr>
              <a:t>To make unit testing more convenient, </a:t>
            </a:r>
            <a:r>
              <a:rPr lang="en-US" b="1" dirty="0">
                <a:solidFill>
                  <a:schemeClr val="tx2">
                    <a:lumMod val="95000"/>
                    <a:lumOff val="5000"/>
                  </a:schemeClr>
                </a:solidFill>
                <a:latin typeface="+mj-lt"/>
                <a:ea typeface="黑体" panose="02010609060101010101" charset="-122"/>
                <a:cs typeface="黑体" panose="02010609060101010101" charset="-122"/>
                <a:sym typeface="+mn-ea"/>
              </a:rPr>
              <a:t>product code should avoid implementing too much functionality in a single constructor, control the number of global variables and static methods, reduce external dependencies of the program, and avoid too many conditional statements in the cell.</a:t>
            </a:r>
            <a:endParaRPr b="1"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21</a:t>
            </a:fld>
            <a:r>
              <a:rPr lang="en-US" altLang="zh-CN" b="1" dirty="0">
                <a:solidFill>
                  <a:schemeClr val="accent4"/>
                </a:solidFill>
              </a:rPr>
              <a:t>/104</a:t>
            </a:r>
          </a:p>
        </p:txBody>
      </p:sp>
      <p:sp>
        <p:nvSpPr>
          <p:cNvPr id="6" name="Rectangle 3"/>
          <p:cNvSpPr txBox="1">
            <a:spLocks/>
          </p:cNvSpPr>
          <p:nvPr/>
        </p:nvSpPr>
        <p:spPr>
          <a:xfrm>
            <a:off x="1495425" y="404664"/>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ea typeface="黑体" panose="02010609060101010101" charset="-122"/>
                <a:cs typeface="黑体" panose="02010609060101010101" charset="-122"/>
              </a:rPr>
              <a:t>4.1.5 Principles of Unit Testing</a:t>
            </a:r>
            <a:endParaRPr lang="zh-CN" altLang="en-US" sz="3600" b="1" kern="0" dirty="0">
              <a:solidFill>
                <a:srgbClr val="3366FF"/>
              </a:solidFill>
              <a:ea typeface="黑体" panose="02010609060101010101" charset="-122"/>
              <a:cs typeface="黑体" panose="02010609060101010101" charset="-122"/>
            </a:endParaRPr>
          </a:p>
        </p:txBody>
      </p:sp>
      <p:sp>
        <p:nvSpPr>
          <p:cNvPr id="2" name="文本框 1">
            <a:extLst>
              <a:ext uri="{FF2B5EF4-FFF2-40B4-BE49-F238E27FC236}">
                <a16:creationId xmlns:a16="http://schemas.microsoft.com/office/drawing/2014/main" id="{A32A6080-A69D-2F30-FE76-AAE468BE38FD}"/>
              </a:ext>
            </a:extLst>
          </p:cNvPr>
          <p:cNvSpPr txBox="1"/>
          <p:nvPr/>
        </p:nvSpPr>
        <p:spPr>
          <a:xfrm flipH="1">
            <a:off x="5800178" y="3583180"/>
            <a:ext cx="3122842" cy="400110"/>
          </a:xfrm>
          <a:prstGeom prst="rect">
            <a:avLst/>
          </a:prstGeom>
          <a:noFill/>
        </p:spPr>
        <p:txBody>
          <a:bodyPr wrap="square" rtlCol="0">
            <a:spAutoFit/>
          </a:bodyPr>
          <a:lstStyle/>
          <a:p>
            <a:r>
              <a:rPr lang="en-US" altLang="zh-CN" dirty="0"/>
              <a:t>Error speculated method </a:t>
            </a:r>
            <a:endParaRPr lang="zh-CN" altLang="en-US" dirty="0"/>
          </a:p>
        </p:txBody>
      </p:sp>
      <p:sp>
        <p:nvSpPr>
          <p:cNvPr id="3" name="文本框 2">
            <a:extLst>
              <a:ext uri="{FF2B5EF4-FFF2-40B4-BE49-F238E27FC236}">
                <a16:creationId xmlns:a16="http://schemas.microsoft.com/office/drawing/2014/main" id="{8B80292A-6136-BD91-F52E-DF0F35BD10F9}"/>
              </a:ext>
            </a:extLst>
          </p:cNvPr>
          <p:cNvSpPr txBox="1"/>
          <p:nvPr/>
        </p:nvSpPr>
        <p:spPr>
          <a:xfrm>
            <a:off x="2123728" y="6344920"/>
            <a:ext cx="6490434" cy="400110"/>
          </a:xfrm>
          <a:prstGeom prst="rect">
            <a:avLst/>
          </a:prstGeom>
          <a:noFill/>
        </p:spPr>
        <p:txBody>
          <a:bodyPr wrap="square" rtlCol="0">
            <a:spAutoFit/>
          </a:bodyPr>
          <a:lstStyle/>
          <a:p>
            <a:r>
              <a:rPr kumimoji="0" lang="en-US" altLang="zh-CN" sz="2000" kern="1200" cap="none" spc="0" normalizeH="0" baseline="0" noProof="0" dirty="0">
                <a:solidFill>
                  <a:schemeClr val="tx2"/>
                </a:solidFill>
                <a:latin typeface="+mj-lt"/>
                <a:ea typeface="黑体" panose="02010609060101010101" charset="-122"/>
                <a:cs typeface="黑体" panose="02010609060101010101" charset="-122"/>
              </a:rPr>
              <a:t>The practice of "</a:t>
            </a:r>
            <a:r>
              <a:rPr kumimoji="0" lang="en-US" altLang="zh-CN" sz="2000" u="sng" kern="1200" cap="none" spc="0" normalizeH="0" baseline="0" noProof="0" dirty="0">
                <a:solidFill>
                  <a:schemeClr val="tx2"/>
                </a:solidFill>
                <a:latin typeface="+mj-lt"/>
                <a:ea typeface="黑体" panose="02010609060101010101" charset="-122"/>
                <a:cs typeface="黑体" panose="02010609060101010101" charset="-122"/>
              </a:rPr>
              <a:t>high cohesion, low coupling</a:t>
            </a:r>
            <a:r>
              <a:rPr kumimoji="0" lang="en-US" altLang="zh-CN" sz="2000" kern="1200" cap="none" spc="0" normalizeH="0" baseline="0" noProof="0" dirty="0">
                <a:solidFill>
                  <a:schemeClr val="tx2"/>
                </a:solidFill>
                <a:latin typeface="+mj-lt"/>
                <a:ea typeface="黑体" panose="02010609060101010101" charset="-122"/>
                <a:cs typeface="黑体" panose="02010609060101010101" charset="-12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39003" y="332656"/>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4.1.6 The main tasks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29257" y="1793767"/>
            <a:ext cx="8648387" cy="41041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sz="2400" noProof="0" dirty="0">
                <a:solidFill>
                  <a:schemeClr val="tx2">
                    <a:lumMod val="95000"/>
                    <a:lumOff val="5000"/>
                  </a:schemeClr>
                </a:solidFill>
                <a:latin typeface="+mj-lt"/>
                <a:ea typeface="黑体" panose="02010609060101010101" charset="-122"/>
                <a:cs typeface="黑体" panose="02010609060101010101" charset="-122"/>
                <a:sym typeface="+mn-ea"/>
              </a:rPr>
              <a:t>    </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Unit tests are made up of a set of independent test cases, each for a separate unit of software. </a:t>
            </a:r>
            <a:r>
              <a:rPr lang="en-US" u="sng" noProof="0" dirty="0">
                <a:solidFill>
                  <a:schemeClr val="tx2">
                    <a:lumMod val="95000"/>
                    <a:lumOff val="5000"/>
                  </a:schemeClr>
                </a:solidFill>
                <a:latin typeface="+mj-lt"/>
                <a:ea typeface="黑体" panose="02010609060101010101" charset="-122"/>
                <a:cs typeface="黑体" panose="02010609060101010101" charset="-122"/>
                <a:sym typeface="+mn-ea"/>
              </a:rPr>
              <a:t>Unit tests are not used to check that software units work well together, but rather to check that individual software units behave correctly</a:t>
            </a:r>
            <a:r>
              <a:rPr lang="en-US"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R="0" defTabSz="914400">
              <a:lnSpc>
                <a:spcPct val="110000"/>
              </a:lnSpc>
              <a:buClr>
                <a:srgbClr val="3B7777"/>
              </a:buClr>
              <a:buSzPct val="75000"/>
              <a:buFont typeface="Wingdings" panose="05000000000000000000" charset="0"/>
              <a:defRPr/>
            </a:pPr>
            <a:r>
              <a:rPr lang="en-US" noProof="0" dirty="0">
                <a:solidFill>
                  <a:schemeClr val="tx2">
                    <a:lumMod val="95000"/>
                    <a:lumOff val="5000"/>
                  </a:schemeClr>
                </a:solidFill>
                <a:latin typeface="+mj-lt"/>
                <a:ea typeface="黑体" panose="02010609060101010101" charset="-122"/>
                <a:cs typeface="黑体" panose="02010609060101010101" charset="-122"/>
                <a:sym typeface="+mn-ea"/>
              </a:rPr>
              <a:t>    During unit testing, the testers, based on the detailed design instructions and the source program list, on the basis of understanding the I/O conditions and internal logic structure of the module, mainly use the method of white box testing as the main and black box test as a supplement, comprehensively verify any reasonable and unreasonable input of the software module, and detect the correctness of the program function implementation. In order to achieve the above objectives, unit testing needs to test all aspects of program logic, functionality, data, and security.</a:t>
            </a:r>
            <a:endParaRPr noProof="0" dirty="0">
              <a:solidFill>
                <a:schemeClr val="tx2">
                  <a:lumMod val="95000"/>
                  <a:lumOff val="5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22</a:t>
            </a:fld>
            <a:r>
              <a:rPr lang="en-US" altLang="zh-CN" b="1" dirty="0">
                <a:solidFill>
                  <a:schemeClr val="accent4"/>
                </a:solidFill>
              </a:rPr>
              <a:t>/104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4.1.6 The main tasks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172085" y="1705610"/>
            <a:ext cx="8799830" cy="426578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en-US" sz="2800" noProof="0" dirty="0">
                <a:solidFill>
                  <a:schemeClr val="tx2">
                    <a:lumMod val="95000"/>
                    <a:lumOff val="5000"/>
                  </a:schemeClr>
                </a:solidFill>
                <a:latin typeface="+mj-lt"/>
                <a:ea typeface="黑体" panose="02010609060101010101" charset="-122"/>
                <a:cs typeface="黑体" panose="02010609060101010101" charset="-122"/>
                <a:sym typeface="+mn-ea"/>
              </a:rPr>
              <a:t>As shown in Figure 4-3, the main tasks of unit testing include 5 aspects.</a:t>
            </a:r>
            <a:endParaRPr sz="2800" noProof="0" dirty="0">
              <a:solidFill>
                <a:schemeClr val="tx2">
                  <a:lumMod val="95000"/>
                  <a:lumOff val="5000"/>
                </a:schemeClr>
              </a:solidFill>
              <a:latin typeface="+mj-lt"/>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R="0" defTabSz="914400">
              <a:lnSpc>
                <a:spcPct val="110000"/>
              </a:lnSpc>
              <a:buClr>
                <a:srgbClr val="3B7777"/>
              </a:buClr>
              <a:buSzPct val="75000"/>
              <a:buFont typeface="Wingdings" panose="05000000000000000000" charset="0"/>
              <a:defRPr/>
            </a:pPr>
            <a:endParaRPr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18" name="图示 18"/>
          <p:cNvGraphicFramePr/>
          <p:nvPr>
            <p:extLst>
              <p:ext uri="{D42A27DB-BD31-4B8C-83A1-F6EECF244321}">
                <p14:modId xmlns:p14="http://schemas.microsoft.com/office/powerpoint/2010/main" val="3773747641"/>
              </p:ext>
            </p:extLst>
          </p:nvPr>
        </p:nvGraphicFramePr>
        <p:xfrm>
          <a:off x="4734560" y="2395220"/>
          <a:ext cx="3761740" cy="3178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5301615" y="5573395"/>
            <a:ext cx="3194685" cy="707886"/>
          </a:xfrm>
          <a:prstGeom prst="rect">
            <a:avLst/>
          </a:prstGeom>
          <a:noFill/>
        </p:spPr>
        <p:txBody>
          <a:bodyPr wrap="square" rtlCol="0">
            <a:spAutoFit/>
          </a:bodyPr>
          <a:lstStyle/>
          <a:p>
            <a:r>
              <a:rPr lang="en-US" altLang="zh-CN" b="1" dirty="0">
                <a:solidFill>
                  <a:schemeClr val="tx2"/>
                </a:solidFill>
              </a:rPr>
              <a:t>Figure 4-3 The main tasks of unit testing</a:t>
            </a:r>
            <a:endParaRPr lang="zh-CN" altLang="en-US" b="1" dirty="0">
              <a:solidFill>
                <a:schemeClr val="tx2"/>
              </a:solidFill>
            </a:endParaRPr>
          </a:p>
        </p:txBody>
      </p:sp>
      <p:sp>
        <p:nvSpPr>
          <p:cNvPr id="3" name="文本框 2"/>
          <p:cNvSpPr txBox="1"/>
          <p:nvPr/>
        </p:nvSpPr>
        <p:spPr>
          <a:xfrm>
            <a:off x="172085" y="2651125"/>
            <a:ext cx="4914265" cy="4013406"/>
          </a:xfrm>
          <a:prstGeom prst="rect">
            <a:avLst/>
          </a:prstGeom>
          <a:noFill/>
        </p:spPr>
        <p:txBody>
          <a:bodyPr wrap="square" rtlCol="0">
            <a:spAutoFit/>
          </a:bodyPr>
          <a:lstStyle/>
          <a:p>
            <a:pPr marL="514350" indent="-514350">
              <a:lnSpc>
                <a:spcPct val="130000"/>
              </a:lnSpc>
              <a:buAutoNum type="arabicParenBoth"/>
            </a:pPr>
            <a:r>
              <a:rPr lang="en-US" altLang="zh-CN" sz="2800" dirty="0">
                <a:solidFill>
                  <a:schemeClr val="tx2"/>
                </a:solidFill>
              </a:rPr>
              <a:t>Module interface test </a:t>
            </a:r>
          </a:p>
          <a:p>
            <a:pPr marL="514350" indent="-514350">
              <a:lnSpc>
                <a:spcPct val="130000"/>
              </a:lnSpc>
              <a:buAutoNum type="arabicParenBoth"/>
            </a:pPr>
            <a:r>
              <a:rPr lang="en-US" altLang="zh-CN" sz="2800" dirty="0">
                <a:solidFill>
                  <a:schemeClr val="tx2"/>
                </a:solidFill>
              </a:rPr>
              <a:t>Module local data structure test </a:t>
            </a:r>
          </a:p>
          <a:p>
            <a:pPr marL="514350" indent="-514350">
              <a:lnSpc>
                <a:spcPct val="130000"/>
              </a:lnSpc>
              <a:buAutoNum type="arabicParenBoth"/>
            </a:pPr>
            <a:r>
              <a:rPr lang="en-US" altLang="zh-CN" sz="2800" dirty="0">
                <a:solidFill>
                  <a:schemeClr val="tx2"/>
                </a:solidFill>
              </a:rPr>
              <a:t>Module independent path test </a:t>
            </a:r>
          </a:p>
          <a:p>
            <a:pPr marL="514350" indent="-514350">
              <a:lnSpc>
                <a:spcPct val="130000"/>
              </a:lnSpc>
              <a:buAutoNum type="arabicParenBoth"/>
            </a:pPr>
            <a:r>
              <a:rPr lang="en-US" altLang="zh-CN" sz="2800" dirty="0">
                <a:solidFill>
                  <a:schemeClr val="tx2"/>
                </a:solidFill>
              </a:rPr>
              <a:t>Error handling test </a:t>
            </a:r>
          </a:p>
          <a:p>
            <a:pPr marL="514350" indent="-514350">
              <a:lnSpc>
                <a:spcPct val="130000"/>
              </a:lnSpc>
              <a:buAutoNum type="arabicParenBoth"/>
            </a:pPr>
            <a:r>
              <a:rPr lang="en-US" altLang="zh-CN" sz="2800" dirty="0">
                <a:solidFill>
                  <a:schemeClr val="tx2"/>
                </a:solidFill>
              </a:rPr>
              <a:t>Boundary condition test</a:t>
            </a:r>
            <a:endParaRPr lang="zh-CN" altLang="en-US" sz="2800" dirty="0">
              <a:solidFill>
                <a:schemeClr val="tx2"/>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23</a:t>
            </a:fld>
            <a:r>
              <a:rPr lang="en-US" altLang="zh-CN" b="1" dirty="0">
                <a:solidFill>
                  <a:schemeClr val="accent4"/>
                </a:solidFill>
              </a:rPr>
              <a:t>/104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4.1.7 驱动模块与桩模块</a:t>
            </a:r>
          </a:p>
        </p:txBody>
      </p:sp>
      <p:sp>
        <p:nvSpPr>
          <p:cNvPr id="1451012" name="Text Box 4"/>
          <p:cNvSpPr txBox="1">
            <a:spLocks noChangeArrowheads="1"/>
          </p:cNvSpPr>
          <p:nvPr/>
        </p:nvSpPr>
        <p:spPr bwMode="auto">
          <a:xfrm>
            <a:off x="172085" y="1705610"/>
            <a:ext cx="8799830" cy="46310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sz="3200" b="1" noProof="0">
                <a:solidFill>
                  <a:schemeClr val="accent1">
                    <a:lumMod val="50000"/>
                  </a:schemeClr>
                </a:solidFill>
                <a:latin typeface="黑体" panose="02010609060101010101" charset="-122"/>
                <a:ea typeface="黑体" panose="02010609060101010101" charset="-122"/>
                <a:cs typeface="黑体" panose="02010609060101010101" charset="-122"/>
                <a:sym typeface="+mn-ea"/>
              </a:rPr>
              <a:t> </a:t>
            </a:r>
            <a:r>
              <a:rPr lang="zh-CN" altLang="en-US" sz="3200" b="1" noProof="0">
                <a:solidFill>
                  <a:schemeClr val="accent1">
                    <a:lumMod val="50000"/>
                  </a:schemeClr>
                </a:solidFill>
                <a:latin typeface="黑体" panose="02010609060101010101" charset="-122"/>
                <a:ea typeface="黑体" panose="02010609060101010101" charset="-122"/>
                <a:cs typeface="黑体" panose="02010609060101010101" charset="-122"/>
                <a:sym typeface="+mn-ea"/>
              </a:rPr>
              <a:t>定义：</a:t>
            </a:r>
            <a:endParaRPr lang="zh-CN" altLang="en-US"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a:p>
            <a:pPr marL="914400" marR="0" lvl="1" indent="-457200" defTabSz="914400">
              <a:lnSpc>
                <a:spcPct val="140000"/>
              </a:lnSpc>
              <a:buClr>
                <a:srgbClr val="3B7777"/>
              </a:buClr>
              <a:buSzPct val="75000"/>
              <a:buFont typeface="Wingdings" panose="05000000000000000000" charset="0"/>
              <a:buChar char="ü"/>
              <a:defRPr/>
            </a:pPr>
            <a:r>
              <a:rPr lang="en-US" sz="2800" noProof="0">
                <a:solidFill>
                  <a:srgbClr val="FF0000"/>
                </a:solidFill>
                <a:latin typeface="黑体" panose="02010609060101010101" charset="-122"/>
                <a:ea typeface="黑体" panose="02010609060101010101" charset="-122"/>
                <a:cs typeface="黑体" panose="02010609060101010101" charset="-122"/>
                <a:sym typeface="+mn-ea"/>
              </a:rPr>
              <a:t>驱动模块（Driver）</a:t>
            </a:r>
            <a:r>
              <a:rPr lang="en-US"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也称为驱动程序，是用于模拟被测模块的上级模块，能够调用被测模块。当被测模块是底层模块时，需要编写驱动模块。</a:t>
            </a:r>
          </a:p>
          <a:p>
            <a:pPr marL="914400" marR="0" lvl="1" indent="-457200" defTabSz="914400">
              <a:lnSpc>
                <a:spcPct val="140000"/>
              </a:lnSpc>
              <a:buClr>
                <a:srgbClr val="3B7777"/>
              </a:buClr>
              <a:buSzPct val="75000"/>
              <a:buFont typeface="Wingdings" panose="05000000000000000000" charset="0"/>
              <a:buChar char="ü"/>
              <a:defRPr/>
            </a:pPr>
            <a:r>
              <a:rPr sz="2800" noProof="0">
                <a:solidFill>
                  <a:srgbClr val="FF0000"/>
                </a:solidFill>
                <a:latin typeface="黑体" panose="02010609060101010101" charset="-122"/>
                <a:ea typeface="黑体" panose="02010609060101010101" charset="-122"/>
                <a:cs typeface="黑体" panose="02010609060101010101" charset="-122"/>
                <a:sym typeface="+mn-ea"/>
              </a:rPr>
              <a:t>桩模块（Sub）</a:t>
            </a:r>
            <a:r>
              <a:rPr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也称为存根程序，是用于模拟程序结构中被测模块所调用的下级模块。当被测模块是上层模块时，需要编写桩模块。</a:t>
            </a:r>
          </a:p>
          <a:p>
            <a:pPr marR="0" lvl="1" defTabSz="914400">
              <a:lnSpc>
                <a:spcPct val="110000"/>
              </a:lnSpc>
              <a:buClr>
                <a:srgbClr val="3B7777"/>
              </a:buClr>
              <a:buSzPct val="75000"/>
              <a:buFont typeface="Wingdings" panose="05000000000000000000" charset="0"/>
              <a:defRPr/>
            </a:pPr>
            <a:endParaRPr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24</a:t>
            </a:fld>
            <a:r>
              <a:rPr lang="en-US" altLang="zh-CN" b="1" dirty="0">
                <a:solidFill>
                  <a:schemeClr val="accent4"/>
                </a:solidFill>
              </a:rPr>
              <a:t>/104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4.1.7 驱动模块与桩模块</a:t>
            </a:r>
          </a:p>
        </p:txBody>
      </p:sp>
      <p:sp>
        <p:nvSpPr>
          <p:cNvPr id="1451012" name="Text Box 4"/>
          <p:cNvSpPr txBox="1">
            <a:spLocks noChangeArrowheads="1"/>
          </p:cNvSpPr>
          <p:nvPr/>
        </p:nvSpPr>
        <p:spPr bwMode="auto">
          <a:xfrm>
            <a:off x="172085" y="1527175"/>
            <a:ext cx="8799830" cy="14211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altLang="zh-CN"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zh-CN" altLang="en-US" sz="2800" noProof="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软件模块在编写完成，经过编码规范、语法检查等静态测试之后，就需要通过测试用例动态验证软件模块的正确性。</a:t>
            </a:r>
          </a:p>
        </p:txBody>
      </p:sp>
      <p:pic>
        <p:nvPicPr>
          <p:cNvPr id="100" name="图片 99"/>
          <p:cNvPicPr/>
          <p:nvPr/>
        </p:nvPicPr>
        <p:blipFill>
          <a:blip r:embed="rId3"/>
          <a:stretch>
            <a:fillRect/>
          </a:stretch>
        </p:blipFill>
        <p:spPr>
          <a:xfrm>
            <a:off x="5551170" y="3086735"/>
            <a:ext cx="3420110" cy="1811655"/>
          </a:xfrm>
          <a:prstGeom prst="rect">
            <a:avLst/>
          </a:prstGeom>
          <a:noFill/>
          <a:ln w="9525">
            <a:noFill/>
          </a:ln>
        </p:spPr>
      </p:pic>
      <p:sp>
        <p:nvSpPr>
          <p:cNvPr id="101" name="文本框 100"/>
          <p:cNvSpPr txBox="1"/>
          <p:nvPr/>
        </p:nvSpPr>
        <p:spPr>
          <a:xfrm>
            <a:off x="5551805" y="5295265"/>
            <a:ext cx="3207385" cy="398780"/>
          </a:xfrm>
          <a:prstGeom prst="rect">
            <a:avLst/>
          </a:prstGeom>
          <a:noFill/>
          <a:ln w="9525">
            <a:noFill/>
          </a:ln>
        </p:spPr>
        <p:txBody>
          <a:bodyPr wrap="square">
            <a:spAutoFit/>
          </a:bodyPr>
          <a:lstStyle/>
          <a:p>
            <a:pPr algn="ctr"/>
            <a:r>
              <a:rPr lang="zh-CN" b="1">
                <a:solidFill>
                  <a:schemeClr val="tx2">
                    <a:lumMod val="95000"/>
                    <a:lumOff val="5000"/>
                  </a:schemeClr>
                </a:solidFill>
                <a:latin typeface="Times New Roman" panose="02020603050405020304" pitchFamily="18" charset="0"/>
                <a:ea typeface="宋体" panose="02010600030101010101" pitchFamily="2" charset="-122"/>
              </a:rPr>
              <a:t>图</a:t>
            </a:r>
            <a:r>
              <a:rPr lang="en-US" b="1">
                <a:solidFill>
                  <a:schemeClr val="tx2">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4-4 </a:t>
            </a:r>
            <a:r>
              <a:rPr lang="zh-CN" b="1">
                <a:solidFill>
                  <a:schemeClr val="tx2">
                    <a:lumMod val="95000"/>
                    <a:lumOff val="5000"/>
                  </a:schemeClr>
                </a:solidFill>
                <a:latin typeface="Times New Roman" panose="02020603050405020304" pitchFamily="18" charset="0"/>
                <a:ea typeface="宋体" panose="02010600030101010101" pitchFamily="2" charset="-122"/>
              </a:rPr>
              <a:t>程序结构图</a:t>
            </a:r>
            <a:endParaRPr lang="zh-CN" altLang="en-US" b="1">
              <a:solidFill>
                <a:schemeClr val="tx2">
                  <a:lumMod val="95000"/>
                  <a:lumOff val="5000"/>
                </a:schemeClr>
              </a:solidFill>
              <a:latin typeface="Times New Roman" panose="02020603050405020304" pitchFamily="18" charset="0"/>
              <a:ea typeface="宋体" panose="02010600030101010101" pitchFamily="2" charset="-122"/>
            </a:endParaRPr>
          </a:p>
        </p:txBody>
      </p:sp>
      <p:sp>
        <p:nvSpPr>
          <p:cNvPr id="2" name="文本框 1"/>
          <p:cNvSpPr txBox="1"/>
          <p:nvPr/>
        </p:nvSpPr>
        <p:spPr>
          <a:xfrm>
            <a:off x="172085" y="2948305"/>
            <a:ext cx="5379085" cy="3415030"/>
          </a:xfrm>
          <a:prstGeom prst="rect">
            <a:avLst/>
          </a:prstGeom>
          <a:noFill/>
        </p:spPr>
        <p:txBody>
          <a:bodyPr wrap="square" rtlCol="0">
            <a:spAutoFit/>
          </a:bodyPr>
          <a:lstStyle/>
          <a:p>
            <a:r>
              <a:rPr lang="zh-CN" altLang="en-US" sz="2400" b="1">
                <a:solidFill>
                  <a:schemeClr val="tx2">
                    <a:lumMod val="95000"/>
                    <a:lumOff val="5000"/>
                  </a:schemeClr>
                </a:solidFill>
              </a:rPr>
              <a:t>例如，在图4-4所示的程序结构图中，如果各个模块是由不同的开发人员并行开发，开发进度自然会有所不同。假设模块C被首先开发完成，需要对其进行单元测试。模块C需要通过顶层模块A的调用才能运行，并且其完整功能需要通过调用模块E和F才能实现，此时模块A、E和F还未开发完成。那么，模块C的单元测试工作该如何完成呢？</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25</a:t>
            </a:fld>
            <a:r>
              <a:rPr lang="en-US" altLang="zh-CN" b="1" dirty="0">
                <a:solidFill>
                  <a:schemeClr val="accent4"/>
                </a:solidFill>
              </a:rPr>
              <a:t>/104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4.1.7 驱动模块与桩模块</a:t>
            </a:r>
          </a:p>
        </p:txBody>
      </p:sp>
      <p:sp>
        <p:nvSpPr>
          <p:cNvPr id="1451012" name="Text Box 4"/>
          <p:cNvSpPr txBox="1">
            <a:spLocks noChangeArrowheads="1"/>
          </p:cNvSpPr>
          <p:nvPr/>
        </p:nvSpPr>
        <p:spPr bwMode="auto">
          <a:xfrm>
            <a:off x="172085" y="1609725"/>
            <a:ext cx="8799830" cy="47383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altLang="zh-CN"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zh-CN" alt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首先，需要像图4-5所示的那样，编写两个模块SE和SF用来代替和模拟模块E和F，调用SE和SF的方法与调用模块E和F的方法相同，例如函数名、传递的参数和返回值都相同。</a:t>
            </a:r>
          </a:p>
          <a:p>
            <a:pPr marR="0" defTabSz="914400">
              <a:lnSpc>
                <a:spcPct val="110000"/>
              </a:lnSpc>
              <a:buClr>
                <a:srgbClr val="3B7777"/>
              </a:buClr>
              <a:buSzPct val="75000"/>
              <a:buFont typeface="Wingdings" panose="05000000000000000000" charset="0"/>
              <a:defRPr/>
            </a:pPr>
            <a:r>
              <a:rPr lang="zh-CN" alt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然后，编写一个模块DA，代替和模拟模块A。模块DA中包含调用模块C和接收返回结果的语句。模块SE和SF就是桩模块，模块DA就是驱动模块。这样一来，就构成了一个测试环境，能够对模块C进行独立的单元测试了。</a:t>
            </a:r>
          </a:p>
          <a:p>
            <a:pPr marR="0" defTabSz="914400">
              <a:lnSpc>
                <a:spcPct val="110000"/>
              </a:lnSpc>
              <a:buClr>
                <a:srgbClr val="3B7777"/>
              </a:buClr>
              <a:buSzPct val="75000"/>
              <a:buFont typeface="Wingdings" panose="05000000000000000000" charset="0"/>
              <a:defRPr/>
            </a:pPr>
            <a:r>
              <a:rPr lang="zh-CN" alt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当然，驱动模块和桩模块仅仅是模拟相关模块的功能，只需要实现必要的模拟功能。</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26</a:t>
            </a:fld>
            <a:r>
              <a:rPr lang="en-US" altLang="zh-CN" b="1" dirty="0">
                <a:solidFill>
                  <a:schemeClr val="accent4"/>
                </a:solidFill>
              </a:rPr>
              <a:t>/104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4.1.7 驱动模块与桩模块</a:t>
            </a:r>
          </a:p>
        </p:txBody>
      </p:sp>
      <p:sp>
        <p:nvSpPr>
          <p:cNvPr id="1451012" name="Text Box 4"/>
          <p:cNvSpPr txBox="1">
            <a:spLocks noChangeArrowheads="1"/>
          </p:cNvSpPr>
          <p:nvPr/>
        </p:nvSpPr>
        <p:spPr bwMode="auto">
          <a:xfrm>
            <a:off x="172084" y="1664804"/>
            <a:ext cx="8874125" cy="128650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10000"/>
              </a:lnSpc>
              <a:buClr>
                <a:srgbClr val="3B7777"/>
              </a:buClr>
              <a:buSzPct val="75000"/>
              <a:buFont typeface="Wingdings" panose="05000000000000000000" charset="0"/>
              <a:defRPr/>
            </a:pPr>
            <a:r>
              <a:rPr lang="en-US" altLang="zh-CN"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zh-CN" altLang="en-US" sz="24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驱动模块启动被测模块，接受测试数据，将测试数据传送给被测模块并输出测试用例的测试结果。桩模块只做少量的数据处理，如简单条件判断和返回，模拟被测模块所需要的调用结果即可。</a:t>
            </a:r>
          </a:p>
        </p:txBody>
      </p:sp>
      <p:graphicFrame>
        <p:nvGraphicFramePr>
          <p:cNvPr id="2" name="对象 -2147482584"/>
          <p:cNvGraphicFramePr>
            <a:graphicFrameLocks noChangeAspect="1"/>
          </p:cNvGraphicFramePr>
          <p:nvPr>
            <p:extLst>
              <p:ext uri="{D42A27DB-BD31-4B8C-83A1-F6EECF244321}">
                <p14:modId xmlns:p14="http://schemas.microsoft.com/office/powerpoint/2010/main" val="3330814836"/>
              </p:ext>
            </p:extLst>
          </p:nvPr>
        </p:nvGraphicFramePr>
        <p:xfrm>
          <a:off x="1514156" y="3104964"/>
          <a:ext cx="6189980" cy="2743200"/>
        </p:xfrm>
        <a:graphic>
          <a:graphicData uri="http://schemas.openxmlformats.org/presentationml/2006/ole">
            <mc:AlternateContent xmlns:mc="http://schemas.openxmlformats.org/markup-compatibility/2006">
              <mc:Choice xmlns:v="urn:schemas-microsoft-com:vml" Requires="v">
                <p:oleObj r:id="rId3" imgW="3387725" imgH="1506855" progId="Visio.Drawing.11">
                  <p:embed/>
                </p:oleObj>
              </mc:Choice>
              <mc:Fallback>
                <p:oleObj r:id="rId3" imgW="3387725" imgH="1506855" progId="Visio.Drawing.11">
                  <p:embed/>
                  <p:pic>
                    <p:nvPicPr>
                      <p:cNvPr id="0" name="图片 3075"/>
                      <p:cNvPicPr/>
                      <p:nvPr/>
                    </p:nvPicPr>
                    <p:blipFill>
                      <a:blip r:embed="rId4"/>
                      <a:stretch>
                        <a:fillRect/>
                      </a:stretch>
                    </p:blipFill>
                    <p:spPr>
                      <a:xfrm>
                        <a:off x="1514156" y="3104964"/>
                        <a:ext cx="6189980" cy="2743200"/>
                      </a:xfrm>
                      <a:prstGeom prst="rect">
                        <a:avLst/>
                      </a:prstGeom>
                      <a:noFill/>
                      <a:ln w="38100">
                        <a:noFill/>
                        <a:miter/>
                      </a:ln>
                    </p:spPr>
                  </p:pic>
                </p:oleObj>
              </mc:Fallback>
            </mc:AlternateContent>
          </a:graphicData>
        </a:graphic>
      </p:graphicFrame>
      <p:sp>
        <p:nvSpPr>
          <p:cNvPr id="3" name="文本框 2"/>
          <p:cNvSpPr txBox="1"/>
          <p:nvPr/>
        </p:nvSpPr>
        <p:spPr>
          <a:xfrm>
            <a:off x="2943096" y="6024880"/>
            <a:ext cx="3279140" cy="398780"/>
          </a:xfrm>
          <a:prstGeom prst="rect">
            <a:avLst/>
          </a:prstGeom>
          <a:noFill/>
        </p:spPr>
        <p:txBody>
          <a:bodyPr wrap="square" rtlCol="0">
            <a:spAutoFit/>
          </a:bodyPr>
          <a:lstStyle/>
          <a:p>
            <a:r>
              <a:rPr lang="zh-CN" altLang="en-US" b="1" dirty="0">
                <a:solidFill>
                  <a:schemeClr val="tx2">
                    <a:lumMod val="95000"/>
                    <a:lumOff val="5000"/>
                  </a:schemeClr>
                </a:solidFill>
              </a:rPr>
              <a:t>图4-5 驱动模块与桩模块</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27</a:t>
            </a:fld>
            <a:r>
              <a:rPr lang="en-US" altLang="zh-CN" b="1" dirty="0">
                <a:solidFill>
                  <a:schemeClr val="accent4"/>
                </a:solidFill>
              </a:rPr>
              <a:t>/104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rgbClr val="3366FF"/>
                </a:solidFill>
                <a:effectLst>
                  <a:outerShdw blurRad="38100" dist="38100" dir="2700000" algn="tl">
                    <a:srgbClr val="C0C0C0"/>
                  </a:outerShdw>
                </a:effectLst>
                <a:uLnTx/>
                <a:uFillTx/>
                <a:latin typeface="+mn-lt"/>
                <a:ea typeface="楷体_GB2312" pitchFamily="49" charset="-122"/>
              </a:rPr>
              <a:t>4.2 </a:t>
            </a:r>
            <a:r>
              <a:rPr lang="en-US" altLang="zh-CN" sz="4000" b="1" kern="1200" noProof="0" dirty="0">
                <a:ln>
                  <a:noFill/>
                </a:ln>
                <a:solidFill>
                  <a:srgbClr val="3366FF"/>
                </a:solidFill>
                <a:effectLst>
                  <a:outerShdw blurRad="38100" dist="38100" dir="2700000" algn="tl">
                    <a:srgbClr val="C0C0C0"/>
                  </a:outerShdw>
                </a:effectLst>
                <a:uLnTx/>
                <a:uFillTx/>
                <a:latin typeface="+mn-lt"/>
                <a:ea typeface="黑体" panose="02010609060101010101" charset="-122"/>
                <a:cs typeface="黑体" panose="02010609060101010101" charset="-122"/>
                <a:sym typeface="+mn-ea"/>
              </a:rPr>
              <a:t>Integration Test</a:t>
            </a:r>
            <a:endParaRPr lang="zh-CN" altLang="en-US" sz="4000" b="1" kern="1200" noProof="0" dirty="0">
              <a:ln>
                <a:noFill/>
              </a:ln>
              <a:solidFill>
                <a:srgbClr val="3366FF"/>
              </a:solidFill>
              <a:effectLst>
                <a:outerShdw blurRad="38100" dist="38100" dir="2700000" algn="tl">
                  <a:srgbClr val="C0C0C0"/>
                </a:outerShdw>
              </a:effectLst>
              <a:uLnTx/>
              <a:uFillTx/>
              <a:latin typeface="+mn-lt"/>
              <a:ea typeface="黑体" panose="02010609060101010101" charset="-122"/>
              <a:cs typeface="黑体" panose="02010609060101010101" charset="-122"/>
              <a:sym typeface="+mn-ea"/>
            </a:endParaRPr>
          </a:p>
        </p:txBody>
      </p:sp>
      <p:sp>
        <p:nvSpPr>
          <p:cNvPr id="7172" name="Rectangle 3"/>
          <p:cNvSpPr>
            <a:spLocks noGrp="1"/>
          </p:cNvSpPr>
          <p:nvPr>
            <p:ph idx="1"/>
          </p:nvPr>
        </p:nvSpPr>
        <p:spPr>
          <a:xfrm>
            <a:off x="143508" y="1729740"/>
            <a:ext cx="8352792" cy="4436110"/>
          </a:xfrm>
        </p:spPr>
        <p:txBody>
          <a:bodyPr vert="horz" wrap="square" lIns="91440" tIns="45720" rIns="91440" bIns="45720" anchor="t"/>
          <a:lstStyle/>
          <a:p>
            <a:pPr marL="0" indent="0" algn="just" eaLnBrk="1" hangingPunct="1">
              <a:lnSpc>
                <a:spcPct val="160000"/>
              </a:lnSpc>
              <a:buNone/>
            </a:pPr>
            <a:r>
              <a:rPr lang="en-US" altLang="zh-CN" sz="2800" b="1" dirty="0">
                <a:latin typeface="+mj-lt"/>
                <a:ea typeface="黑体" panose="02010609060101010101" charset="-122"/>
                <a:cs typeface="黑体" panose="02010609060101010101" charset="-122"/>
              </a:rPr>
              <a:t>4.2.1 Basic understanding of integration testing </a:t>
            </a:r>
          </a:p>
          <a:p>
            <a:pPr marL="0" indent="0" algn="just" eaLnBrk="1" hangingPunct="1">
              <a:lnSpc>
                <a:spcPct val="160000"/>
              </a:lnSpc>
              <a:buNone/>
            </a:pPr>
            <a:r>
              <a:rPr lang="en-US" altLang="zh-CN" sz="2800" b="1" dirty="0">
                <a:latin typeface="+mj-lt"/>
                <a:ea typeface="黑体" panose="02010609060101010101" charset="-122"/>
                <a:cs typeface="黑体" panose="02010609060101010101" charset="-122"/>
              </a:rPr>
              <a:t>4.2.2 Principles of integration testing </a:t>
            </a:r>
          </a:p>
          <a:p>
            <a:pPr marL="0" indent="0" algn="just" eaLnBrk="1" hangingPunct="1">
              <a:lnSpc>
                <a:spcPct val="160000"/>
              </a:lnSpc>
              <a:buNone/>
            </a:pPr>
            <a:r>
              <a:rPr lang="en-US" altLang="zh-CN" sz="2800" b="1" dirty="0">
                <a:latin typeface="+mj-lt"/>
                <a:ea typeface="黑体" panose="02010609060101010101" charset="-122"/>
                <a:cs typeface="黑体" panose="02010609060101010101" charset="-122"/>
              </a:rPr>
              <a:t>4.2.3 The difference between integration testing and system testing </a:t>
            </a:r>
          </a:p>
          <a:p>
            <a:pPr marL="0" indent="0" algn="just" eaLnBrk="1" hangingPunct="1">
              <a:lnSpc>
                <a:spcPct val="160000"/>
              </a:lnSpc>
              <a:buNone/>
            </a:pPr>
            <a:r>
              <a:rPr lang="en-US" altLang="zh-CN" sz="2800" b="1" dirty="0">
                <a:latin typeface="+mj-lt"/>
                <a:ea typeface="黑体" panose="02010609060101010101" charset="-122"/>
                <a:cs typeface="黑体" panose="02010609060101010101" charset="-122"/>
              </a:rPr>
              <a:t>4.2.4 Strategies and patterns of integration testing</a:t>
            </a:r>
            <a:endParaRPr lang="zh-CN" altLang="en-US" sz="2800" b="1" dirty="0">
              <a:latin typeface="+mj-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28</a:t>
            </a:fld>
            <a:r>
              <a:rPr lang="en-US" altLang="zh-CN" b="1" dirty="0">
                <a:solidFill>
                  <a:schemeClr val="accent4"/>
                </a:solidFill>
              </a:rPr>
              <a:t>/104</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4790" y="332656"/>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4.2.1 Basic understanding of integration testing</a:t>
            </a:r>
            <a:endParaRPr lang="zh-CN" altLang="en-US" sz="3600" b="1" dirty="0">
              <a:solidFill>
                <a:srgbClr val="3366FF"/>
              </a:solidFill>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271145" y="1621155"/>
            <a:ext cx="8651240" cy="49859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00000"/>
              </a:lnSpc>
              <a:buClr>
                <a:srgbClr val="3B7777"/>
              </a:buClr>
              <a:buSzPct val="75000"/>
              <a:buFont typeface="Wingdings" panose="05000000000000000000" charset="0"/>
              <a:defRPr/>
            </a:pPr>
            <a:r>
              <a:rPr lang="en-US" altLang="zh-CN" sz="2400" noProof="0" dirty="0">
                <a:solidFill>
                  <a:srgbClr val="FF0000"/>
                </a:solidFill>
                <a:latin typeface="+mj-lt"/>
                <a:ea typeface="黑体" panose="02010609060101010101" charset="-122"/>
                <a:cs typeface="黑体" panose="02010609060101010101" charset="-122"/>
                <a:sym typeface="+mn-ea"/>
              </a:rPr>
              <a:t>Integration testing, </a:t>
            </a:r>
            <a:r>
              <a:rPr lang="en-US" altLang="zh-CN" sz="2400" noProof="0" dirty="0">
                <a:solidFill>
                  <a:schemeClr val="tx2"/>
                </a:solidFill>
                <a:latin typeface="+mj-lt"/>
                <a:ea typeface="黑体" panose="02010609060101010101" charset="-122"/>
                <a:cs typeface="黑体" panose="02010609060101010101" charset="-122"/>
                <a:sym typeface="+mn-ea"/>
              </a:rPr>
              <a:t>also known as component testing, assembly testing, joint testing, or subsystem testing, </a:t>
            </a:r>
            <a:r>
              <a:rPr lang="en-US" altLang="zh-CN" sz="2400" b="1" noProof="0" dirty="0">
                <a:solidFill>
                  <a:schemeClr val="tx2"/>
                </a:solidFill>
                <a:latin typeface="+mj-lt"/>
                <a:ea typeface="黑体" panose="02010609060101010101" charset="-122"/>
                <a:cs typeface="黑体" panose="02010609060101010101" charset="-122"/>
                <a:sym typeface="+mn-ea"/>
              </a:rPr>
              <a:t>mainly tests whether the combined software units can work properly, which is a transitional stage between unit testing and system testing</a:t>
            </a:r>
            <a:r>
              <a:rPr lang="en-US" altLang="zh-CN" sz="2400" noProof="0" dirty="0">
                <a:solidFill>
                  <a:schemeClr val="tx2"/>
                </a:solidFill>
                <a:latin typeface="+mj-lt"/>
                <a:ea typeface="黑体" panose="02010609060101010101" charset="-122"/>
                <a:cs typeface="黑体" panose="02010609060101010101" charset="-122"/>
                <a:sym typeface="+mn-ea"/>
              </a:rPr>
              <a:t>. </a:t>
            </a:r>
          </a:p>
          <a:p>
            <a:pPr marR="0" defTabSz="914400">
              <a:lnSpc>
                <a:spcPct val="100000"/>
              </a:lnSpc>
              <a:buClr>
                <a:srgbClr val="3B7777"/>
              </a:buClr>
              <a:buSzPct val="75000"/>
              <a:buFont typeface="Wingdings" panose="05000000000000000000" charset="0"/>
              <a:defRPr/>
            </a:pPr>
            <a:endParaRPr lang="en-US" altLang="zh-CN" sz="2400" noProof="0" dirty="0">
              <a:solidFill>
                <a:schemeClr val="tx2"/>
              </a:solidFill>
              <a:latin typeface="+mj-lt"/>
              <a:ea typeface="黑体" panose="02010609060101010101" charset="-122"/>
              <a:cs typeface="黑体" panose="02010609060101010101" charset="-122"/>
              <a:sym typeface="+mn-ea"/>
            </a:endParaRPr>
          </a:p>
          <a:p>
            <a:pPr marR="0" defTabSz="914400">
              <a:lnSpc>
                <a:spcPct val="100000"/>
              </a:lnSpc>
              <a:buClr>
                <a:srgbClr val="3B7777"/>
              </a:buClr>
              <a:buSzPct val="75000"/>
              <a:defRPr/>
            </a:pPr>
            <a:r>
              <a:rPr lang="zh-CN" altLang="en-US" noProof="0" dirty="0">
                <a:solidFill>
                  <a:schemeClr val="tx2"/>
                </a:solidFill>
                <a:latin typeface="+mn-lt"/>
                <a:ea typeface="黑体" panose="02010609060101010101" charset="-122"/>
                <a:cs typeface="黑体" panose="02010609060101010101" charset="-122"/>
                <a:sym typeface="+mn-ea"/>
              </a:rPr>
              <a:t>（</a:t>
            </a:r>
            <a:r>
              <a:rPr lang="en-US" altLang="zh-CN" noProof="0" dirty="0">
                <a:solidFill>
                  <a:schemeClr val="tx2"/>
                </a:solidFill>
                <a:latin typeface="+mn-lt"/>
                <a:ea typeface="黑体" panose="02010609060101010101" charset="-122"/>
                <a:cs typeface="黑体" panose="02010609060101010101" charset="-122"/>
                <a:sym typeface="+mn-ea"/>
              </a:rPr>
              <a:t>1</a:t>
            </a:r>
            <a:r>
              <a:rPr lang="zh-CN" altLang="en-US" noProof="0" dirty="0">
                <a:solidFill>
                  <a:schemeClr val="tx2"/>
                </a:solidFill>
                <a:latin typeface="+mn-lt"/>
                <a:ea typeface="黑体" panose="02010609060101010101" charset="-122"/>
                <a:cs typeface="黑体" panose="02010609060101010101" charset="-122"/>
                <a:sym typeface="+mn-ea"/>
              </a:rPr>
              <a:t>）</a:t>
            </a:r>
            <a:r>
              <a:rPr lang="en-US" altLang="zh-CN" noProof="0" dirty="0">
                <a:solidFill>
                  <a:schemeClr val="tx2"/>
                </a:solidFill>
                <a:latin typeface="+mn-lt"/>
                <a:ea typeface="黑体" panose="02010609060101010101" charset="-122"/>
                <a:cs typeface="黑体" panose="02010609060101010101" charset="-122"/>
                <a:sym typeface="+mn-ea"/>
              </a:rPr>
              <a:t>What is the object of the integration test </a:t>
            </a:r>
          </a:p>
          <a:p>
            <a:pPr marR="0" defTabSz="914400">
              <a:lnSpc>
                <a:spcPct val="100000"/>
              </a:lnSpc>
              <a:buClr>
                <a:srgbClr val="3B7777"/>
              </a:buClr>
              <a:buSzPct val="75000"/>
              <a:defRPr/>
            </a:pPr>
            <a:r>
              <a:rPr lang="en-US" altLang="zh-CN" noProof="0" dirty="0">
                <a:solidFill>
                  <a:schemeClr val="tx2"/>
                </a:solidFill>
                <a:latin typeface="+mj-lt"/>
                <a:ea typeface="黑体" panose="02010609060101010101" charset="-122"/>
                <a:cs typeface="黑体" panose="02010609060101010101" charset="-122"/>
                <a:sym typeface="+mn-ea"/>
              </a:rPr>
              <a:t>   The object of the integration test is the software unit that has passed the unit test, or more accurately, </a:t>
            </a:r>
            <a:r>
              <a:rPr lang="en-US" altLang="zh-CN" u="sng" noProof="0" dirty="0">
                <a:solidFill>
                  <a:schemeClr val="tx2"/>
                </a:solidFill>
                <a:latin typeface="+mj-lt"/>
                <a:ea typeface="黑体" panose="02010609060101010101" charset="-122"/>
                <a:cs typeface="黑体" panose="02010609060101010101" charset="-122"/>
                <a:sym typeface="+mn-ea"/>
              </a:rPr>
              <a:t>the collection of these software units</a:t>
            </a:r>
            <a:r>
              <a:rPr lang="en-US" altLang="zh-CN" noProof="0" dirty="0">
                <a:solidFill>
                  <a:schemeClr val="tx2"/>
                </a:solidFill>
                <a:latin typeface="+mj-lt"/>
                <a:ea typeface="黑体" panose="02010609060101010101" charset="-122"/>
                <a:cs typeface="黑体" panose="02010609060101010101" charset="-122"/>
                <a:sym typeface="+mn-ea"/>
              </a:rPr>
              <a:t>. </a:t>
            </a:r>
          </a:p>
          <a:p>
            <a:pPr marR="0" defTabSz="914400">
              <a:lnSpc>
                <a:spcPct val="100000"/>
              </a:lnSpc>
              <a:buClr>
                <a:srgbClr val="3B7777"/>
              </a:buClr>
              <a:buSzPct val="75000"/>
              <a:defRPr/>
            </a:pPr>
            <a:endParaRPr lang="en-US" altLang="zh-CN" noProof="0" dirty="0">
              <a:solidFill>
                <a:schemeClr val="tx2"/>
              </a:solidFill>
              <a:latin typeface="+mj-lt"/>
              <a:ea typeface="黑体" panose="02010609060101010101" charset="-122"/>
              <a:cs typeface="黑体" panose="02010609060101010101" charset="-122"/>
              <a:sym typeface="+mn-ea"/>
            </a:endParaRPr>
          </a:p>
          <a:p>
            <a:pPr marR="0" defTabSz="914400">
              <a:lnSpc>
                <a:spcPct val="100000"/>
              </a:lnSpc>
              <a:buClr>
                <a:srgbClr val="3B7777"/>
              </a:buClr>
              <a:buSzPct val="75000"/>
              <a:defRPr/>
            </a:pPr>
            <a:r>
              <a:rPr lang="zh-CN" altLang="en-US" dirty="0">
                <a:solidFill>
                  <a:schemeClr val="tx2"/>
                </a:solidFill>
                <a:latin typeface="+mn-lt"/>
                <a:ea typeface="黑体" panose="02010609060101010101" charset="-122"/>
                <a:cs typeface="黑体" panose="02010609060101010101" charset="-122"/>
                <a:sym typeface="+mn-ea"/>
              </a:rPr>
              <a:t>（</a:t>
            </a:r>
            <a:r>
              <a:rPr lang="en-US" altLang="zh-CN" dirty="0">
                <a:solidFill>
                  <a:schemeClr val="tx2"/>
                </a:solidFill>
                <a:latin typeface="+mn-lt"/>
                <a:ea typeface="黑体" panose="02010609060101010101" charset="-122"/>
                <a:cs typeface="黑体" panose="02010609060101010101" charset="-122"/>
                <a:sym typeface="+mn-ea"/>
              </a:rPr>
              <a:t>2</a:t>
            </a:r>
            <a:r>
              <a:rPr lang="zh-CN" altLang="en-US" dirty="0">
                <a:solidFill>
                  <a:schemeClr val="tx2"/>
                </a:solidFill>
                <a:latin typeface="+mn-lt"/>
                <a:ea typeface="黑体" panose="02010609060101010101" charset="-122"/>
                <a:cs typeface="黑体" panose="02010609060101010101" charset="-122"/>
                <a:sym typeface="+mn-ea"/>
              </a:rPr>
              <a:t>）</a:t>
            </a:r>
            <a:r>
              <a:rPr lang="en-US" altLang="zh-CN" dirty="0">
                <a:solidFill>
                  <a:schemeClr val="tx2"/>
                </a:solidFill>
                <a:latin typeface="+mn-lt"/>
                <a:ea typeface="黑体" panose="02010609060101010101" charset="-122"/>
                <a:cs typeface="黑体" panose="02010609060101010101" charset="-122"/>
                <a:sym typeface="+mn-ea"/>
              </a:rPr>
              <a:t>What is the main task of the integration test </a:t>
            </a:r>
          </a:p>
          <a:p>
            <a:pPr marR="0" defTabSz="914400">
              <a:lnSpc>
                <a:spcPct val="100000"/>
              </a:lnSpc>
              <a:buClr>
                <a:srgbClr val="3B7777"/>
              </a:buClr>
              <a:buSzPct val="75000"/>
              <a:defRPr/>
            </a:pPr>
            <a:r>
              <a:rPr lang="en-US" altLang="zh-CN" noProof="0" dirty="0">
                <a:solidFill>
                  <a:schemeClr val="tx2"/>
                </a:solidFill>
                <a:latin typeface="+mj-lt"/>
                <a:ea typeface="黑体" panose="02010609060101010101" charset="-122"/>
                <a:cs typeface="黑体" panose="02010609060101010101" charset="-122"/>
                <a:sym typeface="+mn-ea"/>
              </a:rPr>
              <a:t>  </a:t>
            </a:r>
            <a:r>
              <a:rPr lang="en-US" altLang="zh-CN" u="sng" noProof="0" dirty="0">
                <a:solidFill>
                  <a:schemeClr val="tx2"/>
                </a:solidFill>
                <a:latin typeface="+mj-lt"/>
                <a:ea typeface="黑体" panose="02010609060101010101" charset="-122"/>
                <a:cs typeface="黑体" panose="02010609060101010101" charset="-122"/>
                <a:sym typeface="+mn-ea"/>
              </a:rPr>
              <a:t>Whether there is a problem with the data transmission between modules and whether the data is lost at the module interface. </a:t>
            </a:r>
            <a:r>
              <a:rPr lang="en-US" altLang="zh-CN" noProof="0" dirty="0">
                <a:solidFill>
                  <a:schemeClr val="tx2"/>
                </a:solidFill>
                <a:latin typeface="+mj-lt"/>
                <a:ea typeface="黑体" panose="02010609060101010101" charset="-122"/>
                <a:cs typeface="黑体" panose="02010609060101010101" charset="-122"/>
                <a:sym typeface="+mn-ea"/>
              </a:rPr>
              <a:t>This requires testing whether the modules can </a:t>
            </a:r>
            <a:r>
              <a:rPr lang="en-US" altLang="zh-CN" u="sng" noProof="0" dirty="0">
                <a:solidFill>
                  <a:schemeClr val="tx2"/>
                </a:solidFill>
                <a:latin typeface="+mj-lt"/>
                <a:ea typeface="黑体" panose="02010609060101010101" charset="-122"/>
                <a:cs typeface="黑体" panose="02010609060101010101" charset="-122"/>
                <a:sym typeface="+mn-ea"/>
              </a:rPr>
              <a:t>interact with each other in a correct, stable, and consistent manner through the interface</a:t>
            </a:r>
            <a:r>
              <a:rPr lang="en-US" altLang="zh-CN" noProof="0" dirty="0">
                <a:solidFill>
                  <a:schemeClr val="tx2"/>
                </a:solidFill>
                <a:latin typeface="+mj-lt"/>
                <a:ea typeface="黑体" panose="02010609060101010101" charset="-122"/>
                <a:cs typeface="黑体" panose="02010609060101010101" charset="-122"/>
                <a:sym typeface="+mn-ea"/>
              </a:rPr>
              <a:t>.</a:t>
            </a:r>
            <a:endParaRPr lang="en-US" altLang="zh-CN" sz="2400" b="1" noProof="0" dirty="0">
              <a:solidFill>
                <a:schemeClr val="tx2"/>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29</a:t>
            </a:fld>
            <a:r>
              <a:rPr lang="en-US" altLang="zh-CN" b="1" dirty="0">
                <a:solidFill>
                  <a:schemeClr val="accent4"/>
                </a:solidFill>
              </a:rPr>
              <a:t>/104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vert="horz" wrap="square" lIns="91440" tIns="45720" rIns="91440" bIns="45720" numCol="1" anchor="ctr" anchorCtr="0" compatLnSpc="1"/>
          <a:lstStyle/>
          <a:p>
            <a:pPr lvl="0" eaLnBrk="1" hangingPunct="1">
              <a:defRPr/>
            </a:pPr>
            <a:r>
              <a:rPr lang="en-US" altLang="zh-CN" sz="4000" b="1" dirty="0">
                <a:solidFill>
                  <a:srgbClr val="3366FF"/>
                </a:solidFill>
                <a:effectLst>
                  <a:outerShdw blurRad="38100" dist="38100" dir="2700000" algn="tl">
                    <a:srgbClr val="C0C0C0"/>
                  </a:outerShdw>
                </a:effectLst>
                <a:latin typeface="楷体_GB2312" pitchFamily="49" charset="-122"/>
                <a:ea typeface="楷体_GB2312" pitchFamily="49" charset="-122"/>
              </a:rPr>
              <a:t>4.1 Unit Tests</a:t>
            </a:r>
            <a:endParaRPr kumimoji="0" lang="zh-CN" altLang="en-US" sz="4000" b="1" i="0" u="none" strike="noStrike" kern="0" cap="none" spc="0" normalizeH="0" baseline="0" noProof="0" dirty="0">
              <a:ln>
                <a:noFill/>
              </a:ln>
              <a:solidFill>
                <a:srgbClr val="3366FF"/>
              </a:solidFill>
              <a:effectLst>
                <a:outerShdw blurRad="38100" dist="38100" dir="2700000" algn="tl">
                  <a:srgbClr val="C0C0C0"/>
                </a:outerShdw>
              </a:effectLst>
              <a:uLnTx/>
              <a:uFillTx/>
              <a:latin typeface="楷体_GB2312" pitchFamily="49" charset="-122"/>
              <a:ea typeface="楷体_GB2312" pitchFamily="49" charset="-122"/>
              <a:cs typeface="+mj-cs"/>
            </a:endParaRPr>
          </a:p>
        </p:txBody>
      </p:sp>
      <p:sp>
        <p:nvSpPr>
          <p:cNvPr id="7172" name="Rectangle 3"/>
          <p:cNvSpPr>
            <a:spLocks noGrp="1"/>
          </p:cNvSpPr>
          <p:nvPr>
            <p:ph idx="1"/>
          </p:nvPr>
        </p:nvSpPr>
        <p:spPr>
          <a:xfrm>
            <a:off x="1485900" y="1729740"/>
            <a:ext cx="7010400" cy="4436110"/>
          </a:xfrm>
        </p:spPr>
        <p:txBody>
          <a:bodyPr vert="horz" wrap="square" lIns="91440" tIns="45720" rIns="91440" bIns="45720" anchor="t"/>
          <a:lstStyle/>
          <a:p>
            <a:pPr marL="0" indent="0" algn="just" eaLnBrk="1" hangingPunct="1">
              <a:lnSpc>
                <a:spcPct val="130000"/>
              </a:lnSpc>
              <a:buNone/>
            </a:pPr>
            <a:r>
              <a:rPr lang="en-US" altLang="zh-CN" sz="2400" b="1" dirty="0">
                <a:latin typeface="+mj-lt"/>
                <a:ea typeface="黑体" panose="02010609060101010101" charset="-122"/>
                <a:cs typeface="黑体" panose="02010609060101010101" charset="-122"/>
              </a:rPr>
              <a:t>4.1.1 Relationship between unit tests and integration tests	
4.1.2 Basic understanding of unit testing	
4.1.3 Misunderstandings about unit testing	
4.1.4 The Significance of Unit Tests	
4.1.5 Principles of Unit Testing	
4.1.6 The main tasks of unit testing	
4.1.7 Drive modules and pile modules</a:t>
            </a:r>
            <a:r>
              <a:rPr lang="zh-CN" altLang="en-US" sz="2800" b="1" dirty="0">
                <a:latin typeface="黑体" panose="02010609060101010101" charset="-122"/>
                <a:ea typeface="黑体" panose="02010609060101010101" charset="-122"/>
                <a:cs typeface="黑体" panose="02010609060101010101" charset="-122"/>
              </a:rPr>
              <a:t>	</a:t>
            </a: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a:t>
            </a:fld>
            <a:r>
              <a:rPr lang="en-US" altLang="zh-CN" b="1" dirty="0">
                <a:solidFill>
                  <a:schemeClr val="accent4"/>
                </a:solidFill>
              </a:rPr>
              <a:t>/104</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4.2.1 Basic understanding of integration testing</a:t>
            </a:r>
            <a:endParaRPr lang="zh-CN" altLang="en-US" sz="3600" b="1" dirty="0">
              <a:solidFill>
                <a:srgbClr val="3366FF"/>
              </a:solidFill>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107504" y="1772816"/>
            <a:ext cx="8651240" cy="4834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57200" marR="0" indent="-457200" defTabSz="914400">
              <a:lnSpc>
                <a:spcPct val="120000"/>
              </a:lnSpc>
              <a:buClr>
                <a:srgbClr val="3B7777"/>
              </a:buClr>
              <a:buSzPct val="75000"/>
              <a:buFont typeface="Wingdings" panose="05000000000000000000" charset="0"/>
              <a:buChar char="ü"/>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Whether the program of </a:t>
            </a:r>
            <a:r>
              <a:rPr lang="en-US" altLang="zh-CN" sz="2400" b="1" noProof="0" dirty="0">
                <a:solidFill>
                  <a:schemeClr val="tx2">
                    <a:lumMod val="95000"/>
                    <a:lumOff val="5000"/>
                  </a:schemeClr>
                </a:solidFill>
                <a:latin typeface="+mj-lt"/>
                <a:ea typeface="黑体" panose="02010609060101010101" charset="-122"/>
                <a:cs typeface="黑体" panose="02010609060101010101" charset="-122"/>
                <a:sym typeface="+mn-ea"/>
              </a:rPr>
              <a:t>one</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module has an incorrect effect on the functionality of </a:t>
            </a:r>
            <a:r>
              <a:rPr lang="en-US" altLang="zh-CN" sz="2400" b="1" noProof="0" dirty="0">
                <a:solidFill>
                  <a:schemeClr val="tx2">
                    <a:lumMod val="95000"/>
                    <a:lumOff val="5000"/>
                  </a:schemeClr>
                </a:solidFill>
                <a:latin typeface="+mj-lt"/>
                <a:ea typeface="黑体" panose="02010609060101010101" charset="-122"/>
                <a:cs typeface="黑体" panose="02010609060101010101" charset="-122"/>
                <a:sym typeface="+mn-ea"/>
              </a:rPr>
              <a:t>other</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modules.</a:t>
            </a:r>
          </a:p>
          <a:p>
            <a:pPr marL="457200" marR="0" indent="-457200" defTabSz="914400">
              <a:lnSpc>
                <a:spcPct val="120000"/>
              </a:lnSpc>
              <a:buClr>
                <a:srgbClr val="3B7777"/>
              </a:buClr>
              <a:buSzPct val="75000"/>
              <a:buFont typeface="Wingdings" panose="05000000000000000000" charset="0"/>
              <a:buChar char="ü"/>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Whether there are design and operation errors for </a:t>
            </a:r>
            <a:r>
              <a:rPr lang="en-US" altLang="zh-CN" sz="2400" b="1" noProof="0" dirty="0">
                <a:solidFill>
                  <a:schemeClr val="tx2">
                    <a:lumMod val="95000"/>
                    <a:lumOff val="5000"/>
                  </a:schemeClr>
                </a:solidFill>
                <a:latin typeface="+mj-lt"/>
                <a:ea typeface="黑体" panose="02010609060101010101" charset="-122"/>
                <a:cs typeface="黑体" panose="02010609060101010101" charset="-122"/>
                <a:sym typeface="+mn-ea"/>
              </a:rPr>
              <a:t>global data structures</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L="457200" marR="0" indent="-457200" defTabSz="914400">
              <a:lnSpc>
                <a:spcPct val="120000"/>
              </a:lnSpc>
              <a:buClr>
                <a:srgbClr val="3B7777"/>
              </a:buClr>
              <a:buSzPct val="75000"/>
              <a:buFont typeface="Wingdings" panose="05000000000000000000" charset="0"/>
              <a:buChar char="ü"/>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Due to the existence of global data structures, </a:t>
            </a:r>
            <a:r>
              <a:rPr lang="en-US" altLang="zh-CN" sz="2400" u="sng" noProof="0" dirty="0">
                <a:solidFill>
                  <a:schemeClr val="tx2">
                    <a:lumMod val="95000"/>
                    <a:lumOff val="5000"/>
                  </a:schemeClr>
                </a:solidFill>
                <a:latin typeface="+mj-lt"/>
                <a:ea typeface="黑体" panose="02010609060101010101" charset="-122"/>
                <a:cs typeface="黑体" panose="02010609060101010101" charset="-122"/>
                <a:sym typeface="+mn-ea"/>
              </a:rPr>
              <a:t>the degree of "high cohesion and low coupling" of software modules is reduced</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a:t>
            </a:r>
          </a:p>
          <a:p>
            <a:pPr marL="457200" marR="0" indent="-457200" defTabSz="914400">
              <a:lnSpc>
                <a:spcPct val="120000"/>
              </a:lnSpc>
              <a:buClr>
                <a:srgbClr val="3B7777"/>
              </a:buClr>
              <a:buSzPct val="75000"/>
              <a:buFont typeface="Wingdings" panose="05000000000000000000" charset="0"/>
              <a:buChar char="ü"/>
              <a:defRPr/>
            </a:pP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When the modules are </a:t>
            </a:r>
            <a:r>
              <a:rPr lang="en-US" altLang="zh-CN" sz="2400" u="sng" noProof="0" dirty="0">
                <a:solidFill>
                  <a:schemeClr val="tx2">
                    <a:lumMod val="95000"/>
                    <a:lumOff val="5000"/>
                  </a:schemeClr>
                </a:solidFill>
                <a:latin typeface="+mj-lt"/>
                <a:ea typeface="黑体" panose="02010609060101010101" charset="-122"/>
                <a:cs typeface="黑体" panose="02010609060101010101" charset="-122"/>
                <a:sym typeface="+mn-ea"/>
              </a:rPr>
              <a:t>combined</a:t>
            </a:r>
            <a:r>
              <a:rPr lang="en-US" altLang="zh-CN" sz="2400" noProof="0" dirty="0">
                <a:solidFill>
                  <a:schemeClr val="tx2">
                    <a:lumMod val="95000"/>
                    <a:lumOff val="5000"/>
                  </a:schemeClr>
                </a:solidFill>
                <a:latin typeface="+mj-lt"/>
                <a:ea typeface="黑体" panose="02010609060101010101" charset="-122"/>
                <a:cs typeface="黑体" panose="02010609060101010101" charset="-122"/>
                <a:sym typeface="+mn-ea"/>
              </a:rPr>
              <a:t>, the overall functionality meets the requirements and design requirements. After the errors of the various modules accumulate together, the accumulation error reaches an unacceptable level.</a:t>
            </a:r>
            <a:endParaRPr lang="en-US" altLang="zh-CN" sz="2800" b="1" noProof="0" dirty="0">
              <a:solidFill>
                <a:schemeClr val="accent1">
                  <a:lumMod val="50000"/>
                </a:schemeClr>
              </a:solidFill>
              <a:latin typeface="+mj-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30</a:t>
            </a:fld>
            <a:r>
              <a:rPr lang="en-US" altLang="zh-CN" b="1" dirty="0">
                <a:solidFill>
                  <a:schemeClr val="accent4"/>
                </a:solidFill>
              </a:rPr>
              <a:t>/104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黑体" panose="02010609060101010101" charset="-122"/>
                <a:ea typeface="黑体" panose="02010609060101010101" charset="-122"/>
                <a:cs typeface="黑体" panose="02010609060101010101" charset="-122"/>
              </a:rPr>
              <a:t>4.2.1 Basic understanding of integration testing
</a:t>
            </a:r>
            <a:endParaRPr lang="zh-CN" altLang="en-US" sz="3600" b="1" dirty="0">
              <a:solidFill>
                <a:srgbClr val="3366FF"/>
              </a:solidFill>
              <a:latin typeface="黑体" panose="02010609060101010101" charset="-122"/>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119380" y="1505585"/>
            <a:ext cx="8651240" cy="532479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sz="3200" b="1" dirty="0">
                <a:solidFill>
                  <a:schemeClr val="accent1">
                    <a:lumMod val="50000"/>
                  </a:schemeClr>
                </a:solidFill>
                <a:latin typeface="黑体" panose="02010609060101010101" charset="-122"/>
                <a:ea typeface="黑体" panose="02010609060101010101" charset="-122"/>
                <a:cs typeface="黑体" panose="02010609060101010101" charset="-122"/>
                <a:sym typeface="+mn-ea"/>
              </a:rPr>
              <a:t>(3) When to start integration testing
</a:t>
            </a:r>
            <a:r>
              <a:rPr lang="en-US" altLang="zh-CN" sz="2400" b="1"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en-US" altLang="zh-CN" sz="1800" dirty="0">
                <a:solidFill>
                  <a:schemeClr val="tx2">
                    <a:lumMod val="95000"/>
                    <a:lumOff val="5000"/>
                  </a:schemeClr>
                </a:solidFill>
                <a:latin typeface="+mn-lt"/>
                <a:ea typeface="黑体" panose="02010609060101010101" charset="-122"/>
                <a:cs typeface="黑体" panose="02010609060101010101" charset="-122"/>
                <a:sym typeface="+mn-ea"/>
              </a:rPr>
              <a:t>Theoretically</a:t>
            </a:r>
            <a:r>
              <a:rPr lang="en-US" altLang="zh-CN" sz="1800" u="sng" dirty="0">
                <a:solidFill>
                  <a:schemeClr val="tx2">
                    <a:lumMod val="95000"/>
                    <a:lumOff val="5000"/>
                  </a:schemeClr>
                </a:solidFill>
                <a:latin typeface="+mn-lt"/>
                <a:ea typeface="黑体" panose="02010609060101010101" charset="-122"/>
                <a:cs typeface="黑体" panose="02010609060101010101" charset="-122"/>
                <a:sym typeface="+mn-ea"/>
              </a:rPr>
              <a:t>, integration testing should follow the unit tests</a:t>
            </a:r>
            <a:r>
              <a:rPr lang="en-US" altLang="zh-CN" sz="1800"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1800" u="sng" dirty="0">
                <a:solidFill>
                  <a:schemeClr val="tx2">
                    <a:lumMod val="95000"/>
                    <a:lumOff val="5000"/>
                  </a:schemeClr>
                </a:solidFill>
                <a:latin typeface="+mn-lt"/>
                <a:ea typeface="黑体" panose="02010609060101010101" charset="-122"/>
                <a:cs typeface="黑体" panose="02010609060101010101" charset="-122"/>
                <a:sym typeface="+mn-ea"/>
              </a:rPr>
              <a:t>But in practice, unit testing and integration testing are often carried out at the same time</a:t>
            </a:r>
            <a:r>
              <a:rPr lang="en-US" altLang="zh-CN" sz="1800" dirty="0">
                <a:solidFill>
                  <a:schemeClr val="tx2">
                    <a:lumMod val="95000"/>
                    <a:lumOff val="5000"/>
                  </a:schemeClr>
                </a:solidFill>
                <a:latin typeface="+mn-lt"/>
                <a:ea typeface="黑体" panose="02010609060101010101" charset="-122"/>
                <a:cs typeface="黑体" panose="02010609060101010101" charset="-122"/>
                <a:sym typeface="+mn-ea"/>
              </a:rPr>
              <a:t>. It is not possible to wait until all the unit tests are complete before starting integration testing, which is too inefficient.</a:t>
            </a:r>
            <a:r>
              <a:rPr lang="en-US" altLang="zh-CN" sz="1800" b="1"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1800" b="1" dirty="0">
                <a:solidFill>
                  <a:srgbClr val="FF0000"/>
                </a:solidFill>
                <a:latin typeface="+mn-lt"/>
                <a:ea typeface="黑体" panose="02010609060101010101" charset="-122"/>
                <a:cs typeface="黑体" panose="02010609060101010101" charset="-122"/>
                <a:sym typeface="+mn-ea"/>
              </a:rPr>
              <a:t>Notes:</a:t>
            </a:r>
            <a:r>
              <a:rPr lang="en-US" altLang="zh-CN" sz="1800" b="1" dirty="0">
                <a:solidFill>
                  <a:schemeClr val="tx2">
                    <a:lumMod val="95000"/>
                    <a:lumOff val="5000"/>
                  </a:schemeClr>
                </a:solidFill>
                <a:latin typeface="+mn-lt"/>
                <a:ea typeface="黑体" panose="02010609060101010101" charset="-122"/>
                <a:cs typeface="黑体" panose="02010609060101010101" charset="-122"/>
                <a:sym typeface="+mn-ea"/>
              </a:rPr>
              <a:t>
</a:t>
            </a:r>
            <a:r>
              <a:rPr lang="en-US" altLang="zh-CN" sz="1800" dirty="0">
                <a:solidFill>
                  <a:schemeClr val="tx2">
                    <a:lumMod val="95000"/>
                    <a:lumOff val="5000"/>
                  </a:schemeClr>
                </a:solidFill>
                <a:latin typeface="+mn-lt"/>
                <a:ea typeface="黑体" panose="02010609060101010101" charset="-122"/>
                <a:cs typeface="黑体" panose="02010609060101010101" charset="-122"/>
                <a:sym typeface="+mn-ea"/>
              </a:rPr>
              <a:t>Since static analysis and dynamic analysis techniques are suitable for both unit testing and integration testing, but the focus of integration testing is inter-module interface checking, this causes many domestic software companies to often classify integration testing as unit testing, making the start time of integration testing very blurry.
The planning and design of the integration test actually begins synchronously during the system architecture design phase, and the integration test plan is completed as much as possible before entering the detailed design.</a:t>
            </a:r>
            <a:r>
              <a:rPr lang="en-US" altLang="zh-CN" sz="1800" b="1" dirty="0">
                <a:solidFill>
                  <a:schemeClr val="tx2">
                    <a:lumMod val="95000"/>
                    <a:lumOff val="5000"/>
                  </a:schemeClr>
                </a:solidFill>
                <a:latin typeface="+mn-lt"/>
                <a:ea typeface="黑体" panose="02010609060101010101" charset="-122"/>
                <a:cs typeface="黑体" panose="02010609060101010101" charset="-122"/>
                <a:sym typeface="+mn-ea"/>
              </a:rPr>
              <a:t>
</a:t>
            </a:r>
            <a:endParaRPr lang="en-US" altLang="zh-CN" sz="3200" b="1" noProof="0" dirty="0">
              <a:solidFill>
                <a:schemeClr val="accent1">
                  <a:lumMod val="50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31</a:t>
            </a:fld>
            <a:r>
              <a:rPr lang="en-US" altLang="zh-CN" b="1" dirty="0">
                <a:solidFill>
                  <a:schemeClr val="accent4"/>
                </a:solidFill>
              </a:rPr>
              <a:t>/104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619166"/>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4.2.1 Basic understanding of integration testing</a:t>
            </a:r>
            <a:r>
              <a:rPr lang="en-US" altLang="zh-CN" sz="3600" b="1" dirty="0">
                <a:solidFill>
                  <a:srgbClr val="3366FF"/>
                </a:solidFill>
                <a:latin typeface="黑体" panose="02010609060101010101" charset="-122"/>
                <a:ea typeface="黑体" panose="02010609060101010101" charset="-122"/>
                <a:cs typeface="黑体" panose="02010609060101010101" charset="-122"/>
              </a:rPr>
              <a:t>
</a:t>
            </a:r>
            <a:endParaRPr lang="zh-CN" altLang="en-US" sz="3600" b="1" dirty="0">
              <a:solidFill>
                <a:srgbClr val="3366FF"/>
              </a:solidFill>
              <a:latin typeface="黑体" panose="02010609060101010101" charset="-122"/>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163830" y="1650365"/>
            <a:ext cx="8651240" cy="506286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sz="3200" b="1" dirty="0">
                <a:solidFill>
                  <a:schemeClr val="accent1">
                    <a:lumMod val="50000"/>
                  </a:schemeClr>
                </a:solidFill>
                <a:latin typeface="+mn-lt"/>
                <a:ea typeface="黑体" panose="02010609060101010101" charset="-122"/>
                <a:cs typeface="黑体" panose="02010609060101010101" charset="-122"/>
                <a:sym typeface="+mn-ea"/>
              </a:rPr>
              <a:t>(4) Who is responsible for integration testing
</a:t>
            </a:r>
            <a:r>
              <a:rPr lang="en-US" altLang="zh-CN" sz="2400" b="1" dirty="0">
                <a:solidFill>
                  <a:schemeClr val="tx2"/>
                </a:solidFill>
                <a:latin typeface="黑体" panose="02010609060101010101" charset="-122"/>
                <a:ea typeface="黑体" panose="02010609060101010101" charset="-122"/>
                <a:cs typeface="黑体" panose="02010609060101010101" charset="-122"/>
                <a:sym typeface="+mn-ea"/>
              </a:rPr>
              <a:t>    </a:t>
            </a:r>
            <a:r>
              <a:rPr lang="en-US" altLang="zh-CN" u="sng" dirty="0">
                <a:solidFill>
                  <a:schemeClr val="tx2"/>
                </a:solidFill>
                <a:latin typeface="+mn-lt"/>
                <a:ea typeface="黑体" panose="02010609060101010101" charset="-122"/>
                <a:cs typeface="黑体" panose="02010609060101010101" charset="-122"/>
                <a:sym typeface="+mn-ea"/>
              </a:rPr>
              <a:t>Integration testing is typically done by developers and testers</a:t>
            </a:r>
            <a:r>
              <a:rPr lang="en-US" altLang="zh-CN" dirty="0">
                <a:solidFill>
                  <a:schemeClr val="tx2"/>
                </a:solidFill>
                <a:latin typeface="+mn-lt"/>
                <a:ea typeface="黑体" panose="02010609060101010101" charset="-122"/>
                <a:cs typeface="黑体" panose="02010609060101010101" charset="-122"/>
                <a:sym typeface="+mn-ea"/>
              </a:rPr>
              <a:t>, where developers are usually responsible for doing more work. Because the specific details involved in integration testing are still relatively large, </a:t>
            </a:r>
            <a:r>
              <a:rPr lang="en-US" altLang="zh-CN" u="sng" dirty="0">
                <a:solidFill>
                  <a:schemeClr val="tx2"/>
                </a:solidFill>
                <a:latin typeface="+mn-lt"/>
                <a:ea typeface="黑体" panose="02010609060101010101" charset="-122"/>
                <a:cs typeface="黑体" panose="02010609060101010101" charset="-122"/>
                <a:sym typeface="+mn-ea"/>
              </a:rPr>
              <a:t>the test is done by developers or white-box test engineers in the early stages of integration testing, that is, the integration granularity is still relatively small</a:t>
            </a:r>
            <a:r>
              <a:rPr lang="en-US" altLang="zh-CN" dirty="0">
                <a:solidFill>
                  <a:schemeClr val="tx2"/>
                </a:solidFill>
                <a:latin typeface="+mn-lt"/>
                <a:ea typeface="黑体" panose="02010609060101010101" charset="-122"/>
                <a:cs typeface="黑体" panose="02010609060101010101" charset="-122"/>
                <a:sym typeface="+mn-ea"/>
              </a:rPr>
              <a:t>. </a:t>
            </a:r>
            <a:r>
              <a:rPr lang="en-US" altLang="zh-CN" u="sng" dirty="0">
                <a:solidFill>
                  <a:schemeClr val="tx2"/>
                </a:solidFill>
                <a:latin typeface="+mn-lt"/>
                <a:ea typeface="黑体" panose="02010609060101010101" charset="-122"/>
                <a:cs typeface="黑体" panose="02010609060101010101" charset="-122"/>
                <a:sym typeface="+mn-ea"/>
              </a:rPr>
              <a:t>In the system-level, large-grained late-stage integration testing phase, the testing work is generally done by a dedicated test department</a:t>
            </a:r>
            <a:r>
              <a:rPr lang="en-US" altLang="zh-CN" dirty="0">
                <a:solidFill>
                  <a:schemeClr val="tx2"/>
                </a:solidFill>
                <a:latin typeface="+mn-lt"/>
                <a:ea typeface="黑体" panose="02010609060101010101" charset="-122"/>
                <a:cs typeface="黑体" panose="02010609060101010101" charset="-122"/>
                <a:sym typeface="+mn-ea"/>
              </a:rPr>
              <a:t>.
    The whole process of integration testing should be completed under the supervision of testers, and the person in charge of testing should ensure that the test work uses reasonable and feasible technology, completes sufficient integration testing, and meets the quality control objectives.
</a:t>
            </a:r>
            <a:endParaRPr lang="en-US" altLang="zh-CN" sz="2400" noProof="0" dirty="0">
              <a:solidFill>
                <a:schemeClr val="tx2"/>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32</a:t>
            </a:fld>
            <a:r>
              <a:rPr lang="en-US" altLang="zh-CN" b="1" dirty="0">
                <a:solidFill>
                  <a:schemeClr val="accent4"/>
                </a:solidFill>
              </a:rPr>
              <a:t>/104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476672"/>
            <a:ext cx="7920880" cy="1014095"/>
          </a:xfrm>
        </p:spPr>
        <p:txBody>
          <a:bodyPr vert="horz" wrap="square" lIns="91440" tIns="45720" rIns="91440" bIns="45720" anchor="ctr"/>
          <a:lstStyle/>
          <a:p>
            <a:pPr eaLnBrk="1" hangingPunct="1">
              <a:lnSpc>
                <a:spcPct val="120000"/>
              </a:lnSpc>
            </a:pPr>
            <a:r>
              <a:rPr lang="en-US" altLang="zh-CN" sz="3200" b="1" dirty="0">
                <a:solidFill>
                  <a:srgbClr val="3366FF"/>
                </a:solidFill>
                <a:latin typeface="+mn-lt"/>
                <a:ea typeface="黑体" panose="02010609060101010101" charset="-122"/>
                <a:cs typeface="黑体" panose="02010609060101010101" charset="-122"/>
              </a:rPr>
              <a:t>4.2.1 Basic understanding of </a:t>
            </a:r>
            <a:br>
              <a:rPr lang="en-US" altLang="zh-CN" sz="3200" b="1" dirty="0">
                <a:solidFill>
                  <a:srgbClr val="3366FF"/>
                </a:solidFill>
                <a:latin typeface="+mn-lt"/>
                <a:ea typeface="黑体" panose="02010609060101010101" charset="-122"/>
                <a:cs typeface="黑体" panose="02010609060101010101" charset="-122"/>
              </a:rPr>
            </a:br>
            <a:r>
              <a:rPr lang="en-US" altLang="zh-CN" sz="3200" b="1" dirty="0">
                <a:solidFill>
                  <a:srgbClr val="3366FF"/>
                </a:solidFill>
                <a:latin typeface="+mn-lt"/>
                <a:ea typeface="黑体" panose="02010609060101010101" charset="-122"/>
                <a:cs typeface="黑体" panose="02010609060101010101" charset="-122"/>
              </a:rPr>
              <a:t>integration testing</a:t>
            </a:r>
            <a:r>
              <a:rPr lang="en-US" altLang="zh-CN" sz="3600" b="1" dirty="0">
                <a:solidFill>
                  <a:srgbClr val="3366FF"/>
                </a:solidFill>
                <a:latin typeface="黑体" panose="02010609060101010101" charset="-122"/>
                <a:ea typeface="黑体" panose="02010609060101010101" charset="-122"/>
                <a:cs typeface="黑体" panose="02010609060101010101" charset="-122"/>
              </a:rPr>
              <a:t>
</a:t>
            </a:r>
            <a:endParaRPr lang="zh-CN" altLang="en-US" sz="3600" b="1" dirty="0">
              <a:solidFill>
                <a:srgbClr val="3366FF"/>
              </a:solidFill>
              <a:latin typeface="黑体" panose="02010609060101010101" charset="-122"/>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323528" y="1683575"/>
            <a:ext cx="8651240" cy="477412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sz="1800" dirty="0">
                <a:solidFill>
                  <a:schemeClr val="accent1">
                    <a:lumMod val="50000"/>
                  </a:schemeClr>
                </a:solidFill>
                <a:latin typeface="+mn-lt"/>
                <a:ea typeface="黑体" panose="02010609060101010101" charset="-122"/>
                <a:cs typeface="黑体" panose="02010609060101010101" charset="-122"/>
                <a:sym typeface="+mn-ea"/>
              </a:rPr>
              <a:t>(5) What is the basis for integration testing</a:t>
            </a:r>
            <a:r>
              <a:rPr lang="en-US" altLang="zh-CN" sz="1600" dirty="0">
                <a:solidFill>
                  <a:schemeClr val="accent1">
                    <a:lumMod val="50000"/>
                  </a:schemeClr>
                </a:solidFill>
                <a:latin typeface="+mn-lt"/>
                <a:ea typeface="黑体" panose="02010609060101010101" charset="-122"/>
                <a:cs typeface="黑体" panose="02010609060101010101" charset="-122"/>
                <a:sym typeface="+mn-ea"/>
              </a:rPr>
              <a:t>
</a:t>
            </a:r>
            <a:r>
              <a:rPr lang="en-US" altLang="zh-CN" sz="1600" dirty="0">
                <a:solidFill>
                  <a:schemeClr val="tx2"/>
                </a:solidFill>
                <a:latin typeface="+mn-lt"/>
                <a:ea typeface="黑体" panose="02010609060101010101" charset="-122"/>
                <a:cs typeface="黑体" panose="02010609060101010101" charset="-122"/>
                <a:sym typeface="+mn-ea"/>
              </a:rPr>
              <a:t>    The main basis for integration testing is </a:t>
            </a:r>
            <a:r>
              <a:rPr lang="en-US" altLang="zh-CN" sz="1600" u="sng" dirty="0">
                <a:solidFill>
                  <a:schemeClr val="tx2"/>
                </a:solidFill>
                <a:latin typeface="+mn-lt"/>
                <a:ea typeface="黑体" panose="02010609060101010101" charset="-122"/>
                <a:cs typeface="黑体" panose="02010609060101010101" charset="-122"/>
                <a:sym typeface="+mn-ea"/>
              </a:rPr>
              <a:t>the software profile design specification</a:t>
            </a:r>
            <a:r>
              <a:rPr lang="en-US" altLang="zh-CN" sz="1600" dirty="0">
                <a:solidFill>
                  <a:schemeClr val="tx2"/>
                </a:solidFill>
                <a:latin typeface="+mn-lt"/>
                <a:ea typeface="黑体" panose="02010609060101010101" charset="-122"/>
                <a:cs typeface="黑体" panose="02010609060101010101" charset="-122"/>
                <a:sym typeface="+mn-ea"/>
              </a:rPr>
              <a:t>. Integration testing corresponds to the high-level design phase of software development, and the system software architecture specified in the outline design is used as the design basis for test cases. </a:t>
            </a:r>
            <a:r>
              <a:rPr lang="en-US" altLang="zh-CN" sz="1600" u="sng" dirty="0">
                <a:solidFill>
                  <a:schemeClr val="tx2"/>
                </a:solidFill>
                <a:latin typeface="+mn-lt"/>
                <a:ea typeface="黑体" panose="02010609060101010101" charset="-122"/>
                <a:cs typeface="黑体" panose="02010609060101010101" charset="-122"/>
                <a:sym typeface="+mn-ea"/>
              </a:rPr>
              <a:t>In the software summary, the modular hierarchical organization structure of the system or subsystem and the interface between the modules are described in detail, which provides the main reference for the strategy selection of integration testing</a:t>
            </a:r>
            <a:r>
              <a:rPr lang="en-US" altLang="zh-CN" sz="1600" dirty="0">
                <a:solidFill>
                  <a:schemeClr val="tx2"/>
                </a:solidFill>
                <a:latin typeface="+mn-lt"/>
                <a:ea typeface="黑体" panose="02010609060101010101" charset="-122"/>
                <a:cs typeface="黑体" panose="02010609060101010101" charset="-122"/>
                <a:sym typeface="+mn-ea"/>
              </a:rPr>
              <a:t>. Meanwhile, integration testing also serves the system architecture design, which can verify possible errors and unreasonableness in the system software architecture design.</a:t>
            </a:r>
            <a:r>
              <a:rPr lang="en-US" altLang="zh-CN" sz="1600" dirty="0">
                <a:solidFill>
                  <a:schemeClr val="accent1">
                    <a:lumMod val="50000"/>
                  </a:schemeClr>
                </a:solidFill>
                <a:latin typeface="+mn-lt"/>
                <a:ea typeface="黑体" panose="02010609060101010101" charset="-122"/>
                <a:cs typeface="黑体" panose="02010609060101010101" charset="-122"/>
                <a:sym typeface="+mn-ea"/>
              </a:rPr>
              <a:t>
</a:t>
            </a:r>
            <a:r>
              <a:rPr lang="en-US" altLang="zh-CN" sz="1800" dirty="0">
                <a:solidFill>
                  <a:schemeClr val="accent1">
                    <a:lumMod val="50000"/>
                  </a:schemeClr>
                </a:solidFill>
                <a:latin typeface="+mn-lt"/>
                <a:ea typeface="黑体" panose="02010609060101010101" charset="-122"/>
                <a:sym typeface="+mn-ea"/>
              </a:rPr>
              <a:t>(6) How to prepare integration test data</a:t>
            </a:r>
            <a:r>
              <a:rPr lang="en-US" altLang="zh-CN" sz="1600" dirty="0">
                <a:solidFill>
                  <a:schemeClr val="accent1">
                    <a:lumMod val="50000"/>
                  </a:schemeClr>
                </a:solidFill>
                <a:latin typeface="+mn-lt"/>
                <a:ea typeface="黑体" panose="02010609060101010101" charset="-122"/>
                <a:cs typeface="黑体" panose="02010609060101010101" charset="-122"/>
                <a:sym typeface="+mn-ea"/>
              </a:rPr>
              <a:t>
    </a:t>
            </a:r>
            <a:r>
              <a:rPr lang="en-US" altLang="zh-CN" sz="1600" u="sng" dirty="0">
                <a:solidFill>
                  <a:schemeClr val="tx2"/>
                </a:solidFill>
                <a:latin typeface="+mn-lt"/>
                <a:ea typeface="黑体" panose="02010609060101010101" charset="-122"/>
                <a:cs typeface="黑体" panose="02010609060101010101" charset="-122"/>
                <a:sym typeface="+mn-ea"/>
              </a:rPr>
              <a:t>Integration testing is mainly to detect whether the modules that make up the system can be properly integrated together and whether they can interact correctly at runtime, so the content and difficulty of test data are generally not very high</a:t>
            </a:r>
            <a:r>
              <a:rPr lang="en-US" altLang="zh-CN" sz="1600" dirty="0">
                <a:solidFill>
                  <a:schemeClr val="tx2"/>
                </a:solidFill>
                <a:latin typeface="+mn-lt"/>
                <a:ea typeface="黑体" panose="02010609060101010101" charset="-122"/>
                <a:cs typeface="黑体" panose="02010609060101010101" charset="-122"/>
                <a:sym typeface="+mn-ea"/>
              </a:rPr>
              <a:t>. Test data is typically created manually by testers based on system design requirements, with a focus on creating representative inter-module communication data to verify the correctness of the interface.</a:t>
            </a:r>
            <a:r>
              <a:rPr lang="en-US" altLang="zh-CN" sz="1600" dirty="0">
                <a:solidFill>
                  <a:schemeClr val="accent1">
                    <a:lumMod val="50000"/>
                  </a:schemeClr>
                </a:solidFill>
                <a:latin typeface="+mn-lt"/>
                <a:ea typeface="黑体" panose="02010609060101010101" charset="-122"/>
                <a:cs typeface="黑体" panose="02010609060101010101" charset="-122"/>
                <a:sym typeface="+mn-ea"/>
              </a:rPr>
              <a:t>
</a:t>
            </a:r>
            <a:endParaRPr lang="en-US" altLang="zh-CN" sz="2400" noProof="0" dirty="0">
              <a:solidFill>
                <a:schemeClr val="tx2"/>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33</a:t>
            </a:fld>
            <a:r>
              <a:rPr lang="en-US" altLang="zh-CN" b="1" dirty="0">
                <a:solidFill>
                  <a:schemeClr val="accent4"/>
                </a:solidFill>
              </a:rPr>
              <a:t>/104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4.2.1 Basic understanding of integration testing
</a:t>
            </a:r>
            <a:endParaRPr lang="zh-CN" altLang="en-US" sz="3600" b="1" dirty="0">
              <a:solidFill>
                <a:srgbClr val="3366FF"/>
              </a:solidFill>
              <a:latin typeface="+mn-lt"/>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323528" y="1527175"/>
            <a:ext cx="8651240" cy="550605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b="1" dirty="0">
                <a:solidFill>
                  <a:schemeClr val="accent1">
                    <a:lumMod val="50000"/>
                  </a:schemeClr>
                </a:solidFill>
                <a:latin typeface="+mn-lt"/>
                <a:ea typeface="黑体" panose="02010609060101010101" charset="-122"/>
                <a:cs typeface="黑体" panose="02010609060101010101" charset="-122"/>
                <a:sym typeface="+mn-ea"/>
              </a:rPr>
              <a:t>(7) What are the main technologies used in the integration test
    </a:t>
            </a:r>
            <a:r>
              <a:rPr lang="en-US" altLang="zh-CN" dirty="0">
                <a:solidFill>
                  <a:schemeClr val="tx2"/>
                </a:solidFill>
                <a:latin typeface="+mn-lt"/>
                <a:ea typeface="黑体" panose="02010609060101010101" charset="-122"/>
                <a:cs typeface="黑体" panose="02010609060101010101" charset="-122"/>
                <a:sym typeface="+mn-ea"/>
              </a:rPr>
              <a:t>Integration testing </a:t>
            </a:r>
            <a:r>
              <a:rPr lang="en-US" altLang="zh-CN" dirty="0">
                <a:solidFill>
                  <a:srgbClr val="FF0000"/>
                </a:solidFill>
                <a:latin typeface="+mn-lt"/>
                <a:ea typeface="黑体" panose="02010609060101010101" charset="-122"/>
                <a:cs typeface="黑体" panose="02010609060101010101" charset="-122"/>
                <a:sym typeface="+mn-ea"/>
              </a:rPr>
              <a:t>mainly</a:t>
            </a:r>
            <a:r>
              <a:rPr lang="en-US" altLang="zh-CN" dirty="0">
                <a:solidFill>
                  <a:schemeClr val="tx2"/>
                </a:solidFill>
                <a:latin typeface="+mn-lt"/>
                <a:ea typeface="黑体" panose="02010609060101010101" charset="-122"/>
                <a:cs typeface="黑体" panose="02010609060101010101" charset="-122"/>
                <a:sym typeface="+mn-ea"/>
              </a:rPr>
              <a:t> uses </a:t>
            </a:r>
            <a:r>
              <a:rPr lang="en-US" altLang="zh-CN" u="sng" dirty="0">
                <a:solidFill>
                  <a:schemeClr val="tx2"/>
                </a:solidFill>
                <a:latin typeface="+mn-lt"/>
                <a:ea typeface="黑体" panose="02010609060101010101" charset="-122"/>
                <a:cs typeface="黑体" panose="02010609060101010101" charset="-122"/>
                <a:sym typeface="+mn-ea"/>
              </a:rPr>
              <a:t>black box test methods</a:t>
            </a:r>
            <a:r>
              <a:rPr lang="en-US" altLang="zh-CN" dirty="0">
                <a:solidFill>
                  <a:schemeClr val="tx2"/>
                </a:solidFill>
                <a:latin typeface="+mn-lt"/>
                <a:ea typeface="黑体" panose="02010609060101010101" charset="-122"/>
                <a:cs typeface="黑体" panose="02010609060101010101" charset="-122"/>
                <a:sym typeface="+mn-ea"/>
              </a:rPr>
              <a:t>, </a:t>
            </a:r>
            <a:r>
              <a:rPr lang="en-US" altLang="zh-CN" u="sng" dirty="0">
                <a:solidFill>
                  <a:schemeClr val="tx2"/>
                </a:solidFill>
                <a:latin typeface="+mn-lt"/>
                <a:ea typeface="黑体" panose="02010609060101010101" charset="-122"/>
                <a:cs typeface="黑体" panose="02010609060101010101" charset="-122"/>
                <a:sym typeface="+mn-ea"/>
              </a:rPr>
              <a:t>supplemented by white box test methods</a:t>
            </a:r>
            <a:r>
              <a:rPr lang="en-US" altLang="zh-CN" dirty="0">
                <a:solidFill>
                  <a:schemeClr val="tx2"/>
                </a:solidFill>
                <a:latin typeface="+mn-lt"/>
                <a:ea typeface="黑体" panose="02010609060101010101" charset="-122"/>
                <a:cs typeface="黑体" panose="02010609060101010101" charset="-122"/>
                <a:sym typeface="+mn-ea"/>
              </a:rPr>
              <a:t>. However, with the increasing scale and complexity of current software, there are more and more large software systems. </a:t>
            </a:r>
            <a:r>
              <a:rPr lang="en-US" altLang="zh-CN" u="sng" dirty="0">
                <a:solidFill>
                  <a:schemeClr val="tx2"/>
                </a:solidFill>
                <a:latin typeface="+mn-lt"/>
                <a:ea typeface="黑体" panose="02010609060101010101" charset="-122"/>
                <a:cs typeface="黑体" panose="02010609060101010101" charset="-122"/>
                <a:sym typeface="+mn-ea"/>
              </a:rPr>
              <a:t>The increase in the level, number, and interactivity of modules makes the logical structure of the system more complex, so the white-box testing method is often used to assist in integration testing</a:t>
            </a:r>
            <a:r>
              <a:rPr lang="en-US" altLang="zh-CN" dirty="0">
                <a:solidFill>
                  <a:schemeClr val="tx2"/>
                </a:solidFill>
                <a:latin typeface="+mn-lt"/>
                <a:ea typeface="黑体" panose="02010609060101010101" charset="-122"/>
                <a:cs typeface="黑体" panose="02010609060101010101" charset="-122"/>
                <a:sym typeface="+mn-ea"/>
              </a:rPr>
              <a:t>. For example, the basic path test method is used to check that the system flow after module integration is correct. From this practical point of view, integration testing can be reduced to gray box testing.</a:t>
            </a:r>
            <a:r>
              <a:rPr lang="en-US" altLang="zh-CN" b="1" dirty="0">
                <a:solidFill>
                  <a:schemeClr val="accent1">
                    <a:lumMod val="50000"/>
                  </a:schemeClr>
                </a:solidFill>
                <a:latin typeface="+mn-lt"/>
                <a:ea typeface="黑体" panose="02010609060101010101" charset="-122"/>
                <a:cs typeface="黑体" panose="02010609060101010101" charset="-122"/>
                <a:sym typeface="+mn-ea"/>
              </a:rPr>
              <a:t>
(8) How to divide the test level of integration testing
    </a:t>
            </a:r>
            <a:r>
              <a:rPr lang="en-US" altLang="zh-CN" dirty="0">
                <a:solidFill>
                  <a:schemeClr val="tx2"/>
                </a:solidFill>
                <a:latin typeface="+mn-lt"/>
                <a:ea typeface="黑体" panose="02010609060101010101" charset="-122"/>
                <a:cs typeface="黑体" panose="02010609060101010101" charset="-122"/>
                <a:sym typeface="+mn-ea"/>
              </a:rPr>
              <a:t>When performing integration testing for traditional software, the testing process can be divided into the following </a:t>
            </a:r>
            <a:r>
              <a:rPr lang="en-US" altLang="zh-CN" u="sng" dirty="0">
                <a:solidFill>
                  <a:schemeClr val="tx2"/>
                </a:solidFill>
                <a:latin typeface="+mn-lt"/>
                <a:ea typeface="黑体" panose="02010609060101010101" charset="-122"/>
                <a:cs typeface="黑体" panose="02010609060101010101" charset="-122"/>
                <a:sym typeface="+mn-ea"/>
              </a:rPr>
              <a:t>three levels according to the integration granularity</a:t>
            </a:r>
            <a:r>
              <a:rPr lang="en-US" altLang="zh-CN" dirty="0">
                <a:solidFill>
                  <a:schemeClr val="tx2"/>
                </a:solidFill>
                <a:latin typeface="+mn-lt"/>
                <a:ea typeface="黑体" panose="02010609060101010101" charset="-122"/>
                <a:cs typeface="黑体" panose="02010609060101010101" charset="-122"/>
                <a:sym typeface="+mn-ea"/>
              </a:rPr>
              <a:t>.</a:t>
            </a:r>
            <a:r>
              <a:rPr lang="en-US" altLang="zh-CN" b="1" dirty="0">
                <a:solidFill>
                  <a:schemeClr val="accent1">
                    <a:lumMod val="50000"/>
                  </a:schemeClr>
                </a:solidFill>
                <a:latin typeface="+mn-lt"/>
                <a:ea typeface="黑体" panose="02010609060101010101" charset="-122"/>
                <a:cs typeface="黑体" panose="02010609060101010101" charset="-122"/>
                <a:sym typeface="+mn-ea"/>
              </a:rPr>
              <a:t>
</a:t>
            </a:r>
            <a:endParaRPr lang="en-US" altLang="zh-CN" sz="2400" b="1" noProof="0" dirty="0">
              <a:solidFill>
                <a:schemeClr val="tx2"/>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34</a:t>
            </a:fld>
            <a:r>
              <a:rPr lang="en-US" altLang="zh-CN" b="1" dirty="0">
                <a:solidFill>
                  <a:schemeClr val="accent4"/>
                </a:solidFill>
              </a:rPr>
              <a:t>/104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4.2.1 Basic understanding of integration testing</a:t>
            </a:r>
            <a:r>
              <a:rPr lang="en-US" altLang="zh-CN" sz="3600" b="1" dirty="0">
                <a:solidFill>
                  <a:srgbClr val="3366FF"/>
                </a:solidFill>
                <a:latin typeface="黑体" panose="02010609060101010101" charset="-122"/>
                <a:ea typeface="黑体" panose="02010609060101010101" charset="-122"/>
                <a:cs typeface="黑体" panose="02010609060101010101" charset="-122"/>
              </a:rPr>
              <a:t>
</a:t>
            </a:r>
            <a:endParaRPr lang="zh-CN" altLang="en-US" sz="3600" b="1" dirty="0">
              <a:solidFill>
                <a:srgbClr val="3366FF"/>
              </a:solidFill>
              <a:latin typeface="黑体" panose="02010609060101010101" charset="-122"/>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468560" y="1709692"/>
            <a:ext cx="9031602" cy="46230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257300" lvl="2" indent="-342900">
              <a:lnSpc>
                <a:spcPct val="120000"/>
              </a:lnSpc>
              <a:buClr>
                <a:srgbClr val="3B7777"/>
              </a:buClr>
              <a:buSzPct val="75000"/>
              <a:buFont typeface="Wingdings" panose="05000000000000000000" charset="0"/>
              <a:buChar char="u"/>
              <a:defRPr/>
            </a:pPr>
            <a:r>
              <a:rPr lang="en-US" altLang="zh-CN" sz="1800" b="1" dirty="0">
                <a:solidFill>
                  <a:schemeClr val="tx2"/>
                </a:solidFill>
                <a:latin typeface="+mn-lt"/>
                <a:ea typeface="黑体" panose="02010609060101010101" charset="-122"/>
                <a:cs typeface="黑体" panose="02010609060101010101" charset="-122"/>
                <a:sym typeface="+mn-ea"/>
              </a:rPr>
              <a:t>Integration testing between modules.
Integration testing in a single subsystem.
Integration testing between subsystems.</a:t>
            </a:r>
          </a:p>
          <a:p>
            <a:pPr lvl="2">
              <a:lnSpc>
                <a:spcPct val="120000"/>
              </a:lnSpc>
              <a:buClr>
                <a:srgbClr val="3B7777"/>
              </a:buClr>
              <a:buSzPct val="75000"/>
              <a:defRPr/>
            </a:pPr>
            <a:r>
              <a:rPr lang="en-US" altLang="zh-CN" sz="1800" dirty="0">
                <a:solidFill>
                  <a:schemeClr val="tx2"/>
                </a:solidFill>
                <a:latin typeface="+mn-lt"/>
                <a:ea typeface="黑体" panose="02010609060101010101" charset="-122"/>
                <a:cs typeface="黑体" panose="02010609060101010101" charset="-122"/>
                <a:sym typeface="+mn-ea"/>
              </a:rPr>
              <a:t>When conducting integration testing for object-oriented software systems, the testing process can also be divided into the following three levels according to the integration granularity.</a:t>
            </a:r>
            <a:r>
              <a:rPr lang="en-US" altLang="zh-CN" sz="1800" b="1" dirty="0">
                <a:solidFill>
                  <a:schemeClr val="tx2"/>
                </a:solidFill>
                <a:latin typeface="+mn-lt"/>
                <a:ea typeface="黑体" panose="02010609060101010101" charset="-122"/>
                <a:cs typeface="黑体" panose="02010609060101010101" charset="-122"/>
                <a:sym typeface="+mn-ea"/>
              </a:rPr>
              <a:t>
</a:t>
            </a:r>
            <a:r>
              <a:rPr lang="en-US" altLang="zh-CN" sz="1800" b="1" dirty="0">
                <a:solidFill>
                  <a:schemeClr val="tx2"/>
                </a:solidFill>
                <a:latin typeface="+mn-lt"/>
                <a:ea typeface="黑体" panose="02010609060101010101" charset="-122"/>
                <a:sym typeface="+mn-ea"/>
              </a:rPr>
              <a:t>Integration tests in a single class.
Interclass-to-class integration tests with affinity.
Intra-component cluster integration tests that make up a component.     </a:t>
            </a:r>
          </a:p>
          <a:p>
            <a:pPr lvl="2">
              <a:lnSpc>
                <a:spcPct val="120000"/>
              </a:lnSpc>
              <a:buClr>
                <a:srgbClr val="3B7777"/>
              </a:buClr>
              <a:buSzPct val="75000"/>
              <a:defRPr/>
            </a:pPr>
            <a:r>
              <a:rPr lang="en-US" altLang="zh-CN" sz="1800" dirty="0">
                <a:solidFill>
                  <a:schemeClr val="tx2"/>
                </a:solidFill>
                <a:latin typeface="+mn-lt"/>
                <a:ea typeface="黑体" panose="02010609060101010101" charset="-122"/>
                <a:cs typeface="黑体" panose="02010609060101010101" charset="-122"/>
                <a:sym typeface="+mn-ea"/>
              </a:rPr>
              <a:t>It is important to note that integration testing is inerrable. It is common for software development to proceed in an iterative fashion, and the iteration of the development process directly drives the integration testing process to be carried out iteratively. In this case, the integration testing work is repeated according to the test level.</a:t>
            </a:r>
            <a:endParaRPr lang="en-US" altLang="zh-CN" sz="2400" noProof="0" dirty="0">
              <a:solidFill>
                <a:schemeClr val="tx2"/>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35</a:t>
            </a:fld>
            <a:r>
              <a:rPr lang="en-US" altLang="zh-CN" b="1" dirty="0">
                <a:solidFill>
                  <a:schemeClr val="accent4"/>
                </a:solidFill>
              </a:rPr>
              <a:t>/104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4.2.1 Basic understanding of integration testing
</a:t>
            </a:r>
            <a:endParaRPr lang="zh-CN" altLang="en-US" sz="3600" b="1" dirty="0">
              <a:solidFill>
                <a:srgbClr val="3366FF"/>
              </a:solidFill>
              <a:latin typeface="+mn-lt"/>
              <a:ea typeface="黑体" panose="02010609060101010101" charset="-122"/>
              <a:cs typeface="黑体" panose="02010609060101010101" charset="-122"/>
              <a:sym typeface="+mn-ea"/>
            </a:endParaRPr>
          </a:p>
        </p:txBody>
      </p:sp>
      <p:sp>
        <p:nvSpPr>
          <p:cNvPr id="1451012" name="Text Box 4"/>
          <p:cNvSpPr txBox="1">
            <a:spLocks noChangeArrowheads="1"/>
          </p:cNvSpPr>
          <p:nvPr/>
        </p:nvSpPr>
        <p:spPr bwMode="auto">
          <a:xfrm>
            <a:off x="323528" y="1538819"/>
            <a:ext cx="8651240" cy="451226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sz="2800" b="1" dirty="0">
                <a:solidFill>
                  <a:schemeClr val="accent1">
                    <a:lumMod val="50000"/>
                  </a:schemeClr>
                </a:solidFill>
                <a:latin typeface="+mn-lt"/>
                <a:ea typeface="黑体" panose="02010609060101010101" charset="-122"/>
                <a:cs typeface="黑体" panose="02010609060101010101" charset="-122"/>
                <a:sym typeface="+mn-ea"/>
              </a:rPr>
              <a:t>(9) What is the passing standard for integration testing
</a:t>
            </a:r>
            <a:r>
              <a:rPr lang="en-US" altLang="zh-CN" sz="2800" dirty="0">
                <a:solidFill>
                  <a:schemeClr val="tx2"/>
                </a:solidFill>
                <a:latin typeface="黑体" panose="02010609060101010101" charset="-122"/>
                <a:ea typeface="黑体" panose="02010609060101010101" charset="-122"/>
                <a:cs typeface="黑体" panose="02010609060101010101" charset="-122"/>
                <a:sym typeface="+mn-ea"/>
              </a:rPr>
              <a:t>    </a:t>
            </a:r>
            <a:r>
              <a:rPr lang="en-US" altLang="zh-CN" sz="1800" u="sng" dirty="0">
                <a:solidFill>
                  <a:schemeClr val="tx2"/>
                </a:solidFill>
                <a:latin typeface="+mn-lt"/>
                <a:ea typeface="黑体" panose="02010609060101010101" charset="-122"/>
                <a:cs typeface="黑体" panose="02010609060101010101" charset="-122"/>
                <a:sym typeface="+mn-ea"/>
              </a:rPr>
              <a:t>The integration test pass criteria for a software project must be clearly stated in the software test plan</a:t>
            </a:r>
            <a:r>
              <a:rPr lang="en-US" altLang="zh-CN" sz="1800" dirty="0">
                <a:solidFill>
                  <a:schemeClr val="tx2"/>
                </a:solidFill>
                <a:latin typeface="+mn-lt"/>
                <a:ea typeface="黑体" panose="02010609060101010101" charset="-122"/>
                <a:cs typeface="黑体" panose="02010609060101010101" charset="-122"/>
                <a:sym typeface="+mn-ea"/>
              </a:rPr>
              <a:t>. The integration test of different software companies will be different in the standard, but they are inseparable from the two indicators of </a:t>
            </a:r>
            <a:r>
              <a:rPr lang="en-US" altLang="zh-CN" sz="1800" u="sng" dirty="0">
                <a:solidFill>
                  <a:schemeClr val="tx2"/>
                </a:solidFill>
                <a:latin typeface="+mn-lt"/>
                <a:ea typeface="黑体" panose="02010609060101010101" charset="-122"/>
                <a:cs typeface="黑体" panose="02010609060101010101" charset="-122"/>
                <a:sym typeface="+mn-ea"/>
              </a:rPr>
              <a:t>function coverage and interface coverage</a:t>
            </a:r>
            <a:r>
              <a:rPr lang="en-US" altLang="zh-CN" sz="1800" dirty="0">
                <a:solidFill>
                  <a:schemeClr val="tx2"/>
                </a:solidFill>
                <a:latin typeface="+mn-lt"/>
                <a:ea typeface="黑体" panose="02010609060101010101" charset="-122"/>
                <a:cs typeface="黑体" panose="02010609060101010101" charset="-122"/>
                <a:sym typeface="+mn-ea"/>
              </a:rPr>
              <a:t>. The most important functional coverage is the coverage of software requirements, which needs to be tested by designing an appropriate number of integrated test cases so that all functional requirements points can be tested. Compared with the functional coverage</a:t>
            </a:r>
            <a:r>
              <a:rPr lang="en-US" altLang="zh-CN" sz="1800" u="sng" dirty="0">
                <a:solidFill>
                  <a:schemeClr val="tx2"/>
                </a:solidFill>
                <a:latin typeface="+mn-lt"/>
                <a:ea typeface="黑体" panose="02010609060101010101" charset="-122"/>
                <a:cs typeface="黑体" panose="02010609060101010101" charset="-122"/>
                <a:sym typeface="+mn-ea"/>
              </a:rPr>
              <a:t>, the interface coverage is more important for integration testing, which is the main test indicator that the integration test needs to achieve</a:t>
            </a:r>
            <a:r>
              <a:rPr lang="en-US" altLang="zh-CN" sz="1800" dirty="0">
                <a:solidFill>
                  <a:schemeClr val="tx2"/>
                </a:solidFill>
                <a:latin typeface="+mn-lt"/>
                <a:ea typeface="黑体" panose="02010609060101010101" charset="-122"/>
                <a:cs typeface="黑体" panose="02010609060101010101" charset="-122"/>
                <a:sym typeface="+mn-ea"/>
              </a:rPr>
              <a:t>, requiring 100% of the interface coverage as much as possible, so that each interface in the software system can be tested.</a:t>
            </a:r>
            <a:endParaRPr lang="en-US" altLang="zh-CN" sz="3200" b="1" noProof="0" dirty="0">
              <a:solidFill>
                <a:schemeClr val="accent1">
                  <a:lumMod val="50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36</a:t>
            </a:fld>
            <a:r>
              <a:rPr lang="en-US" altLang="zh-CN" b="1" dirty="0">
                <a:solidFill>
                  <a:schemeClr val="accent4"/>
                </a:solidFill>
              </a:rPr>
              <a:t>/104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4.2.2 Principles of Integration Testing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94970" y="1664804"/>
            <a:ext cx="8651240" cy="9827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defRPr/>
            </a:pPr>
            <a:r>
              <a:rPr lang="en-US" altLang="zh-CN" sz="2800" b="1" dirty="0">
                <a:solidFill>
                  <a:schemeClr val="accent1">
                    <a:lumMod val="50000"/>
                  </a:schemeClr>
                </a:solidFill>
                <a:latin typeface="+mn-lt"/>
                <a:ea typeface="黑体" panose="02010609060101010101" charset="-122"/>
                <a:cs typeface="黑体" panose="02010609060101010101" charset="-122"/>
                <a:sym typeface="+mn-ea"/>
              </a:rPr>
              <a:t>Good integration testing should follow some of the following principles:</a:t>
            </a:r>
            <a:endParaRPr lang="en-US" altLang="zh-CN"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37</a:t>
            </a:fld>
            <a:r>
              <a:rPr lang="en-US" altLang="zh-CN" b="1" dirty="0">
                <a:solidFill>
                  <a:schemeClr val="accent4"/>
                </a:solidFill>
              </a:rPr>
              <a:t>/104</a:t>
            </a:r>
          </a:p>
        </p:txBody>
      </p:sp>
      <p:sp>
        <p:nvSpPr>
          <p:cNvPr id="6" name="文本框 5">
            <a:extLst>
              <a:ext uri="{FF2B5EF4-FFF2-40B4-BE49-F238E27FC236}">
                <a16:creationId xmlns:a16="http://schemas.microsoft.com/office/drawing/2014/main" id="{F5493949-7E22-0662-47D2-813BBB9D4F1F}"/>
              </a:ext>
            </a:extLst>
          </p:cNvPr>
          <p:cNvSpPr txBox="1"/>
          <p:nvPr/>
        </p:nvSpPr>
        <p:spPr>
          <a:xfrm>
            <a:off x="394970" y="2785203"/>
            <a:ext cx="8067132" cy="3293209"/>
          </a:xfrm>
          <a:prstGeom prst="rect">
            <a:avLst/>
          </a:prstGeom>
          <a:noFill/>
        </p:spPr>
        <p:txBody>
          <a:bodyPr wrap="square">
            <a:spAutoFit/>
          </a:bodyPr>
          <a:lstStyle/>
          <a:p>
            <a:pPr marL="342900" indent="-342900">
              <a:buFont typeface="Arial" panose="020B0604020202020204" pitchFamily="34" charset="0"/>
              <a:buChar char="•"/>
            </a:pP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Integration testing should be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based on a high-level design and planned</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designed, and implemented as early as possible.
For the division of modules and interfaces in a high-level design, testing and developers need to fully understand the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communication</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When choosing an integrated testing strategy, it is necessary to think engineeringly,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considering the quality, schedule and cost of the test</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Integration test cases must be formally audited.
Integration testing must be conducted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according to an integration test plan </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and design, avoiding arbitrariness</a:t>
            </a:r>
            <a:r>
              <a:rPr lang="en-US" altLang="zh-CN"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4.2.2 Principles of Integration Testing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271780" y="1484784"/>
            <a:ext cx="8651240" cy="43980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20000"/>
              </a:lnSpc>
              <a:buClr>
                <a:srgbClr val="3B7777"/>
              </a:buClr>
              <a:buSzPct val="75000"/>
              <a:buFont typeface="Wingdings" panose="05000000000000000000" charset="0"/>
              <a:defRPr/>
            </a:pPr>
            <a:r>
              <a:rPr lang="en-US" altLang="zh-CN" sz="2800" b="1" dirty="0">
                <a:solidFill>
                  <a:schemeClr val="accent1">
                    <a:lumMod val="50000"/>
                  </a:schemeClr>
                </a:solidFill>
                <a:latin typeface="+mn-lt"/>
                <a:ea typeface="黑体" panose="02010609060101010101" charset="-122"/>
                <a:cs typeface="黑体" panose="02010609060101010101" charset="-122"/>
                <a:sym typeface="+mn-ea"/>
              </a:rPr>
              <a:t>Good integration testing should follow some of the following principles:
</a:t>
            </a:r>
            <a:r>
              <a:rPr lang="en-US" altLang="zh-CN" sz="2400" dirty="0">
                <a:solidFill>
                  <a:schemeClr val="tx2">
                    <a:lumMod val="95000"/>
                    <a:lumOff val="5000"/>
                  </a:schemeClr>
                </a:solidFill>
                <a:latin typeface="+mn-lt"/>
                <a:ea typeface="黑体" panose="02010609060101010101" charset="-122"/>
                <a:cs typeface="黑体" panose="02010609060101010101" charset="-122"/>
                <a:sym typeface="+mn-ea"/>
              </a:rPr>
              <a:t>Integration testing should be carried out at a certain level.</a:t>
            </a:r>
            <a:endParaRPr lang="en-US" altLang="zh-CN" sz="2800" noProof="0" dirty="0">
              <a:solidFill>
                <a:schemeClr val="tx2">
                  <a:lumMod val="95000"/>
                  <a:lumOff val="5000"/>
                </a:schemeClr>
              </a:solidFill>
              <a:latin typeface="+mn-lt"/>
              <a:ea typeface="黑体" panose="02010609060101010101" charset="-122"/>
              <a:cs typeface="黑体" panose="02010609060101010101" charset="-122"/>
              <a:sym typeface="+mn-ea"/>
            </a:endParaRPr>
          </a:p>
          <a:p>
            <a:pPr marL="457200" indent="-457200">
              <a:lnSpc>
                <a:spcPct val="120000"/>
              </a:lnSpc>
              <a:buClr>
                <a:srgbClr val="3B7777"/>
              </a:buClr>
              <a:buSzPct val="75000"/>
              <a:buFont typeface="Wingdings" panose="05000000000000000000" charset="0"/>
              <a:buChar char="u"/>
              <a:defRPr/>
            </a:pP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For critical modules and modules containing I/O, adequate testing should be carried out as early as possible.
All module common interfaces must be tested.
When a module interface is modified, all modules involved in the interface are re-tested for integration.
The execution results of the test case should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be truthfully documented</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Integration testing can only end when the closing criteria specified in the test plan are met.</a:t>
            </a:r>
            <a:endParaRPr lang="en-US" altLang="zh-CN"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38</a:t>
            </a:fld>
            <a:r>
              <a:rPr lang="en-US" altLang="zh-CN" b="1" dirty="0">
                <a:solidFill>
                  <a:schemeClr val="accent4"/>
                </a:solidFill>
              </a:rPr>
              <a:t>/104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2800" b="1" dirty="0">
                <a:solidFill>
                  <a:srgbClr val="3366FF"/>
                </a:solidFill>
                <a:latin typeface="+mn-lt"/>
                <a:ea typeface="黑体" panose="02010609060101010101" charset="-122"/>
                <a:cs typeface="黑体" panose="02010609060101010101" charset="-122"/>
              </a:rPr>
              <a:t>4.2.3 The difference between integration testing and system testing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669769" y="1630045"/>
            <a:ext cx="7783212" cy="453893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lnSpc>
                <a:spcPct val="120000"/>
              </a:lnSpc>
              <a:buClr>
                <a:srgbClr val="3B7777"/>
              </a:buClr>
              <a:buSzPct val="75000"/>
              <a:defRPr/>
            </a:pPr>
            <a:r>
              <a:rPr lang="en-US" sz="2800" b="1" dirty="0">
                <a:solidFill>
                  <a:schemeClr val="accent1">
                    <a:lumMod val="50000"/>
                  </a:schemeClr>
                </a:solidFill>
                <a:latin typeface="+mn-lt"/>
                <a:ea typeface="黑体" panose="02010609060101010101" charset="-122"/>
                <a:cs typeface="黑体" panose="02010609060101010101" charset="-122"/>
                <a:sym typeface="+mn-ea"/>
              </a:rPr>
              <a:t>The main differences between integration testing and system testing:</a:t>
            </a:r>
          </a:p>
          <a:p>
            <a:pPr marL="914400" lvl="1" indent="-457200">
              <a:lnSpc>
                <a:spcPct val="120000"/>
              </a:lnSpc>
              <a:buClr>
                <a:srgbClr val="3B7777"/>
              </a:buClr>
              <a:buSzPct val="75000"/>
              <a:buFont typeface="Wingdings" panose="05000000000000000000" charset="0"/>
              <a:buChar char="ü"/>
              <a:defRPr/>
            </a:pPr>
            <a:r>
              <a:rPr lang="en-US" altLang="zh-CN" sz="2400" dirty="0">
                <a:solidFill>
                  <a:schemeClr val="tx2">
                    <a:lumMod val="95000"/>
                    <a:lumOff val="5000"/>
                  </a:schemeClr>
                </a:solidFill>
                <a:latin typeface="+mn-lt"/>
                <a:ea typeface="黑体" panose="02010609060101010101" charset="-122"/>
                <a:sym typeface="+mn-ea"/>
              </a:rPr>
              <a:t>Tests start at different times.
The objects tested are different.
The main tasks of the test are different.
Testing methods are different.
Testing is based on different bases.
The test angle is different.
Test cases have different granularities.
The number of test cases varies.</a:t>
            </a:r>
            <a:endParaRPr lang="en-US" altLang="zh-CN" sz="2400"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39</a:t>
            </a:fld>
            <a:r>
              <a:rPr lang="en-US" altLang="zh-CN" b="1" dirty="0">
                <a:solidFill>
                  <a:schemeClr val="accent4"/>
                </a:solidFill>
              </a:rPr>
              <a:t>/104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488950" y="1447165"/>
            <a:ext cx="8344535" cy="477662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40000"/>
              </a:lnSpc>
              <a:buClr>
                <a:schemeClr val="accent1"/>
              </a:buClr>
              <a:buSzPct val="75000"/>
              <a:defRPr/>
            </a:pPr>
            <a:r>
              <a:rPr lang="en-US" altLang="zh-CN" sz="2400" b="1" dirty="0">
                <a:solidFill>
                  <a:schemeClr val="tx2"/>
                </a:solidFill>
                <a:latin typeface="+mj-lt"/>
                <a:ea typeface="黑体" panose="02010609060101010101" charset="-122"/>
                <a:cs typeface="黑体" panose="02010609060101010101" charset="-122"/>
              </a:rPr>
              <a:t>The definition of a unit test</a:t>
            </a:r>
            <a:r>
              <a:rPr lang="en-US" altLang="zh-CN" b="1" dirty="0">
                <a:solidFill>
                  <a:schemeClr val="hlink"/>
                </a:solidFill>
                <a:latin typeface="+mj-lt"/>
                <a:ea typeface="黑体" panose="02010609060101010101" charset="-122"/>
                <a:cs typeface="黑体" panose="02010609060101010101" charset="-122"/>
              </a:rPr>
              <a:t>
       </a:t>
            </a:r>
            <a:r>
              <a:rPr lang="en-US" altLang="zh-CN" b="1" dirty="0">
                <a:solidFill>
                  <a:srgbClr val="FF0000"/>
                </a:solidFill>
                <a:latin typeface="+mj-lt"/>
                <a:ea typeface="黑体" panose="02010609060101010101" charset="-122"/>
                <a:cs typeface="黑体" panose="02010609060101010101" charset="-122"/>
              </a:rPr>
              <a:t>Unit testing </a:t>
            </a:r>
            <a:r>
              <a:rPr lang="en-US" altLang="zh-CN" dirty="0">
                <a:solidFill>
                  <a:schemeClr val="tx2"/>
                </a:solidFill>
                <a:latin typeface="+mj-lt"/>
                <a:ea typeface="黑体" panose="02010609060101010101" charset="-122"/>
                <a:cs typeface="黑体" panose="02010609060101010101" charset="-122"/>
              </a:rPr>
              <a:t>is the test work of </a:t>
            </a:r>
            <a:r>
              <a:rPr lang="en-US" altLang="zh-CN" u="sng" dirty="0">
                <a:solidFill>
                  <a:schemeClr val="tx2"/>
                </a:solidFill>
                <a:latin typeface="+mj-lt"/>
                <a:ea typeface="黑体" panose="02010609060101010101" charset="-122"/>
                <a:cs typeface="黑体" panose="02010609060101010101" charset="-122"/>
              </a:rPr>
              <a:t>checking</a:t>
            </a:r>
            <a:r>
              <a:rPr lang="en-US" altLang="zh-CN" dirty="0">
                <a:solidFill>
                  <a:schemeClr val="tx2"/>
                </a:solidFill>
                <a:latin typeface="+mj-lt"/>
                <a:ea typeface="黑体" panose="02010609060101010101" charset="-122"/>
                <a:cs typeface="黑体" panose="02010609060101010101" charset="-122"/>
              </a:rPr>
              <a:t> </a:t>
            </a:r>
            <a:r>
              <a:rPr lang="en-US" altLang="zh-CN" b="1" dirty="0">
                <a:solidFill>
                  <a:schemeClr val="tx2"/>
                </a:solidFill>
                <a:latin typeface="+mj-lt"/>
                <a:ea typeface="黑体" panose="02010609060101010101" charset="-122"/>
                <a:cs typeface="黑体" panose="02010609060101010101" charset="-122"/>
              </a:rPr>
              <a:t>the correctness of the smallest unit in the software design according to the software specification</a:t>
            </a:r>
            <a:r>
              <a:rPr lang="en-US" altLang="zh-CN" dirty="0">
                <a:solidFill>
                  <a:schemeClr val="tx2"/>
                </a:solidFill>
                <a:latin typeface="+mj-lt"/>
                <a:ea typeface="黑体" panose="02010609060101010101" charset="-122"/>
                <a:cs typeface="黑体" panose="02010609060101010101" charset="-122"/>
              </a:rPr>
              <a:t>, detailed design specification, coding specification and source program list, </a:t>
            </a:r>
            <a:r>
              <a:rPr lang="en-US" altLang="zh-CN" b="1" dirty="0">
                <a:solidFill>
                  <a:schemeClr val="tx2"/>
                </a:solidFill>
                <a:latin typeface="+mj-lt"/>
                <a:ea typeface="黑体" panose="02010609060101010101" charset="-122"/>
                <a:cs typeface="黑体" panose="02010609060101010101" charset="-122"/>
              </a:rPr>
              <a:t>mainly to test the syntax, format and logic errors of the software unit</a:t>
            </a:r>
            <a:r>
              <a:rPr lang="en-US" altLang="zh-CN" dirty="0">
                <a:solidFill>
                  <a:schemeClr val="tx2"/>
                </a:solidFill>
                <a:latin typeface="+mj-lt"/>
                <a:ea typeface="黑体" panose="02010609060101010101" charset="-122"/>
                <a:cs typeface="黑体" panose="02010609060101010101" charset="-122"/>
              </a:rPr>
              <a:t>.
    </a:t>
            </a:r>
            <a:r>
              <a:rPr lang="en-US" altLang="zh-CN" u="sng" dirty="0">
                <a:solidFill>
                  <a:schemeClr val="tx2"/>
                </a:solidFill>
                <a:latin typeface="+mj-lt"/>
                <a:ea typeface="黑体" panose="02010609060101010101" charset="-122"/>
                <a:cs typeface="黑体" panose="02010609060101010101" charset="-122"/>
              </a:rPr>
              <a:t>Unit testing is/can be the first stage of execution of software testing</a:t>
            </a:r>
            <a:r>
              <a:rPr lang="en-US" altLang="zh-CN" dirty="0">
                <a:solidFill>
                  <a:schemeClr val="tx2"/>
                </a:solidFill>
                <a:latin typeface="+mj-lt"/>
                <a:ea typeface="黑体" panose="02010609060101010101" charset="-122"/>
                <a:cs typeface="黑体" panose="02010609060101010101" charset="-122"/>
              </a:rPr>
              <a:t> and </a:t>
            </a:r>
            <a:r>
              <a:rPr lang="en-US" altLang="zh-CN" u="sng" dirty="0">
                <a:solidFill>
                  <a:schemeClr val="tx2"/>
                </a:solidFill>
                <a:latin typeface="+mj-lt"/>
                <a:ea typeface="黑体" panose="02010609060101010101" charset="-122"/>
                <a:cs typeface="黑体" panose="02010609060101010101" charset="-122"/>
              </a:rPr>
              <a:t>is the foundation of software testing</a:t>
            </a:r>
            <a:r>
              <a:rPr lang="en-US" altLang="zh-CN" dirty="0">
                <a:solidFill>
                  <a:schemeClr val="tx2"/>
                </a:solidFill>
                <a:latin typeface="+mj-lt"/>
                <a:ea typeface="黑体" panose="02010609060101010101" charset="-122"/>
                <a:cs typeface="黑体" panose="02010609060101010101" charset="-122"/>
              </a:rPr>
              <a:t>. The ability to do a good unit test directly affects the subsequent testing stage and ultimately affects the overall quality of the software.</a:t>
            </a:r>
            <a:r>
              <a:rPr lang="en-US" altLang="zh-CN" b="1" dirty="0">
                <a:solidFill>
                  <a:schemeClr val="hlink"/>
                </a:solidFill>
                <a:latin typeface="+mj-lt"/>
                <a:ea typeface="黑体" panose="02010609060101010101" charset="-122"/>
                <a:cs typeface="黑体" panose="02010609060101010101" charset="-122"/>
              </a:rPr>
              <a:t>
</a:t>
            </a:r>
            <a:endParaRPr kumimoji="1" lang="zh-CN" altLang="en-US" sz="2800" kern="1200" cap="none" spc="0" normalizeH="0" baseline="0" noProof="0" dirty="0">
              <a:solidFill>
                <a:srgbClr val="3366FF"/>
              </a:solidFill>
              <a:effectLst>
                <a:outerShdw blurRad="38100" dist="38100" dir="2700000" algn="tl">
                  <a:srgbClr val="C0C0C0"/>
                </a:outerShdw>
              </a:effectLst>
              <a:latin typeface="+mj-lt"/>
              <a:ea typeface="黑体" panose="02010609060101010101" charset="-122"/>
              <a:cs typeface="+mn-cs"/>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a:t>
            </a:fld>
            <a:r>
              <a:rPr lang="en-US" altLang="zh-CN" b="1" dirty="0">
                <a:solidFill>
                  <a:schemeClr val="accent4"/>
                </a:solidFill>
              </a:rPr>
              <a:t>/102</a:t>
            </a:r>
          </a:p>
        </p:txBody>
      </p:sp>
      <p:sp>
        <p:nvSpPr>
          <p:cNvPr id="8" name="Rectangle 2">
            <a:extLst>
              <a:ext uri="{FF2B5EF4-FFF2-40B4-BE49-F238E27FC236}">
                <a16:creationId xmlns:a16="http://schemas.microsoft.com/office/drawing/2014/main" id="{CAFBC02E-26A4-43FF-AA3F-413DB1CF23DD}"/>
              </a:ext>
            </a:extLst>
          </p:cNvPr>
          <p:cNvSpPr txBox="1">
            <a:spLocks noChangeArrowheads="1"/>
          </p:cNvSpPr>
          <p:nvPr/>
        </p:nvSpPr>
        <p:spPr>
          <a:xfrm>
            <a:off x="1676400" y="342900"/>
            <a:ext cx="7010400" cy="1527175"/>
          </a:xfrm>
          <a:prstGeom prst="rect">
            <a:avLst/>
          </a:prstGeom>
          <a:noFill/>
          <a:ln w="9525">
            <a:noFill/>
          </a:ln>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4000" b="1" kern="0">
                <a:solidFill>
                  <a:srgbClr val="3366FF"/>
                </a:solidFill>
                <a:effectLst>
                  <a:outerShdw blurRad="38100" dist="38100" dir="2700000" algn="tl">
                    <a:srgbClr val="C0C0C0"/>
                  </a:outerShdw>
                </a:effectLst>
                <a:latin typeface="楷体_GB2312" pitchFamily="49" charset="-122"/>
                <a:ea typeface="楷体_GB2312" pitchFamily="49" charset="-122"/>
              </a:rPr>
              <a:t>4.1 Unit Tests</a:t>
            </a:r>
            <a:endParaRPr lang="zh-CN" altLang="en-US" sz="4000" b="1" kern="0" dirty="0">
              <a:solidFill>
                <a:srgbClr val="3366FF"/>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29337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dirty="0">
              <a:solidFill>
                <a:srgbClr val="3366FF"/>
              </a:solidFill>
              <a:latin typeface="+mn-lt"/>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257175" y="1527175"/>
            <a:ext cx="8531225" cy="49197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buClr>
                <a:srgbClr val="3B7777"/>
              </a:buClr>
              <a:buSzPct val="75000"/>
              <a:buFont typeface="Wingdings" panose="05000000000000000000" charset="0"/>
              <a:defRPr/>
            </a:pPr>
            <a:r>
              <a:rPr 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en-US" dirty="0">
                <a:solidFill>
                  <a:schemeClr val="tx2">
                    <a:lumMod val="95000"/>
                    <a:lumOff val="5000"/>
                  </a:schemeClr>
                </a:solidFill>
                <a:latin typeface="+mn-lt"/>
                <a:ea typeface="黑体" panose="02010609060101010101" charset="-122"/>
                <a:cs typeface="黑体" panose="02010609060101010101" charset="-122"/>
                <a:sym typeface="+mn-ea"/>
              </a:rPr>
              <a:t>There are many strategies for integration testing, such as Big Bang integration, </a:t>
            </a:r>
            <a:r>
              <a:rPr lang="en-US" u="sng" dirty="0">
                <a:solidFill>
                  <a:schemeClr val="tx2">
                    <a:lumMod val="95000"/>
                    <a:lumOff val="5000"/>
                  </a:schemeClr>
                </a:solidFill>
                <a:latin typeface="+mn-lt"/>
                <a:ea typeface="黑体" panose="02010609060101010101" charset="-122"/>
                <a:cs typeface="黑体" panose="02010609060101010101" charset="-122"/>
                <a:sym typeface="+mn-ea"/>
              </a:rPr>
              <a:t>top-down integration, bottom-up integration, sandwich integration</a:t>
            </a:r>
            <a:r>
              <a:rPr lang="en-US" dirty="0">
                <a:solidFill>
                  <a:schemeClr val="tx2">
                    <a:lumMod val="95000"/>
                    <a:lumOff val="5000"/>
                  </a:schemeClr>
                </a:solidFill>
                <a:latin typeface="+mn-lt"/>
                <a:ea typeface="黑体" panose="02010609060101010101" charset="-122"/>
                <a:cs typeface="黑体" panose="02010609060101010101" charset="-122"/>
                <a:sym typeface="+mn-ea"/>
              </a:rPr>
              <a:t>, backbone integration, core integration, hierarchical integration, high-frequency integration, function-based integration, progress-based integration, risk-based integration, message event-based integration, use-based integration, customer/server integration, distributed integration, and so on. </a:t>
            </a:r>
          </a:p>
          <a:p>
            <a:pPr>
              <a:lnSpc>
                <a:spcPct val="130000"/>
              </a:lnSpc>
              <a:buClr>
                <a:srgbClr val="3B7777"/>
              </a:buClr>
              <a:buSzPct val="75000"/>
              <a:buFont typeface="Wingdings" panose="05000000000000000000" charset="0"/>
              <a:defRPr/>
            </a:pPr>
            <a:r>
              <a:rPr lang="en-US" dirty="0">
                <a:solidFill>
                  <a:schemeClr val="tx2">
                    <a:lumMod val="95000"/>
                    <a:lumOff val="5000"/>
                  </a:schemeClr>
                </a:solidFill>
                <a:latin typeface="+mn-lt"/>
                <a:ea typeface="黑体" panose="02010609060101010101" charset="-122"/>
                <a:cs typeface="黑体" panose="02010609060101010101" charset="-122"/>
                <a:sym typeface="+mn-ea"/>
              </a:rPr>
              <a:t>          The integration model is the specific embodiment of the integration strategy and the summary of successful integration experience. It can be said that the </a:t>
            </a:r>
            <a:r>
              <a:rPr lang="en-US" u="sng" dirty="0">
                <a:solidFill>
                  <a:schemeClr val="tx2">
                    <a:lumMod val="95000"/>
                    <a:lumOff val="5000"/>
                  </a:schemeClr>
                </a:solidFill>
                <a:latin typeface="+mn-lt"/>
                <a:ea typeface="黑体" panose="02010609060101010101" charset="-122"/>
                <a:cs typeface="黑体" panose="02010609060101010101" charset="-122"/>
                <a:sym typeface="+mn-ea"/>
              </a:rPr>
              <a:t>choice of integration mode is the most critical link</a:t>
            </a:r>
            <a:r>
              <a:rPr lang="en-US" dirty="0">
                <a:solidFill>
                  <a:schemeClr val="tx2">
                    <a:lumMod val="95000"/>
                    <a:lumOff val="5000"/>
                  </a:schemeClr>
                </a:solidFill>
                <a:latin typeface="+mn-lt"/>
                <a:ea typeface="黑体" panose="02010609060101010101" charset="-122"/>
                <a:cs typeface="黑体" panose="02010609060101010101" charset="-122"/>
                <a:sym typeface="+mn-ea"/>
              </a:rPr>
              <a:t> in integration testing, which directly affects the adequacy and efficiency of integration testing.</a:t>
            </a:r>
            <a:endParaRPr sz="2800"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40</a:t>
            </a:fld>
            <a:r>
              <a:rPr lang="en-US" altLang="zh-CN" b="1" dirty="0">
                <a:solidFill>
                  <a:schemeClr val="accent4"/>
                </a:solidFill>
              </a:rPr>
              <a:t>/104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270287" y="1455420"/>
            <a:ext cx="8616315" cy="4999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buClr>
                <a:srgbClr val="3B7777"/>
              </a:buClr>
              <a:buSzPct val="75000"/>
              <a:buFont typeface="Wingdings" panose="05000000000000000000" charset="0"/>
              <a:defRPr/>
            </a:pPr>
            <a:r>
              <a:rPr lang="en-US" sz="3200" b="1" dirty="0">
                <a:solidFill>
                  <a:schemeClr val="accent1">
                    <a:lumMod val="50000"/>
                  </a:schemeClr>
                </a:solidFill>
                <a:latin typeface="黑体" panose="02010609060101010101" charset="-122"/>
                <a:ea typeface="黑体" panose="02010609060101010101" charset="-122"/>
                <a:cs typeface="黑体" panose="02010609060101010101" charset="-122"/>
                <a:sym typeface="+mn-ea"/>
              </a:rPr>
              <a:t>Integration Test Mode:
</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(1) Non-incremental integration test mode and incremental integration test mode
Non-incremental integration test mode: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It is to first unit test each module, and then integrate all modules together for integration testing according to the program design structure.</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Incremental integration test mode: Contrary to the one-step non-incremental integration mode, </a:t>
            </a:r>
            <a:r>
              <a:rPr lang="en-US" altLang="zh-CN" u="sng" dirty="0">
                <a:solidFill>
                  <a:schemeClr val="tx2">
                    <a:lumMod val="95000"/>
                    <a:lumOff val="5000"/>
                  </a:schemeClr>
                </a:solidFill>
                <a:latin typeface="+mn-lt"/>
                <a:ea typeface="黑体" panose="02010609060101010101" charset="-122"/>
                <a:cs typeface="黑体" panose="02010609060101010101" charset="-122"/>
                <a:sym typeface="+mn-ea"/>
              </a:rPr>
              <a:t>the incremental integration mode adopts a step-by-step integration method, combining unit tests and integration tests, and gradually combining the modules under test with the modules that have been tested for testing.</a:t>
            </a:r>
            <a:r>
              <a:rPr lang="en-US" altLang="zh-CN" dirty="0">
                <a:solidFill>
                  <a:schemeClr val="tx2">
                    <a:lumMod val="95000"/>
                    <a:lumOff val="5000"/>
                  </a:schemeClr>
                </a:solidFill>
                <a:latin typeface="+mn-lt"/>
                <a:ea typeface="黑体" panose="02010609060101010101" charset="-122"/>
                <a:cs typeface="黑体" panose="02010609060101010101" charset="-122"/>
                <a:sym typeface="+mn-ea"/>
              </a:rPr>
              <a:t>
</a:t>
            </a:r>
            <a:endParaRPr lang="zh-CN" sz="2800"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41</a:t>
            </a:fld>
            <a:r>
              <a:rPr lang="en-US" altLang="zh-CN" b="1" dirty="0">
                <a:solidFill>
                  <a:schemeClr val="accent4"/>
                </a:solidFill>
              </a:rPr>
              <a:t>/104</a:t>
            </a:r>
          </a:p>
        </p:txBody>
      </p:sp>
      <p:sp>
        <p:nvSpPr>
          <p:cNvPr id="7" name="Rectangle 3">
            <a:extLst>
              <a:ext uri="{FF2B5EF4-FFF2-40B4-BE49-F238E27FC236}">
                <a16:creationId xmlns:a16="http://schemas.microsoft.com/office/drawing/2014/main" id="{978BBE34-F690-4EED-97C2-991F98C16478}"/>
              </a:ext>
            </a:extLst>
          </p:cNvPr>
          <p:cNvSpPr txBox="1">
            <a:spLocks/>
          </p:cNvSpPr>
          <p:nvPr/>
        </p:nvSpPr>
        <p:spPr>
          <a:xfrm>
            <a:off x="1511660" y="29337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322940" y="1808820"/>
            <a:ext cx="8616315" cy="491134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10000"/>
              </a:lnSpc>
              <a:buClr>
                <a:srgbClr val="3B7777"/>
              </a:buClr>
              <a:buSzPct val="75000"/>
              <a:buFont typeface="Wingdings" panose="05000000000000000000" charset="0"/>
              <a:defRPr/>
            </a:pPr>
            <a:r>
              <a:rPr lang="en-US" sz="2800" noProof="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en-US" sz="2400" u="sng" dirty="0">
                <a:solidFill>
                  <a:schemeClr val="tx2">
                    <a:lumMod val="95000"/>
                    <a:lumOff val="5000"/>
                  </a:schemeClr>
                </a:solidFill>
                <a:latin typeface="+mn-lt"/>
                <a:ea typeface="黑体" panose="02010609060101010101" charset="-122"/>
                <a:cs typeface="黑体" panose="02010609060101010101" charset="-122"/>
                <a:sym typeface="+mn-ea"/>
              </a:rPr>
              <a:t>The non-incremental integration test mode</a:t>
            </a:r>
            <a:r>
              <a:rPr lang="en-US" sz="2400" dirty="0">
                <a:solidFill>
                  <a:schemeClr val="tx2">
                    <a:lumMod val="95000"/>
                    <a:lumOff val="5000"/>
                  </a:schemeClr>
                </a:solidFill>
                <a:latin typeface="+mn-lt"/>
                <a:ea typeface="黑体" panose="02010609060101010101" charset="-122"/>
                <a:cs typeface="黑体" panose="02010609060101010101" charset="-122"/>
                <a:sym typeface="+mn-ea"/>
              </a:rPr>
              <a:t>, also known as Big Bang Integration, Big Stick Mode, One-Time Integration, Instantaneous Integration, </a:t>
            </a:r>
            <a:r>
              <a:rPr lang="en-US" sz="2400" u="sng" dirty="0">
                <a:solidFill>
                  <a:schemeClr val="tx2">
                    <a:lumMod val="95000"/>
                    <a:lumOff val="5000"/>
                  </a:schemeClr>
                </a:solidFill>
                <a:latin typeface="+mn-lt"/>
                <a:ea typeface="黑体" panose="02010609060101010101" charset="-122"/>
                <a:cs typeface="黑体" panose="02010609060101010101" charset="-122"/>
                <a:sym typeface="+mn-ea"/>
              </a:rPr>
              <a:t>is to connect all modules at once and test the connected program as a whole</a:t>
            </a:r>
            <a:r>
              <a:rPr lang="en-US" sz="2400" dirty="0">
                <a:solidFill>
                  <a:schemeClr val="tx2">
                    <a:lumMod val="95000"/>
                    <a:lumOff val="5000"/>
                  </a:schemeClr>
                </a:solidFill>
                <a:latin typeface="+mn-lt"/>
                <a:ea typeface="黑体" panose="02010609060101010101" charset="-122"/>
                <a:cs typeface="黑体" panose="02010609060101010101" charset="-122"/>
                <a:sym typeface="+mn-ea"/>
              </a:rPr>
              <a:t>.
    Figure 4-6 is an example of a non-progressive integration test mode</a:t>
            </a:r>
            <a:r>
              <a:rPr lang="en-US" sz="2400" u="sng" dirty="0">
                <a:solidFill>
                  <a:schemeClr val="tx2">
                    <a:lumMod val="95000"/>
                    <a:lumOff val="5000"/>
                  </a:schemeClr>
                </a:solidFill>
                <a:latin typeface="+mn-lt"/>
                <a:ea typeface="黑体" panose="02010609060101010101" charset="-122"/>
                <a:cs typeface="黑体" panose="02010609060101010101" charset="-122"/>
                <a:sym typeface="+mn-ea"/>
              </a:rPr>
              <a:t>. Fig. 4-6 (a) is a structural diagram of the program under test</a:t>
            </a:r>
            <a:r>
              <a:rPr lang="en-US" sz="2400" dirty="0">
                <a:solidFill>
                  <a:schemeClr val="tx2">
                    <a:lumMod val="95000"/>
                    <a:lumOff val="5000"/>
                  </a:schemeClr>
                </a:solidFill>
                <a:latin typeface="+mn-lt"/>
                <a:ea typeface="黑体" panose="02010609060101010101" charset="-122"/>
                <a:cs typeface="黑体" panose="02010609060101010101" charset="-122"/>
                <a:sym typeface="+mn-ea"/>
              </a:rPr>
              <a:t>, and Fig. 4-6(b) to Fig. 4-6(g) is the test process. Each module is equipped with the corresponding drive module and pile module to complete the unit test, and then each module is connected together according to the program structure diagram for integration testing.
</a:t>
            </a:r>
            <a:endParaRPr sz="2800" noProof="0" dirty="0">
              <a:solidFill>
                <a:schemeClr val="tx2">
                  <a:lumMod val="95000"/>
                  <a:lumOff val="5000"/>
                </a:schemeClr>
              </a:solidFill>
              <a:latin typeface="+mn-lt"/>
              <a:ea typeface="黑体" panose="02010609060101010101" charset="-122"/>
              <a:cs typeface="黑体" panose="02010609060101010101" charset="-122"/>
              <a:sym typeface="+mn-ea"/>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42</a:t>
            </a:fld>
            <a:r>
              <a:rPr lang="en-US" altLang="zh-CN" b="1" dirty="0">
                <a:solidFill>
                  <a:schemeClr val="accent4"/>
                </a:solidFill>
              </a:rPr>
              <a:t>/104</a:t>
            </a:r>
          </a:p>
        </p:txBody>
      </p:sp>
      <p:sp>
        <p:nvSpPr>
          <p:cNvPr id="7" name="Rectangle 3">
            <a:extLst>
              <a:ext uri="{FF2B5EF4-FFF2-40B4-BE49-F238E27FC236}">
                <a16:creationId xmlns:a16="http://schemas.microsoft.com/office/drawing/2014/main" id="{975D95E1-41A9-4401-9D50-8710240DACFA}"/>
              </a:ext>
            </a:extLst>
          </p:cNvPr>
          <p:cNvSpPr txBox="1">
            <a:spLocks/>
          </p:cNvSpPr>
          <p:nvPr/>
        </p:nvSpPr>
        <p:spPr>
          <a:xfrm>
            <a:off x="1511660" y="29337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583"/>
          <p:cNvGraphicFramePr>
            <a:graphicFrameLocks noChangeAspect="1"/>
          </p:cNvGraphicFramePr>
          <p:nvPr>
            <p:extLst>
              <p:ext uri="{D42A27DB-BD31-4B8C-83A1-F6EECF244321}">
                <p14:modId xmlns:p14="http://schemas.microsoft.com/office/powerpoint/2010/main" val="679102313"/>
              </p:ext>
            </p:extLst>
          </p:nvPr>
        </p:nvGraphicFramePr>
        <p:xfrm>
          <a:off x="1511660" y="1376772"/>
          <a:ext cx="6099810" cy="4799330"/>
        </p:xfrm>
        <a:graphic>
          <a:graphicData uri="http://schemas.openxmlformats.org/presentationml/2006/ole">
            <mc:AlternateContent xmlns:mc="http://schemas.openxmlformats.org/markup-compatibility/2006">
              <mc:Choice xmlns:v="urn:schemas-microsoft-com:vml" Requires="v">
                <p:oleObj r:id="rId3" imgW="4218940" imgH="3314700" progId="Visio.Drawing.11">
                  <p:embed/>
                </p:oleObj>
              </mc:Choice>
              <mc:Fallback>
                <p:oleObj r:id="rId3" imgW="4218940" imgH="3314700" progId="Visio.Drawing.11">
                  <p:embed/>
                  <p:pic>
                    <p:nvPicPr>
                      <p:cNvPr id="0" name="图片 3075"/>
                      <p:cNvPicPr/>
                      <p:nvPr/>
                    </p:nvPicPr>
                    <p:blipFill>
                      <a:blip r:embed="rId4"/>
                      <a:stretch>
                        <a:fillRect/>
                      </a:stretch>
                    </p:blipFill>
                    <p:spPr>
                      <a:xfrm>
                        <a:off x="1511660" y="1376772"/>
                        <a:ext cx="6099810" cy="4799330"/>
                      </a:xfrm>
                      <a:prstGeom prst="rect">
                        <a:avLst/>
                      </a:prstGeom>
                      <a:noFill/>
                      <a:ln w="38100">
                        <a:noFill/>
                        <a:miter/>
                      </a:ln>
                    </p:spPr>
                  </p:pic>
                </p:oleObj>
              </mc:Fallback>
            </mc:AlternateContent>
          </a:graphicData>
        </a:graphic>
      </p:graphicFrame>
      <p:sp>
        <p:nvSpPr>
          <p:cNvPr id="3" name="文本框 2"/>
          <p:cNvSpPr txBox="1"/>
          <p:nvPr/>
        </p:nvSpPr>
        <p:spPr>
          <a:xfrm>
            <a:off x="1331640" y="6176102"/>
            <a:ext cx="5897359" cy="1015663"/>
          </a:xfrm>
          <a:prstGeom prst="rect">
            <a:avLst/>
          </a:prstGeom>
          <a:noFill/>
        </p:spPr>
        <p:txBody>
          <a:bodyPr wrap="square" rtlCol="0">
            <a:spAutoFit/>
          </a:bodyPr>
          <a:lstStyle/>
          <a:p>
            <a:pPr algn="ctr"/>
            <a:r>
              <a:rPr lang="en-US" altLang="zh-CN" b="1" dirty="0">
                <a:solidFill>
                  <a:schemeClr val="tx2">
                    <a:lumMod val="95000"/>
                    <a:lumOff val="5000"/>
                  </a:schemeClr>
                </a:solidFill>
                <a:latin typeface="黑体" panose="02010609060101010101" charset="-122"/>
                <a:ea typeface="黑体" panose="02010609060101010101" charset="-122"/>
                <a:cs typeface="黑体" panose="02010609060101010101" charset="-122"/>
              </a:rPr>
              <a:t>Figure 4-6 Example of a non-progressive integration test mode
</a:t>
            </a:r>
            <a:endParaRPr lang="zh-CN" altLang="en-US"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43</a:t>
            </a:fld>
            <a:r>
              <a:rPr lang="en-US" altLang="zh-CN" b="1" dirty="0">
                <a:solidFill>
                  <a:schemeClr val="accent4"/>
                </a:solidFill>
              </a:rPr>
              <a:t>/104</a:t>
            </a:r>
          </a:p>
        </p:txBody>
      </p:sp>
      <p:sp>
        <p:nvSpPr>
          <p:cNvPr id="8" name="Rectangle 3">
            <a:extLst>
              <a:ext uri="{FF2B5EF4-FFF2-40B4-BE49-F238E27FC236}">
                <a16:creationId xmlns:a16="http://schemas.microsoft.com/office/drawing/2014/main" id="{1C7143CC-364E-4D62-A5CD-8E3A92122B73}"/>
              </a:ext>
            </a:extLst>
          </p:cNvPr>
          <p:cNvSpPr txBox="1">
            <a:spLocks/>
          </p:cNvSpPr>
          <p:nvPr/>
        </p:nvSpPr>
        <p:spPr>
          <a:xfrm>
            <a:off x="1511660" y="29337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4000" y="1592796"/>
            <a:ext cx="8890000" cy="4487382"/>
          </a:xfrm>
          <a:prstGeom prst="rect">
            <a:avLst/>
          </a:prstGeom>
          <a:noFill/>
        </p:spPr>
        <p:txBody>
          <a:bodyPr wrap="square" rtlCol="0">
            <a:spAutoFit/>
          </a:bodyPr>
          <a:lstStyle/>
          <a:p>
            <a:r>
              <a:rPr lang="en-US" altLang="zh-CN" dirty="0">
                <a:solidFill>
                  <a:schemeClr val="tx2">
                    <a:lumMod val="95000"/>
                    <a:lumOff val="5000"/>
                  </a:schemeClr>
                </a:solidFill>
              </a:rPr>
              <a:t>Advantages and disadvantages of the non-progressive integration test mode:
</a:t>
            </a:r>
            <a:r>
              <a:rPr lang="en-US" altLang="zh-CN" sz="2800" dirty="0">
                <a:solidFill>
                  <a:srgbClr val="FF0000"/>
                </a:solidFill>
              </a:rPr>
              <a:t>Merits/Advantages:
</a:t>
            </a:r>
            <a:r>
              <a:rPr lang="en-US" altLang="zh-CN" dirty="0">
                <a:solidFill>
                  <a:schemeClr val="tx2">
                    <a:lumMod val="95000"/>
                    <a:lumOff val="5000"/>
                  </a:schemeClr>
                </a:solidFill>
              </a:rPr>
              <a:t>1. Suitable for smaller software projects, integration testing can be completed quickly and requires few test cases.
2. This mode can also be considered for cases where the system under test is already very stable and only a few modules have been added or modified.
</a:t>
            </a:r>
            <a:r>
              <a:rPr lang="en-US" altLang="zh-CN" sz="2800" dirty="0">
                <a:solidFill>
                  <a:srgbClr val="FF0000"/>
                </a:solidFill>
              </a:rPr>
              <a:t>Shortcomings</a:t>
            </a:r>
            <a:r>
              <a:rPr lang="zh-CN" altLang="en-US" sz="2800" dirty="0">
                <a:solidFill>
                  <a:srgbClr val="FF0000"/>
                </a:solidFill>
              </a:rPr>
              <a:t>：</a:t>
            </a:r>
            <a:endParaRPr lang="zh-CN" altLang="en-US" sz="2800" dirty="0">
              <a:solidFill>
                <a:schemeClr val="tx2">
                  <a:lumMod val="95000"/>
                  <a:lumOff val="5000"/>
                </a:schemeClr>
              </a:solidFill>
            </a:endParaRPr>
          </a:p>
          <a:p>
            <a:pPr>
              <a:lnSpc>
                <a:spcPct val="90000"/>
              </a:lnSpc>
            </a:pPr>
            <a:r>
              <a:rPr lang="en-US" altLang="zh-CN" dirty="0">
                <a:solidFill>
                  <a:schemeClr val="tx2">
                    <a:lumMod val="95000"/>
                    <a:lumOff val="5000"/>
                  </a:schemeClr>
                </a:solidFill>
              </a:rPr>
              <a:t>1. For medium and large software systems in general, </a:t>
            </a:r>
            <a:r>
              <a:rPr lang="en-US" altLang="zh-CN" u="sng" dirty="0">
                <a:solidFill>
                  <a:schemeClr val="tx2">
                    <a:lumMod val="95000"/>
                    <a:lumOff val="5000"/>
                  </a:schemeClr>
                </a:solidFill>
              </a:rPr>
              <a:t>one-time integration involves too many modules, making it very difficult to locate the error</a:t>
            </a:r>
            <a:r>
              <a:rPr lang="en-US" altLang="zh-CN" dirty="0">
                <a:solidFill>
                  <a:schemeClr val="tx2">
                    <a:lumMod val="95000"/>
                    <a:lumOff val="5000"/>
                  </a:schemeClr>
                </a:solidFill>
              </a:rPr>
              <a:t>.
2. After modifying an error, more errors may be thrown due to the complexity of the relationships between modules.
</a:t>
            </a:r>
            <a:r>
              <a:rPr lang="zh-CN" altLang="en-US" sz="2400" b="1" dirty="0">
                <a:solidFill>
                  <a:schemeClr val="tx2">
                    <a:lumMod val="95000"/>
                    <a:lumOff val="5000"/>
                  </a:schemeClr>
                </a:solidFill>
              </a:rPr>
              <a:t>       </a:t>
            </a:r>
            <a:r>
              <a:rPr lang="en-US" altLang="zh-CN" dirty="0">
                <a:solidFill>
                  <a:schemeClr val="tx2">
                    <a:lumMod val="95000"/>
                    <a:lumOff val="5000"/>
                  </a:schemeClr>
                </a:solidFill>
              </a:rPr>
              <a:t>If there are many interface errors in the system, integration tests in this mode can easily fail. Therefore, for medium to large software, the non-incremental integration test mode is generally not used.</a:t>
            </a:r>
            <a:endParaRPr lang="zh-CN" altLang="en-US" sz="2400" dirty="0">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44</a:t>
            </a:fld>
            <a:r>
              <a:rPr lang="en-US" altLang="zh-CN" b="1" dirty="0">
                <a:solidFill>
                  <a:schemeClr val="accent4"/>
                </a:solidFill>
              </a:rPr>
              <a:t>/104</a:t>
            </a:r>
          </a:p>
        </p:txBody>
      </p:sp>
      <p:sp>
        <p:nvSpPr>
          <p:cNvPr id="7" name="Rectangle 3">
            <a:extLst>
              <a:ext uri="{FF2B5EF4-FFF2-40B4-BE49-F238E27FC236}">
                <a16:creationId xmlns:a16="http://schemas.microsoft.com/office/drawing/2014/main" id="{000CAC58-DEA0-4030-AC3F-0F293B12DED0}"/>
              </a:ext>
            </a:extLst>
          </p:cNvPr>
          <p:cNvSpPr txBox="1">
            <a:spLocks/>
          </p:cNvSpPr>
          <p:nvPr/>
        </p:nvSpPr>
        <p:spPr>
          <a:xfrm>
            <a:off x="1511660" y="29337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9710" y="1527175"/>
            <a:ext cx="8890000" cy="4602735"/>
          </a:xfrm>
          <a:prstGeom prst="rect">
            <a:avLst/>
          </a:prstGeom>
          <a:noFill/>
        </p:spPr>
        <p:txBody>
          <a:bodyPr wrap="square" rtlCol="0">
            <a:spAutoFit/>
          </a:bodyPr>
          <a:lstStyle/>
          <a:p>
            <a:pPr>
              <a:lnSpc>
                <a:spcPct val="110000"/>
              </a:lnSpc>
            </a:pPr>
            <a:r>
              <a:rPr lang="zh-CN" altLang="en-US" sz="2800" dirty="0">
                <a:solidFill>
                  <a:schemeClr val="tx2">
                    <a:lumMod val="95000"/>
                    <a:lumOff val="5000"/>
                  </a:schemeClr>
                </a:solidFill>
              </a:rPr>
              <a:t>    </a:t>
            </a:r>
            <a:r>
              <a:rPr lang="en-US" altLang="zh-CN" dirty="0">
                <a:solidFill>
                  <a:schemeClr val="tx2">
                    <a:lumMod val="95000"/>
                    <a:lumOff val="5000"/>
                  </a:schemeClr>
                </a:solidFill>
              </a:rPr>
              <a:t>The incremental integration test mode is a commonly adopted pattern. In this mode, the complete program is built step by step through module integration, and tested while building. In this process, the errors found are mainly caused by new modules, so errors can be found in time, it is easier to locate and correct errors, and the test of the module interface is more thorough. Moreover, in the process of step-by-step integration, the integrated modules have been tested many times, so that better test results can be achieved. However, incremental integration testing requires writing a large number of drivers and stubs, which is a lot of work.</a:t>
            </a:r>
          </a:p>
          <a:p>
            <a:pPr>
              <a:lnSpc>
                <a:spcPct val="110000"/>
              </a:lnSpc>
            </a:pPr>
            <a:r>
              <a:rPr lang="en-US" altLang="zh-CN" dirty="0">
                <a:solidFill>
                  <a:schemeClr val="tx2">
                    <a:lumMod val="95000"/>
                    <a:lumOff val="5000"/>
                  </a:schemeClr>
                </a:solidFill>
              </a:rPr>
              <a:t>
       In general, incremental integration testing is still more likely to guarantee the quality of the program than non-incremental integration testing.
</a:t>
            </a:r>
            <a:endParaRPr lang="zh-CN" altLang="en-US" sz="2800" dirty="0">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45</a:t>
            </a:fld>
            <a:r>
              <a:rPr lang="en-US" altLang="zh-CN" b="1" dirty="0">
                <a:solidFill>
                  <a:schemeClr val="accent4"/>
                </a:solidFill>
              </a:rPr>
              <a:t>/104</a:t>
            </a:r>
          </a:p>
        </p:txBody>
      </p:sp>
      <p:sp>
        <p:nvSpPr>
          <p:cNvPr id="7" name="Rectangle 3">
            <a:extLst>
              <a:ext uri="{FF2B5EF4-FFF2-40B4-BE49-F238E27FC236}">
                <a16:creationId xmlns:a16="http://schemas.microsoft.com/office/drawing/2014/main" id="{769A586C-9AF7-4BB2-A862-D7AFB8AB2F02}"/>
              </a:ext>
            </a:extLst>
          </p:cNvPr>
          <p:cNvSpPr txBox="1">
            <a:spLocks/>
          </p:cNvSpPr>
          <p:nvPr/>
        </p:nvSpPr>
        <p:spPr>
          <a:xfrm>
            <a:off x="1511660" y="29337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9710" y="1527175"/>
            <a:ext cx="8890000" cy="4211859"/>
          </a:xfrm>
          <a:prstGeom prst="rect">
            <a:avLst/>
          </a:prstGeom>
          <a:noFill/>
        </p:spPr>
        <p:txBody>
          <a:bodyPr wrap="square" rtlCol="0">
            <a:spAutoFit/>
          </a:bodyPr>
          <a:lstStyle/>
          <a:p>
            <a:pPr>
              <a:lnSpc>
                <a:spcPct val="130000"/>
              </a:lnSpc>
            </a:pPr>
            <a:r>
              <a:rPr lang="en-US" altLang="zh-CN"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en-US" altLang="zh-CN" dirty="0">
                <a:solidFill>
                  <a:schemeClr val="tx2">
                    <a:lumMod val="95000"/>
                    <a:lumOff val="5000"/>
                  </a:schemeClr>
                </a:solidFill>
                <a:latin typeface="+mn-lt"/>
                <a:ea typeface="黑体" panose="02010609060101010101" charset="-122"/>
                <a:cs typeface="黑体" panose="02010609060101010101" charset="-122"/>
              </a:rPr>
              <a:t>Top-down integration testing is based on the hierarchy of software modules in the design, from top to bottom. Start with the topmost master module, move down the module level of the software after soft, and gradually integrate the modules contained in the software. </a:t>
            </a:r>
          </a:p>
          <a:p>
            <a:pPr>
              <a:lnSpc>
                <a:spcPct val="130000"/>
              </a:lnSpc>
            </a:pPr>
            <a:endParaRPr lang="en-US" altLang="zh-CN" dirty="0">
              <a:solidFill>
                <a:schemeClr val="tx2">
                  <a:lumMod val="95000"/>
                  <a:lumOff val="5000"/>
                </a:schemeClr>
              </a:solidFill>
              <a:latin typeface="+mn-lt"/>
              <a:ea typeface="黑体" panose="02010609060101010101" charset="-122"/>
              <a:cs typeface="黑体" panose="02010609060101010101" charset="-122"/>
            </a:endParaRPr>
          </a:p>
          <a:p>
            <a:pPr>
              <a:lnSpc>
                <a:spcPct val="130000"/>
              </a:lnSpc>
            </a:pPr>
            <a:r>
              <a:rPr lang="en-US" altLang="zh-CN">
                <a:solidFill>
                  <a:schemeClr val="tx2">
                    <a:lumMod val="95000"/>
                    <a:lumOff val="5000"/>
                  </a:schemeClr>
                </a:solidFill>
                <a:latin typeface="+mn-lt"/>
                <a:ea typeface="黑体" panose="02010609060101010101" charset="-122"/>
                <a:cs typeface="黑体" panose="02010609060101010101" charset="-122"/>
              </a:rPr>
              <a:t>          This </a:t>
            </a:r>
            <a:r>
              <a:rPr lang="en-US" altLang="zh-CN" dirty="0">
                <a:solidFill>
                  <a:schemeClr val="tx2">
                    <a:lumMod val="95000"/>
                    <a:lumOff val="5000"/>
                  </a:schemeClr>
                </a:solidFill>
                <a:latin typeface="+mn-lt"/>
                <a:ea typeface="黑体" panose="02010609060101010101" charset="-122"/>
                <a:cs typeface="黑体" panose="02010609060101010101" charset="-122"/>
              </a:rPr>
              <a:t>test mode is divided into two integration strategies: depth priority and breadth priority, for example, when integrating according to the program structure diagram of Figure 4-6 (a), the depth priority module integration order is A→B→D→C→E→F, and the breadth-first module integration order is A→B→C→D→E→F.</a:t>
            </a:r>
            <a:endParaRPr lang="zh-CN" altLang="en-US" sz="3200" b="1" dirty="0">
              <a:solidFill>
                <a:schemeClr val="accent1">
                  <a:lumMod val="50000"/>
                </a:schemeClr>
              </a:solidFill>
              <a:latin typeface="+mn-lt"/>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46</a:t>
            </a:fld>
            <a:r>
              <a:rPr lang="en-US" altLang="zh-CN" b="1" dirty="0">
                <a:solidFill>
                  <a:schemeClr val="accent4"/>
                </a:solidFill>
              </a:rPr>
              <a:t>/104</a:t>
            </a:r>
          </a:p>
        </p:txBody>
      </p:sp>
      <p:sp>
        <p:nvSpPr>
          <p:cNvPr id="7" name="Rectangle 3">
            <a:extLst>
              <a:ext uri="{FF2B5EF4-FFF2-40B4-BE49-F238E27FC236}">
                <a16:creationId xmlns:a16="http://schemas.microsoft.com/office/drawing/2014/main" id="{80057498-B702-4502-BB0C-0527BA5922AA}"/>
              </a:ext>
            </a:extLst>
          </p:cNvPr>
          <p:cNvSpPr txBox="1">
            <a:spLocks/>
          </p:cNvSpPr>
          <p:nvPr/>
        </p:nvSpPr>
        <p:spPr>
          <a:xfrm>
            <a:off x="1509375" y="296652"/>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00" y="1326515"/>
            <a:ext cx="8890000" cy="5252143"/>
          </a:xfrm>
          <a:prstGeom prst="rect">
            <a:avLst/>
          </a:prstGeom>
          <a:noFill/>
        </p:spPr>
        <p:txBody>
          <a:bodyPr wrap="square" rtlCol="0">
            <a:spAutoFit/>
          </a:bodyPr>
          <a:lstStyle/>
          <a:p>
            <a:pPr>
              <a:lnSpc>
                <a:spcPct val="130000"/>
              </a:lnSpc>
            </a:pPr>
            <a:r>
              <a:rPr lang="en-AU" sz="2800" b="1" dirty="0">
                <a:solidFill>
                  <a:schemeClr val="accent1">
                    <a:lumMod val="50000"/>
                  </a:schemeClr>
                </a:solidFill>
                <a:latin typeface="+mn-lt"/>
                <a:ea typeface="黑体" panose="02010609060101010101" charset="-122"/>
                <a:cs typeface="黑体" panose="02010609060101010101" charset="-122"/>
              </a:rPr>
              <a:t>The specific integration testing process includes some steps:</a:t>
            </a:r>
            <a:r>
              <a:rPr lang="en-AU" sz="3200" b="1" dirty="0">
                <a:solidFill>
                  <a:schemeClr val="accent1">
                    <a:lumMod val="50000"/>
                  </a:schemeClr>
                </a:solidFill>
                <a:latin typeface="+mn-lt"/>
                <a:ea typeface="黑体" panose="02010609060101010101" charset="-122"/>
                <a:cs typeface="黑体" panose="02010609060101010101" charset="-122"/>
              </a:rPr>
              <a:t>
</a:t>
            </a:r>
            <a:r>
              <a:rPr lang="en-AU" altLang="zh-CN" dirty="0">
                <a:solidFill>
                  <a:schemeClr val="tx2">
                    <a:lumMod val="95000"/>
                    <a:lumOff val="5000"/>
                  </a:schemeClr>
                </a:solidFill>
                <a:latin typeface="+mn-lt"/>
                <a:ea typeface="黑体" panose="02010609060101010101" charset="-122"/>
                <a:cs typeface="黑体" panose="02010609060101010101" charset="-122"/>
              </a:rPr>
              <a:t>(1) </a:t>
            </a:r>
            <a:r>
              <a:rPr lang="en-AU" altLang="zh-CN" u="sng" dirty="0">
                <a:solidFill>
                  <a:schemeClr val="tx2">
                    <a:lumMod val="95000"/>
                    <a:lumOff val="5000"/>
                  </a:schemeClr>
                </a:solidFill>
                <a:latin typeface="+mn-lt"/>
                <a:ea typeface="黑体" panose="02010609060101010101" charset="-122"/>
                <a:cs typeface="黑体" panose="02010609060101010101" charset="-122"/>
              </a:rPr>
              <a:t>First complete the test of the master module</a:t>
            </a:r>
            <a:r>
              <a:rPr lang="en-AU" altLang="zh-CN" dirty="0">
                <a:solidFill>
                  <a:schemeClr val="tx2">
                    <a:lumMod val="95000"/>
                    <a:lumOff val="5000"/>
                  </a:schemeClr>
                </a:solidFill>
                <a:latin typeface="+mn-lt"/>
                <a:ea typeface="黑体" panose="02010609060101010101" charset="-122"/>
                <a:cs typeface="黑体" panose="02010609060101010101" charset="-122"/>
              </a:rPr>
              <a:t>, and replace the lower module called by the master module with the pile module.
(2) </a:t>
            </a:r>
            <a:r>
              <a:rPr lang="en-AU" altLang="zh-CN" u="sng" dirty="0">
                <a:solidFill>
                  <a:schemeClr val="tx2">
                    <a:lumMod val="95000"/>
                    <a:lumOff val="5000"/>
                  </a:schemeClr>
                </a:solidFill>
                <a:latin typeface="+mn-lt"/>
                <a:ea typeface="黑体" panose="02010609060101010101" charset="-122"/>
                <a:cs typeface="黑体" panose="02010609060101010101" charset="-122"/>
              </a:rPr>
              <a:t>According to the depth priority or breadth priority strategy</a:t>
            </a:r>
            <a:r>
              <a:rPr lang="en-AU" altLang="zh-CN" dirty="0">
                <a:solidFill>
                  <a:schemeClr val="tx2">
                    <a:lumMod val="95000"/>
                    <a:lumOff val="5000"/>
                  </a:schemeClr>
                </a:solidFill>
                <a:latin typeface="+mn-lt"/>
                <a:ea typeface="黑体" panose="02010609060101010101" charset="-122"/>
                <a:cs typeface="黑体" panose="02010609060101010101" charset="-122"/>
              </a:rPr>
              <a:t>, replace one pile module at a time with one actual module at a time. If the new module has lower-level calling modules, the called modules are replaced by stubs.
(3) Testing is carried out at the same time as each additional module.
(4) Perform the necessary regression tests to ensure that the added modules do not cause new errors.
(5) Repeat from step (2) until all modules are integrated into the system.
</a:t>
            </a:r>
            <a:endParaRPr lang="zh-CN"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47</a:t>
            </a:fld>
            <a:r>
              <a:rPr lang="en-US" altLang="zh-CN" b="1" dirty="0">
                <a:solidFill>
                  <a:schemeClr val="accent4"/>
                </a:solidFill>
              </a:rPr>
              <a:t>/104</a:t>
            </a:r>
          </a:p>
        </p:txBody>
      </p:sp>
      <p:sp>
        <p:nvSpPr>
          <p:cNvPr id="9" name="Rectangle 3">
            <a:extLst>
              <a:ext uri="{FF2B5EF4-FFF2-40B4-BE49-F238E27FC236}">
                <a16:creationId xmlns:a16="http://schemas.microsoft.com/office/drawing/2014/main" id="{26646AED-270C-4BE2-BDD3-62912D4BAEBA}"/>
              </a:ext>
            </a:extLst>
          </p:cNvPr>
          <p:cNvSpPr txBox="1">
            <a:spLocks/>
          </p:cNvSpPr>
          <p:nvPr/>
        </p:nvSpPr>
        <p:spPr>
          <a:xfrm>
            <a:off x="1509375" y="296652"/>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00" y="1419860"/>
            <a:ext cx="8890000" cy="757130"/>
          </a:xfrm>
          <a:prstGeom prst="rect">
            <a:avLst/>
          </a:prstGeom>
          <a:noFill/>
        </p:spPr>
        <p:txBody>
          <a:bodyPr wrap="square" rtlCol="0">
            <a:spAutoFit/>
          </a:bodyPr>
          <a:lstStyle/>
          <a:p>
            <a:pPr>
              <a:lnSpc>
                <a:spcPct val="90000"/>
              </a:lnSpc>
            </a:pPr>
            <a:r>
              <a:rPr 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en-AU" dirty="0">
                <a:solidFill>
                  <a:schemeClr val="tx2">
                    <a:lumMod val="95000"/>
                    <a:lumOff val="5000"/>
                  </a:schemeClr>
                </a:solidFill>
                <a:latin typeface="+mn-lt"/>
                <a:ea typeface="黑体" panose="02010609060101010101" charset="-122"/>
                <a:cs typeface="黑体" panose="02010609060101010101" charset="-122"/>
              </a:rPr>
              <a:t>Taking the program structure of Fig. 4-6(a) as an example, Fig. 4-7 shows an example of top-down integration testing in a depth-first manner.</a:t>
            </a:r>
            <a:endParaRPr dirty="0">
              <a:solidFill>
                <a:schemeClr val="tx2">
                  <a:lumMod val="95000"/>
                  <a:lumOff val="5000"/>
                </a:schemeClr>
              </a:solidFill>
              <a:latin typeface="+mn-lt"/>
              <a:ea typeface="黑体" panose="02010609060101010101" charset="-122"/>
              <a:cs typeface="黑体" panose="02010609060101010101" charset="-122"/>
            </a:endParaRPr>
          </a:p>
        </p:txBody>
      </p:sp>
      <p:graphicFrame>
        <p:nvGraphicFramePr>
          <p:cNvPr id="2" name="对象 -2147482582"/>
          <p:cNvGraphicFramePr>
            <a:graphicFrameLocks noChangeAspect="1"/>
          </p:cNvGraphicFramePr>
          <p:nvPr/>
        </p:nvGraphicFramePr>
        <p:xfrm>
          <a:off x="1495425" y="2237105"/>
          <a:ext cx="5705475" cy="4034155"/>
        </p:xfrm>
        <a:graphic>
          <a:graphicData uri="http://schemas.openxmlformats.org/presentationml/2006/ole">
            <mc:AlternateContent xmlns:mc="http://schemas.openxmlformats.org/markup-compatibility/2006">
              <mc:Choice xmlns:v="urn:schemas-microsoft-com:vml" Requires="v">
                <p:oleObj r:id="rId3" imgW="4727575" imgH="3345815" progId="Visio.Drawing.11">
                  <p:embed/>
                </p:oleObj>
              </mc:Choice>
              <mc:Fallback>
                <p:oleObj r:id="rId3" imgW="4727575" imgH="3345815" progId="Visio.Drawing.11">
                  <p:embed/>
                  <p:pic>
                    <p:nvPicPr>
                      <p:cNvPr id="0" name="图片 3075"/>
                      <p:cNvPicPr/>
                      <p:nvPr/>
                    </p:nvPicPr>
                    <p:blipFill>
                      <a:blip r:embed="rId4"/>
                      <a:stretch>
                        <a:fillRect/>
                      </a:stretch>
                    </p:blipFill>
                    <p:spPr>
                      <a:xfrm>
                        <a:off x="1495425" y="2237105"/>
                        <a:ext cx="5705475" cy="4034155"/>
                      </a:xfrm>
                      <a:prstGeom prst="rect">
                        <a:avLst/>
                      </a:prstGeom>
                      <a:noFill/>
                      <a:ln w="38100">
                        <a:noFill/>
                        <a:miter/>
                      </a:ln>
                    </p:spPr>
                  </p:pic>
                </p:oleObj>
              </mc:Fallback>
            </mc:AlternateContent>
          </a:graphicData>
        </a:graphic>
      </p:graphicFrame>
      <p:sp>
        <p:nvSpPr>
          <p:cNvPr id="3" name="文本框 2"/>
          <p:cNvSpPr txBox="1"/>
          <p:nvPr/>
        </p:nvSpPr>
        <p:spPr>
          <a:xfrm>
            <a:off x="1509375" y="6065688"/>
            <a:ext cx="6484116" cy="1015663"/>
          </a:xfrm>
          <a:prstGeom prst="rect">
            <a:avLst/>
          </a:prstGeom>
          <a:noFill/>
        </p:spPr>
        <p:txBody>
          <a:bodyPr wrap="square" rtlCol="0">
            <a:spAutoFit/>
          </a:bodyPr>
          <a:lstStyle/>
          <a:p>
            <a:pPr algn="ctr"/>
            <a:r>
              <a:rPr lang="en-AU" altLang="zh-CN" b="1" dirty="0">
                <a:solidFill>
                  <a:schemeClr val="tx2">
                    <a:lumMod val="95000"/>
                    <a:lumOff val="5000"/>
                  </a:schemeClr>
                </a:solidFill>
                <a:latin typeface="黑体" panose="02010609060101010101" charset="-122"/>
                <a:ea typeface="黑体" panose="02010609060101010101" charset="-122"/>
                <a:cs typeface="黑体" panose="02010609060101010101" charset="-122"/>
              </a:rPr>
              <a:t>Figure 4-7 Example of a depth-first top-down integration test
</a:t>
            </a:r>
            <a:endParaRPr lang="zh-CN" altLang="en-US"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48</a:t>
            </a:fld>
            <a:r>
              <a:rPr lang="en-US" altLang="zh-CN" b="1" dirty="0">
                <a:solidFill>
                  <a:schemeClr val="accent4"/>
                </a:solidFill>
              </a:rPr>
              <a:t>/104</a:t>
            </a:r>
          </a:p>
        </p:txBody>
      </p:sp>
      <p:sp>
        <p:nvSpPr>
          <p:cNvPr id="9" name="Rectangle 3">
            <a:extLst>
              <a:ext uri="{FF2B5EF4-FFF2-40B4-BE49-F238E27FC236}">
                <a16:creationId xmlns:a16="http://schemas.microsoft.com/office/drawing/2014/main" id="{57138E8F-F75D-4E05-8B1A-D92A167850BD}"/>
              </a:ext>
            </a:extLst>
          </p:cNvPr>
          <p:cNvSpPr txBox="1">
            <a:spLocks/>
          </p:cNvSpPr>
          <p:nvPr/>
        </p:nvSpPr>
        <p:spPr>
          <a:xfrm>
            <a:off x="1509375" y="296652"/>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3267" y="2024844"/>
            <a:ext cx="8890000" cy="4690515"/>
          </a:xfrm>
          <a:prstGeom prst="rect">
            <a:avLst/>
          </a:prstGeom>
          <a:noFill/>
        </p:spPr>
        <p:txBody>
          <a:bodyPr wrap="square" rtlCol="0">
            <a:spAutoFit/>
          </a:bodyPr>
          <a:lstStyle/>
          <a:p>
            <a:pPr>
              <a:lnSpc>
                <a:spcPct val="90000"/>
              </a:lnSpc>
            </a:pPr>
            <a:r>
              <a:rPr lang="en-AU" sz="2400" b="1" dirty="0">
                <a:solidFill>
                  <a:schemeClr val="accent1">
                    <a:lumMod val="50000"/>
                  </a:schemeClr>
                </a:solidFill>
                <a:latin typeface="+mn-lt"/>
                <a:ea typeface="黑体" panose="02010609060101010101" charset="-122"/>
                <a:cs typeface="黑体" panose="02010609060101010101" charset="-122"/>
              </a:rPr>
              <a:t>The main </a:t>
            </a:r>
            <a:r>
              <a:rPr lang="en-AU" sz="2400" b="1" dirty="0">
                <a:solidFill>
                  <a:srgbClr val="FF0000"/>
                </a:solidFill>
                <a:latin typeface="+mn-lt"/>
                <a:ea typeface="黑体" panose="02010609060101010101" charset="-122"/>
                <a:cs typeface="黑体" panose="02010609060101010101" charset="-122"/>
              </a:rPr>
              <a:t>advantages</a:t>
            </a:r>
            <a:r>
              <a:rPr lang="en-AU" sz="2400" b="1" dirty="0">
                <a:solidFill>
                  <a:schemeClr val="accent1">
                    <a:lumMod val="50000"/>
                  </a:schemeClr>
                </a:solidFill>
                <a:latin typeface="+mn-lt"/>
                <a:ea typeface="黑体" panose="02010609060101010101" charset="-122"/>
                <a:cs typeface="黑体" panose="02010609060101010101" charset="-122"/>
              </a:rPr>
              <a:t> of the top-down method are:</a:t>
            </a:r>
          </a:p>
          <a:p>
            <a:pPr>
              <a:lnSpc>
                <a:spcPct val="90000"/>
              </a:lnSpc>
            </a:pPr>
            <a:r>
              <a:rPr lang="en-AU" sz="2400" b="1" dirty="0">
                <a:solidFill>
                  <a:schemeClr val="accent1">
                    <a:lumMod val="50000"/>
                  </a:schemeClr>
                </a:solidFill>
                <a:latin typeface="黑体" panose="02010609060101010101" charset="-122"/>
                <a:ea typeface="黑体" panose="02010609060101010101" charset="-122"/>
                <a:cs typeface="黑体" panose="02010609060101010101" charset="-122"/>
              </a:rPr>
              <a:t>
</a:t>
            </a:r>
            <a:r>
              <a:rPr lang="en-AU" sz="2400" b="1" dirty="0">
                <a:solidFill>
                  <a:schemeClr val="tx2"/>
                </a:solidFill>
                <a:latin typeface="黑体" panose="02010609060101010101" charset="-122"/>
                <a:ea typeface="黑体" panose="02010609060101010101" charset="-122"/>
                <a:cs typeface="黑体" panose="02010609060101010101" charset="-122"/>
              </a:rPr>
              <a:t>1.</a:t>
            </a:r>
            <a:r>
              <a:rPr lang="en-AU" dirty="0">
                <a:solidFill>
                  <a:schemeClr val="tx2">
                    <a:lumMod val="95000"/>
                    <a:lumOff val="5000"/>
                  </a:schemeClr>
                </a:solidFill>
                <a:latin typeface="+mn-lt"/>
                <a:ea typeface="黑体" panose="02010609060101010101" charset="-122"/>
                <a:cs typeface="黑体" panose="02010609060101010101" charset="-122"/>
              </a:rPr>
              <a:t>Generally, there is no need to develop drivers, only to develop pile programs. Because the upper-layer modules reflect more of the main functions and control logic of the system, it is possible to verify these main functions and find interface errors earlier in testing. Therefore, it is conducive to grasping the test focus from the overall perspective of the system, comparing the system functions with a more comprehensive test, and also facilitating the control of the test progress.
2. If you adopt a depth-first strategy, you can implement some complete functionality of the system at an early stage, increasing the confidence of developers and users.
3. When the underlying interface is not fully defined or is more likely to be modified, you can avoid submitting unstable interfaces prematurely, which in turn avoids affecting the test schedule.
</a:t>
            </a:r>
            <a:endParaRPr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49</a:t>
            </a:fld>
            <a:r>
              <a:rPr lang="en-US" altLang="zh-CN" b="1" dirty="0">
                <a:solidFill>
                  <a:schemeClr val="accent4"/>
                </a:solidFill>
              </a:rPr>
              <a:t>/104</a:t>
            </a:r>
          </a:p>
        </p:txBody>
      </p:sp>
      <p:sp>
        <p:nvSpPr>
          <p:cNvPr id="7" name="Rectangle 3">
            <a:extLst>
              <a:ext uri="{FF2B5EF4-FFF2-40B4-BE49-F238E27FC236}">
                <a16:creationId xmlns:a16="http://schemas.microsoft.com/office/drawing/2014/main" id="{B3AD6F90-D6ED-4D6B-976F-A8D926379160}"/>
              </a:ext>
            </a:extLst>
          </p:cNvPr>
          <p:cNvSpPr txBox="1">
            <a:spLocks/>
          </p:cNvSpPr>
          <p:nvPr/>
        </p:nvSpPr>
        <p:spPr>
          <a:xfrm>
            <a:off x="1511660" y="405126"/>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4.1.1 Relationship between unit tests and integration tests
</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99415" y="1617980"/>
            <a:ext cx="8344535" cy="445525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80000"/>
              </a:lnSpc>
              <a:buClr>
                <a:schemeClr val="accent1"/>
              </a:buClr>
              <a:buSzPct val="75000"/>
              <a:defRPr/>
            </a:pPr>
            <a:r>
              <a:rPr kumimoji="0" lang="en-US" altLang="zh-CN" sz="2800" kern="1200" cap="none" spc="0" normalizeH="0" baseline="0" noProof="0" dirty="0">
                <a:solidFill>
                  <a:schemeClr val="accent2">
                    <a:lumMod val="10000"/>
                  </a:schemeClr>
                </a:solidFill>
                <a:latin typeface="黑体" panose="02010609060101010101" charset="-122"/>
                <a:ea typeface="黑体" panose="02010609060101010101" charset="-122"/>
                <a:cs typeface="黑体" panose="02010609060101010101" charset="-122"/>
              </a:rPr>
              <a:t>    </a:t>
            </a:r>
            <a:r>
              <a:rPr lang="en-US" altLang="zh-CN" dirty="0">
                <a:solidFill>
                  <a:schemeClr val="accent2">
                    <a:lumMod val="10000"/>
                  </a:schemeClr>
                </a:solidFill>
                <a:latin typeface="+mj-lt"/>
                <a:ea typeface="黑体" panose="02010609060101010101" charset="-122"/>
                <a:cs typeface="黑体" panose="02010609060101010101" charset="-122"/>
              </a:rPr>
              <a:t>The </a:t>
            </a:r>
            <a:r>
              <a:rPr lang="en-US" altLang="zh-CN" b="1" dirty="0">
                <a:solidFill>
                  <a:schemeClr val="accent2">
                    <a:lumMod val="10000"/>
                  </a:schemeClr>
                </a:solidFill>
                <a:latin typeface="+mj-lt"/>
                <a:ea typeface="黑体" panose="02010609060101010101" charset="-122"/>
                <a:cs typeface="黑体" panose="02010609060101010101" charset="-122"/>
              </a:rPr>
              <a:t>fundamental purpose of software testing </a:t>
            </a:r>
            <a:r>
              <a:rPr lang="en-US" altLang="zh-CN" dirty="0">
                <a:solidFill>
                  <a:schemeClr val="accent2">
                    <a:lumMod val="10000"/>
                  </a:schemeClr>
                </a:solidFill>
                <a:latin typeface="+mj-lt"/>
                <a:ea typeface="黑体" panose="02010609060101010101" charset="-122"/>
                <a:cs typeface="黑体" panose="02010609060101010101" charset="-122"/>
              </a:rPr>
              <a:t>is to </a:t>
            </a:r>
            <a:r>
              <a:rPr lang="en-US" altLang="zh-CN" b="1" dirty="0">
                <a:solidFill>
                  <a:schemeClr val="accent2">
                    <a:lumMod val="10000"/>
                  </a:schemeClr>
                </a:solidFill>
                <a:latin typeface="+mj-lt"/>
                <a:ea typeface="黑体" panose="02010609060101010101" charset="-122"/>
                <a:cs typeface="黑体" panose="02010609060101010101" charset="-122"/>
              </a:rPr>
              <a:t>ensure the overall quality of the software system</a:t>
            </a:r>
            <a:r>
              <a:rPr lang="en-US" altLang="zh-CN" dirty="0">
                <a:solidFill>
                  <a:schemeClr val="accent2">
                    <a:lumMod val="10000"/>
                  </a:schemeClr>
                </a:solidFill>
                <a:latin typeface="+mj-lt"/>
                <a:ea typeface="黑体" panose="02010609060101010101" charset="-122"/>
                <a:cs typeface="黑体" panose="02010609060101010101" charset="-122"/>
              </a:rPr>
              <a:t>, and the steps and links of software quality control largely draw on the experience of traditional industrial manufacturing. An industrial product is often made up of hundreds or thousands of parts, and Figure 4-1 depicts the main parts of a car.
</a:t>
            </a:r>
            <a:endParaRPr kumimoji="0" lang="zh-CN" altLang="en-US" sz="2800" kern="1200" cap="none" spc="0" normalizeH="0" baseline="0" noProof="0" dirty="0">
              <a:solidFill>
                <a:schemeClr val="accent2">
                  <a:lumMod val="10000"/>
                </a:schemeClr>
              </a:solidFill>
              <a:latin typeface="+mj-lt"/>
              <a:ea typeface="黑体" panose="02010609060101010101" charset="-122"/>
              <a:cs typeface="黑体" panose="02010609060101010101" charset="-122"/>
            </a:endParaRPr>
          </a:p>
          <a:p>
            <a:pPr marR="0" defTabSz="914400">
              <a:lnSpc>
                <a:spcPct val="170000"/>
              </a:lnSpc>
              <a:buClr>
                <a:schemeClr val="accent1"/>
              </a:buClr>
              <a:buSzPct val="75000"/>
              <a:buFontTx/>
              <a:buNone/>
              <a:defRPr/>
            </a:pPr>
            <a:endParaRPr kumimoji="0" lang="zh-CN" altLang="en-US" sz="2800" kern="1200" cap="none" spc="0" normalizeH="0" baseline="0" noProof="0" dirty="0">
              <a:solidFill>
                <a:schemeClr val="accent2">
                  <a:lumMod val="10000"/>
                </a:schemeClr>
              </a:solidFill>
              <a:latin typeface="黑体" panose="02010609060101010101" charset="-122"/>
              <a:ea typeface="黑体" panose="02010609060101010101" charset="-122"/>
              <a:cs typeface="黑体" panose="02010609060101010101" charset="-122"/>
            </a:endParaRPr>
          </a:p>
          <a:p>
            <a:pPr marR="0" defTabSz="914400">
              <a:lnSpc>
                <a:spcPct val="170000"/>
              </a:lnSpc>
              <a:buClr>
                <a:schemeClr val="accent1"/>
              </a:buClr>
              <a:buSzPct val="75000"/>
              <a:buFontTx/>
              <a:buNone/>
              <a:defRPr/>
            </a:pPr>
            <a:endParaRPr kumimoji="0" lang="zh-CN" altLang="en-US" sz="2800" kern="1200" cap="none" spc="0" normalizeH="0" baseline="0" noProof="0" dirty="0">
              <a:solidFill>
                <a:schemeClr val="accent2">
                  <a:lumMod val="10000"/>
                </a:schemeClr>
              </a:solidFill>
              <a:latin typeface="黑体" panose="02010609060101010101" charset="-122"/>
              <a:ea typeface="黑体" panose="02010609060101010101" charset="-122"/>
              <a:cs typeface="黑体" panose="02010609060101010101" charset="-122"/>
            </a:endParaRPr>
          </a:p>
          <a:p>
            <a:pPr marR="0" defTabSz="914400">
              <a:lnSpc>
                <a:spcPct val="170000"/>
              </a:lnSpc>
              <a:buClr>
                <a:schemeClr val="accent1"/>
              </a:buClr>
              <a:buSzPct val="75000"/>
              <a:buFontTx/>
              <a:buNone/>
              <a:defRPr/>
            </a:pPr>
            <a:endParaRPr kumimoji="0" lang="zh-CN" altLang="en-US" sz="2800" kern="1200" cap="none" spc="0" normalizeH="0" baseline="0" noProof="0" dirty="0">
              <a:solidFill>
                <a:schemeClr val="accent2">
                  <a:lumMod val="10000"/>
                </a:schemeClr>
              </a:solidFill>
              <a:latin typeface="黑体" panose="02010609060101010101" charset="-122"/>
              <a:ea typeface="黑体" panose="02010609060101010101" charset="-122"/>
              <a:cs typeface="黑体" panose="02010609060101010101" charset="-122"/>
            </a:endParaRPr>
          </a:p>
          <a:p>
            <a:pPr marR="0" algn="ctr" defTabSz="914400">
              <a:lnSpc>
                <a:spcPct val="170000"/>
              </a:lnSpc>
              <a:buClr>
                <a:schemeClr val="accent1"/>
              </a:buClr>
              <a:buSzPct val="75000"/>
              <a:buFontTx/>
              <a:buNone/>
              <a:defRPr/>
            </a:pPr>
            <a:r>
              <a:rPr kumimoji="0" lang="zh-CN" altLang="en-US" b="1" kern="1200" cap="none" spc="0" normalizeH="0" baseline="0" noProof="0" dirty="0">
                <a:solidFill>
                  <a:schemeClr val="accent2">
                    <a:lumMod val="10000"/>
                  </a:schemeClr>
                </a:solidFill>
                <a:latin typeface="黑体" panose="02010609060101010101" charset="-122"/>
                <a:ea typeface="黑体" panose="02010609060101010101" charset="-122"/>
                <a:cs typeface="黑体" panose="02010609060101010101" charset="-122"/>
              </a:rPr>
              <a:t>图4-1 汽车的零件构成</a:t>
            </a: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a:t>
            </a:fld>
            <a:r>
              <a:rPr lang="en-US" altLang="zh-CN" b="1" dirty="0">
                <a:solidFill>
                  <a:schemeClr val="accent4"/>
                </a:solidFill>
              </a:rPr>
              <a:t>/104</a:t>
            </a:r>
          </a:p>
        </p:txBody>
      </p:sp>
      <p:pic>
        <p:nvPicPr>
          <p:cNvPr id="11266" name="Picture 2" descr="See the source image">
            <a:extLst>
              <a:ext uri="{FF2B5EF4-FFF2-40B4-BE49-F238E27FC236}">
                <a16:creationId xmlns:a16="http://schemas.microsoft.com/office/drawing/2014/main" id="{EA83BCBB-E58D-461F-8F54-3B78F81B4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126" y="2960948"/>
            <a:ext cx="6156176" cy="3847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4000" y="1729823"/>
            <a:ext cx="8890000" cy="5074466"/>
          </a:xfrm>
          <a:prstGeom prst="rect">
            <a:avLst/>
          </a:prstGeom>
          <a:noFill/>
        </p:spPr>
        <p:txBody>
          <a:bodyPr wrap="square" rtlCol="0">
            <a:spAutoFit/>
          </a:bodyPr>
          <a:lstStyle/>
          <a:p>
            <a:pPr>
              <a:lnSpc>
                <a:spcPct val="120000"/>
              </a:lnSpc>
            </a:pPr>
            <a:r>
              <a:rPr lang="en-AU" sz="2800" dirty="0">
                <a:solidFill>
                  <a:schemeClr val="accent1">
                    <a:lumMod val="50000"/>
                  </a:schemeClr>
                </a:solidFill>
                <a:latin typeface="+mn-lt"/>
                <a:ea typeface="黑体" panose="02010609060101010101" charset="-122"/>
                <a:cs typeface="黑体" panose="02010609060101010101" charset="-122"/>
              </a:rPr>
              <a:t>The main </a:t>
            </a:r>
            <a:r>
              <a:rPr lang="en-AU" sz="2800" dirty="0">
                <a:solidFill>
                  <a:srgbClr val="FF0000"/>
                </a:solidFill>
                <a:latin typeface="+mn-lt"/>
                <a:ea typeface="黑体" panose="02010609060101010101" charset="-122"/>
                <a:cs typeface="黑体" panose="02010609060101010101" charset="-122"/>
              </a:rPr>
              <a:t>disadvantages</a:t>
            </a:r>
            <a:r>
              <a:rPr lang="en-AU" sz="2800" dirty="0">
                <a:solidFill>
                  <a:schemeClr val="accent1">
                    <a:lumMod val="50000"/>
                  </a:schemeClr>
                </a:solidFill>
                <a:latin typeface="+mn-lt"/>
                <a:ea typeface="黑体" panose="02010609060101010101" charset="-122"/>
                <a:cs typeface="黑体" panose="02010609060101010101" charset="-122"/>
              </a:rPr>
              <a:t> of the top-down method are:
</a:t>
            </a:r>
            <a:r>
              <a:rPr lang="en-AU" sz="2800" dirty="0">
                <a:solidFill>
                  <a:schemeClr val="tx2"/>
                </a:solidFill>
                <a:latin typeface="+mn-lt"/>
                <a:ea typeface="黑体" panose="02010609060101010101" charset="-122"/>
                <a:cs typeface="黑体" panose="02010609060101010101" charset="-122"/>
              </a:rPr>
              <a:t>1. </a:t>
            </a:r>
            <a:r>
              <a:rPr lang="en-AU" sz="2400" dirty="0">
                <a:solidFill>
                  <a:schemeClr val="tx2">
                    <a:lumMod val="95000"/>
                    <a:lumOff val="5000"/>
                  </a:schemeClr>
                </a:solidFill>
                <a:latin typeface="+mn-lt"/>
                <a:ea typeface="黑体" panose="02010609060101010101" charset="-122"/>
                <a:cs typeface="黑体" panose="02010609060101010101" charset="-122"/>
              </a:rPr>
              <a:t>A large number of pile programs need to be developed, and the testing workload is large. Since the number of modules at the lower level is greater, the number of stubs will usually be significantly higher than the number of drivers.
2. At the beginning of the test, there are fewer modules involved, and parallel testing cannot be done, which affects the efficiency of testing.
3. Errors in the underlying module are discovered late.
4. Relying entirely on the stump program can cause some difficulties for testing.</a:t>
            </a:r>
            <a:endParaRPr sz="2400"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50</a:t>
            </a:fld>
            <a:r>
              <a:rPr lang="en-US" altLang="zh-CN" b="1" dirty="0">
                <a:solidFill>
                  <a:schemeClr val="accent4"/>
                </a:solidFill>
              </a:rPr>
              <a:t>/104</a:t>
            </a:r>
          </a:p>
        </p:txBody>
      </p:sp>
      <p:sp>
        <p:nvSpPr>
          <p:cNvPr id="7" name="Rectangle 3">
            <a:extLst>
              <a:ext uri="{FF2B5EF4-FFF2-40B4-BE49-F238E27FC236}">
                <a16:creationId xmlns:a16="http://schemas.microsoft.com/office/drawing/2014/main" id="{F4AD005D-4D46-4B0F-8B4B-829F7612BDD9}"/>
              </a:ext>
            </a:extLst>
          </p:cNvPr>
          <p:cNvSpPr txBox="1">
            <a:spLocks/>
          </p:cNvSpPr>
          <p:nvPr/>
        </p:nvSpPr>
        <p:spPr>
          <a:xfrm>
            <a:off x="1511660" y="405126"/>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6210" y="1664804"/>
            <a:ext cx="8890000" cy="4859728"/>
          </a:xfrm>
          <a:prstGeom prst="rect">
            <a:avLst/>
          </a:prstGeom>
          <a:noFill/>
        </p:spPr>
        <p:txBody>
          <a:bodyPr wrap="square" rtlCol="0">
            <a:spAutoFit/>
          </a:bodyPr>
          <a:lstStyle/>
          <a:p>
            <a:pPr>
              <a:lnSpc>
                <a:spcPct val="120000"/>
              </a:lnSpc>
            </a:pPr>
            <a:r>
              <a:rPr lang="en-AU" sz="3200" dirty="0">
                <a:latin typeface="+mn-lt"/>
                <a:ea typeface="黑体" panose="02010609060101010101" charset="-122"/>
                <a:cs typeface="黑体" panose="02010609060101010101" charset="-122"/>
              </a:rPr>
              <a:t>(3) Bottom-up integration test
</a:t>
            </a: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en-AU" dirty="0">
                <a:solidFill>
                  <a:schemeClr val="tx2">
                    <a:lumMod val="95000"/>
                    <a:lumOff val="5000"/>
                  </a:schemeClr>
                </a:solidFill>
                <a:latin typeface="+mn-lt"/>
                <a:ea typeface="黑体" panose="02010609060101010101" charset="-122"/>
                <a:cs typeface="黑体" panose="02010609060101010101" charset="-122"/>
              </a:rPr>
              <a:t>The bottom-up approach is the opposite of the top-down approach, starting from the lowest module of the software structure and gradually completing the integration and testing of the module from the bottom up. Since the actual functions of the lower modules have been developed, there is no need to develop pile modules during the integration process, only the corresponding upper layer drive modules.
    Figure 4-8 is a simple bottom-up integration test example. In the program structure of the software, from the bottom up, some functional families as shown in Fig. 4-8(a) are naturally formed, which represent the sub-functions of the program.
</a:t>
            </a:r>
            <a:endParaRPr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51</a:t>
            </a:fld>
            <a:r>
              <a:rPr lang="en-US" altLang="zh-CN" b="1" dirty="0">
                <a:solidFill>
                  <a:schemeClr val="accent4"/>
                </a:solidFill>
              </a:rPr>
              <a:t>/104</a:t>
            </a:r>
          </a:p>
        </p:txBody>
      </p:sp>
      <p:sp>
        <p:nvSpPr>
          <p:cNvPr id="7" name="Rectangle 3">
            <a:extLst>
              <a:ext uri="{FF2B5EF4-FFF2-40B4-BE49-F238E27FC236}">
                <a16:creationId xmlns:a16="http://schemas.microsoft.com/office/drawing/2014/main" id="{1FBD54C1-39AC-4CC8-A264-7DCD4CFE6FEE}"/>
              </a:ext>
            </a:extLst>
          </p:cNvPr>
          <p:cNvSpPr txBox="1">
            <a:spLocks/>
          </p:cNvSpPr>
          <p:nvPr/>
        </p:nvSpPr>
        <p:spPr>
          <a:xfrm>
            <a:off x="1511660" y="405126"/>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00" y="1259205"/>
            <a:ext cx="8890000" cy="2643737"/>
          </a:xfrm>
          <a:prstGeom prst="rect">
            <a:avLst/>
          </a:prstGeom>
          <a:noFill/>
        </p:spPr>
        <p:txBody>
          <a:bodyPr wrap="square" rtlCol="0">
            <a:spAutoFit/>
          </a:bodyPr>
          <a:lstStyle/>
          <a:p>
            <a:pPr>
              <a:lnSpc>
                <a:spcPct val="120000"/>
              </a:lnSpc>
            </a:pPr>
            <a:r>
              <a:rPr sz="3200" dirty="0">
                <a:latin typeface="黑体" panose="02010609060101010101" charset="-122"/>
                <a:ea typeface="黑体" panose="02010609060101010101" charset="-122"/>
                <a:cs typeface="黑体" panose="02010609060101010101" charset="-122"/>
              </a:rPr>
              <a:t>（3）</a:t>
            </a:r>
            <a:r>
              <a:rPr lang="en-AU" altLang="zh-CN" sz="3200" dirty="0">
                <a:latin typeface="+mn-lt"/>
                <a:ea typeface="黑体" panose="02010609060101010101" charset="-122"/>
                <a:cs typeface="黑体" panose="02010609060101010101" charset="-122"/>
              </a:rPr>
              <a:t> Bottom-up integration test</a:t>
            </a:r>
          </a:p>
          <a:p>
            <a:pPr>
              <a:lnSpc>
                <a:spcPct val="120000"/>
              </a:lnSpc>
            </a:pP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en-US" dirty="0">
                <a:solidFill>
                  <a:schemeClr val="tx2">
                    <a:lumMod val="95000"/>
                    <a:lumOff val="5000"/>
                  </a:schemeClr>
                </a:solidFill>
                <a:latin typeface="+mn-lt"/>
                <a:ea typeface="黑体" panose="02010609060101010101" charset="-122"/>
                <a:cs typeface="黑体" panose="02010609060101010101" charset="-122"/>
              </a:rPr>
              <a:t>When integrating tests from the bottom up, modules are usually integrated step by step according to the division of functional families, forming functional families of different granularities and testing. Then, by merging the tested functional families, the granularity of the functional families is gradually expanded to reflect the main functions of the system.</a:t>
            </a:r>
            <a:endParaRPr sz="2800" dirty="0">
              <a:solidFill>
                <a:schemeClr val="tx2">
                  <a:lumMod val="95000"/>
                  <a:lumOff val="5000"/>
                </a:schemeClr>
              </a:solidFill>
              <a:latin typeface="+mn-lt"/>
              <a:ea typeface="黑体" panose="02010609060101010101" charset="-122"/>
              <a:cs typeface="黑体" panose="02010609060101010101" charset="-122"/>
            </a:endParaRPr>
          </a:p>
        </p:txBody>
      </p:sp>
      <p:graphicFrame>
        <p:nvGraphicFramePr>
          <p:cNvPr id="2" name="对象 -2147482581"/>
          <p:cNvGraphicFramePr>
            <a:graphicFrameLocks noChangeAspect="1"/>
          </p:cNvGraphicFramePr>
          <p:nvPr>
            <p:extLst>
              <p:ext uri="{D42A27DB-BD31-4B8C-83A1-F6EECF244321}">
                <p14:modId xmlns:p14="http://schemas.microsoft.com/office/powerpoint/2010/main" val="1565204127"/>
              </p:ext>
            </p:extLst>
          </p:nvPr>
        </p:nvGraphicFramePr>
        <p:xfrm>
          <a:off x="755650" y="3946525"/>
          <a:ext cx="7324725" cy="2195513"/>
        </p:xfrm>
        <a:graphic>
          <a:graphicData uri="http://schemas.openxmlformats.org/presentationml/2006/ole">
            <mc:AlternateContent xmlns:mc="http://schemas.openxmlformats.org/markup-compatibility/2006">
              <mc:Choice xmlns:v="urn:schemas-microsoft-com:vml" Requires="v">
                <p:oleObj name="Visio" r:id="rId3" imgW="6109970" imgH="1838960" progId="Visio.Drawing.11">
                  <p:embed/>
                </p:oleObj>
              </mc:Choice>
              <mc:Fallback>
                <p:oleObj name="Visio" r:id="rId3" imgW="6109970" imgH="1838960" progId="Visio.Drawing.11">
                  <p:embed/>
                  <p:pic>
                    <p:nvPicPr>
                      <p:cNvPr id="0" name="图片 3075"/>
                      <p:cNvPicPr/>
                      <p:nvPr/>
                    </p:nvPicPr>
                    <p:blipFill>
                      <a:blip r:embed="rId4"/>
                      <a:stretch>
                        <a:fillRect/>
                      </a:stretch>
                    </p:blipFill>
                    <p:spPr>
                      <a:xfrm>
                        <a:off x="755650" y="3946525"/>
                        <a:ext cx="7324725" cy="2195513"/>
                      </a:xfrm>
                      <a:prstGeom prst="rect">
                        <a:avLst/>
                      </a:prstGeom>
                      <a:noFill/>
                      <a:ln w="38100">
                        <a:noFill/>
                        <a:miter/>
                      </a:ln>
                    </p:spPr>
                  </p:pic>
                </p:oleObj>
              </mc:Fallback>
            </mc:AlternateContent>
          </a:graphicData>
        </a:graphic>
      </p:graphicFrame>
      <p:sp>
        <p:nvSpPr>
          <p:cNvPr id="3" name="文本框 2"/>
          <p:cNvSpPr txBox="1"/>
          <p:nvPr/>
        </p:nvSpPr>
        <p:spPr>
          <a:xfrm>
            <a:off x="1294728" y="6187300"/>
            <a:ext cx="6247016" cy="707886"/>
          </a:xfrm>
          <a:prstGeom prst="rect">
            <a:avLst/>
          </a:prstGeom>
          <a:noFill/>
        </p:spPr>
        <p:txBody>
          <a:bodyPr wrap="square" rtlCol="0">
            <a:spAutoFit/>
          </a:bodyPr>
          <a:lstStyle/>
          <a:p>
            <a:pPr algn="ctr"/>
            <a:r>
              <a:rPr lang="en-US" altLang="zh-CN" b="1" dirty="0">
                <a:solidFill>
                  <a:schemeClr val="tx2">
                    <a:lumMod val="95000"/>
                    <a:lumOff val="5000"/>
                  </a:schemeClr>
                </a:solidFill>
                <a:latin typeface="宋体" panose="02010600030101010101" pitchFamily="2" charset="-122"/>
                <a:cs typeface="宋体" panose="02010600030101010101" pitchFamily="2" charset="-122"/>
              </a:rPr>
              <a:t>Figure 4-8 Bottom-up integration test example
</a:t>
            </a:r>
            <a:endParaRPr lang="zh-CN" altLang="en-US" b="1" dirty="0">
              <a:solidFill>
                <a:schemeClr val="tx2">
                  <a:lumMod val="95000"/>
                  <a:lumOff val="5000"/>
                </a:schemeClr>
              </a:solidFill>
              <a:latin typeface="宋体" panose="02010600030101010101" pitchFamily="2" charset="-122"/>
              <a:cs typeface="宋体" panose="02010600030101010101" pitchFamily="2"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52</a:t>
            </a:fld>
            <a:r>
              <a:rPr lang="en-US" altLang="zh-CN" b="1" dirty="0">
                <a:solidFill>
                  <a:schemeClr val="accent4"/>
                </a:solidFill>
              </a:rPr>
              <a:t>/104</a:t>
            </a:r>
          </a:p>
        </p:txBody>
      </p:sp>
      <p:sp>
        <p:nvSpPr>
          <p:cNvPr id="9" name="Rectangle 3">
            <a:extLst>
              <a:ext uri="{FF2B5EF4-FFF2-40B4-BE49-F238E27FC236}">
                <a16:creationId xmlns:a16="http://schemas.microsoft.com/office/drawing/2014/main" id="{061D4A31-991D-4639-A37E-A050C196510A}"/>
              </a:ext>
            </a:extLst>
          </p:cNvPr>
          <p:cNvSpPr txBox="1">
            <a:spLocks/>
          </p:cNvSpPr>
          <p:nvPr/>
        </p:nvSpPr>
        <p:spPr>
          <a:xfrm>
            <a:off x="1511660" y="20121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4.2.4 Strategies and Patterns for Integration Testing</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299210"/>
            <a:ext cx="8890000" cy="4990465"/>
          </a:xfrm>
          <a:prstGeom prst="rect">
            <a:avLst/>
          </a:prstGeom>
          <a:noFill/>
        </p:spPr>
        <p:txBody>
          <a:bodyPr wrap="square" rtlCol="0">
            <a:spAutoFit/>
          </a:bodyPr>
          <a:lstStyle/>
          <a:p>
            <a:pPr>
              <a:lnSpc>
                <a:spcPct val="120000"/>
              </a:lnSpc>
            </a:pPr>
            <a:r>
              <a:rPr sz="3200">
                <a:latin typeface="黑体" panose="02010609060101010101" charset="-122"/>
                <a:ea typeface="黑体" panose="02010609060101010101" charset="-122"/>
                <a:cs typeface="黑体" panose="02010609060101010101" charset="-122"/>
              </a:rPr>
              <a:t>具体的自底向上集成测试过程包括以下一些步骤</a:t>
            </a:r>
            <a:r>
              <a:rPr lang="zh-CN" sz="3200">
                <a:latin typeface="黑体" panose="02010609060101010101" charset="-122"/>
                <a:ea typeface="黑体" panose="02010609060101010101" charset="-122"/>
                <a:cs typeface="黑体" panose="02010609060101010101" charset="-122"/>
              </a:rPr>
              <a:t>：</a:t>
            </a:r>
            <a:endParaRPr sz="3200">
              <a:latin typeface="黑体" panose="02010609060101010101" charset="-122"/>
              <a:ea typeface="黑体" panose="02010609060101010101" charset="-122"/>
              <a:cs typeface="黑体" panose="02010609060101010101" charset="-122"/>
            </a:endParaRPr>
          </a:p>
          <a:p>
            <a:pPr lvl="1">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① 将底层模块组合成实现某一特定系统子功能的功能族。</a:t>
            </a:r>
          </a:p>
          <a:p>
            <a:pPr lvl="1">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② 编写一个驱动程序，能够调用已组合的模块，并协调测试数据的输入与输出。</a:t>
            </a:r>
          </a:p>
          <a:p>
            <a:pPr lvl="1">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③ 对组合模块构成的子功能族进行测试。</a:t>
            </a:r>
          </a:p>
          <a:p>
            <a:pPr lvl="1">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④ 去掉驱动程序，沿着软件结构从下往上移动，将已测试过的子功能族组合在一起，形成更大粒度的子功能族。</a:t>
            </a:r>
          </a:p>
          <a:p>
            <a:pPr lvl="1">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⑤ 从步骤②开始重复进行，直到所有的模块都被集成到系统中。</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53</a:t>
            </a:fld>
            <a:r>
              <a:rPr lang="en-US" altLang="zh-CN" b="1" dirty="0">
                <a:solidFill>
                  <a:schemeClr val="accent4"/>
                </a:solidFill>
              </a:rPr>
              <a:t>/104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687830"/>
            <a:ext cx="8890000" cy="4177030"/>
          </a:xfrm>
          <a:prstGeom prst="rect">
            <a:avLst/>
          </a:prstGeom>
          <a:noFill/>
        </p:spPr>
        <p:txBody>
          <a:bodyPr wrap="square" rtlCol="0">
            <a:spAutoFit/>
          </a:bodyPr>
          <a:lstStyle/>
          <a:p>
            <a:pPr>
              <a:lnSpc>
                <a:spcPct val="100000"/>
              </a:lnSpc>
            </a:pPr>
            <a:r>
              <a:rPr sz="3200">
                <a:solidFill>
                  <a:schemeClr val="tx2">
                    <a:lumMod val="95000"/>
                    <a:lumOff val="5000"/>
                  </a:schemeClr>
                </a:solidFill>
                <a:latin typeface="黑体" panose="02010609060101010101" charset="-122"/>
                <a:ea typeface="黑体" panose="02010609060101010101" charset="-122"/>
                <a:cs typeface="黑体" panose="02010609060101010101" charset="-122"/>
              </a:rPr>
              <a:t>自底向上法的优缺点可以说与自顶向下法正好相反，其主要</a:t>
            </a:r>
            <a:r>
              <a:rPr sz="3200">
                <a:solidFill>
                  <a:srgbClr val="FF0000"/>
                </a:solidFill>
                <a:latin typeface="黑体" panose="02010609060101010101" charset="-122"/>
                <a:ea typeface="黑体" panose="02010609060101010101" charset="-122"/>
                <a:cs typeface="黑体" panose="02010609060101010101" charset="-122"/>
              </a:rPr>
              <a:t>优点</a:t>
            </a:r>
            <a:r>
              <a:rPr sz="3200">
                <a:solidFill>
                  <a:schemeClr val="tx2">
                    <a:lumMod val="95000"/>
                    <a:lumOff val="5000"/>
                  </a:schemeClr>
                </a:solidFill>
                <a:latin typeface="黑体" panose="02010609060101010101" charset="-122"/>
                <a:ea typeface="黑体" panose="02010609060101010101" charset="-122"/>
                <a:cs typeface="黑体" panose="02010609060101010101" charset="-122"/>
              </a:rPr>
              <a:t>是：</a:t>
            </a: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marL="457200" indent="-457200">
              <a:lnSpc>
                <a:spcPct val="12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不需要开发桩程序而只需要开发驱动程序，一般来说驱动程序比较容易开发。</a:t>
            </a:r>
          </a:p>
          <a:p>
            <a:pPr marL="457200" indent="-457200">
              <a:lnSpc>
                <a:spcPct val="12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可以在测试早期完成对软件基础功能的测试，为测试高层功能奠定了基础。</a:t>
            </a:r>
          </a:p>
          <a:p>
            <a:pPr marL="457200" indent="-457200">
              <a:lnSpc>
                <a:spcPct val="12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便于按照功能族的划分展开并行测试，大大提高了测试的效率，缩短了测试周期。</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54</a:t>
            </a:fld>
            <a:r>
              <a:rPr lang="en-US" altLang="zh-CN" b="1" dirty="0">
                <a:solidFill>
                  <a:schemeClr val="accent4"/>
                </a:solidFill>
              </a:rPr>
              <a:t>/104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527175"/>
            <a:ext cx="8890000" cy="4848225"/>
          </a:xfrm>
          <a:prstGeom prst="rect">
            <a:avLst/>
          </a:prstGeom>
          <a:noFill/>
        </p:spPr>
        <p:txBody>
          <a:bodyPr wrap="square" rtlCol="0">
            <a:spAutoFit/>
          </a:bodyPr>
          <a:lstStyle/>
          <a:p>
            <a:pPr>
              <a:lnSpc>
                <a:spcPct val="100000"/>
              </a:lnSpc>
            </a:pPr>
            <a:r>
              <a:rPr sz="3200">
                <a:solidFill>
                  <a:schemeClr val="tx2">
                    <a:lumMod val="95000"/>
                    <a:lumOff val="5000"/>
                  </a:schemeClr>
                </a:solidFill>
                <a:latin typeface="黑体" panose="02010609060101010101" charset="-122"/>
                <a:ea typeface="黑体" panose="02010609060101010101" charset="-122"/>
                <a:cs typeface="黑体" panose="02010609060101010101" charset="-122"/>
              </a:rPr>
              <a:t>自底向上法的主要</a:t>
            </a:r>
            <a:r>
              <a:rPr sz="3200">
                <a:solidFill>
                  <a:srgbClr val="FF0000"/>
                </a:solidFill>
                <a:latin typeface="黑体" panose="02010609060101010101" charset="-122"/>
                <a:ea typeface="黑体" panose="02010609060101010101" charset="-122"/>
                <a:cs typeface="黑体" panose="02010609060101010101" charset="-122"/>
              </a:rPr>
              <a:t>缺点</a:t>
            </a:r>
            <a:r>
              <a:rPr sz="3200">
                <a:solidFill>
                  <a:schemeClr val="tx2">
                    <a:lumMod val="95000"/>
                    <a:lumOff val="5000"/>
                  </a:schemeClr>
                </a:solidFill>
                <a:latin typeface="黑体" panose="02010609060101010101" charset="-122"/>
                <a:ea typeface="黑体" panose="02010609060101010101" charset="-122"/>
                <a:cs typeface="黑体" panose="02010609060101010101" charset="-122"/>
              </a:rPr>
              <a:t>是：</a:t>
            </a: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marL="457200" indent="-457200">
              <a:lnSpc>
                <a:spcPct val="11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起到控制作用的上层关键模块在测试后期才能被测试到，而且越往上层的模块对系统的影响越大，反而被测试到的时间越晚。如果发现高层模块中的问题，牵扯面可能会很大，缺陷修复会比较困难，存在一定的测试风险。</a:t>
            </a:r>
          </a:p>
          <a:p>
            <a:pPr marL="457200" indent="-457200">
              <a:lnSpc>
                <a:spcPct val="11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需要等到最后一个顶层模块被集成以后才能看到整个系统的框架。</a:t>
            </a:r>
          </a:p>
          <a:p>
            <a:pPr marL="457200" indent="-457200">
              <a:lnSpc>
                <a:spcPct val="110000"/>
              </a:lnSpc>
              <a:buFont typeface="Wingdings" panose="05000000000000000000" charset="0"/>
              <a:buChar char="u"/>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只有到测试过程的后期才能发现时序问题和资源竞争问题。</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55</a:t>
            </a:fld>
            <a:r>
              <a:rPr lang="en-US" altLang="zh-CN" b="1" dirty="0">
                <a:solidFill>
                  <a:schemeClr val="accent4"/>
                </a:solidFill>
              </a:rPr>
              <a:t>/104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527175"/>
            <a:ext cx="8890000" cy="4299585"/>
          </a:xfrm>
          <a:prstGeom prst="rect">
            <a:avLst/>
          </a:prstGeom>
          <a:noFill/>
        </p:spPr>
        <p:txBody>
          <a:bodyPr wrap="square" rtlCol="0">
            <a:spAutoFit/>
          </a:bodyPr>
          <a:lstStyle/>
          <a:p>
            <a:pPr>
              <a:lnSpc>
                <a:spcPct val="120000"/>
              </a:lnSpc>
            </a:pPr>
            <a:r>
              <a:rPr sz="3200">
                <a:latin typeface="黑体" panose="02010609060101010101" charset="-122"/>
                <a:ea typeface="黑体" panose="02010609060101010101" charset="-122"/>
                <a:cs typeface="黑体" panose="02010609060101010101" charset="-122"/>
              </a:rPr>
              <a:t>（4）混合集成测试</a:t>
            </a:r>
          </a:p>
          <a:p>
            <a:pPr>
              <a:lnSpc>
                <a:spcPct val="12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    混合集成测试又称为三明治集成测试，是将自顶向下和自底向上两种方法的优点综合在一起，并且尽可能克服了两种方法的缺点。</a:t>
            </a:r>
          </a:p>
          <a:p>
            <a:pPr>
              <a:lnSpc>
                <a:spcPct val="12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    测试中，对于上层模块采用自顶向下的集成方法，而对于下层模块采用自底向上的集成方法。</a:t>
            </a:r>
          </a:p>
          <a:p>
            <a:pPr>
              <a:lnSpc>
                <a:spcPct val="12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    在实际工作中，由于混合集成方法的测试效率很高，因而被广泛采用。</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56</a:t>
            </a:fld>
            <a:r>
              <a:rPr lang="en-US" altLang="zh-CN" b="1" dirty="0">
                <a:solidFill>
                  <a:schemeClr val="accent4"/>
                </a:solidFill>
              </a:rPr>
              <a:t>/104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527175"/>
            <a:ext cx="8890000" cy="4396740"/>
          </a:xfrm>
          <a:prstGeom prst="rect">
            <a:avLst/>
          </a:prstGeom>
          <a:noFill/>
        </p:spPr>
        <p:txBody>
          <a:bodyPr wrap="square" rtlCol="0">
            <a:spAutoFit/>
          </a:bodyPr>
          <a:lstStyle/>
          <a:p>
            <a:pPr>
              <a:lnSpc>
                <a:spcPct val="140000"/>
              </a:lnSpc>
            </a:pPr>
            <a:r>
              <a:rPr sz="3200" b="1">
                <a:latin typeface="黑体" panose="02010609060101010101" charset="-122"/>
                <a:ea typeface="黑体" panose="02010609060101010101" charset="-122"/>
                <a:cs typeface="黑体" panose="02010609060101010101" charset="-122"/>
              </a:rPr>
              <a:t>混合集成测试包括以下一些基本步骤</a:t>
            </a:r>
            <a:r>
              <a:rPr lang="zh-CN" sz="3200" b="1">
                <a:latin typeface="黑体" panose="02010609060101010101" charset="-122"/>
                <a:ea typeface="黑体" panose="02010609060101010101" charset="-122"/>
                <a:cs typeface="黑体" panose="02010609060101010101" charset="-122"/>
              </a:rPr>
              <a:t>：</a:t>
            </a:r>
            <a:endParaRPr sz="3200">
              <a:latin typeface="黑体" panose="02010609060101010101" charset="-122"/>
              <a:ea typeface="黑体" panose="02010609060101010101" charset="-122"/>
              <a:cs typeface="黑体" panose="02010609060101010101" charset="-122"/>
            </a:endParaRPr>
          </a:p>
          <a:p>
            <a:pPr lvl="1">
              <a:lnSpc>
                <a:spcPct val="14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① 确定软件结构的某一层为中间层。</a:t>
            </a:r>
          </a:p>
          <a:p>
            <a:pPr lvl="1">
              <a:lnSpc>
                <a:spcPct val="14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② 以中间层作为分界，其上层采用自顶向下集成方法。</a:t>
            </a:r>
          </a:p>
          <a:p>
            <a:pPr lvl="1">
              <a:lnSpc>
                <a:spcPct val="14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③ 对中间层及其下层采用自底向上集成方法，中间层模块与相应的下层模块集成。</a:t>
            </a:r>
          </a:p>
          <a:p>
            <a:pPr lvl="1">
              <a:lnSpc>
                <a:spcPct val="14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④ 对集成后的系统进行整体测试。</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57</a:t>
            </a:fld>
            <a:r>
              <a:rPr lang="en-US" altLang="zh-CN" b="1" dirty="0">
                <a:solidFill>
                  <a:schemeClr val="accent4"/>
                </a:solidFill>
              </a:rPr>
              <a:t>/104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27000" y="1527175"/>
            <a:ext cx="8890000" cy="4571365"/>
          </a:xfrm>
          <a:prstGeom prst="rect">
            <a:avLst/>
          </a:prstGeom>
          <a:noFill/>
        </p:spPr>
        <p:txBody>
          <a:bodyPr wrap="square" rtlCol="0">
            <a:spAutoFit/>
          </a:bodyPr>
          <a:lstStyle/>
          <a:p>
            <a:pPr>
              <a:lnSpc>
                <a:spcPct val="14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图4-9给出了一个简单的混合集成测试过程示例。</a:t>
            </a:r>
            <a:endParaRPr sz="3200" b="1">
              <a:latin typeface="黑体" panose="02010609060101010101" charset="-122"/>
              <a:ea typeface="黑体" panose="02010609060101010101" charset="-122"/>
              <a:cs typeface="黑体" panose="02010609060101010101" charset="-122"/>
            </a:endParaRPr>
          </a:p>
          <a:p>
            <a:pPr>
              <a:lnSpc>
                <a:spcPct val="140000"/>
              </a:lnSpc>
            </a:pPr>
            <a:endParaRPr sz="3200" b="1">
              <a:latin typeface="黑体" panose="02010609060101010101" charset="-122"/>
              <a:ea typeface="黑体" panose="02010609060101010101" charset="-122"/>
              <a:cs typeface="黑体" panose="02010609060101010101" charset="-122"/>
            </a:endParaRPr>
          </a:p>
          <a:p>
            <a:pPr>
              <a:lnSpc>
                <a:spcPct val="140000"/>
              </a:lnSpc>
            </a:pPr>
            <a:endParaRPr sz="3200" b="1">
              <a:latin typeface="黑体" panose="02010609060101010101" charset="-122"/>
              <a:ea typeface="黑体" panose="02010609060101010101" charset="-122"/>
              <a:cs typeface="黑体" panose="02010609060101010101" charset="-122"/>
            </a:endParaRPr>
          </a:p>
          <a:p>
            <a:pPr>
              <a:lnSpc>
                <a:spcPct val="140000"/>
              </a:lnSpc>
            </a:pPr>
            <a:endParaRPr sz="3200" b="1">
              <a:latin typeface="黑体" panose="02010609060101010101" charset="-122"/>
              <a:ea typeface="黑体" panose="02010609060101010101" charset="-122"/>
              <a:cs typeface="黑体" panose="02010609060101010101" charset="-122"/>
            </a:endParaRPr>
          </a:p>
          <a:p>
            <a:pPr>
              <a:lnSpc>
                <a:spcPct val="140000"/>
              </a:lnSpc>
            </a:pPr>
            <a:endParaRPr sz="3200" b="1">
              <a:latin typeface="黑体" panose="02010609060101010101" charset="-122"/>
              <a:ea typeface="黑体" panose="02010609060101010101" charset="-122"/>
              <a:cs typeface="黑体" panose="02010609060101010101" charset="-122"/>
            </a:endParaRPr>
          </a:p>
          <a:p>
            <a:pPr>
              <a:lnSpc>
                <a:spcPct val="140000"/>
              </a:lnSpc>
            </a:pPr>
            <a:endParaRPr sz="3200" b="1">
              <a:latin typeface="黑体" panose="02010609060101010101" charset="-122"/>
              <a:ea typeface="黑体" panose="02010609060101010101" charset="-122"/>
              <a:cs typeface="黑体" panose="02010609060101010101" charset="-122"/>
            </a:endParaRPr>
          </a:p>
          <a:p>
            <a:pPr algn="ctr">
              <a:lnSpc>
                <a:spcPct val="140000"/>
              </a:lnSpc>
            </a:pPr>
            <a:r>
              <a:rPr b="1">
                <a:solidFill>
                  <a:schemeClr val="tx2">
                    <a:lumMod val="95000"/>
                    <a:lumOff val="5000"/>
                  </a:schemeClr>
                </a:solidFill>
                <a:latin typeface="黑体" panose="02010609060101010101" charset="-122"/>
                <a:ea typeface="黑体" panose="02010609060101010101" charset="-122"/>
                <a:cs typeface="黑体" panose="02010609060101010101" charset="-122"/>
              </a:rPr>
              <a:t>图4-9 混合集成测试示例</a:t>
            </a:r>
            <a:endParaRPr sz="3200" b="1">
              <a:latin typeface="黑体" panose="02010609060101010101" charset="-122"/>
              <a:ea typeface="黑体" panose="02010609060101010101" charset="-122"/>
              <a:cs typeface="黑体" panose="02010609060101010101" charset="-122"/>
            </a:endParaRPr>
          </a:p>
        </p:txBody>
      </p:sp>
      <p:graphicFrame>
        <p:nvGraphicFramePr>
          <p:cNvPr id="2" name="对象 -2147482580"/>
          <p:cNvGraphicFramePr>
            <a:graphicFrameLocks noChangeAspect="1"/>
          </p:cNvGraphicFramePr>
          <p:nvPr/>
        </p:nvGraphicFramePr>
        <p:xfrm>
          <a:off x="400685" y="2256155"/>
          <a:ext cx="8522335" cy="3430905"/>
        </p:xfrm>
        <a:graphic>
          <a:graphicData uri="http://schemas.openxmlformats.org/presentationml/2006/ole">
            <mc:AlternateContent xmlns:mc="http://schemas.openxmlformats.org/markup-compatibility/2006">
              <mc:Choice xmlns:v="urn:schemas-microsoft-com:vml" Requires="v">
                <p:oleObj r:id="rId3" imgW="4914900" imgH="1974215" progId="Visio.Drawing.11">
                  <p:embed/>
                </p:oleObj>
              </mc:Choice>
              <mc:Fallback>
                <p:oleObj r:id="rId3" imgW="4914900" imgH="1974215" progId="Visio.Drawing.11">
                  <p:embed/>
                  <p:pic>
                    <p:nvPicPr>
                      <p:cNvPr id="0" name="图片 3075"/>
                      <p:cNvPicPr/>
                      <p:nvPr/>
                    </p:nvPicPr>
                    <p:blipFill>
                      <a:blip r:embed="rId4"/>
                      <a:stretch>
                        <a:fillRect/>
                      </a:stretch>
                    </p:blipFill>
                    <p:spPr>
                      <a:xfrm>
                        <a:off x="400685" y="2256155"/>
                        <a:ext cx="8522335" cy="3430905"/>
                      </a:xfrm>
                      <a:prstGeom prst="rect">
                        <a:avLst/>
                      </a:prstGeom>
                      <a:noFill/>
                      <a:ln w="38100">
                        <a:noFill/>
                        <a:miter/>
                      </a:ln>
                    </p:spPr>
                  </p:pic>
                </p:oleObj>
              </mc:Fallback>
            </mc:AlternateContent>
          </a:graphicData>
        </a:graphic>
      </p:graphicFrame>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58</a:t>
            </a:fld>
            <a:r>
              <a:rPr lang="en-US" altLang="zh-CN" b="1" dirty="0">
                <a:solidFill>
                  <a:schemeClr val="accent4"/>
                </a:solidFill>
              </a:rPr>
              <a:t>/104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56210" y="1513840"/>
            <a:ext cx="8890000" cy="4831080"/>
          </a:xfrm>
          <a:prstGeom prst="rect">
            <a:avLst/>
          </a:prstGeom>
          <a:noFill/>
        </p:spPr>
        <p:txBody>
          <a:bodyPr wrap="square" rtlCol="0">
            <a:spAutoFit/>
          </a:bodyPr>
          <a:lstStyle/>
          <a:p>
            <a:pPr>
              <a:lnSpc>
                <a:spcPct val="100000"/>
              </a:lnSpc>
            </a:pPr>
            <a:r>
              <a:rPr 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在混合集成过程中应当灵活应用集成策略，尽可能减少开发驱动程序和桩程序的工作量。例如，在图4-8的示例中，模块C与其下层模块先进行集成的好处是，只需要开发一个驱动模块模拟模块A调用模块C。如果模块C先同上层模块集成则需要开发两个桩模块分别模拟模块F和模块G，增加了测试开发的工作量。</a:t>
            </a:r>
          </a:p>
          <a:p>
            <a:pPr>
              <a:lnSpc>
                <a:spcPct val="100000"/>
              </a:lnSpc>
            </a:pP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    基本的混合集成测试存在着一个缺点，在集成过程中某些模块并没有经过完整的单元测试。因此存在一种改进的混合集成测试方法，在基本混合集成的基础上，保证对每一个模块都进行了彻底的单元测试。图4-10给出了这种改进后的混合集成测试方法的示例。</a:t>
            </a:r>
            <a:endParaRPr sz="3200" b="1">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59</a:t>
            </a:fld>
            <a:r>
              <a:rPr lang="en-US" altLang="zh-CN" b="1" dirty="0">
                <a:solidFill>
                  <a:schemeClr val="accent4"/>
                </a:solidFill>
              </a:rPr>
              <a:t>/104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4.1.1 Relationship between unit tests and integration tests</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179388" y="1524638"/>
            <a:ext cx="8964612" cy="449969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70000"/>
              </a:lnSpc>
              <a:buClr>
                <a:schemeClr val="accent1"/>
              </a:buClr>
              <a:buSzPct val="75000"/>
              <a:buFontTx/>
              <a:buNone/>
              <a:defRPr/>
            </a:pPr>
            <a:r>
              <a:rPr kumimoji="0" lang="en-US" altLang="zh-CN" sz="2800" b="1" kern="1200" cap="none" spc="0" normalizeH="0" baseline="0" noProof="0" dirty="0">
                <a:solidFill>
                  <a:schemeClr val="hlink"/>
                </a:solidFill>
                <a:latin typeface="+mj-lt"/>
                <a:ea typeface="黑体" panose="02010609060101010101" charset="-122"/>
                <a:cs typeface="黑体" panose="02010609060101010101" charset="-122"/>
              </a:rPr>
              <a:t>Differences between unit tests and integration tests:</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(1) The purpose of testing is different.</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(2) The test object is different.</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(3) The start time of the test is different. </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(4) The test method is different. </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(5) The test is based on different bases.</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(6) The testing ability is different.</a:t>
            </a:r>
            <a:endParaRPr kumimoji="0" lang="zh-CN" altLang="en-US" sz="2400" kern="1200" cap="none" spc="0" normalizeH="0" baseline="0" noProof="0" dirty="0">
              <a:solidFill>
                <a:schemeClr val="tx2"/>
              </a:solidFill>
              <a:latin typeface="+mj-lt"/>
              <a:ea typeface="黑体" panose="02010609060101010101" charset="-122"/>
              <a:cs typeface="黑体" panose="02010609060101010101" charset="-122"/>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a:t>
            </a:fld>
            <a:r>
              <a:rPr lang="en-US" altLang="zh-CN" b="1" dirty="0">
                <a:solidFill>
                  <a:schemeClr val="accent4"/>
                </a:solidFill>
              </a:rPr>
              <a:t>/104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4" name="文本框 3"/>
          <p:cNvSpPr txBox="1"/>
          <p:nvPr/>
        </p:nvSpPr>
        <p:spPr>
          <a:xfrm>
            <a:off x="1540510" y="5581015"/>
            <a:ext cx="5660390" cy="429895"/>
          </a:xfrm>
          <a:prstGeom prst="rect">
            <a:avLst/>
          </a:prstGeom>
          <a:noFill/>
        </p:spPr>
        <p:txBody>
          <a:bodyPr wrap="square" rtlCol="0">
            <a:spAutoFit/>
          </a:bodyPr>
          <a:lstStyle/>
          <a:p>
            <a:pPr algn="ctr">
              <a:lnSpc>
                <a:spcPct val="110000"/>
              </a:lnSpc>
            </a:pPr>
            <a:r>
              <a:rPr lang="en-US" b="1">
                <a:solidFill>
                  <a:schemeClr val="tx2">
                    <a:lumMod val="95000"/>
                    <a:lumOff val="5000"/>
                  </a:schemeClr>
                </a:solidFill>
                <a:latin typeface="黑体" panose="02010609060101010101" charset="-122"/>
                <a:ea typeface="黑体" panose="02010609060101010101" charset="-122"/>
                <a:cs typeface="黑体" panose="02010609060101010101" charset="-122"/>
              </a:rPr>
              <a:t>图4-10 改进的混合集成测试示例</a:t>
            </a:r>
          </a:p>
        </p:txBody>
      </p:sp>
      <p:graphicFrame>
        <p:nvGraphicFramePr>
          <p:cNvPr id="2" name="对象 -2147482579"/>
          <p:cNvGraphicFramePr>
            <a:graphicFrameLocks noChangeAspect="1"/>
          </p:cNvGraphicFramePr>
          <p:nvPr/>
        </p:nvGraphicFramePr>
        <p:xfrm>
          <a:off x="82550" y="1753870"/>
          <a:ext cx="8979535" cy="3672205"/>
        </p:xfrm>
        <a:graphic>
          <a:graphicData uri="http://schemas.openxmlformats.org/presentationml/2006/ole">
            <mc:AlternateContent xmlns:mc="http://schemas.openxmlformats.org/markup-compatibility/2006">
              <mc:Choice xmlns:v="urn:schemas-microsoft-com:vml" Requires="v">
                <p:oleObj r:id="rId3" imgW="4914900" imgH="2016125" progId="Visio.Drawing.11">
                  <p:embed/>
                </p:oleObj>
              </mc:Choice>
              <mc:Fallback>
                <p:oleObj r:id="rId3" imgW="4914900" imgH="2016125" progId="Visio.Drawing.11">
                  <p:embed/>
                  <p:pic>
                    <p:nvPicPr>
                      <p:cNvPr id="0" name="图片 3075"/>
                      <p:cNvPicPr/>
                      <p:nvPr/>
                    </p:nvPicPr>
                    <p:blipFill>
                      <a:blip r:embed="rId4"/>
                      <a:stretch>
                        <a:fillRect/>
                      </a:stretch>
                    </p:blipFill>
                    <p:spPr>
                      <a:xfrm>
                        <a:off x="82550" y="1753870"/>
                        <a:ext cx="8979535" cy="3672205"/>
                      </a:xfrm>
                      <a:prstGeom prst="rect">
                        <a:avLst/>
                      </a:prstGeom>
                      <a:noFill/>
                      <a:ln w="38100">
                        <a:noFill/>
                        <a:miter/>
                      </a:ln>
                    </p:spPr>
                  </p:pic>
                </p:oleObj>
              </mc:Fallback>
            </mc:AlternateContent>
          </a:graphicData>
        </a:graphic>
      </p:graphicFrame>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60</a:t>
            </a:fld>
            <a:r>
              <a:rPr lang="en-US" altLang="zh-CN" b="1" dirty="0">
                <a:solidFill>
                  <a:schemeClr val="accent4"/>
                </a:solidFill>
              </a:rPr>
              <a:t>/104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253365" y="1527175"/>
            <a:ext cx="8669655" cy="4729480"/>
          </a:xfrm>
          <a:prstGeom prst="rect">
            <a:avLst/>
          </a:prstGeom>
          <a:noFill/>
        </p:spPr>
        <p:txBody>
          <a:bodyPr wrap="square" rtlCol="0">
            <a:spAutoFit/>
          </a:bodyPr>
          <a:lstStyle/>
          <a:p>
            <a:r>
              <a:rPr lang="zh-CN" altLang="en-US" sz="3200" b="1"/>
              <a:t>混合集成测试方法的主要</a:t>
            </a:r>
            <a:r>
              <a:rPr lang="zh-CN" altLang="en-US" sz="3200" b="1">
                <a:solidFill>
                  <a:srgbClr val="FF0000"/>
                </a:solidFill>
              </a:rPr>
              <a:t>优点</a:t>
            </a:r>
            <a:r>
              <a:rPr lang="zh-CN" altLang="en-US" sz="3200" b="1"/>
              <a:t>是：</a:t>
            </a:r>
            <a:endParaRPr lang="zh-CN" altLang="en-US"/>
          </a:p>
          <a:p>
            <a:pPr marL="342900" indent="-342900">
              <a:lnSpc>
                <a:spcPct val="90000"/>
              </a:lnSpc>
              <a:buFont typeface="Wingdings" panose="05000000000000000000" charset="0"/>
              <a:buChar char="Ø"/>
            </a:pPr>
            <a:r>
              <a:rPr lang="zh-CN" altLang="en-US" sz="2400" b="1">
                <a:solidFill>
                  <a:schemeClr val="tx2">
                    <a:lumMod val="95000"/>
                    <a:lumOff val="5000"/>
                  </a:schemeClr>
                </a:solidFill>
              </a:rPr>
              <a:t>能尽早发现错误。混合集成采用了持续集成测试策略，将并行开发过程中不同时间完成的模块尽可能早地集成起来，以便于及时发现错误和改正错误。</a:t>
            </a:r>
          </a:p>
          <a:p>
            <a:pPr marL="342900" indent="-342900">
              <a:lnSpc>
                <a:spcPct val="90000"/>
              </a:lnSpc>
              <a:buFont typeface="Wingdings" panose="05000000000000000000" charset="0"/>
              <a:buChar char="Ø"/>
            </a:pPr>
            <a:r>
              <a:rPr lang="zh-CN" altLang="en-US" sz="2400" b="1">
                <a:solidFill>
                  <a:schemeClr val="tx2">
                    <a:lumMod val="95000"/>
                    <a:lumOff val="5000"/>
                  </a:schemeClr>
                </a:solidFill>
              </a:rPr>
              <a:t>测试效率高。混合集成采用了从上下两端同时推进的集成方法，已经测试完的模块可以作为后期模块的驱动程序或者是桩程序，大大减少了开发驱动程序和桩程序的工作量，这也正是混合模式受到广泛欢迎的一个重要原因。</a:t>
            </a:r>
            <a:endParaRPr lang="zh-CN" altLang="en-US"/>
          </a:p>
          <a:p>
            <a:pPr marL="457200" indent="-457200"/>
            <a:r>
              <a:rPr lang="zh-CN" altLang="en-US" sz="3200" b="1"/>
              <a:t>混合集成测试方法的主要</a:t>
            </a:r>
            <a:r>
              <a:rPr lang="zh-CN" altLang="en-US" sz="3200" b="1">
                <a:solidFill>
                  <a:srgbClr val="FF0000"/>
                </a:solidFill>
              </a:rPr>
              <a:t>缺点</a:t>
            </a:r>
            <a:r>
              <a:rPr lang="zh-CN" altLang="en-US" sz="3200" b="1"/>
              <a:t>是：</a:t>
            </a:r>
            <a:endParaRPr lang="zh-CN" altLang="en-US"/>
          </a:p>
          <a:p>
            <a:pPr marL="342900" indent="-342900">
              <a:lnSpc>
                <a:spcPct val="90000"/>
              </a:lnSpc>
              <a:buFont typeface="Wingdings" panose="05000000000000000000" charset="0"/>
              <a:buChar char="Ø"/>
            </a:pPr>
            <a:r>
              <a:rPr lang="zh-CN" altLang="en-US" sz="2400" b="1">
                <a:solidFill>
                  <a:schemeClr val="tx2">
                    <a:lumMod val="95000"/>
                    <a:lumOff val="5000"/>
                  </a:schemeClr>
                </a:solidFill>
              </a:rPr>
              <a:t>很多模块实际上处于同步集成过程中，一定程度上增加了定位缺陷的难度。</a:t>
            </a:r>
          </a:p>
          <a:p>
            <a:pPr marL="342900" indent="-342900">
              <a:lnSpc>
                <a:spcPct val="90000"/>
              </a:lnSpc>
              <a:buFont typeface="Wingdings" panose="05000000000000000000" charset="0"/>
              <a:buChar char="Ø"/>
            </a:pPr>
            <a:r>
              <a:rPr lang="zh-CN" altLang="en-US" sz="2400" b="1">
                <a:solidFill>
                  <a:schemeClr val="tx2">
                    <a:lumMod val="95000"/>
                    <a:lumOff val="5000"/>
                  </a:schemeClr>
                </a:solidFill>
              </a:rPr>
              <a:t>自顶向下和自底向上两种方法的综合运用给集成测试的计划与控制带来了一定的复杂性和难度。</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61</a:t>
            </a:fld>
            <a:r>
              <a:rPr lang="en-US" altLang="zh-CN" b="1" dirty="0">
                <a:solidFill>
                  <a:schemeClr val="accent4"/>
                </a:solidFill>
              </a:rPr>
              <a:t>/104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65963" y="332656"/>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815" y="1219200"/>
            <a:ext cx="8669655" cy="3554095"/>
          </a:xfrm>
          <a:prstGeom prst="rect">
            <a:avLst/>
          </a:prstGeom>
          <a:noFill/>
        </p:spPr>
        <p:txBody>
          <a:bodyPr wrap="square" rtlCol="0">
            <a:spAutoFit/>
          </a:bodyPr>
          <a:lstStyle/>
          <a:p>
            <a:r>
              <a:rPr lang="zh-CN" altLang="en-US" sz="3200" b="1"/>
              <a:t>（5）几种基本集成测试模式的比较</a:t>
            </a:r>
            <a:endParaRPr lang="zh-CN" altLang="en-US" sz="2400" b="1">
              <a:solidFill>
                <a:schemeClr val="tx2">
                  <a:lumMod val="95000"/>
                  <a:lumOff val="5000"/>
                </a:schemeClr>
              </a:solidFill>
            </a:endParaRPr>
          </a:p>
          <a:p>
            <a:pPr>
              <a:lnSpc>
                <a:spcPct val="80000"/>
              </a:lnSpc>
              <a:buFont typeface="Wingdings" panose="05000000000000000000" charset="0"/>
            </a:pPr>
            <a:r>
              <a:rPr lang="zh-CN" altLang="en-US" sz="2400" b="1">
                <a:solidFill>
                  <a:schemeClr val="tx2">
                    <a:lumMod val="95000"/>
                    <a:lumOff val="5000"/>
                  </a:schemeClr>
                </a:solidFill>
              </a:rPr>
              <a:t>       </a:t>
            </a:r>
            <a:r>
              <a:rPr lang="zh-CN" altLang="en-US" sz="2800">
                <a:solidFill>
                  <a:schemeClr val="tx2">
                    <a:lumMod val="95000"/>
                    <a:lumOff val="5000"/>
                  </a:schemeClr>
                </a:solidFill>
              </a:rPr>
              <a:t>非渐增式一次性集成、自顶向下集成、自底向上集成、混合集成和改进的混合集成都属于基本的集成测试模式，表4-1对上述方法的优缺点进行了综合对比。</a:t>
            </a:r>
          </a:p>
          <a:p>
            <a:pPr algn="ctr">
              <a:lnSpc>
                <a:spcPct val="90000"/>
              </a:lnSpc>
              <a:buFont typeface="Wingdings" panose="05000000000000000000" charset="0"/>
            </a:pPr>
            <a:r>
              <a:rPr lang="zh-CN" altLang="en-US" b="1">
                <a:solidFill>
                  <a:schemeClr val="tx2">
                    <a:lumMod val="95000"/>
                    <a:lumOff val="5000"/>
                  </a:schemeClr>
                </a:solidFill>
              </a:rPr>
              <a:t>表4-1  几种基本集成测试模式的比较</a:t>
            </a:r>
            <a:endParaRPr lang="zh-CN" altLang="en-US" sz="2400" b="1">
              <a:solidFill>
                <a:schemeClr val="tx2">
                  <a:lumMod val="95000"/>
                  <a:lumOff val="5000"/>
                </a:schemeClr>
              </a:solidFill>
            </a:endParaRPr>
          </a:p>
          <a:p>
            <a:pPr>
              <a:lnSpc>
                <a:spcPct val="90000"/>
              </a:lnSpc>
              <a:buFont typeface="Wingdings" panose="05000000000000000000" charset="0"/>
            </a:pPr>
            <a:endParaRPr lang="zh-CN" altLang="en-US" sz="2400" b="1">
              <a:solidFill>
                <a:schemeClr val="tx2">
                  <a:lumMod val="95000"/>
                  <a:lumOff val="5000"/>
                </a:schemeClr>
              </a:solidFill>
            </a:endParaRPr>
          </a:p>
          <a:p>
            <a:pPr>
              <a:lnSpc>
                <a:spcPct val="90000"/>
              </a:lnSpc>
              <a:buFont typeface="Wingdings" panose="05000000000000000000" charset="0"/>
            </a:pPr>
            <a:endParaRPr lang="zh-CN" altLang="en-US" sz="2400" b="1">
              <a:solidFill>
                <a:schemeClr val="tx2">
                  <a:lumMod val="95000"/>
                  <a:lumOff val="5000"/>
                </a:schemeClr>
              </a:solidFill>
            </a:endParaRPr>
          </a:p>
          <a:p>
            <a:pPr>
              <a:lnSpc>
                <a:spcPct val="90000"/>
              </a:lnSpc>
              <a:buFont typeface="Wingdings" panose="05000000000000000000" charset="0"/>
            </a:pPr>
            <a:endParaRPr lang="zh-CN" altLang="en-US" sz="2400" b="1">
              <a:solidFill>
                <a:schemeClr val="tx2">
                  <a:lumMod val="95000"/>
                  <a:lumOff val="5000"/>
                </a:schemeClr>
              </a:solidFill>
            </a:endParaRPr>
          </a:p>
          <a:p>
            <a:pPr>
              <a:lnSpc>
                <a:spcPct val="90000"/>
              </a:lnSpc>
              <a:buFont typeface="Wingdings" panose="05000000000000000000" charset="0"/>
            </a:pPr>
            <a:endParaRPr lang="zh-CN" altLang="en-US" sz="2400" b="1">
              <a:solidFill>
                <a:schemeClr val="tx2">
                  <a:lumMod val="95000"/>
                  <a:lumOff val="5000"/>
                </a:schemeClr>
              </a:solidFill>
            </a:endParaRPr>
          </a:p>
          <a:p>
            <a:pPr>
              <a:lnSpc>
                <a:spcPct val="90000"/>
              </a:lnSpc>
              <a:buFont typeface="Wingdings" panose="05000000000000000000" charset="0"/>
            </a:pPr>
            <a:endParaRPr lang="zh-CN" altLang="en-US" sz="2400" b="1">
              <a:solidFill>
                <a:schemeClr val="tx2">
                  <a:lumMod val="95000"/>
                  <a:lumOff val="5000"/>
                </a:schemeClr>
              </a:solidFill>
            </a:endParaRPr>
          </a:p>
        </p:txBody>
      </p:sp>
      <p:graphicFrame>
        <p:nvGraphicFramePr>
          <p:cNvPr id="2" name="表格 1"/>
          <p:cNvGraphicFramePr/>
          <p:nvPr/>
        </p:nvGraphicFramePr>
        <p:xfrm>
          <a:off x="120015" y="3117850"/>
          <a:ext cx="8803005" cy="3048000"/>
        </p:xfrm>
        <a:graphic>
          <a:graphicData uri="http://schemas.openxmlformats.org/drawingml/2006/table">
            <a:tbl>
              <a:tblPr firstRow="1" bandRow="1">
                <a:tableStyleId>{5940675A-B579-460E-94D1-54222C63F5DA}</a:tableStyleId>
              </a:tblPr>
              <a:tblGrid>
                <a:gridCol w="2044065">
                  <a:extLst>
                    <a:ext uri="{9D8B030D-6E8A-4147-A177-3AD203B41FA5}">
                      <a16:colId xmlns:a16="http://schemas.microsoft.com/office/drawing/2014/main" val="20000"/>
                    </a:ext>
                  </a:extLst>
                </a:gridCol>
                <a:gridCol w="1259205">
                  <a:extLst>
                    <a:ext uri="{9D8B030D-6E8A-4147-A177-3AD203B41FA5}">
                      <a16:colId xmlns:a16="http://schemas.microsoft.com/office/drawing/2014/main" val="20001"/>
                    </a:ext>
                  </a:extLst>
                </a:gridCol>
                <a:gridCol w="1256030">
                  <a:extLst>
                    <a:ext uri="{9D8B030D-6E8A-4147-A177-3AD203B41FA5}">
                      <a16:colId xmlns:a16="http://schemas.microsoft.com/office/drawing/2014/main" val="20002"/>
                    </a:ext>
                  </a:extLst>
                </a:gridCol>
                <a:gridCol w="1258570">
                  <a:extLst>
                    <a:ext uri="{9D8B030D-6E8A-4147-A177-3AD203B41FA5}">
                      <a16:colId xmlns:a16="http://schemas.microsoft.com/office/drawing/2014/main" val="20003"/>
                    </a:ext>
                  </a:extLst>
                </a:gridCol>
                <a:gridCol w="1256665">
                  <a:extLst>
                    <a:ext uri="{9D8B030D-6E8A-4147-A177-3AD203B41FA5}">
                      <a16:colId xmlns:a16="http://schemas.microsoft.com/office/drawing/2014/main" val="20004"/>
                    </a:ext>
                  </a:extLst>
                </a:gridCol>
                <a:gridCol w="1728470">
                  <a:extLst>
                    <a:ext uri="{9D8B030D-6E8A-4147-A177-3AD203B41FA5}">
                      <a16:colId xmlns:a16="http://schemas.microsoft.com/office/drawing/2014/main" val="20005"/>
                    </a:ext>
                  </a:extLst>
                </a:gridCol>
              </a:tblGrid>
              <a:tr h="609600">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名称</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一次性集成</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自顶向下</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自底向上</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混合集成</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改进的混合集成</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集成</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晚</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590">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基本程序可工作时间</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晚</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晚</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早</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4795">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需要驱动程序</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否</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4795">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需要桩程序</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否</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是</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4795">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工作并行性</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高</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低</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中</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中</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高</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4795">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特殊路径测试</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容易</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难</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容易</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中等</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容易</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4795">
                <a:tc>
                  <a:txBody>
                    <a:bodyPr/>
                    <a:lstStyle/>
                    <a:p>
                      <a:pPr indent="127000">
                        <a:buNone/>
                      </a:pPr>
                      <a:r>
                        <a:rPr lang="en-US" sz="2000" b="1">
                          <a:solidFill>
                            <a:srgbClr val="002060"/>
                          </a:solidFill>
                          <a:latin typeface="黑体" panose="02010609060101010101" charset="-122"/>
                          <a:ea typeface="黑体" panose="02010609060101010101" charset="-122"/>
                          <a:cs typeface="宋体" panose="02010600030101010101" pitchFamily="2" charset="-122"/>
                        </a:rPr>
                        <a:t>计划与控制</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容易</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难</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容易</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难</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rgbClr val="002060"/>
                          </a:solidFill>
                          <a:latin typeface="黑体" panose="02010609060101010101" charset="-122"/>
                          <a:ea typeface="黑体" panose="02010609060101010101" charset="-122"/>
                          <a:cs typeface="宋体" panose="02010600030101010101" pitchFamily="2" charset="-122"/>
                        </a:rPr>
                        <a:t>难</a:t>
                      </a:r>
                      <a:endParaRPr lang="en-US" altLang="en-US" sz="2000" b="1">
                        <a:solidFill>
                          <a:srgbClr val="002060"/>
                        </a:solidFill>
                        <a:latin typeface="黑体" panose="02010609060101010101" charset="-122"/>
                        <a:ea typeface="黑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62</a:t>
            </a:fld>
            <a:r>
              <a:rPr lang="en-US" altLang="zh-CN" b="1" dirty="0">
                <a:solidFill>
                  <a:schemeClr val="accent4"/>
                </a:solidFill>
              </a:rPr>
              <a:t>/104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236855" y="1527175"/>
            <a:ext cx="8669655" cy="4335145"/>
          </a:xfrm>
          <a:prstGeom prst="rect">
            <a:avLst/>
          </a:prstGeom>
          <a:noFill/>
        </p:spPr>
        <p:txBody>
          <a:bodyPr wrap="square" rtlCol="0">
            <a:spAutoFit/>
          </a:bodyPr>
          <a:lstStyle/>
          <a:p>
            <a:pPr>
              <a:lnSpc>
                <a:spcPct val="120000"/>
              </a:lnSpc>
            </a:pPr>
            <a:r>
              <a:rPr lang="zh-CN" altLang="en-US" sz="3200" b="1"/>
              <a:t>（6）核心系统先行集成测试</a:t>
            </a:r>
            <a:r>
              <a:rPr lang="zh-CN" altLang="en-US" sz="2400" b="1">
                <a:solidFill>
                  <a:schemeClr val="tx2">
                    <a:lumMod val="95000"/>
                    <a:lumOff val="5000"/>
                  </a:schemeClr>
                </a:solidFill>
              </a:rPr>
              <a:t>      </a:t>
            </a:r>
          </a:p>
          <a:p>
            <a:pPr>
              <a:lnSpc>
                <a:spcPct val="130000"/>
              </a:lnSpc>
              <a:buFont typeface="Wingdings" panose="05000000000000000000" charset="0"/>
            </a:pPr>
            <a:r>
              <a:rPr lang="zh-CN" altLang="en-US" sz="2800" b="1">
                <a:solidFill>
                  <a:schemeClr val="tx2">
                    <a:lumMod val="95000"/>
                    <a:lumOff val="5000"/>
                  </a:schemeClr>
                </a:solidFill>
              </a:rPr>
              <a:t>       一些软件系统在组成方式上由核心系统和一些外围系统或者说辅助系统构成，如果将这样的系统比喻为一台复杂精密的机器，那么核心系统就是这台机器的大脑，其重要性不言而喻。同样的道理，从构成某一系统子功能的模块来看，某一或某几个模块往往是这些模块中的关键模块。</a:t>
            </a:r>
          </a:p>
          <a:p>
            <a:pPr>
              <a:lnSpc>
                <a:spcPct val="80000"/>
              </a:lnSpc>
              <a:buFont typeface="Wingdings" panose="05000000000000000000" charset="0"/>
            </a:pPr>
            <a:endParaRPr lang="zh-CN" altLang="en-US" sz="2400" b="1">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63</a:t>
            </a:fld>
            <a:r>
              <a:rPr lang="en-US" altLang="zh-CN" b="1" dirty="0">
                <a:solidFill>
                  <a:schemeClr val="accent4"/>
                </a:solidFill>
              </a:rPr>
              <a:t>/104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236855" y="1527175"/>
            <a:ext cx="8669655" cy="4615180"/>
          </a:xfrm>
          <a:prstGeom prst="rect">
            <a:avLst/>
          </a:prstGeom>
          <a:noFill/>
        </p:spPr>
        <p:txBody>
          <a:bodyPr wrap="square" rtlCol="0">
            <a:spAutoFit/>
          </a:bodyPr>
          <a:lstStyle/>
          <a:p>
            <a:pPr>
              <a:lnSpc>
                <a:spcPct val="130000"/>
              </a:lnSpc>
            </a:pPr>
            <a:r>
              <a:rPr lang="zh-CN" altLang="en-US" sz="3200" b="1"/>
              <a:t>（6）核心系统先行集成测试</a:t>
            </a:r>
            <a:r>
              <a:rPr lang="zh-CN" altLang="en-US" sz="2400" b="1">
                <a:solidFill>
                  <a:schemeClr val="tx2">
                    <a:lumMod val="95000"/>
                    <a:lumOff val="5000"/>
                  </a:schemeClr>
                </a:solidFill>
              </a:rPr>
              <a:t>      </a:t>
            </a:r>
          </a:p>
          <a:p>
            <a:pPr>
              <a:lnSpc>
                <a:spcPct val="130000"/>
              </a:lnSpc>
            </a:pPr>
            <a:r>
              <a:rPr lang="zh-CN" altLang="en-US" sz="2800" b="1">
                <a:solidFill>
                  <a:schemeClr val="tx2">
                    <a:lumMod val="95000"/>
                    <a:lumOff val="5000"/>
                  </a:schemeClr>
                </a:solidFill>
              </a:rPr>
              <a:t>核心系统和关键性模块的</a:t>
            </a:r>
            <a:r>
              <a:rPr lang="zh-CN" altLang="en-US" sz="2800" b="1">
                <a:solidFill>
                  <a:srgbClr val="FF0000"/>
                </a:solidFill>
              </a:rPr>
              <a:t>特征</a:t>
            </a:r>
            <a:r>
              <a:rPr lang="zh-CN" altLang="en-US" sz="2800" b="1">
                <a:solidFill>
                  <a:schemeClr val="tx2">
                    <a:lumMod val="95000"/>
                    <a:lumOff val="5000"/>
                  </a:schemeClr>
                </a:solidFill>
              </a:rPr>
              <a:t>：</a:t>
            </a:r>
          </a:p>
          <a:p>
            <a:pPr marL="914400" lvl="1" indent="-4572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rPr>
              <a:t>与大部分系统或模块相关联。如果有问题，则整个系统或子系统无法正常运行。</a:t>
            </a:r>
          </a:p>
          <a:p>
            <a:pPr marL="914400" lvl="1" indent="-4572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rPr>
              <a:t>对应于多项最重要的系统需求。</a:t>
            </a:r>
          </a:p>
          <a:p>
            <a:pPr marL="914400" lvl="1" indent="-4572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rPr>
              <a:t>逻辑结构或功能复杂、易出错。</a:t>
            </a:r>
          </a:p>
          <a:p>
            <a:pPr marL="914400" lvl="1" indent="-4572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rPr>
              <a:t>具有重要的控制功能。</a:t>
            </a:r>
          </a:p>
          <a:p>
            <a:pPr marL="914400" lvl="1" indent="-4572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rPr>
              <a:t>有着特殊的性能要求，如实时性的业务处理速度。</a:t>
            </a:r>
            <a:endParaRPr lang="zh-CN" altLang="en-US" sz="2400" b="1">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64</a:t>
            </a:fld>
            <a:r>
              <a:rPr lang="en-US" altLang="zh-CN" b="1" dirty="0">
                <a:solidFill>
                  <a:schemeClr val="accent4"/>
                </a:solidFill>
              </a:rPr>
              <a:t>/104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236855" y="1527175"/>
            <a:ext cx="8803005" cy="4335145"/>
          </a:xfrm>
          <a:prstGeom prst="rect">
            <a:avLst/>
          </a:prstGeom>
          <a:noFill/>
        </p:spPr>
        <p:txBody>
          <a:bodyPr wrap="square" rtlCol="0">
            <a:spAutoFit/>
          </a:bodyPr>
          <a:lstStyle/>
          <a:p>
            <a:pPr>
              <a:lnSpc>
                <a:spcPct val="120000"/>
              </a:lnSpc>
            </a:pPr>
            <a:r>
              <a:rPr lang="zh-CN" altLang="en-US" sz="3200" b="1"/>
              <a:t>（6）核心系统先行集成测试</a:t>
            </a:r>
            <a:r>
              <a:rPr lang="zh-CN" altLang="en-US" sz="2400" b="1">
                <a:solidFill>
                  <a:schemeClr val="tx2">
                    <a:lumMod val="95000"/>
                    <a:lumOff val="5000"/>
                  </a:schemeClr>
                </a:solidFill>
              </a:rPr>
              <a:t>      </a:t>
            </a:r>
          </a:p>
          <a:p>
            <a:pPr>
              <a:lnSpc>
                <a:spcPct val="130000"/>
              </a:lnSpc>
              <a:buFont typeface="Wingdings" panose="05000000000000000000" charset="0"/>
            </a:pPr>
            <a:r>
              <a:rPr lang="zh-CN" altLang="en-US" sz="2800" b="1">
                <a:solidFill>
                  <a:schemeClr val="tx2">
                    <a:lumMod val="95000"/>
                    <a:lumOff val="5000"/>
                  </a:schemeClr>
                </a:solidFill>
              </a:rPr>
              <a:t>     </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  很多系统被设计为以核心系统为中心的软件架构，辅助功能被尽可能地剥离到外围系统中去，只留下一个小而精的核心系统处理核心业务，即所谓的</a:t>
            </a:r>
            <a:r>
              <a:rPr lang="zh-CN" altLang="en-US" sz="2800">
                <a:solidFill>
                  <a:srgbClr val="FF0000"/>
                </a:solidFill>
                <a:latin typeface="黑体" panose="02010609060101010101" charset="-122"/>
                <a:ea typeface="黑体" panose="02010609060101010101" charset="-122"/>
                <a:cs typeface="黑体" panose="02010609060101010101" charset="-122"/>
              </a:rPr>
              <a:t>“瘦核心，胖外围”</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。业务流程开始于外围系统，汇总到核心系统完成最重要的处理，再将结果反馈给外围系统。这样的架构具有如下一些优势。   </a:t>
            </a:r>
          </a:p>
          <a:p>
            <a:pPr>
              <a:lnSpc>
                <a:spcPct val="80000"/>
              </a:lnSpc>
              <a:buFont typeface="Wingdings" panose="05000000000000000000" charset="0"/>
            </a:pPr>
            <a:endParaRPr lang="zh-CN" altLang="en-US" sz="2400" b="1">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65</a:t>
            </a:fld>
            <a:r>
              <a:rPr lang="en-US" altLang="zh-CN" b="1" dirty="0">
                <a:solidFill>
                  <a:schemeClr val="accent4"/>
                </a:solidFill>
              </a:rPr>
              <a:t>/104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236855" y="1527175"/>
            <a:ext cx="8803005" cy="4565650"/>
          </a:xfrm>
          <a:prstGeom prst="rect">
            <a:avLst/>
          </a:prstGeom>
          <a:noFill/>
        </p:spPr>
        <p:txBody>
          <a:bodyPr wrap="square" rtlCol="0">
            <a:spAutoFit/>
          </a:bodyPr>
          <a:lstStyle/>
          <a:p>
            <a:pPr>
              <a:lnSpc>
                <a:spcPct val="120000"/>
              </a:lnSpc>
            </a:pPr>
            <a:r>
              <a:rPr lang="zh-CN" altLang="en-US" sz="3200" b="1"/>
              <a:t>（6）核心系统先行集成测试</a:t>
            </a:r>
            <a:r>
              <a:rPr lang="zh-CN" altLang="en-US" sz="2400" b="1">
                <a:solidFill>
                  <a:schemeClr val="tx2">
                    <a:lumMod val="95000"/>
                    <a:lumOff val="5000"/>
                  </a:schemeClr>
                </a:solidFill>
              </a:rPr>
              <a:t>      </a:t>
            </a:r>
          </a:p>
          <a:p>
            <a:pPr>
              <a:lnSpc>
                <a:spcPct val="130000"/>
              </a:lnSpc>
              <a:buFont typeface="Wingdings" panose="05000000000000000000" charset="0"/>
            </a:pPr>
            <a:r>
              <a:rPr lang="zh-CN" altLang="en-US" sz="2800" b="1">
                <a:solidFill>
                  <a:schemeClr val="tx2">
                    <a:lumMod val="95000"/>
                    <a:lumOff val="5000"/>
                  </a:schemeClr>
                </a:solidFill>
              </a:rPr>
              <a:t>  </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以核心系统为中心的软件架构的</a:t>
            </a:r>
            <a:r>
              <a:rPr lang="zh-CN" altLang="en-US" sz="2800">
                <a:solidFill>
                  <a:srgbClr val="FF0000"/>
                </a:solidFill>
                <a:latin typeface="黑体" panose="02010609060101010101" charset="-122"/>
                <a:ea typeface="黑体" panose="02010609060101010101" charset="-122"/>
                <a:cs typeface="黑体" panose="02010609060101010101" charset="-122"/>
              </a:rPr>
              <a:t>优势</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a:t>
            </a:r>
          </a:p>
          <a:p>
            <a:pPr marL="800100" lvl="1" indent="-3429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能够快速适应需求变化。需求变化时只是增加或修改外围功能，核心系统的基础功能很少变化，大幅降低了系统维护成本。</a:t>
            </a:r>
          </a:p>
          <a:p>
            <a:pPr marL="800100" lvl="1" indent="-342900">
              <a:lnSpc>
                <a:spcPct val="15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核心系统或核心模块可以由高级开发人员或专门的团队开发，能够更好地满足技术先进性、系统可靠性、安全稳定性和技术保密性等要求。</a:t>
            </a:r>
            <a:endParaRPr lang="zh-CN" altLang="en-US" sz="2400" b="1">
              <a:solidFill>
                <a:schemeClr val="tx2">
                  <a:lumMod val="95000"/>
                  <a:lumOff val="5000"/>
                </a:schemeClr>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66</a:t>
            </a:fld>
            <a:r>
              <a:rPr lang="en-US" altLang="zh-CN" b="1" dirty="0">
                <a:solidFill>
                  <a:schemeClr val="accent4"/>
                </a:solidFill>
              </a:rPr>
              <a:t>/104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20015" y="1327150"/>
            <a:ext cx="8803005" cy="5229225"/>
          </a:xfrm>
          <a:prstGeom prst="rect">
            <a:avLst/>
          </a:prstGeom>
          <a:noFill/>
        </p:spPr>
        <p:txBody>
          <a:bodyPr wrap="square" rtlCol="0">
            <a:spAutoFit/>
          </a:bodyPr>
          <a:lstStyle/>
          <a:p>
            <a:pPr>
              <a:lnSpc>
                <a:spcPct val="120000"/>
              </a:lnSpc>
            </a:pPr>
            <a:r>
              <a:rPr lang="zh-CN" altLang="en-US" sz="3200" b="1">
                <a:latin typeface="黑体" panose="02010609060101010101" charset="-122"/>
                <a:ea typeface="黑体" panose="02010609060101010101" charset="-122"/>
                <a:cs typeface="黑体" panose="02010609060101010101" charset="-122"/>
              </a:rPr>
              <a:t>（6）核心系统先行集成测试</a:t>
            </a: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zh-CN" altLang="en-US" sz="2400" b="1">
                <a:solidFill>
                  <a:schemeClr val="tx2">
                    <a:lumMod val="95000"/>
                    <a:lumOff val="5000"/>
                  </a:schemeClr>
                </a:solidFill>
              </a:rPr>
              <a:t>   </a:t>
            </a:r>
          </a:p>
          <a:p>
            <a:pPr>
              <a:lnSpc>
                <a:spcPct val="130000"/>
              </a:lnSpc>
              <a:buFont typeface="Wingdings" panose="05000000000000000000" charset="0"/>
            </a:pPr>
            <a:r>
              <a:rPr lang="zh-CN" altLang="en-US" sz="2800" b="1">
                <a:solidFill>
                  <a:schemeClr val="tx2">
                    <a:lumMod val="95000"/>
                    <a:lumOff val="5000"/>
                  </a:schemeClr>
                </a:solidFill>
              </a:rPr>
              <a:t>  </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核心系统先行集成测试方法主要包括以下步骤：</a:t>
            </a:r>
            <a:endParaRPr lang="zh-CN" altLang="en-US" sz="2800">
              <a:latin typeface="黑体" panose="02010609060101010101" charset="-122"/>
              <a:ea typeface="黑体" panose="02010609060101010101" charset="-122"/>
              <a:cs typeface="黑体" panose="02010609060101010101" charset="-122"/>
            </a:endParaRPr>
          </a:p>
          <a:p>
            <a:pPr lvl="1">
              <a:lnSpc>
                <a:spcPct val="120000"/>
              </a:lnSpc>
              <a:buFont typeface="Wingdings" panose="05000000000000000000" charset="0"/>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① 完成核心系统中每个模块的单元测试。</a:t>
            </a:r>
          </a:p>
          <a:p>
            <a:pPr lvl="1">
              <a:lnSpc>
                <a:spcPct val="120000"/>
              </a:lnSpc>
              <a:buFont typeface="Wingdings" panose="05000000000000000000" charset="0"/>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② 完成核心系统的集成构造与测试。</a:t>
            </a:r>
          </a:p>
          <a:p>
            <a:pPr lvl="1">
              <a:lnSpc>
                <a:spcPct val="120000"/>
              </a:lnSpc>
              <a:buFont typeface="Wingdings" panose="05000000000000000000" charset="0"/>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③ 根据系统的体系结构设计和外围软件部件的重要程度，制定外围软件部件与核心系统的集成顺序方案，并且对制定的方案进行评审。</a:t>
            </a:r>
          </a:p>
          <a:p>
            <a:pPr lvl="1">
              <a:lnSpc>
                <a:spcPct val="120000"/>
              </a:lnSpc>
              <a:buFont typeface="Wingdings" panose="05000000000000000000" charset="0"/>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④ 在集成外围软件部件前，首先完成对外围软件部件的内部集成测试。</a:t>
            </a:r>
          </a:p>
          <a:p>
            <a:pPr lvl="1">
              <a:lnSpc>
                <a:spcPct val="120000"/>
              </a:lnSpc>
              <a:buFont typeface="Wingdings" panose="05000000000000000000" charset="0"/>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⑤ 根据集成计划逐步集成外围软件部件并进行测试，形成最终的软件系统。</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67</a:t>
            </a:fld>
            <a:r>
              <a:rPr lang="en-US" altLang="zh-CN" b="1" dirty="0">
                <a:solidFill>
                  <a:schemeClr val="accent4"/>
                </a:solidFill>
              </a:rPr>
              <a:t>/104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503548" y="2096852"/>
            <a:ext cx="4730750" cy="3267075"/>
          </a:xfrm>
          <a:prstGeom prst="rect">
            <a:avLst/>
          </a:prstGeom>
          <a:noFill/>
        </p:spPr>
        <p:txBody>
          <a:bodyPr wrap="square" rtlCol="0">
            <a:spAutoFit/>
          </a:bodyPr>
          <a:lstStyle/>
          <a:p>
            <a:pPr>
              <a:lnSpc>
                <a:spcPct val="120000"/>
              </a:lnSpc>
            </a:pPr>
            <a:r>
              <a:rPr lang="zh-CN" altLang="en-US" sz="3200" b="1" dirty="0">
                <a:latin typeface="黑体" panose="02010609060101010101" charset="-122"/>
                <a:ea typeface="黑体" panose="02010609060101010101" charset="-122"/>
                <a:cs typeface="黑体" panose="02010609060101010101" charset="-122"/>
              </a:rPr>
              <a:t>（7）持续集成测试</a:t>
            </a:r>
            <a:r>
              <a:rPr lang="zh-CN" altLang="en-US" sz="3200" b="1"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endParaRPr lang="zh-CN" altLang="en-US" sz="2400" b="1" dirty="0">
              <a:solidFill>
                <a:schemeClr val="tx2">
                  <a:lumMod val="95000"/>
                  <a:lumOff val="5000"/>
                </a:schemeClr>
              </a:solidFill>
            </a:endParaRPr>
          </a:p>
          <a:p>
            <a:pPr>
              <a:lnSpc>
                <a:spcPct val="100000"/>
              </a:lnSpc>
              <a:buFont typeface="Wingdings" panose="05000000000000000000" charset="0"/>
            </a:pP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持续集成（Continuous Integration）简称CI。敏捷开发方法的创始人之一Martin Fowler对什么是持续集成给出了以下说明。</a:t>
            </a:r>
          </a:p>
          <a:p>
            <a:pPr>
              <a:lnSpc>
                <a:spcPct val="100000"/>
              </a:lnSpc>
              <a:buFont typeface="Wingdings" panose="05000000000000000000" charset="0"/>
            </a:pP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68</a:t>
            </a:fld>
            <a:r>
              <a:rPr lang="en-US" altLang="zh-CN" b="1" dirty="0">
                <a:solidFill>
                  <a:schemeClr val="accent4"/>
                </a:solidFill>
              </a:rPr>
              <a:t>/104</a:t>
            </a:r>
          </a:p>
        </p:txBody>
      </p:sp>
      <p:pic>
        <p:nvPicPr>
          <p:cNvPr id="299" name="图片 299" descr="C:\Documents and Settings\Administrator\桌面\教材编写\编写资料\第四章\图4-11  Martin Fowler.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606519" y="2111457"/>
            <a:ext cx="3108960" cy="2597150"/>
          </a:xfrm>
          <a:prstGeom prst="rect">
            <a:avLst/>
          </a:prstGeom>
          <a:noFill/>
          <a:ln>
            <a:noFill/>
          </a:ln>
        </p:spPr>
      </p:pic>
      <p:sp>
        <p:nvSpPr>
          <p:cNvPr id="2" name="文本框 1"/>
          <p:cNvSpPr txBox="1"/>
          <p:nvPr/>
        </p:nvSpPr>
        <p:spPr>
          <a:xfrm>
            <a:off x="5570855" y="4794250"/>
            <a:ext cx="3126740" cy="398780"/>
          </a:xfrm>
          <a:prstGeom prst="rect">
            <a:avLst/>
          </a:prstGeom>
          <a:noFill/>
        </p:spPr>
        <p:txBody>
          <a:bodyPr wrap="square" rtlCol="0">
            <a:spAutoFit/>
          </a:bodyPr>
          <a:lstStyle/>
          <a:p>
            <a:pPr algn="ctr"/>
            <a:r>
              <a:rPr lang="zh-CN" altLang="en-US" b="1">
                <a:solidFill>
                  <a:schemeClr val="tx2"/>
                </a:solidFill>
              </a:rPr>
              <a:t>图4-11  Martin Fowler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180" y="1744980"/>
            <a:ext cx="8803005" cy="4599940"/>
          </a:xfrm>
          <a:prstGeom prst="rect">
            <a:avLst/>
          </a:prstGeom>
          <a:noFill/>
        </p:spPr>
        <p:txBody>
          <a:bodyPr wrap="square" rtlCol="0">
            <a:spAutoFit/>
          </a:bodyPr>
          <a:lstStyle/>
          <a:p>
            <a:pPr>
              <a:lnSpc>
                <a:spcPct val="120000"/>
              </a:lnSpc>
            </a:pPr>
            <a:r>
              <a:rPr lang="zh-CN" altLang="en-US" sz="3200" b="1" dirty="0">
                <a:latin typeface="黑体" panose="02010609060101010101" charset="-122"/>
                <a:ea typeface="黑体" panose="02010609060101010101" charset="-122"/>
                <a:cs typeface="黑体" panose="02010609060101010101" charset="-122"/>
              </a:rPr>
              <a:t>（7）持续集成测试</a:t>
            </a:r>
            <a:r>
              <a:rPr lang="zh-CN" altLang="en-US" sz="3200" b="1"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endParaRPr lang="zh-CN" altLang="en-US" sz="2400" b="1" dirty="0">
              <a:solidFill>
                <a:schemeClr val="tx2">
                  <a:lumMod val="95000"/>
                  <a:lumOff val="5000"/>
                </a:schemeClr>
              </a:solidFill>
            </a:endParaRPr>
          </a:p>
          <a:p>
            <a:pPr>
              <a:lnSpc>
                <a:spcPct val="130000"/>
              </a:lnSpc>
              <a:buFont typeface="Wingdings" panose="05000000000000000000" charset="0"/>
            </a:pP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持续集成是一种软件开发实践，它倡导开发团队的成员经常性地集成他们的工作，通常每人每天至少集成一次。因而对于整个软件项目来讲，每天都会有许多各种各样的集成。每次集成都需要通过自动化的构建与测试来进行验证，从而尽可能快速地发现集成错误。大量的开发实践证明，这种方法能大大减少集成问题，并且使开发团队能够更为快速地开发具有内聚性的软件。</a:t>
            </a: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69</a:t>
            </a:fld>
            <a:r>
              <a:rPr lang="en-US" altLang="zh-CN" b="1" dirty="0">
                <a:solidFill>
                  <a:schemeClr val="accent4"/>
                </a:solidFill>
              </a:rPr>
              <a:t>/104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16706" y="1927173"/>
            <a:ext cx="8344535" cy="39764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70000"/>
              </a:lnSpc>
              <a:buClr>
                <a:schemeClr val="accent1"/>
              </a:buClr>
              <a:buSzPct val="75000"/>
              <a:defRPr/>
            </a:pPr>
            <a:r>
              <a:rPr kumimoji="0" lang="zh-CN" altLang="en-US" sz="3200" b="1" kern="1200" cap="none" spc="0" normalizeH="0" baseline="0" noProof="0" dirty="0">
                <a:solidFill>
                  <a:schemeClr val="hlink"/>
                </a:solidFill>
                <a:latin typeface="+mj-lt"/>
                <a:ea typeface="黑体" panose="02010609060101010101" charset="-122"/>
                <a:cs typeface="黑体" panose="02010609060101010101" charset="-122"/>
              </a:rPr>
              <a:t>（</a:t>
            </a:r>
            <a:r>
              <a:rPr kumimoji="0" lang="en-US" altLang="zh-CN" sz="3200" b="1" kern="1200" cap="none" spc="0" normalizeH="0" baseline="0" noProof="0" dirty="0">
                <a:solidFill>
                  <a:schemeClr val="hlink"/>
                </a:solidFill>
                <a:latin typeface="+mj-lt"/>
                <a:ea typeface="黑体" panose="02010609060101010101" charset="-122"/>
                <a:cs typeface="黑体" panose="02010609060101010101" charset="-122"/>
              </a:rPr>
              <a:t>1</a:t>
            </a:r>
            <a:r>
              <a:rPr kumimoji="0" lang="zh-CN" altLang="en-US" sz="3200" b="1" kern="1200" cap="none" spc="0" normalizeH="0" baseline="0" noProof="0" dirty="0">
                <a:solidFill>
                  <a:schemeClr val="hlink"/>
                </a:solidFill>
                <a:latin typeface="+mj-lt"/>
                <a:ea typeface="黑体" panose="02010609060101010101" charset="-122"/>
                <a:cs typeface="黑体" panose="02010609060101010101" charset="-122"/>
              </a:rPr>
              <a:t>）</a:t>
            </a:r>
            <a:r>
              <a:rPr kumimoji="0" lang="en-US" altLang="zh-CN" sz="3200" b="1" kern="1200" cap="none" spc="0" normalizeH="0" baseline="0" noProof="0" dirty="0">
                <a:solidFill>
                  <a:schemeClr val="hlink"/>
                </a:solidFill>
                <a:latin typeface="+mj-lt"/>
                <a:ea typeface="黑体" panose="02010609060101010101" charset="-122"/>
                <a:cs typeface="黑体" panose="02010609060101010101" charset="-122"/>
              </a:rPr>
              <a:t>What is the software unit </a:t>
            </a:r>
          </a:p>
          <a:p>
            <a:pPr marR="0" defTabSz="914400">
              <a:lnSpc>
                <a:spcPct val="170000"/>
              </a:lnSpc>
              <a:buClr>
                <a:schemeClr val="accent1"/>
              </a:buClr>
              <a:buSzPct val="75000"/>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The definition and division of the software unit is related to the specific software form, and it is also related to the specific technology used in the software development process, and </a:t>
            </a:r>
            <a:r>
              <a:rPr kumimoji="0" lang="en-US" altLang="zh-CN" sz="2400" b="1" u="sng" kern="1200" cap="none" spc="0" normalizeH="0" baseline="0" noProof="0" dirty="0">
                <a:solidFill>
                  <a:schemeClr val="tx2"/>
                </a:solidFill>
                <a:latin typeface="+mj-lt"/>
                <a:ea typeface="黑体" panose="02010609060101010101" charset="-122"/>
                <a:cs typeface="黑体" panose="02010609060101010101" charset="-122"/>
              </a:rPr>
              <a:t>it is necessary to determine the meaning of the unit </a:t>
            </a:r>
            <a:r>
              <a:rPr lang="en-US" altLang="zh-CN" sz="2400" b="1" u="sng" dirty="0">
                <a:solidFill>
                  <a:schemeClr val="tx2"/>
                </a:solidFill>
                <a:latin typeface="+mj-lt"/>
                <a:ea typeface="黑体" panose="02010609060101010101" charset="-122"/>
                <a:cs typeface="黑体" panose="02010609060101010101" charset="-122"/>
              </a:rPr>
              <a:t>according to the specific situation</a:t>
            </a:r>
            <a:r>
              <a:rPr lang="en-US" altLang="zh-CN" sz="2400" b="1" dirty="0">
                <a:solidFill>
                  <a:schemeClr val="tx2"/>
                </a:solidFill>
                <a:latin typeface="+mj-lt"/>
                <a:ea typeface="黑体" panose="02010609060101010101" charset="-122"/>
                <a:cs typeface="黑体" panose="02010609060101010101" charset="-122"/>
              </a:rPr>
              <a:t>.</a:t>
            </a:r>
            <a:endParaRPr lang="zh-CN" altLang="en-US" sz="2400" b="1" dirty="0">
              <a:solidFill>
                <a:schemeClr val="tx2"/>
              </a:solidFill>
              <a:latin typeface="+mj-lt"/>
              <a:ea typeface="黑体" panose="02010609060101010101" charset="-122"/>
              <a:cs typeface="黑体" panose="02010609060101010101" charset="-122"/>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a:t>
            </a:fld>
            <a:r>
              <a:rPr lang="en-US" altLang="zh-CN" b="1" dirty="0">
                <a:solidFill>
                  <a:schemeClr val="accent4"/>
                </a:solidFill>
              </a:rPr>
              <a:t>/104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815" y="1592796"/>
            <a:ext cx="8803005" cy="4450449"/>
          </a:xfrm>
          <a:prstGeom prst="rect">
            <a:avLst/>
          </a:prstGeom>
          <a:noFill/>
        </p:spPr>
        <p:txBody>
          <a:bodyPr wrap="square" rtlCol="0">
            <a:spAutoFit/>
          </a:bodyPr>
          <a:lstStyle/>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20000"/>
              </a:lnSpc>
            </a:pPr>
            <a:endParaRPr lang="zh-CN" altLang="en-US" sz="2400" b="1" dirty="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gn="ctr">
              <a:lnSpc>
                <a:spcPct val="120000"/>
              </a:lnSpc>
            </a:pPr>
            <a:r>
              <a:rPr lang="zh-CN" altLang="en-US" b="1" dirty="0">
                <a:solidFill>
                  <a:schemeClr val="tx2">
                    <a:lumMod val="95000"/>
                    <a:lumOff val="5000"/>
                  </a:schemeClr>
                </a:solidFill>
                <a:latin typeface="黑体" panose="02010609060101010101" charset="-122"/>
                <a:ea typeface="黑体" panose="02010609060101010101" charset="-122"/>
                <a:cs typeface="黑体" panose="02010609060101010101" charset="-122"/>
              </a:rPr>
              <a:t>图4-12  持续集成测试的过程</a:t>
            </a:r>
          </a:p>
        </p:txBody>
      </p:sp>
      <p:graphicFrame>
        <p:nvGraphicFramePr>
          <p:cNvPr id="2" name="对象 -2147482578"/>
          <p:cNvGraphicFramePr>
            <a:graphicFrameLocks noChangeAspect="1"/>
          </p:cNvGraphicFramePr>
          <p:nvPr/>
        </p:nvGraphicFramePr>
        <p:xfrm>
          <a:off x="1017905" y="1998345"/>
          <a:ext cx="6505575" cy="3968115"/>
        </p:xfrm>
        <a:graphic>
          <a:graphicData uri="http://schemas.openxmlformats.org/presentationml/2006/ole">
            <mc:AlternateContent xmlns:mc="http://schemas.openxmlformats.org/markup-compatibility/2006">
              <mc:Choice xmlns:v="urn:schemas-microsoft-com:vml" Requires="v">
                <p:oleObj r:id="rId3" imgW="5019040" imgH="3054985" progId="Visio.Drawing.11">
                  <p:embed/>
                </p:oleObj>
              </mc:Choice>
              <mc:Fallback>
                <p:oleObj r:id="rId3" imgW="5019040" imgH="3054985" progId="Visio.Drawing.11">
                  <p:embed/>
                  <p:pic>
                    <p:nvPicPr>
                      <p:cNvPr id="0" name="图片 3075"/>
                      <p:cNvPicPr/>
                      <p:nvPr/>
                    </p:nvPicPr>
                    <p:blipFill>
                      <a:blip r:embed="rId4"/>
                      <a:stretch>
                        <a:fillRect/>
                      </a:stretch>
                    </p:blipFill>
                    <p:spPr>
                      <a:xfrm>
                        <a:off x="1017905" y="1998345"/>
                        <a:ext cx="6505575" cy="3968115"/>
                      </a:xfrm>
                      <a:prstGeom prst="rect">
                        <a:avLst/>
                      </a:prstGeom>
                      <a:noFill/>
                      <a:ln w="38100">
                        <a:noFill/>
                        <a:miter/>
                      </a:ln>
                    </p:spPr>
                  </p:pic>
                </p:oleObj>
              </mc:Fallback>
            </mc:AlternateContent>
          </a:graphicData>
        </a:graphic>
      </p:graphicFrame>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70</a:t>
            </a:fld>
            <a:r>
              <a:rPr lang="en-US" altLang="zh-CN" b="1" dirty="0">
                <a:solidFill>
                  <a:schemeClr val="accent4"/>
                </a:solidFill>
              </a:rPr>
              <a:t>/104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180" y="1527175"/>
            <a:ext cx="8803005" cy="4399915"/>
          </a:xfrm>
          <a:prstGeom prst="rect">
            <a:avLst/>
          </a:prstGeom>
          <a:noFill/>
        </p:spPr>
        <p:txBody>
          <a:bodyPr wrap="square" rtlCol="0">
            <a:spAutoFit/>
          </a:bodyPr>
          <a:lstStyle/>
          <a:p>
            <a:pPr>
              <a:lnSpc>
                <a:spcPct val="100000"/>
              </a:lnSpc>
            </a:pPr>
            <a:r>
              <a:rPr lang="en-US" altLang="zh-CN" sz="280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持续集成过程中，新开发的代码会频繁地与主干程序集成在一起。所有项目的代码都托管在源程序版本控制服务器上，如CVS（Concurrent Versions System）、SVN（Subversion）服务器。只有在本地电脑通过了单元测试的代码才能上传到源程序服务器，以减少后期集成测试的问题。由于需要长时期、高频率地完成集成测试，因此持续集成测试工作需要通过测试工具自动执行，如持续集成测试工具Jenkins。CI服务器服务器会不断查询版本控制库的变更，如果发现了变更则检出变更代码，执行构建脚本。</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71</a:t>
            </a:fld>
            <a:r>
              <a:rPr lang="en-US" altLang="zh-CN" b="1" dirty="0">
                <a:solidFill>
                  <a:schemeClr val="accent4"/>
                </a:solidFill>
              </a:rPr>
              <a:t>/104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180" y="1527175"/>
            <a:ext cx="8803005" cy="4838700"/>
          </a:xfrm>
          <a:prstGeom prst="rect">
            <a:avLst/>
          </a:prstGeom>
          <a:noFill/>
        </p:spPr>
        <p:txBody>
          <a:bodyPr wrap="square" rtlCol="0">
            <a:spAutoFit/>
          </a:bodyPr>
          <a:lstStyle/>
          <a:p>
            <a:pPr>
              <a:lnSpc>
                <a:spcPct val="100000"/>
              </a:lnSpc>
            </a:pP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从持续集成过程可以看出，持续集成具有以下</a:t>
            </a:r>
            <a:r>
              <a:rPr lang="zh-CN" altLang="en-US" sz="2800">
                <a:solidFill>
                  <a:srgbClr val="FF0000"/>
                </a:solidFill>
                <a:latin typeface="黑体" panose="02010609060101010101" charset="-122"/>
                <a:ea typeface="黑体" panose="02010609060101010101" charset="-122"/>
                <a:cs typeface="黑体" panose="02010609060101010101" charset="-122"/>
              </a:rPr>
              <a:t>特点</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a:t>
            </a:r>
          </a:p>
          <a:p>
            <a:pPr marL="457200" indent="-4572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它是一个自动化的周期性的集成测试过程，从检出新代码、编译构建程序、执行测试、记录测试结果、测试统计分析、通知测试结果等都是自动完成的，人工的方法是不胜任的。</a:t>
            </a:r>
          </a:p>
          <a:p>
            <a:pPr marL="457200" indent="-4572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需要在规定的时间周期内，能够持续获得新的、已通过测试的增量程序。</a:t>
            </a:r>
          </a:p>
          <a:p>
            <a:pPr marL="457200" indent="-4572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测试与开发工作并行进行。</a:t>
            </a:r>
          </a:p>
          <a:p>
            <a:pPr marL="457200" indent="-4572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需要有源程序版本控制系统的支持，以便于保障代码的版本一致性，同时作为程序集成构建的素材库。</a:t>
            </a:r>
          </a:p>
          <a:p>
            <a:pPr marL="457200" indent="-4572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需要专门的集成测试服务器来执行测试。</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72</a:t>
            </a:fld>
            <a:r>
              <a:rPr lang="en-US" altLang="zh-CN" b="1" dirty="0">
                <a:solidFill>
                  <a:schemeClr val="accent4"/>
                </a:solidFill>
              </a:rPr>
              <a:t>/104</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180" y="1596390"/>
            <a:ext cx="8803005" cy="4569460"/>
          </a:xfrm>
          <a:prstGeom prst="rect">
            <a:avLst/>
          </a:prstGeom>
          <a:noFill/>
        </p:spPr>
        <p:txBody>
          <a:bodyPr wrap="square" rtlCol="0">
            <a:spAutoFit/>
          </a:bodyPr>
          <a:lstStyle/>
          <a:p>
            <a:pPr>
              <a:lnSpc>
                <a:spcPct val="130000"/>
              </a:lnSpc>
            </a:pPr>
            <a:r>
              <a:rPr lang="en-US" altLang="zh-CN" sz="2800">
                <a:latin typeface="黑体" panose="02010609060101010101" charset="-122"/>
                <a:ea typeface="黑体" panose="02010609060101010101" charset="-122"/>
                <a:cs typeface="黑体" panose="02010609060101010101" charset="-122"/>
              </a:rPr>
              <a:t>    </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持续集成的</a:t>
            </a:r>
            <a:r>
              <a:rPr lang="zh-CN" altLang="en-US" sz="2800">
                <a:solidFill>
                  <a:srgbClr val="FF0000"/>
                </a:solidFill>
                <a:latin typeface="黑体" panose="02010609060101010101" charset="-122"/>
                <a:ea typeface="黑体" panose="02010609060101010101" charset="-122"/>
                <a:cs typeface="黑体" panose="02010609060101010101" charset="-122"/>
              </a:rPr>
              <a:t>目的</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就是为了适应大型复杂系统的快速迭代开发和多人并行开发，使开发团队能够直观地看到软件项目的有效进度，同时还能保持很高的开发质量。它的核心措施是，新代码集成到主干程序之前，必须通过自动化的集成测试。只要有一个测试用例执行失败，就不能集成。Martin Fowler曾经指出：“持续集成并不能消除Bug，而是让它们能够非常容易地被发现和改正。</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73</a:t>
            </a:fld>
            <a:r>
              <a:rPr lang="en-US" altLang="zh-CN" b="1" dirty="0">
                <a:solidFill>
                  <a:schemeClr val="accent4"/>
                </a:solidFill>
              </a:rPr>
              <a:t>/104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815" y="1353820"/>
            <a:ext cx="8803005" cy="5073015"/>
          </a:xfrm>
          <a:prstGeom prst="rect">
            <a:avLst/>
          </a:prstGeom>
          <a:noFill/>
        </p:spPr>
        <p:txBody>
          <a:bodyPr wrap="square" rtlCol="0">
            <a:spAutoFit/>
          </a:bodyPr>
          <a:lstStyle/>
          <a:p>
            <a:pPr>
              <a:lnSpc>
                <a:spcPct val="120000"/>
              </a:lnSpc>
            </a:pP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因此持续集成具有以下主要</a:t>
            </a:r>
            <a:r>
              <a:rPr lang="zh-CN" altLang="en-US" sz="2800">
                <a:solidFill>
                  <a:srgbClr val="FF0000"/>
                </a:solidFill>
                <a:latin typeface="黑体" panose="02010609060101010101" charset="-122"/>
                <a:ea typeface="黑体" panose="02010609060101010101" charset="-122"/>
                <a:cs typeface="黑体" panose="02010609060101010101" charset="-122"/>
              </a:rPr>
              <a:t>优点</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能够以最快的速度及时发现新开发代码中的问题，然后尽早予以解决，避免了程序问题的大量积累。因此，能够保证以较快的速度发布高质量的软件。</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集成测试过程自动完成，无需过多的人工干预，能够有效减少重复测试过程，节省了时间、费用和工作量。</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支持复杂系统的快速迭代开发。</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能够尽早看到系统级的开发成果，增强了开发团队的信心。</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支持任何时间、任何地点生成可部署的软件。</a:t>
            </a:r>
          </a:p>
          <a:p>
            <a:pPr marL="914400" lvl="1" indent="-457200">
              <a:lnSpc>
                <a:spcPct val="110000"/>
              </a:lnSpc>
              <a:buFont typeface="Wingdings" panose="05000000000000000000" charset="0"/>
              <a:buChar char="u"/>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提高了对开发进度的控制能力。及时的问题反馈使得项目负责人能够更为准确地了解实际项目进度，因此整个开发进度更加有保障。</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74</a:t>
            </a:fld>
            <a:r>
              <a:rPr lang="en-US" altLang="zh-CN" b="1" dirty="0">
                <a:solidFill>
                  <a:schemeClr val="accent4"/>
                </a:solidFill>
              </a:rPr>
              <a:t>/104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815" y="1353820"/>
            <a:ext cx="8803005" cy="5053965"/>
          </a:xfrm>
          <a:prstGeom prst="rect">
            <a:avLst/>
          </a:prstGeom>
          <a:noFill/>
        </p:spPr>
        <p:txBody>
          <a:bodyPr wrap="square" rtlCol="0">
            <a:spAutoFit/>
          </a:bodyPr>
          <a:lstStyle/>
          <a:p>
            <a:pPr>
              <a:lnSpc>
                <a:spcPct val="150000"/>
              </a:lnSpc>
            </a:pP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应用持续集成方法时，需要遵守以下一些主要</a:t>
            </a:r>
            <a:r>
              <a:rPr lang="zh-CN" altLang="en-US" sz="2800">
                <a:solidFill>
                  <a:srgbClr val="FF0000"/>
                </a:solidFill>
                <a:latin typeface="黑体" panose="02010609060101010101" charset="-122"/>
                <a:ea typeface="黑体" panose="02010609060101010101" charset="-122"/>
                <a:cs typeface="黑体" panose="02010609060101010101" charset="-122"/>
              </a:rPr>
              <a:t>原则</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a:t>
            </a:r>
          </a:p>
          <a:p>
            <a:pPr marL="800100" lvl="1" indent="-3429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开发人员需要及时向版本控制库中提交最新代码，提交前先要完成代码本地测试。</a:t>
            </a:r>
          </a:p>
          <a:p>
            <a:pPr marL="800100" lvl="1" indent="-3429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同步开发与频繁的版本更新要求开发人员必须经常性地从版本控制库中更新最新的代码到本地，以保证代码版本的一致性，同时可以防止工作中的分支偏离主干程序太多。</a:t>
            </a:r>
          </a:p>
          <a:p>
            <a:pPr marL="800100" lvl="1" indent="-342900">
              <a:lnSpc>
                <a:spcPct val="13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需要有专门的集成服务器来执行集成构建。根据项目的具体实际情况，可以通过检测代码的修改情况来直接触发集成构建活动，也可以将集成构建活动设定为定时启动，按一定的时间周期执行集成构建。</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75</a:t>
            </a:fld>
            <a:r>
              <a:rPr lang="en-US" altLang="zh-CN" b="1" dirty="0">
                <a:solidFill>
                  <a:schemeClr val="accent4"/>
                </a:solidFill>
              </a:rPr>
              <a:t>/104</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4.2.</a:t>
            </a:r>
            <a:r>
              <a:rPr lang="en-US" altLang="zh-CN" sz="3600" b="1" dirty="0">
                <a:solidFill>
                  <a:srgbClr val="3366FF"/>
                </a:solidFill>
                <a:latin typeface="黑体" panose="02010609060101010101" charset="-122"/>
                <a:ea typeface="黑体" panose="02010609060101010101" charset="-122"/>
                <a:cs typeface="黑体" panose="02010609060101010101" charset="-122"/>
              </a:rPr>
              <a:t>4 </a:t>
            </a:r>
            <a:r>
              <a:rPr lang="zh-CN" altLang="en-US" sz="3600" b="1" dirty="0">
                <a:solidFill>
                  <a:srgbClr val="3366FF"/>
                </a:solidFill>
                <a:latin typeface="黑体" panose="02010609060101010101" charset="-122"/>
                <a:ea typeface="黑体" panose="02010609060101010101" charset="-122"/>
                <a:cs typeface="黑体" panose="02010609060101010101" charset="-122"/>
              </a:rPr>
              <a:t>集成测试的策略与模式</a:t>
            </a:r>
          </a:p>
        </p:txBody>
      </p:sp>
      <p:sp>
        <p:nvSpPr>
          <p:cNvPr id="3" name="文本框 2"/>
          <p:cNvSpPr txBox="1"/>
          <p:nvPr/>
        </p:nvSpPr>
        <p:spPr>
          <a:xfrm>
            <a:off x="170815" y="1527175"/>
            <a:ext cx="8803005" cy="3099435"/>
          </a:xfrm>
          <a:prstGeom prst="rect">
            <a:avLst/>
          </a:prstGeom>
          <a:noFill/>
        </p:spPr>
        <p:txBody>
          <a:bodyPr wrap="square" rtlCol="0">
            <a:spAutoFit/>
          </a:bodyPr>
          <a:lstStyle/>
          <a:p>
            <a:pPr>
              <a:lnSpc>
                <a:spcPct val="150000"/>
              </a:lnSpc>
            </a:pP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应用持续集成方法时，需要遵守以下一些主要</a:t>
            </a:r>
            <a:r>
              <a:rPr lang="zh-CN" altLang="en-US" sz="2800">
                <a:solidFill>
                  <a:srgbClr val="FF0000"/>
                </a:solidFill>
                <a:latin typeface="黑体" panose="02010609060101010101" charset="-122"/>
                <a:ea typeface="黑体" panose="02010609060101010101" charset="-122"/>
                <a:cs typeface="黑体" panose="02010609060101010101" charset="-122"/>
              </a:rPr>
              <a:t>原则</a:t>
            </a:r>
            <a:r>
              <a:rPr lang="zh-CN" altLang="en-US" sz="2800">
                <a:solidFill>
                  <a:schemeClr val="tx2">
                    <a:lumMod val="95000"/>
                    <a:lumOff val="5000"/>
                  </a:schemeClr>
                </a:solidFill>
                <a:latin typeface="黑体" panose="02010609060101010101" charset="-122"/>
                <a:ea typeface="黑体" panose="02010609060101010101" charset="-122"/>
                <a:cs typeface="黑体" panose="02010609060101010101" charset="-122"/>
              </a:rPr>
              <a:t>：</a:t>
            </a:r>
            <a:endPar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marL="800100" lvl="1" indent="-342900">
              <a:lnSpc>
                <a:spcPct val="16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每次集成构建都必须成功。如果构建失败，修改构建错误的工作应当是优先级最高的工作。一旦修改完成，需要手动启动一次构建任务。</a:t>
            </a:r>
          </a:p>
          <a:p>
            <a:pPr marL="800100" lvl="1" indent="-342900">
              <a:lnSpc>
                <a:spcPct val="160000"/>
              </a:lnSpc>
              <a:buFont typeface="Wingdings" panose="05000000000000000000" charset="0"/>
              <a:buChar char="Ø"/>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不要拉取构建失败的代码到本地，避免污染本地代码。</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76</a:t>
            </a:fld>
            <a:r>
              <a:rPr lang="en-US" altLang="zh-CN" b="1" dirty="0">
                <a:solidFill>
                  <a:schemeClr val="accent4"/>
                </a:solidFill>
              </a:rPr>
              <a:t>/104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vert="horz" wrap="square" lIns="91440" tIns="45720" rIns="91440" bIns="45720" numCol="1" anchor="ctr" anchorCtr="0" compatLnSpc="1"/>
          <a:lstStyle/>
          <a:p>
            <a:pPr lvl="0" eaLnBrk="1" hangingPunct="1">
              <a:defRPr/>
            </a:pPr>
            <a:r>
              <a:rPr lang="en-US" altLang="zh-CN" sz="4000" b="1" dirty="0">
                <a:solidFill>
                  <a:srgbClr val="3366FF"/>
                </a:solidFill>
                <a:effectLst>
                  <a:outerShdw blurRad="38100" dist="38100" dir="2700000" algn="tl">
                    <a:srgbClr val="C0C0C0"/>
                  </a:outerShdw>
                </a:effectLst>
                <a:latin typeface="楷体_GB2312" pitchFamily="49" charset="-122"/>
                <a:ea typeface="楷体_GB2312" pitchFamily="49" charset="-122"/>
              </a:rPr>
              <a:t>4.3 System Testing</a:t>
            </a:r>
            <a:endParaRPr lang="zh-CN" altLang="en-US" sz="4000" b="1" kern="1200" noProof="0" dirty="0">
              <a:ln>
                <a:noFill/>
              </a:ln>
              <a:solidFill>
                <a:srgbClr val="3366FF"/>
              </a:solidFill>
              <a:effectLst>
                <a:outerShdw blurRad="38100" dist="38100" dir="2700000" algn="tl">
                  <a:srgbClr val="C0C0C0"/>
                </a:outerShdw>
              </a:effectLst>
              <a:uLnTx/>
              <a:uFillTx/>
              <a:latin typeface="黑体" panose="02010609060101010101" charset="-122"/>
              <a:ea typeface="黑体" panose="02010609060101010101" charset="-122"/>
              <a:cs typeface="黑体" panose="02010609060101010101" charset="-122"/>
              <a:sym typeface="+mn-ea"/>
            </a:endParaRPr>
          </a:p>
        </p:txBody>
      </p:sp>
      <p:sp>
        <p:nvSpPr>
          <p:cNvPr id="7172" name="Rectangle 3"/>
          <p:cNvSpPr>
            <a:spLocks noGrp="1"/>
          </p:cNvSpPr>
          <p:nvPr>
            <p:ph idx="1"/>
          </p:nvPr>
        </p:nvSpPr>
        <p:spPr>
          <a:xfrm>
            <a:off x="683568" y="1717675"/>
            <a:ext cx="8064760" cy="4436110"/>
          </a:xfrm>
        </p:spPr>
        <p:txBody>
          <a:bodyPr vert="horz" wrap="square" lIns="91440" tIns="45720" rIns="91440" bIns="45720" anchor="t"/>
          <a:lstStyle/>
          <a:p>
            <a:pPr marL="0" indent="0" algn="just" eaLnBrk="1" hangingPunct="1">
              <a:lnSpc>
                <a:spcPct val="160000"/>
              </a:lnSpc>
              <a:buNone/>
            </a:pPr>
            <a:r>
              <a:rPr lang="en-US" altLang="zh-CN" sz="2800" dirty="0">
                <a:ea typeface="黑体" panose="02010609060101010101" charset="-122"/>
                <a:cs typeface="黑体" panose="02010609060101010101" charset="-122"/>
              </a:rPr>
              <a:t>4.3.1 What is System Testing	
4.3.2 Content of system tests	
4.3.3 System Testers	
4.3.4 Techniques and data used in system testing</a:t>
            </a:r>
          </a:p>
          <a:p>
            <a:pPr marL="0" indent="0" algn="just" eaLnBrk="1" hangingPunct="1">
              <a:lnSpc>
                <a:spcPct val="160000"/>
              </a:lnSpc>
              <a:buNone/>
            </a:pPr>
            <a:r>
              <a:rPr lang="en-US" altLang="zh-CN" sz="2800" dirty="0">
                <a:ea typeface="黑体" panose="02010609060101010101" charset="-122"/>
                <a:cs typeface="黑体" panose="02010609060101010101" charset="-122"/>
              </a:rPr>
              <a:t>4.3.5 Preparation before system testing	
</a:t>
            </a:r>
            <a:endParaRPr lang="zh-CN" altLang="en-US" sz="3200" dirty="0">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77</a:t>
            </a:fld>
            <a:r>
              <a:rPr lang="en-US" altLang="zh-CN" b="1" dirty="0">
                <a:solidFill>
                  <a:schemeClr val="accent4"/>
                </a:solidFill>
              </a:rPr>
              <a:t>/104</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4.3.1 What is System Testing</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170815" y="1527175"/>
            <a:ext cx="8803005" cy="4782784"/>
          </a:xfrm>
          <a:prstGeom prst="rect">
            <a:avLst/>
          </a:prstGeom>
          <a:noFill/>
        </p:spPr>
        <p:txBody>
          <a:bodyPr wrap="square" rtlCol="0">
            <a:spAutoFit/>
          </a:bodyPr>
          <a:lstStyle/>
          <a:p>
            <a:pPr>
              <a:lnSpc>
                <a:spcPct val="140000"/>
              </a:lnSpc>
            </a:pPr>
            <a:r>
              <a:rPr lang="en-US" altLang="zh-CN" dirty="0">
                <a:solidFill>
                  <a:srgbClr val="FF0000"/>
                </a:solidFill>
                <a:latin typeface="+mn-lt"/>
                <a:ea typeface="黑体" panose="02010609060101010101" charset="-122"/>
                <a:cs typeface="黑体" panose="02010609060101010101" charset="-122"/>
              </a:rPr>
              <a:t>System testing </a:t>
            </a:r>
            <a:r>
              <a:rPr lang="en-US" altLang="zh-CN" dirty="0">
                <a:solidFill>
                  <a:schemeClr val="tx2"/>
                </a:solidFill>
                <a:latin typeface="+mn-lt"/>
                <a:ea typeface="黑体" panose="02010609060101010101" charset="-122"/>
                <a:cs typeface="黑体" panose="02010609060101010101" charset="-122"/>
              </a:rPr>
              <a:t>is to combine the software system after the integration test with computer hardware, input and output equipment, other supporting software required, necessary initialization business data and other necessary elements of system operation, and then test the complete computer system in the actual operating environment of the user.</a:t>
            </a:r>
            <a:r>
              <a:rPr lang="en-US" altLang="zh-CN" dirty="0">
                <a:solidFill>
                  <a:srgbClr val="FF0000"/>
                </a:solidFill>
                <a:latin typeface="+mn-lt"/>
                <a:ea typeface="黑体" panose="02010609060101010101" charset="-122"/>
                <a:cs typeface="黑体" panose="02010609060101010101" charset="-122"/>
              </a:rPr>
              <a:t>
The purpose of system testing is </a:t>
            </a:r>
            <a:r>
              <a:rPr lang="en-US" altLang="zh-CN" dirty="0">
                <a:solidFill>
                  <a:schemeClr val="tx2"/>
                </a:solidFill>
                <a:latin typeface="+mn-lt"/>
                <a:ea typeface="黑体" panose="02010609060101010101" charset="-122"/>
                <a:cs typeface="黑体" panose="02010609060101010101" charset="-122"/>
              </a:rPr>
              <a:t>to verify whether the software system and the system requirements definition are completely consistent by verifying whether the functions of the software system are correct and whether the performance of the software system in non-functional features such as performance, security, and reliability meets the requirements.</a:t>
            </a:r>
            <a:r>
              <a:rPr lang="en-US" altLang="zh-CN" dirty="0">
                <a:solidFill>
                  <a:srgbClr val="FF0000"/>
                </a:solidFill>
                <a:latin typeface="+mn-lt"/>
                <a:ea typeface="黑体" panose="02010609060101010101" charset="-122"/>
                <a:cs typeface="黑体" panose="02010609060101010101" charset="-122"/>
              </a:rPr>
              <a:t>
</a:t>
            </a:r>
            <a:endParaRPr lang="zh-CN" altLang="en-US" sz="2800"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78</a:t>
            </a:fld>
            <a:r>
              <a:rPr lang="en-US" altLang="zh-CN" b="1" dirty="0">
                <a:solidFill>
                  <a:schemeClr val="accent4"/>
                </a:solidFill>
              </a:rPr>
              <a:t>/104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0815" y="1527175"/>
            <a:ext cx="8803005" cy="4341958"/>
          </a:xfrm>
          <a:prstGeom prst="rect">
            <a:avLst/>
          </a:prstGeom>
          <a:noFill/>
        </p:spPr>
        <p:txBody>
          <a:bodyPr wrap="square" rtlCol="0">
            <a:spAutoFit/>
          </a:bodyPr>
          <a:lstStyle/>
          <a:p>
            <a:pPr>
              <a:lnSpc>
                <a:spcPct val="140000"/>
              </a:lnSpc>
            </a:pPr>
            <a:r>
              <a:rPr lang="en-US" altLang="zh-CN" sz="2800" dirty="0">
                <a:latin typeface="+mn-lt"/>
                <a:ea typeface="黑体" panose="02010609060101010101" charset="-122"/>
                <a:cs typeface="黑体" panose="02010609060101010101" charset="-122"/>
              </a:rPr>
              <a:t>A proper understanding of a system test requires attention to two implicit meanings in its definition.
</a:t>
            </a:r>
            <a:r>
              <a:rPr lang="en-US" altLang="zh-CN" sz="2400" dirty="0">
                <a:solidFill>
                  <a:schemeClr val="tx2"/>
                </a:solidFill>
                <a:latin typeface="+mn-lt"/>
                <a:ea typeface="黑体" panose="02010609060101010101" charset="-122"/>
                <a:cs typeface="黑体" panose="02010609060101010101" charset="-122"/>
              </a:rPr>
              <a:t>System testing is not limited to finding errors in software programs, but is designed to find out whether there are any discrepancies or contradictions between the overall system of software and hardware and the definition of requirements.
</a:t>
            </a:r>
            <a:r>
              <a:rPr lang="en-US" altLang="zh-CN" sz="2400" dirty="0">
                <a:solidFill>
                  <a:schemeClr val="tx2"/>
                </a:solidFill>
                <a:latin typeface="+mn-lt"/>
                <a:ea typeface="黑体" panose="02010609060101010101" charset="-122"/>
              </a:rPr>
              <a:t>System testing cannot be performed without a written, measurable set of system goals.</a:t>
            </a:r>
            <a:endParaRPr lang="zh-CN" altLang="en-US" dirty="0">
              <a:solidFill>
                <a:schemeClr val="tx2"/>
              </a:solidFill>
              <a:latin typeface="+mn-lt"/>
              <a:ea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79</a:t>
            </a:fld>
            <a:r>
              <a:rPr lang="en-US" altLang="zh-CN" b="1" dirty="0">
                <a:solidFill>
                  <a:schemeClr val="accent4"/>
                </a:solidFill>
              </a:rPr>
              <a:t>/104</a:t>
            </a:r>
          </a:p>
        </p:txBody>
      </p:sp>
      <p:sp>
        <p:nvSpPr>
          <p:cNvPr id="7" name="Rectangle 3">
            <a:extLst>
              <a:ext uri="{FF2B5EF4-FFF2-40B4-BE49-F238E27FC236}">
                <a16:creationId xmlns:a16="http://schemas.microsoft.com/office/drawing/2014/main" id="{726D7269-8901-40B0-A6DA-1596D0F14267}"/>
              </a:ext>
            </a:extLst>
          </p:cNvPr>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4.3.1 What is System Testing</a:t>
            </a:r>
            <a:endParaRPr lang="zh-CN" altLang="en-US" sz="3600" b="1"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2" name="Text Box 4"/>
          <p:cNvSpPr txBox="1">
            <a:spLocks noChangeArrowheads="1"/>
          </p:cNvSpPr>
          <p:nvPr/>
        </p:nvSpPr>
        <p:spPr bwMode="auto">
          <a:xfrm>
            <a:off x="399415" y="1419860"/>
            <a:ext cx="8344535" cy="52322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70000"/>
              </a:lnSpc>
              <a:buClr>
                <a:schemeClr val="accent1"/>
              </a:buClr>
              <a:buSzPct val="75000"/>
              <a:buFontTx/>
              <a:buNone/>
              <a:defRPr/>
            </a:pPr>
            <a:r>
              <a:rPr kumimoji="0" lang="en-US" altLang="zh-CN" sz="3200" b="1" kern="1200" cap="none" spc="0" normalizeH="0" baseline="0" noProof="0" dirty="0">
                <a:solidFill>
                  <a:schemeClr val="hlink"/>
                </a:solidFill>
                <a:latin typeface="+mj-lt"/>
                <a:ea typeface="黑体" panose="02010609060101010101" charset="-122"/>
                <a:cs typeface="黑体" panose="02010609060101010101" charset="-122"/>
              </a:rPr>
              <a:t>(2) How to select the software unit </a:t>
            </a:r>
          </a:p>
          <a:p>
            <a:pPr marR="0" defTabSz="914400">
              <a:lnSpc>
                <a:spcPct val="170000"/>
              </a:lnSpc>
              <a:buClr>
                <a:schemeClr val="accent1"/>
              </a:buClr>
              <a:buSzPct val="75000"/>
              <a:buFontTx/>
              <a:buNone/>
              <a:defRPr/>
            </a:pP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The basis for unit selection is mainly: </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the unit has clear </a:t>
            </a:r>
            <a:r>
              <a:rPr kumimoji="0" lang="en-US" altLang="zh-CN" sz="2400" u="sng" kern="1200" cap="none" spc="0" normalizeH="0" baseline="0" noProof="0" dirty="0">
                <a:solidFill>
                  <a:schemeClr val="tx2"/>
                </a:solidFill>
                <a:latin typeface="+mj-lt"/>
                <a:ea typeface="黑体" panose="02010609060101010101" charset="-122"/>
                <a:cs typeface="黑体" panose="02010609060101010101" charset="-122"/>
              </a:rPr>
              <a:t>independence</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The unit under test needs to meet the requirements of "</a:t>
            </a:r>
            <a:r>
              <a:rPr kumimoji="0" lang="en-US" altLang="zh-CN" sz="2400" u="sng" kern="1200" cap="none" spc="0" normalizeH="0" baseline="0" noProof="0" dirty="0">
                <a:solidFill>
                  <a:schemeClr val="tx2"/>
                </a:solidFill>
                <a:latin typeface="+mj-lt"/>
                <a:ea typeface="黑体" panose="02010609060101010101" charset="-122"/>
                <a:cs typeface="黑体" panose="02010609060101010101" charset="-122"/>
              </a:rPr>
              <a:t>high cohesion, low coupling</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with clear definable </a:t>
            </a: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boundaries</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or </a:t>
            </a: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interfaces</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The unit must be </a:t>
            </a: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measurable</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This requires that the behavior and output of the unit under test be </a:t>
            </a:r>
            <a:r>
              <a:rPr kumimoji="0" lang="en-US" altLang="zh-CN" sz="2400" b="1" kern="1200" cap="none" spc="0" normalizeH="0" baseline="0" noProof="0" dirty="0">
                <a:solidFill>
                  <a:schemeClr val="tx2"/>
                </a:solidFill>
                <a:latin typeface="+mj-lt"/>
                <a:ea typeface="黑体" panose="02010609060101010101" charset="-122"/>
                <a:cs typeface="黑体" panose="02010609060101010101" charset="-122"/>
              </a:rPr>
              <a:t>observable</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 The size of the software unit under test should be selected.</a:t>
            </a:r>
            <a:endParaRPr kumimoji="0" lang="zh-CN" altLang="en-US" kern="1200" cap="none" spc="0" normalizeH="0" baseline="0" noProof="0" dirty="0">
              <a:solidFill>
                <a:schemeClr val="tx2"/>
              </a:solidFill>
              <a:latin typeface="+mj-lt"/>
              <a:ea typeface="黑体" panose="02010609060101010101" charset="-122"/>
              <a:cs typeface="黑体" panose="02010609060101010101" charset="-122"/>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a:t>
            </a:fld>
            <a:r>
              <a:rPr lang="en-US" altLang="zh-CN" b="1" dirty="0">
                <a:solidFill>
                  <a:schemeClr val="accent4"/>
                </a:solidFill>
              </a:rPr>
              <a:t>/104</a:t>
            </a:r>
          </a:p>
        </p:txBody>
      </p:sp>
      <p:sp>
        <p:nvSpPr>
          <p:cNvPr id="8"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4.3.2 Content of system tests</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170815" y="1982470"/>
            <a:ext cx="8803005" cy="3994170"/>
          </a:xfrm>
          <a:prstGeom prst="rect">
            <a:avLst/>
          </a:prstGeom>
          <a:noFill/>
        </p:spPr>
        <p:txBody>
          <a:bodyPr wrap="square" rtlCol="0">
            <a:spAutoFit/>
          </a:bodyPr>
          <a:lstStyle/>
          <a:p>
            <a:pPr>
              <a:lnSpc>
                <a:spcPct val="150000"/>
              </a:lnSpc>
            </a:pPr>
            <a:r>
              <a:rPr lang="en-US" altLang="zh-CN" sz="2800" dirty="0">
                <a:solidFill>
                  <a:schemeClr val="tx2"/>
                </a:solidFill>
                <a:latin typeface="黑体" panose="02010609060101010101" charset="-122"/>
                <a:ea typeface="黑体" panose="02010609060101010101" charset="-122"/>
                <a:cs typeface="黑体" panose="02010609060101010101" charset="-122"/>
              </a:rPr>
              <a:t>   </a:t>
            </a:r>
            <a:r>
              <a:rPr lang="en-US" altLang="zh-CN" sz="2400" dirty="0">
                <a:solidFill>
                  <a:schemeClr val="tx2"/>
                </a:solidFill>
                <a:latin typeface="+mn-lt"/>
                <a:ea typeface="黑体" panose="02010609060101010101" charset="-122"/>
                <a:cs typeface="黑体" panose="02010609060101010101" charset="-122"/>
              </a:rPr>
              <a:t>System testing includes many test items. For example: functional testing, user interface UI testing, performance testing, stress testing, capacity testing, security testing, compatibility testing, installation and uninstallation testing, usability testing, robustness testing, documentation testing, stability testing, configuration testing, abnormal failure testing, network testing, online help testing, backup testing, etc.</a:t>
            </a:r>
            <a:endParaRPr lang="zh-CN" altLang="en-US" sz="2800" dirty="0">
              <a:solidFill>
                <a:schemeClr val="tx2"/>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80</a:t>
            </a:fld>
            <a:r>
              <a:rPr lang="en-US" altLang="zh-CN" b="1" dirty="0">
                <a:solidFill>
                  <a:schemeClr val="accent4"/>
                </a:solidFill>
              </a:rPr>
              <a:t>/104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4.3.3 System Testers</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120015" y="1514475"/>
            <a:ext cx="8803005" cy="5009833"/>
          </a:xfrm>
          <a:prstGeom prst="rect">
            <a:avLst/>
          </a:prstGeom>
          <a:noFill/>
        </p:spPr>
        <p:txBody>
          <a:bodyPr wrap="square" rtlCol="0">
            <a:spAutoFit/>
          </a:bodyPr>
          <a:lstStyle/>
          <a:p>
            <a:pPr lvl="1">
              <a:lnSpc>
                <a:spcPct val="150000"/>
              </a:lnSpc>
            </a:pPr>
            <a:r>
              <a:rPr lang="en-US" altLang="zh-CN" sz="2400" b="1" dirty="0">
                <a:solidFill>
                  <a:schemeClr val="accent1">
                    <a:lumMod val="50000"/>
                  </a:schemeClr>
                </a:solidFill>
                <a:latin typeface="+mn-lt"/>
                <a:ea typeface="黑体" panose="02010609060101010101" charset="-122"/>
                <a:cs typeface="黑体" panose="02010609060101010101" charset="-122"/>
              </a:rPr>
              <a:t>Tester Composition:
</a:t>
            </a:r>
            <a:r>
              <a:rPr lang="en-US" altLang="zh-CN" sz="2400" dirty="0">
                <a:solidFill>
                  <a:schemeClr val="tx2"/>
                </a:solidFill>
                <a:latin typeface="+mn-lt"/>
                <a:ea typeface="黑体" panose="02010609060101010101" charset="-122"/>
              </a:rPr>
              <a:t>1.</a:t>
            </a:r>
            <a:r>
              <a:rPr lang="en-US" altLang="zh-CN" sz="2400" dirty="0">
                <a:solidFill>
                  <a:schemeClr val="tx2"/>
                </a:solidFill>
                <a:latin typeface="+mn-lt"/>
                <a:ea typeface="黑体" panose="02010609060101010101" charset="-122"/>
                <a:cs typeface="黑体" panose="02010609060101010101" charset="-122"/>
              </a:rPr>
              <a:t>Dedicated testers in an independent testing department.
2.Communicate directly with project users and be familiar with the main market personnel of user needs.
3.Select requirements analysis, design, and developers.
4.Developers of other projects that are closely related to this project in the business.
5.Quality assurance personnel responsible for quality system management in enterprises.</a:t>
            </a:r>
            <a:endParaRPr lang="zh-CN" altLang="en-US" sz="2800" dirty="0">
              <a:solidFill>
                <a:schemeClr val="tx2"/>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81</a:t>
            </a:fld>
            <a:r>
              <a:rPr lang="en-US" altLang="zh-CN" b="1" dirty="0">
                <a:solidFill>
                  <a:schemeClr val="accent4"/>
                </a:solidFill>
              </a:rPr>
              <a:t>/104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57020" y="512676"/>
            <a:ext cx="7427595" cy="1014095"/>
          </a:xfrm>
        </p:spPr>
        <p:txBody>
          <a:bodyPr vert="horz" wrap="square" lIns="91440" tIns="45720" rIns="91440" bIns="45720" anchor="ctr"/>
          <a:lstStyle/>
          <a:p>
            <a:pPr eaLnBrk="1" hangingPunct="1">
              <a:lnSpc>
                <a:spcPct val="120000"/>
              </a:lnSpc>
            </a:pPr>
            <a:r>
              <a:rPr lang="en-US" altLang="zh-CN" sz="3200" b="1" dirty="0">
                <a:solidFill>
                  <a:srgbClr val="3366FF"/>
                </a:solidFill>
                <a:latin typeface="+mn-lt"/>
                <a:ea typeface="黑体" panose="02010609060101010101" charset="-122"/>
                <a:cs typeface="黑体" panose="02010609060101010101" charset="-122"/>
              </a:rPr>
              <a:t>4.3.4 Technology and data used in system testing</a:t>
            </a:r>
            <a:r>
              <a:rPr lang="en-US" altLang="zh-CN" sz="3600" b="1" dirty="0">
                <a:solidFill>
                  <a:srgbClr val="3366FF"/>
                </a:solidFill>
                <a:latin typeface="黑体" panose="02010609060101010101" charset="-122"/>
                <a:ea typeface="黑体" panose="02010609060101010101" charset="-122"/>
                <a:cs typeface="黑体" panose="02010609060101010101" charset="-122"/>
              </a:rPr>
              <a:t>
</a:t>
            </a:r>
            <a:endParaRPr lang="zh-CN" altLang="en-US" sz="3600" b="1" dirty="0">
              <a:solidFill>
                <a:srgbClr val="3366FF"/>
              </a:solidFill>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235514" y="1448780"/>
            <a:ext cx="9296400" cy="5821530"/>
          </a:xfrm>
          <a:prstGeom prst="rect">
            <a:avLst/>
          </a:prstGeom>
          <a:noFill/>
        </p:spPr>
        <p:txBody>
          <a:bodyPr wrap="square" rtlCol="0">
            <a:spAutoFit/>
          </a:bodyPr>
          <a:lstStyle/>
          <a:p>
            <a:pPr lvl="1">
              <a:lnSpc>
                <a:spcPct val="110000"/>
              </a:lnSpc>
            </a:pPr>
            <a:r>
              <a:rPr lang="en-US" altLang="zh-CN" dirty="0">
                <a:solidFill>
                  <a:schemeClr val="tx2">
                    <a:lumMod val="95000"/>
                    <a:lumOff val="5000"/>
                  </a:schemeClr>
                </a:solidFill>
                <a:latin typeface="+mn-lt"/>
                <a:ea typeface="黑体" panose="02010609060101010101" charset="-122"/>
                <a:cs typeface="黑体" panose="02010609060101010101" charset="-122"/>
              </a:rPr>
              <a:t>To meet the requirements of the test data, the following two methods can be used.
</a:t>
            </a:r>
            <a:r>
              <a:rPr lang="en-US" altLang="zh-CN" dirty="0">
                <a:solidFill>
                  <a:srgbClr val="FF0000"/>
                </a:solidFill>
                <a:latin typeface="+mn-lt"/>
                <a:ea typeface="黑体" panose="02010609060101010101" charset="-122"/>
                <a:cs typeface="黑体" panose="02010609060101010101" charset="-122"/>
              </a:rPr>
              <a:t>The first approach </a:t>
            </a:r>
            <a:r>
              <a:rPr lang="en-US" altLang="zh-CN" dirty="0">
                <a:solidFill>
                  <a:schemeClr val="tx2">
                    <a:lumMod val="95000"/>
                    <a:lumOff val="5000"/>
                  </a:schemeClr>
                </a:solidFill>
                <a:latin typeface="+mn-lt"/>
                <a:ea typeface="黑体" panose="02010609060101010101" charset="-122"/>
                <a:cs typeface="黑体" panose="02010609060101010101" charset="-122"/>
              </a:rPr>
              <a:t>is to take </a:t>
            </a:r>
            <a:r>
              <a:rPr lang="en-US" altLang="zh-CN" u="sng" dirty="0">
                <a:solidFill>
                  <a:schemeClr val="tx2">
                    <a:lumMod val="95000"/>
                    <a:lumOff val="5000"/>
                  </a:schemeClr>
                </a:solidFill>
                <a:latin typeface="+mn-lt"/>
                <a:ea typeface="黑体" panose="02010609060101010101" charset="-122"/>
                <a:cs typeface="黑体" panose="02010609060101010101" charset="-122"/>
              </a:rPr>
              <a:t>real business data </a:t>
            </a:r>
            <a:r>
              <a:rPr lang="en-US" altLang="zh-CN" dirty="0">
                <a:solidFill>
                  <a:schemeClr val="tx2">
                    <a:lumMod val="95000"/>
                    <a:lumOff val="5000"/>
                  </a:schemeClr>
                </a:solidFill>
                <a:latin typeface="+mn-lt"/>
                <a:ea typeface="黑体" panose="02010609060101010101" charset="-122"/>
                <a:cs typeface="黑体" panose="02010609060101010101" charset="-122"/>
              </a:rPr>
              <a:t>directly. With the permission of the user, or if the real data of the system is retained in the previous project, the data can be used directly to complete the test task.
</a:t>
            </a:r>
            <a:r>
              <a:rPr lang="en-US" altLang="zh-CN" dirty="0">
                <a:solidFill>
                  <a:srgbClr val="FF0000"/>
                </a:solidFill>
                <a:latin typeface="+mn-lt"/>
                <a:ea typeface="黑体" panose="02010609060101010101" charset="-122"/>
                <a:cs typeface="黑体" panose="02010609060101010101" charset="-122"/>
              </a:rPr>
              <a:t>The advantage</a:t>
            </a:r>
            <a:r>
              <a:rPr lang="en-US" altLang="zh-CN" dirty="0">
                <a:solidFill>
                  <a:schemeClr val="tx2">
                    <a:lumMod val="95000"/>
                    <a:lumOff val="5000"/>
                  </a:schemeClr>
                </a:solidFill>
                <a:latin typeface="+mn-lt"/>
                <a:ea typeface="黑体" panose="02010609060101010101" charset="-122"/>
                <a:cs typeface="黑体" panose="02010609060101010101" charset="-122"/>
              </a:rPr>
              <a:t> of this method is that the system test and the subsequent acceptance test are the same in the test data, and there is no need to worry about the problem that the test data of the two stages is different and the test results will be inconsistent, which reduces the risk of subsequent acceptance tests and also enhances the confidence in the system test results.
</a:t>
            </a:r>
            <a:r>
              <a:rPr lang="en-US" altLang="zh-CN" dirty="0">
                <a:solidFill>
                  <a:srgbClr val="FF0000"/>
                </a:solidFill>
                <a:latin typeface="+mn-lt"/>
                <a:ea typeface="黑体" panose="02010609060101010101" charset="-122"/>
                <a:cs typeface="黑体" panose="02010609060101010101" charset="-122"/>
              </a:rPr>
              <a:t>Disadvantages</a:t>
            </a:r>
            <a:r>
              <a:rPr lang="en-US" altLang="zh-CN" dirty="0">
                <a:solidFill>
                  <a:schemeClr val="tx2">
                    <a:lumMod val="95000"/>
                    <a:lumOff val="5000"/>
                  </a:schemeClr>
                </a:solidFill>
                <a:latin typeface="+mn-lt"/>
                <a:ea typeface="黑体" panose="02010609060101010101" charset="-122"/>
                <a:cs typeface="黑体" panose="02010609060101010101" charset="-122"/>
              </a:rPr>
              <a:t> of this approach is that the user's real business data is affected by factors such as usage habits and usage cycles, and sometimes it is not possible to fully expose some of the accidents and deep-seated problems of the system, and it is still necessary to manually produce some targeted test data according to the characteristics of the system and test experience in order to complete the full test of the system.
</a:t>
            </a:r>
            <a:endParaRPr lang="zh-CN" altLang="en-US" sz="2400" b="1"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82</a:t>
            </a:fld>
            <a:r>
              <a:rPr lang="en-US" altLang="zh-CN" b="1" dirty="0">
                <a:solidFill>
                  <a:schemeClr val="accent4"/>
                </a:solidFill>
              </a:rPr>
              <a:t>/104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520" y="1526771"/>
            <a:ext cx="9043035" cy="5262979"/>
          </a:xfrm>
          <a:prstGeom prst="rect">
            <a:avLst/>
          </a:prstGeom>
          <a:noFill/>
        </p:spPr>
        <p:txBody>
          <a:bodyPr wrap="square" rtlCol="0">
            <a:spAutoFit/>
          </a:bodyPr>
          <a:lstStyle/>
          <a:p>
            <a:pPr lvl="1"/>
            <a:r>
              <a:rPr lang="en-US" altLang="zh-CN" sz="2400" dirty="0">
                <a:solidFill>
                  <a:schemeClr val="tx2">
                    <a:lumMod val="95000"/>
                    <a:lumOff val="5000"/>
                  </a:schemeClr>
                </a:solidFill>
                <a:latin typeface="+mn-lt"/>
                <a:ea typeface="黑体" panose="02010609060101010101" charset="-122"/>
                <a:cs typeface="黑体" panose="02010609060101010101" charset="-122"/>
              </a:rPr>
              <a:t>The second method is to use a replica of the real data. Due to the consideration of data security, confidentiality, and the large application risk of real data, system testing may not be able to use real data for testing. In this case, a replica of the real data can be used, the so-called replica data is the test data that can comprehensively simulate and represent the real data in terms of data scale, complexity, business characteristics, etc. Replica data can also consist of real data that removes sensitive data such as security, and the simulated data that replaces these sensitive data must be sufficiently representative.
The </a:t>
            </a:r>
            <a:r>
              <a:rPr lang="en-US" altLang="zh-CN" sz="2400" dirty="0">
                <a:solidFill>
                  <a:srgbClr val="FF0000"/>
                </a:solidFill>
                <a:latin typeface="+mn-lt"/>
                <a:ea typeface="黑体" panose="02010609060101010101" charset="-122"/>
                <a:cs typeface="黑体" panose="02010609060101010101" charset="-122"/>
              </a:rPr>
              <a:t>difficulty</a:t>
            </a:r>
            <a:r>
              <a:rPr lang="en-US" altLang="zh-CN" sz="2400" dirty="0">
                <a:solidFill>
                  <a:schemeClr val="tx2">
                    <a:lumMod val="95000"/>
                    <a:lumOff val="5000"/>
                  </a:schemeClr>
                </a:solidFill>
                <a:latin typeface="+mn-lt"/>
                <a:ea typeface="黑体" panose="02010609060101010101" charset="-122"/>
                <a:cs typeface="黑体" panose="02010609060101010101" charset="-122"/>
              </a:rPr>
              <a:t> with this approach is that you need to be familiar enough with the user's target business to generate representative test data.</a:t>
            </a:r>
            <a:endParaRPr lang="zh-CN" altLang="en-US" sz="2400" b="1"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83</a:t>
            </a:fld>
            <a:r>
              <a:rPr lang="en-US" altLang="zh-CN" b="1" dirty="0">
                <a:solidFill>
                  <a:schemeClr val="accent4"/>
                </a:solidFill>
              </a:rPr>
              <a:t>/104</a:t>
            </a:r>
          </a:p>
        </p:txBody>
      </p:sp>
      <p:sp>
        <p:nvSpPr>
          <p:cNvPr id="7" name="Rectangle 3">
            <a:extLst>
              <a:ext uri="{FF2B5EF4-FFF2-40B4-BE49-F238E27FC236}">
                <a16:creationId xmlns:a16="http://schemas.microsoft.com/office/drawing/2014/main" id="{EDB79B37-462C-47A0-BE8F-420650EDF04A}"/>
              </a:ext>
            </a:extLst>
          </p:cNvPr>
          <p:cNvSpPr>
            <a:spLocks noGrp="1"/>
          </p:cNvSpPr>
          <p:nvPr>
            <p:ph type="title"/>
          </p:nvPr>
        </p:nvSpPr>
        <p:spPr>
          <a:xfrm>
            <a:off x="1557020" y="512676"/>
            <a:ext cx="7427595" cy="1014095"/>
          </a:xfrm>
        </p:spPr>
        <p:txBody>
          <a:bodyPr vert="horz" wrap="square" lIns="91440" tIns="45720" rIns="91440" bIns="45720" anchor="ctr"/>
          <a:lstStyle/>
          <a:p>
            <a:pPr eaLnBrk="1" hangingPunct="1">
              <a:lnSpc>
                <a:spcPct val="120000"/>
              </a:lnSpc>
            </a:pPr>
            <a:r>
              <a:rPr lang="en-US" altLang="zh-CN" sz="3200" b="1" dirty="0">
                <a:solidFill>
                  <a:srgbClr val="3366FF"/>
                </a:solidFill>
                <a:latin typeface="+mn-lt"/>
                <a:ea typeface="黑体" panose="02010609060101010101" charset="-122"/>
                <a:cs typeface="黑体" panose="02010609060101010101" charset="-122"/>
              </a:rPr>
              <a:t>4.3.4 Technology and data used in system testing</a:t>
            </a:r>
            <a:r>
              <a:rPr lang="en-US" altLang="zh-CN" sz="3600" b="1" dirty="0">
                <a:solidFill>
                  <a:srgbClr val="3366FF"/>
                </a:solidFill>
                <a:latin typeface="黑体" panose="02010609060101010101" charset="-122"/>
                <a:ea typeface="黑体" panose="02010609060101010101" charset="-122"/>
                <a:cs typeface="黑体" panose="02010609060101010101" charset="-122"/>
              </a:rPr>
              <a:t>
</a:t>
            </a:r>
            <a:endParaRPr lang="zh-CN" altLang="en-US" sz="3600" b="1" dirty="0">
              <a:solidFill>
                <a:srgbClr val="3366FF"/>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4.3.5 Preparation before system testing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50165" y="1527175"/>
            <a:ext cx="9043035" cy="4602735"/>
          </a:xfrm>
          <a:prstGeom prst="rect">
            <a:avLst/>
          </a:prstGeom>
          <a:noFill/>
        </p:spPr>
        <p:txBody>
          <a:bodyPr wrap="square" rtlCol="0">
            <a:spAutoFit/>
          </a:bodyPr>
          <a:lstStyle/>
          <a:p>
            <a:pPr lvl="1">
              <a:lnSpc>
                <a:spcPct val="110000"/>
              </a:lnSpc>
              <a:buFont typeface="Wingdings" panose="05000000000000000000" charset="0"/>
            </a:pPr>
            <a:r>
              <a:rPr lang="en-US" altLang="zh-CN" sz="2400" dirty="0">
                <a:solidFill>
                  <a:schemeClr val="accent1">
                    <a:lumMod val="50000"/>
                  </a:schemeClr>
                </a:solidFill>
                <a:latin typeface="+mn-lt"/>
                <a:ea typeface="黑体" panose="02010609060101010101" charset="-122"/>
                <a:cs typeface="黑体" panose="02010609060101010101" charset="-122"/>
              </a:rPr>
              <a:t>Before system testing, the following preparations are generally required:</a:t>
            </a:r>
            <a:r>
              <a:rPr lang="en-US" altLang="zh-CN" dirty="0">
                <a:solidFill>
                  <a:schemeClr val="accent1">
                    <a:lumMod val="50000"/>
                  </a:schemeClr>
                </a:solidFill>
                <a:latin typeface="+mn-lt"/>
                <a:ea typeface="黑体" panose="02010609060101010101" charset="-122"/>
                <a:cs typeface="黑体" panose="02010609060101010101" charset="-122"/>
              </a:rPr>
              <a:t>
</a:t>
            </a:r>
            <a:r>
              <a:rPr lang="en-US" altLang="zh-CN" dirty="0">
                <a:solidFill>
                  <a:schemeClr val="tx2"/>
                </a:solidFill>
                <a:latin typeface="+mn-lt"/>
                <a:ea typeface="黑体" panose="02010609060101010101" charset="-122"/>
                <a:cs typeface="黑体" panose="02010609060101010101" charset="-122"/>
              </a:rPr>
              <a:t>1. Carefully read and understand the software requirements specification as the main basis for system testing.
2. Collect the technical specifications of various supporting software and peripheral hardware as a reference for system testing.
3. Identify the features your system needs to have.
4. Identify various technical indicators related to system performance, such as throughput, response time, transmission rate, etc.
5. Clarify the technical requirements for system backup and repair.
6. Clarify the compatibility requirements for the operating environment of the system's hardware and software.
</a:t>
            </a:r>
            <a:endParaRPr lang="zh-CN" altLang="en-US" sz="2800" dirty="0">
              <a:solidFill>
                <a:schemeClr val="tx2"/>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84</a:t>
            </a:fld>
            <a:r>
              <a:rPr lang="en-US" altLang="zh-CN" b="1" dirty="0">
                <a:solidFill>
                  <a:schemeClr val="accent4"/>
                </a:solidFill>
              </a:rPr>
              <a:t>/104</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4.3.5 Preparation before system testing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72516" y="1448780"/>
            <a:ext cx="9043035" cy="4800545"/>
          </a:xfrm>
          <a:prstGeom prst="rect">
            <a:avLst/>
          </a:prstGeom>
          <a:noFill/>
        </p:spPr>
        <p:txBody>
          <a:bodyPr wrap="square" rtlCol="0">
            <a:spAutoFit/>
          </a:bodyPr>
          <a:lstStyle/>
          <a:p>
            <a:pPr lvl="1">
              <a:lnSpc>
                <a:spcPct val="110000"/>
              </a:lnSpc>
              <a:buFont typeface="Wingdings" panose="05000000000000000000" charset="0"/>
            </a:pPr>
            <a:r>
              <a:rPr lang="en-US" altLang="zh-CN" sz="2400" dirty="0">
                <a:solidFill>
                  <a:schemeClr val="accent1">
                    <a:lumMod val="50000"/>
                  </a:schemeClr>
                </a:solidFill>
                <a:latin typeface="+mn-lt"/>
                <a:ea typeface="黑体" panose="02010609060101010101" charset="-122"/>
                <a:cs typeface="黑体" panose="02010609060101010101" charset="-122"/>
              </a:rPr>
              <a:t>Before system testing, the following preparations are generally required:
</a:t>
            </a:r>
            <a:r>
              <a:rPr lang="en-US" altLang="zh-CN" sz="2400" dirty="0">
                <a:solidFill>
                  <a:schemeClr val="tx2"/>
                </a:solidFill>
                <a:latin typeface="+mn-lt"/>
                <a:ea typeface="黑体" panose="02010609060101010101" charset="-122"/>
                <a:cs typeface="黑体" panose="02010609060101010101" charset="-122"/>
              </a:rPr>
              <a:t>1. </a:t>
            </a:r>
            <a:r>
              <a:rPr lang="en-US" altLang="zh-CN" dirty="0">
                <a:solidFill>
                  <a:schemeClr val="tx2"/>
                </a:solidFill>
                <a:latin typeface="+mn-lt"/>
                <a:ea typeface="黑体" panose="02010609060101010101" charset="-122"/>
                <a:cs typeface="黑体" panose="02010609060101010101" charset="-122"/>
              </a:rPr>
              <a:t>Clarify requirements for system configuration.
Identify specific requirements related to system security.
2. On the basis of understanding the above specific requirements, develop a detailed system test plan, determine the specific test content, test scope, test technology and test pass standards, etc.
3. Collect and produce test data and design system test cases based on requirements descriptions and test plans.
4. Build a software and hardware system test environment that is as close as possible to the user's real use environment, and prepare various test tools to complete the specified test items.</a:t>
            </a:r>
            <a:r>
              <a:rPr lang="en-US" altLang="zh-CN" sz="2400" dirty="0">
                <a:solidFill>
                  <a:schemeClr val="accent1">
                    <a:lumMod val="50000"/>
                  </a:schemeClr>
                </a:solidFill>
                <a:latin typeface="+mn-lt"/>
                <a:ea typeface="黑体" panose="02010609060101010101" charset="-122"/>
                <a:cs typeface="黑体" panose="02010609060101010101" charset="-122"/>
              </a:rPr>
              <a:t>
</a:t>
            </a:r>
            <a:endParaRPr lang="zh-CN" altLang="en-US" sz="2400"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85</a:t>
            </a:fld>
            <a:r>
              <a:rPr lang="en-US" altLang="zh-CN" b="1" dirty="0">
                <a:solidFill>
                  <a:schemeClr val="accent4"/>
                </a:solidFill>
              </a:rPr>
              <a:t>/104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vert="horz" wrap="square" lIns="91440" tIns="45720" rIns="91440" bIns="45720" numCol="1" anchor="ctr" anchorCtr="0" compatLnSpc="1"/>
          <a:lstStyle/>
          <a:p>
            <a:pPr lvl="0" eaLnBrk="1" hangingPunct="1">
              <a:defRPr/>
            </a:pPr>
            <a:r>
              <a:rPr lang="en-US" altLang="zh-CN" sz="4000" b="1" dirty="0">
                <a:solidFill>
                  <a:srgbClr val="3366FF"/>
                </a:solidFill>
                <a:effectLst>
                  <a:outerShdw blurRad="38100" dist="38100" dir="2700000" algn="tl">
                    <a:srgbClr val="C0C0C0"/>
                  </a:outerShdw>
                </a:effectLst>
                <a:latin typeface="楷体_GB2312" pitchFamily="49" charset="-122"/>
                <a:ea typeface="楷体_GB2312" pitchFamily="49" charset="-122"/>
              </a:rPr>
              <a:t>4.4 Acceptance testing</a:t>
            </a:r>
            <a:endParaRPr lang="zh-CN" altLang="en-US" sz="4000" b="1" kern="1200" noProof="0" dirty="0">
              <a:ln>
                <a:noFill/>
              </a:ln>
              <a:solidFill>
                <a:srgbClr val="3366FF"/>
              </a:solidFill>
              <a:effectLst>
                <a:outerShdw blurRad="38100" dist="38100" dir="2700000" algn="tl">
                  <a:srgbClr val="C0C0C0"/>
                </a:outerShdw>
              </a:effectLst>
              <a:uLnTx/>
              <a:uFillTx/>
              <a:latin typeface="黑体" panose="02010609060101010101" charset="-122"/>
              <a:ea typeface="黑体" panose="02010609060101010101" charset="-122"/>
              <a:cs typeface="黑体" panose="02010609060101010101" charset="-122"/>
              <a:sym typeface="+mn-ea"/>
            </a:endParaRPr>
          </a:p>
        </p:txBody>
      </p:sp>
      <p:sp>
        <p:nvSpPr>
          <p:cNvPr id="7172" name="Rectangle 3"/>
          <p:cNvSpPr>
            <a:spLocks noGrp="1"/>
          </p:cNvSpPr>
          <p:nvPr>
            <p:ph idx="1"/>
          </p:nvPr>
        </p:nvSpPr>
        <p:spPr>
          <a:xfrm>
            <a:off x="1043608" y="1722374"/>
            <a:ext cx="7598410" cy="4436110"/>
          </a:xfrm>
        </p:spPr>
        <p:txBody>
          <a:bodyPr vert="horz" wrap="square" lIns="91440" tIns="45720" rIns="91440" bIns="45720" anchor="t"/>
          <a:lstStyle/>
          <a:p>
            <a:pPr marL="0" indent="0" algn="just" eaLnBrk="1" hangingPunct="1">
              <a:lnSpc>
                <a:spcPct val="160000"/>
              </a:lnSpc>
              <a:buNone/>
            </a:pPr>
            <a:r>
              <a:rPr lang="en-US" altLang="zh-CN" sz="2400" dirty="0">
                <a:ea typeface="黑体" panose="02010609060101010101" charset="-122"/>
                <a:cs typeface="黑体" panose="02010609060101010101" charset="-122"/>
              </a:rPr>
              <a:t>4.4.1 Basic understanding of acceptance testing
4.4.2 The main content of the acceptance test	
4.4.3 Precautions for Acceptance Testing	
4.4.4 α tests and β tests	
4.4.5 A brief comparison of the four main test execution phases
</a:t>
            </a:r>
            <a:endParaRPr lang="zh-CN" altLang="en-US" sz="3200" dirty="0">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86</a:t>
            </a:fld>
            <a:r>
              <a:rPr lang="en-US" altLang="zh-CN" b="1" dirty="0">
                <a:solidFill>
                  <a:schemeClr val="accent4"/>
                </a:solidFill>
              </a:rPr>
              <a:t>/104</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47664" y="800708"/>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4.4.1 Basic understanding of acceptance testing
</a:t>
            </a:r>
            <a:endParaRPr lang="zh-CN" altLang="en-US" sz="3600" b="1" dirty="0">
              <a:solidFill>
                <a:srgbClr val="3366FF"/>
              </a:solidFill>
              <a:latin typeface="+mn-lt"/>
              <a:ea typeface="黑体" panose="02010609060101010101" charset="-122"/>
              <a:cs typeface="黑体" panose="02010609060101010101" charset="-122"/>
              <a:sym typeface="+mn-ea"/>
            </a:endParaRPr>
          </a:p>
        </p:txBody>
      </p:sp>
      <p:sp>
        <p:nvSpPr>
          <p:cNvPr id="3" name="文本框 2"/>
          <p:cNvSpPr txBox="1"/>
          <p:nvPr/>
        </p:nvSpPr>
        <p:spPr>
          <a:xfrm>
            <a:off x="264795" y="1759585"/>
            <a:ext cx="9043035" cy="3869329"/>
          </a:xfrm>
          <a:prstGeom prst="rect">
            <a:avLst/>
          </a:prstGeom>
          <a:noFill/>
        </p:spPr>
        <p:txBody>
          <a:bodyPr wrap="square" rtlCol="0">
            <a:spAutoFit/>
          </a:bodyPr>
          <a:lstStyle/>
          <a:p>
            <a:pPr lvl="1">
              <a:lnSpc>
                <a:spcPct val="150000"/>
              </a:lnSpc>
              <a:buFont typeface="Wingdings" panose="05000000000000000000" charset="0"/>
            </a:pPr>
            <a:r>
              <a:rPr lang="en-US" altLang="zh-CN" sz="2800" dirty="0">
                <a:solidFill>
                  <a:schemeClr val="tx2">
                    <a:lumMod val="95000"/>
                    <a:lumOff val="5000"/>
                  </a:schemeClr>
                </a:solidFill>
                <a:latin typeface="+mn-lt"/>
                <a:ea typeface="黑体" panose="02010609060101010101" charset="-122"/>
                <a:cs typeface="黑体" panose="02010609060101010101" charset="-122"/>
              </a:rPr>
              <a:t>(1) What is acceptance testing
(2) Acceptance testers
(3) The basis for acceptance testing
(4) Acceptance test data
(5) The main technology of acceptance testing
</a:t>
            </a:r>
            <a:endParaRPr lang="zh-CN" altLang="en-US" sz="2800" dirty="0">
              <a:solidFill>
                <a:schemeClr val="tx2">
                  <a:lumMod val="95000"/>
                  <a:lumOff val="5000"/>
                </a:schemeClr>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87</a:t>
            </a:fld>
            <a:r>
              <a:rPr lang="en-US" altLang="zh-CN" b="1" dirty="0">
                <a:solidFill>
                  <a:schemeClr val="accent4"/>
                </a:solidFill>
              </a:rPr>
              <a:t>/104</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511660" y="61976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4.4.2 The main content of the acceptance test
</a:t>
            </a:r>
            <a:endParaRPr lang="zh-CN" altLang="en-US" sz="3600" b="1" dirty="0">
              <a:solidFill>
                <a:srgbClr val="3366FF"/>
              </a:solidFill>
              <a:latin typeface="+mn-lt"/>
              <a:ea typeface="黑体" panose="02010609060101010101" charset="-122"/>
              <a:cs typeface="黑体" panose="02010609060101010101" charset="-122"/>
            </a:endParaRPr>
          </a:p>
        </p:txBody>
      </p:sp>
      <p:sp>
        <p:nvSpPr>
          <p:cNvPr id="3" name="文本框 2"/>
          <p:cNvSpPr txBox="1"/>
          <p:nvPr/>
        </p:nvSpPr>
        <p:spPr>
          <a:xfrm>
            <a:off x="116205" y="1633855"/>
            <a:ext cx="8554085" cy="3604000"/>
          </a:xfrm>
          <a:prstGeom prst="rect">
            <a:avLst/>
          </a:prstGeom>
          <a:noFill/>
        </p:spPr>
        <p:txBody>
          <a:bodyPr wrap="square" rtlCol="0">
            <a:spAutoFit/>
          </a:bodyPr>
          <a:lstStyle/>
          <a:p>
            <a:pPr lvl="1">
              <a:lnSpc>
                <a:spcPct val="120000"/>
              </a:lnSpc>
              <a:buFont typeface="Wingdings" panose="05000000000000000000" charset="0"/>
            </a:pPr>
            <a:r>
              <a:rPr lang="en-US" altLang="zh-CN" sz="2800" dirty="0">
                <a:solidFill>
                  <a:schemeClr val="accent1">
                    <a:lumMod val="75000"/>
                  </a:schemeClr>
                </a:solidFill>
                <a:latin typeface="黑体" panose="02010609060101010101" charset="-122"/>
                <a:ea typeface="黑体" panose="02010609060101010101" charset="-122"/>
                <a:cs typeface="黑体" panose="02010609060101010101" charset="-122"/>
              </a:rPr>
              <a:t>    </a:t>
            </a:r>
            <a:r>
              <a:rPr lang="en-US" altLang="zh-CN" dirty="0">
                <a:solidFill>
                  <a:schemeClr val="accent1">
                    <a:lumMod val="75000"/>
                  </a:schemeClr>
                </a:solidFill>
                <a:latin typeface="+mn-lt"/>
                <a:ea typeface="黑体" panose="02010609060101010101" charset="-122"/>
                <a:cs typeface="黑体" panose="02010609060101010101" charset="-122"/>
              </a:rPr>
              <a:t>Acceptance testing can be generally divided into two parts: software configuration review and software validity testing.</a:t>
            </a:r>
            <a:r>
              <a:rPr lang="en-US" altLang="zh-CN" dirty="0">
                <a:solidFill>
                  <a:schemeClr val="tx2">
                    <a:lumMod val="95000"/>
                    <a:lumOff val="5000"/>
                  </a:schemeClr>
                </a:solidFill>
                <a:latin typeface="+mn-lt"/>
                <a:ea typeface="黑体" panose="02010609060101010101" charset="-122"/>
                <a:cs typeface="黑体" panose="02010609060101010101" charset="-122"/>
              </a:rPr>
              <a:t>
</a:t>
            </a:r>
            <a:r>
              <a:rPr lang="en-US" altLang="zh-CN" sz="2400" dirty="0">
                <a:solidFill>
                  <a:schemeClr val="tx2">
                    <a:lumMod val="95000"/>
                    <a:lumOff val="5000"/>
                  </a:schemeClr>
                </a:solidFill>
                <a:latin typeface="+mn-lt"/>
                <a:ea typeface="黑体" panose="02010609060101010101" charset="-122"/>
                <a:cs typeface="黑体" panose="02010609060101010101" charset="-122"/>
              </a:rPr>
              <a:t>1. Software configuration review</a:t>
            </a:r>
            <a:r>
              <a:rPr lang="en-US" altLang="zh-CN" dirty="0">
                <a:solidFill>
                  <a:schemeClr val="tx2">
                    <a:lumMod val="95000"/>
                    <a:lumOff val="5000"/>
                  </a:schemeClr>
                </a:solidFill>
                <a:latin typeface="+mn-lt"/>
                <a:ea typeface="黑体" panose="02010609060101010101" charset="-122"/>
                <a:cs typeface="黑体" panose="02010609060101010101" charset="-122"/>
              </a:rPr>
              <a:t>
Common software configuration items include the following:
(1) The main software program configuration generally includes source programs, executable programs, software installation configuration scripts, key test scripts or test programs.
(2) Main technical documents.
(3) Main development management documents.</a:t>
            </a:r>
            <a:endParaRPr lang="zh-CN" altLang="en-US" sz="2400" b="1" dirty="0">
              <a:solidFill>
                <a:schemeClr val="tx2"/>
              </a:solidFill>
              <a:latin typeface="+mn-lt"/>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88</a:t>
            </a:fld>
            <a:r>
              <a:rPr lang="en-US" altLang="zh-CN" b="1" dirty="0">
                <a:solidFill>
                  <a:schemeClr val="accent4"/>
                </a:solidFill>
              </a:rPr>
              <a:t>/104</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3065" y="1665605"/>
            <a:ext cx="8103235" cy="4578946"/>
          </a:xfrm>
          <a:prstGeom prst="rect">
            <a:avLst/>
          </a:prstGeom>
          <a:noFill/>
        </p:spPr>
        <p:txBody>
          <a:bodyPr wrap="square" rtlCol="0">
            <a:spAutoFit/>
          </a:bodyPr>
          <a:lstStyle/>
          <a:p>
            <a:r>
              <a:rPr lang="en-US" altLang="zh-CN" sz="2400" dirty="0">
                <a:solidFill>
                  <a:schemeClr val="tx2"/>
                </a:solidFill>
              </a:rPr>
              <a:t>When performing a software program class configuration check, you need to pay attention to completing the following checks for the software program:
</a:t>
            </a:r>
            <a:r>
              <a:rPr lang="en-US" altLang="zh-CN" sz="2800" b="1" dirty="0"/>
              <a:t>(1) Source code check</a:t>
            </a:r>
            <a:endParaRPr lang="zh-CN" altLang="en-US" sz="2800" b="1" dirty="0"/>
          </a:p>
          <a:p>
            <a:pPr marL="1257300" lvl="2" indent="-342900">
              <a:lnSpc>
                <a:spcPct val="120000"/>
              </a:lnSpc>
              <a:buFont typeface="Wingdings" panose="05000000000000000000" charset="0"/>
              <a:buChar char="u"/>
            </a:pPr>
            <a:r>
              <a:rPr lang="en-US" altLang="zh-CN" sz="2400" dirty="0">
                <a:solidFill>
                  <a:schemeClr val="tx2"/>
                </a:solidFill>
              </a:rPr>
              <a:t>Normative checks.
Data type checking.
External interface check</a:t>
            </a:r>
            <a:r>
              <a:rPr lang="zh-CN" altLang="en-US" sz="2400" b="1" dirty="0">
                <a:solidFill>
                  <a:schemeClr val="tx2"/>
                </a:solidFill>
              </a:rPr>
              <a:t>。</a:t>
            </a:r>
            <a:endParaRPr lang="zh-CN" altLang="en-US" dirty="0"/>
          </a:p>
          <a:p>
            <a:r>
              <a:rPr lang="en-US" altLang="zh-CN" sz="2800" b="1" dirty="0"/>
              <a:t>(2) Software consistency check</a:t>
            </a:r>
            <a:endParaRPr lang="zh-CN" altLang="en-US" dirty="0"/>
          </a:p>
          <a:p>
            <a:pPr marL="1257300" lvl="2" indent="-342900">
              <a:lnSpc>
                <a:spcPct val="110000"/>
              </a:lnSpc>
              <a:buFont typeface="Wingdings" panose="05000000000000000000" charset="0"/>
              <a:buChar char="u"/>
            </a:pPr>
            <a:r>
              <a:rPr lang="en-US" altLang="zh-CN" sz="2400" dirty="0">
                <a:solidFill>
                  <a:schemeClr val="tx2"/>
                </a:solidFill>
              </a:rPr>
              <a:t>Compilation checks.
Installation and uninstallation tests.
Run a module consistency check.</a:t>
            </a:r>
            <a:endParaRPr lang="zh-CN" altLang="en-US" dirty="0"/>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89</a:t>
            </a:fld>
            <a:r>
              <a:rPr lang="en-US" altLang="zh-CN" b="1" dirty="0">
                <a:solidFill>
                  <a:schemeClr val="accent4"/>
                </a:solidFill>
              </a:rPr>
              <a:t>/104</a:t>
            </a:r>
          </a:p>
        </p:txBody>
      </p:sp>
      <p:sp>
        <p:nvSpPr>
          <p:cNvPr id="7" name="Rectangle 3">
            <a:extLst>
              <a:ext uri="{FF2B5EF4-FFF2-40B4-BE49-F238E27FC236}">
                <a16:creationId xmlns:a16="http://schemas.microsoft.com/office/drawing/2014/main" id="{87BA87AC-7F94-4FBE-8D97-0D9C917035E2}"/>
              </a:ext>
            </a:extLst>
          </p:cNvPr>
          <p:cNvSpPr>
            <a:spLocks noGrp="1"/>
          </p:cNvSpPr>
          <p:nvPr>
            <p:ph type="title"/>
          </p:nvPr>
        </p:nvSpPr>
        <p:spPr>
          <a:xfrm>
            <a:off x="1511660" y="619760"/>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latin typeface="+mn-lt"/>
                <a:ea typeface="黑体" panose="02010609060101010101" charset="-122"/>
                <a:cs typeface="黑体" panose="02010609060101010101" charset="-122"/>
              </a:rPr>
              <a:t>4.4.2 The main content of the acceptance test
</a:t>
            </a:r>
            <a:endParaRPr lang="zh-CN" altLang="en-US" sz="3600" b="1"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03648" y="320675"/>
            <a:ext cx="7427595" cy="1014095"/>
          </a:xfrm>
        </p:spPr>
        <p:txBody>
          <a:bodyPr vert="horz" wrap="square" lIns="91440" tIns="45720" rIns="91440" bIns="45720" anchor="ctr"/>
          <a:lstStyle/>
          <a:p>
            <a:pPr eaLnBrk="1" hangingPunct="1">
              <a:lnSpc>
                <a:spcPct val="120000"/>
              </a:lnSpc>
            </a:pPr>
            <a:r>
              <a:rPr lang="en-US" altLang="zh-CN" sz="3600" b="1" dirty="0">
                <a:solidFill>
                  <a:srgbClr val="3366FF"/>
                </a:solidFill>
                <a:ea typeface="黑体" panose="02010609060101010101" charset="-122"/>
                <a:cs typeface="黑体" panose="02010609060101010101" charset="-122"/>
              </a:rPr>
              <a:t>4.1.2 Basic understanding of unit testing</a:t>
            </a:r>
            <a:endParaRPr lang="zh-CN" altLang="en-US" sz="3600" b="1" dirty="0">
              <a:solidFill>
                <a:srgbClr val="3366FF"/>
              </a:solidFill>
              <a:ea typeface="黑体" panose="02010609060101010101" charset="-122"/>
              <a:cs typeface="黑体" panose="02010609060101010101" charset="-122"/>
            </a:endParaRPr>
          </a:p>
        </p:txBody>
      </p:sp>
      <p:sp>
        <p:nvSpPr>
          <p:cNvPr id="1451012" name="Text Box 4"/>
          <p:cNvSpPr txBox="1">
            <a:spLocks noChangeArrowheads="1"/>
          </p:cNvSpPr>
          <p:nvPr/>
        </p:nvSpPr>
        <p:spPr bwMode="auto">
          <a:xfrm>
            <a:off x="399415" y="1419860"/>
            <a:ext cx="8344535" cy="46535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R="0" defTabSz="914400">
              <a:lnSpc>
                <a:spcPct val="120000"/>
              </a:lnSpc>
              <a:buClr>
                <a:schemeClr val="accent1"/>
              </a:buClr>
              <a:buSzPct val="75000"/>
              <a:buFontTx/>
              <a:buNone/>
              <a:defRPr/>
            </a:pPr>
            <a:r>
              <a:rPr kumimoji="0" lang="en-US" altLang="zh-CN" sz="2800" b="1" kern="1200" cap="none" spc="0" normalizeH="0" baseline="0" noProof="0" dirty="0">
                <a:solidFill>
                  <a:schemeClr val="accent1">
                    <a:lumMod val="50000"/>
                  </a:schemeClr>
                </a:solidFill>
                <a:latin typeface="+mj-lt"/>
                <a:ea typeface="黑体" panose="02010609060101010101" charset="-122"/>
                <a:cs typeface="黑体" panose="02010609060101010101" charset="-122"/>
              </a:rPr>
              <a:t>(3) When to start unit testing </a:t>
            </a:r>
          </a:p>
          <a:p>
            <a:pPr marR="0" defTabSz="914400">
              <a:lnSpc>
                <a:spcPct val="120000"/>
              </a:lnSpc>
              <a:buClr>
                <a:schemeClr val="accent1"/>
              </a:buClr>
              <a:buSzPct val="75000"/>
              <a:buFontTx/>
              <a:buNone/>
              <a:defRPr/>
            </a:pP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The sooner the unit test is carried out, the better. Unit tests typically begin after coding is complete and have been compiled, and you should have a unit test plan, unit test cases, and so on. </a:t>
            </a:r>
          </a:p>
          <a:p>
            <a:pPr marR="0" defTabSz="914400">
              <a:lnSpc>
                <a:spcPct val="120000"/>
              </a:lnSpc>
              <a:buClr>
                <a:schemeClr val="accent1"/>
              </a:buClr>
              <a:buSzPct val="75000"/>
              <a:buFontTx/>
              <a:buNone/>
              <a:defRPr/>
            </a:pPr>
            <a:r>
              <a:rPr kumimoji="0" lang="en-US" altLang="zh-CN" sz="2800" b="1" kern="1200" cap="none" spc="0" normalizeH="0" baseline="0" noProof="0" dirty="0">
                <a:solidFill>
                  <a:schemeClr val="accent1">
                    <a:lumMod val="50000"/>
                  </a:schemeClr>
                </a:solidFill>
                <a:latin typeface="+mj-lt"/>
                <a:ea typeface="黑体" panose="02010609060101010101" charset="-122"/>
                <a:cs typeface="黑体" panose="02010609060101010101" charset="-122"/>
              </a:rPr>
              <a:t>(4) Who is responsible for unit testing </a:t>
            </a:r>
          </a:p>
          <a:p>
            <a:pPr marR="0" defTabSz="914400">
              <a:lnSpc>
                <a:spcPct val="120000"/>
              </a:lnSpc>
              <a:buClr>
                <a:schemeClr val="accent1"/>
              </a:buClr>
              <a:buSzPct val="75000"/>
              <a:buFontTx/>
              <a:buNone/>
              <a:defRPr/>
            </a:pPr>
            <a:r>
              <a:rPr lang="en-US" altLang="zh-CN" sz="2400" dirty="0">
                <a:solidFill>
                  <a:schemeClr val="tx2"/>
                </a:solidFill>
                <a:latin typeface="+mj-lt"/>
                <a:ea typeface="黑体" panose="02010609060101010101" charset="-122"/>
                <a:cs typeface="黑体" panose="02010609060101010101" charset="-122"/>
              </a:rPr>
              <a:t>Unit </a:t>
            </a:r>
            <a:r>
              <a:rPr lang="en-US" altLang="zh-CN" sz="2400" noProof="0" dirty="0">
                <a:solidFill>
                  <a:schemeClr val="tx2"/>
                </a:solidFill>
                <a:latin typeface="+mj-lt"/>
                <a:ea typeface="黑体" panose="02010609060101010101" charset="-122"/>
                <a:cs typeface="黑体" panose="02010609060101010101" charset="-122"/>
              </a:rPr>
              <a:t>t</a:t>
            </a:r>
            <a:r>
              <a:rPr kumimoji="0" lang="en-US" altLang="zh-CN" sz="2400" kern="1200" cap="none" spc="0" normalizeH="0" baseline="0" noProof="0" dirty="0">
                <a:solidFill>
                  <a:schemeClr val="tx2"/>
                </a:solidFill>
                <a:latin typeface="+mj-lt"/>
                <a:ea typeface="黑体" panose="02010609060101010101" charset="-122"/>
                <a:cs typeface="黑体" panose="02010609060101010101" charset="-122"/>
              </a:rPr>
              <a:t>esting is generally done by the developers themselves. Code that developers develop themselves can test, or they can cross-test between developers when conditions permit, in order to obtain more objective test results.</a:t>
            </a:r>
            <a:endParaRPr kumimoji="0" lang="zh-CN" altLang="en-US" kern="1200" cap="none" spc="0" normalizeH="0" baseline="0" noProof="0" dirty="0">
              <a:solidFill>
                <a:schemeClr val="tx2"/>
              </a:solidFill>
              <a:latin typeface="+mj-lt"/>
              <a:ea typeface="黑体" panose="02010609060101010101" charset="-122"/>
              <a:cs typeface="黑体" panose="02010609060101010101" charset="-122"/>
            </a:endParaRPr>
          </a:p>
        </p:txBody>
      </p:sp>
      <p:sp>
        <p:nvSpPr>
          <p:cNvPr id="11269" name="Text Box 6"/>
          <p:cNvSpPr txBox="1"/>
          <p:nvPr/>
        </p:nvSpPr>
        <p:spPr>
          <a:xfrm>
            <a:off x="179388" y="1052513"/>
            <a:ext cx="274637" cy="2303462"/>
          </a:xfrm>
          <a:prstGeom prst="rect">
            <a:avLst/>
          </a:prstGeom>
          <a:noFill/>
          <a:ln w="9525">
            <a:noFill/>
          </a:ln>
        </p:spPr>
        <p:txBody>
          <a:bodyPr vert="eaVert" lIns="0" tIns="0" rIns="0" bIns="0">
            <a:spAutoFit/>
          </a:bodyPr>
          <a:lstStyle/>
          <a:p>
            <a:pPr>
              <a:spcBef>
                <a:spcPct val="50000"/>
              </a:spcBef>
            </a:pPr>
            <a:endParaRPr lang="en-US" altLang="zh-CN" sz="1800" dirty="0">
              <a:solidFill>
                <a:srgbClr val="808080"/>
              </a:solidFill>
              <a:latin typeface="Arial" panose="020B0604020202020204" pitchFamily="34" charset="0"/>
            </a:endParaRPr>
          </a:p>
        </p:txBody>
      </p:sp>
      <p:sp>
        <p:nvSpPr>
          <p:cNvPr id="4098" name="Rectangle 6"/>
          <p:cNvSpPr txBox="1">
            <a:spLocks noGrp="1"/>
          </p:cNvSpPr>
          <p:nvPr/>
        </p:nvSpPr>
        <p:spPr>
          <a:xfrm>
            <a:off x="7727315" y="6303645"/>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a:t>
            </a:fld>
            <a:r>
              <a:rPr lang="en-US" altLang="zh-CN" b="1" dirty="0">
                <a:solidFill>
                  <a:schemeClr val="accent4"/>
                </a:solidFill>
              </a:rPr>
              <a:t>/104</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165" y="1654810"/>
            <a:ext cx="8481060" cy="3597139"/>
          </a:xfrm>
          <a:prstGeom prst="rect">
            <a:avLst/>
          </a:prstGeom>
          <a:noFill/>
        </p:spPr>
        <p:txBody>
          <a:bodyPr wrap="square" rtlCol="0">
            <a:spAutoFit/>
          </a:bodyPr>
          <a:lstStyle/>
          <a:p>
            <a:pPr>
              <a:lnSpc>
                <a:spcPct val="120000"/>
              </a:lnSpc>
            </a:pPr>
            <a:r>
              <a:rPr lang="en-US" altLang="zh-CN" sz="2400" dirty="0">
                <a:solidFill>
                  <a:schemeClr val="tx2"/>
                </a:solidFill>
              </a:rPr>
              <a:t>For documents handed over to users, the following needs to be checked:
1.Completeness.
2.Normative.
3.</a:t>
            </a:r>
            <a:r>
              <a:rPr lang="en-US" altLang="zh-CN" sz="2000" dirty="0">
                <a:effectLst/>
                <a:latin typeface="Segoe UI Web (West European)"/>
              </a:rPr>
              <a:t> </a:t>
            </a:r>
            <a:r>
              <a:rPr lang="en-US" altLang="zh-CN" sz="2400" dirty="0">
                <a:solidFill>
                  <a:schemeClr val="tx2"/>
                </a:solidFill>
              </a:rPr>
              <a:t>Relevance.
4.Complete independence.
5. Flexibility.
6. Traceability.</a:t>
            </a:r>
            <a:endParaRPr lang="zh-CN" altLang="en-US" sz="2400" b="1" dirty="0">
              <a:solidFill>
                <a:schemeClr val="tx2"/>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90</a:t>
            </a:fld>
            <a:r>
              <a:rPr lang="en-US" altLang="zh-CN" b="1" dirty="0">
                <a:solidFill>
                  <a:schemeClr val="accent4"/>
                </a:solidFill>
              </a:rPr>
              <a:t>/104</a:t>
            </a:r>
          </a:p>
        </p:txBody>
      </p:sp>
      <p:sp>
        <p:nvSpPr>
          <p:cNvPr id="7" name="Rectangle 3">
            <a:extLst>
              <a:ext uri="{FF2B5EF4-FFF2-40B4-BE49-F238E27FC236}">
                <a16:creationId xmlns:a16="http://schemas.microsoft.com/office/drawing/2014/main" id="{90ECC53C-56EE-486E-9F0A-DEB00054C3A1}"/>
              </a:ext>
            </a:extLst>
          </p:cNvPr>
          <p:cNvSpPr txBox="1">
            <a:spLocks/>
          </p:cNvSpPr>
          <p:nvPr/>
        </p:nvSpPr>
        <p:spPr>
          <a:xfrm>
            <a:off x="1511660" y="61976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4.4.2 The main content of the acceptance test
</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125" y="1287145"/>
            <a:ext cx="9039860" cy="5302927"/>
          </a:xfrm>
          <a:prstGeom prst="rect">
            <a:avLst/>
          </a:prstGeom>
          <a:noFill/>
        </p:spPr>
        <p:txBody>
          <a:bodyPr wrap="square" rtlCol="0">
            <a:spAutoFit/>
          </a:bodyPr>
          <a:lstStyle/>
          <a:p>
            <a:pPr>
              <a:lnSpc>
                <a:spcPct val="120000"/>
              </a:lnSpc>
            </a:pPr>
            <a:r>
              <a:rPr lang="en-US" altLang="zh-CN" sz="2400" b="1" dirty="0">
                <a:solidFill>
                  <a:schemeClr val="accent1">
                    <a:lumMod val="50000"/>
                  </a:schemeClr>
                </a:solidFill>
                <a:latin typeface="+mn-lt"/>
                <a:ea typeface="黑体" panose="02010609060101010101" charset="-122"/>
                <a:cs typeface="黑体" panose="02010609060101010101" charset="-122"/>
              </a:rPr>
              <a:t>2. Software effectiveness test
</a:t>
            </a:r>
            <a:r>
              <a:rPr lang="en-US" altLang="zh-CN" dirty="0">
                <a:solidFill>
                  <a:schemeClr val="tx2"/>
                </a:solidFill>
                <a:latin typeface="+mn-lt"/>
                <a:ea typeface="黑体" panose="02010609060101010101" charset="-122"/>
                <a:cs typeface="黑体" panose="02010609060101010101" charset="-122"/>
              </a:rPr>
              <a:t>Test content for the validity test of the executable program:
1</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Software interface testing.
2</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Usability testing.
3</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Functional testing, including normal business process testing and error handling capability testing.
4</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Performance testing, including load, capacity, and stress testing.
5</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Software runtime environment and system platform configuration test.
6</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Robustness testing, including recovery testing under various hardware and software failures.
7</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Reliability testing.
8</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Compatibility testing.
9</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Data backup test.
10</a:t>
            </a:r>
            <a:r>
              <a:rPr lang="zh-CN" altLang="en-US" dirty="0">
                <a:solidFill>
                  <a:schemeClr val="tx2"/>
                </a:solidFill>
                <a:latin typeface="+mn-lt"/>
                <a:ea typeface="黑体" panose="02010609060101010101" charset="-122"/>
                <a:cs typeface="黑体" panose="02010609060101010101" charset="-122"/>
              </a:rPr>
              <a:t>）</a:t>
            </a:r>
            <a:r>
              <a:rPr lang="en-US" altLang="zh-CN" dirty="0">
                <a:solidFill>
                  <a:schemeClr val="tx2"/>
                </a:solidFill>
                <a:latin typeface="+mn-lt"/>
                <a:ea typeface="黑体" panose="02010609060101010101" charset="-122"/>
                <a:cs typeface="黑体" panose="02010609060101010101" charset="-122"/>
              </a:rPr>
              <a:t>Security testing.</a:t>
            </a:r>
            <a:endParaRPr lang="zh-CN" altLang="en-US" sz="2400" dirty="0">
              <a:solidFill>
                <a:schemeClr val="tx2"/>
              </a:solidFill>
              <a:latin typeface="+mn-lt"/>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91</a:t>
            </a:fld>
            <a:r>
              <a:rPr lang="en-US" altLang="zh-CN" b="1" dirty="0">
                <a:solidFill>
                  <a:schemeClr val="accent4"/>
                </a:solidFill>
              </a:rPr>
              <a:t>/104</a:t>
            </a:r>
          </a:p>
        </p:txBody>
      </p:sp>
      <p:sp>
        <p:nvSpPr>
          <p:cNvPr id="7" name="Rectangle 3">
            <a:extLst>
              <a:ext uri="{FF2B5EF4-FFF2-40B4-BE49-F238E27FC236}">
                <a16:creationId xmlns:a16="http://schemas.microsoft.com/office/drawing/2014/main" id="{2C21E03F-FD2A-420B-846C-A73172B7E4BF}"/>
              </a:ext>
            </a:extLst>
          </p:cNvPr>
          <p:cNvSpPr txBox="1">
            <a:spLocks/>
          </p:cNvSpPr>
          <p:nvPr/>
        </p:nvSpPr>
        <p:spPr>
          <a:xfrm>
            <a:off x="1511660" y="61976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4.4.2 The main content of the acceptance test
</a:t>
            </a:r>
            <a:endParaRPr lang="zh-CN" altLang="en-US" sz="3600" b="1" kern="0" dirty="0">
              <a:solidFill>
                <a:srgbClr val="3366FF"/>
              </a:solidFill>
              <a:latin typeface="+mn-lt"/>
              <a:ea typeface="黑体" panose="02010609060101010101" charset="-122"/>
              <a:cs typeface="黑体" panose="0201060906010101010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143" y="1684562"/>
            <a:ext cx="8726363" cy="5117748"/>
          </a:xfrm>
          <a:prstGeom prst="rect">
            <a:avLst/>
          </a:prstGeom>
          <a:noFill/>
        </p:spPr>
        <p:txBody>
          <a:bodyPr wrap="square" rtlCol="0">
            <a:spAutoFit/>
          </a:bodyPr>
          <a:lstStyle/>
          <a:p>
            <a:pPr>
              <a:lnSpc>
                <a:spcPts val="1920"/>
              </a:lnSpc>
            </a:pPr>
            <a:r>
              <a:rPr lang="en-US" altLang="zh-CN" sz="3200" b="1" dirty="0">
                <a:solidFill>
                  <a:schemeClr val="accent1">
                    <a:lumMod val="50000"/>
                  </a:schemeClr>
                </a:solidFill>
                <a:latin typeface="+mn-lt"/>
                <a:ea typeface="黑体" panose="02010609060101010101" charset="-122"/>
                <a:cs typeface="黑体" panose="02010609060101010101" charset="-122"/>
              </a:rPr>
              <a:t>2. Software effectiveness test
</a:t>
            </a:r>
          </a:p>
          <a:p>
            <a:pPr>
              <a:lnSpc>
                <a:spcPts val="1920"/>
              </a:lnSpc>
            </a:pPr>
            <a:r>
              <a:rPr lang="en-US" altLang="zh-CN" sz="1600" b="1" dirty="0">
                <a:solidFill>
                  <a:schemeClr val="tx2"/>
                </a:solidFill>
                <a:latin typeface="+mn-lt"/>
                <a:ea typeface="黑体" panose="02010609060101010101" charset="-122"/>
                <a:cs typeface="黑体" panose="02010609060101010101" charset="-122"/>
              </a:rPr>
              <a:t>Figure 4-13 provides a general understanding of the process and content of the acceptance test:</a:t>
            </a:r>
            <a:r>
              <a:rPr lang="en-US" altLang="zh-CN" sz="3200" b="1" dirty="0">
                <a:solidFill>
                  <a:schemeClr val="accent1">
                    <a:lumMod val="50000"/>
                  </a:schemeClr>
                </a:solidFill>
                <a:latin typeface="+mn-lt"/>
                <a:ea typeface="黑体" panose="02010609060101010101" charset="-122"/>
                <a:cs typeface="黑体" panose="02010609060101010101" charset="-122"/>
              </a:rPr>
              <a:t>
</a:t>
            </a:r>
            <a:endParaRPr lang="zh-CN" altLang="en-US" sz="2400" b="1" dirty="0">
              <a:solidFill>
                <a:schemeClr val="tx2"/>
              </a:solidFill>
              <a:latin typeface="+mn-lt"/>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nSpc>
                <a:spcPct val="120000"/>
              </a:lnSpc>
            </a:pPr>
            <a:endParaRPr lang="zh-CN" altLang="en-US" sz="2400" b="1" dirty="0">
              <a:solidFill>
                <a:schemeClr val="tx2"/>
              </a:solidFill>
            </a:endParaRPr>
          </a:p>
          <a:p>
            <a:pPr algn="ctr">
              <a:lnSpc>
                <a:spcPct val="120000"/>
              </a:lnSpc>
            </a:pPr>
            <a:r>
              <a:rPr lang="en-US" altLang="zh-CN" dirty="0">
                <a:solidFill>
                  <a:schemeClr val="tx2"/>
                </a:solidFill>
              </a:rPr>
              <a:t>Figure 4-13 The process of continuous integration testing</a:t>
            </a:r>
            <a:r>
              <a:rPr lang="en-US" altLang="zh-CN" b="1" dirty="0">
                <a:solidFill>
                  <a:schemeClr val="tx2"/>
                </a:solidFill>
              </a:rPr>
              <a:t>
</a:t>
            </a:r>
            <a:endParaRPr lang="zh-CN" altLang="en-US" b="1" dirty="0">
              <a:solidFill>
                <a:schemeClr val="tx2"/>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92</a:t>
            </a:fld>
            <a:r>
              <a:rPr lang="en-US" altLang="zh-CN" b="1" dirty="0">
                <a:solidFill>
                  <a:schemeClr val="accent4"/>
                </a:solidFill>
              </a:rPr>
              <a:t>/104</a:t>
            </a:r>
          </a:p>
        </p:txBody>
      </p:sp>
      <p:sp>
        <p:nvSpPr>
          <p:cNvPr id="8" name="Rectangle 3">
            <a:extLst>
              <a:ext uri="{FF2B5EF4-FFF2-40B4-BE49-F238E27FC236}">
                <a16:creationId xmlns:a16="http://schemas.microsoft.com/office/drawing/2014/main" id="{9E5FE9BB-7B72-4D69-B96D-D5963250C7A4}"/>
              </a:ext>
            </a:extLst>
          </p:cNvPr>
          <p:cNvSpPr txBox="1">
            <a:spLocks/>
          </p:cNvSpPr>
          <p:nvPr/>
        </p:nvSpPr>
        <p:spPr>
          <a:xfrm>
            <a:off x="1511660" y="619760"/>
            <a:ext cx="7427595" cy="1014095"/>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kern="0" dirty="0">
                <a:solidFill>
                  <a:srgbClr val="3366FF"/>
                </a:solidFill>
                <a:latin typeface="+mn-lt"/>
                <a:ea typeface="黑体" panose="02010609060101010101" charset="-122"/>
                <a:cs typeface="黑体" panose="02010609060101010101" charset="-122"/>
              </a:rPr>
              <a:t>4.4.2 The main content of the acceptance test
</a:t>
            </a:r>
            <a:endParaRPr lang="zh-CN" altLang="en-US" sz="3600" b="1" kern="0" dirty="0">
              <a:solidFill>
                <a:srgbClr val="3366FF"/>
              </a:solidFill>
              <a:latin typeface="+mn-lt"/>
              <a:ea typeface="黑体" panose="02010609060101010101" charset="-122"/>
              <a:cs typeface="黑体" panose="02010609060101010101" charset="-122"/>
            </a:endParaRPr>
          </a:p>
        </p:txBody>
      </p:sp>
      <p:sp>
        <p:nvSpPr>
          <p:cNvPr id="6" name="文本框 5">
            <a:extLst>
              <a:ext uri="{FF2B5EF4-FFF2-40B4-BE49-F238E27FC236}">
                <a16:creationId xmlns:a16="http://schemas.microsoft.com/office/drawing/2014/main" id="{D0389E8E-641A-4B1E-ACA6-77BF463D2C4A}"/>
              </a:ext>
            </a:extLst>
          </p:cNvPr>
          <p:cNvSpPr txBox="1"/>
          <p:nvPr/>
        </p:nvSpPr>
        <p:spPr>
          <a:xfrm>
            <a:off x="467544" y="2924944"/>
            <a:ext cx="2608406" cy="1200329"/>
          </a:xfrm>
          <a:prstGeom prst="rect">
            <a:avLst/>
          </a:prstGeom>
          <a:noFill/>
        </p:spPr>
        <p:txBody>
          <a:bodyPr wrap="none" rtlCol="0">
            <a:spAutoFit/>
          </a:bodyPr>
          <a:lstStyle/>
          <a:p>
            <a:r>
              <a:rPr lang="en-US" altLang="zh-CN" sz="1800" dirty="0">
                <a:solidFill>
                  <a:schemeClr val="tx2"/>
                </a:solidFill>
              </a:rPr>
              <a:t>Source code</a:t>
            </a:r>
          </a:p>
          <a:p>
            <a:r>
              <a:rPr lang="en-US" altLang="zh-CN" sz="1800" dirty="0">
                <a:solidFill>
                  <a:schemeClr val="tx2"/>
                </a:solidFill>
              </a:rPr>
              <a:t>Code list</a:t>
            </a:r>
          </a:p>
          <a:p>
            <a:r>
              <a:rPr lang="en-US" altLang="zh-CN" sz="1800" dirty="0">
                <a:solidFill>
                  <a:schemeClr val="tx2"/>
                </a:solidFill>
              </a:rPr>
              <a:t>Technical document</a:t>
            </a:r>
          </a:p>
          <a:p>
            <a:r>
              <a:rPr lang="en-US" altLang="zh-CN" sz="1800" dirty="0">
                <a:solidFill>
                  <a:schemeClr val="tx2"/>
                </a:solidFill>
              </a:rPr>
              <a:t>Management document</a:t>
            </a:r>
            <a:endParaRPr lang="zh-CN" altLang="en-US" sz="1800" dirty="0">
              <a:solidFill>
                <a:schemeClr val="tx2"/>
              </a:solidFill>
            </a:endParaRPr>
          </a:p>
        </p:txBody>
      </p:sp>
      <p:sp>
        <p:nvSpPr>
          <p:cNvPr id="10" name="文本框 9">
            <a:extLst>
              <a:ext uri="{FF2B5EF4-FFF2-40B4-BE49-F238E27FC236}">
                <a16:creationId xmlns:a16="http://schemas.microsoft.com/office/drawing/2014/main" id="{2AE8C5C2-B966-4FB5-A5D8-FA2A2A57D52D}"/>
              </a:ext>
            </a:extLst>
          </p:cNvPr>
          <p:cNvSpPr txBox="1"/>
          <p:nvPr/>
        </p:nvSpPr>
        <p:spPr>
          <a:xfrm>
            <a:off x="467544" y="4329100"/>
            <a:ext cx="2678938" cy="1169551"/>
          </a:xfrm>
          <a:prstGeom prst="rect">
            <a:avLst/>
          </a:prstGeom>
          <a:noFill/>
        </p:spPr>
        <p:txBody>
          <a:bodyPr wrap="none" rtlCol="0">
            <a:spAutoFit/>
          </a:bodyPr>
          <a:lstStyle/>
          <a:p>
            <a:r>
              <a:rPr lang="en-US" altLang="zh-CN" sz="1600" dirty="0">
                <a:solidFill>
                  <a:schemeClr val="tx2"/>
                </a:solidFill>
              </a:rPr>
              <a:t>Requirements Specification</a:t>
            </a:r>
          </a:p>
          <a:p>
            <a:r>
              <a:rPr lang="en-US" altLang="zh-CN" sz="1800" dirty="0">
                <a:solidFill>
                  <a:schemeClr val="tx2"/>
                </a:solidFill>
              </a:rPr>
              <a:t>Project contract</a:t>
            </a:r>
          </a:p>
          <a:p>
            <a:r>
              <a:rPr lang="en-US" altLang="zh-CN" sz="1800" dirty="0">
                <a:solidFill>
                  <a:schemeClr val="tx2"/>
                </a:solidFill>
              </a:rPr>
              <a:t>User document</a:t>
            </a:r>
          </a:p>
          <a:p>
            <a:r>
              <a:rPr lang="en-US" altLang="zh-CN" sz="1800" dirty="0">
                <a:solidFill>
                  <a:schemeClr val="tx2"/>
                </a:solidFill>
              </a:rPr>
              <a:t>System software</a:t>
            </a:r>
            <a:endParaRPr lang="zh-CN" altLang="en-US" sz="1800" dirty="0">
              <a:solidFill>
                <a:schemeClr val="tx2"/>
              </a:solidFill>
            </a:endParaRPr>
          </a:p>
        </p:txBody>
      </p:sp>
      <p:sp>
        <p:nvSpPr>
          <p:cNvPr id="7" name="右大括号 6">
            <a:extLst>
              <a:ext uri="{FF2B5EF4-FFF2-40B4-BE49-F238E27FC236}">
                <a16:creationId xmlns:a16="http://schemas.microsoft.com/office/drawing/2014/main" id="{81686908-E1DA-4664-9F5E-1D5F0CCDE043}"/>
              </a:ext>
            </a:extLst>
          </p:cNvPr>
          <p:cNvSpPr/>
          <p:nvPr/>
        </p:nvSpPr>
        <p:spPr bwMode="auto">
          <a:xfrm>
            <a:off x="3095836" y="2937520"/>
            <a:ext cx="216024" cy="1092317"/>
          </a:xfrm>
          <a:prstGeom prst="rightBrace">
            <a:avLst/>
          </a:prstGeom>
          <a:ln>
            <a:solidFill>
              <a:schemeClr val="tx2"/>
            </a:solidFill>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右大括号 11">
            <a:extLst>
              <a:ext uri="{FF2B5EF4-FFF2-40B4-BE49-F238E27FC236}">
                <a16:creationId xmlns:a16="http://schemas.microsoft.com/office/drawing/2014/main" id="{DD96E5F7-1132-43D7-9FE5-145F5D7A40AE}"/>
              </a:ext>
            </a:extLst>
          </p:cNvPr>
          <p:cNvSpPr/>
          <p:nvPr/>
        </p:nvSpPr>
        <p:spPr bwMode="auto">
          <a:xfrm>
            <a:off x="3085870" y="4419842"/>
            <a:ext cx="216024" cy="1092317"/>
          </a:xfrm>
          <a:prstGeom prst="rightBrace">
            <a:avLst/>
          </a:prstGeom>
          <a:ln>
            <a:solidFill>
              <a:schemeClr val="tx2"/>
            </a:solidFill>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49FEC012-DA51-4C32-99E2-79695B391FAE}"/>
              </a:ext>
            </a:extLst>
          </p:cNvPr>
          <p:cNvSpPr txBox="1"/>
          <p:nvPr/>
        </p:nvSpPr>
        <p:spPr>
          <a:xfrm>
            <a:off x="3298282" y="3272388"/>
            <a:ext cx="2327881" cy="584775"/>
          </a:xfrm>
          <a:prstGeom prst="rect">
            <a:avLst/>
          </a:prstGeom>
          <a:noFill/>
        </p:spPr>
        <p:txBody>
          <a:bodyPr wrap="none" rtlCol="0">
            <a:spAutoFit/>
          </a:bodyPr>
          <a:lstStyle/>
          <a:p>
            <a:pPr algn="ctr"/>
            <a:r>
              <a:rPr lang="en-US" altLang="zh-CN" sz="1600" dirty="0">
                <a:solidFill>
                  <a:schemeClr val="tx2"/>
                </a:solidFill>
              </a:rPr>
              <a:t>Software Configuration </a:t>
            </a:r>
          </a:p>
          <a:p>
            <a:pPr algn="ctr"/>
            <a:r>
              <a:rPr lang="en-US" altLang="zh-CN" sz="1600" dirty="0">
                <a:solidFill>
                  <a:schemeClr val="tx2"/>
                </a:solidFill>
              </a:rPr>
              <a:t>Review</a:t>
            </a:r>
            <a:endParaRPr lang="zh-CN" altLang="en-US" sz="1600" dirty="0">
              <a:solidFill>
                <a:schemeClr val="tx2"/>
              </a:solidFill>
            </a:endParaRPr>
          </a:p>
        </p:txBody>
      </p:sp>
      <p:sp>
        <p:nvSpPr>
          <p:cNvPr id="14" name="文本框 13">
            <a:extLst>
              <a:ext uri="{FF2B5EF4-FFF2-40B4-BE49-F238E27FC236}">
                <a16:creationId xmlns:a16="http://schemas.microsoft.com/office/drawing/2014/main" id="{11F8E9F4-A8E2-495E-9547-099478896A47}"/>
              </a:ext>
            </a:extLst>
          </p:cNvPr>
          <p:cNvSpPr txBox="1"/>
          <p:nvPr/>
        </p:nvSpPr>
        <p:spPr>
          <a:xfrm>
            <a:off x="3459094" y="4834884"/>
            <a:ext cx="1258614" cy="338554"/>
          </a:xfrm>
          <a:prstGeom prst="rect">
            <a:avLst/>
          </a:prstGeom>
          <a:noFill/>
        </p:spPr>
        <p:txBody>
          <a:bodyPr wrap="none" rtlCol="0">
            <a:spAutoFit/>
          </a:bodyPr>
          <a:lstStyle/>
          <a:p>
            <a:pPr algn="ctr"/>
            <a:r>
              <a:rPr lang="en-US" altLang="zh-CN" sz="1600" dirty="0">
                <a:solidFill>
                  <a:schemeClr val="tx2"/>
                </a:solidFill>
              </a:rPr>
              <a:t>Validity Test</a:t>
            </a:r>
            <a:endParaRPr lang="zh-CN" altLang="en-US" sz="1600" dirty="0">
              <a:solidFill>
                <a:schemeClr val="tx2"/>
              </a:solidFill>
            </a:endParaRPr>
          </a:p>
        </p:txBody>
      </p:sp>
      <p:cxnSp>
        <p:nvCxnSpPr>
          <p:cNvPr id="19" name="直接箭头连接符 18">
            <a:extLst>
              <a:ext uri="{FF2B5EF4-FFF2-40B4-BE49-F238E27FC236}">
                <a16:creationId xmlns:a16="http://schemas.microsoft.com/office/drawing/2014/main" id="{AD3944EA-75AD-4133-B8F6-FF42572EDFFF}"/>
              </a:ext>
            </a:extLst>
          </p:cNvPr>
          <p:cNvCxnSpPr>
            <a:cxnSpLocks/>
          </p:cNvCxnSpPr>
          <p:nvPr/>
        </p:nvCxnSpPr>
        <p:spPr bwMode="auto">
          <a:xfrm>
            <a:off x="5004048" y="3645024"/>
            <a:ext cx="333068" cy="480249"/>
          </a:xfrm>
          <a:prstGeom prst="straightConnector1">
            <a:avLst/>
          </a:prstGeom>
          <a:ln w="57150">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2" name="直接箭头连接符 21">
            <a:extLst>
              <a:ext uri="{FF2B5EF4-FFF2-40B4-BE49-F238E27FC236}">
                <a16:creationId xmlns:a16="http://schemas.microsoft.com/office/drawing/2014/main" id="{887B8560-E46C-4269-A17B-6125D94C9EE5}"/>
              </a:ext>
            </a:extLst>
          </p:cNvPr>
          <p:cNvCxnSpPr>
            <a:cxnSpLocks/>
          </p:cNvCxnSpPr>
          <p:nvPr/>
        </p:nvCxnSpPr>
        <p:spPr bwMode="auto">
          <a:xfrm flipV="1">
            <a:off x="4782160" y="4508516"/>
            <a:ext cx="612523" cy="465001"/>
          </a:xfrm>
          <a:prstGeom prst="straightConnector1">
            <a:avLst/>
          </a:prstGeom>
          <a:ln w="57150">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25" name="椭圆 24">
            <a:extLst>
              <a:ext uri="{FF2B5EF4-FFF2-40B4-BE49-F238E27FC236}">
                <a16:creationId xmlns:a16="http://schemas.microsoft.com/office/drawing/2014/main" id="{519C2C41-93CD-4341-B794-0709B3A3D216}"/>
              </a:ext>
            </a:extLst>
          </p:cNvPr>
          <p:cNvSpPr/>
          <p:nvPr/>
        </p:nvSpPr>
        <p:spPr bwMode="auto">
          <a:xfrm>
            <a:off x="5017234" y="4076770"/>
            <a:ext cx="2094632" cy="480249"/>
          </a:xfrm>
          <a:prstGeom prst="ellipse">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User Approval</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箭头: 右 25">
            <a:extLst>
              <a:ext uri="{FF2B5EF4-FFF2-40B4-BE49-F238E27FC236}">
                <a16:creationId xmlns:a16="http://schemas.microsoft.com/office/drawing/2014/main" id="{B42A7E93-0842-4E6E-866E-CF60E6E589E9}"/>
              </a:ext>
            </a:extLst>
          </p:cNvPr>
          <p:cNvSpPr/>
          <p:nvPr/>
        </p:nvSpPr>
        <p:spPr bwMode="auto">
          <a:xfrm flipV="1">
            <a:off x="7056276" y="4184932"/>
            <a:ext cx="556478" cy="263923"/>
          </a:xfrm>
          <a:prstGeom prst="rightArrow">
            <a:avLst/>
          </a:prstGeom>
          <a:solidFill>
            <a:schemeClr val="accent1">
              <a:alpha val="50000"/>
            </a:schemeClr>
          </a:solidFill>
          <a:ln w="9525" cap="flat" cmpd="sng" algn="ctr">
            <a:solidFill>
              <a:schemeClr val="tx1"/>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文本框 29">
            <a:extLst>
              <a:ext uri="{FF2B5EF4-FFF2-40B4-BE49-F238E27FC236}">
                <a16:creationId xmlns:a16="http://schemas.microsoft.com/office/drawing/2014/main" id="{8754CD52-06E0-4A9D-BEDB-04B3AD17073C}"/>
              </a:ext>
            </a:extLst>
          </p:cNvPr>
          <p:cNvSpPr txBox="1"/>
          <p:nvPr/>
        </p:nvSpPr>
        <p:spPr>
          <a:xfrm>
            <a:off x="7646462" y="3975157"/>
            <a:ext cx="2179826" cy="707886"/>
          </a:xfrm>
          <a:prstGeom prst="rect">
            <a:avLst/>
          </a:prstGeom>
          <a:noFill/>
        </p:spPr>
        <p:txBody>
          <a:bodyPr wrap="square">
            <a:spAutoFit/>
          </a:bodyPr>
          <a:lstStyle/>
          <a:p>
            <a:r>
              <a:rPr lang="en-US" altLang="zh-CN" dirty="0"/>
              <a:t>D</a:t>
            </a:r>
            <a:r>
              <a:rPr lang="zh-CN" altLang="en-US" dirty="0"/>
              <a:t>elivered software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4.4.3 验收测试的注意事项</a:t>
            </a:r>
          </a:p>
        </p:txBody>
      </p:sp>
      <p:sp>
        <p:nvSpPr>
          <p:cNvPr id="2" name="文本框 1"/>
          <p:cNvSpPr txBox="1"/>
          <p:nvPr/>
        </p:nvSpPr>
        <p:spPr>
          <a:xfrm>
            <a:off x="238125" y="1287145"/>
            <a:ext cx="8785225" cy="5077460"/>
          </a:xfrm>
          <a:prstGeom prst="rect">
            <a:avLst/>
          </a:prstGeom>
          <a:noFill/>
        </p:spPr>
        <p:txBody>
          <a:bodyPr wrap="square" rtlCol="0">
            <a:spAutoFit/>
          </a:bodyPr>
          <a:lstStyle/>
          <a:p>
            <a:pPr algn="l">
              <a:lnSpc>
                <a:spcPct val="15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（1）验收测试前需要编写正式的验收测试计划，明确通过验收测试的标准，测试通过标准应当由用户进行确认。</a:t>
            </a:r>
          </a:p>
          <a:p>
            <a:pPr algn="l">
              <a:lnSpc>
                <a:spcPct val="15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（2）验收测试必须在最终用户的实际使用环境中进行，或者尽可能模拟用户的实际运行环境，避免环境差异导致无法发现软件的一些潜在问题。</a:t>
            </a:r>
          </a:p>
          <a:p>
            <a:pPr algn="l">
              <a:lnSpc>
                <a:spcPct val="15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3）验收测试覆盖的应当是软件的粗粒度、业务级功能，而不是软件的所有细节功能。验收测试用例与软件项目合同、软件需求规格说明之间具有可追溯性，验收测试用例不可能也没有必要将开发阶段进行的所有测试用例再重新运行一遍。</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93</a:t>
            </a:fld>
            <a:r>
              <a:rPr lang="en-US" altLang="zh-CN" b="1" dirty="0">
                <a:solidFill>
                  <a:schemeClr val="accent4"/>
                </a:solidFill>
              </a:rPr>
              <a:t>/104</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4.4.3 验收测试的注意事项</a:t>
            </a:r>
          </a:p>
        </p:txBody>
      </p:sp>
      <p:sp>
        <p:nvSpPr>
          <p:cNvPr id="2" name="文本框 1"/>
          <p:cNvSpPr txBox="1"/>
          <p:nvPr/>
        </p:nvSpPr>
        <p:spPr>
          <a:xfrm>
            <a:off x="137160" y="1453515"/>
            <a:ext cx="9039860" cy="4965065"/>
          </a:xfrm>
          <a:prstGeom prst="rect">
            <a:avLst/>
          </a:prstGeom>
          <a:noFill/>
        </p:spPr>
        <p:txBody>
          <a:bodyPr wrap="square" rtlCol="0">
            <a:spAutoFit/>
          </a:bodyPr>
          <a:lstStyle/>
          <a:p>
            <a:pPr algn="l">
              <a:lnSpc>
                <a:spcPct val="12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（4）验收测试一定要面向用户，从最终用户实际使用中的业务场景角度出发，以用户可以直观感知的方式进行，使用黑盒测试方法以避免涉及过多的开发内部细节。</a:t>
            </a:r>
          </a:p>
          <a:p>
            <a:pPr algn="l">
              <a:lnSpc>
                <a:spcPct val="12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5）设计验收测试用例一定要充分考虑用户的思维方式、使用习惯、业务语言等，根据业务主要场景来组织测试用例与测试流程。在保证测试完整性的基础上，重点测试客用户最为关心的功能点和性能点，以便于用户对测试结果的理解和认同。</a:t>
            </a:r>
          </a:p>
          <a:p>
            <a:pPr algn="l">
              <a:lnSpc>
                <a:spcPct val="120000"/>
              </a:lnSpc>
            </a:pPr>
            <a:r>
              <a:rPr lang="zh-CN" altLang="en-US" sz="2400" b="1">
                <a:solidFill>
                  <a:schemeClr val="tx2">
                    <a:lumMod val="95000"/>
                    <a:lumOff val="5000"/>
                  </a:schemeClr>
                </a:solidFill>
                <a:latin typeface="黑体" panose="02010609060101010101" charset="-122"/>
                <a:ea typeface="黑体" panose="02010609060101010101" charset="-122"/>
                <a:cs typeface="黑体" panose="02010609060101010101" charset="-122"/>
              </a:rPr>
              <a:t>（6）面向特定工作单位的项目类软件验收测试，一般由用户和开发方测试部门共同完成；面向公众、由开发方自行研发的产品类软件验收测试，应当由测试部门、产品设计部门、市场部门和产品售后服务部门共同参与完成。</a:t>
            </a:r>
            <a:endParaRPr lang="zh-CN" altLang="en-US" b="1">
              <a:solidFill>
                <a:schemeClr val="tx2"/>
              </a:solidFill>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94</a:t>
            </a:fld>
            <a:r>
              <a:rPr lang="en-US" altLang="zh-CN" b="1" dirty="0">
                <a:solidFill>
                  <a:schemeClr val="accent4"/>
                </a:solidFill>
              </a:rPr>
              <a:t>/104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95425" y="513080"/>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4.4.</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 α测试与β测试</a:t>
            </a:r>
          </a:p>
        </p:txBody>
      </p:sp>
      <p:sp>
        <p:nvSpPr>
          <p:cNvPr id="2" name="文本框 1"/>
          <p:cNvSpPr txBox="1"/>
          <p:nvPr/>
        </p:nvSpPr>
        <p:spPr>
          <a:xfrm>
            <a:off x="102235" y="1592796"/>
            <a:ext cx="8939530" cy="4892675"/>
          </a:xfrm>
          <a:prstGeom prst="rect">
            <a:avLst/>
          </a:prstGeom>
          <a:noFill/>
        </p:spPr>
        <p:txBody>
          <a:bodyPr wrap="square" rtlCol="0">
            <a:spAutoFit/>
          </a:bodyPr>
          <a:lstStyle/>
          <a:p>
            <a:pPr algn="l">
              <a:lnSpc>
                <a:spcPct val="100000"/>
              </a:lnSpc>
            </a:pPr>
            <a:r>
              <a:rPr lang="en-US" altLang="zh-CN" sz="2400" b="1" dirty="0">
                <a:solidFill>
                  <a:srgbClr val="FF0000"/>
                </a:solidFill>
                <a:cs typeface="Arial" panose="020B0604020202020204" pitchFamily="34" charset="0"/>
              </a:rPr>
              <a:t>       </a:t>
            </a:r>
            <a:r>
              <a:rPr lang="zh-CN" altLang="en-US" sz="2400" b="1" dirty="0">
                <a:solidFill>
                  <a:srgbClr val="FF0000"/>
                </a:solidFill>
                <a:cs typeface="Arial" panose="020B0604020202020204" pitchFamily="34" charset="0"/>
              </a:rPr>
              <a:t>α</a:t>
            </a:r>
            <a:r>
              <a:rPr lang="zh-CN" altLang="en-US" sz="2400" b="1" dirty="0">
                <a:solidFill>
                  <a:srgbClr val="FF0000"/>
                </a:solidFill>
              </a:rPr>
              <a:t>测试</a:t>
            </a:r>
            <a:r>
              <a:rPr lang="zh-CN" altLang="en-US" sz="2400" b="1" dirty="0">
                <a:solidFill>
                  <a:schemeClr val="tx2"/>
                </a:solidFill>
              </a:rPr>
              <a:t>是在软件开发方内部进行的一种验收测试，是在开发方人员模拟软件实际运行环境和用户操作行为情况下进行的受控测试。</a:t>
            </a:r>
            <a:r>
              <a:rPr lang="zh-CN" altLang="en-US" sz="2400" b="1" dirty="0">
                <a:solidFill>
                  <a:srgbClr val="FF0000"/>
                </a:solidFill>
              </a:rPr>
              <a:t>主要用于</a:t>
            </a:r>
            <a:r>
              <a:rPr lang="zh-CN" altLang="en-US" sz="2400" b="1" dirty="0">
                <a:solidFill>
                  <a:schemeClr val="tx2"/>
                </a:solidFill>
              </a:rPr>
              <a:t>对软件产品的功能、性能、可用性和可靠性等做出评价，特别是对软件界面和易用性进行测试。</a:t>
            </a:r>
            <a:r>
              <a:rPr lang="zh-CN" altLang="en-US" sz="2400" b="1" dirty="0">
                <a:solidFill>
                  <a:schemeClr val="tx2"/>
                </a:solidFill>
                <a:sym typeface="+mn-ea"/>
              </a:rPr>
              <a:t> </a:t>
            </a:r>
            <a:r>
              <a:rPr lang="zh-CN" altLang="en-US" sz="2400" b="1" dirty="0">
                <a:solidFill>
                  <a:srgbClr val="FF0000"/>
                </a:solidFill>
                <a:cs typeface="Arial" panose="020B0604020202020204" pitchFamily="34" charset="0"/>
                <a:sym typeface="+mn-ea"/>
              </a:rPr>
              <a:t>α</a:t>
            </a:r>
            <a:r>
              <a:rPr lang="zh-CN" altLang="en-US" sz="2400" b="1" dirty="0">
                <a:solidFill>
                  <a:srgbClr val="FF0000"/>
                </a:solidFill>
              </a:rPr>
              <a:t>测试要求</a:t>
            </a:r>
            <a:r>
              <a:rPr lang="zh-CN" altLang="en-US" sz="2400" b="1" dirty="0">
                <a:solidFill>
                  <a:schemeClr val="tx2"/>
                </a:solidFill>
              </a:rPr>
              <a:t>模拟用户操作和使用环境要尽可能逼真，因此测试的执行一般不能由开发人员或测试人员完成。</a:t>
            </a:r>
          </a:p>
          <a:p>
            <a:pPr algn="l">
              <a:lnSpc>
                <a:spcPct val="100000"/>
              </a:lnSpc>
            </a:pPr>
            <a:r>
              <a:rPr lang="zh-CN" altLang="en-US" sz="2400" b="1" dirty="0">
                <a:solidFill>
                  <a:schemeClr val="tx2"/>
                </a:solidFill>
                <a:cs typeface="Arial" panose="020B0604020202020204" pitchFamily="34" charset="0"/>
                <a:sym typeface="+mn-ea"/>
              </a:rPr>
              <a:t>       α</a:t>
            </a:r>
            <a:r>
              <a:rPr lang="zh-CN" altLang="en-US" sz="2400" b="1" dirty="0">
                <a:solidFill>
                  <a:schemeClr val="tx2"/>
                </a:solidFill>
              </a:rPr>
              <a:t>测试的</a:t>
            </a:r>
            <a:r>
              <a:rPr lang="zh-CN" altLang="en-US" sz="2400" b="1" dirty="0">
                <a:solidFill>
                  <a:srgbClr val="FF0000"/>
                </a:solidFill>
              </a:rPr>
              <a:t>主要目的</a:t>
            </a:r>
            <a:r>
              <a:rPr lang="zh-CN" altLang="en-US" sz="2400" b="1" dirty="0">
                <a:solidFill>
                  <a:schemeClr val="tx2"/>
                </a:solidFill>
              </a:rPr>
              <a:t>就是为了发现用户实际使用环境和难以预计的用户操作行为所导致的软件错误，所有要尽可能模拟用户真实环境和可能的操作方式。</a:t>
            </a:r>
          </a:p>
          <a:p>
            <a:pPr algn="l">
              <a:lnSpc>
                <a:spcPct val="100000"/>
              </a:lnSpc>
            </a:pPr>
            <a:r>
              <a:rPr lang="zh-CN" altLang="en-US" sz="2400" b="1" dirty="0">
                <a:solidFill>
                  <a:schemeClr val="tx2"/>
                </a:solidFill>
                <a:cs typeface="Arial" panose="020B0604020202020204" pitchFamily="34" charset="0"/>
                <a:sym typeface="+mn-ea"/>
              </a:rPr>
              <a:t>        α</a:t>
            </a:r>
            <a:r>
              <a:rPr lang="zh-CN" altLang="en-US" sz="2400" b="1" dirty="0">
                <a:solidFill>
                  <a:srgbClr val="FF0000"/>
                </a:solidFill>
              </a:rPr>
              <a:t>测试人员</a:t>
            </a:r>
            <a:r>
              <a:rPr lang="zh-CN" altLang="en-US" sz="2400" b="1" dirty="0">
                <a:solidFill>
                  <a:schemeClr val="tx2"/>
                </a:solidFill>
              </a:rPr>
              <a:t>最好由非项目组人员或其它非技术部门人员构成，也应当有代表性用户参与。测试过程中，项目组开发或测试人员主要负责进行产品使用说明和回答一些软件操作方面的问题，但不进行过多的干预。</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95</a:t>
            </a:fld>
            <a:r>
              <a:rPr lang="en-US" altLang="zh-CN" b="1" dirty="0">
                <a:solidFill>
                  <a:schemeClr val="accent4"/>
                </a:solidFill>
              </a:rPr>
              <a:t>/104</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4.4.</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 α测试与β测试</a:t>
            </a:r>
          </a:p>
        </p:txBody>
      </p:sp>
      <p:sp>
        <p:nvSpPr>
          <p:cNvPr id="2" name="文本框 1"/>
          <p:cNvSpPr txBox="1"/>
          <p:nvPr/>
        </p:nvSpPr>
        <p:spPr>
          <a:xfrm>
            <a:off x="102235" y="1605915"/>
            <a:ext cx="8939530" cy="4739005"/>
          </a:xfrm>
          <a:prstGeom prst="rect">
            <a:avLst/>
          </a:prstGeom>
          <a:noFill/>
        </p:spPr>
        <p:txBody>
          <a:bodyPr wrap="square" rtlCol="0">
            <a:spAutoFit/>
          </a:bodyPr>
          <a:lstStyle/>
          <a:p>
            <a:pPr algn="l">
              <a:lnSpc>
                <a:spcPct val="90000"/>
              </a:lnSpc>
            </a:pPr>
            <a:r>
              <a:rPr lang="en-US" altLang="zh-CN" sz="2400" b="1" dirty="0">
                <a:solidFill>
                  <a:schemeClr val="tx2">
                    <a:lumMod val="95000"/>
                    <a:lumOff val="5000"/>
                  </a:schemeClr>
                </a:solidFill>
                <a:cs typeface="Arial" panose="020B0604020202020204" pitchFamily="34" charset="0"/>
              </a:rPr>
              <a:t>         </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经过了</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α</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测试和错误修改的软件产品被称为</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版本的软件，此时的软件产品已经具备很高的实用性和稳定性</a:t>
            </a: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a:t>
            </a:r>
          </a:p>
          <a:p>
            <a:pPr algn="l">
              <a:lnSpc>
                <a:spcPct val="90000"/>
              </a:lnSpc>
            </a:pP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因此可以将</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α</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测试看做是对一个早期的、不稳定的软件版本进行的验收测试，而将</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测试看做是对一个晚期的、更为稳定的软件版本进行的验收测试</a:t>
            </a: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a:t>
            </a:r>
            <a:endParaRPr sz="2400" b="1" dirty="0">
              <a:latin typeface="黑体" panose="02010609060101010101" charset="-122"/>
              <a:ea typeface="黑体" panose="02010609060101010101" charset="-122"/>
              <a:cs typeface="黑体" panose="02010609060101010101" charset="-122"/>
            </a:endParaRPr>
          </a:p>
          <a:p>
            <a:pPr algn="l">
              <a:lnSpc>
                <a:spcPct val="90000"/>
              </a:lnSpc>
            </a:pP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    </a:t>
            </a:r>
            <a:r>
              <a:rPr lang="zh-CN" altLang="en-US" sz="2800" dirty="0">
                <a:solidFill>
                  <a:srgbClr val="FF0000"/>
                </a:solidFill>
                <a:latin typeface="黑体" panose="02010609060101010101" charset="-122"/>
                <a:ea typeface="黑体" panose="02010609060101010101" charset="-122"/>
                <a:cs typeface="黑体" panose="02010609060101010101" charset="-122"/>
                <a:sym typeface="+mn-ea"/>
              </a:rPr>
              <a:t>β</a:t>
            </a:r>
            <a:r>
              <a:rPr sz="2800" dirty="0">
                <a:solidFill>
                  <a:srgbClr val="FF0000"/>
                </a:solidFill>
                <a:latin typeface="黑体" panose="02010609060101010101" charset="-122"/>
                <a:ea typeface="黑体" panose="02010609060101010101" charset="-122"/>
                <a:cs typeface="黑体" panose="02010609060101010101" charset="-122"/>
              </a:rPr>
              <a:t>测试</a:t>
            </a: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是由软件开发方组织各方面的典型用户，在用户的日常工作和生活场所实际使用版本的软件，并要求用户反馈使用中发现的异常情况和使用意见，然后再由开发方对软件进行改错和完善。测试是在开发方不受控环境下进行的外部测试，开发方人员通常不在现场，</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dirty="0" err="1">
                <a:solidFill>
                  <a:schemeClr val="tx2">
                    <a:lumMod val="95000"/>
                    <a:lumOff val="5000"/>
                  </a:schemeClr>
                </a:solidFill>
                <a:latin typeface="黑体" panose="02010609060101010101" charset="-122"/>
                <a:ea typeface="黑体" panose="02010609060101010101" charset="-122"/>
                <a:cs typeface="黑体" panose="02010609060101010101" charset="-122"/>
              </a:rPr>
              <a:t>测试不能由开发人员和测试人员完成</a:t>
            </a:r>
            <a:r>
              <a:rPr sz="2800" dirty="0">
                <a:solidFill>
                  <a:schemeClr val="tx2">
                    <a:lumMod val="95000"/>
                    <a:lumOff val="5000"/>
                  </a:schemeClr>
                </a:solidFill>
                <a:latin typeface="黑体" panose="02010609060101010101" charset="-122"/>
                <a:ea typeface="黑体" panose="02010609060101010101" charset="-122"/>
                <a:cs typeface="黑体" panose="02010609060101010101" charset="-122"/>
              </a:rPr>
              <a:t>。</a:t>
            </a:r>
            <a:endParaRPr sz="2400" b="1" dirty="0">
              <a:latin typeface="黑体" panose="02010609060101010101" charset="-122"/>
              <a:ea typeface="黑体" panose="02010609060101010101" charset="-122"/>
              <a:cs typeface="黑体" panose="02010609060101010101" charset="-122"/>
            </a:endParaRP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96</a:t>
            </a:fld>
            <a:r>
              <a:rPr lang="en-US" altLang="zh-CN" b="1" dirty="0">
                <a:solidFill>
                  <a:schemeClr val="accent4"/>
                </a:solidFill>
              </a:rPr>
              <a:t>/104</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50" y="390525"/>
            <a:ext cx="7427595" cy="1014095"/>
          </a:xfrm>
        </p:spPr>
        <p:txBody>
          <a:bodyPr vert="horz" wrap="square" lIns="91440" tIns="45720" rIns="91440" bIns="45720" anchor="ctr"/>
          <a:lstStyle/>
          <a:p>
            <a:pPr eaLnBrk="1" hangingPunct="1">
              <a:lnSpc>
                <a:spcPct val="120000"/>
              </a:lnSpc>
            </a:pPr>
            <a:r>
              <a:rPr lang="zh-CN" altLang="en-US" sz="3600" b="1" dirty="0">
                <a:solidFill>
                  <a:srgbClr val="3366FF"/>
                </a:solidFill>
                <a:latin typeface="黑体" panose="02010609060101010101" charset="-122"/>
                <a:ea typeface="黑体" panose="02010609060101010101" charset="-122"/>
                <a:cs typeface="黑体" panose="02010609060101010101" charset="-122"/>
              </a:rPr>
              <a:t>4.4.</a:t>
            </a:r>
            <a:r>
              <a:rPr lang="en-US" altLang="zh-CN" sz="3600" b="1" dirty="0">
                <a:solidFill>
                  <a:srgbClr val="3366FF"/>
                </a:solidFill>
                <a:latin typeface="黑体" panose="02010609060101010101" charset="-122"/>
                <a:ea typeface="黑体" panose="02010609060101010101" charset="-122"/>
                <a:cs typeface="黑体" panose="02010609060101010101" charset="-122"/>
              </a:rPr>
              <a:t>4</a:t>
            </a:r>
            <a:r>
              <a:rPr lang="zh-CN" altLang="en-US" sz="3600" b="1" dirty="0">
                <a:solidFill>
                  <a:srgbClr val="3366FF"/>
                </a:solidFill>
                <a:latin typeface="黑体" panose="02010609060101010101" charset="-122"/>
                <a:ea typeface="黑体" panose="02010609060101010101" charset="-122"/>
                <a:cs typeface="黑体" panose="02010609060101010101" charset="-122"/>
              </a:rPr>
              <a:t> α测试与β测试</a:t>
            </a:r>
          </a:p>
        </p:txBody>
      </p:sp>
      <p:sp>
        <p:nvSpPr>
          <p:cNvPr id="2" name="文本框 1"/>
          <p:cNvSpPr txBox="1"/>
          <p:nvPr/>
        </p:nvSpPr>
        <p:spPr>
          <a:xfrm>
            <a:off x="102235" y="1644015"/>
            <a:ext cx="8939530" cy="4356100"/>
          </a:xfrm>
          <a:prstGeom prst="rect">
            <a:avLst/>
          </a:prstGeom>
          <a:noFill/>
        </p:spPr>
        <p:txBody>
          <a:bodyPr wrap="square" rtlCol="0">
            <a:spAutoFit/>
          </a:bodyPr>
          <a:lstStyle/>
          <a:p>
            <a:pPr algn="l">
              <a:lnSpc>
                <a:spcPct val="110000"/>
              </a:lnSpc>
            </a:pPr>
            <a:r>
              <a:rPr lang="en-US" altLang="zh-CN" sz="2400" b="1">
                <a:solidFill>
                  <a:schemeClr val="tx2">
                    <a:lumMod val="95000"/>
                    <a:lumOff val="5000"/>
                  </a:schemeClr>
                </a:solidFill>
                <a:cs typeface="Arial" panose="020B0604020202020204" pitchFamily="34" charset="0"/>
              </a:rPr>
              <a:t> </a:t>
            </a:r>
            <a:r>
              <a:rPr lang="en-US" altLang="zh-CN" sz="28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测试经常是完全交给最终用户进行的软件内测后的公测活动，如网络游戏的</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版公测，因此是在开发方无法控制的用户环境下进行的软件现场应用测试。用户通过使用</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版软件，定期向开发方报告使用中出现的问题和意见。开发方在综合用户报告信息的基础上修改软件，形成最终正式发布的软件产品。通用的软件产品一般需要较大规模的</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测试，测试周期比较长。因此很多情况下，开发方也会将</a:t>
            </a:r>
            <a:r>
              <a:rPr lang="zh-CN" altLang="en-US" sz="2800" dirty="0">
                <a:solidFill>
                  <a:schemeClr val="tx2">
                    <a:lumMod val="95000"/>
                    <a:lumOff val="5000"/>
                  </a:schemeClr>
                </a:solidFill>
                <a:latin typeface="黑体" panose="02010609060101010101" charset="-122"/>
                <a:ea typeface="黑体" panose="02010609060101010101" charset="-122"/>
                <a:cs typeface="黑体" panose="02010609060101010101" charset="-122"/>
                <a:sym typeface="+mn-ea"/>
              </a:rPr>
              <a:t>β</a:t>
            </a:r>
            <a:r>
              <a:rPr sz="2800">
                <a:solidFill>
                  <a:schemeClr val="tx2">
                    <a:lumMod val="95000"/>
                    <a:lumOff val="5000"/>
                  </a:schemeClr>
                </a:solidFill>
                <a:latin typeface="黑体" panose="02010609060101010101" charset="-122"/>
                <a:ea typeface="黑体" panose="02010609060101010101" charset="-122"/>
                <a:cs typeface="黑体" panose="02010609060101010101" charset="-122"/>
              </a:rPr>
              <a:t>测试外包给专业的测试服务机构来完成。</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97</a:t>
            </a:fld>
            <a:r>
              <a:rPr lang="en-US" altLang="zh-CN" b="1" dirty="0">
                <a:solidFill>
                  <a:schemeClr val="accent4"/>
                </a:solidFill>
              </a:rPr>
              <a:t>/104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title"/>
          </p:nvPr>
        </p:nvSpPr>
        <p:spPr>
          <a:xfrm>
            <a:off x="1428749" y="390525"/>
            <a:ext cx="7613015" cy="1014095"/>
          </a:xfrm>
        </p:spPr>
        <p:txBody>
          <a:bodyPr vert="horz" wrap="square" lIns="91440" tIns="45720" rIns="91440" bIns="45720" anchor="ctr"/>
          <a:lstStyle/>
          <a:p>
            <a:pPr eaLnBrk="1" hangingPunct="1">
              <a:lnSpc>
                <a:spcPct val="120000"/>
              </a:lnSpc>
            </a:pPr>
            <a:r>
              <a:rPr lang="zh-CN" altLang="en-US" sz="3200" b="1" dirty="0">
                <a:solidFill>
                  <a:srgbClr val="3366FF"/>
                </a:solidFill>
                <a:latin typeface="黑体" panose="02010609060101010101" charset="-122"/>
                <a:ea typeface="黑体" panose="02010609060101010101" charset="-122"/>
                <a:cs typeface="黑体" panose="02010609060101010101" charset="-122"/>
              </a:rPr>
              <a:t>4.4.5 四种主要测试执行阶段的简要对比</a:t>
            </a:r>
          </a:p>
        </p:txBody>
      </p:sp>
      <p:sp>
        <p:nvSpPr>
          <p:cNvPr id="2" name="文本框 1"/>
          <p:cNvSpPr txBox="1"/>
          <p:nvPr/>
        </p:nvSpPr>
        <p:spPr>
          <a:xfrm>
            <a:off x="102235" y="1268730"/>
            <a:ext cx="8939530" cy="4829810"/>
          </a:xfrm>
          <a:prstGeom prst="rect">
            <a:avLst/>
          </a:prstGeom>
          <a:noFill/>
        </p:spPr>
        <p:txBody>
          <a:bodyPr wrap="square" rtlCol="0">
            <a:spAutoFit/>
          </a:bodyPr>
          <a:lstStyle/>
          <a:p>
            <a:pPr algn="ctr">
              <a:lnSpc>
                <a:spcPct val="110000"/>
              </a:lnSpc>
            </a:pPr>
            <a:r>
              <a:rPr lang="en-US" altLang="zh-CN" sz="2400" b="1">
                <a:solidFill>
                  <a:schemeClr val="tx2">
                    <a:lumMod val="95000"/>
                    <a:lumOff val="5000"/>
                  </a:schemeClr>
                </a:solidFill>
                <a:cs typeface="Arial" panose="020B0604020202020204" pitchFamily="34" charset="0"/>
              </a:rPr>
              <a:t> </a:t>
            </a:r>
            <a:r>
              <a:rPr lang="en-US" altLang="zh-CN" sz="2800" b="1">
                <a:solidFill>
                  <a:schemeClr val="tx2">
                    <a:lumMod val="95000"/>
                    <a:lumOff val="5000"/>
                  </a:schemeClr>
                </a:solidFill>
                <a:latin typeface="黑体" panose="02010609060101010101" charset="-122"/>
                <a:ea typeface="黑体" panose="02010609060101010101" charset="-122"/>
                <a:cs typeface="黑体" panose="02010609060101010101" charset="-122"/>
              </a:rPr>
              <a:t> </a:t>
            </a:r>
            <a:r>
              <a:rPr b="1">
                <a:solidFill>
                  <a:schemeClr val="tx2">
                    <a:lumMod val="95000"/>
                    <a:lumOff val="5000"/>
                  </a:schemeClr>
                </a:solidFill>
                <a:latin typeface="黑体" panose="02010609060101010101" charset="-122"/>
                <a:ea typeface="黑体" panose="02010609060101010101" charset="-122"/>
                <a:cs typeface="黑体" panose="02010609060101010101" charset="-122"/>
              </a:rPr>
              <a:t>表4-2  单元、集成、系统和验收测试的比较</a:t>
            </a: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a:p>
            <a:pPr>
              <a:lnSpc>
                <a:spcPct val="110000"/>
              </a:lnSpc>
            </a:pPr>
            <a:endParaRPr sz="2800">
              <a:solidFill>
                <a:schemeClr val="tx2">
                  <a:lumMod val="95000"/>
                  <a:lumOff val="5000"/>
                </a:schemeClr>
              </a:solidFill>
              <a:latin typeface="黑体" panose="02010609060101010101" charset="-122"/>
              <a:ea typeface="黑体" panose="02010609060101010101" charset="-122"/>
              <a:cs typeface="黑体" panose="02010609060101010101" charset="-122"/>
            </a:endParaRPr>
          </a:p>
        </p:txBody>
      </p:sp>
      <p:graphicFrame>
        <p:nvGraphicFramePr>
          <p:cNvPr id="3" name="表格 2"/>
          <p:cNvGraphicFramePr/>
          <p:nvPr/>
        </p:nvGraphicFramePr>
        <p:xfrm>
          <a:off x="102235" y="1760855"/>
          <a:ext cx="8667115" cy="4404995"/>
        </p:xfrm>
        <a:graphic>
          <a:graphicData uri="http://schemas.openxmlformats.org/drawingml/2006/table">
            <a:tbl>
              <a:tblPr firstRow="1" bandRow="1">
                <a:tableStyleId>{5940675A-B579-460E-94D1-54222C63F5DA}</a:tableStyleId>
              </a:tblPr>
              <a:tblGrid>
                <a:gridCol w="986155">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933575">
                  <a:extLst>
                    <a:ext uri="{9D8B030D-6E8A-4147-A177-3AD203B41FA5}">
                      <a16:colId xmlns:a16="http://schemas.microsoft.com/office/drawing/2014/main" val="20002"/>
                    </a:ext>
                  </a:extLst>
                </a:gridCol>
                <a:gridCol w="1890395">
                  <a:extLst>
                    <a:ext uri="{9D8B030D-6E8A-4147-A177-3AD203B41FA5}">
                      <a16:colId xmlns:a16="http://schemas.microsoft.com/office/drawing/2014/main" val="20003"/>
                    </a:ext>
                  </a:extLst>
                </a:gridCol>
                <a:gridCol w="2053590">
                  <a:extLst>
                    <a:ext uri="{9D8B030D-6E8A-4147-A177-3AD203B41FA5}">
                      <a16:colId xmlns:a16="http://schemas.microsoft.com/office/drawing/2014/main" val="20004"/>
                    </a:ext>
                  </a:extLst>
                </a:gridCol>
              </a:tblGrid>
              <a:tr h="609600">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对比项目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单元测试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集成测试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系统测试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验收测试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00"/>
                  </a:ext>
                </a:extLst>
              </a:tr>
              <a:tr h="914400">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测试对象</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软件单元，如函数、类、组件、模块</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模块间的接口，如参数传递</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整个系统，包括软硬件</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整个系统，包括软硬件</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8970">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测试依据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软件详细设计</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软件概要设计</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软件需求规格说明</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需求规格说明、合同、验收标准</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020">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测试人员</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开发人员或白盒测试工程师</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开发人员和测试人员共同完成</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主要由专职测试人员负责</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用户主导，开发和测试人员配合</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605">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测试方法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主要采用白盒测试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黑盒测试为主，白盒测试为辅</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完全采用黑盒测试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完全采用黑盒测试</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400">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测试数据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一般不使用真实业务数据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一般不使用真实业务数据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尽可能使用或模拟真实业务数据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127000" algn="ctr">
                        <a:buNone/>
                      </a:pPr>
                      <a:r>
                        <a:rPr 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rPr>
                        <a:t>尽可能使用或模拟真实业务数据</a:t>
                      </a:r>
                      <a:endParaRPr lang="en-US" altLang="en-US" sz="2000" b="1">
                        <a:solidFill>
                          <a:schemeClr val="tx2">
                            <a:lumMod val="95000"/>
                            <a:lumOff val="5000"/>
                          </a:schemeClr>
                        </a:solidFill>
                        <a:latin typeface="黑体" panose="02010609060101010101" charset="-122"/>
                        <a:ea typeface="黑体" panose="02010609060101010101"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98</a:t>
            </a:fld>
            <a:r>
              <a:rPr lang="en-US" altLang="zh-CN" b="1" dirty="0">
                <a:solidFill>
                  <a:schemeClr val="accent4"/>
                </a:solidFill>
              </a:rPr>
              <a:t>/104</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a:ln>
                  <a:noFill/>
                </a:ln>
                <a:solidFill>
                  <a:srgbClr val="3366FF"/>
                </a:solidFill>
                <a:effectLst>
                  <a:outerShdw blurRad="38100" dist="38100" dir="2700000" algn="tl">
                    <a:srgbClr val="C0C0C0"/>
                  </a:outerShdw>
                </a:effectLst>
                <a:uLnTx/>
                <a:uFillTx/>
                <a:latin typeface="楷体_GB2312" pitchFamily="49" charset="-122"/>
                <a:ea typeface="楷体_GB2312" pitchFamily="49" charset="-122"/>
                <a:cs typeface="+mj-cs"/>
              </a:rPr>
              <a:t>4.5  </a:t>
            </a:r>
            <a:r>
              <a:rPr lang="zh-CN" altLang="en-US" sz="4000" b="1" kern="1200" noProof="0">
                <a:ln>
                  <a:noFill/>
                </a:ln>
                <a:solidFill>
                  <a:srgbClr val="3366FF"/>
                </a:solidFill>
                <a:effectLst>
                  <a:outerShdw blurRad="38100" dist="38100" dir="2700000" algn="tl">
                    <a:srgbClr val="C0C0C0"/>
                  </a:outerShdw>
                </a:effectLst>
                <a:uLnTx/>
                <a:uFillTx/>
                <a:latin typeface="黑体" panose="02010609060101010101" charset="-122"/>
                <a:ea typeface="黑体" panose="02010609060101010101" charset="-122"/>
                <a:cs typeface="黑体" panose="02010609060101010101" charset="-122"/>
                <a:sym typeface="+mn-ea"/>
              </a:rPr>
              <a:t>回归测试</a:t>
            </a:r>
          </a:p>
        </p:txBody>
      </p:sp>
      <p:sp>
        <p:nvSpPr>
          <p:cNvPr id="7172" name="Rectangle 3"/>
          <p:cNvSpPr>
            <a:spLocks noGrp="1"/>
          </p:cNvSpPr>
          <p:nvPr>
            <p:ph idx="1"/>
          </p:nvPr>
        </p:nvSpPr>
        <p:spPr>
          <a:xfrm>
            <a:off x="1524000" y="1877060"/>
            <a:ext cx="7598410" cy="3324860"/>
          </a:xfrm>
        </p:spPr>
        <p:txBody>
          <a:bodyPr vert="horz" wrap="square" lIns="91440" tIns="45720" rIns="91440" bIns="45720" anchor="t"/>
          <a:lstStyle/>
          <a:p>
            <a:pPr marL="0" indent="0" algn="just" eaLnBrk="1" hangingPunct="1">
              <a:lnSpc>
                <a:spcPct val="160000"/>
              </a:lnSpc>
              <a:buNone/>
            </a:pPr>
            <a:r>
              <a:rPr lang="zh-CN" altLang="en-US" sz="3200" b="1" dirty="0">
                <a:latin typeface="黑体" panose="02010609060101010101" charset="-122"/>
                <a:ea typeface="黑体" panose="02010609060101010101" charset="-122"/>
                <a:cs typeface="黑体" panose="02010609060101010101" charset="-122"/>
              </a:rPr>
              <a:t>4.5.1 什么是回归测试	</a:t>
            </a:r>
          </a:p>
          <a:p>
            <a:pPr marL="0" indent="0" algn="just" eaLnBrk="1" hangingPunct="1">
              <a:lnSpc>
                <a:spcPct val="160000"/>
              </a:lnSpc>
              <a:buNone/>
            </a:pPr>
            <a:r>
              <a:rPr lang="zh-CN" altLang="en-US" sz="3200" b="1" dirty="0">
                <a:latin typeface="黑体" panose="02010609060101010101" charset="-122"/>
                <a:ea typeface="黑体" panose="02010609060101010101" charset="-122"/>
                <a:cs typeface="黑体" panose="02010609060101010101" charset="-122"/>
              </a:rPr>
              <a:t>4.5.2 回归测试的范围与测试用例的选择</a:t>
            </a:r>
          </a:p>
          <a:p>
            <a:pPr marL="0" indent="0" algn="just" eaLnBrk="1" hangingPunct="1">
              <a:lnSpc>
                <a:spcPct val="160000"/>
              </a:lnSpc>
              <a:buNone/>
            </a:pPr>
            <a:r>
              <a:rPr lang="zh-CN" altLang="en-US" sz="3200" b="1" dirty="0">
                <a:latin typeface="黑体" panose="02010609060101010101" charset="-122"/>
                <a:ea typeface="黑体" panose="02010609060101010101" charset="-122"/>
                <a:cs typeface="黑体" panose="02010609060101010101" charset="-122"/>
              </a:rPr>
              <a:t>4.5.3 回归测试用例的维护	</a:t>
            </a:r>
          </a:p>
        </p:txBody>
      </p:sp>
      <p:sp>
        <p:nvSpPr>
          <p:cNvPr id="4098" name="Rectangle 6"/>
          <p:cNvSpPr txBox="1">
            <a:spLocks noGrp="1"/>
          </p:cNvSpPr>
          <p:nvPr/>
        </p:nvSpPr>
        <p:spPr>
          <a:xfrm>
            <a:off x="7827010" y="6344920"/>
            <a:ext cx="1219200" cy="457200"/>
          </a:xfrm>
          <a:prstGeom prst="rect">
            <a:avLst/>
          </a:prstGeom>
          <a:noFill/>
          <a:ln>
            <a:noFill/>
          </a:ln>
          <a:effec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b="1" dirty="0">
                <a:solidFill>
                  <a:schemeClr val="accent4"/>
                </a:solidFill>
              </a:rPr>
              <a:t>99</a:t>
            </a:fld>
            <a:r>
              <a:rPr lang="en-US" altLang="zh-CN" b="1" dirty="0">
                <a:solidFill>
                  <a:schemeClr val="accent4"/>
                </a:solidFill>
              </a:rPr>
              <a:t>/104</a:t>
            </a:r>
          </a:p>
        </p:txBody>
      </p:sp>
    </p:spTree>
  </p:cSld>
  <p:clrMapOvr>
    <a:masterClrMapping/>
  </p:clrMapOvr>
  <p:transition/>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Echo</Template>
  <TotalTime>1396</TotalTime>
  <Words>10266</Words>
  <Application>Microsoft Office PowerPoint</Application>
  <PresentationFormat>全屏显示(4:3)</PresentationFormat>
  <Paragraphs>668</Paragraphs>
  <Slides>104</Slides>
  <Notes>104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14" baseType="lpstr">
      <vt:lpstr>Segoe UI Web (West European)</vt:lpstr>
      <vt:lpstr>黑体</vt:lpstr>
      <vt:lpstr>楷体_GB2312</vt:lpstr>
      <vt:lpstr>宋体</vt:lpstr>
      <vt:lpstr>Arial</vt:lpstr>
      <vt:lpstr>Times New Roman</vt:lpstr>
      <vt:lpstr>Wingdings</vt:lpstr>
      <vt:lpstr>Echo</vt:lpstr>
      <vt:lpstr>Microsoft Visio 2003-2010 Drawing</vt:lpstr>
      <vt:lpstr>Visio</vt:lpstr>
      <vt:lpstr>Software testing techniques   Chapter 4: The Execution Phase of Software Testing</vt:lpstr>
      <vt:lpstr>Chapter 4: The Execution Phase of Software Testing
</vt:lpstr>
      <vt:lpstr>4.1 Unit Tests</vt:lpstr>
      <vt:lpstr>PowerPoint 演示文稿</vt:lpstr>
      <vt:lpstr>4.1.1 Relationship between unit tests and integration tests
</vt:lpstr>
      <vt:lpstr>4.1.1 Relationship between unit tests and integration tests</vt:lpstr>
      <vt:lpstr>4.1.2 Basic understanding of unit testing</vt:lpstr>
      <vt:lpstr>4.1.2 Basic understanding of unit testing</vt:lpstr>
      <vt:lpstr>4.1.2 Basic understanding of unit testing</vt:lpstr>
      <vt:lpstr>4.1.2 Basic understanding of unit testing</vt:lpstr>
      <vt:lpstr>4.1.2 Basic understanding of unit testing</vt:lpstr>
      <vt:lpstr>4.1.2 Basic understanding of unit testing</vt:lpstr>
      <vt:lpstr>4.1.2 Basic understanding of unit testing</vt:lpstr>
      <vt:lpstr>PowerPoint 演示文稿</vt:lpstr>
      <vt:lpstr>4.1.3 Misunderstandings about unit testing</vt:lpstr>
      <vt:lpstr>4.1.3 Misunderstandings about unit testing</vt:lpstr>
      <vt:lpstr>4.1.3 Misunderstandings about unit testing</vt:lpstr>
      <vt:lpstr>4.1.4 The Significance of Unit Tests</vt:lpstr>
      <vt:lpstr>4.1.5 Principles of Unit Testing</vt:lpstr>
      <vt:lpstr>PowerPoint 演示文稿</vt:lpstr>
      <vt:lpstr>PowerPoint 演示文稿</vt:lpstr>
      <vt:lpstr>4.1.6 The main tasks of unit testing</vt:lpstr>
      <vt:lpstr>4.1.6 The main tasks of unit testing</vt:lpstr>
      <vt:lpstr>4.1.7 驱动模块与桩模块</vt:lpstr>
      <vt:lpstr>4.1.7 驱动模块与桩模块</vt:lpstr>
      <vt:lpstr>4.1.7 驱动模块与桩模块</vt:lpstr>
      <vt:lpstr>4.1.7 驱动模块与桩模块</vt:lpstr>
      <vt:lpstr>4.2 Integration Test</vt:lpstr>
      <vt:lpstr>4.2.1 Basic understanding of integration testing</vt:lpstr>
      <vt:lpstr>4.2.1 Basic understanding of integration testing</vt:lpstr>
      <vt:lpstr>4.2.1 Basic understanding of integration testing
</vt:lpstr>
      <vt:lpstr>4.2.1 Basic understanding of integration testing
</vt:lpstr>
      <vt:lpstr>4.2.1 Basic understanding of  integration testing
</vt:lpstr>
      <vt:lpstr>4.2.1 Basic understanding of integration testing
</vt:lpstr>
      <vt:lpstr>4.2.1 Basic understanding of integration testing
</vt:lpstr>
      <vt:lpstr>4.2.1 Basic understanding of integration testing
</vt:lpstr>
      <vt:lpstr>4.2.2 Principles of Integration Testing
</vt:lpstr>
      <vt:lpstr>4.2.2 Principles of Integration Testing
</vt:lpstr>
      <vt:lpstr>4.2.3 The difference between integration testing and system testing
</vt:lpstr>
      <vt:lpstr>4.2.4 Strategies and Patterns for Integration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4.2.4集成测试的策略与模式</vt:lpstr>
      <vt:lpstr>4.2.4集成测试的策略与模式</vt:lpstr>
      <vt:lpstr>4.2.4集成测试的策略与模式</vt:lpstr>
      <vt:lpstr>4.2.4 集成测试的策略与模式</vt:lpstr>
      <vt:lpstr>4.2.4 集成测试的策略与模式</vt:lpstr>
      <vt:lpstr>4.2.4 集成测试的策略与模式</vt:lpstr>
      <vt:lpstr>4.2.4 集成测试的策略与模式</vt:lpstr>
      <vt:lpstr>4.2.4 集成测试的策略与模式</vt:lpstr>
      <vt:lpstr>4.3 System Testing</vt:lpstr>
      <vt:lpstr>4.3.1 What is System Testing</vt:lpstr>
      <vt:lpstr>4.3.1 What is System Testing</vt:lpstr>
      <vt:lpstr>4.3.2 Content of system tests</vt:lpstr>
      <vt:lpstr>4.3.3 System Testers</vt:lpstr>
      <vt:lpstr>4.3.4 Technology and data used in system testing
</vt:lpstr>
      <vt:lpstr>4.3.4 Technology and data used in system testing
</vt:lpstr>
      <vt:lpstr>4.3.5 Preparation before system testing
</vt:lpstr>
      <vt:lpstr>4.3.5 Preparation before system testing
</vt:lpstr>
      <vt:lpstr>4.4 Acceptance testing</vt:lpstr>
      <vt:lpstr>4.4.1 Basic understanding of acceptance testing
</vt:lpstr>
      <vt:lpstr>4.4.2 The main content of the acceptance test
</vt:lpstr>
      <vt:lpstr>4.4.2 The main content of the acceptance test
</vt:lpstr>
      <vt:lpstr>PowerPoint 演示文稿</vt:lpstr>
      <vt:lpstr>PowerPoint 演示文稿</vt:lpstr>
      <vt:lpstr>PowerPoint 演示文稿</vt:lpstr>
      <vt:lpstr>4.4.3 验收测试的注意事项</vt:lpstr>
      <vt:lpstr>4.4.3 验收测试的注意事项</vt:lpstr>
      <vt:lpstr>4.4.4 α测试与β测试</vt:lpstr>
      <vt:lpstr>4.4.4 α测试与β测试</vt:lpstr>
      <vt:lpstr>4.4.4 α测试与β测试</vt:lpstr>
      <vt:lpstr>4.4.5 四种主要测试执行阶段的简要对比</vt:lpstr>
      <vt:lpstr>4.5  回归测试</vt:lpstr>
      <vt:lpstr>4.5.1 什么是回归测试</vt:lpstr>
      <vt:lpstr>4.5.2 回归测试的范围与测试用例的选择</vt:lpstr>
      <vt:lpstr>4.5.2 回归测试的范围与测试用例的选择</vt:lpstr>
      <vt:lpstr>4.5.3 回归测试用例的维护</vt:lpstr>
      <vt:lpstr>4.5.3 回归测试用例的维护</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amet, consectetuer adipiscing elit</dc:title>
  <dc:creator>Johnny</dc:creator>
  <cp:lastModifiedBy>LIN Guanjun</cp:lastModifiedBy>
  <cp:revision>899</cp:revision>
  <cp:lastPrinted>2000-07-11T00:42:00Z</cp:lastPrinted>
  <dcterms:created xsi:type="dcterms:W3CDTF">2002-04-03T21:45:00Z</dcterms:created>
  <dcterms:modified xsi:type="dcterms:W3CDTF">2022-06-06T06:24:15Z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