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305" r:id="rId2"/>
    <p:sldId id="284" r:id="rId3"/>
    <p:sldId id="285" r:id="rId4"/>
    <p:sldId id="261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</p:sldIdLst>
  <p:sldSz cx="12192000" cy="6858000"/>
  <p:notesSz cx="6858000" cy="9144000"/>
  <p:embeddedFontLst>
    <p:embeddedFont>
      <p:font typeface="TH SarabunPSK" panose="020B0500040200020003" pitchFamily="34" charset="-34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28A"/>
    <a:srgbClr val="A3D8AE"/>
    <a:srgbClr val="A65154"/>
    <a:srgbClr val="FFFFFF"/>
    <a:srgbClr val="F0F2DC"/>
    <a:srgbClr val="D84B47"/>
    <a:srgbClr val="84E570"/>
    <a:srgbClr val="887869"/>
    <a:srgbClr val="694228"/>
    <a:srgbClr val="FB9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4" autoAdjust="0"/>
    <p:restoredTop sz="94203" autoAdjust="0"/>
  </p:normalViewPr>
  <p:slideViewPr>
    <p:cSldViewPr snapToGrid="0" showGuides="1">
      <p:cViewPr varScale="1">
        <p:scale>
          <a:sx n="103" d="100"/>
          <a:sy n="103" d="100"/>
        </p:scale>
        <p:origin x="1146" y="144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8FF8D-8069-465B-81F2-E06DA51516B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BC24-84BE-4864-BF24-15F3C7F5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3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13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65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2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15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9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5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6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D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0441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41989" y="2131323"/>
            <a:ext cx="6910950" cy="3848669"/>
          </a:xfrm>
          <a:prstGeom prst="roundRect">
            <a:avLst>
              <a:gd name="adj" fmla="val 4633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41989" y="1181100"/>
            <a:ext cx="6910950" cy="430792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1144" y="5186571"/>
            <a:ext cx="6910950" cy="40310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8135" y="1947290"/>
            <a:ext cx="6488398" cy="3375759"/>
          </a:xfrm>
          <a:prstGeom prst="roundRect">
            <a:avLst>
              <a:gd name="adj" fmla="val 0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48135" y="1475488"/>
            <a:ext cx="6488398" cy="888889"/>
          </a:xfrm>
          <a:prstGeom prst="roundRect">
            <a:avLst>
              <a:gd name="adj" fmla="val 2289"/>
            </a:avLst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38524" y="1786345"/>
            <a:ext cx="283506" cy="283506"/>
          </a:xfrm>
          <a:prstGeom prst="ellipse">
            <a:avLst/>
          </a:prstGeom>
          <a:solidFill>
            <a:srgbClr val="E8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5134" y="5751538"/>
            <a:ext cx="914400" cy="450828"/>
          </a:xfrm>
          <a:prstGeom prst="rect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30344" y="1568634"/>
            <a:ext cx="4542895" cy="651956"/>
          </a:xfrm>
          <a:prstGeom prst="roundRect">
            <a:avLst>
              <a:gd name="adj" fmla="val 50000"/>
            </a:avLst>
          </a:prstGeom>
          <a:solidFill>
            <a:srgbClr val="E2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429342" y="5608818"/>
            <a:ext cx="1325983" cy="736267"/>
          </a:xfrm>
          <a:prstGeom prst="triangle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30732" y="5746626"/>
            <a:ext cx="342507" cy="892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42276" y="1314912"/>
            <a:ext cx="2054199" cy="160575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041665" y="1417998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1703994" y="1404271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แฟ้มจัดเก็บ, Scalable เว็กเตอกราฟิก, ไดเรกทอรี png - png แฟ้มจัดเก็บ,  Scalable เว็กเตอกราฟิก, ไดเรกทอรี icon vec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0866"/>
          <a:stretch/>
        </p:blipFill>
        <p:spPr bwMode="auto">
          <a:xfrm>
            <a:off x="10452075" y="318853"/>
            <a:ext cx="1031565" cy="10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นาฬิกา ดาวน์โหลดรูปภาพ (รหัส) 400201085_ขนาด 20 M_รูปแบบรูปภาพ PNG  _th.lovepik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25" y="-43875"/>
            <a:ext cx="2664076" cy="22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 rot="498328">
            <a:off x="10101337" y="2434134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C69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21108038">
            <a:off x="11030685" y="258032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EDD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98018" y="2527534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240400" y="265797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516502" y="345660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70467" y="353925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88579" y="1589511"/>
            <a:ext cx="18345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บทเรียนที่ </a:t>
            </a:r>
            <a:r>
              <a:rPr lang="en-US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74" name="Oval 73"/>
          <p:cNvSpPr/>
          <p:nvPr/>
        </p:nvSpPr>
        <p:spPr>
          <a:xfrm>
            <a:off x="3424290" y="1781310"/>
            <a:ext cx="283506" cy="283506"/>
          </a:xfrm>
          <a:prstGeom prst="ellipse">
            <a:avLst/>
          </a:prstGeom>
          <a:solidFill>
            <a:srgbClr val="84E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11962" y="1781310"/>
            <a:ext cx="283506" cy="283506"/>
          </a:xfrm>
          <a:prstGeom prst="ellipse">
            <a:avLst/>
          </a:prstGeom>
          <a:solidFill>
            <a:srgbClr val="D8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-531568" y="2529118"/>
            <a:ext cx="1324780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80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</a:t>
            </a:r>
          </a:p>
          <a:p>
            <a:pPr algn="ctr"/>
            <a:r>
              <a:rPr lang="th-TH" sz="80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ของระบบฐานข้อมูล</a:t>
            </a:r>
            <a:endParaRPr lang="en-US" sz="8000" b="1" dirty="0">
              <a:ln/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9152" y="6319435"/>
            <a:ext cx="1406769" cy="114644"/>
          </a:xfrm>
          <a:prstGeom prst="ellipse">
            <a:avLst/>
          </a:prstGeom>
          <a:solidFill>
            <a:srgbClr val="F0F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8" descr="การออกแบบไอคอนลำโพงเสียงรอบทิศ, ไอคอน, เสียง, ลําโพงภาพ PNG และ เวกเตอร์  สำหรับการดาวน์โหลดฟรี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6"/>
          <a:stretch/>
        </p:blipFill>
        <p:spPr bwMode="auto">
          <a:xfrm>
            <a:off x="107187" y="3274221"/>
            <a:ext cx="2010697" cy="389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7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7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3760" y="350551"/>
            <a:ext cx="827942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41152" y="265796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คำศัพท์ที่เกี่ยวข้องกับระบบฐานข้อมูล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544" y="1964201"/>
            <a:ext cx="112717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ความสัมพันธ์ระหว่างเอนทิตี แบ่งได้เป็น 3 ลักษณะ คือ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ความสัมพันธ์แบบหนึ่งต่อหนึ่ง (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One – to - One Relationship)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เป็นการแสดงความสัมพันธ์ของข้อมูลในเอนทิตีหนึ่งกับข้อมูลในอีกเอนทิตีหนึ่ง ในลักษณะ หนึ่งต่อหนึ่ง (1 : 1)</a:t>
            </a:r>
          </a:p>
          <a:p>
            <a:br>
              <a:rPr lang="th-TH" sz="2800" dirty="0"/>
            </a:b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br>
              <a:rPr lang="th-TH" sz="2800" dirty="0"/>
            </a:br>
            <a:r>
              <a:rPr lang="en-US" sz="2800" dirty="0"/>
              <a:t>  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จากรูปข้างต้นพบว่า พนักงาน 1 คน จะมีรหัสพนักงานได้เพียง 1 รหัสเท่านั้น และรหัสพนักงานเป็นของพนักงานได้เพียงคนเดียวเท่านั้น นักเรียน 1 คน จะมีรหัสนักเรียนได้เพียง 1 รหัสเท่านั้นและรหัสนักเรียนเป็นของนักเรียน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ได้คนเดียวเท่านั้น ความสัมพันธ์ดังกล่าวจึงเป็นแบบหนึ่งต่อหนึ่ง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93" y="3294307"/>
            <a:ext cx="5721241" cy="21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1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3760" y="350551"/>
            <a:ext cx="827942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41152" y="256465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คำศัพท์ที่เกี่ยวข้องกับระบบฐานข้อมูล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543" y="1964201"/>
            <a:ext cx="1140948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ความสัมพันธ์แบบหนึ่งต่อกลุ่ม (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One – to – Many Relationship)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เป็นการแสดงความสัมพันธ์ของข้อมูลในเอนทิตีหนึ่ง ที่มีความสัมพันธ์กับข้อมูลหลาย ๆ ข้อมูล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ในอีกเอนทิตีหนึ่ง ในลักษณะหนึ่งต่อกลุ่ม (1 :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m)</a:t>
            </a:r>
            <a:br>
              <a:rPr lang="th-TH" sz="2800" dirty="0"/>
            </a:b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/>
          </a:p>
          <a:p>
            <a:pPr algn="thaiDist">
              <a:spcBef>
                <a:spcPts val="1200"/>
              </a:spcBef>
            </a:pPr>
            <a:br>
              <a:rPr lang="th-TH" sz="2800" dirty="0"/>
            </a:br>
            <a:r>
              <a:rPr lang="en-US" sz="2800" dirty="0"/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จากรูปข้างต้นพบว่า แผนก 1 แผนกจะมีพนักงานได้หลายคน และโรงเรียน 1 โรงเรียนจะมีนักเรียนได้หลายคน ความสัมพันธ์ดังกล่าวจึงเป็นแบบหนึ่งต่อกลุ่ม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12" y="3162381"/>
            <a:ext cx="5856202" cy="23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6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3760" y="350551"/>
            <a:ext cx="827942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41152" y="265796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คำศัพท์ที่เกี่ยวข้องกับระบบฐานข้อมูล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543" y="1964201"/>
            <a:ext cx="114094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ความสัมพันธ์แบบกลุ่มต่อกลุ่ม (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Many – to – Many Relationship)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เป็นการแสดงความสัมพันธ์ของข้อมูลในเอนทิตีหนึ่งกับข้อมูลในอีกเอนทิตีหนึ่ง ในลักษณะกลุ่มต่อกลุ่ม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 : n)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/>
          </a:p>
          <a:p>
            <a:pPr algn="thaiDist">
              <a:spcBef>
                <a:spcPts val="2400"/>
              </a:spcBef>
            </a:pPr>
            <a:br>
              <a:rPr lang="th-TH" sz="2800" dirty="0"/>
            </a:br>
            <a:r>
              <a:rPr lang="en-US" sz="2800" dirty="0"/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จากรูปข้างต้นจะพบว่า ข้อมูลในเอนทิตีใบสั่งซื้อแต่ละใบจะสามารถสั่งซื้อสินค้าในเอนทิตีสินค้าได้มากกว่าหนึ่งชนิด ความสัมพันธ์ของข้อมูลจากเอนทิตีใบสั่งซื้อไปยังเอนทิตีสินค้า จึงเป็นแบบหนึ่งต่อกลุ่มในขณะที่สินค้าแต่ละชนิดอาจจะไปปรากฏว่าถูกสั่งอยู่ในใบสั่งซื้อหลายใบ ความสัมพันธ์ของข้อมูลจากเอนทิตีสินค้าไปยังเอนทิตีใบสั่งซื้อจึงเป็นแบบหนึ่งต่อกลุ่มเช่นกัน ดังนั้น ความสัมพันธ์ของเอนทิตีทั้งสองในรูปจึงเป็นแบบกลุ่มต่อกลุ่มจึงอาจให้นิยามของฐานข้อมูลในอีกความหมายหนึ่งได้ว่า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โครงสร้างสารสนเทศที่ประกอบด้วยหลาย ๆ เอนทิตีที่มีความสัมพันธ์กัน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98" y="2866121"/>
            <a:ext cx="6655401" cy="16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371600" y="154067"/>
            <a:ext cx="10269415" cy="128787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7" y="71547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206075" y="342323"/>
            <a:ext cx="109859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ประโยชน์ของการใช้งานโปรแกรมจัดการฐานข้อมูล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255" y="1981773"/>
            <a:ext cx="11409487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18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การจัดเก็บข้อมูลในรูปแบบของฐานข้อมูล ทำให้เกิดประโยชน์กับข้อมูลในระบบฐานข้อมูลดังนี้</a:t>
            </a:r>
          </a:p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ช่วยลดความซํ้าซ้อนของข้อมูล </a:t>
            </a:r>
          </a:p>
          <a:p>
            <a:pPr algn="thaiDist">
              <a:spcAft>
                <a:spcPts val="12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การจัดเก็บข้อมูลในระบบแฟ้มข้อมูลโดยทั่วไป ผู้ใช้ข้อมูลจะต้องมีแฟ้มข้อมูลที่ตนต้องใช้งานไว้เป็นส่วนตัว จึงอาจมีการเก็บข้อมูลชนิดเดียวกันไว้ที่ผู้ใช้หลายคนและหลายที่ จึงทำให้เกิดการเก็บข้อมูลซํ้าซ้อนกัน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Redundancy)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หากนำข้อมูลเหล่านั้นมารวมไว้เป็นฐานข้อมูล ก็จะช่วยลดการเก็บข้อมูลซํ้าซ้อนลงได้</a:t>
            </a:r>
          </a:p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2. ช่วยให้สามารถหลีกเลี่ยงความขัดแย้งของข้อมูล 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หากมีการเก็บข้อมูลชนิดเดียวกันไว้หลาย ๆ ที่ ในลักษณะที่ทำให้เกิดความซํ้าซ้อนของข้อมูล ดังนั้น เมื่อมีการปรับปรุงข้อมูลก็จะต้องกระทำให้ครบทุกที่ที่มีข้อมูลเหล่านั้นไปเก็บอยู่ หากปรับปรุงไม่ครบทุกที่ก็จะทำให้เกิดความขัดแย้งของข้อมูล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Inconsistency)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ตามมา เนื่องจากข้อมูลที่เก็บอยู่แต่ละที่อาจมีค่าไม่ตรงกัน</a:t>
            </a:r>
          </a:p>
        </p:txBody>
      </p:sp>
    </p:spTree>
    <p:extLst>
      <p:ext uri="{BB962C8B-B14F-4D97-AF65-F5344CB8AC3E}">
        <p14:creationId xmlns:p14="http://schemas.microsoft.com/office/powerpoint/2010/main" val="291682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371600" y="154067"/>
            <a:ext cx="10269415" cy="128787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7" y="71547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206075" y="342323"/>
            <a:ext cx="109859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ประโยชน์ของการใช้งานโปรแกรมจัดการฐานข้อมูล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255" y="2096649"/>
            <a:ext cx="1140948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ช่วยให้สามารถใช้ข้อมูลร่วมกันได้</a:t>
            </a:r>
          </a:p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ดังที่ได้กล่าวตอนต้นแล้วว่า ด้วยลักษณะของฐานข้อมูลที่จะมีการเก็บรวบรวมข้อมูลไว้ด้วยกันแล้วนั้น ผู้ใช้คนใดต้องการใช้ข้อมูลจากฐานข้อมูลที่มีอยู่ก็จะสามารถทำได้โดยง่าย</a:t>
            </a:r>
          </a:p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4. ช่วยรักษาความถูกต้องเชื่อถือได้ของข้อมูล</a:t>
            </a:r>
          </a:p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การจัดเก็บข้อมูลในฐานข้อมูลบางครั้งอาจมีข้อผิดพลาดเกิดขึ้นได้ เนื่องมาจากการป้อนข้อมูลผิดพลาด เช่น การป้อนรหัสสินค้าต้องเป็นตัวเลข แต่ป้อนผิดเป็นตัวอักษร เป็นต้น	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ซึ่งจะมีผลทำให้ผู้ใช้คนอื่นที่มาใช้ข้อมูลร่วมกันได้รับข้อมูลที่ไม่ถูกต้องตามไปด้วย ในระบบฐานข้อมูลจึงได้จัดให้มีระบบจัดการฐานข้อมูล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Management System)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เพื่อให้ผู้ใช้สามารถใส่เงื่อนไขหรือกฎเกณฑ์ เพื่อช่วยควบคุมความผิดพลาดที่อาจเกิดขึ้น</a:t>
            </a:r>
          </a:p>
        </p:txBody>
      </p:sp>
    </p:spTree>
    <p:extLst>
      <p:ext uri="{BB962C8B-B14F-4D97-AF65-F5344CB8AC3E}">
        <p14:creationId xmlns:p14="http://schemas.microsoft.com/office/powerpoint/2010/main" val="25608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371600" y="154067"/>
            <a:ext cx="10269415" cy="128787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7" y="71547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206075" y="342323"/>
            <a:ext cx="109859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ประโยชน์ของการใช้งานโปรแกรมจัดการฐานข้อมูล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255" y="2096649"/>
            <a:ext cx="1140948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ช่วยให้ข้อมูลเป็นมาตรฐานเดียวกัน</a:t>
            </a:r>
          </a:p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การเก็บข้อมูลในฐานข้อมูล จะสามารถกำหนดมาตรฐานของข้อมูลให้มีลักษณะเดียวกันได้ เช่น การกำหนดรูปแบบของข้อมูลอาจกำหนดรูปแบบที่จัดเก็บเป็น ปี / เดือน / วัน หรือ วัน / เดือน / ปี ก็ได้ โดยจะต้องมีผู้ที่ทำหน้าที่กำหนดมาตรฐานเหล่านี้ ซึ่งจะเรียกผู้ที่ทำหน้าที่นี้ว่าเป็นผู้บริหารฐานข้อมูล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(Database Administrator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DBA)</a:t>
            </a:r>
          </a:p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6. ช่วยกำหนดระบบความปลอดภัยของข้อมูล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ระบบความปลอดภัยของข้อมูลในระบบฐานข้อมูล จะเป็นการป้องกันไม่ให้ผู้ใช้ที่ไม่มีสิทธิมาเห็นหรือใช้ข้อมูลบางอย่างในระบบ โดยที่ผู้บริหารฐานข้อมูลจะต้องเป็นผู้กำหนดความสามารถในการเรียกใช้ข้อมูลของผู้ใช้แต่ละคน เพราะผู้ใช้แต่ละคนจะสามารถมองเห็นข้อมูลหรือใช้ข้อมูลในฐานข้อมูลได้ในระดับที่ต่างกันด้วยภาพ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ที่ต่างกัน</a:t>
            </a:r>
          </a:p>
        </p:txBody>
      </p:sp>
    </p:spTree>
    <p:extLst>
      <p:ext uri="{BB962C8B-B14F-4D97-AF65-F5344CB8AC3E}">
        <p14:creationId xmlns:p14="http://schemas.microsoft.com/office/powerpoint/2010/main" val="62082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371600" y="154067"/>
            <a:ext cx="10269415" cy="128787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7" y="71547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206075" y="342323"/>
            <a:ext cx="109859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ประโยชน์ของการใช้งานโปรแกรมจัดการฐานข้อมูล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255" y="2100729"/>
            <a:ext cx="11409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ช่วยให้เกิดความเป็นอิสระของข้อมูล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ในการเขียนโปรแกรมจัดเก็บข้อมูลลงในระบบแฟ้มข้อมูลทั่วไป จะต้องมีการกำหนดโครงสร้างของแฟ้มข้อมูลที่จะใช้งาน หากมีการเปลี่ยนแปลงโครงสร้างข้อมูลในแฟ้มข้อมูลใดก็จะต้องแก้ไขโปรแกรมทุกโปรแกรมที่เกี่ยวข้องกับการเรียกใช้ข้อมูลในแฟ้มข้อมูลเหล่านั้นด้วย แต่ในโปรแกรมจัดการฐานข้อมูลจะมีตัวจัดการฐานข้อมูลที่ทำหน้าที่เป็นตัวเชื่อมโยงฐานข้อมูลกับโปรแกรมต่าง ๆ การแก้ไขข้อมูลจึงอาจกระทำเฉพาะกับโปรแกรมที่เรียกใช้ข้อมูลที่เปลี่ยนแปลงเท่านั้น ส่วนโปรแกรมที่ไม่ได้เรียกใช้ข้อมูลดังกล่าว ก็จะเป็นอิสระจากการเปลี่ยนแปลงที่กล่าวมา</a:t>
            </a:r>
          </a:p>
        </p:txBody>
      </p:sp>
      <p:sp>
        <p:nvSpPr>
          <p:cNvPr id="9" name="Rectangle 8"/>
          <p:cNvSpPr/>
          <p:nvPr/>
        </p:nvSpPr>
        <p:spPr>
          <a:xfrm>
            <a:off x="-2" y="6229854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5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443096-2179-6BF2-A5B8-AB4C55517B06}"/>
              </a:ext>
            </a:extLst>
          </p:cNvPr>
          <p:cNvSpPr/>
          <p:nvPr/>
        </p:nvSpPr>
        <p:spPr>
          <a:xfrm rot="10800000">
            <a:off x="0" y="4436740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B4F394-4092-B2B9-3B52-C9EE0319B9A9}"/>
              </a:ext>
            </a:extLst>
          </p:cNvPr>
          <p:cNvSpPr/>
          <p:nvPr/>
        </p:nvSpPr>
        <p:spPr>
          <a:xfrm rot="10800000">
            <a:off x="-1" y="4648200"/>
            <a:ext cx="12192000" cy="22098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654EE8-3D5F-C97F-7FC8-1ED71D4D7783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C013AC-9A17-E018-A525-0B518F088971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F8B374-6DB5-6976-D969-BBFCD11C3B89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42" y="381821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720512" y="110146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สาระสำคัญ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27988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03862" y="635746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7453" y="1388399"/>
            <a:ext cx="109370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ฐานข้อมูลเป็นการจัดเก็บข้อมูลอย่างเป็นระบบ ทำให้ผู้ใช้สามารถใช้ข้อมูลที่เกี่ยวข้องในระบบงานต่างๆ ร่วมกันได้ โดยจะไม่เกิดความซ้ำซ้อนของข้อมูล และยังสามารถหลีกเลี่ยงความขัดแย้งของข้อมูลด้วยอีกทั้งข้อมูลในระบบก็จะถูกต้องเชื่อถือได้ และเป็นมาตรฐานเดียวกัน โดยจะมีการกำหนดระบบความปลอดภัยของข้อมูลขึ้น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7626" y="3319429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8346" y="4888181"/>
            <a:ext cx="6932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ความหมายของระบบฐานข้อมูล</a:t>
            </a:r>
          </a:p>
          <a:p>
            <a:pPr marL="514350" indent="-514350">
              <a:buAutoNum type="arabicPeriod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คำศัพท์ที่เกี่ยวข้องกับระบบฐานข้อมูล</a:t>
            </a:r>
          </a:p>
          <a:p>
            <a:pPr marL="514350" indent="-514350">
              <a:buAutoNum type="arabicPeriod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ประโยชน์ของการใช้งานโปรแกรมจัดการฐานข้อมูล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593953" y="3904204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423324" y="3811962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86" y="3575053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D71AFE-B4F5-1983-60CE-40BC5FE9CB50}"/>
              </a:ext>
            </a:extLst>
          </p:cNvPr>
          <p:cNvSpPr/>
          <p:nvPr/>
        </p:nvSpPr>
        <p:spPr>
          <a:xfrm rot="10800000">
            <a:off x="0" y="4436740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84974D-E798-B495-C633-BC45D2FC87F2}"/>
              </a:ext>
            </a:extLst>
          </p:cNvPr>
          <p:cNvSpPr/>
          <p:nvPr/>
        </p:nvSpPr>
        <p:spPr>
          <a:xfrm rot="10800000">
            <a:off x="-1" y="4648200"/>
            <a:ext cx="12192000" cy="22098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916D4F-FCFD-F44A-33C0-E2AA25048CDE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F35BC8-8B4D-434B-FCB7-5C38DD5E3367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7D43B-0715-52FC-FC66-AE0F641A5E91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758" y="385454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475327" y="181031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สมรรถนะประจำบทเรียน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>
            <a:cxnSpLocks/>
            <a:endCxn id="7" idx="2"/>
          </p:cNvCxnSpPr>
          <p:nvPr/>
        </p:nvCxnSpPr>
        <p:spPr>
          <a:xfrm>
            <a:off x="0" y="726373"/>
            <a:ext cx="324093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240936" y="634131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50195" y="1522868"/>
            <a:ext cx="662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แสดงความรู้เกี่ยวกับหลักการและองค์ประกอบของระบบฐานข้อมูล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มีทักษะการใช้โปรแกรมจัดการฐานข้อมูลเบื้องต้น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ประยุกต์ใช้ระบบฐานข้อมูลในการจัดเก็บและเรียกใช้ข้อมูล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67626" y="3343678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จุดประสงค์การเรียนรู้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68964" y="4827390"/>
            <a:ext cx="106949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อธิบายเกี่ยวกับความหมายและองค์ประกอบของระบบฐานข้อมูลเพื่อสร้างความเข้าใจพื้นฐานได้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ใช้ความรู้เกี่ยวกับหน่วยของข้อมูลในระบบฐานข้อมูลเพื่อสื่อสารในงานด้านฐานข้อมูลได้อย่างถูกต้อง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มีเจตคติและกิจนิสัยที่ดีในการปฏิบัติงานด้านฐานข้อมูลด้วยความรอบคอบและคำนึงถึงความปลอดภัยของข้อมูล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ประยุกต์ใช้โปรแกรมจัดการฐานข้อมูลเพื่อจัดการข้อมูลอย่างเป็นระบบได้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239906" y="3928453"/>
            <a:ext cx="295790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147664" y="3828071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53" y="3588326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642" y="2104877"/>
            <a:ext cx="1127174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เรื่องของข้อมูลข่าวสารสนเทศในปัจจุบันนับว่ามีความสําคัญกับงานเกือบทุกด้าน ความจําเป็นของการใช้ข้อมูล</a:t>
            </a:r>
          </a:p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มีมากขึ้น การจัดเก็บข้อมูลจึงเป็นเรื่องสําคัญขององค์กร การนําคอมพิวเตอร์มาใช้เป็นเครื่องมือช่วยในการจัดเก็บข้อมูลในลักษณะของฐานข้อมูลจึงมีบทบาทอย่างมาก จึงควรที่จะต้องทําความเข้าใจกับเรื่องของฐานข้อมูลตั้งแต่ระดับพื้นฐาน ตลอดจนการออกแบบและพัฒนาระบบฐานข้อมูลขึ้นใช้ในระบบงาน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>
              <a:spcAft>
                <a:spcPts val="600"/>
              </a:spcAft>
            </a:pP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ระบบฐานข้อมูล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Database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System)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โครงสร้างสารสนเทศที่ประกอบขึ้นจากข้อมูลต่าง ๆ ที่เกี่ยวข้องสัมพันธ์กัน และนํามาใช้ในระบบงานต่าง ๆ ร่วมกัน 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ระบบฐานข้อมูล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จึงเป็นการจัดเก็บข้อมูลอย่างเป็นระบบ ผู้ใช้จะสามารถจัดการกับข้อมูลได้ ในลักษณะต่าง ๆ ปัจจุบันการจัด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ทํา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ระบบฐานข้อมูลส่วนใหญ่เป็นการประยุกต์นําระบบคอมพิวเตอร์เข้ามาช่วย ในการจัดการฐานข้อมูลอย่างเป็นระบบ ทั้งการเพิ่มข้อมูล การแก้ไขข้อมูล การลบข้อมูล และการเรียกดูข้อมูล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3760" y="350551"/>
            <a:ext cx="7684477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385253" y="239031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ความหมายของระบบฐานข้อมูล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401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2065573"/>
            <a:ext cx="1127174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12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ในหัวข้อนี้จะขอกล่าวถึงคําศัพท์ต่าง ๆ ที่เกี่ยวข้องกับระบบฐานข้อมูล ดังนี้</a:t>
            </a:r>
          </a:p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บิต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Bit)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หน่วยของข้อมูลที่มีขนาดเล็กที่สุด บิต มาจากคําว่า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Binary Digit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เป็นข้อมูล ที่จัดเก็บอยู่ในสื่อบันทึกข้อมูลในลักษณะของเลขฐานสอง มีค่าเป็น 0 หรือ 1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ไบต์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Byte)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หน่วยของข้อมูลที่เกิดจากการนําข้อมูลตั้งแต่ 8 บิต มารวมกันแล้ว มีความหมายเป็นตัวอักขระ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Character)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เขตข้อมูล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Field)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หน่วยของข้อมูลที่ประกอบขึ้นจากตัวอักขระตั้งแต่หนึ่งตัวขึ้นไป เมื่อนํามารวมกันแล้วจะหมายถึง สิ่งใดสิ่งหนึ่ง เช่น ชื่อ อายุ เพศ เป็นต้น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3760" y="350551"/>
            <a:ext cx="827942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41152" y="268389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คำศัพท์ที่เกี่ยวข้องกับระบบฐานข้อมูล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31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8391" y="1943808"/>
            <a:ext cx="11271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ชื่อ อายุ และอาชีพ ของข้อมูลนี้ถือเป็นเขตข้อมูล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br>
              <a:rPr lang="th-TH" sz="2800" dirty="0"/>
            </a:b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3760" y="350551"/>
            <a:ext cx="827942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41152" y="271758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คำศัพท์ที่เกี่ยวข้องกับระบบฐานข้อมูล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63" y="2509585"/>
            <a:ext cx="7720871" cy="18000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8391" y="4460005"/>
            <a:ext cx="11271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 ระเบียน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Record)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หน่วยของข้อมูลที่เกิดจากการนําเอาเขตข้อมูลตั้งแต่หนึ่งเขต ข้อมูลขึ้นไปมารวมกัน เกิดเป็นข้อมูลเรื่องใดเรื่องหนึ่ง เช่น ข้อมูลของสินค้า 1 ระเบียน (1 รายการ) จะประกอบด้วย รหัสสินค้า ชื่อสินค้า ราคาต่อหน่วย เป็นต้น</a:t>
            </a:r>
          </a:p>
        </p:txBody>
      </p:sp>
    </p:spTree>
    <p:extLst>
      <p:ext uri="{BB962C8B-B14F-4D97-AF65-F5344CB8AC3E}">
        <p14:creationId xmlns:p14="http://schemas.microsoft.com/office/powerpoint/2010/main" val="23758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8391" y="1943808"/>
            <a:ext cx="11271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ระเบียน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 เขตข้อมูล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ของชื่อ อายุ และอาชีพ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br>
              <a:rPr lang="th-TH" sz="2800" dirty="0"/>
            </a:b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3760" y="350551"/>
            <a:ext cx="827942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41152" y="299751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คำศัพท์ที่เกี่ยวข้องกับระบบฐานข้อมูล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391" y="4505758"/>
            <a:ext cx="1067165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จากตัวอย่างจะสามารถทราบข้อมูลของระเบียน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คือ 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อายุ 15 ปี อาชีพ นักเรียน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 แฟ้มข้อมูล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File)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หน่วยของข้อมูลที่เกิดจากการนําข้อมูลตั้งแต่หนึ่งระเบียนขึ้นไปที่เป็นเรื่องเดียวกันมารวมกัน เช่น แฟ้มข้อมูลสินค้า แฟ้มข้อมูลผู้ป่วย แฟ้มข้อมูลนักศึกษา เป็นต้น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42" y="2455428"/>
            <a:ext cx="8126313" cy="17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" y="1952713"/>
            <a:ext cx="11271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เมื่อนำระเบียน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1,2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มารวมกันจะเรียกเป็นแฟ้มข้อมูล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(File)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br>
              <a:rPr lang="th-TH" sz="2800" dirty="0"/>
            </a:b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3760" y="350551"/>
            <a:ext cx="827942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41152" y="262427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คำศัพท์ที่เกี่ยวข้องกับระบบฐานข้อมูล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391" y="4385968"/>
            <a:ext cx="11271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6. ฐานข้อมูล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Database)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หน่วยของข้อมูลที่เกิดจากการนําแฟ้มข้อมูล หลาย ๆ แฟ้มข้อมูลที่เกี่ยวข้องสัมพันธ์กันมารวมไว้ในระบบเดียวกัน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2" y="2392104"/>
            <a:ext cx="8334732" cy="19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7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3760" y="350551"/>
            <a:ext cx="827942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41152" y="265796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คำศัพท์ที่เกี่ยวข้องกับระบบฐานข้อมูล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129" y="2228311"/>
            <a:ext cx="1127174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1200"/>
              </a:spcAft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ในระบบฐานข้อมูลจึงมี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คํ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าศัพท์ต่าง ๆ ที่ควรรู้จัก ดังนี้</a:t>
            </a:r>
          </a:p>
          <a:p>
            <a:pPr algn="thaiDist">
              <a:spcAft>
                <a:spcPts val="1200"/>
              </a:spcAft>
            </a:pPr>
            <a:r>
              <a:rPr lang="th-TH" sz="2800" b="1" dirty="0">
                <a:solidFill>
                  <a:srgbClr val="A651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เอนทิตี (</a:t>
            </a:r>
            <a:r>
              <a:rPr lang="en-US" sz="2800" b="1" dirty="0">
                <a:solidFill>
                  <a:srgbClr val="A651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Entity)</a:t>
            </a:r>
            <a:r>
              <a:rPr lang="th-TH" sz="2800" b="1" dirty="0">
                <a:solidFill>
                  <a:srgbClr val="A651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เป็นชื่อของสิ่งหนึ่งสิ่งใด เปรียบเสมือนคํานาม ได้แก่ คน สิ่งของต่าง ๆ การ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กระทํา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ที่มีการจัดเก็บข้อมูลไว้ เช่น เอนทิตีสินค้า เอนทิตีนักศึกษา เป็นต้น</a:t>
            </a:r>
          </a:p>
          <a:p>
            <a:pPr algn="thaiDist">
              <a:spcAft>
                <a:spcPts val="1200"/>
              </a:spcAft>
            </a:pPr>
            <a:r>
              <a:rPr lang="th-TH" sz="2800" b="1" dirty="0">
                <a:solidFill>
                  <a:srgbClr val="A651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แอตทริบิวต์ (</a:t>
            </a:r>
            <a:r>
              <a:rPr lang="en-US" sz="2800" b="1" dirty="0">
                <a:solidFill>
                  <a:srgbClr val="A651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Attribute)</a:t>
            </a:r>
            <a:r>
              <a:rPr lang="th-TH" sz="2800" b="1" dirty="0">
                <a:solidFill>
                  <a:srgbClr val="A651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เป็นรายละเอียดของข้อมูลที่แสดงลักษณะและคุณสมบัติ ของเอนทิตีใด ๆ เช่น เอนทิตีสินค้า ประกอบด้วย แอตทริบิวต์รหัสสินค้า ชื่อสินค้า ราคาต่อหน่วย เป็นต้น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A651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ความสัมพันธ์ (</a:t>
            </a:r>
            <a:r>
              <a:rPr lang="en-US" sz="2800" b="1" dirty="0">
                <a:solidFill>
                  <a:srgbClr val="A651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Relationships)</a:t>
            </a:r>
            <a:r>
              <a:rPr lang="th-TH" sz="2800" b="1" dirty="0">
                <a:solidFill>
                  <a:srgbClr val="A651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เป็นความสัมพันธ์ระหว่างเอนทิตีที่มีความเกี่ยวข้องสัมพันธ์กัน เช่น ความสัมพันธ์ระหว่างเอนทิตีสินค้าและเอนทิตีการสั่งซื้อสินค้า ในลักษณะว่าใบสั่งซื้อ สินค้าแต่ละใบอาจมีการสั่งซื้อสินค้ารายการใดรายการหนึ่งหรือหลายรายการ เป็นต้น</a:t>
            </a:r>
          </a:p>
        </p:txBody>
      </p:sp>
    </p:spTree>
    <p:extLst>
      <p:ext uri="{BB962C8B-B14F-4D97-AF65-F5344CB8AC3E}">
        <p14:creationId xmlns:p14="http://schemas.microsoft.com/office/powerpoint/2010/main" val="398577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1911</Words>
  <Application>Microsoft Office PowerPoint</Application>
  <PresentationFormat>Widescreen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 Light</vt:lpstr>
      <vt:lpstr>TH SarabunPSK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Rattanaporn</dc:creator>
  <cp:lastModifiedBy>Aimphan</cp:lastModifiedBy>
  <cp:revision>141</cp:revision>
  <dcterms:created xsi:type="dcterms:W3CDTF">2020-09-03T06:40:28Z</dcterms:created>
  <dcterms:modified xsi:type="dcterms:W3CDTF">2024-12-03T07:55:00Z</dcterms:modified>
</cp:coreProperties>
</file>