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305" r:id="rId2"/>
    <p:sldId id="284" r:id="rId3"/>
    <p:sldId id="285" r:id="rId4"/>
    <p:sldId id="261" r:id="rId5"/>
    <p:sldId id="318" r:id="rId6"/>
    <p:sldId id="306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</p:sldIdLst>
  <p:sldSz cx="12192000" cy="6858000"/>
  <p:notesSz cx="6858000" cy="9144000"/>
  <p:embeddedFontLst>
    <p:embeddedFont>
      <p:font typeface="TH SarabunPSK" panose="020B0500040200020003" pitchFamily="34" charset="-34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28A"/>
    <a:srgbClr val="D84B47"/>
    <a:srgbClr val="A65154"/>
    <a:srgbClr val="FFFFFF"/>
    <a:srgbClr val="A3D8AE"/>
    <a:srgbClr val="F0F2DC"/>
    <a:srgbClr val="84E570"/>
    <a:srgbClr val="887869"/>
    <a:srgbClr val="694228"/>
    <a:srgbClr val="FB9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203" autoAdjust="0"/>
  </p:normalViewPr>
  <p:slideViewPr>
    <p:cSldViewPr snapToGrid="0" showGuides="1">
      <p:cViewPr varScale="1">
        <p:scale>
          <a:sx n="103" d="100"/>
          <a:sy n="103" d="100"/>
        </p:scale>
        <p:origin x="1146" y="108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8FF8D-8069-465B-81F2-E06DA51516B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BC24-84BE-4864-BF24-15F3C7F5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3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31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68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9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66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32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5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4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95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5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62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5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D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0441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1989" y="2131323"/>
            <a:ext cx="6910950" cy="3848669"/>
          </a:xfrm>
          <a:prstGeom prst="roundRect">
            <a:avLst>
              <a:gd name="adj" fmla="val 4633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1989" y="1181100"/>
            <a:ext cx="6910950" cy="430792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1144" y="5186571"/>
            <a:ext cx="6910950" cy="40310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135" y="1947290"/>
            <a:ext cx="6488398" cy="3375759"/>
          </a:xfrm>
          <a:prstGeom prst="roundRect">
            <a:avLst>
              <a:gd name="adj" fmla="val 0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135" y="1475488"/>
            <a:ext cx="6488398" cy="888889"/>
          </a:xfrm>
          <a:prstGeom prst="roundRect">
            <a:avLst>
              <a:gd name="adj" fmla="val 2289"/>
            </a:avLst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38524" y="1786345"/>
            <a:ext cx="283506" cy="283506"/>
          </a:xfrm>
          <a:prstGeom prst="ellipse">
            <a:avLst/>
          </a:prstGeom>
          <a:solidFill>
            <a:srgbClr val="E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5134" y="5751538"/>
            <a:ext cx="914400" cy="450828"/>
          </a:xfrm>
          <a:prstGeom prst="rect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30344" y="1568634"/>
            <a:ext cx="4542895" cy="651956"/>
          </a:xfrm>
          <a:prstGeom prst="roundRect">
            <a:avLst>
              <a:gd name="adj" fmla="val 50000"/>
            </a:avLst>
          </a:prstGeom>
          <a:solidFill>
            <a:srgbClr val="E2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429342" y="5608818"/>
            <a:ext cx="1325983" cy="736267"/>
          </a:xfrm>
          <a:prstGeom prst="triangle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30732" y="5746626"/>
            <a:ext cx="342507" cy="892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42276" y="1314912"/>
            <a:ext cx="2054199" cy="160575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041665" y="1417998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703994" y="1404271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แฟ้มจัดเก็บ, Scalable เว็กเตอกราฟิก, ไดเรกทอรี png - png แฟ้มจัดเก็บ,  Scalable เว็กเตอกราฟิก, ไดเรกทอรี icon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0866"/>
          <a:stretch/>
        </p:blipFill>
        <p:spPr bwMode="auto">
          <a:xfrm>
            <a:off x="10452075" y="318853"/>
            <a:ext cx="1031565" cy="10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นาฬิกา ดาวน์โหลดรูปภาพ (รหัส) 400201085_ขนาด 20 M_รูปแบบรูปภาพ PNG  _th.lovepik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25" y="-43875"/>
            <a:ext cx="2664076" cy="22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 rot="498328">
            <a:off x="10101337" y="2434134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C69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1108038">
            <a:off x="11030685" y="258032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EDD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98018" y="2527534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240400" y="265797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516502" y="345660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70467" y="353925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37061" y="1621649"/>
            <a:ext cx="510024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บทเรียนที่ </a:t>
            </a:r>
            <a:r>
              <a:rPr lang="en-US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sp>
        <p:nvSpPr>
          <p:cNvPr id="74" name="Oval 73"/>
          <p:cNvSpPr/>
          <p:nvPr/>
        </p:nvSpPr>
        <p:spPr>
          <a:xfrm>
            <a:off x="3424290" y="1781310"/>
            <a:ext cx="283506" cy="283506"/>
          </a:xfrm>
          <a:prstGeom prst="ellipse">
            <a:avLst/>
          </a:prstGeom>
          <a:solidFill>
            <a:srgbClr val="84E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11962" y="1781310"/>
            <a:ext cx="283506" cy="283506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-531568" y="2529118"/>
            <a:ext cx="1324780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ชนิดและลักษณะ</a:t>
            </a:r>
          </a:p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ของฐานข้อมูล</a:t>
            </a:r>
            <a:endParaRPr lang="en-US" sz="8000" b="1" dirty="0">
              <a:ln/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9152" y="6319435"/>
            <a:ext cx="1406769" cy="114644"/>
          </a:xfrm>
          <a:prstGeom prst="ellipse">
            <a:avLst/>
          </a:prstGeom>
          <a:solidFill>
            <a:srgbClr val="F0F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8" descr="การออกแบบไอคอนลำโพงเสียงรอบทิศ, ไอคอน, เสียง, ลําโพงภาพ PNG และ เวกเตอร์ 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6"/>
          <a:stretch/>
        </p:blipFill>
        <p:spPr bwMode="auto">
          <a:xfrm>
            <a:off x="107187" y="3274221"/>
            <a:ext cx="2010697" cy="389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3760" y="350551"/>
            <a:ext cx="8336268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14711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ชนิดและลักษณะของระบบฐานข้อมูล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129" y="1895095"/>
            <a:ext cx="1127174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QuickStart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ข้อมูลรูปแบบเริ่มต้นใช้งานด่วน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ประกอบด้วยรายละเอียดดังตาราง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>
              <a:spcBef>
                <a:spcPts val="1200"/>
              </a:spcBef>
            </a:pP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ตารางแสดงรายละเอียด </a:t>
            </a:r>
            <a:r>
              <a:rPr lang="en-US" sz="2400" i="1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QuickStart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ข้อมูลรูปแบบเริ่มต้นใช้งานด่วน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"/>
          <a:stretch/>
        </p:blipFill>
        <p:spPr>
          <a:xfrm>
            <a:off x="2179112" y="2995127"/>
            <a:ext cx="8458881" cy="33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43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759242" y="350551"/>
            <a:ext cx="7347284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759" y="37623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42704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โปรแกรมจัดการฐานข้อมูล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47" y="2331893"/>
            <a:ext cx="1136290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12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เพื่อให้ผู้ที่ต้องการสร้างระบบฐานข้อมูลขึ้นใช้งานได้รู้จักกับโปรแกรมต่าง ๆ ที่สามารถนำมาใช้สร้างฐานข้อมูลในหัวข้อนี้ จึงจะขอแนะนำตัวอย่างโปรแกรมจัดการฐานข้อมูลที่นิยมใช้กัน</a:t>
            </a:r>
          </a:p>
          <a:p>
            <a:pPr algn="thaiDist"/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โปรแกรมจัดการฐานข้อมูล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โปรแกรมที่ช่วยจัดการกับข้อมูลต่าง ๆ ที่อยู่ในฐานข้อมูลได้แก่ การจัดเก็บข้อมูล การเรียกใช้ข้อมูล การปรับปรุงข้อมูล การแสดงรายการ เป็นต้น ช่วยให้ผู้ใช้สามารถค้นหาข้อมูลที่จัดเก็บได้อย่างรวดเร็ว ซึ่งโปรแกรมฐานข้อมูลที่นิยมใช้มีอยู่ด้วยกันหลายโปรแกรม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Access, MySQL, SQL Server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เป็นต้น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แต่ละโปรแกรมก็จะมีความสามารถต่างกันบางโปรแกรมใช้งานง่าย บางโปรแกรมใช้งานยาก แต่ก็จะมีความสามารถในการทำงานสูงกว่าด้วยจึงขอกล่าวถึงโปรแกรมจัดการฐานข้อมูลบางโปรแกรมที่นิยมใช้กัน</a:t>
            </a:r>
          </a:p>
        </p:txBody>
      </p:sp>
    </p:spTree>
    <p:extLst>
      <p:ext uri="{BB962C8B-B14F-4D97-AF65-F5344CB8AC3E}">
        <p14:creationId xmlns:p14="http://schemas.microsoft.com/office/powerpoint/2010/main" val="338380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23410" y="350551"/>
            <a:ext cx="7218947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62" y="3451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52035"/>
            <a:ext cx="94945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</a:t>
            </a:r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47" y="2107432"/>
            <a:ext cx="1136290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เป็นโปรแกรมฐานข้อมูลเชิงสัมพันธ์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Relational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ที่นิยมใช้กันมากในปัจจุบัน โดยสามารถใช้เก็บและติดตามข้อมูลสำคัญ ๆ นอกจากจะจัดเก็บข้อมูลไว้ในคอมพิวเตอร์ส่วนตัวแล้วยังสามารถอัพโหลดเพื่อให้ผู้อื่นใช้งานฐานข้อมูลของเราผ่านทางเว็บเบราว์เซอร์ได้อีกด้วย</a:t>
            </a:r>
          </a:p>
          <a:p>
            <a:pPr algn="thaiDist">
              <a:spcAft>
                <a:spcPts val="6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Microsoft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สามารถสร้างแบบฟอร์มที่ต้องการจะใช้ป้อนข้อมูลและใช้เรียกดูข้อมูลในฐานข้อมูล หลังจากบันทึกข้อมูลลงในฐานข้อมูลเรียบร้อยแล้ว จะสามารถค้นหาหรือเรียกดูข้อมูล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เพียงเขตข้อมูลที่ต้องการได้ การแสดงผลก็สามารถแสดงทางจอภาพ หรือสั่งพิมพ์ออกทางเครื่องพิมพ์นอกจากนี้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Access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ยังมีระบบรักษาความปลอดภัยของข้อมูล ด้วยการกำหนดรหัสผ่านเพื่อป้องกันความปลอดภัยของข้อมูลในระบบได้ด้วย และที่สำคัญโปรแกรม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เป็นโปรแกรมที่เหมาะจะใช้กับฐานข้อมูลเชิงสัมพันธ์ และในหน่วยต่อ ๆ ไปจะได้กล่าวถึงวิธีการใช้โปรแกรม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889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1578" y="350551"/>
            <a:ext cx="391427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48" y="37623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33373"/>
            <a:ext cx="94945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SQL</a:t>
            </a:r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47" y="2995762"/>
            <a:ext cx="11362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เป็นระบบฐานข้อมูลแบบ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ที่ได้รับการพัฒนาและสนับสนุนโดยบริษัท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Oracle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ใช้การจัดการข้อมูลในรูปแบบฐานข้อมูลเชิงสัมพันธ์ โดยภาษาที่ใช้ในการจัดการข้อมูลจะเป็นภาษามาตรฐานที่ใช้สำหรับการเข้าถึงและจัดการข้อมูล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MySQL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เป็นโปรแกรมแบบ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open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source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จึงสามารถดาวน์โหลดมาใช้ได้แบบไม่มีค่าใช้จ่าย นอกจากนี้ยังสามารถปรับปรุงหรือแก้ไขโปรแกรมให้เหมาะสมกับการทำงานของผู้ใช้ได้อย่างอิสระอีกด้วย</a:t>
            </a:r>
          </a:p>
        </p:txBody>
      </p:sp>
    </p:spTree>
    <p:extLst>
      <p:ext uri="{BB962C8B-B14F-4D97-AF65-F5344CB8AC3E}">
        <p14:creationId xmlns:p14="http://schemas.microsoft.com/office/powerpoint/2010/main" val="153804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1578" y="350551"/>
            <a:ext cx="391427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48" y="37623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92283" y="233373"/>
            <a:ext cx="94945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SQL</a:t>
            </a:r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47" y="2796232"/>
            <a:ext cx="11362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เป็นโปรแกรมฐานข้อมูลซึ่งพัฒนาโดยบริษัท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มีโครงสร้างของภาษาที่เข้าใจง่ายไม่ซับซ้อน สามารถทำงานที่ซับซ้อนได้โดยใช้คำสั่งเพียงไม่กี่คำสั่ง เหมาะที่จะใช้กับระบบฐานข้อมูลเชิงสัมพันธ์ เป็นโปรแกรมที่มีประสิทธิภาพในการทำงานสูง จึงเป็นภาษาที่มีผู้นิยมใช้กันมาก ปกติโปรแกรมฐานข้อมูลที่บริษัทต่าง ๆ ผลิตขึ้นใช้กันอยู่ในปัจจุบันและเป็นที่นิยมใช้กัน เช่น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Oracle DB2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และแม้กระทั่ง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เองก็จะมีคำสั่งที่เป็นมาตรฐาน และเสริมบางคำสั่งที่ต่างไปจากมาตรฐานบ้างเพื่อให้เป็นจุดเด่นของแต่ละโปรแกรมไป</a:t>
            </a:r>
          </a:p>
        </p:txBody>
      </p:sp>
    </p:spTree>
    <p:extLst>
      <p:ext uri="{BB962C8B-B14F-4D97-AF65-F5344CB8AC3E}">
        <p14:creationId xmlns:p14="http://schemas.microsoft.com/office/powerpoint/2010/main" val="3419070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2" y="6449947"/>
            <a:ext cx="12192000" cy="408053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1473" y="403484"/>
            <a:ext cx="391427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5" y="58138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-1482926" y="261125"/>
            <a:ext cx="94945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dbase</a:t>
            </a:r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46" y="1599525"/>
            <a:ext cx="11362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เป็นโปรแกรมจัดการฐานข้อมูลแรกสำหรับไมโครคอมพิวเตอร์และประสบความสำเร็จมากที่สุดในวันนี้ ระบบ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dBase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ประกอบด้วยกลไกฐานข้อมูลหลักระบบแบบสอบถามเครื่องมือฟอร์มและภาษาโปรแกรมที่เชื่อมโยงองค์ประกอบทั้งหมดเหล่านี้เข้าด้วยกัน ซึ่งรูปแบบไฟล์ต้นแบบของ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dBase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จะเป็นไฟล์ .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dbf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61473" y="3360389"/>
            <a:ext cx="391427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5" y="3015043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-1482926" y="3218030"/>
            <a:ext cx="94945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Oracle</a:t>
            </a:r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925" y="4617152"/>
            <a:ext cx="11362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RDBMS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เชิงพาณิชย์ตัวแรกของโลก ระดับ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Server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มีความสามารถโดดเด่นในด้านการจัดการฐานข้อมูล มีความน่าเชื่อถือสูง และมีเทคโนโลยี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Rollback Segment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ที่สามารถจัดการกับข้อมูลในกรณีที่เกิดการล้มเหลวของระบบ หรือไม่สามารถให้บริการได้ ทำให้ข้อมูลไม่เกิดความเสียหาย</a:t>
            </a:r>
          </a:p>
        </p:txBody>
      </p:sp>
    </p:spTree>
    <p:extLst>
      <p:ext uri="{BB962C8B-B14F-4D97-AF65-F5344CB8AC3E}">
        <p14:creationId xmlns:p14="http://schemas.microsoft.com/office/powerpoint/2010/main" val="163575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1578" y="350551"/>
            <a:ext cx="391427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48" y="37623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14711"/>
            <a:ext cx="94945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</a:t>
            </a:r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47" y="1905548"/>
            <a:ext cx="11362903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ฐานข้อมูลหรือที่เรียกว่า ฐานข้อมูลอิเล็กทรอนิกส์ เป็นการรวบรวมข้อมูลหรือข้อมูลใด ๆ ที่จัดขึ้นเป็นพิเศษสำหรับการค้นหาและเรียกค้นข้อมูลจากคอมพิวเตอร์อย่างรวดเร็ว ฐานข้อมูลมีโครงสร้างเพื่ออำนวยความสะดวกในการจัดเก็บ เรียกคืน แก้ไข และลบข้อมูลร่วมกับการดำเนินการประมวลผลข้อมูลต่าง ๆ ระบบการจัดการฐานข้อมูล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DBMS)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สารสกัดจากข้อมูลจากฐานข้อมูลในการตอบสนองต่อคำสั่งฐานข้อมูลเป็นการจัดเก็บข้อมูลอย่างเป็นระบบ ทำให้ผู้ใช้สามารถใช้ข้อมูลที่เกี่ยวข้องในระบบงานต่าง ๆ ร่วมกันได้ โดยที่จะไม่เกิดความซํ้าซ้อนของข้อมูล และยังสามารถหลีกเลี่ยงความขัดแย้งของข้อมูลด้วยอีกทั้งข้อมูลในระบบก็จะถูกต้องเชื่อถือได้ และเป็นมาตรฐานเดียวกัน โดยจะมีการกำหนดระบบ</a:t>
            </a:r>
          </a:p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ความปลอดภัยของข้อมูลขึ้น</a:t>
            </a: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ฐานข้อมูลเชิงสัมพันธ์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Relational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Database)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เป็นการเก็บข้อมูลในรูปแบบที่เป็นตาราง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หรือเรียกว่า รีเลชัน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มีลักษณะเป็น 2 มิติ คือ เป็นแถว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Row)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และเป็นคอลัมน์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Column)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การเชื่อมโยงข้อมูลระหว่างตาราง จะถูกเชื่อมโยงโดยใช้แอตทริบิวต์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attribute)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หรือคอลัมน์ที่เหมือนกันทั้งสองตารางเป็นตัวเชื่อมโยงข้อมูล ฐานข้อมูลเชิงสัมพันธ์นี้จะเป็นรูปแบบของฐานข้อมูลที่นิยมใช้ในปัจจุบัน</a:t>
            </a:r>
          </a:p>
        </p:txBody>
      </p:sp>
    </p:spTree>
    <p:extLst>
      <p:ext uri="{BB962C8B-B14F-4D97-AF65-F5344CB8AC3E}">
        <p14:creationId xmlns:p14="http://schemas.microsoft.com/office/powerpoint/2010/main" val="279074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1578" y="350551"/>
            <a:ext cx="391427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48" y="37623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14711"/>
            <a:ext cx="94945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</a:t>
            </a:r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47" y="2644821"/>
            <a:ext cx="113629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ฐานข้อมูลแบบเครือข่าย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Network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Database)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ฐานข้อมูลแบบเครือข่ายจะเป็นการรวมระเบียนต่าง ๆ และความสัมพันธ์ระหว่างระเบียน แต่จะต่างกับฐานข้อมูลเชิงสัมพันธ์ คือ ในฐานข้อมูลเชิงสัมพันธ์จะแฝงความสัมพันธ์เอาไว้ โดยระเบียนที่มีความสัมพันธ์กันจะต้องมีค่าของข้อมูลในแอตทริบิวต์ใดแอตทริบิวต์หนึ่งเหมือนกัน แต่ฐานข้อมูลแบบเครือข่ายจะแสดงความสัมพันธ์อย่างชัดเจน ตัวอย่างเช่น ตารางการลงทะเบียน ถ้าต้องการทราบว่านักเรียนรหัส 1001 ลงทะเบียนวิชาอะไร กี่หน่วยกิต ก็สามารถนำรหัสวิชาในตารางนักเรียนไปตรวจสอบกับรหัสวิชา ซึ่งเป็นคีย์หลักในตารางหลักสูตรก็จะทราบชื่อวิชาและจำนวนหน่วยกิตที่นักเรียนลงทะเบียน</a:t>
            </a: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961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11578" y="350551"/>
            <a:ext cx="391427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448" y="37623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05380"/>
            <a:ext cx="94945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</a:t>
            </a:r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47" y="2784302"/>
            <a:ext cx="11362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ฐานข้อมูลแบบลำดับชั้น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Hierarchical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Database)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ฐานข้อมูลแบบลำดับชั้น เป็นโครงสร้างที่จัดเก็บข้อมูลในลักษณะความสัมพันธ์แบบพ่อ - ลูก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Parent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Child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Relationship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PCR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Type)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หรือเป็นโครงสร้างรูปแบบต้นไม้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Tree)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ข้อมูลที่จัดเก็บในที่นี้ คือ ระเบียน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Record)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ซึ่งประกอบด้วยค่าของเขตข้อมูล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ของเอนทิตีหนึ่ง ๆ ฐานข้อมูลแบบลำดับชั้นนี้คล้ายคลึงกับฐานข้อมูลแบบเครือข่ายแต่ต่างกันที่ฐานข้อมูลแบบลำดับชั้นมีกฎเพิ่มขึ้นมาอีกหนึ่งประการ คือ ในแต่ละกรอบจะมีลูกศรวิ่งเข้าหาได้ไม่เกิน 1 หัวลูกศร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45054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EFF568-BDC1-CE26-EFB6-E1D06F4EFA21}"/>
              </a:ext>
            </a:extLst>
          </p:cNvPr>
          <p:cNvGrpSpPr/>
          <p:nvPr/>
        </p:nvGrpSpPr>
        <p:grpSpPr>
          <a:xfrm>
            <a:off x="-1" y="4436740"/>
            <a:ext cx="12192001" cy="2421260"/>
            <a:chOff x="-1" y="4436740"/>
            <a:chExt cx="12192001" cy="2421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4C3409-1235-FAC5-D16A-D5B0EA738EC5}"/>
                </a:ext>
              </a:extLst>
            </p:cNvPr>
            <p:cNvSpPr/>
            <p:nvPr/>
          </p:nvSpPr>
          <p:spPr>
            <a:xfrm rot="10800000">
              <a:off x="0" y="4436740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1348FA-C708-2CB4-3B21-D9D1E2C958A6}"/>
                </a:ext>
              </a:extLst>
            </p:cNvPr>
            <p:cNvSpPr/>
            <p:nvPr/>
          </p:nvSpPr>
          <p:spPr>
            <a:xfrm rot="10800000">
              <a:off x="-1" y="4648200"/>
              <a:ext cx="12192000" cy="22098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76268D-AF13-EFE3-F8EB-05D092FE0EA3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D784AB-DD82-B926-3D60-7DBE09DE41DF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AAB315-A8A2-2C53-0AE4-9413E91BD9DF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42" y="381821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720512" y="110146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สาระสำคัญ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27988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03862" y="635746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7453" y="1388399"/>
            <a:ext cx="10937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ในการใช้งานโปรแกรมฐานข้อมูล นอกเหนือจากการกำหนดชื่อของเขตข้อมูล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Field)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ที่จะทำการจัดเก็บแล้ว การกำหนดชนิดของข้อมูลให้ถูกต้องเหมาะสมก็มีความสำคัญเช่นกัน ตัวอย่างเช่นหากกำหนดชนิดของ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Currency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ข้อมูลที่สามารถเก็บในเขตข้อมูลนี้ได้จะเป็นตัวเลข ดังนั้นจึงมีความจำเป็นที่จะต้องทำความเข้าใจเกี่ยวกับคุณสมบัติของข้อมูลแต่ละชนิด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7626" y="3275631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8346" y="4888700"/>
            <a:ext cx="6932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ชนิดและลักษณะของฐานข้อมูล</a:t>
            </a:r>
          </a:p>
          <a:p>
            <a:pPr marL="514350" indent="-514350">
              <a:buAutoNum type="arabicPeriod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โปรแกรมจัดการฐานข้อมูล</a:t>
            </a:r>
          </a:p>
          <a:p>
            <a:pPr marL="514350" indent="-514350">
              <a:buAutoNum type="arabicPeriod"/>
            </a:pP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ฐานข้อมูล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593953" y="3860406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423324" y="3768164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86" y="3531255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A93FB9-E25A-0053-C2FF-467D06FCC44D}"/>
              </a:ext>
            </a:extLst>
          </p:cNvPr>
          <p:cNvGrpSpPr/>
          <p:nvPr/>
        </p:nvGrpSpPr>
        <p:grpSpPr>
          <a:xfrm>
            <a:off x="-1" y="4436740"/>
            <a:ext cx="12192001" cy="2421260"/>
            <a:chOff x="-1" y="4436740"/>
            <a:chExt cx="12192001" cy="2421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279255-93C3-24CB-70A5-B7A21114C59B}"/>
                </a:ext>
              </a:extLst>
            </p:cNvPr>
            <p:cNvSpPr/>
            <p:nvPr/>
          </p:nvSpPr>
          <p:spPr>
            <a:xfrm rot="10800000">
              <a:off x="0" y="4436740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A96FD5-0B93-768B-47EA-EC5C75F58ADA}"/>
                </a:ext>
              </a:extLst>
            </p:cNvPr>
            <p:cNvSpPr/>
            <p:nvPr/>
          </p:nvSpPr>
          <p:spPr>
            <a:xfrm rot="10800000">
              <a:off x="-1" y="4648200"/>
              <a:ext cx="12192000" cy="22098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16AC03-7278-7DE8-E344-A6A9DCCF0E1A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54D5CB-7045-620E-9E90-43E15B4A5DAE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93D14-8343-C05B-F285-F9B39BE445E5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088" y="385454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512648" y="181031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สมรรถนะประจำบทเรียน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>
            <a:cxnSpLocks/>
            <a:endCxn id="7" idx="2"/>
          </p:cNvCxnSpPr>
          <p:nvPr/>
        </p:nvCxnSpPr>
        <p:spPr>
          <a:xfrm>
            <a:off x="0" y="726373"/>
            <a:ext cx="32502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50266" y="634131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06651" y="1626542"/>
            <a:ext cx="8563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แสดงความรู้เกี่ยวกับชนิดและลักษณะของฐานข้อมูล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มีทักษะการใช้โปรแกรมจัดการฐานข้อมูลที่เหมาะสมกับลักษณะของข้อมูล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ประยุกต์ใช้ความรู้เรื่องชนิดและลักษณะของฐานข้อมูลในการออกแบบฐานข้อมูลเบื้องต้น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67626" y="3274996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0441" y="4811844"/>
            <a:ext cx="89200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อธิบายเกี่ยวกับชนิดและลักษณะของฐานข้อมูลเพื่อจำแนกประเภทของฐานข้อมูลได้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ใช้โปรแกรมจัดการฐานข้อมูลเพื่อจัดการข้อมูลตามลักษณะเฉพาะของฐานข้อมูลแต่ละชนิดได้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มีเจตคติที่ดีในการเลือกใช้ชนิดของฐานข้อมูลอย่างเหมาะสมและมีประสิทธิภาพ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ประยุกต์ใช้ความรู้เรื่องฐานข้อมูลเพื่อออกแบบโครงสร้างฐานข้อมูลเบื้องต้นได้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239906" y="3859771"/>
            <a:ext cx="295790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147664" y="3759389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53" y="3519644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773621" y="1951457"/>
            <a:ext cx="93111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ชนิดข้อมูลของแต่ละ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สามารถบ่งบอกลักษณะของ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นั้นได้ดังต่อไปนี้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รูปแบบข้อมูลที่สามารถใช้ได้ใน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ๆ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ขนาดที่มากที่สุดที่สามารถเก็บได้ใน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Expression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ๆ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สามารถใช้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ๆ เป็นดัชนีได้หรือไม่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ชนิดของข้อมูลที่ใช้ประกอบไปด้วย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Basic Types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ข้อมูลรูปแบบพื้นฐาน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Number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ข้อมูลรูปแบบตัวเลข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Date and Time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ข้อมูลรูปแบบวันและเวลา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Yes / No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ข้อมูลรูปแบบใช่หรือไม่ใช่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Boolean)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QuickStart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ข้อมูลรูปแบบเริ่มต้นใช้งานด่วน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336268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773621" y="261366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ชนิดและลักษณะของระบบฐานข้อมูล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59270" y="2590904"/>
            <a:ext cx="179214" cy="179214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359270" y="2995762"/>
            <a:ext cx="179214" cy="179214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3711" y="3426600"/>
            <a:ext cx="179214" cy="179214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359270" y="3857438"/>
            <a:ext cx="179214" cy="179214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59270" y="4710578"/>
            <a:ext cx="179214" cy="179214"/>
          </a:xfrm>
          <a:prstGeom prst="ellipse">
            <a:avLst/>
          </a:prstGeom>
          <a:solidFill>
            <a:srgbClr val="518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359270" y="5115436"/>
            <a:ext cx="179214" cy="179214"/>
          </a:xfrm>
          <a:prstGeom prst="ellipse">
            <a:avLst/>
          </a:prstGeom>
          <a:solidFill>
            <a:srgbClr val="518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63711" y="5546274"/>
            <a:ext cx="179214" cy="179214"/>
          </a:xfrm>
          <a:prstGeom prst="ellipse">
            <a:avLst/>
          </a:prstGeom>
          <a:solidFill>
            <a:srgbClr val="518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359270" y="5977112"/>
            <a:ext cx="179214" cy="179214"/>
          </a:xfrm>
          <a:prstGeom prst="ellipse">
            <a:avLst/>
          </a:prstGeom>
          <a:solidFill>
            <a:srgbClr val="518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59270" y="6399414"/>
            <a:ext cx="179214" cy="179214"/>
          </a:xfrm>
          <a:prstGeom prst="ellipse">
            <a:avLst/>
          </a:prstGeom>
          <a:solidFill>
            <a:srgbClr val="5182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1941589"/>
            <a:ext cx="11271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Types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ข้อมูลรูปแบบพื้นฐาน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ประกอบด้วยรายละเอียดดังตาราง</a:t>
            </a:r>
          </a:p>
          <a:p>
            <a:pPr algn="ctr"/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ตารางแสดงรายละเอียด 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Types 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ข้อมูลรูปแบบพื้นฐาน</a:t>
            </a:r>
          </a:p>
          <a:p>
            <a:pPr algn="ctr"/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253760" y="350551"/>
            <a:ext cx="8279425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41152" y="266572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คำศัพท์ที่เกี่ยวข้องกับระบบฐานข้อมูล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62" y="3228301"/>
            <a:ext cx="8919020" cy="35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1941589"/>
            <a:ext cx="112717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Types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ข้อมูลรูปแบบพื้นฐาน</a:t>
            </a:r>
          </a:p>
          <a:p>
            <a:pPr algn="ctr"/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ตารางแสดงรายละเอียด 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Types 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ข้อมูลรูปแบบพื้นฐาน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(ต่อ)</a:t>
            </a:r>
          </a:p>
          <a:p>
            <a:pPr algn="ctr"/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3760" y="350551"/>
            <a:ext cx="8336268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42704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ชนิดและลักษณะของระบบฐานข้อมูล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48" y="2818752"/>
            <a:ext cx="7618891" cy="390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3760" y="350551"/>
            <a:ext cx="8336268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24042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ชนิดและลักษณะของระบบฐานข้อมูล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00" y="2754235"/>
            <a:ext cx="7316926" cy="4103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129" y="1873269"/>
            <a:ext cx="112717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Number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ข้อมูลรูปแบบตัวเลข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ประกอบด้วยรายละเอียดดังตาราง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ตารางแสดงรายละเอียด 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Number 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ข้อมูลรูปแบบตัวเลข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0256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3760" y="350551"/>
            <a:ext cx="8336268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24042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ชนิดและลักษณะของระบบฐานข้อมูล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17" y="2734772"/>
            <a:ext cx="7445829" cy="4096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129" y="1848440"/>
            <a:ext cx="1127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Date and Time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ข้อมูลรูปแบบวันและเวลา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ประกอบด้วยรายละเอียดดังตาราง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ตารางแสดงรายละเอียด 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Date and Time 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ข้อมูลรูปแบบวันและเวลา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4363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3760" y="350551"/>
            <a:ext cx="8336268" cy="7972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A65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ccess 2 Icon | Button UI MS Office 2016 Iconset | BlackVaria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722" y="14184"/>
            <a:ext cx="1423096" cy="142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773621" y="224042"/>
            <a:ext cx="949451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54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ชนิดและลักษณะของระบบฐานข้อมูล</a:t>
            </a:r>
            <a:endParaRPr lang="en-US" sz="54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endParaRPr lang="en-US" sz="5400" b="1" dirty="0">
              <a:ln/>
              <a:solidFill>
                <a:srgbClr val="233A5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129" y="1951081"/>
            <a:ext cx="1127174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Yes/No 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ข้อมูลรูปแบบใช่หรือไม่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Boolean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ประกอบด้วยรายละเอียดดังตาราง</a:t>
            </a:r>
            <a:endParaRPr lang="th-TH" sz="28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ctr"/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ตารางแสดงรายละเอียด 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Yes/No 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ข้อมูลรูปแบบใช่หรือไม่ (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Boolean</a:t>
            </a:r>
            <a:r>
              <a:rPr lang="th-TH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en-US" sz="2400" i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800" i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43" y="3097236"/>
            <a:ext cx="8579301" cy="23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8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1549</Words>
  <Application>Microsoft Office PowerPoint</Application>
  <PresentationFormat>Widescreen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TH SarabunPSK</vt:lpstr>
      <vt:lpstr>Calibri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Rattanaporn</dc:creator>
  <cp:lastModifiedBy>Aimphan</cp:lastModifiedBy>
  <cp:revision>147</cp:revision>
  <dcterms:created xsi:type="dcterms:W3CDTF">2020-09-03T06:40:28Z</dcterms:created>
  <dcterms:modified xsi:type="dcterms:W3CDTF">2024-12-03T08:00:09Z</dcterms:modified>
</cp:coreProperties>
</file>