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7"/>
  </p:notesMasterIdLst>
  <p:sldIdLst>
    <p:sldId id="305" r:id="rId2"/>
    <p:sldId id="284" r:id="rId3"/>
    <p:sldId id="285" r:id="rId4"/>
    <p:sldId id="261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</p:sldIdLst>
  <p:sldSz cx="12192000" cy="6858000"/>
  <p:notesSz cx="6858000" cy="9144000"/>
  <p:embeddedFontLst>
    <p:embeddedFont>
      <p:font typeface="TH SarabunPSK" panose="020B0500040200020003" pitchFamily="34" charset="-34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28A"/>
    <a:srgbClr val="D84B47"/>
    <a:srgbClr val="A65154"/>
    <a:srgbClr val="FFFFFF"/>
    <a:srgbClr val="A3D8AE"/>
    <a:srgbClr val="F0F2DC"/>
    <a:srgbClr val="84E570"/>
    <a:srgbClr val="887869"/>
    <a:srgbClr val="694228"/>
    <a:srgbClr val="FB9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203" autoAdjust="0"/>
  </p:normalViewPr>
  <p:slideViewPr>
    <p:cSldViewPr snapToGrid="0" showGuides="1">
      <p:cViewPr varScale="1">
        <p:scale>
          <a:sx n="103" d="100"/>
          <a:sy n="103" d="100"/>
        </p:scale>
        <p:origin x="1554" y="10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FF8D-8069-465B-81F2-E06DA51516B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BC24-84BE-4864-BF24-15F3C7F5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6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83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82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3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1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01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9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9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2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16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7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67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6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D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0441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1989" y="2131323"/>
            <a:ext cx="6910950" cy="3848669"/>
          </a:xfrm>
          <a:prstGeom prst="roundRect">
            <a:avLst>
              <a:gd name="adj" fmla="val 4633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1989" y="1181100"/>
            <a:ext cx="6910950" cy="430792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1144" y="5186571"/>
            <a:ext cx="6910950" cy="40310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135" y="1947290"/>
            <a:ext cx="6488398" cy="3375759"/>
          </a:xfrm>
          <a:prstGeom prst="roundRect">
            <a:avLst>
              <a:gd name="adj" fmla="val 0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135" y="1475488"/>
            <a:ext cx="6488398" cy="888889"/>
          </a:xfrm>
          <a:prstGeom prst="roundRect">
            <a:avLst>
              <a:gd name="adj" fmla="val 2289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38524" y="1786345"/>
            <a:ext cx="283506" cy="283506"/>
          </a:xfrm>
          <a:prstGeom prst="ellipse">
            <a:avLst/>
          </a:prstGeom>
          <a:solidFill>
            <a:srgbClr val="E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5134" y="5751538"/>
            <a:ext cx="914400" cy="450828"/>
          </a:xfrm>
          <a:prstGeom prst="rect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30344" y="1568634"/>
            <a:ext cx="4542895" cy="651956"/>
          </a:xfrm>
          <a:prstGeom prst="roundRect">
            <a:avLst>
              <a:gd name="adj" fmla="val 50000"/>
            </a:avLst>
          </a:prstGeom>
          <a:solidFill>
            <a:srgbClr val="E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429342" y="5608818"/>
            <a:ext cx="1325983" cy="736267"/>
          </a:xfrm>
          <a:prstGeom prst="triangle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30732" y="5746626"/>
            <a:ext cx="342507" cy="892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42276" y="1314912"/>
            <a:ext cx="2054199" cy="160575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041665" y="1417998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703994" y="1404271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แฟ้มจัดเก็บ, Scalable เว็กเตอกราฟิก, ไดเรกทอรี png - png แฟ้มจัดเก็บ,  Scalable เว็กเตอกราฟิก, ไดเรกทอรี icon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0866"/>
          <a:stretch/>
        </p:blipFill>
        <p:spPr bwMode="auto">
          <a:xfrm>
            <a:off x="10452075" y="318853"/>
            <a:ext cx="1031565" cy="10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นาฬิกา ดาวน์โหลดรูปภาพ (รหัส) 400201085_ขนาด 20 M_รูปแบบรูปภาพ PNG  _th.lovepik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25" y="-43875"/>
            <a:ext cx="2664076" cy="22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 rot="498328">
            <a:off x="10101337" y="2434134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C69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1108038">
            <a:off x="11030685" y="258032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EDD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98018" y="2527534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240400" y="265797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516502" y="345660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70467" y="353925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37061" y="1621649"/>
            <a:ext cx="50256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บทเรียนที่ </a:t>
            </a:r>
            <a:r>
              <a:rPr lang="en-US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74" name="Oval 73"/>
          <p:cNvSpPr/>
          <p:nvPr/>
        </p:nvSpPr>
        <p:spPr>
          <a:xfrm>
            <a:off x="3424290" y="1781310"/>
            <a:ext cx="283506" cy="283506"/>
          </a:xfrm>
          <a:prstGeom prst="ellipse">
            <a:avLst/>
          </a:prstGeom>
          <a:solidFill>
            <a:srgbClr val="84E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11962" y="1781310"/>
            <a:ext cx="283506" cy="283506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531568" y="2529118"/>
            <a:ext cx="132478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การสร้างความสัมพันธ์</a:t>
            </a:r>
          </a:p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ระหว่างตาราง</a:t>
            </a:r>
            <a:endParaRPr lang="en-US" sz="8000" b="1" dirty="0">
              <a:ln/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9152" y="6319435"/>
            <a:ext cx="1406769" cy="114644"/>
          </a:xfrm>
          <a:prstGeom prst="ellipse">
            <a:avLst/>
          </a:prstGeom>
          <a:solidFill>
            <a:srgbClr val="F0F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8" descr="การออกแบบไอคอนลำโพงเสียงรอบทิศ, ไอคอน, เสียง, ลําโพงภาพ PNG และ เวกเตอร์ 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6"/>
          <a:stretch/>
        </p:blipFill>
        <p:spPr bwMode="auto">
          <a:xfrm>
            <a:off x="107187" y="3274221"/>
            <a:ext cx="2010697" cy="389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447578" y="4653999"/>
            <a:ext cx="529541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(Relationships)</a:t>
            </a:r>
          </a:p>
        </p:txBody>
      </p:sp>
    </p:spTree>
    <p:extLst>
      <p:ext uri="{BB962C8B-B14F-4D97-AF65-F5344CB8AC3E}">
        <p14:creationId xmlns:p14="http://schemas.microsoft.com/office/powerpoint/2010/main" val="1669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3392" y="2090642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892" y="2165901"/>
            <a:ext cx="42453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รูปแบบของความสัมพันธ์ของข้อมูล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33" y="3006002"/>
            <a:ext cx="11271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3. ความสัมพันธ์แบบ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Many - to - Many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เป็นความสัมพันธ์ที่พบบ่อย ตัวอย่างเช่น นักเขียนสามารถเขียนหนังสือได้หลายเล่ม ในขณะเดียวกัน หนังสือหนึ่งเล่มอาจมีผู้แต่งหลายคน เป็นต้น ความสัมพันธ์รูปแบบนี้ไม่สามารถสร้างขึ้นได้โดยตรง จะต้องใช้ “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Junction table”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ในการสร้างความสัมพันธ์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863" y="4390997"/>
            <a:ext cx="5706271" cy="221963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2668F7B-3AC0-F167-B56E-E6BAE86C99A2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C5BEB7F2-A63C-5C3C-72AA-EE81BD625DA1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BC19A22E-90B9-4A1E-1056-7D05BB697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456331-6A1D-BA66-0C45-F2017261A253}"/>
                </a:ext>
              </a:extLst>
            </p:cNvPr>
            <p:cNvSpPr/>
            <p:nvPr/>
          </p:nvSpPr>
          <p:spPr>
            <a:xfrm>
              <a:off x="1383335" y="220582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ความหมายและลักษณะของฐานข้อมูลเชิงสัมพันธ์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64F32-0477-C450-C4EB-B08FB94BF3E3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2" name="Rounded Rectangle 1"/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Access 2 Icon | Button UI MS Office 2016 Iconset | BlackVaria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1383335" y="285896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Database Key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ที่ใช้ในการสร้างความสัมพันธ์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0525" y="2746679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2305544" y="2852911"/>
            <a:ext cx="9494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คีย์หลัก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Primary Key)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5" y="2099304"/>
            <a:ext cx="113780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สิ่งที่ใช้ในการเชื่อมโยงความสัมพันธ์ของข้อมูลระหว่างตาราง คือ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key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key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ที่ใช้มีดังนี้</a:t>
            </a: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ในทุก ๆ ตารางควรมีอย่างน้อย 1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ที่เป็นคีย์หลัก โดยค่าของคีย์หลักนี้ต้องเป็นค่าเฉพาะของแต่ละ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ซึ่งไม่ซํ้ากับค่าอื่น ๆ ในฐานข้อมูล ตัวอย่างเช่น สมมุติว่ามีฐานข้อมูลของพนักงานในบริษัทและต้องการเลือก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ใช้เป็นคีย์หลักในการระบุข้อมูลของพนักงานแต่ละคนการเลือกใช้ชื่อของพนักงานอาจจะเป็นตัวเลือกที่ไม่เหมาะสม เพราะมีความเป็นไปได้ที่พนักงานของบริษัทอาจมีชื่อที่เหมือนกัน ส่งผลให้การใช้ชื่อพนักงานเป็นคีย์หลักไม่มีความเฉพาะตัวของข้อมูล ทางเลือกที่เหมาะสมกว่า คือ การใช้รหัสพนักงานเป็นคีย์หลัก เนื่องจากรหัสของพนักงานแต่ละคนจะมีค่าเฉพาะสำหรับพนักงานแต่ละคน</a:t>
            </a:r>
          </a:p>
        </p:txBody>
      </p:sp>
    </p:spTree>
    <p:extLst>
      <p:ext uri="{BB962C8B-B14F-4D97-AF65-F5344CB8AC3E}">
        <p14:creationId xmlns:p14="http://schemas.microsoft.com/office/powerpoint/2010/main" val="34763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0523" y="207795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2305546" y="2224236"/>
            <a:ext cx="9494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คีย์หลัก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Primary Key)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466" y="1714551"/>
            <a:ext cx="115590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</a:t>
            </a: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เมื่อทำการเลือกค่าคีย์หลักแล้ว ระบบจัดการฐานข้อมูลจะบังคับใช้ค่าเฉพาะของคีย์หลัก หากพยายามเพิ่ม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ซํ้ากันลงในตารางที่มีคีย์หลักจะไม่สามารถทำได้โปรแกรมจัดการฐานข้อมูลส่วนมากสามารถสร้างคีย์หลักขึ้นมาเองได้ เช่น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จะใช้ข้อมูลชนิด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AutoNumber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ในการสร้างคีย์หลักให้กับแต่ละ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204" y="4301885"/>
            <a:ext cx="5134278" cy="237613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4B10304-01A4-79A8-5E35-CA05C339487E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F18065C7-BA64-8944-079E-B9DEE42AA822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DA5B7D33-733A-401E-B6D0-285A944FF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B6022-E2C4-BB7F-2C50-FDE6D7E9F6D3}"/>
                </a:ext>
              </a:extLst>
            </p:cNvPr>
            <p:cNvSpPr/>
            <p:nvPr/>
          </p:nvSpPr>
          <p:spPr>
            <a:xfrm>
              <a:off x="1383335" y="285896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Database Key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ที่ใช้ในการสร้างความสัมพันธ์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942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0523" y="1956655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8668" y="2056282"/>
            <a:ext cx="36260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คีย์นอก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Foreign key)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465" y="2833994"/>
            <a:ext cx="116430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โดยทั่วไปแล้วโครงสร้างฐานข้อมูลจะมีความสัมพันธ์ระหว่างตาราง สามารถใช้คีย์นอกเป็นตัวเชื่อมความสัมพันธ์ระหว่างตารางนั้น ย้อนกลับไปยังตัวอย่างฐานข้อมูลของพนักงานบริษัทข้างต้น สมมุติว่าต้องการเพิ่มตารางข้อมูลของแผนกลงในฐานข้อมูลโดยใช้ชื่อตาราง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และในตารางนี้มีข้อมูลของทุก ๆ แผนก หากต้องการเพิ่มข้อมูลของพนักงานแต่ละแผนกลงในตารางนี้ก็สามารถทำได้ แต่วิธีการนี้จะเป็นการทำงานที่ซํ้าซ้อนเนื่องจากต้องเพิ่มข้อมูลลงในทั้งสองตาราง ในกรณีนี้เราควรใช้การสร้างความสัมพันธ์ระหว่างตาราง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จึงจะเหมาะสมกว่าสมมุติให้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เป็นคีย์หลัก การสร้างความสัมพันธ์ระหว่างตารางทำได้โดยเพิ่ม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ลงในตาราง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จากนั้นใส่ข้อมูลของแผนกที่สังกัดให้แก่พนักงานแต่ละคน หลังจากใส่ข้อมูลแล้วให้ทำการแจ้งกับระบบจัดการฐานข้อมูลว่า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คีย์นอก ที่อ้างอิงไปยังตาราง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95E830-8235-BCD6-A38D-48E1DB0CAA9A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B1AEF73A-5210-D94F-C5C3-2C21024040BD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31C01C37-2B1B-9DDD-60FA-13422F196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3C22A4-E366-A12A-378C-AEC1977185B5}"/>
                </a:ext>
              </a:extLst>
            </p:cNvPr>
            <p:cNvSpPr/>
            <p:nvPr/>
          </p:nvSpPr>
          <p:spPr>
            <a:xfrm>
              <a:off x="1383335" y="285896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Database Key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ที่ใช้ในการสร้างความสัมพันธ์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18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0523" y="207795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7958" y="2168251"/>
            <a:ext cx="33275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คีย์นอก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Foreign key)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466" y="2955293"/>
            <a:ext cx="11251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ฐานข้อมูลจะบังคับใช้ “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integrity”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เมื่อเปลี่ยนแปลงหรือลบข้อมูลในตาราง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ระบบจะทำการเปลี่ยนแปลงหรือลบข้อมูลในตาราง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ไปด้วย ทำให้ค่าของข้อมูลใน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มีค่าตรงกับข้อมูลในตาราง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89" y="4432389"/>
            <a:ext cx="5687219" cy="211484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AEE410B-8C59-C6C9-D020-0747D6E30A9D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EE45A18-B834-BC10-5B34-EA51026E496D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42718966-C699-D800-D549-E377459A5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A42FA2-BDCE-6F4F-9B3C-77BB01F2324C}"/>
                </a:ext>
              </a:extLst>
            </p:cNvPr>
            <p:cNvSpPr/>
            <p:nvPr/>
          </p:nvSpPr>
          <p:spPr>
            <a:xfrm>
              <a:off x="1383335" y="285896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Database Key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ที่ใช้ในการสร้างความสัมพันธ์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92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50523" y="207795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2603" y="2177581"/>
            <a:ext cx="31782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คีย์นอก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Foreign key)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9466" y="2955293"/>
            <a:ext cx="11689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ฐานข้อมูลจะบังคับใช้ “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integrity”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เมื่อเปลี่ยนแปลงหรือลบข้อมูลในตาราง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ระบบจะทำการเปลี่ยนแปลงหรือลบข้อมูลในตาราง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ไปด้วย ทำให้ค่าของข้อมูลใน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มีค่าตรงกับข้อมูลในตาราง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Department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จะสังเกตได้ว่า คีย์นอกนั้นจะไม่มีการบังคับค่าเฉพาะตัว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Uniqueness)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หมายความว่าในหนึ่งแผนกสามารถมีพนักงานได้หลายคน</a:t>
            </a: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68" y="4473332"/>
            <a:ext cx="5687219" cy="211484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BE4E9F7-C861-A649-1490-564BFFD50ACD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86DAC23-4479-5E98-C1DA-D9E3AA3793E5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171E9D7-F6BF-5558-6DD9-23E4ABA9E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E95621-4680-5CDA-F2E3-9E1FF8BDD51F}"/>
                </a:ext>
              </a:extLst>
            </p:cNvPr>
            <p:cNvSpPr/>
            <p:nvPr/>
          </p:nvSpPr>
          <p:spPr>
            <a:xfrm>
              <a:off x="1383335" y="285896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Database Key 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ที่ใช้ในการสร้างความสัมพันธ์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6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DCB547-0144-A5EF-C867-8834D44BCE92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2" name="Rounded Rectangle 1"/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Access 2 Icon | Button UI MS Office 2016 Iconset | BlackVaria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50524" y="1994212"/>
            <a:ext cx="1152734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วิธีการสร้างความสัมพันธ์ระหว่างตาราง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มีดังนี้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เปิดฐานข้อมูลในใบงานที่ 4.1 ขึ้นมา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 ไปที่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Tools tab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แล้วเลือกที่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Relationships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spcAft>
                <a:spcPts val="1200"/>
              </a:spcAft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เมื่อเลือกที่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Relationships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แล้วจะปรากฏหน้าต่างขึ้น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  ให้เลือกตารางที่ต้องการสร้างความสัมพันธ์โดยสามารถ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  เลือกหลาย ๆ ตารางพร้อมกันได้ด้วยการกดแป้น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Ctrl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  แล้วคลิกที่ตารางที่ต้องการ เมื่อเลือกตารางเสร็จแล้วคลิกที่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   เพื่อเพิ่มตาราง เมื่อเพิ่มตารางจบครบแล้วคลิกที่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Close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06" y="2294270"/>
            <a:ext cx="3982006" cy="1333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913" y="3933515"/>
            <a:ext cx="173379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4" y="2050198"/>
            <a:ext cx="1184147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วิธีการสร้างความสัมพันธ์ระหว่างตาราง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มีดังนี้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4. เมื่อคลิกที่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Close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จะปรากฏหน้าต่างความสัมพันธ์ขึ้น จากตัวอย่างจะเป็นการสร้างความสัมพันธ์ระหว่างตาราง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Student_Info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และตาราง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Student_Address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จะสังเกตได้ว่ายังไม่มีเส้นเชื่อมระหว่างตารางทั้งสอง เนื่องจากยังไม่มีการสร้างความสัมพันธ์นั่นเอง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82" y="3866080"/>
            <a:ext cx="5470441" cy="23463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2582924-92EE-4CB9-3012-E1D0BFFD3A40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12" name="Rounded Rectangle 1">
              <a:extLst>
                <a:ext uri="{FF2B5EF4-FFF2-40B4-BE49-F238E27FC236}">
                  <a16:creationId xmlns:a16="http://schemas.microsoft.com/office/drawing/2014/main" id="{BA9992E9-043D-8EF4-8877-832372D06BA5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9CF89413-74CD-9F30-083F-E23861BDDA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E40B1C-3957-8BC1-CEAE-FA9F50CB59A9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21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4" y="1919574"/>
            <a:ext cx="11841475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วิธีการสร้างความสัมพันธ์ระหว่างตาราง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มีดังนี้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5. ทำการเลือกคีย์หลักและคีย์นอกที่จะใช้ในการสร้างความสัมพันธ์ ในตัวอย่างนี้จะใช้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ในตาราง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Student_Info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เป็นคีย์หลัก 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Phone Number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Student_Address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เป็นคีย์นอก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6. การสร้างความสัมพันธ์ทำได้โดยคลิกลากคีย์หลักไปยังคีย์นอก จะปรากฏกล่องข้อความ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Relationships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ในขั้นตอนนี้ต้องทำการเลือกว่าจะบังคับใช้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Integrity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หรือไม่ ในตัวอย่างนี้จะไม่บังคับใช้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Integrity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จากนั้นให้คลิกที่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91" y="4238259"/>
            <a:ext cx="3334215" cy="261974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257E7CF-6893-9EF2-1F86-9982C6A7A2F1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1A76F674-1E80-726B-3E6B-C121FE35BC27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0B994B8-AA64-2317-6877-B868E964A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43BB8-8F0D-251B-DB6E-355E3AF616B4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6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4" y="2050198"/>
            <a:ext cx="1184147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วิธีการสร้างความสัมพันธ์ระหว่างตาราง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มีดังนี้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7. เมื่อคลิกที่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แล้วจะได้ความสัมพันธ์ระหว่างตารางดังรูป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61" y="3289498"/>
            <a:ext cx="6187694" cy="246724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5DA4C5E-CD0E-F9C2-E99A-E1CD44D8301F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8BE8A0B9-F860-9B06-1A97-49F45C899B71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384126B4-01D8-C4F1-CD39-B07D7E7CD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A61C18-482C-00EA-6E31-EB85CC358E70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3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5840-1D95-191B-8602-D53976951904}"/>
              </a:ext>
            </a:extLst>
          </p:cNvPr>
          <p:cNvGrpSpPr/>
          <p:nvPr/>
        </p:nvGrpSpPr>
        <p:grpSpPr>
          <a:xfrm>
            <a:off x="-1" y="4436740"/>
            <a:ext cx="12192001" cy="2421260"/>
            <a:chOff x="-1" y="4436740"/>
            <a:chExt cx="12192001" cy="2421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A30A58-F3EA-0550-6AB0-5C70C2F459E1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F15E88-522B-0D9A-71A4-AD3345774163}"/>
                </a:ext>
              </a:extLst>
            </p:cNvPr>
            <p:cNvSpPr/>
            <p:nvPr/>
          </p:nvSpPr>
          <p:spPr>
            <a:xfrm rot="10800000">
              <a:off x="-1" y="4648200"/>
              <a:ext cx="12192000" cy="22098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1C793-1CAC-6935-971F-5FE3C9C528D7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E9043E-9E21-2D45-A4BD-E15BE085C595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2582EC-A52F-5621-242A-F08C4BA40CC4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42" y="381821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720512" y="110146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สาระสำคัญ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27988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03862" y="635746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7453" y="1388399"/>
            <a:ext cx="10937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จุดเด่นหลักของฐานข้อมูลเชิงสัมพันธ์ (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Relational Database)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ความสามารถในการเชื่อมโยงความสัมพันธ์ระหว่างข้อมูล อย่างไรก็ตาม ผู้ใช้งานฐานข้อมูลหลายคนยังขาดความเข้าใจในการใช้งานความสามารถของฐานข้อมูลนี้ให้เกิดประสิทธิภาพ ในหน่วยนี้จะมุ่งเน้นไปที่วิธีการสร้างความสัมพันธ์ระหว่างตารางในฐานข้อมูลของโปรแกรม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67626" y="3303619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8346" y="4888700"/>
            <a:ext cx="693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ความหมายและลักษณะของฐานข้อมูลเชิงสัมพันธ์</a:t>
            </a:r>
          </a:p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Database key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ที่ใช้ในการสร้างความสัมพันธ์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การสร้างความสัมพันธ์ระหว่างตาราง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593953" y="3888394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423324" y="3796152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86" y="3559243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261" y="3124415"/>
            <a:ext cx="11841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เพื่อเป็นการทำความเข้าใจ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จึงขอยกตัวอย่างเหตุการณ์ดังนี้ ฐานข้อมูลหนึ่งประกอบด้วยตาราง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Customer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ซึ่งใช้เก็บข้อมูลของลูกค้า และตาราง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ใช้สำหรับเก็บรายการสั่งซื้อจากลูกค้า หากเกิดเหตุการณ์บางอย่างทำให้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Customer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หายไป (ถูกลบหรือแก้ไข)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จะส่งผลให้รายการสั่งซื้อจากลูกค้าที่หายไปนั้นกลายเป็น “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Orphan record”</a:t>
            </a:r>
          </a:p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Orphanrecord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ที่มีการอ้างอิงไปยัง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ในตารางอื่นที่ไม่มีตัวตน เช่นเดียวกับตัวอย่างยอดสั่งซื้อที่ไม่มีผู้สั่งซื้อ (ลูกค้า) การบังคับใช้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มีขึ้นเพื่อป้องกันการเกิด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Orphan 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นี้ขึ้น เมื่อมีการบังคับใช้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จะมีผลดังนี้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0523" y="207795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1345" y="2181103"/>
            <a:ext cx="37007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C15FBF-8693-E595-71F5-8064509B8EDE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16EC6516-201A-86CE-F674-EF7832ACEF0F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4854DF7-5416-3707-4B39-95591F40A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A9ED56-53DE-B856-9C76-E3B973C2079C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3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261" y="3124415"/>
            <a:ext cx="118414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ในการเพิ่ม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ลงในตารางซึ่งมีคีย์นอกอยู่นั้น จะต้องมี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ที่เหมือนกันอยู่ในตารางคีย์หลักด้วยตัวอย่างเช่น ในการสั่งซื้อสินค้าของลูกค้านั้นจะต้องมีข้อมูลของลูกค้าก่อนจึงจะสามารถทำการสั่งซื้อได้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 ป้องกันการแก้ไขข้อมูลในตารางที่มีคีย์หลักอยู่หากมี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ที่ตรงกันกับ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ในตารางคีย์นอก ตัวอย่างเช่น ไม่สามารถแก้ไขข้อมูลการสั่งซื้อของลูกค้าในตาราง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Customer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หากมีข้อมูลการสั่งซื้อในตาราง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3. ป้องกันการลบข้อมูลในตารางที่มีคีย์หลักอยู่หากมี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ที่เกี่ยวข้องกันกับ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ในตารางคีย์นอก ตัวอย่างเช่น ไม่สามารถลบข้อมูลของลูกค้าในตาราง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Customer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หากมีข้อมูลการสั่งซื้อในตาราง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523" y="207795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2643" y="2171772"/>
            <a:ext cx="34581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77E6D2-43B8-E1CA-CF29-62A9023FABD9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8B7B54AF-F129-61D6-5418-FCD87A14A46B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C18ED20-7DFE-577F-6AE3-0F1C7DC47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D477B9-2D08-B049-B5AF-A2071E97546D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81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261" y="3141510"/>
            <a:ext cx="118414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Cascade Update Related Fields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อนุญาตให้มีการเปลี่ยนคีย์หลักในตารางคีย์หลักได้และทำการเปลี่ยนแปลง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ในตารางคีย์รองให้ตรงกัน ตัวอย่างเช่น กรณีที่มีการสะสมยอดการสั่งซื้อผ่านบัตรสมาชิก หากลูกค้าทำบัตรสมาชิกหาย ก็สามารถเปลี่ยนยอดสะสมการสั่งซื้อไปยังบัตรสมาชิกใบใหม่ของลูกค้าคนเดิมได้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Cascade Delete Related Records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อนุญาตให้ลบ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ที่เกี่ยวข้องในตารางคีย์รองเมื่อมีการลบ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ในตารางคีย์หลัก โดยปกติแล้วตัวเลือกเหล่านี้จะไม่ได้เปิดใช้งาน หากต้องการใช้งานจะต้องทำการเลือกก่อน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523" y="2077954"/>
            <a:ext cx="4660016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378" y="2162443"/>
            <a:ext cx="437254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ตัวเลือกของ 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1819EB-EA8D-8989-F7E1-A6A072799347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6FDB359F-98C6-5164-5944-CC7C81BD0F68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ccess 2 Icon | Button UI MS Office 2016 Iconset | BlackVariant">
              <a:extLst>
                <a:ext uri="{FF2B5EF4-FFF2-40B4-BE49-F238E27FC236}">
                  <a16:creationId xmlns:a16="http://schemas.microsoft.com/office/drawing/2014/main" id="{15059AD1-8676-E720-5B37-E48F7A9AD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243F90-92DF-168A-DA3E-BB1FB54F75BC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013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1256" y="2995762"/>
            <a:ext cx="11523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การแก้ไขความสัมพันธ์ดังรูปทำได้โดยดับเบิลคลิกที่เส้นแสดงความสัมพันธ์ จะปรากฏกล่องข้อความ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Edit Relationship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จากนั้นจึงแก้ไขความสัมพันธ์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523" y="207795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305546" y="2218427"/>
            <a:ext cx="9494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/>
              <a:t>การแก้ไขความสัมพันธ์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376" y="3895278"/>
            <a:ext cx="5978150" cy="272549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9C1A943-43D1-F033-F90B-AD7B9021D9B6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FC12A08-A623-0A10-E07E-1ACB3A421B27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F83CCBF3-E700-851E-EBCA-3711F15FE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983066-E8F1-82E8-9458-68D9572A43BF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32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261" y="2995762"/>
            <a:ext cx="1184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การลบความสัมพันธ์ทำได้โดยคลิกขวาที่เส้นความสัมพันธ์ แล้วเลือกคำสั่ง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Delete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จากเมนู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523" y="207795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305546" y="2218427"/>
            <a:ext cx="9494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/>
              <a:t>การลบความสัมพันธ์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87" y="3711542"/>
            <a:ext cx="6644831" cy="263559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ACA8F2-9855-C02F-D791-CCEDBBE9BCC9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EA2F928B-FE8D-0BF3-5270-29CE054764C4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B3021B39-74C3-35D3-DE25-3E78056B2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B0058F-A65C-1AE6-FAA1-8F662CDFC564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607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5261" y="2995762"/>
            <a:ext cx="1184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การลบความสัมพันธ์ทำได้โดยคลิกขวาที่เส้นความสัมพันธ์ แล้วเลือกคำสั่ง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Delete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จากเมนู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523" y="207795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305546" y="2218427"/>
            <a:ext cx="94945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/>
              <a:t>การลบความสัมพันธ์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87" y="3639550"/>
            <a:ext cx="6644831" cy="263559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6530451"/>
            <a:ext cx="12192000" cy="327549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068284-AC07-1639-92B9-3CD4EC60F516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62F1D88B-72E2-994D-9565-98FE2940FB3E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E7530DD1-A676-354F-7419-492414849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3141DD-B86F-84C7-9907-2F03F8EEFB33}"/>
                </a:ext>
              </a:extLst>
            </p:cNvPr>
            <p:cNvSpPr/>
            <p:nvPr/>
          </p:nvSpPr>
          <p:spPr>
            <a:xfrm>
              <a:off x="1383335" y="257900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การสร้างความสัมพันธ์ระหว่างตาราง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22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A9ECA0-ED78-98EA-F38F-8EC3FFC45163}"/>
              </a:ext>
            </a:extLst>
          </p:cNvPr>
          <p:cNvGrpSpPr/>
          <p:nvPr/>
        </p:nvGrpSpPr>
        <p:grpSpPr>
          <a:xfrm>
            <a:off x="-1" y="3848912"/>
            <a:ext cx="12192001" cy="3009088"/>
            <a:chOff x="-1" y="4436740"/>
            <a:chExt cx="12192001" cy="30090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C093E97-3FC0-5805-F0D5-BFF6FCFC7AF4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B194EF-F26D-BB9B-7035-0417102126B0}"/>
                </a:ext>
              </a:extLst>
            </p:cNvPr>
            <p:cNvSpPr/>
            <p:nvPr/>
          </p:nvSpPr>
          <p:spPr>
            <a:xfrm rot="10800000">
              <a:off x="-1" y="4648200"/>
              <a:ext cx="12192000" cy="2797628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0F65D-2BC7-BB6D-9EFE-50B8CC597203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343A2-B1BE-3ACC-8422-8484B304C0A1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06FC71-E07F-060E-7DF9-710967F0BF11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87990" y="1514576"/>
            <a:ext cx="7976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แสดงความรู้เกี่ยวกับการสร้างความสัมพันธ์ระหว่างตารางในฐานข้อมูลเชิงสัมพันธ์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มีทักษะการใช้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key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ในการสร้างความสัมพันธ์ระหว่างตาราง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ประยุกต์ใช้โปรแกรม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ในการสร้างความสัมพันธ์ระหว่างตาราง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67626" y="2817793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67003" y="4096365"/>
            <a:ext cx="9759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อธิบายเกี่ยวกับความหมายและลักษณะของฐานข้อมูลเชิงสัมพันธ์เพื่อการสร้างความสัมพันธ์ระหว่างตาราง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key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เพื่อสร้างความสัมพันธ์ระหว่างตารางในฐานข้อมูลได้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มีเจตคติและกิจนิสัยที่ดีในการปฏิบัติงานด้วยความละเอียด รอบคอบ และถูกต้องในการสร้างความสัมพันธ์ระหว่างตารางในฐานข้อมูล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ประยุกต์ใช้โปรแกรม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เพื่อสร้างความสัมพันธ์ระหว่างตารางได้อย่างมีประสิทธิภาพ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239906" y="3402568"/>
            <a:ext cx="295790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47664" y="3302186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53" y="3062441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เกียร์, คอมพิวเตอร์ของไอคอน, เฟือง png - png เกียร์, คอมพิวเตอร์ของไอคอน,  เฟือง icon vector">
            <a:extLst>
              <a:ext uri="{FF2B5EF4-FFF2-40B4-BE49-F238E27FC236}">
                <a16:creationId xmlns:a16="http://schemas.microsoft.com/office/drawing/2014/main" id="{D97D2C95-002F-C4E7-802B-A92D65CC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36" y="385454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330B8A-8FD9-FCB5-E308-F12D6E39883F}"/>
              </a:ext>
            </a:extLst>
          </p:cNvPr>
          <p:cNvSpPr/>
          <p:nvPr/>
        </p:nvSpPr>
        <p:spPr>
          <a:xfrm>
            <a:off x="-316707" y="181031"/>
            <a:ext cx="361974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สมรรถนะประจำบทเรียน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52ADCB-2D32-354D-EA55-EF74179C67C8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0" y="726373"/>
            <a:ext cx="32036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A4EB7AF-EE1F-9103-31CB-90586DEB8DEB}"/>
              </a:ext>
            </a:extLst>
          </p:cNvPr>
          <p:cNvSpPr/>
          <p:nvPr/>
        </p:nvSpPr>
        <p:spPr>
          <a:xfrm>
            <a:off x="3203614" y="63413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33" y="2209636"/>
            <a:ext cx="1127174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ฐานข้อมูลเชิงสัมพันธ์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ฐานข้อมูลที่มีการเชื่อมโยงความสัมพันธ์ระหว่างข้อมูลในแต่ละวัตถุ (ตาราง, การสืบค้น) เข้าไว้ด้วยกัน ทำให้สามารถดึงข้อมูลจากหลายตารางมาใช้งานพร้อมกันได้ รวมถึงเมื่อมีการแก้ไขข้อมูล หรือการลบข้อมูลในตารางใด ข้อมูลในตารางอื่นที่มีความสัมพันธ์กับข้อมูลที่ผู้ใช้เปลี่ยนแปลงจะได้รับการแก้ไขตามไปด้วย</a:t>
            </a: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>
              <a:spcBef>
                <a:spcPts val="1800"/>
              </a:spcBef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ตารางที่สามารถสร้างความสัมพันธ์ระหว่างกันได้จะต้องมี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Common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ที่เหมือนกันอยู่ในทั้งสองตาราง โดยในตารางหนึ่งจะมี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ที่เป็นคีย์หลัก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Primary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และอีกตารางหนึ่งจะมี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ที่เป็นคีย์นอก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Foreign key)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ซึ่งใช้เชื่อมโยงกับคีย์หลักอยู่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Common 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ของทั้งสองตารางจะต้องมีชนิดของข้อมูลที่เหมือนกันและโดยทั่วไปแล้วควรตั้งชื่อ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Common 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ให้เหมือนกัน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912AC9-2AFC-98F5-E0E7-F5655B863E3E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2" name="Rounded Rectangle 1"/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Access 2 Icon | Button UI MS Office 2016 Iconset | BlackVaria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1383335" y="220582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ความหมายและลักษณะของฐานข้อมูลเชิงสัมพันธ์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594332" y="373406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483" y="3826620"/>
            <a:ext cx="40402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ลักษณะของฐานข้อมูลเชิงสัมพันธ์</a:t>
            </a:r>
            <a:endParaRPr lang="en-US" sz="32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401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3072772"/>
            <a:ext cx="11271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ตัวอย่างของฐานข้อมูลเชิงสัมพันธ์ เช่น ฐานข้อมูลประกอบด้วยตาราง 2 ตาราง คือ ตารางข้อมูลลูกค้าและอีกตาราง คือ ตารางการสั่งซื้อเมื่อผู้ใช้สร้างความสัมพันธ์ระหว่างข้อมูลในตารางทั้งสองนี้แล้วทำการปรับเปลี่ยนข้อมูลในตารางหนึ่ง ข้อมูลในอีกตารางซึ่งมีความสัมพันธ์อยู่กับข้อมูลในตารางแรกจะมีการเปลี่ยนแปลงตามไปด้วย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3394" y="2183510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5202" y="2266202"/>
            <a:ext cx="40587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ลักษณะของฐานข้อมูลเชิงสัมพันธ์</a:t>
            </a:r>
            <a:endParaRPr lang="en-US" sz="32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40" y="4520292"/>
            <a:ext cx="4346917" cy="213510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155BB13-3AC7-8834-634C-C237972C13A4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A904F2CE-6B01-0228-D873-3E63D614E799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7FD8DDD-8088-092A-66AC-50D5EE51A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FBAEBD-51B4-356E-29DB-61C0B633D35F}"/>
                </a:ext>
              </a:extLst>
            </p:cNvPr>
            <p:cNvSpPr/>
            <p:nvPr/>
          </p:nvSpPr>
          <p:spPr>
            <a:xfrm>
              <a:off x="1383335" y="220582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ความหมายและลักษณะของฐานข้อมูลเชิงสัมพันธ์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1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3147419"/>
            <a:ext cx="112717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จากตัวอย่างเป็นการสร้างความสัมพันธ์ระหว่างชื่อลูกค้ากับจำนวนสินค้าที่สั่งซื้อ เมื่อทำการเปลี่ยนแปลงข้อมูลในตารางข้อมูลลูกค้า ข้อมูลในตารางการสั่งซื้อจะมีการเปลี่ยนแปลงตามไปด้วยตามลักษณะของความสัมพันธ์ที่กำหนด</a:t>
            </a: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โปรแกรม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รองรับรูปแบบของความสัมพันธ์ของข้อมูลทั้งหมด 3 แบบดังได้กล่าวมาแล้วในหน่วยที่ 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63394" y="2183510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9218" y="2266202"/>
            <a:ext cx="41707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ลักษณะของฐานข้อมูลเชิงสัมพันธ์</a:t>
            </a:r>
            <a:endParaRPr lang="en-US" sz="32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3394" y="4303344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51" y="4412695"/>
            <a:ext cx="43946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รูปแบบของความสัมพันธ์ของข้อมูล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FE7856-815D-7CE4-FC63-F287140AE0C7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F864411B-0341-E061-C88D-A837BD990DA9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E5036A6-21D6-0D05-0E49-1CA2DC1A5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71938F-55A0-3891-D885-879183C0CFC4}"/>
                </a:ext>
              </a:extLst>
            </p:cNvPr>
            <p:cNvSpPr/>
            <p:nvPr/>
          </p:nvSpPr>
          <p:spPr>
            <a:xfrm>
              <a:off x="1383335" y="220582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ความหมายและลักษณะของฐานข้อมูลเชิงสัมพันธ์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14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33" y="2958139"/>
            <a:ext cx="11271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ความสัมพันธ์แบบ 1 ต่อ 1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One - to - One)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เป็นความสัมพันธ์ที่ไม่ค่อยใช้งานมาก คือการที่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ในตารางหลักมีความสัมพันธ์กับ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ในตารางอื่นเพียง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เดียวเท่านั้น ตัวอย่างเช่นการเก็บข้อมูลบางส่วนของ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ไว้เป็นความลับ โดยการนำข้อมูลที่เป็นความลับนั้นใส่ไว้ในอีกตารางหนึ่งซึ่งมีความสัมพันธ์กับตารางหลัก และมีการจำกัดการเข้าถึงข้อมูลในตารางนี้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3392" y="2090642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1222" y="2175232"/>
            <a:ext cx="4226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รูปแบบของความสัมพันธ์ของข้อมูล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17" y="4630569"/>
            <a:ext cx="4612093" cy="222743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C2630EB-F64A-1238-6B43-52F395E36A8E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661754FA-325C-FF34-046D-66AF09D2C107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BF55BF1-9CB4-33DD-5A44-05E830CE5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278875-9828-6533-6492-98320230344D}"/>
                </a:ext>
              </a:extLst>
            </p:cNvPr>
            <p:cNvSpPr/>
            <p:nvPr/>
          </p:nvSpPr>
          <p:spPr>
            <a:xfrm>
              <a:off x="1383335" y="220582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ความหมายและลักษณะของฐานข้อมูลเชิงสัมพันธ์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45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4333" y="3164623"/>
            <a:ext cx="112717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12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จากรูปเป็นความสัมพันธ์ระหว่างตาราง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Employees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Pay Rate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โดยข้อมูลค่าจ้างรายชั่วโมง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(Hourly Pay Rate)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นั้นถูกเก็บไว้เป็นความลับ จึงมีการกำหนดความสัมพันธ์ระหว่างคีย์หลักและคีย์นอกเป็นแบบ 1 ต่อ 1</a:t>
            </a:r>
          </a:p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ความสัมพันธ์แบบ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One - to - Many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เป็นความสัมพันธ์ที่พบได้ทั่วไป โดยหนึ่ง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ในตารางหลักสามารถเชื่อมโยงกับหลาย ๆ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ในตารางอื่น ๆ ได้ แต่ในทางกลับกัน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ในตารางอื่น ๆ สามารถเชื่อมโยงกับ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ในตารางหลักได้เพียง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เดียวเท่านั้น ตัวอย่างเช่นลูกค้า 1 คน สามารถสั่งซื้อได้หลาย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จะถูกสั่งซื้อจากลูกค้าคนเดียว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3392" y="2090642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3900" y="2175232"/>
            <a:ext cx="43013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รูปแบบของความสัมพันธ์ของข้อมูล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50906-A79F-2F26-4C72-801B0C40FF67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0EB2FF32-0374-D3E8-DA4D-F902D7C4D50A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AABD3B40-BBE6-7482-AEEA-310B02B39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DA5184-9A03-4554-3B0E-A1A2A7AD0A00}"/>
                </a:ext>
              </a:extLst>
            </p:cNvPr>
            <p:cNvSpPr/>
            <p:nvPr/>
          </p:nvSpPr>
          <p:spPr>
            <a:xfrm>
              <a:off x="1383335" y="220582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ความหมายและลักษณะของฐานข้อมูลเชิงสัมพันธ์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35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3392" y="2090642"/>
            <a:ext cx="4182383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5908" y="2184563"/>
            <a:ext cx="43573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รูปแบบของความสัมพันธ์ของข้อมูล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11" y="3298109"/>
            <a:ext cx="6466114" cy="296554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8D0172-B344-BEAC-8599-CFA9949BD42C}"/>
              </a:ext>
            </a:extLst>
          </p:cNvPr>
          <p:cNvGrpSpPr/>
          <p:nvPr/>
        </p:nvGrpSpPr>
        <p:grpSpPr>
          <a:xfrm>
            <a:off x="350525" y="37623"/>
            <a:ext cx="10854287" cy="1423096"/>
            <a:chOff x="350525" y="37623"/>
            <a:chExt cx="10854287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3A988D83-E024-FEE8-ECB2-9F764928DFF5}"/>
                </a:ext>
              </a:extLst>
            </p:cNvPr>
            <p:cNvSpPr/>
            <p:nvPr/>
          </p:nvSpPr>
          <p:spPr>
            <a:xfrm>
              <a:off x="1255594" y="350551"/>
              <a:ext cx="9949218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1EC0899-3C81-5282-6863-43D22558A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5" y="37623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294F58-688B-AFB8-7D19-53C86F36AAF9}"/>
                </a:ext>
              </a:extLst>
            </p:cNvPr>
            <p:cNvSpPr/>
            <p:nvPr/>
          </p:nvSpPr>
          <p:spPr>
            <a:xfrm>
              <a:off x="1383335" y="220582"/>
              <a:ext cx="982147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ความหมายและลักษณะของฐานข้อมูลเชิงสัมพันธ์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3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2240</Words>
  <Application>Microsoft Office PowerPoint</Application>
  <PresentationFormat>Widescreen</PresentationFormat>
  <Paragraphs>144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TH SarabunPSK</vt:lpstr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Rattanaporn</dc:creator>
  <cp:lastModifiedBy>Aimphan</cp:lastModifiedBy>
  <cp:revision>160</cp:revision>
  <dcterms:created xsi:type="dcterms:W3CDTF">2020-09-03T06:40:28Z</dcterms:created>
  <dcterms:modified xsi:type="dcterms:W3CDTF">2024-12-03T08:14:32Z</dcterms:modified>
</cp:coreProperties>
</file>