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3"/>
  </p:notesMasterIdLst>
  <p:sldIdLst>
    <p:sldId id="305" r:id="rId2"/>
    <p:sldId id="284" r:id="rId3"/>
    <p:sldId id="285" r:id="rId4"/>
    <p:sldId id="261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1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3" r:id="rId42"/>
  </p:sldIdLst>
  <p:sldSz cx="12192000" cy="6858000"/>
  <p:notesSz cx="6858000" cy="9144000"/>
  <p:embeddedFontLst>
    <p:embeddedFont>
      <p:font typeface="TH SarabunPSK" panose="020B0500040200020003" pitchFamily="34" charset="-34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D84B47"/>
    <a:srgbClr val="A65154"/>
    <a:srgbClr val="FFFFFF"/>
    <a:srgbClr val="A3D8AE"/>
    <a:srgbClr val="F0F2DC"/>
    <a:srgbClr val="84E570"/>
    <a:srgbClr val="887869"/>
    <a:srgbClr val="694228"/>
    <a:srgbClr val="FB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203" autoAdjust="0"/>
  </p:normalViewPr>
  <p:slideViewPr>
    <p:cSldViewPr snapToGrid="0" showGuides="1">
      <p:cViewPr varScale="1">
        <p:scale>
          <a:sx n="103" d="100"/>
          <a:sy n="103" d="100"/>
        </p:scale>
        <p:origin x="1146" y="10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7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2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2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1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4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8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8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2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1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9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9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31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2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6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8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56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3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37061" y="1584325"/>
            <a:ext cx="50909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</a:t>
            </a:r>
            <a:r>
              <a:rPr lang="en-US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531568" y="2529118"/>
            <a:ext cx="132478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การสืบค้น แก้ไข</a:t>
            </a:r>
          </a:p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และปรับปรุงข้อมูล</a:t>
            </a:r>
            <a:endParaRPr lang="en-US" sz="80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424" y="834012"/>
            <a:ext cx="118910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โอเปอเรเตอร์ทางด้านตรรกะ</a:t>
            </a:r>
          </a:p>
          <a:p>
            <a:pPr>
              <a:spcAft>
                <a:spcPts val="12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นิพจน์ที่มีค่าความจริงเป็น “จริง”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 =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นิพจน์ที่มีค่าความจริงเป็น “เท็จ</a:t>
            </a:r>
            <a:r>
              <a:rPr lang="th-TH" sz="2800" dirty="0"/>
              <a:t>”</a:t>
            </a:r>
            <a:endParaRPr lang="th-TH" sz="2800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3" y="2090692"/>
            <a:ext cx="4715061" cy="447012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6D0B826-F8B3-3683-0989-40A5A7D033A6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5B04A4F-1761-472E-9A48-C59A17EA9F6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FDFBD803-C9C7-AB8A-1C37-CF2DEBA23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3A929-A542-BFA5-6DC8-7144C01F23D4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33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490" y="2014857"/>
            <a:ext cx="11528041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ใช้สัญลักษณ์ &amp; ในการเชื่อม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Que” &amp; “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= “Query”</a:t>
            </a:r>
          </a:p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>
              <a:spcAft>
                <a:spcPts val="6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ในการใช้งาน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ผลที่ได้จากการค้นหาจะแสดง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อยู่ในตารางแต่ในขั้นตอนการออกแบบนั้นจะใช้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ในการออกแบบ โดยส่วนประกอบของ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มีดังนี้</a:t>
            </a:r>
            <a:endParaRPr lang="th-TH" sz="2800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2" y="2062694"/>
            <a:ext cx="4887714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0015" y="2113647"/>
            <a:ext cx="47236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โอเปอเรเตอร์ที่ใช้ในการเชื่อมต่อข้อความ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54" y="3602587"/>
            <a:ext cx="5372772" cy="27490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8D4C6B-B51C-773D-F978-42A2C86658FC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3E38E4EF-4D96-10FC-F30A-E01E72C8FB55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272C1F62-A2B5-988C-265D-CEAD0F95F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C19EEC-21AC-4A48-8FBB-BC308F031C71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684" y="2623415"/>
            <a:ext cx="107576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จะปรากฏเมนูให้เลือกรูปแบบของมุมมอง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โดยทั่วไปแล้วจะใช้งาน 2 มุมมอง 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Datasheet 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Design View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Datasheet 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ใช้สำหรับแสดงผลของการค้นหา โดยจะแสดงอยู่ในรูปตาราง</a:t>
            </a:r>
          </a:p>
          <a:p>
            <a:pPr algn="thaiDist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Design 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ใช้ในการออกแบบเปลี่ยนแปลง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30" y="2139230"/>
            <a:ext cx="3068031" cy="34496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638AED5-1BB0-466C-6AD4-F24466B4041E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5548FAF-30E3-174F-F2D1-335C6DDCC10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312E56C7-A758-CBD1-0A64-71BF1FE15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84252-34E9-81D0-1415-0C6FB5BA0BFF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81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7653" y="2479779"/>
            <a:ext cx="10078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Run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หลังจากออกแบบ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เสร็จแล้ว เมื่อคลิก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จะแสดงผลของการสืบค้นในรูปแบบตาราง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Object Relationship Pane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เป็นหน้าต่างที่ใช้แสดงความสัมพันธ์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ระหว่างวัตถุ โดยจะแสดงทุกตารางที่ต้องการทำ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ออกมาในรูป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หน้าต่าง ในแต่ละหน้าต่างจะมีรายการของทุก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ที่อยู่ในตารางนั้น</a:t>
            </a: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424" y="1972547"/>
            <a:ext cx="2981741" cy="220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51" y="4334016"/>
            <a:ext cx="2781688" cy="22577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8F6CDB-8D28-1437-FE7E-7C6C7394820C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943A72ED-5C43-5B5E-2D81-5B576026066C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C15D60A8-6BA4-9B23-96AF-4CC20E9BC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76E3D9-0C5B-CBA1-6A7C-FBF95B8F61ED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75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3062" y="2127934"/>
            <a:ext cx="12326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Design Grid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ใช้ในการออกแบบ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โดยประกอบด้วยตารางรายการของทุก ๆ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>
              <a:spcAft>
                <a:spcPts val="12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สามารถตั้งค่าเงื่อนไขในการค้นหาได้ในส่วนนี้</a:t>
            </a:r>
          </a:p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Field and Table 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และชื่อของตาราง โดยในบรรทัดแรกจะเป็นชื่อของ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และในบรรทัด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ถัดไปจะเป็นชื่อของตาราง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"/>
          <a:stretch/>
        </p:blipFill>
        <p:spPr>
          <a:xfrm>
            <a:off x="3112028" y="4124131"/>
            <a:ext cx="6100210" cy="25700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D27C9E-6CCC-7592-A1CF-32DD109F13DA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B32D188-FC04-E85C-7B13-067907645F25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DFA0A97E-F739-0819-6128-685486FAE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8193DC-F106-6A1C-5CE6-9D6824A54ADA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09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244" y="2023332"/>
            <a:ext cx="10938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Sorting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ใช้สำหรับจัดเรียงข้อมูลที่ได้จาก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เมื่อคลิกในช่อง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จะปรากฏเมนูให้เลือกรูปแบบการจัดเรียง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โดยสามารถเลือกได้ว่าจะให้จัดเรียงแบบ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Ascending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เรียงจากบนลงล่างหรือ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Descending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เรียงจากล่างขึ้นบน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ค่าเริ่มต้นของการจัดเรียงจะเป็น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sorted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หรือไม่มีการจัดเรียง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62" y="3831459"/>
            <a:ext cx="6435673" cy="2107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C270D5E-40A9-8002-AD2A-0CE5EB65A377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F73A3EFB-BFEB-94E6-C4D7-0F7D7B8A42BF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7D395704-7B78-6F2B-ACC8-BDBEEF9D3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1F1980-45E8-7A98-7DAC-84C46D3A5D06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8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005" y="2107432"/>
            <a:ext cx="12326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Showing or hiding fields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ในขั้นตอนการออกแบบ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อาจต้องการรวมบาง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ของตนเอง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ด้วยแต่หากต้องการซ่อน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นั้นในผลการค้นหาสามารถทำได้โดยเอาเครื่องหมายในช่อง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Check box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97" y="3357311"/>
            <a:ext cx="6679057" cy="23195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FD7C16-932A-2445-12AB-07628C651154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9DD0D36B-C8CA-82E5-0133-4C08FD3BB1A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60A584C8-52CD-996D-D39A-0F8EFFAB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427B32-32C0-330C-075F-DBE059D441FD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19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289" y="2091804"/>
            <a:ext cx="11313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Query criteria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ใช้สำหรับกำหนดเงื่อนไขในการค้นหาข้อมูล โดยการพิมพ์เงื่อนไขลงในบรรทัด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Criteria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ด้านล่างของ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ที่ต้องการใช้เงื่อนไขนั้นในการค้นหา ซึ่งรูปแบบของเงื่อนไขจะใช้โอเปอเรเตอร์ในหัวข้อข้างต้นในการกำหนด จากตัวอย่างเป็นการกำหนดเงื่อนไขในการค้นหา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ที่มีคำว่า “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Last 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"/>
          <a:stretch/>
        </p:blipFill>
        <p:spPr>
          <a:xfrm>
            <a:off x="2253593" y="3756943"/>
            <a:ext cx="7990266" cy="205700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544DB6-F713-382E-F3BE-C66EAA538AEA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B67FDED-03B3-A249-70E9-360CE8D1A3EF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F79B26DF-C346-E5BE-E871-8BDF9402C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5C868C-0CD8-D5C1-A4DB-4067CAF9F2FB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89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8561" y="2995762"/>
            <a:ext cx="6764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รูปแบบที่ง่ายที่สุดนั่นคือ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ตารางเดี่ยว โดยให้ทำการสร้างฐานข้อมูลชื่อ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Book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โดยมีรายละเอียด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เมื่อกำหนดชื่อ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และรูปแบบข้อมูลแล้ว ทำการเพิ่ม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ข้อมูลดังภาพ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1958" y="2117781"/>
            <a:ext cx="43592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แบบตารางเดี่ยว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5" y="2444435"/>
            <a:ext cx="4895376" cy="1830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61" y="4446980"/>
            <a:ext cx="4410691" cy="21434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B49934E-71DB-491B-6771-9575CB292A11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15" name="Rounded Rectangle 1">
              <a:extLst>
                <a:ext uri="{FF2B5EF4-FFF2-40B4-BE49-F238E27FC236}">
                  <a16:creationId xmlns:a16="http://schemas.microsoft.com/office/drawing/2014/main" id="{B05B6674-5BE4-CBC2-CC57-1E74284F596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ccess 2 Icon | Button UI MS Office 2016 Iconset | BlackVariant">
              <a:extLst>
                <a:ext uri="{FF2B5EF4-FFF2-40B4-BE49-F238E27FC236}">
                  <a16:creationId xmlns:a16="http://schemas.microsoft.com/office/drawing/2014/main" id="{7579AACD-02CF-1BB1-8182-F3A0CF733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63F854-7B5A-0421-CF15-39934CCAB390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35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1767" y="3054749"/>
            <a:ext cx="1232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มีดังนี้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7901" y="2127112"/>
            <a:ext cx="39673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แบบตารางเดี่ยว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34" y="2864774"/>
            <a:ext cx="6958858" cy="383784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7C1656-AFC9-041C-5CDA-015A98E40CA3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C5624A3E-E8EF-1352-996D-CBC6327B274F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D0393C1-84E8-1E1F-98F9-00D296007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98B48F-A516-CBEE-84D9-024A8DC2B7D3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1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F127CD-A9C4-890E-46D2-DAFE281B135D}"/>
              </a:ext>
            </a:extLst>
          </p:cNvPr>
          <p:cNvGrpSpPr/>
          <p:nvPr/>
        </p:nvGrpSpPr>
        <p:grpSpPr>
          <a:xfrm>
            <a:off x="-1" y="4436740"/>
            <a:ext cx="12192001" cy="2421260"/>
            <a:chOff x="-1" y="4436740"/>
            <a:chExt cx="12192001" cy="2421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3E5DE-E667-D3F0-E1EF-604D9BCDF9B0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C55C53-BDA0-6B88-2223-AF574F3D3FCD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2098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F89FF3-04B9-DBCB-FC33-EEBC29071744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F3DEF6-D28B-A158-334F-256D8F1136F6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5B52E1-697E-9050-3405-99B54C3EBE49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453" y="1425723"/>
            <a:ext cx="10937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จุดเด่นอีกอย่างหนึ่งของฐานข้อมูลเชิงสัมพันธ์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ความสามารถในการค้นหาและวิเคราะห์ข้อมูลผ่านการใช้งานการสืบค้น การสืบค้นนั้นจะช่วยให้เราสามารถดึงข้อมูลจากตารางเดี่ยวหรือจากหลาย ๆ ตารางมาใช้งานได้ ทั้งนี้ขึ้นอยู่กับเงื่อนไขในการค้นหาที่กำหนด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7626" y="3312952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2925" y="4888700"/>
            <a:ext cx="4023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รูปแบบของการสืบค้น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โอเปอเรเตอร์ที่ใช้ในการสืบค้น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แบบต่าง ๆ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593953" y="3897727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23324" y="3805485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6" y="3568576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812" y="2881631"/>
            <a:ext cx="497085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เมื่อเลือกคำสั่ง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Design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จะปรากฏกล่องข้อความ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Show Table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ขึ้นมาให้ทำการเลือกตารางที่ต้องการทำ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เพื่อเพิ่มตาราง 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ในกรณีนี้ให้เลือกที่ตาราง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Book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2586" y="2117781"/>
            <a:ext cx="40979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แบบตารางเดี่ยว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0" r="10609"/>
          <a:stretch/>
        </p:blipFill>
        <p:spPr>
          <a:xfrm>
            <a:off x="6342388" y="2766030"/>
            <a:ext cx="5322981" cy="330819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A2D0665-A2BB-41D3-ED29-C083D6B99FAD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06B51EC-F182-E81E-1894-3F71B9BF8B3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83A5397A-F6AF-6F9E-6668-C2C4F5F9B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3D2C38-6FBA-CED4-6F62-BB054242CE31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79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811" y="2881631"/>
            <a:ext cx="11007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ตารางที่เลือกจะปรากฏเป็นหน้าต่างอยู่ใน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Relationship Pane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ให้ดับเบิลคลิกที่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ที่ผู้ใช้ต้องการทำ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Grid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หรืออาจใช้การคลิกเพิ่มที่บรรทัด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Grid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ได้โดยตรง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                 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หรือ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3854" y="2117783"/>
            <a:ext cx="49154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แบบตารางเดี่ยว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33" y="4111991"/>
            <a:ext cx="4219519" cy="1767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92" y="4341519"/>
            <a:ext cx="5164558" cy="12164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22F6F5C-5BCF-1F32-1A75-6E85927389BB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3C0911F6-5E2E-E280-BA31-2C884640223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AFCD2831-4641-9092-042B-D033E6AF9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CF18CE-0B11-6377-3CCC-6A16443F44C3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10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811" y="2956276"/>
            <a:ext cx="85818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2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ในกรณีที่ต้องการเพิ่มทุก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ในตารางเพื่อทำ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ให้ดับเบิลคลิกที่สัญลักษณ์ * หรือเลือก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Book.*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Grid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ในตัวอย่างนี้ให้ทำการเพิ่มทุก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ในตารางเพื่อทำ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จากนั้นทำการบันทึก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ที่สร้างขึ้นโดยใช้ชื่อ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เมื่อบันทึกแล้วจะปรากฏ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Navigation Pane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5111" y="2127114"/>
            <a:ext cx="43929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แบบตารางเดี่ยว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081472-97E3-10CE-6736-A767E169F5EF}"/>
              </a:ext>
            </a:extLst>
          </p:cNvPr>
          <p:cNvGrpSpPr/>
          <p:nvPr/>
        </p:nvGrpSpPr>
        <p:grpSpPr>
          <a:xfrm>
            <a:off x="7439839" y="2735213"/>
            <a:ext cx="4356452" cy="2956734"/>
            <a:chOff x="6086900" y="3789572"/>
            <a:chExt cx="4356452" cy="29567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124" y="3789572"/>
              <a:ext cx="2462228" cy="29567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900" y="6000414"/>
              <a:ext cx="1952898" cy="70494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254FCF-91A3-0377-C02D-C77F1A19267D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D1CD224-8A0C-52DD-751A-DF8E50E83088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A17A8870-2337-BDFD-DBC2-845961D6A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DCDE40-082D-00A6-13E0-A0A50F8918D4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12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993" y="2879205"/>
            <a:ext cx="1232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เมื่อดับเบิลคลิกที่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Navigation Pane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จะแสดงผล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ในรูปแบบตาราง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256" y="2117781"/>
            <a:ext cx="41166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แบบตารางเดี่ยว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98" y="3523088"/>
            <a:ext cx="5919310" cy="283700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91FE1C6-D74C-9FF8-79FD-C78ABF20C5E5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62DF4B9-AA2C-EE37-EBAA-5B8A27FFF26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1A70B8F4-AF51-9E3B-B57D-7EFBC7917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02FB08-66A0-1510-557E-FDDD35FBE798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43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492" y="2864774"/>
            <a:ext cx="1139644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ตัวอย่างข้างต้นเป็นขั้นตอนการสร้าง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แบบตารางเดี่ยว ในหัวข้อนี้จะเป็นการกำหนดเงื่อนไขเพื่อใช้ในการค้นหาข้อมูลที่ผู้ใช้ต้องการ สามารถทำได้โดย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Grid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เนื่องจากผู้ใช้ไม่สามารถใส่เงื่อนไขการค้นหาใน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Book.*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ในกรณีนี้ให้ทำการเพิ่ม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Grid Design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993" y="2087701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1125" y="2145774"/>
            <a:ext cx="3220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การเพิ่มเงื่อนไขใน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38" y="4837474"/>
            <a:ext cx="8552522" cy="135176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E500BB-BDF4-4469-81F8-2E4EC355821A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1E40090B-6DDA-722E-722B-35229E0F35E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2C0C6BA6-8A9C-4463-F707-62E509BD2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21B897-A429-AAB0-CCE0-592C51FA0466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48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4" y="2768333"/>
            <a:ext cx="11652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เพิ่มเงื่อนไขการค้นหา โดยพิมพ์ลงในบรรทัด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Criteria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ที่ผู้ใช้ต้องการค้นหา โดยจะมีข้อกำหนดในการเพิ่มเงื่อนไขดังนี้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กรณีที่มีการพิมพ์เงื่อนไขลงในบรรทัด </a:t>
            </a:r>
            <a:r>
              <a:rPr lang="en-US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1 </a:t>
            </a:r>
            <a:r>
              <a:rPr lang="en-US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ขึ้นไป จะแสดงผลของ</a:t>
            </a:r>
            <a:r>
              <a:rPr lang="en-US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Query </a:t>
            </a:r>
            <a:r>
              <a:rPr lang="th-TH" sz="2800" spc="-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ที่ตรงกับทุกเงื่อนไขเท่านั้น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กรณีที่ต้องการใช้เงื่อนไขในการค้นหามากกว่า 1 เงื่อนไข แต่ต้องการผลของ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ที่ตรงกันกับเงื่อนไขใดเงื่อนไขหนึ่ง โดยไม่จำเป็นต้องตรงกับทุกเงื่อนไข สามารถทำได้โดยพิมพ์เงื่อนไขเพิ่มเติมลงในบรรทัด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ในกรณีนี้ต้องการค้นหาหนังสือที่มีราคาระหว่าง 500 – 700 หรือจำนวนมากกว่า 2 เล่มขึ้นไป สามารถทำได้โดยพิมพ์เงื่อนไข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Between 500 And 700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Criteria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Price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พิมพ์เงื่อนไข &gt; 2 ลงในบรรทัด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Quantity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5722" y="1992713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7870" y="2049333"/>
            <a:ext cx="50273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การเพิ่มเงื่อนไขใน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8DAC4E-7836-53F8-FAF5-E33DE98CF8D0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79B53F7D-0035-36F7-BA67-6D554833380D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E182A3D-A8E9-84BC-D775-715EEF317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4E80BE-74C8-B0F2-680B-C08C4BDC1505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57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4" y="3925326"/>
            <a:ext cx="801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เมื่อกำหนดเงื่อนไขแล้วให้เลือกคำสั่ง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5722" y="1992713"/>
            <a:ext cx="419167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85807" y="2049333"/>
            <a:ext cx="33515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การเพิ่มเงื่อนไขใน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58" y="2792880"/>
            <a:ext cx="7700183" cy="1114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35" y="4492300"/>
            <a:ext cx="4685730" cy="227359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FFFE110-6299-0EFC-C53F-DBC550E8FD77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4B860617-69EE-9DD0-A20A-884B7F8BF25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9C0622E3-3FC6-267D-68A1-F2DCDF7FC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9DA977-06F9-D892-9A65-CE0A317899D8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0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501" y="2864773"/>
            <a:ext cx="1232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เป็นอีกวิธีในการสร้าง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โดยใช้ตัวช่วยสร้าง สามารถทำได้โดย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ไปที่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Queries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	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003" y="2021340"/>
            <a:ext cx="469511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9" y="3377487"/>
            <a:ext cx="5151838" cy="30604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FE26E8-965D-07A1-E4D4-0533A1582D00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037254D-EB90-C205-646A-4AF9A037254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2863715D-AC6F-5E79-3E8C-0DA02EB8C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CAC64-8FAE-E9A1-AF39-82BB3C206171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21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501" y="2818118"/>
            <a:ext cx="837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ที่หน้าต่าง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New 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Simple Query Wizard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OK	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9317" y="2012010"/>
            <a:ext cx="45644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>
          <a:xfrm>
            <a:off x="4110996" y="3435120"/>
            <a:ext cx="4275460" cy="32630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011AEA-9A74-5646-CC11-AF323F44D9DB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960EDF1D-C6A3-E2C6-50D5-592083B4F6F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0A6C4ADA-D6DF-E4EC-9C55-10D7C55F5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3B64AC-6D34-DFFA-60EF-5448723EEE4E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4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501" y="2799457"/>
            <a:ext cx="1098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เลือกตารางที่ต้องการสร้าง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ทั้งหมดได้ด้วยการคลิกที่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7350" y="2021340"/>
            <a:ext cx="47884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3353050"/>
            <a:ext cx="4425259" cy="3458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56" y="3421571"/>
            <a:ext cx="419158" cy="2476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43D665-BD68-5C1E-30FB-1B479F0E5D18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EA1EA516-8243-9525-209C-155EB55A3B7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8D16F268-672A-F605-B207-0AFA0FD6A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33D7C2-BAE1-CC8F-EAF1-74C0E431E80A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4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B9A144-E3A3-E3EB-655E-16276EB365A4}"/>
              </a:ext>
            </a:extLst>
          </p:cNvPr>
          <p:cNvGrpSpPr/>
          <p:nvPr/>
        </p:nvGrpSpPr>
        <p:grpSpPr>
          <a:xfrm>
            <a:off x="-1" y="4007532"/>
            <a:ext cx="12192001" cy="2850468"/>
            <a:chOff x="-1" y="4436740"/>
            <a:chExt cx="12192001" cy="2421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FE6019-AFC1-D90C-000F-0A92F29E792C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AD64CA-98F7-F958-8DB5-12332E6A21B3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2098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F264E6-8AAE-AEC2-1B3C-875A1D593906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84AF17-7B1F-66DA-991B-A90D278A9A41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BBBC71-0265-01D9-7AB7-858F416AF406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3263" y="1617211"/>
            <a:ext cx="7549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แสดงความรู้เกี่ยวกับรูปแบบและ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ในการสืบคันข้อมูล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มีทักษะการใช้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ในการสืบค้น แก้ไข และปรับปรุงข้อมูล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แบบต่าง ๆ เพื่อจัดการข้อมูลในฐานข้อมูลเชิงสัมพันธ์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3016045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1" y="4438617"/>
            <a:ext cx="9246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อธิบายเกี่ยวกับรูปแบบของการสืบค้นและ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ที่ใช้ในการสืบคันเพื่อการจัดการข้อมูลได้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แบบต่าง ๆ เพื่อสืบคัน แก้ไข และปรับปรุงข้อมูลในฐานข้อมูลได้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มีเจตคติและกิจนิสัยที่ดีในการปฏิบัติงานด้วยความรอบคอบและระมัดระวังในการสืบค้น แก้ไข และปรับปรุงข้อมูล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ประยุกต์ใช้การสร้าง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เพื่อจัดการข้อมูลตามรูปแบบที่กำหนดได้อย่างมีประสิทธิภาพ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3600820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3500438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3260693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เกียร์, คอมพิวเตอร์ของไอคอน, เฟือง png - png เกียร์, คอมพิวเตอร์ของไอคอน,  เฟือง icon vector">
            <a:extLst>
              <a:ext uri="{FF2B5EF4-FFF2-40B4-BE49-F238E27FC236}">
                <a16:creationId xmlns:a16="http://schemas.microsoft.com/office/drawing/2014/main" id="{5D80B6EE-3A9D-8207-A5DB-FA0A3694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36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D5AF84-DBBF-C3FF-D576-F026550F95E9}"/>
              </a:ext>
            </a:extLst>
          </p:cNvPr>
          <p:cNvSpPr/>
          <p:nvPr/>
        </p:nvSpPr>
        <p:spPr>
          <a:xfrm>
            <a:off x="-316707" y="181031"/>
            <a:ext cx="3619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0EC185-AAFC-12E3-A366-AA9435594D8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0" y="726373"/>
            <a:ext cx="32036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70694BC-7529-E039-F192-1D4E91189BED}"/>
              </a:ext>
            </a:extLst>
          </p:cNvPr>
          <p:cNvSpPr/>
          <p:nvPr/>
        </p:nvSpPr>
        <p:spPr>
          <a:xfrm>
            <a:off x="3203614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501" y="2799456"/>
            <a:ext cx="1095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ในหน้าถัดมาจะมีตัวเลือก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Detail (shows every field of every record)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ใช้สำหรับแสดงรายละเอียดทั้งหมดของ 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Summary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ใช้สำหรับแสดงผลการคำนวณ โดยจะใช้ได้กับข้อมูลรูปแบบตัวเลขที่ใช้ในการคำนวณ เช่น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	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3333" y="2012011"/>
            <a:ext cx="46764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54" y="3760235"/>
            <a:ext cx="3925126" cy="3069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12C4CA-398B-6E28-6576-D1FE13EA8785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58D38E2-D8B8-1953-D2C7-859670775A11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93CB0943-EA53-5085-D145-AAB7A312A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1030D9-2262-18D2-D500-A0DBBA67EBFB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4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2638" y="3095554"/>
            <a:ext cx="441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หากเลือกแบบ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Detail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จะได้ผลดังรูป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639" y="2021340"/>
            <a:ext cx="44898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00" y="2746714"/>
            <a:ext cx="4698716" cy="371072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6EF2D7-3469-4E87-B6C0-610B41C5D4B0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9BB21F4-1EBE-9BEA-3145-EFAFDAB8665B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E137227E-8B72-7EAE-B59A-0EDAB015D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00495D-1CEC-1DD6-37CC-7FDFCD2F74F9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4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954" y="2862451"/>
            <a:ext cx="1082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 the query to view information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Finish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986" y="2021340"/>
            <a:ext cx="4583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0" y="3385671"/>
            <a:ext cx="6671271" cy="321848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0B2F16-9861-8A00-3B01-F2199AD4BC92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38655A74-0351-CCE4-71A8-61AC65E227B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7C02A531-D172-FEA9-237F-B79A716D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36DF0B-F22A-FE87-0CA6-A303CFB03BB4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979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6602" y="2805019"/>
            <a:ext cx="913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Modify the query design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จะเป็นการเข้าสู่หน้า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Book Query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0656" y="2021340"/>
            <a:ext cx="46018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85" y="3306620"/>
            <a:ext cx="5582429" cy="337232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32B94F3-6B65-2404-5E1B-BC3590AFBAB7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02D56B7-B9A7-6AEC-8B04-96EB881AD59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FB25DA06-C481-8775-1FC6-EFC69BC5D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BA3C7-280E-A979-194B-AE78EB53E921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59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9164" y="3139227"/>
            <a:ext cx="5728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2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ในกรณีที่เลือกแบบ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Summary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จะมีตัวเลือกเพิ่มเติม 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จะเป็นการหาผลรวมของ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Avg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จะเป็นการหาค่าเฉลี่ยของ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Min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จะเป็นการหาค่าตํ่าสุดของ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Max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จะเป็นการหาค่าสูงสุดของ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99287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1994" y="2021340"/>
            <a:ext cx="46391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Wizard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37" y="2927767"/>
            <a:ext cx="5201260" cy="32276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105867-33A3-59D9-0BC8-7CA6E4678223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F7571341-9044-F9DF-BD91-192F4DDDD0B2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43A2EEB5-1E78-C561-DB09-AE9ED17EC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246C84-A4CE-13BC-3F91-14EB11C3EADC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569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552" y="2784302"/>
            <a:ext cx="1232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ที่ต้องการสร้างตาราง ในกรณีนี้ให้เลือก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ที่ได้บันทึกไว้แล้วไปที่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จากนั้น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Make Table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1954" y="2040002"/>
            <a:ext cx="43592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ในการสร้างตารางใหม่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13" y="3867822"/>
            <a:ext cx="3953427" cy="27150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B5D2A9-AEB6-AA55-A1F4-243E98FD590D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1EC3100-C12A-A9CB-1E33-053507F55DFB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18578240-55D6-6C2C-1FB4-53A91B180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A6709-564F-5286-8ECD-20700DEA84DB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71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552" y="2784302"/>
            <a:ext cx="11342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ตั้งชื่อตาราง แล้วคลิกที่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OK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จะเป็นการสร้างตารางใหม่ขึ้นมา โดยจะเป็นตารางข้อมูลที่ได้จากการค้นหาด้วย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639" y="2030671"/>
            <a:ext cx="44898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ในการสร้างตารางใหม่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07" y="3516172"/>
            <a:ext cx="7387656" cy="28126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0AEA9C-2653-185D-7C45-D8F8B76B160D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78C118C1-45B0-1890-74FA-92299EAE1E75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4C2C75EA-09E4-C14C-EA54-0AC89852C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5EDB84-31BB-4DCE-10DA-BD8408BB70E9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009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552" y="2784302"/>
            <a:ext cx="1157601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ผู้ใช้สามารถใช้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ในการปรับปรุงข้อมูลในตารางได้ โดยสามารถทำได้ดังนี้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ที่ต้องการปรับปรุงข้อมูลในตาราง ในกรณีนี้ให้เลือก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ที่ได้บันทึกไว้แล้วไปที่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5301" y="2030671"/>
            <a:ext cx="44525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ในการปรับปรุงข้อมูล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20" y="3822628"/>
            <a:ext cx="5704448" cy="29045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52D8158-8357-12AE-CB06-E2A4AF5D59FD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FBE6069-AAC6-4F1C-CDA4-C28B5ED1D7F1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877C48A8-4647-7288-329A-A0858A62C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6BC39F-9A63-E28E-ABE5-9294B99705E7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55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848" y="2715830"/>
            <a:ext cx="8441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ผู้ใช้สามารถใช้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ในการปรับปรุงข้อมูลในตารางได้ โดยสามารถทำได้ดังนี้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ที่ต้องการปรับปรุงข้อมูลในตาราง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ในกรณีนี้ให้เลือก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ที่ได้บันทึกไว้แล้วไปที่ </a:t>
            </a:r>
          </a:p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Grid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 to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เพิ่มขึ้น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 ในการปรับปรุงข้อมูลให้ใส่ค่าของข้อมูลเดิมลงในบรรทัด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Criteria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และใส่ค่าของข้อมูลใหม่ลงในบรรทัด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 to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ที่ต้องการปรับปรุงข้อมูล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1954" y="2021341"/>
            <a:ext cx="43592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ในการปรับปรุงข้อมูล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41" y="3293706"/>
            <a:ext cx="5910850" cy="300959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393F27-1C5E-22AB-3D3D-1077629DD4E4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0F898A0-DD2E-32B9-C9EA-BC8692543A41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817D94F6-9CBD-7921-7883-E5DFA5037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E54C94-72CC-18A5-E36B-FC1CF65FAFB5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145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7735" y="2137519"/>
            <a:ext cx="67828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การเปลี่ยนราคาหนังสือจาก 500 เป็น 480 ดังรูป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จะได้ตารางที่มีการปรับปรุงข้อมูล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62" y="2902456"/>
            <a:ext cx="8888127" cy="16691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63BEE7-E227-9124-B649-4EDCE24B5DB3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1D5762C-B411-47A1-693C-6318D1AC9471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B34F5021-03DB-0733-CE4D-8C835F70F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FB7867-F5D9-F19D-BD0A-D898AFAEA08D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2107432"/>
            <a:ext cx="1127174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การสืบค้น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เป็นวิธีการค้นหาและวิเคราะห์ข้อมูลจากตาราง การใช้งาน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เปรียบเสมือนกับการตั้งคำถามไปยังฐานข้อมูล การใช้งาน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จะเป็นการกำหนดเงื่อนไขเฉพาะในการค้นหาข้อมูลที่เราต้องการ</a:t>
            </a: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นั้นมีประสิทธิภาพในการค้นหาที่สูงกว่าการค้นหาอย่างง่าย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Simple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หรือการใช้ตัวกรอง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Filter)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เพื่อค้นหาข้อมูลภายในตาราง เนื่องจาก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สามารถดึงข้อมูลจากหลาย ๆ ตารางได้เช่น ในฐานข้อมูลทางธุรกิจที่ประกอบด้วยตารางข้อมูลลูกค้า และตารางข้อมูลการสั่งซื้อ ผู้ใช้อาจใช้การค้นหาภายในตารางข้อมูลลูกค้าเพื่อค้นหารายชื่อลูกค้า หรือใช้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Filter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ในตารางข้อมูลการสั่งซื้อเพื่อกรองเฉพาะรายการสั่งซื้อที่เกิดขึ้นในสัปดาห์ที่ผ่านมา แต่ทั้งสองวิธีนั้นไม่สามารถแสดงผลข้อมูลลูกค้าและข้อมูลการสั่งซื้อได้พร้อมกัน อย่างไรก็ตาม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0D586F-A345-F794-E662-F107609CA07E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2" name="Rounded Rectangle 1"/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Access 2 Icon | Button UI MS Office 2016 Iconset | BlackVari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5636841" y="229910"/>
              <a:ext cx="517734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รูปแบบของการสืบค้น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294721" y="3541660"/>
            <a:ext cx="267496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08221" y="3565755"/>
            <a:ext cx="26479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552" y="2784302"/>
            <a:ext cx="1146404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ผู้ใช้สามารถใช้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ในการลบข้อมูลในตารางได้ โดยสามารถทำได้ดังนี้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ที่ต้องการลบข้อมูลในตาราง ในกรณีนี้ให้เลือก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FirstQuery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ที่ได้บันทึกไว้ แล้วไปที่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View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Delete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2541" y="2021340"/>
            <a:ext cx="38180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ในการลบข้อมูล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42" y="3963357"/>
            <a:ext cx="5350714" cy="25782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EDED3E-86F9-CA36-5BC9-66BA765D85BA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7D376675-1146-6125-E06A-29551714CAB5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AAB8ED0E-A09D-9E93-E752-6D2DF882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ADC51-FA7A-BA85-876B-EDA05DC5018C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69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552" y="2756309"/>
            <a:ext cx="10838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Grid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จะมีบรรทัด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Delete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เพิ่มขึ้นมา ให้ใส่ค่าของข้อมูลที่ต้องการลบลงในบรรทัด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Criteria</a:t>
            </a:r>
          </a:p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ต้องการลบ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ที่มีราคาหนังสือ 500 ดังรูป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! </a:t>
            </a:r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ควรตรวจสอบข้อมูลที่จะทำการลบทุกครั้ง เนื่องจากไม่สามารถเรียกคืนข้อมูลที่ลบไปแล้วได้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0501" y="1992713"/>
            <a:ext cx="462659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8525" y="2030671"/>
            <a:ext cx="37060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ในการลบข้อมูล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3662030"/>
            <a:ext cx="6788170" cy="125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62" y="5390945"/>
            <a:ext cx="3458058" cy="146705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820F928-7ECC-7175-2859-41FCA7231A7C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6B56F4A9-42FD-C641-25E4-3D1221D5B842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9C86C13E-08C0-3AD1-D7DB-026E8165C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779395-1CF6-8772-EC8F-D5476B5694B3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Query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แบบต่าง ๆ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25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2107432"/>
            <a:ext cx="1127174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>
              <a:spcAft>
                <a:spcPts val="12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การใช้งาน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จะสามารถแสดงผลข้อมูลลูกค้าทุกคนที่ทำการสั่งซื้อในสัปดาห์ก่อนได้ การออกแบบ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ที่ดีอาจช่วยให้ผู้ใช้สามารถค้นหาข้อมูลที่ไม่สามารถหาได้ด้วยวิธีปกติ รูปแบบของ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สามารถแบ่งได้เป็น 2 ประเภท คือ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การสืบค้นที่ใช้ในการเลือกข้อมูล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 Query)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เป็นแบบสอบถามที่ธรรมดาที่สุด แบบสอบถามนี้จะรับข้อมูลจากตารางหนึ่งหรือหลายตารางและแสดงผลลัพธ์ในแผ่นข้อมูลที่เราสามารถปรับปรุ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(โดยมีข้อจำกัดบางอย่าง) ยังสามารถใช้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เพื่อจัดกลุ่ม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และคำนวณผลรวมการนับจำนวนค่าเฉลี่ยและชนิดการรวม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(Join Type)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267496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22594" y="2138258"/>
            <a:ext cx="23457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61AFB2-536A-4282-7053-4B5761294A89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2872195-2B51-F06F-F475-0282D7444CE8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EB97F959-BF99-2716-B537-652BB5CE5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7C4D72-5F8E-142C-6B1D-3471338FFAF6}"/>
                </a:ext>
              </a:extLst>
            </p:cNvPr>
            <p:cNvSpPr/>
            <p:nvPr/>
          </p:nvSpPr>
          <p:spPr>
            <a:xfrm>
              <a:off x="5636841" y="229910"/>
              <a:ext cx="517734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รูปแบบของการสืบค้น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2107432"/>
            <a:ext cx="11577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การสืบค้นแบบแสดงผล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Action Query)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เป็นการสืบค้นที่ทำการเปลี่ยนแปลง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หลาย ๆ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ด้วยการดำเนินการเพียงครั้งเดียว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Action 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4 ชนิด คือ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แบบใช้ลบข้อมูล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	2. แบบใช้ปรับปรุงข้อมูล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	3. แบบใช้ผนวกข้อมูล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	4. แบบใช้สร้างตาราง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2674961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5272" y="2128927"/>
            <a:ext cx="2420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E1A06-ECE0-0EC2-FE96-688BA27BC3B9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9B67095E-B2CD-806A-9A99-1881022F6E90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F879BE9-DD65-E481-F80F-4FE94FB1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FC3B0F-EEF3-70AE-3EA4-33CAECBFDFBD}"/>
                </a:ext>
              </a:extLst>
            </p:cNvPr>
            <p:cNvSpPr/>
            <p:nvPr/>
          </p:nvSpPr>
          <p:spPr>
            <a:xfrm>
              <a:off x="5636841" y="229910"/>
              <a:ext cx="517734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รูปแบบของการสืบค้น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5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8" y="1199491"/>
            <a:ext cx="11891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spcAft>
                <a:spcPts val="12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ในการใช้งาน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นั้นจำเป็นต้องกำหนดเงื่อนไขที่ใช้ในการหาข้อมูลที่ต้องการ ซึ่งเงื่อนไขที่กำหนดนั้นจะใช้โอเปอเรเตอร์ในการสั่งงาน ซึ่งโอเปอเรเตอร์ที่ใช้มีดังนี้</a:t>
            </a:r>
          </a:p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โอเปอเรเตอร์ทางคณิตศาสตร์</a:t>
            </a:r>
            <a:endParaRPr lang="th-TH" sz="2800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99" y="3662542"/>
            <a:ext cx="6315956" cy="28102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CE710B-C7A2-4E22-67EF-3A529B114587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2A86B6C0-272F-D524-CD43-50DAD3CDD068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ccess 2 Icon | Button UI MS Office 2016 Iconset | BlackVariant">
              <a:extLst>
                <a:ext uri="{FF2B5EF4-FFF2-40B4-BE49-F238E27FC236}">
                  <a16:creationId xmlns:a16="http://schemas.microsoft.com/office/drawing/2014/main" id="{6A954BEB-070E-4002-5D54-87383848A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540E68-EFCD-62B7-B376-00F010FAAE9A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4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424" y="834012"/>
            <a:ext cx="11891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โอเปอเรเตอร์ที่ใช้ในการเปรียบเทียบค่า</a:t>
            </a:r>
            <a:endParaRPr lang="th-TH" sz="2800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17" y="2784302"/>
            <a:ext cx="8414764" cy="33053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822CA42-C1BA-2280-27DA-7795A713A1E1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F20C111C-CD4F-B0FC-3822-18847EBA91C2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ccess 2 Icon | Button UI MS Office 2016 Iconset | BlackVariant">
              <a:extLst>
                <a:ext uri="{FF2B5EF4-FFF2-40B4-BE49-F238E27FC236}">
                  <a16:creationId xmlns:a16="http://schemas.microsoft.com/office/drawing/2014/main" id="{3CD4C6D5-7D24-2BB0-7E65-AC856384E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A00FE5-A2CD-C117-FA23-AD7EDF622618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08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424" y="834012"/>
            <a:ext cx="11891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โอเปอเรเตอร์ที่ใช้ในการเปรียบเทียบค่า</a:t>
            </a:r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(ต่อ)</a:t>
            </a:r>
            <a:endParaRPr lang="th-TH" sz="2800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18" y="2912851"/>
            <a:ext cx="8541563" cy="3045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A4B6810-D44C-3FA4-C0B1-E1C97760749A}"/>
              </a:ext>
            </a:extLst>
          </p:cNvPr>
          <p:cNvGrpSpPr/>
          <p:nvPr/>
        </p:nvGrpSpPr>
        <p:grpSpPr>
          <a:xfrm>
            <a:off x="411516" y="110655"/>
            <a:ext cx="11083798" cy="1423096"/>
            <a:chOff x="2632202" y="110655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73AFE85-B2FA-25FF-0210-09F783A1F051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B35D7687-992E-AEAD-44A8-33AB871D8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110655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51E60C-2078-FE2C-2E92-C2DD3E3A4DE3}"/>
                </a:ext>
              </a:extLst>
            </p:cNvPr>
            <p:cNvSpPr/>
            <p:nvPr/>
          </p:nvSpPr>
          <p:spPr>
            <a:xfrm>
              <a:off x="4162411" y="229910"/>
              <a:ext cx="8126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โอเปอเรเตอร์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ที่ใช้ในการสืบค้น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7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2508</Words>
  <Application>Microsoft Office PowerPoint</Application>
  <PresentationFormat>Widescreen</PresentationFormat>
  <Paragraphs>261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TH SarabunPSK</vt:lpstr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180</cp:revision>
  <dcterms:created xsi:type="dcterms:W3CDTF">2020-09-03T06:40:28Z</dcterms:created>
  <dcterms:modified xsi:type="dcterms:W3CDTF">2024-12-03T08:14:55Z</dcterms:modified>
</cp:coreProperties>
</file>