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0"/>
  </p:notesMasterIdLst>
  <p:sldIdLst>
    <p:sldId id="305" r:id="rId2"/>
    <p:sldId id="284" r:id="rId3"/>
    <p:sldId id="285" r:id="rId4"/>
    <p:sldId id="261" r:id="rId5"/>
    <p:sldId id="306" r:id="rId6"/>
    <p:sldId id="307" r:id="rId7"/>
    <p:sldId id="308" r:id="rId8"/>
    <p:sldId id="309" r:id="rId9"/>
    <p:sldId id="310" r:id="rId10"/>
    <p:sldId id="312" r:id="rId11"/>
    <p:sldId id="311" r:id="rId12"/>
    <p:sldId id="313" r:id="rId13"/>
    <p:sldId id="314" r:id="rId14"/>
    <p:sldId id="315" r:id="rId15"/>
    <p:sldId id="316" r:id="rId16"/>
    <p:sldId id="317" r:id="rId17"/>
    <p:sldId id="318" r:id="rId18"/>
    <p:sldId id="320" r:id="rId19"/>
    <p:sldId id="319" r:id="rId20"/>
    <p:sldId id="321" r:id="rId21"/>
    <p:sldId id="323" r:id="rId22"/>
    <p:sldId id="322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8" r:id="rId46"/>
    <p:sldId id="346" r:id="rId47"/>
    <p:sldId id="347" r:id="rId48"/>
    <p:sldId id="349" r:id="rId49"/>
  </p:sldIdLst>
  <p:sldSz cx="12192000" cy="6858000"/>
  <p:notesSz cx="6858000" cy="9144000"/>
  <p:embeddedFontLst>
    <p:embeddedFont>
      <p:font typeface="TH SarabunPSK" panose="020B0500040200020003" pitchFamily="34" charset="-34"/>
      <p:regular r:id="rId51"/>
      <p:bold r:id="rId52"/>
      <p:italic r:id="rId53"/>
      <p:boldItalic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28A"/>
    <a:srgbClr val="A65154"/>
    <a:srgbClr val="FFFFFF"/>
    <a:srgbClr val="A3D8AE"/>
    <a:srgbClr val="F0F2DC"/>
    <a:srgbClr val="D84B47"/>
    <a:srgbClr val="84E570"/>
    <a:srgbClr val="887869"/>
    <a:srgbClr val="694228"/>
    <a:srgbClr val="FB9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4" autoAdjust="0"/>
    <p:restoredTop sz="94203" autoAdjust="0"/>
  </p:normalViewPr>
  <p:slideViewPr>
    <p:cSldViewPr snapToGrid="0" showGuides="1">
      <p:cViewPr varScale="1">
        <p:scale>
          <a:sx n="103" d="100"/>
          <a:sy n="103" d="100"/>
        </p:scale>
        <p:origin x="1146" y="102"/>
      </p:cViewPr>
      <p:guideLst>
        <p:guide orient="horz" pos="2205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8FF8D-8069-465B-81F2-E06DA51516B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7BC24-84BE-4864-BF24-15F3C7F5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3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67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2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99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56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24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758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4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73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00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92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0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03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30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400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29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12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4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518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993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79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61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13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58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24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941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84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4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92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224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38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18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42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32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54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50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5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1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70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15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6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6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1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D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0441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41989" y="2131323"/>
            <a:ext cx="6910950" cy="3848669"/>
          </a:xfrm>
          <a:prstGeom prst="roundRect">
            <a:avLst>
              <a:gd name="adj" fmla="val 4633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41989" y="1181100"/>
            <a:ext cx="6910950" cy="4307929"/>
          </a:xfrm>
          <a:prstGeom prst="roundRect">
            <a:avLst>
              <a:gd name="adj" fmla="val 4633"/>
            </a:avLst>
          </a:prstGeom>
          <a:solidFill>
            <a:srgbClr val="323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1144" y="5186571"/>
            <a:ext cx="6910950" cy="403109"/>
          </a:xfrm>
          <a:prstGeom prst="roundRect">
            <a:avLst>
              <a:gd name="adj" fmla="val 4633"/>
            </a:avLst>
          </a:prstGeom>
          <a:solidFill>
            <a:srgbClr val="323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48135" y="1947290"/>
            <a:ext cx="6488398" cy="3375759"/>
          </a:xfrm>
          <a:prstGeom prst="roundRect">
            <a:avLst>
              <a:gd name="adj" fmla="val 0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48135" y="1475488"/>
            <a:ext cx="6488398" cy="888889"/>
          </a:xfrm>
          <a:prstGeom prst="roundRect">
            <a:avLst>
              <a:gd name="adj" fmla="val 2289"/>
            </a:avLst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38524" y="1786345"/>
            <a:ext cx="283506" cy="283506"/>
          </a:xfrm>
          <a:prstGeom prst="ellipse">
            <a:avLst/>
          </a:prstGeom>
          <a:solidFill>
            <a:srgbClr val="E8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35134" y="5751538"/>
            <a:ext cx="914400" cy="450828"/>
          </a:xfrm>
          <a:prstGeom prst="rect">
            <a:avLst/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30344" y="1568634"/>
            <a:ext cx="4542895" cy="651956"/>
          </a:xfrm>
          <a:prstGeom prst="roundRect">
            <a:avLst>
              <a:gd name="adj" fmla="val 50000"/>
            </a:avLst>
          </a:prstGeom>
          <a:solidFill>
            <a:srgbClr val="E2E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429342" y="5608818"/>
            <a:ext cx="1325983" cy="736267"/>
          </a:xfrm>
          <a:prstGeom prst="triangle">
            <a:avLst/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30732" y="5746626"/>
            <a:ext cx="342507" cy="89218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942276" y="1314912"/>
            <a:ext cx="2054199" cy="160575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0041665" y="1417998"/>
            <a:ext cx="204280" cy="164363"/>
          </a:xfrm>
          <a:prstGeom prst="roundRect">
            <a:avLst>
              <a:gd name="adj" fmla="val 44570"/>
            </a:avLst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1703994" y="1404271"/>
            <a:ext cx="204280" cy="164363"/>
          </a:xfrm>
          <a:prstGeom prst="roundRect">
            <a:avLst>
              <a:gd name="adj" fmla="val 44570"/>
            </a:avLst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แฟ้มจัดเก็บ, Scalable เว็กเตอกราฟิก, ไดเรกทอรี png - png แฟ้มจัดเก็บ,  Scalable เว็กเตอกราฟิก, ไดเรกทอรี icon vec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3" r="20866"/>
          <a:stretch/>
        </p:blipFill>
        <p:spPr bwMode="auto">
          <a:xfrm>
            <a:off x="10452075" y="318853"/>
            <a:ext cx="1031565" cy="101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นาฬิกา ดาวน์โหลดรูปภาพ (รหัส) 400201085_ขนาด 20 M_รูปแบบรูปภาพ PNG  _th.lovepik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25" y="-43875"/>
            <a:ext cx="2664076" cy="226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 rot="498328">
            <a:off x="10101337" y="2434134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C69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21108038">
            <a:off x="11030685" y="2580329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EDD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398018" y="2527534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240400" y="2657975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516502" y="3456609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70467" y="3539255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137061" y="1621649"/>
            <a:ext cx="52954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บทเรียนที่ </a:t>
            </a:r>
            <a:r>
              <a:rPr lang="en-US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74" name="Oval 73"/>
          <p:cNvSpPr/>
          <p:nvPr/>
        </p:nvSpPr>
        <p:spPr>
          <a:xfrm>
            <a:off x="3424290" y="1781310"/>
            <a:ext cx="283506" cy="283506"/>
          </a:xfrm>
          <a:prstGeom prst="ellipse">
            <a:avLst/>
          </a:prstGeom>
          <a:solidFill>
            <a:srgbClr val="84E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811962" y="1781310"/>
            <a:ext cx="283506" cy="283506"/>
          </a:xfrm>
          <a:prstGeom prst="ellipse">
            <a:avLst/>
          </a:prstGeom>
          <a:solidFill>
            <a:srgbClr val="D84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-531568" y="3002879"/>
            <a:ext cx="1324780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8000" b="1" dirty="0">
                <a:ln/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การสร้างรายงาน</a:t>
            </a:r>
            <a:endParaRPr lang="en-US" sz="8000" b="1" dirty="0">
              <a:ln/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9152" y="6319435"/>
            <a:ext cx="1406769" cy="114644"/>
          </a:xfrm>
          <a:prstGeom prst="ellipse">
            <a:avLst/>
          </a:prstGeom>
          <a:solidFill>
            <a:srgbClr val="F0F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8" descr="การออกแบบไอคอนลำโพงเสียงรอบทิศ, ไอคอน, เสียง, ลําโพงภาพ PNG และ เวกเตอร์  สำหรับการดาวน์โหลดฟรี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36"/>
          <a:stretch/>
        </p:blipFill>
        <p:spPr bwMode="auto">
          <a:xfrm>
            <a:off x="107187" y="3274221"/>
            <a:ext cx="2010697" cy="389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75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75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4" grpId="0" animBg="1"/>
      <p:bldP spid="7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9836" y="2123356"/>
            <a:ext cx="10522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1.1 คำสั่ง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มีส่วนประกอบคำสั่งย่อยและรายละเอียดดังนี้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38" y="2693231"/>
            <a:ext cx="2162896" cy="390142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038C3E6-0AAB-AE0C-7361-3360F1AD53A7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5DC00C40-03D1-4F61-5F64-0A5A73E945C0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7F216D8A-22A2-9F3D-0642-469F90524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17DE8A-6457-32D9-D550-E9469DEF8CF8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96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3373" y="2056857"/>
            <a:ext cx="11072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มุมมองรายงาน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Report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จะแสดงหน้าจอรายงานที่นำเสนอจริงโดยที่มุมมองนี้ไม่สามารถปรับแต่งและแก้ไขได้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745" y="2693231"/>
            <a:ext cx="5077534" cy="159089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471" y="4397282"/>
            <a:ext cx="11072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มุมมองก่อนพิมพ์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Preview)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จะแสดงผลลัพธ์เหมือนกันกับเมื่อผู้ใช้สั่งพิมพ์ออกเครื่องพิมพ์จริง ๆ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048" y="5025473"/>
            <a:ext cx="5029902" cy="16099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9854EFD-27B0-E402-3E82-77C37A5357C0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0C970FA8-5B7E-BD9F-059B-0C21083BC8C9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BAC15907-7183-6053-8930-E09EDF715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32FEDA-F75B-FCBA-330E-A00ED7ECAC09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32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7586" y="1984321"/>
            <a:ext cx="113086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มุมมองเค้าโครง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Layout View)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ช้แสดงตัวอย่างผลลัพธ์ที่ได้จากการออกแบบซึ่งจะทำได้เร็วกว่าการดูผลลัพธ์ทั้งหมดและยังสามารถแก้ไขได้ด้วย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9642" y="4235737"/>
            <a:ext cx="111866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มุมมองก่อนพิมพ์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Preview)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จะแสดงผลลัพธ์เหมือนกันกับเมื่อผู้ใช้สั่งพิมพ์ออกเครื่องพิมพ์จริง ๆ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152" y="2471999"/>
            <a:ext cx="6039693" cy="18290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18" y="4716196"/>
            <a:ext cx="6363588" cy="212437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13A132A-00EF-C76D-1E11-8E6398BAF9E9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F8664EC4-35EC-B9EC-36E3-1714D9D0AEFC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7648D0D0-57E7-8B53-7800-073C04096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3C935E-8716-83DC-E6AD-B33D340535A3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783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7586" y="1984321"/>
            <a:ext cx="113086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ส่วนประกอบของมุมมองการออกแบบประกอบด้วยรายละเอียดดังต่อไปนี้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ส่วนหัวของรายงาน (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Report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Header)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จะแสดงข้อมูลที่ไม่มีการเปลี่ยนแปลงในทุกระเบียน เช่น ชื่อเรื่องสำหรับฟอร์ม โดยส่วนหัวของฟอร์มจะปรากฏที่ด้านบนสุดของหน้าจอในมุมมองฟอร์มและที่ด้านบนสุดของหน้าแรกเมื่อพิมพ์ออกมา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ส่วนหัวของข้อมูล (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Page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Header)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ชื่อเรื่องหรือส่วนหัวของคอลัมน์ที่ด้านบนสุดของทุกหน้าที่พิมพ์ออกมา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ส่วนหัวของหน้าจะปรากฏเฉพาะในฟอร์มที่พิมพ์ออกมาเท่านั้น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ส่วนรายละเอียดจะแสดงระเบียนต่าง ๆ (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Detail)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สามารถแสดงเพียงหนึ่งระเบียนบนหน้าจอหรือหน้ากระดาษ หรือแสดงหลายระเบียนให้พอดีกับหน้า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ส่วนท้ายของหน้าจะแสดงข้อมูล (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Page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Footer)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วันที่หรือหมายเลขหน้าที่ด้านล่างสุดของทุกหน้าที่พิมพ์ออกมา ส่วนท้ายของหน้าจะปรากฏเฉพาะในฟอร์มที่พิมพ์ออกมาเท่านั้น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0F986-9A82-D1CE-08C4-C464DFA14B4B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0588028B-4CC1-9BD6-FC6E-5D54C48BB4D4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031E249F-45DD-9DB2-F821-0811698E1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0348DB-D040-7F37-D43B-1E04423C385A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50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7586" y="1984321"/>
            <a:ext cx="11308671" cy="275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>
              <a:spcAft>
                <a:spcPts val="600"/>
              </a:spcAft>
            </a:pP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ส่วนประกอบของมุมมองการออกแบบประกอบด้วยรายละเอียดดังต่อไปนี้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ส่วนท้ายของรายงาน (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Report Footer)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จะแสดงข้อมูลที่ไม่มีการเปลี่ยนแปลงในทุกระเบียนเช่น ปุ่มคำสั่งหรือคำแนะนำในการใช้ฟอร์ม โดยส่วนท้ายของฟอร์มจะปรากฏที่ด้านล่างสุดของหน้าจอในมุมมองฟอร์ม หรือต่อท้ายส่วนรายละเอียดสุดท้ายบนหน้าสุดท้าย เมื่อมีการพิมพ์ออกมาทดลองแก้ไขมีวิธีการ คือ การคลิกที่รายการที่ต้องการและพิมพ์ข้อความที่แทนที่ได้  เช่น แก้ไขหัวรายงานและหัวของข้อมูลสำหรับส่วน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Detail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ไม่สามารถแก้ไขได้ต้องกลับไปแก้ในส่วนของตาราง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04B20B-76D4-0B69-696F-7676EA11C2C8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3DE2F558-9217-9DEA-A4EB-6C8A76A17032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8717937C-19B8-7629-BCF2-6C2F0A4EFF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7E523-6EF2-5F2B-C9EA-0A6EC5A3EE19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279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6895" y="2938428"/>
            <a:ext cx="55356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1.2 คำสั่ง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Themes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เป็นคำสั่งสำหรับให้เลือกรูปแบบ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รายงานที่โปรแกรมได้ออกแบบไว้เพื่อให้ผู้ออกแบบรายงานได้เลือกใช้ การเลือกให้คลิกที่คำสั่ง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Themes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จากนั้นเลื่อนมายังรูปแบบที่ต้องการ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24" y="1992491"/>
            <a:ext cx="3924848" cy="485842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AF5BE44-5FDD-AEE1-2626-A261F3B76900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0C492D55-12C3-BE9D-D3CD-B145C3850012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7148F7D1-5004-6DCB-D549-E8AD74D57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408D96-00C2-DE4A-DC3D-8FA5965544CA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29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6895" y="2938428"/>
            <a:ext cx="55356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1.3 คำสั่ง 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Fonts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เป็นคำสั่งสำหรับเลือกชนิดและรูปแบบตัวอักษรสำหรับคอนโทรลในรายงานสามารถเลือกด้วยการคลิกคำสั่ง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Fonts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เลื่อนมายังตำแหน่งรูปแบบตัวอักษรที่ต้องการ จากนั้นคลิกหรือเลือกคอนโทรลที่ต้องการตามด้วยเลือกรูปแบบตัวอักษร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587" y="2104877"/>
            <a:ext cx="2415939" cy="431256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6D25675-05A7-167E-32AB-9BDE043A02B6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E0BB7268-D0E9-2084-D338-66201B83ABED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463602F9-74AB-4C8D-F22A-00DB170E0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974493-CD2D-7979-DCAA-4F6857F88AFF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99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1485" y="2056857"/>
            <a:ext cx="9384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1.4 กลุ่มคำสั่งการจัดกลุ่มและผลรวม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ประกอบด้วยคำสั่งดังนี้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869" y="2603850"/>
            <a:ext cx="2061232" cy="12742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81" y="3967448"/>
            <a:ext cx="8294809" cy="261681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9A0D9C-63BD-1CB5-E17A-D46375A740B4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B539F7AD-15E5-BC48-0631-500461650462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E7EA5017-25F0-1DB7-E5AF-7AE25E5AB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074889-79E4-2088-FDEF-54CFCFD90309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167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1485" y="2056857"/>
            <a:ext cx="9384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1.5 กลุ่มสำหรับการจัดการเกี่ยวกับรายงาน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048" y="2693231"/>
            <a:ext cx="4866927" cy="341758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A08B255-14DA-23AB-BDC0-A36308D31EEB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E13DDF88-1C59-A4DB-E9F5-C5E12236BD38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93F647AD-636F-6FAD-1AF4-A470C6A71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7112F8B-D144-4DFB-5A2F-862C2F9125B2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27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1485" y="2056857"/>
            <a:ext cx="9384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1.5 กลุ่มสำหรับการจัดการเกี่ยวกับรายงาน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485" y="26973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แถบเครื่องมือมีรายละเอียดดังต่อไปนี้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055" y="1902731"/>
            <a:ext cx="5414485" cy="492325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C5B876B-8BF5-D782-A8DF-F7DB3C2E9845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CBD30A54-CE72-347B-9F44-307E4A84C2EC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214A478E-3572-E564-A016-AECC9B43FF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758D02-9829-DC6F-4840-55576EA3CBC3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86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40013B-4739-107F-F7DF-72D381AA5C9A}"/>
              </a:ext>
            </a:extLst>
          </p:cNvPr>
          <p:cNvGrpSpPr/>
          <p:nvPr/>
        </p:nvGrpSpPr>
        <p:grpSpPr>
          <a:xfrm>
            <a:off x="-1" y="4436740"/>
            <a:ext cx="12192001" cy="2421260"/>
            <a:chOff x="-1" y="4436740"/>
            <a:chExt cx="12192001" cy="24212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8A59B39-F5F7-4A50-F97D-F46383EA34A4}"/>
                </a:ext>
              </a:extLst>
            </p:cNvPr>
            <p:cNvSpPr/>
            <p:nvPr/>
          </p:nvSpPr>
          <p:spPr>
            <a:xfrm rot="10800000">
              <a:off x="0" y="4436740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C9FFCA-445D-8212-29B7-EBCEA43B9CAF}"/>
                </a:ext>
              </a:extLst>
            </p:cNvPr>
            <p:cNvSpPr/>
            <p:nvPr/>
          </p:nvSpPr>
          <p:spPr>
            <a:xfrm rot="10800000">
              <a:off x="-1" y="4648200"/>
              <a:ext cx="12192000" cy="22098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6ACDD8-BD7E-E60A-11B4-55F0ECCA6D01}"/>
              </a:ext>
            </a:extLst>
          </p:cNvPr>
          <p:cNvGrpSpPr/>
          <p:nvPr/>
        </p:nvGrpSpPr>
        <p:grpSpPr>
          <a:xfrm>
            <a:off x="-1" y="-406400"/>
            <a:ext cx="12192001" cy="1811660"/>
            <a:chOff x="-1" y="0"/>
            <a:chExt cx="12192001" cy="1811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7BB514-9F9E-5194-52A6-73F3AACB14C3}"/>
                </a:ext>
              </a:extLst>
            </p:cNvPr>
            <p:cNvSpPr/>
            <p:nvPr/>
          </p:nvSpPr>
          <p:spPr>
            <a:xfrm>
              <a:off x="-1" y="1184102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E0AF73-81A9-BAF1-0F41-978756147673}"/>
                </a:ext>
              </a:extLst>
            </p:cNvPr>
            <p:cNvSpPr/>
            <p:nvPr/>
          </p:nvSpPr>
          <p:spPr>
            <a:xfrm>
              <a:off x="0" y="0"/>
              <a:ext cx="12192000" cy="16002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42" y="381821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720512" y="110146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สาระสำคัญ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27988"/>
            <a:ext cx="26038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603862" y="635746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4816" y="1509697"/>
            <a:ext cx="109370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การสร้างรายงานเป็นการนำข้อมูลจากตารางมานำเสนอในรูปแบบการพิมพ์ออกกระดาษเพื่อสะดวกในการใช้สารสนเทศที่ต้องการการออกแบบ สามารถออกแบบด้วยการออกแบบแบบด่วนหรือโปรแกรมช่วยสร้าง หรือการออกแบบในมุมมองการออกแบบด้วยตนเอง ขึ้นอยู่กับผู้ออกแบบต้องการ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67626" y="3294288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สาระการเรียนรู้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13657" y="4875052"/>
            <a:ext cx="52041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ความหมายและรูปแบบการออกแบบรายงาน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การสร้างรายงานอย่างง่าย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การสร้างรายงานด้วยมุมมองการออกแบบ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593953" y="3879063"/>
            <a:ext cx="26038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423324" y="3786821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586" y="3549912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582147" y="4875051"/>
            <a:ext cx="448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การสร้างรายงานด้วยตัวช่วยสร้าง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การสร้างรายงานแบบ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Blank Report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6. การสร้างรายงานแบบ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Label</a:t>
            </a:r>
            <a:endParaRPr lang="th-TH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28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12" dur="225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20" dur="2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1485" y="2056857"/>
            <a:ext cx="9384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1.5 กลุ่มสำหรับการจัดการเกี่ยวกับรายงาน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1485" y="269739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แถบเครื่องมือมีรายละเอียดดังต่อไปนี้</a:t>
            </a:r>
            <a:r>
              <a:rPr lang="en-US" sz="2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(ต่อ)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07" y="1811660"/>
            <a:ext cx="4767280" cy="497082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A812AA6-59B8-0F90-3486-A152CF4199C8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710E1A90-C53F-9A7E-3597-3A02AD0E43D5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C9A23154-740C-4AE5-B2A3-3806E0FC43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E0B6CE-A882-FAE8-3E9D-3E217377F3F0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601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1485" y="2056857"/>
            <a:ext cx="9384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1.6 กลุ่มคำสั่งการจัดการหน้ารายงาน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4903" y="323161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แถบเครื่องมือมีรายละเอียดดังต่อไปนี้</a:t>
            </a:r>
            <a:r>
              <a:rPr lang="en-US" sz="2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8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330" y="2331893"/>
            <a:ext cx="2761192" cy="1023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94" y="3500438"/>
            <a:ext cx="5569406" cy="314139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0E258CA-5736-C5DB-86AB-8E7D2590781A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id="{29790A1F-5046-5B12-A2CB-3DBB268C727D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FD5D6CD4-EBE5-1A9C-905C-F969BF2B59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D0434E-F74F-3A7F-0A40-6F1672732D89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958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1485" y="2056857"/>
            <a:ext cx="9384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แถบเครื่องมือ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4903" y="311668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แถบเครื่องมือมีรายละเอียดดังต่อไปนี้</a:t>
            </a:r>
            <a:r>
              <a:rPr lang="en-US" sz="2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8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5"/>
          <a:stretch/>
        </p:blipFill>
        <p:spPr>
          <a:xfrm>
            <a:off x="3712742" y="2164437"/>
            <a:ext cx="4839539" cy="9613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95" y="3629014"/>
            <a:ext cx="7312436" cy="311701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59C9C20-5D55-ED43-624D-A3A13232F15C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3AF86CDA-407E-C6B2-544E-F815838BF55A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6A36DA25-745E-A52E-5B6F-B1B7B4E270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F20D7B-17F4-9801-E770-094F7354EBD9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179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1485" y="2056857"/>
            <a:ext cx="9384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แถบเครื่องมือ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4903" y="330329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แถบเครื่องมือมีรายละเอียดดังต่อไปนี้</a:t>
            </a:r>
            <a:r>
              <a:rPr lang="en-US" sz="2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(ต่อ)</a:t>
            </a:r>
            <a:r>
              <a:rPr lang="en-US" sz="2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th-TH" sz="2800" dirty="0">
              <a:solidFill>
                <a:srgbClr val="0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356"/>
          <a:stretch/>
        </p:blipFill>
        <p:spPr>
          <a:xfrm>
            <a:off x="3712742" y="2164436"/>
            <a:ext cx="4839539" cy="989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36" y="4050406"/>
            <a:ext cx="7642554" cy="165742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6B318B1-8FB3-3396-FF40-59A75EA1F380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D96C15AA-95D5-9BA0-ABE0-7CFE12DAB009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5EE64AB3-5C47-D40F-FC4A-553068EFD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059F0C-5DFF-D751-1492-741285138708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029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1485" y="2056857"/>
            <a:ext cx="93843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แท็บคำสั่งจัดรูปแบบ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 5 กลุ่ม ซึ่งมีรายละเอียดดังต่อไปนี้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2.1 กลุ่มคำสั่งการเลือก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Selection)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67" y="2642384"/>
            <a:ext cx="7024238" cy="1197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02" y="4779506"/>
            <a:ext cx="7587619" cy="144379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2E354EB-4192-3A3F-5B3A-B2DC130507EC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4CE08AC6-B67A-2613-1B94-2D3A4A3476B6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ACAE41E8-950E-9593-B955-769F7B30D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05B2F2-A67E-7855-B3EB-BD3F5A4ABE95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629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1485" y="2056857"/>
            <a:ext cx="9384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2.2 กลุ่มคำสั่งจัดรูปแบบตัวอักษร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Font)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93" y="2784302"/>
            <a:ext cx="7654837" cy="365029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9D6AEF-C06E-722B-9CEA-B313B12AEC7E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F5E9E80B-C764-1DCC-D427-D6AC2E649C8F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61C4293A-3D1C-1F8C-6837-32A5BA011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7B7119-F6B9-5939-EC90-C6D7B4217730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758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1485" y="2056857"/>
            <a:ext cx="9384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2.2 กลุ่มคำสั่งจัดรูปแบบตัวอักษร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Font)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(ต่อ)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45" y="2995762"/>
            <a:ext cx="6929312" cy="189997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A71EA29-8159-3B3A-746A-C057CC4C9934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B9871835-FA40-FAEB-85D0-7EC6FAC33357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2341AC5E-AE60-52EF-B5A2-0C6369EFE9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2B469F-54A4-9276-728C-B61E1DBF0283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493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1485" y="2056857"/>
            <a:ext cx="9384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2.3 กลุ่มคำสั่งตัวเลข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Number)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805" y="2693231"/>
            <a:ext cx="7381413" cy="292274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DE560A6-B513-2357-A3A7-E3EDCF8AF1DC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B05A44F6-0B6E-6E75-0DF2-9DDE9BC42065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C6309CA8-8EB6-E502-05CF-4316A5134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54C9DA-C08F-81AB-5446-0D9C98C77B63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723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7586" y="2056857"/>
            <a:ext cx="98263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จากแท็บคำสั่งต่าง ๆ ที่กล่าวมาแล้วนั้น นำมาสร้างรายงานในมุมมองการออกแบบดังนี้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การทำรายงานข้อมูลของนักเรียนในมุมมองการออกแบบมีลำดับขั้นตอนดังนี้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 คลิกที่คำสั่ง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Report Design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ดังรูป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49" y="4032661"/>
            <a:ext cx="7462725" cy="179042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CA1795B-FA24-6588-4F2F-67797DAC4B6C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90D523E5-0E40-BB20-8F47-B477B8CCE3D6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9360C76A-D03B-D3C9-3556-A49952C15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EE6309-B73F-A853-B26B-11F80499A800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394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5786" y="2355433"/>
            <a:ext cx="80291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การทำรายงานข้อมูลของนักเรียนในมุมมองการออกแบบมีลำดับขั้นตอนดังนี้</a:t>
            </a: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2. จากผลการปฏิบัติให้คลิกที่คำสั่ง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Add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Existing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Fields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จะเห็นว่าจะมีแท็บ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List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ให้คลิกเลือก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Show all tables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เพื่อแสดง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ในแต่ละตาราง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401" y="2233815"/>
            <a:ext cx="3202375" cy="426421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7C9458C-8F60-9A40-2384-FB337F54BED2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87834D8C-BB02-B251-8797-B271FFFDC4AA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C51A1F8A-F9B0-2000-CB60-8AB4D294A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CF7E9F-7DCF-A433-8931-F5EB0278118E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206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9ECCCA7-43F7-DD76-CA56-CE93891A03CA}"/>
              </a:ext>
            </a:extLst>
          </p:cNvPr>
          <p:cNvGrpSpPr/>
          <p:nvPr/>
        </p:nvGrpSpPr>
        <p:grpSpPr>
          <a:xfrm>
            <a:off x="-1" y="3074475"/>
            <a:ext cx="12192001" cy="3783523"/>
            <a:chOff x="-1" y="3581014"/>
            <a:chExt cx="12192001" cy="38554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7F72C6-4E15-B950-3113-7243F43DE249}"/>
                </a:ext>
              </a:extLst>
            </p:cNvPr>
            <p:cNvSpPr/>
            <p:nvPr/>
          </p:nvSpPr>
          <p:spPr>
            <a:xfrm rot="10800000">
              <a:off x="0" y="3581014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9E3822-EDC3-8DD3-65BF-6B7B1CFA51C4}"/>
                </a:ext>
              </a:extLst>
            </p:cNvPr>
            <p:cNvSpPr/>
            <p:nvPr/>
          </p:nvSpPr>
          <p:spPr>
            <a:xfrm rot="10800000">
              <a:off x="-1" y="3792472"/>
              <a:ext cx="12192000" cy="3644021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E2DB72D-2314-498A-1B70-3C603FEE526F}"/>
              </a:ext>
            </a:extLst>
          </p:cNvPr>
          <p:cNvGrpSpPr/>
          <p:nvPr/>
        </p:nvGrpSpPr>
        <p:grpSpPr>
          <a:xfrm>
            <a:off x="-1" y="-406400"/>
            <a:ext cx="12192001" cy="1811660"/>
            <a:chOff x="-1" y="0"/>
            <a:chExt cx="12192001" cy="18116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CC0B2D-3EC2-0364-671C-1D61353A2F3E}"/>
                </a:ext>
              </a:extLst>
            </p:cNvPr>
            <p:cNvSpPr/>
            <p:nvPr/>
          </p:nvSpPr>
          <p:spPr>
            <a:xfrm>
              <a:off x="-1" y="1184102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291F25-2C74-320B-EF07-4A230B5388AF}"/>
                </a:ext>
              </a:extLst>
            </p:cNvPr>
            <p:cNvSpPr/>
            <p:nvPr/>
          </p:nvSpPr>
          <p:spPr>
            <a:xfrm>
              <a:off x="0" y="0"/>
              <a:ext cx="12192000" cy="16002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39" y="385454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465994" y="153038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สมรรถนะประจำบทเรียน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1" name="Straight Connector 10"/>
          <p:cNvCxnSpPr>
            <a:cxnSpLocks/>
            <a:endCxn id="7" idx="2"/>
          </p:cNvCxnSpPr>
          <p:nvPr/>
        </p:nvCxnSpPr>
        <p:spPr>
          <a:xfrm>
            <a:off x="0" y="726373"/>
            <a:ext cx="329691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296917" y="634131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6566" y="1421268"/>
            <a:ext cx="85934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แสดงความรู้เกี่ยวกับความหมายและรูปแบบการออกแบบรายงานใน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มีทักษะการใช้เครื่องมือสร้างรายงานแบบต่าง ๆ 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ประยุกต์ใช้การสร้างรายงานเพื่อนำเสนอข้อมูลในรูปแบบที่เหมาะสมตามความต้องการ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67626" y="2052681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จุดประสงค์การเรียนรู้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75455" y="3309239"/>
            <a:ext cx="101610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อธิบายเกี่ยวกับความหมายและรูปแบบการออกแบบรายงานเพื่อการนำเสนอข้อมูลได้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ใช้เครื่องมือสร้างรายงานอย่างง่ายเพื่อนำเสนอข้อมูลในรูปแบบพื้นฐานได้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ประยุกต์ใช้การสร้างรายงานด้วยมุมมองการออกแบบเพื่อปรับแต่งรูปแบบการนำเสนอข้อมูลได้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สร้างรายงานด้วยตัวช่วยสร้างเพื่อเพิ่มประสิทธิภาพในการออกแบบรายงานได้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ประยุกต์ใช้การสร้างรายงานแบบ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Blank Report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เพื่อออกแบบรายงานตามความต้องการเฉพาะได้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6. สร้างรายงานแบบ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Label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เพื่อจัดทำฉลากหรือป้ายข้อมูลได้อย่างเหมาะสม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7. มีเจตคติที่ดีและความรับผิดชอบในการออกแบบรายงานที่มีความถูกต้อง ชัดเจน และตรงตามวัตถุประสงค์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ของการใช้งาน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239906" y="2637456"/>
            <a:ext cx="295790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147664" y="2537074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853" y="2297329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12" dur="225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20" dur="2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5786" y="2355433"/>
            <a:ext cx="80291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การทำรายงานข้อมูลของนักเรียนในมุมมองการออกแบบมีลำดับขั้นตอนดังนี้</a:t>
            </a: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3. คลิกหน้าตารางเพื่อแสดงข้อมูล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หากต้องการเลือก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ใดให้ดับเบิลคลิกที่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นั้น ๆ ตามต้องการทีละ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จนตรงต่อความต้องการ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980" y="2481771"/>
            <a:ext cx="3497292" cy="398065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4BA5A1E-1FC4-320B-C9EC-04D4BD56742C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4E10DC23-AA5F-5D1A-DE1C-2D80508D9A87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AE7CE51A-304D-CD81-E672-D21DC50A0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34649C-A2A1-504E-1211-4226113B71D6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255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5786" y="2004717"/>
            <a:ext cx="116005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การทำรายงานข้อมูลของนักเรียนในมุมมองการออกแบบมีลำดับขั้นตอนดังนี้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4. จากการปฏิบัติจะได้ผลลัพธ์ดังรูป ให้คลิกตรงชื่อไฟล์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Report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จากนั้นคลิกที่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Report View</a:t>
            </a: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จะได้ผลลัพธ์ดังรูป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652" y="2938427"/>
            <a:ext cx="5186790" cy="25534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90" y="5491924"/>
            <a:ext cx="2264783" cy="105245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7F8F254-4D35-D862-F832-0F1647BA32A7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8424DC94-1FAC-DF72-2A39-4652FEF12A5F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6440E4CD-B66A-2F44-ED1B-C7A2F4522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81D301-3CDC-D60F-0414-DF1943D12CFD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4981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5219" y="2093168"/>
            <a:ext cx="116005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ดับเบิลคลิกที่ตารางที่ต้องการแล้วไปที่เมนู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Report Wizard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969" y="2784302"/>
            <a:ext cx="6677410" cy="288244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6875C7A-F071-41A6-A400-D445F6CE5837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10D76156-DDF6-0C2D-596F-397E4491B584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6A2F35DF-D4BE-E563-C543-01EEA510F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485F6C-1291-4E58-8345-A06D8269CE80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การสร้างรายงานด้วยตัวช่วยสร้าง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951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1572" y="1990101"/>
            <a:ext cx="116005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ผู้ใช้สามารถเปลี่ยนตารางที่ต้องการสร้างรายงานได้โดยคลิกที่ลูกศร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drop – down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ในช่อง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Tables / Queries</a:t>
            </a: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เมื่อเลือกตารางแล้ว สามารถเลือก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ที่ต้องการสร้างรายงานได้โดยการดับเบิลคลิกที่ชื่อ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หรือคลิกชื่อ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แล้วคลิกที่        จะเป็นการเพิ่ม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ที่เลือก หากคลิกที่       จะเป็นการเพิ่ม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ทั้งหมด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22" y="2481771"/>
            <a:ext cx="3648980" cy="2929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16" y="5966471"/>
            <a:ext cx="285790" cy="24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41" y="5947419"/>
            <a:ext cx="295316" cy="26673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880B29A-3B8E-4381-6D30-11D733301AD1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id="{12C204DC-3331-93B4-5429-44A3BE2D4EAA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194ED0E6-9B36-2F5B-EC3B-99C4868E9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2ABB08-92B7-4FAF-F547-C5DF2ECD3796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การสร้างรายงานด้วยตัวช่วยสร้าง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6023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3359" y="1939719"/>
            <a:ext cx="116005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หลังจากที่เลือก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 ผู้ใช้สามารถแก้ไข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ที่เลือกได้โดยคลิกที่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จะเป็นการนำ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ที่เลือกออก หากคลิกที่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จะเป็นการนำ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ทั้งหมดออก หากได้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ที่ต้องการครบถ้วนแล้วคลิกที่ปุ่ม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Next</a:t>
            </a: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718" y="2070823"/>
            <a:ext cx="304843" cy="219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10" y="2481771"/>
            <a:ext cx="276264" cy="2381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325" y="2938428"/>
            <a:ext cx="4359347" cy="337348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7F32AC-37FC-8BE0-AE83-B306C52B0452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93BF25BB-133F-B0A5-59E8-52C0893508D8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D6084383-C1E6-754F-01D5-FB84FD5AA4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4D983A-C56C-2C92-2735-FCDF0ECBBA2C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การสร้างรายงานด้วยตัวช่วยสร้าง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869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3359" y="1939719"/>
            <a:ext cx="11600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358" y="1919331"/>
            <a:ext cx="1141654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ในหน้าถัดมาจะเป็นการจัดลำดับของรายงาน โดยเราสามารถเลือกลำดับของ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ในรายงานได้จากรูปจะเป็นการจัดลำดับให้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First Name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อยู่ลำดับบนสุด และ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อื่น ๆ อยู่ในลำดับถัดมา</a:t>
            </a: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Next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791" y="3031735"/>
            <a:ext cx="4054043" cy="32005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EA1B844-A714-F7CE-1F12-2D11290D60EC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D9D49B6E-6AE0-832F-EC25-96A55AACF5DC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B8517EFB-2F44-89C9-2FE5-5CEE709651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0A2F76-4FAC-CBC7-485F-D6CAD011448C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การสร้างรายงานด้วยตัวช่วยสร้าง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202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3359" y="1939719"/>
            <a:ext cx="11600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358" y="1937992"/>
            <a:ext cx="1141654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ในหน้าถัดมาจะเป็นการเรียงลำดับของข้อมูลในแต่ละ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โดยสามารถเลือกได้ว่าจะเรียงจาก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บนลงล่าง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Ascending)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หรือล่างขึ้นบน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Descending)</a:t>
            </a: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6. ตั้งค่าหน้ากระดาษและการจัดวางกระดาษ จากนั้นคลิก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18" y="2730553"/>
            <a:ext cx="4270590" cy="342771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7A79EB9-E749-5F08-753C-5C39502806DF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76F32305-8F3D-8D62-AF0C-E7413AC72291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702C98E2-F50C-C09D-C06D-AA4B83006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133C37-8E78-3E9C-CC6A-585DE338157A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การสร้างรายงานด้วยตัวช่วยสร้าง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5110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3359" y="1939719"/>
            <a:ext cx="11600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3873" y="2289929"/>
            <a:ext cx="114165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สำหรับเค้าโครง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Layout)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รายงานมีทางเลือกดังนี้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Columnar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เป็นการเรียงเป็นแนวตั้ง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Tabular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เป็นการนำเสนอในรูปแบบตาราง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Justified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จัดข้อความชิดขอบ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สำหรับการวางแนว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Orientation)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รายงานมีทางเลือกดังนี้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Portrait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เป็นการนำเสนอรายงานเป็นแนวตั้ง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Landscape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เป็นการนำเสนอรายงานเป็นแนวนอน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85EF27-460D-A17B-3AF1-F85BE1EF53FA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30E53356-7138-EEB0-C6E9-00D04D2A860F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79E5A5F5-36E2-50DD-F6E2-9CAB4628F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3B71EC-CF80-B09E-AE94-2A249F017AD9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การสร้างรายงานด้วยตัวช่วยสร้าง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6994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3359" y="1939719"/>
            <a:ext cx="11600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2639" y="2005188"/>
            <a:ext cx="11209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ในกรณีที่มีการเลือกลำดับความสำคัญของข้อมูล ตัวเลือก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Layout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จะเปลี่ยนแปลงไป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191" y="2528408"/>
            <a:ext cx="5025017" cy="406243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8EFFEF9-C8DF-6E56-826D-35E4A0B72047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EDC7AA9E-2554-81DB-9392-2D364CEAFE73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0B52E704-A01B-13D0-6616-AAA2C7F52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FB2A4B-A6BE-4E18-811B-36FC9F73CA6A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การสร้างรายงานด้วยตัวช่วยสร้าง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6296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3359" y="1939719"/>
            <a:ext cx="11600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7797" y="2061174"/>
            <a:ext cx="115642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7. ในหน้าถัดมาจะเป็นการตั้งชื่อของรายงาน สามารถตั้งชื่อได้โดยการพิมพ์ชื่อลงในช่องว่าง จากนั้นเลือกตัวเลือกทางด้านล่าง โดยจะมี 2 ตัวเลือก คือ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Preview the report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จะเป็นการดูรูปแบบของรายงานที่สร้าง</a:t>
            </a:r>
          </a:p>
          <a:p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Modify the report’s design </a:t>
            </a:r>
          </a:p>
          <a:p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จะเป็นการปรับแต่งรูปแบบของรายงาน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เมื่อตั้งชื่อแล้วให้คลิก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Finish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050" y="2627914"/>
            <a:ext cx="4286811" cy="340710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2DA4439-73D2-C84C-16F6-3545D3A66EEC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4B21664A-7082-9D4B-5C69-0FC0E2A68EC0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5C042B83-253B-9167-A542-45D0ECAECE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1A74DE-89EF-8D55-36E6-A30D3A7E8B10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การสร้างรายงานด้วยตัวช่วยสร้าง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13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642" y="2104877"/>
            <a:ext cx="112717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การสร้างรายงาน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หมายถึง การนำข้อมูลจากตารางมานำเสนอในรูปแบบที่ต้องการ ซึ่งสามารถตกแต่งให้สวยงามด้วยข้อมูลรูปภาพสี รูปแบบให้มีความน่าสนใจตรงตามวัตถุประสงค์ของการใช้งานและสามารถนำเสนอในรูปแบบของการพิมพ์ การสร้างรายงานสามารถสร้างด้วยตัวช่วยสร้าง หรือในมุมมองการออกแบบได้</a:t>
            </a:r>
          </a:p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รูปแบบการออกแบบรายงานของโปรแกรม 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Microsoft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Access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การเริ่มต้นการสร้างรายงานเริ่มต้นด้วยการคลิก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Ribbon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จะแสดงกลุ่มคำสั่งต่างๆ รวมทั้งกลุ่มของรายงานซึ่งมีรายละเอียดดังรูป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DA15A1-67BA-308C-F8B8-870BF31BFFAF}"/>
              </a:ext>
            </a:extLst>
          </p:cNvPr>
          <p:cNvGrpSpPr/>
          <p:nvPr/>
        </p:nvGrpSpPr>
        <p:grpSpPr>
          <a:xfrm>
            <a:off x="537586" y="46655"/>
            <a:ext cx="10342186" cy="1423096"/>
            <a:chOff x="537586" y="0"/>
            <a:chExt cx="10342186" cy="1423096"/>
          </a:xfrm>
        </p:grpSpPr>
        <p:sp>
          <p:nvSpPr>
            <p:cNvPr id="2" name="Rounded Rectangle 1"/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Access 2 Icon | Button UI MS Office 2016 Iconset | BlackVaria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1385253" y="209224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ความหมายและรูปแบบการออกแบบรายงาน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33" y="4610380"/>
            <a:ext cx="9177439" cy="158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016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3359" y="1939719"/>
            <a:ext cx="11600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7797" y="2005188"/>
            <a:ext cx="115642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8. รายงานที่ได้จะมีรูปแบบดังภาพ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58" y="2539273"/>
            <a:ext cx="7565219" cy="35172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B8B6A9B-F27B-0F07-1A42-7AFCDF76CC55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A93F08AE-4D4A-DC4C-0F5A-B5D2D2CD2863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AA74A9E8-840F-CB06-4492-596C233AF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B8FC1A-74BE-20A5-6D54-6E537436C4F8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การสร้างรายงานด้วยตัวช่วยสร้าง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278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3359" y="1939719"/>
            <a:ext cx="11600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7796" y="2359388"/>
            <a:ext cx="115642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คลิกเมนู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Blank Report</a:t>
            </a:r>
          </a:p>
          <a:p>
            <a:pPr marL="514350" indent="-514350">
              <a:buAutoNum type="arabicPeriod"/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AutoNum type="arabicPeriod"/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AutoNum type="arabicPeriod"/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ที่ต้องการเพิ่มลงในรายงาน ทำได้โดยการดับเบิลคลิกที่ชื่อ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718" y="2093168"/>
            <a:ext cx="5217862" cy="1512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734" y="3875421"/>
            <a:ext cx="3019846" cy="276263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388A697-8009-9699-B4B2-2CDAEBCEAA31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id="{E20B939A-621C-8607-AD4A-D6F53FAE0EC0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210A30AD-3EEE-B03A-AB6A-93AF97CE6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C9632D-4A65-F364-9F91-586AC1E67689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การสร้างรายงานแบบ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Blank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345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3359" y="1939719"/>
            <a:ext cx="11600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7797" y="2072502"/>
            <a:ext cx="115642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หน้าจอหลังจากเลือก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เรียบร้อยแล้ว ให้คลิกเลือก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Home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Report View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จะได้ผลลัพธ์ดังรูป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AutoNum type="arabicPeriod"/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AutoNum type="arabicPeriod"/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62" y="2693231"/>
            <a:ext cx="6863590" cy="375444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0D8E473-ECAA-3B4F-8247-30253C8F015D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7C55759A-1EAE-538F-F082-B6B5115E791C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8C1C1957-6745-A2D5-8F8A-A3592702C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11DA3D-2846-6EF3-B9FB-3036CDC7CE0C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การสร้างรายงานแบบ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Blank 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683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3359" y="1939719"/>
            <a:ext cx="11600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7796" y="2459379"/>
            <a:ext cx="1156420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คลิกที่เมนู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Labels</a:t>
            </a:r>
          </a:p>
          <a:p>
            <a:pPr marL="514350" indent="-514350">
              <a:buAutoNum type="arabicPeriod"/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AutoNum type="arabicPeriod"/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AutoNum type="arabicPeriod"/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ปรับแต่งค่าหน้ากระดาษตามต้องการ จากนั้นคลิกปุ่ม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Next</a:t>
            </a:r>
          </a:p>
          <a:p>
            <a:pPr marL="514350" indent="-514350">
              <a:buAutoNum type="arabicPeriod"/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43" y="2184916"/>
            <a:ext cx="4772691" cy="981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543" y="3338060"/>
            <a:ext cx="4852462" cy="318040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75F3877-EBDC-50E1-6DB7-CE0977C6B3BD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id="{8C0256EA-D283-51FC-5BEA-72193D968C62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805F5003-70FD-11F9-4D98-5781227C74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9B031B-7395-536B-3D86-95B4D761EAAF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การสร้างรายงานแบบ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899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403" y="2447535"/>
            <a:ext cx="11600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2512" y="2126170"/>
            <a:ext cx="115642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เลือกรูปแบบตัวอักษรและสีตัวอักษรตามต้องการ จากนั้นคลิก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Next</a:t>
            </a: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AutoNum type="arabicPeriod"/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AutoNum type="arabicPeriod"/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837" y="2692732"/>
            <a:ext cx="5887727" cy="393937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40E1123-FA9C-B1AE-1C49-614A76985CAC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3DD6A727-30C1-05EF-B781-ABE00B130A63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FE3E58DB-702B-7A64-0357-182F32117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3C00CD-6D7F-48B4-B08B-9CE75EFD5919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การสร้างรายงานแบบ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61938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403" y="2447535"/>
            <a:ext cx="11600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1570" y="2117574"/>
            <a:ext cx="1156420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Field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ที่ต้องการแล้วคลิกที่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เพื่อเลือก จากนั้นคลิก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Next</a:t>
            </a:r>
          </a:p>
          <a:p>
            <a:pPr marL="514350" indent="-514350">
              <a:buAutoNum type="arabicPeriod"/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marL="514350" indent="-514350">
              <a:buAutoNum type="arabicPeriod"/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75" y="2632530"/>
            <a:ext cx="5779073" cy="38527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505" y="2211715"/>
            <a:ext cx="285790" cy="27626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925DF12-2752-3B12-4053-D06408234C96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AD68C137-F0AD-4399-0771-DB7C4D8FAD4F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30CDFABF-C2C9-78C8-30A5-7A2E22D1D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D09CBB-F0C3-8F1A-11EC-807629AC9EED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การสร้างรายงานแบบ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361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403" y="2447535"/>
            <a:ext cx="11600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9809" y="2156072"/>
            <a:ext cx="1156420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ตั้งค่าการจัดเรียงข้อมูล แล้วคลิก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Next</a:t>
            </a:r>
          </a:p>
          <a:p>
            <a:pPr marL="514350" indent="-514350">
              <a:buAutoNum type="arabicPeriod"/>
            </a:pP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05" y="2784302"/>
            <a:ext cx="5499894" cy="363360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92F90B7-ECC3-E30C-9B48-4DCDA30CCED7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D866BFFF-B171-9B8C-1AAD-9FBF96F08A9D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8B201FA0-EC91-CFCC-1E08-748FD8A481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B40ABE5-8C58-E3EA-F90C-86888E751FCA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การสร้างรายงานแบบ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8222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403" y="2447535"/>
            <a:ext cx="11600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161" y="2104043"/>
            <a:ext cx="115642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6. ตั้งชื่อ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Label</a:t>
            </a: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42" y="2603817"/>
            <a:ext cx="5783740" cy="377890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27F0CB4-AB3E-93D3-7FEE-526D13AF4227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829114E3-1A0C-FDBA-38FB-2790D31F30DE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7F62E43C-CFEC-B607-B2CE-0BD110F48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B28AA0-7738-AE35-2294-3A592E612171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การสร้างรายงานแบบ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854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91403" y="2447535"/>
            <a:ext cx="11600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161" y="2104043"/>
            <a:ext cx="1156420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เมื่อตั้งชื่อเสร็จแล้ว 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Next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จะได้ผลดังภาพ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47" y="2581096"/>
            <a:ext cx="4849504" cy="36692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-1" y="6544221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6D4080-EA17-AFE8-BCDE-4B59E725E024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3FED0C20-4224-9E4F-59DB-24A16BD67871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0F49F0E7-7BD9-8932-A06E-8FE777FC4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AF1F69-848B-7303-AC78-1641837EF483}"/>
                </a:ext>
              </a:extLst>
            </p:cNvPr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การสร้างรายงานแบบ </a:t>
              </a:r>
              <a:r>
                <a:rPr lang="en-US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96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9" y="1858714"/>
            <a:ext cx="1127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จากรูปจะแสดงกลุ่มการออกแบบรายงานมี 5 รูปแบบ ดังนี้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414" y="2438369"/>
            <a:ext cx="7972195" cy="441963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3AC4AD5-87B6-4A0E-4710-23F370FA3875}"/>
              </a:ext>
            </a:extLst>
          </p:cNvPr>
          <p:cNvGrpSpPr/>
          <p:nvPr/>
        </p:nvGrpSpPr>
        <p:grpSpPr>
          <a:xfrm>
            <a:off x="537586" y="46655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5B62B699-82A4-1BA5-7700-55D8013CE85D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406F03CB-6A1C-D93E-0186-C0C8923174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BD014E-ED81-7290-80D3-65EB091E228E}"/>
                </a:ext>
              </a:extLst>
            </p:cNvPr>
            <p:cNvSpPr/>
            <p:nvPr/>
          </p:nvSpPr>
          <p:spPr>
            <a:xfrm>
              <a:off x="1385253" y="209224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ความหมายและรูปแบบการออกแบบรายงาน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26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9" y="1914700"/>
            <a:ext cx="112717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การสร้างรายงานอย่างง่ายเป็นการออกแบบได้โดยง่าย เพียงแต่ออกแบบตารางให้เรียบร้อย จากนั้นให้ปฏิบัติ</a:t>
            </a:r>
          </a:p>
          <a:p>
            <a:pPr>
              <a:spcAft>
                <a:spcPts val="6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ตามขั้นตอนดังต่อไปนี้</a:t>
            </a:r>
          </a:p>
          <a:p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การสร้างรายงานอย่างง่าย ข้อมูลประวัตินักเรียนมีขั้นตอนดังนี้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 ออกแบบตารางและป้อนข้อมูลลงในตาราง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Student_Info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ดังรูป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10" y="3879874"/>
            <a:ext cx="7949604" cy="241199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23B8EB1-DB86-DAD7-5C19-569DFD067EA9}"/>
              </a:ext>
            </a:extLst>
          </p:cNvPr>
          <p:cNvGrpSpPr/>
          <p:nvPr/>
        </p:nvGrpSpPr>
        <p:grpSpPr>
          <a:xfrm>
            <a:off x="537586" y="46655"/>
            <a:ext cx="10342186" cy="1423096"/>
            <a:chOff x="537586" y="0"/>
            <a:chExt cx="10342186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76E32E55-F290-6719-F74E-36583C4CA309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5709AE01-3604-D450-14DC-CEA2A4E10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66E0CB-4C5E-02DE-AC3D-A8D444D67141}"/>
                </a:ext>
              </a:extLst>
            </p:cNvPr>
            <p:cNvSpPr/>
            <p:nvPr/>
          </p:nvSpPr>
          <p:spPr>
            <a:xfrm>
              <a:off x="1385253" y="209224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การสร้างรายงานอย่างง่าย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60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9" y="1914700"/>
            <a:ext cx="11271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การสร้างรายงานอย่างง่าย ข้อมูลประวัตินักเรียนมีขั้นตอนดังนี้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2. ให้คลิกที่ชื่อตาราง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Student_Info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Ribbon Create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ตามด้วยคลิกคำสั่ง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Report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41" y="2889174"/>
            <a:ext cx="7105144" cy="362375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6E625EE-5EFB-AD79-B939-3C3C41FAD196}"/>
              </a:ext>
            </a:extLst>
          </p:cNvPr>
          <p:cNvGrpSpPr/>
          <p:nvPr/>
        </p:nvGrpSpPr>
        <p:grpSpPr>
          <a:xfrm>
            <a:off x="537586" y="46655"/>
            <a:ext cx="10342186" cy="1423096"/>
            <a:chOff x="537586" y="0"/>
            <a:chExt cx="10342186" cy="1423096"/>
          </a:xfrm>
        </p:grpSpPr>
        <p:sp>
          <p:nvSpPr>
            <p:cNvPr id="3" name="Rounded Rectangle 1">
              <a:extLst>
                <a:ext uri="{FF2B5EF4-FFF2-40B4-BE49-F238E27FC236}">
                  <a16:creationId xmlns:a16="http://schemas.microsoft.com/office/drawing/2014/main" id="{F4A58894-610F-C2F8-D9AF-2F2075697A2E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2AA746AA-FAA5-0B50-85D2-C66BBC681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E827BA-0615-928A-ED7A-1A529C676B01}"/>
                </a:ext>
              </a:extLst>
            </p:cNvPr>
            <p:cNvSpPr/>
            <p:nvPr/>
          </p:nvSpPr>
          <p:spPr>
            <a:xfrm>
              <a:off x="1385253" y="209224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การสร้างรายงานอย่างง่าย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9" y="1914700"/>
            <a:ext cx="11271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การสร้างรายงานอย่างง่าย ข้อมูลประวัตินักเรียนมีขั้นตอนดังนี้</a:t>
            </a:r>
            <a:b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3. จากขั้นตอนที่ 2 จะได้ผลลัพธ์ดังรูป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1" y="2995762"/>
            <a:ext cx="8643582" cy="251665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1432DC8-F688-46D1-4580-284927B426DA}"/>
              </a:ext>
            </a:extLst>
          </p:cNvPr>
          <p:cNvGrpSpPr/>
          <p:nvPr/>
        </p:nvGrpSpPr>
        <p:grpSpPr>
          <a:xfrm>
            <a:off x="537586" y="46655"/>
            <a:ext cx="10342186" cy="1423096"/>
            <a:chOff x="537586" y="0"/>
            <a:chExt cx="10342186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E87FD452-75B5-B446-2827-65A688F7BBA9}"/>
                </a:ext>
              </a:extLst>
            </p:cNvPr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1D474F0F-28C8-2E62-0F83-CD9ED0543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6EC949-215E-8ABE-52B8-9C9A2AE3E6D3}"/>
                </a:ext>
              </a:extLst>
            </p:cNvPr>
            <p:cNvSpPr/>
            <p:nvPr/>
          </p:nvSpPr>
          <p:spPr>
            <a:xfrm>
              <a:off x="1385253" y="209224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การสร้างรายงานอย่างง่าย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251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217054" y="2827907"/>
            <a:ext cx="11271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การเริ่มต้นใช้งาน 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Report Design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7E3912-32AB-59B9-FF7A-3C0BB602DD4A}"/>
              </a:ext>
            </a:extLst>
          </p:cNvPr>
          <p:cNvGrpSpPr/>
          <p:nvPr/>
        </p:nvGrpSpPr>
        <p:grpSpPr>
          <a:xfrm>
            <a:off x="537586" y="18662"/>
            <a:ext cx="10342186" cy="1423096"/>
            <a:chOff x="537586" y="0"/>
            <a:chExt cx="10342186" cy="1423096"/>
          </a:xfrm>
        </p:grpSpPr>
        <p:sp>
          <p:nvSpPr>
            <p:cNvPr id="2" name="Rounded Rectangle 1"/>
            <p:cNvSpPr/>
            <p:nvPr/>
          </p:nvSpPr>
          <p:spPr>
            <a:xfrm>
              <a:off x="1487606" y="350551"/>
              <a:ext cx="9075761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2" name="Picture 4" descr="Access 2 Icon | Button UI MS Office 2016 Iconset | BlackVarian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86" y="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1385253" y="227883"/>
              <a:ext cx="94945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การสร้างรายงานด้วยมุมมองการออกแบบ</a:t>
              </a:r>
              <a:endParaRPr lang="en-US" sz="5400" b="1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05" y="2104877"/>
            <a:ext cx="5107789" cy="22619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4776" y="4578834"/>
            <a:ext cx="7749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1. Tabs </a:t>
            </a:r>
            <a:r>
              <a:rPr lang="th-TH" sz="2800" dirty="0">
                <a:solidFill>
                  <a:srgbClr val="0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คำสั่งสำหรับมุมมองการออกแบบมีฟังก์ชันที่เกี่ยวข้องดังรายละเอียดดังนี้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667" y="5151871"/>
            <a:ext cx="8131690" cy="10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2134</Words>
  <Application>Microsoft Office PowerPoint</Application>
  <PresentationFormat>Widescreen</PresentationFormat>
  <Paragraphs>322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 Light</vt:lpstr>
      <vt:lpstr>TH SarabunPSK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Rattanaporn</dc:creator>
  <cp:lastModifiedBy>Aimphan</cp:lastModifiedBy>
  <cp:revision>150</cp:revision>
  <dcterms:created xsi:type="dcterms:W3CDTF">2020-09-03T06:40:28Z</dcterms:created>
  <dcterms:modified xsi:type="dcterms:W3CDTF">2024-12-03T10:09:17Z</dcterms:modified>
</cp:coreProperties>
</file>