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57"/>
  </p:notesMasterIdLst>
  <p:sldIdLst>
    <p:sldId id="305" r:id="rId2"/>
    <p:sldId id="284" r:id="rId3"/>
    <p:sldId id="285" r:id="rId4"/>
    <p:sldId id="261" r:id="rId5"/>
    <p:sldId id="306" r:id="rId6"/>
    <p:sldId id="307" r:id="rId7"/>
    <p:sldId id="308" r:id="rId8"/>
    <p:sldId id="309" r:id="rId9"/>
    <p:sldId id="310" r:id="rId10"/>
    <p:sldId id="311" r:id="rId11"/>
    <p:sldId id="313" r:id="rId12"/>
    <p:sldId id="312" r:id="rId13"/>
    <p:sldId id="314" r:id="rId14"/>
    <p:sldId id="315" r:id="rId15"/>
    <p:sldId id="316" r:id="rId16"/>
    <p:sldId id="317" r:id="rId17"/>
    <p:sldId id="318" r:id="rId18"/>
    <p:sldId id="319" r:id="rId19"/>
    <p:sldId id="320" r:id="rId20"/>
    <p:sldId id="321" r:id="rId21"/>
    <p:sldId id="325" r:id="rId22"/>
    <p:sldId id="327" r:id="rId23"/>
    <p:sldId id="328" r:id="rId24"/>
    <p:sldId id="330" r:id="rId25"/>
    <p:sldId id="331" r:id="rId26"/>
    <p:sldId id="332" r:id="rId27"/>
    <p:sldId id="333" r:id="rId28"/>
    <p:sldId id="334" r:id="rId29"/>
    <p:sldId id="335" r:id="rId30"/>
    <p:sldId id="336" r:id="rId31"/>
    <p:sldId id="337" r:id="rId32"/>
    <p:sldId id="338" r:id="rId33"/>
    <p:sldId id="339" r:id="rId34"/>
    <p:sldId id="340" r:id="rId35"/>
    <p:sldId id="341" r:id="rId36"/>
    <p:sldId id="342" r:id="rId37"/>
    <p:sldId id="343" r:id="rId38"/>
    <p:sldId id="344" r:id="rId39"/>
    <p:sldId id="345" r:id="rId40"/>
    <p:sldId id="346" r:id="rId41"/>
    <p:sldId id="347" r:id="rId42"/>
    <p:sldId id="348" r:id="rId43"/>
    <p:sldId id="349" r:id="rId44"/>
    <p:sldId id="350" r:id="rId45"/>
    <p:sldId id="351" r:id="rId46"/>
    <p:sldId id="352" r:id="rId47"/>
    <p:sldId id="353" r:id="rId48"/>
    <p:sldId id="354" r:id="rId49"/>
    <p:sldId id="355" r:id="rId50"/>
    <p:sldId id="356" r:id="rId51"/>
    <p:sldId id="357" r:id="rId52"/>
    <p:sldId id="358" r:id="rId53"/>
    <p:sldId id="359" r:id="rId54"/>
    <p:sldId id="360" r:id="rId55"/>
    <p:sldId id="361" r:id="rId56"/>
  </p:sldIdLst>
  <p:sldSz cx="12192000" cy="6858000"/>
  <p:notesSz cx="6858000" cy="9144000"/>
  <p:embeddedFontLst>
    <p:embeddedFont>
      <p:font typeface="TH SarabunPSK" panose="020B0500040200020003" pitchFamily="34" charset="-34"/>
      <p:regular r:id="rId58"/>
      <p:bold r:id="rId59"/>
      <p:italic r:id="rId60"/>
      <p:boldItalic r:id="rId6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1828A"/>
    <a:srgbClr val="FB992C"/>
    <a:srgbClr val="D84B47"/>
    <a:srgbClr val="A65154"/>
    <a:srgbClr val="FFFFFF"/>
    <a:srgbClr val="A3D8AE"/>
    <a:srgbClr val="F0F2DC"/>
    <a:srgbClr val="84E570"/>
    <a:srgbClr val="887869"/>
    <a:srgbClr val="6942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71" autoAdjust="0"/>
    <p:restoredTop sz="93478" autoAdjust="0"/>
  </p:normalViewPr>
  <p:slideViewPr>
    <p:cSldViewPr snapToGrid="0" showGuides="1">
      <p:cViewPr varScale="1">
        <p:scale>
          <a:sx n="102" d="100"/>
          <a:sy n="102" d="100"/>
        </p:scale>
        <p:origin x="1074" y="78"/>
      </p:cViewPr>
      <p:guideLst>
        <p:guide orient="horz" pos="2183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font" Target="fonts/font1.fntdata"/><Relationship Id="rId5" Type="http://schemas.openxmlformats.org/officeDocument/2006/relationships/slide" Target="slides/slide4.xml"/><Relationship Id="rId61" Type="http://schemas.openxmlformats.org/officeDocument/2006/relationships/font" Target="fonts/font4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2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3.fntdata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F8FF8D-8069-465B-81F2-E06DA51516B7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87BC24-84BE-4864-BF24-15F3C7F597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931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7BC24-84BE-4864-BF24-15F3C7F5972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5834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7BC24-84BE-4864-BF24-15F3C7F5972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4957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7BC24-84BE-4864-BF24-15F3C7F5972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2344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7BC24-84BE-4864-BF24-15F3C7F5972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0177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7BC24-84BE-4864-BF24-15F3C7F5972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9443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7BC24-84BE-4864-BF24-15F3C7F5972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8593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7BC24-84BE-4864-BF24-15F3C7F5972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238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7BC24-84BE-4864-BF24-15F3C7F5972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6043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7BC24-84BE-4864-BF24-15F3C7F5972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7372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7BC24-84BE-4864-BF24-15F3C7F5972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5705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7BC24-84BE-4864-BF24-15F3C7F5972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2374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7BC24-84BE-4864-BF24-15F3C7F5972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8673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7BC24-84BE-4864-BF24-15F3C7F5972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70150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7BC24-84BE-4864-BF24-15F3C7F5972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02502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7BC24-84BE-4864-BF24-15F3C7F5972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20887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7BC24-84BE-4864-BF24-15F3C7F5972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34750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7BC24-84BE-4864-BF24-15F3C7F5972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82742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7BC24-84BE-4864-BF24-15F3C7F5972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53246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7BC24-84BE-4864-BF24-15F3C7F5972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53568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7BC24-84BE-4864-BF24-15F3C7F5972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75915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7BC24-84BE-4864-BF24-15F3C7F5972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99828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7BC24-84BE-4864-BF24-15F3C7F5972D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4233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7BC24-84BE-4864-BF24-15F3C7F5972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34625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7BC24-84BE-4864-BF24-15F3C7F5972D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14876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7BC24-84BE-4864-BF24-15F3C7F5972D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70271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7BC24-84BE-4864-BF24-15F3C7F5972D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22182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7BC24-84BE-4864-BF24-15F3C7F5972D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61664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7BC24-84BE-4864-BF24-15F3C7F5972D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80482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7BC24-84BE-4864-BF24-15F3C7F5972D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50575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7BC24-84BE-4864-BF24-15F3C7F5972D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20224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7BC24-84BE-4864-BF24-15F3C7F5972D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17582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7BC24-84BE-4864-BF24-15F3C7F5972D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04270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7BC24-84BE-4864-BF24-15F3C7F5972D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4722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7BC24-84BE-4864-BF24-15F3C7F5972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22441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7BC24-84BE-4864-BF24-15F3C7F5972D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45115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7BC24-84BE-4864-BF24-15F3C7F5972D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19036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7BC24-84BE-4864-BF24-15F3C7F5972D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53672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7BC24-84BE-4864-BF24-15F3C7F5972D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245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7BC24-84BE-4864-BF24-15F3C7F5972D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05628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7BC24-84BE-4864-BF24-15F3C7F5972D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70136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7BC24-84BE-4864-BF24-15F3C7F5972D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836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7BC24-84BE-4864-BF24-15F3C7F5972D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77208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7BC24-84BE-4864-BF24-15F3C7F5972D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04283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7BC24-84BE-4864-BF24-15F3C7F5972D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5280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7BC24-84BE-4864-BF24-15F3C7F5972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34179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7BC24-84BE-4864-BF24-15F3C7F5972D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26360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7BC24-84BE-4864-BF24-15F3C7F5972D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36507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7BC24-84BE-4864-BF24-15F3C7F5972D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80535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7BC24-84BE-4864-BF24-15F3C7F5972D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33025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7BC24-84BE-4864-BF24-15F3C7F5972D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403033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7BC24-84BE-4864-BF24-15F3C7F5972D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5878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7BC24-84BE-4864-BF24-15F3C7F5972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70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7BC24-84BE-4864-BF24-15F3C7F5972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3546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7BC24-84BE-4864-BF24-15F3C7F5972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1248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7BC24-84BE-4864-BF24-15F3C7F5972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3784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0CC01-E667-4DD7-94CC-CC93119D968A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81428-25D2-4373-AE7A-34A1971F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588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0CC01-E667-4DD7-94CC-CC93119D968A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81428-25D2-4373-AE7A-34A1971F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851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0CC01-E667-4DD7-94CC-CC93119D968A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81428-25D2-4373-AE7A-34A1971F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774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0CC01-E667-4DD7-94CC-CC93119D968A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81428-25D2-4373-AE7A-34A1971F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816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0CC01-E667-4DD7-94CC-CC93119D968A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81428-25D2-4373-AE7A-34A1971F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212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0CC01-E667-4DD7-94CC-CC93119D968A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81428-25D2-4373-AE7A-34A1971F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677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0CC01-E667-4DD7-94CC-CC93119D968A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81428-25D2-4373-AE7A-34A1971F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878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0CC01-E667-4DD7-94CC-CC93119D968A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81428-25D2-4373-AE7A-34A1971F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764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0CC01-E667-4DD7-94CC-CC93119D968A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81428-25D2-4373-AE7A-34A1971F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160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0CC01-E667-4DD7-94CC-CC93119D968A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81428-25D2-4373-AE7A-34A1971F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118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E0CC01-E667-4DD7-94CC-CC93119D968A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81428-25D2-4373-AE7A-34A1971F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175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E0CC01-E667-4DD7-94CC-CC93119D968A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881428-25D2-4373-AE7A-34A1971F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639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2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2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3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38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0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3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5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9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3D8A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6230441"/>
            <a:ext cx="12192000" cy="627558"/>
          </a:xfrm>
          <a:prstGeom prst="rect">
            <a:avLst/>
          </a:prstGeom>
          <a:solidFill>
            <a:srgbClr val="8878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2641989" y="2131323"/>
            <a:ext cx="6910950" cy="3848669"/>
          </a:xfrm>
          <a:prstGeom prst="roundRect">
            <a:avLst>
              <a:gd name="adj" fmla="val 4633"/>
            </a:avLst>
          </a:prstGeom>
          <a:solidFill>
            <a:srgbClr val="F6F8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2641989" y="1181100"/>
            <a:ext cx="6910950" cy="4307929"/>
          </a:xfrm>
          <a:prstGeom prst="roundRect">
            <a:avLst>
              <a:gd name="adj" fmla="val 4633"/>
            </a:avLst>
          </a:prstGeom>
          <a:solidFill>
            <a:srgbClr val="323C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2641144" y="5186571"/>
            <a:ext cx="6910950" cy="403109"/>
          </a:xfrm>
          <a:prstGeom prst="roundRect">
            <a:avLst>
              <a:gd name="adj" fmla="val 4633"/>
            </a:avLst>
          </a:prstGeom>
          <a:solidFill>
            <a:srgbClr val="323C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2848135" y="1947290"/>
            <a:ext cx="6488398" cy="3375759"/>
          </a:xfrm>
          <a:prstGeom prst="roundRect">
            <a:avLst>
              <a:gd name="adj" fmla="val 0"/>
            </a:avLst>
          </a:prstGeom>
          <a:solidFill>
            <a:srgbClr val="F6F8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>
            <a:off x="2848135" y="1475488"/>
            <a:ext cx="6488398" cy="888889"/>
          </a:xfrm>
          <a:prstGeom prst="roundRect">
            <a:avLst>
              <a:gd name="adj" fmla="val 2289"/>
            </a:avLst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038524" y="1786345"/>
            <a:ext cx="283506" cy="283506"/>
          </a:xfrm>
          <a:prstGeom prst="ellipse">
            <a:avLst/>
          </a:prstGeom>
          <a:solidFill>
            <a:srgbClr val="E8B5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635134" y="5751538"/>
            <a:ext cx="914400" cy="450828"/>
          </a:xfrm>
          <a:prstGeom prst="rect">
            <a:avLst/>
          </a:prstGeom>
          <a:solidFill>
            <a:srgbClr val="F6F8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4530344" y="1568634"/>
            <a:ext cx="4542895" cy="651956"/>
          </a:xfrm>
          <a:prstGeom prst="roundRect">
            <a:avLst>
              <a:gd name="adj" fmla="val 50000"/>
            </a:avLst>
          </a:prstGeom>
          <a:solidFill>
            <a:srgbClr val="E2E1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/>
          <p:cNvSpPr/>
          <p:nvPr/>
        </p:nvSpPr>
        <p:spPr>
          <a:xfrm>
            <a:off x="5429342" y="5608818"/>
            <a:ext cx="1325983" cy="736267"/>
          </a:xfrm>
          <a:prstGeom prst="triangle">
            <a:avLst/>
          </a:prstGeom>
          <a:solidFill>
            <a:srgbClr val="F6F8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8730732" y="5746626"/>
            <a:ext cx="342507" cy="89218"/>
          </a:xfrm>
          <a:prstGeom prst="roundRect">
            <a:avLst/>
          </a:prstGeom>
          <a:solidFill>
            <a:srgbClr val="E4E4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9942276" y="1314912"/>
            <a:ext cx="2054199" cy="160575"/>
          </a:xfrm>
          <a:prstGeom prst="rect">
            <a:avLst/>
          </a:prstGeom>
          <a:solidFill>
            <a:srgbClr val="8878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10041665" y="1417998"/>
            <a:ext cx="204280" cy="164363"/>
          </a:xfrm>
          <a:prstGeom prst="roundRect">
            <a:avLst>
              <a:gd name="adj" fmla="val 44570"/>
            </a:avLst>
          </a:prstGeom>
          <a:solidFill>
            <a:srgbClr val="8878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/>
          <p:cNvSpPr/>
          <p:nvPr/>
        </p:nvSpPr>
        <p:spPr>
          <a:xfrm>
            <a:off x="11703994" y="1404271"/>
            <a:ext cx="204280" cy="164363"/>
          </a:xfrm>
          <a:prstGeom prst="roundRect">
            <a:avLst>
              <a:gd name="adj" fmla="val 44570"/>
            </a:avLst>
          </a:prstGeom>
          <a:solidFill>
            <a:srgbClr val="8878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6" name="Picture 12" descr="แฟ้มจัดเก็บ, Scalable เว็กเตอกราฟิก, ไดเรกทอรี png - png แฟ้มจัดเก็บ,  Scalable เว็กเตอกราฟิก, ไดเรกทอรี icon vector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63" r="20866"/>
          <a:stretch/>
        </p:blipFill>
        <p:spPr bwMode="auto">
          <a:xfrm>
            <a:off x="10452075" y="318853"/>
            <a:ext cx="1031565" cy="1012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นาฬิกา ดาวน์โหลดรูปภาพ (รหัส) 400201085_ขนาด 20 M_รูปแบบรูปภาพ PNG  _th.lovepik.com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8025" y="-43875"/>
            <a:ext cx="2664076" cy="2264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Rounded Rectangle 25"/>
          <p:cNvSpPr/>
          <p:nvPr/>
        </p:nvSpPr>
        <p:spPr>
          <a:xfrm rot="498328">
            <a:off x="10101337" y="2434134"/>
            <a:ext cx="792780" cy="731230"/>
          </a:xfrm>
          <a:prstGeom prst="roundRect">
            <a:avLst>
              <a:gd name="adj" fmla="val 21281"/>
            </a:avLst>
          </a:prstGeom>
          <a:solidFill>
            <a:srgbClr val="C698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ed Rectangle 39"/>
          <p:cNvSpPr/>
          <p:nvPr/>
        </p:nvSpPr>
        <p:spPr>
          <a:xfrm rot="21108038">
            <a:off x="11030685" y="2580329"/>
            <a:ext cx="792780" cy="731230"/>
          </a:xfrm>
          <a:prstGeom prst="roundRect">
            <a:avLst>
              <a:gd name="adj" fmla="val 21281"/>
            </a:avLst>
          </a:prstGeom>
          <a:solidFill>
            <a:srgbClr val="EDDA8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10398018" y="2527534"/>
            <a:ext cx="250689" cy="25068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11240400" y="2657975"/>
            <a:ext cx="250689" cy="25068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ounded Rectangle 42"/>
          <p:cNvSpPr/>
          <p:nvPr/>
        </p:nvSpPr>
        <p:spPr>
          <a:xfrm>
            <a:off x="10516502" y="3456609"/>
            <a:ext cx="792780" cy="731230"/>
          </a:xfrm>
          <a:prstGeom prst="roundRect">
            <a:avLst>
              <a:gd name="adj" fmla="val 21281"/>
            </a:avLst>
          </a:prstGeom>
          <a:solidFill>
            <a:srgbClr val="F6F8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10770467" y="3539255"/>
            <a:ext cx="250689" cy="250689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4137061" y="1621649"/>
            <a:ext cx="5233182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th-TH" sz="3200" b="1" dirty="0">
                <a:ln/>
                <a:latin typeface="TH SarabunPSK" panose="020B0500040200020003" pitchFamily="34" charset="-34"/>
                <a:cs typeface="TH SarabunPSK" panose="020B0500040200020003" pitchFamily="34" charset="-34"/>
              </a:rPr>
              <a:t>บทเรียนที่ </a:t>
            </a:r>
            <a:r>
              <a:rPr lang="en-US" sz="3200" b="1" dirty="0">
                <a:ln/>
                <a:latin typeface="TH SarabunPSK" panose="020B0500040200020003" pitchFamily="34" charset="-34"/>
                <a:cs typeface="TH SarabunPSK" panose="020B0500040200020003" pitchFamily="34" charset="-34"/>
              </a:rPr>
              <a:t>8</a:t>
            </a:r>
          </a:p>
        </p:txBody>
      </p:sp>
      <p:sp>
        <p:nvSpPr>
          <p:cNvPr id="74" name="Oval 73"/>
          <p:cNvSpPr/>
          <p:nvPr/>
        </p:nvSpPr>
        <p:spPr>
          <a:xfrm>
            <a:off x="3424290" y="1781310"/>
            <a:ext cx="283506" cy="283506"/>
          </a:xfrm>
          <a:prstGeom prst="ellipse">
            <a:avLst/>
          </a:prstGeom>
          <a:solidFill>
            <a:srgbClr val="84E5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3811962" y="1781310"/>
            <a:ext cx="283506" cy="283506"/>
          </a:xfrm>
          <a:prstGeom prst="ellipse">
            <a:avLst/>
          </a:prstGeom>
          <a:solidFill>
            <a:srgbClr val="D84B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-531568" y="3156916"/>
            <a:ext cx="13247802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th-TH" sz="8000" b="1" dirty="0">
                <a:ln/>
                <a:solidFill>
                  <a:srgbClr val="C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การใช้งานแมโคร</a:t>
            </a:r>
            <a:endParaRPr lang="en-US" sz="8000" b="1" dirty="0">
              <a:ln/>
              <a:solidFill>
                <a:srgbClr val="C00000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409152" y="6319435"/>
            <a:ext cx="1406769" cy="114644"/>
          </a:xfrm>
          <a:prstGeom prst="ellipse">
            <a:avLst/>
          </a:prstGeom>
          <a:solidFill>
            <a:srgbClr val="F0F2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8" descr="การออกแบบไอคอนลำโพงเสียงรอบทิศ, ไอคอน, เสียง, ลําโพงภาพ PNG และ เวกเตอร์  สำหรับการดาวน์โหลดฟรี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436"/>
          <a:stretch/>
        </p:blipFill>
        <p:spPr bwMode="auto">
          <a:xfrm>
            <a:off x="107187" y="3274221"/>
            <a:ext cx="2010697" cy="38993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9530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6" dur="10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50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9" dur="1000" tmFilter="0, 0; .2, .5; .8, .5; 1, 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500" autoRev="1" fill="hold"/>
                                        <p:tgtEl>
                                          <p:spTgt spid="7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" presetID="26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12" dur="750" tmFilter="0, 0; .2, .5; .8, .5; 1, 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375" autoRev="1" fill="hold"/>
                                        <p:tgtEl>
                                          <p:spTgt spid="7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4" grpId="0" animBg="1"/>
      <p:bldP spid="75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-1" y="1184102"/>
            <a:ext cx="12192000" cy="627558"/>
          </a:xfrm>
          <a:prstGeom prst="rect">
            <a:avLst/>
          </a:prstGeom>
          <a:solidFill>
            <a:srgbClr val="8878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60127" y="2038449"/>
            <a:ext cx="1173187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thaiDist"/>
            <a:endParaRPr lang="th-TH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thaiDist"/>
            <a:endParaRPr lang="th-TH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thaiDist"/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	</a:t>
            </a:r>
          </a:p>
          <a:p>
            <a:pPr algn="thaiDist"/>
            <a:endParaRPr lang="en-US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thaiDist"/>
            <a:endParaRPr lang="en-US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thaiDist"/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	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2.2 กลุ่ม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Action Catalog</a:t>
            </a:r>
            <a:r>
              <a:rPr lang="th-TH" sz="2800" dirty="0"/>
              <a:t>	</a:t>
            </a:r>
            <a:r>
              <a:rPr lang="en-US" sz="2800" dirty="0"/>
              <a:t>     </a:t>
            </a:r>
            <a:endParaRPr lang="th-TH" sz="2800" dirty="0"/>
          </a:p>
          <a:p>
            <a:pPr algn="thaiDist"/>
            <a:r>
              <a:rPr lang="th-TH" sz="2800" b="1" dirty="0">
                <a:solidFill>
                  <a:srgbClr val="51828A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	</a:t>
            </a:r>
            <a:endParaRPr lang="en-US" sz="2800" b="1" dirty="0">
              <a:solidFill>
                <a:srgbClr val="51828A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thaiDist"/>
            <a:endParaRPr lang="en-US" sz="2800" b="1" dirty="0">
              <a:solidFill>
                <a:srgbClr val="51828A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	</a:t>
            </a:r>
            <a:endParaRPr lang="en-US" sz="2800" b="1" dirty="0">
              <a:solidFill>
                <a:srgbClr val="51828A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600200"/>
          </a:xfrm>
          <a:prstGeom prst="rect">
            <a:avLst/>
          </a:prstGeom>
          <a:solidFill>
            <a:srgbClr val="A3D8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857993" y="2087701"/>
            <a:ext cx="3946019" cy="691007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38100">
            <a:solidFill>
              <a:srgbClr val="5182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844797" y="2099663"/>
            <a:ext cx="389688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ส่วนประกอบของหน้าต่างแมโคร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1576" y="2849371"/>
            <a:ext cx="3168974" cy="3921424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0BBC0E8D-AD3C-2FCC-3DA8-B661E4CB6E66}"/>
              </a:ext>
            </a:extLst>
          </p:cNvPr>
          <p:cNvGrpSpPr/>
          <p:nvPr/>
        </p:nvGrpSpPr>
        <p:grpSpPr>
          <a:xfrm>
            <a:off x="411516" y="82374"/>
            <a:ext cx="11083798" cy="1423096"/>
            <a:chOff x="2632202" y="63520"/>
            <a:chExt cx="11083798" cy="1423096"/>
          </a:xfrm>
        </p:grpSpPr>
        <p:sp>
          <p:nvSpPr>
            <p:cNvPr id="4" name="Rounded Rectangle 1">
              <a:extLst>
                <a:ext uri="{FF2B5EF4-FFF2-40B4-BE49-F238E27FC236}">
                  <a16:creationId xmlns:a16="http://schemas.microsoft.com/office/drawing/2014/main" id="{D1E0736F-2A00-63E7-2EA0-8483C75E73EC}"/>
                </a:ext>
              </a:extLst>
            </p:cNvPr>
            <p:cNvSpPr/>
            <p:nvPr/>
          </p:nvSpPr>
          <p:spPr>
            <a:xfrm>
              <a:off x="2961564" y="350551"/>
              <a:ext cx="10754436" cy="79724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38100">
              <a:solidFill>
                <a:srgbClr val="A651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 descr="Access 2 Icon | Button UI MS Office 2016 Iconset | BlackVariant">
              <a:extLst>
                <a:ext uri="{FF2B5EF4-FFF2-40B4-BE49-F238E27FC236}">
                  <a16:creationId xmlns:a16="http://schemas.microsoft.com/office/drawing/2014/main" id="{06C198E5-76A0-E5F1-8D1F-97AD3BB497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32202" y="63520"/>
              <a:ext cx="1423096" cy="1423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C0DE0EE-538C-83F9-020D-BEA8DE1BC5EC}"/>
                </a:ext>
              </a:extLst>
            </p:cNvPr>
            <p:cNvSpPr/>
            <p:nvPr/>
          </p:nvSpPr>
          <p:spPr>
            <a:xfrm>
              <a:off x="4237924" y="229910"/>
              <a:ext cx="7975174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th-TH" sz="5400" b="1" dirty="0">
                  <a:latin typeface="TH SarabunPSK" panose="020B0500040200020003" pitchFamily="34" charset="-34"/>
                  <a:cs typeface="TH SarabunPSK" panose="020B0500040200020003" pitchFamily="34" charset="-34"/>
                </a:rPr>
                <a:t>ส่วนประกอบของหน้าต่าง</a:t>
              </a:r>
              <a:r>
                <a:rPr lang="th-TH" sz="5400" b="1" dirty="0" err="1">
                  <a:latin typeface="TH SarabunPSK" panose="020B0500040200020003" pitchFamily="34" charset="-34"/>
                  <a:cs typeface="TH SarabunPSK" panose="020B0500040200020003" pitchFamily="34" charset="-34"/>
                </a:rPr>
                <a:t>แมโคร</a:t>
              </a:r>
              <a:endParaRPr lang="en-US" sz="5400" b="1" dirty="0">
                <a:ln/>
                <a:solidFill>
                  <a:srgbClr val="233A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017239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-1" y="1184102"/>
            <a:ext cx="12192000" cy="627558"/>
          </a:xfrm>
          <a:prstGeom prst="rect">
            <a:avLst/>
          </a:prstGeom>
          <a:solidFill>
            <a:srgbClr val="8878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01071" y="2011560"/>
            <a:ext cx="10963048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thaiDist"/>
            <a:endParaRPr lang="th-TH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thaiDist"/>
            <a:endParaRPr lang="th-TH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thaiDist">
              <a:spcAft>
                <a:spcPts val="1200"/>
              </a:spcAft>
            </a:pP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	</a:t>
            </a:r>
            <a:r>
              <a:rPr lang="en-US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1. Program Flow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ประกอบด้วยแอ็กชันต่าง ๆ ดังนี้</a:t>
            </a:r>
          </a:p>
          <a:p>
            <a:pPr algn="thaiDist"/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	</a:t>
            </a:r>
            <a:r>
              <a:rPr lang="en-US" sz="2800" b="1" dirty="0">
                <a:solidFill>
                  <a:srgbClr val="51828A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Comment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 ข้อคิดเห็น จะไม่ถูกดำเนินการเมื่อแมโครถูกเรียกใช้งาน</a:t>
            </a:r>
          </a:p>
          <a:p>
            <a:pPr algn="thaiDist"/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	</a:t>
            </a:r>
            <a:r>
              <a:rPr lang="en-US" sz="2800" b="1" dirty="0">
                <a:solidFill>
                  <a:srgbClr val="51828A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Group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       จัดกลุ่ม อนุญาตให้จัดกลุ่มแอ็กชันและ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Program Flow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ในบล็อกที่มีชื่อสามารถยุบได้และ                 </a:t>
            </a:r>
          </a:p>
          <a:p>
            <a:pPr algn="thaiDist"/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                             ไม่ถูกดำเนินการ</a:t>
            </a:r>
          </a:p>
          <a:p>
            <a:pPr algn="thaiDist"/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	</a:t>
            </a:r>
            <a:r>
              <a:rPr lang="en-US" sz="2800" b="1" dirty="0">
                <a:solidFill>
                  <a:srgbClr val="51828A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If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              ดำเนินการบล็อกตรรกะ ถ้าเงื่อนไขถูกประเมินเป็นจริง</a:t>
            </a:r>
          </a:p>
          <a:p>
            <a:pPr algn="thaiDist"/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	</a:t>
            </a:r>
            <a:r>
              <a:rPr lang="en-US" sz="2800" b="1" dirty="0" err="1">
                <a:solidFill>
                  <a:srgbClr val="51828A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Submacro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  แมโครย่อย สร้างแมโครแอ็กชันที่อยู่ในแมโครอีกทีหนึ่ง สามารถเรียกใช้ได้โดยแมโครแอ็กชัน </a:t>
            </a:r>
          </a:p>
          <a:p>
            <a:pPr algn="thaiDist"/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                             </a:t>
            </a:r>
            <a:r>
              <a:rPr lang="en-US" sz="28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RunMacro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หรือ </a:t>
            </a:r>
            <a:r>
              <a:rPr lang="en-US" sz="28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OnError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เท่านั้น</a:t>
            </a:r>
            <a:r>
              <a:rPr lang="th-TH" sz="2800" b="1" dirty="0">
                <a:solidFill>
                  <a:srgbClr val="51828A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	</a:t>
            </a:r>
            <a:endParaRPr lang="en-US" sz="2800" b="1" dirty="0">
              <a:solidFill>
                <a:srgbClr val="51828A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600200"/>
          </a:xfrm>
          <a:prstGeom prst="rect">
            <a:avLst/>
          </a:prstGeom>
          <a:solidFill>
            <a:srgbClr val="A3D8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857993" y="2087701"/>
            <a:ext cx="3946019" cy="691007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38100">
            <a:solidFill>
              <a:srgbClr val="5182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863650" y="2099663"/>
            <a:ext cx="385918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ส่วนประกอบของหน้าต่างแมโคร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B7D34BC-CCBC-875A-E2AD-20E2381CA069}"/>
              </a:ext>
            </a:extLst>
          </p:cNvPr>
          <p:cNvGrpSpPr/>
          <p:nvPr/>
        </p:nvGrpSpPr>
        <p:grpSpPr>
          <a:xfrm>
            <a:off x="411516" y="82374"/>
            <a:ext cx="11083798" cy="1423096"/>
            <a:chOff x="2632202" y="63520"/>
            <a:chExt cx="11083798" cy="1423096"/>
          </a:xfrm>
        </p:grpSpPr>
        <p:sp>
          <p:nvSpPr>
            <p:cNvPr id="3" name="Rounded Rectangle 1">
              <a:extLst>
                <a:ext uri="{FF2B5EF4-FFF2-40B4-BE49-F238E27FC236}">
                  <a16:creationId xmlns:a16="http://schemas.microsoft.com/office/drawing/2014/main" id="{229ECDB1-52A8-B954-53C0-E7E4B08B39E6}"/>
                </a:ext>
              </a:extLst>
            </p:cNvPr>
            <p:cNvSpPr/>
            <p:nvPr/>
          </p:nvSpPr>
          <p:spPr>
            <a:xfrm>
              <a:off x="2961564" y="350551"/>
              <a:ext cx="10754436" cy="79724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38100">
              <a:solidFill>
                <a:srgbClr val="A651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3" descr="Access 2 Icon | Button UI MS Office 2016 Iconset | BlackVariant">
              <a:extLst>
                <a:ext uri="{FF2B5EF4-FFF2-40B4-BE49-F238E27FC236}">
                  <a16:creationId xmlns:a16="http://schemas.microsoft.com/office/drawing/2014/main" id="{381B8F47-1C4D-FC5C-F92C-7213967796B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32202" y="63520"/>
              <a:ext cx="1423096" cy="1423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7A73657-6085-D5BB-60E1-81D82B9CBBA3}"/>
                </a:ext>
              </a:extLst>
            </p:cNvPr>
            <p:cNvSpPr/>
            <p:nvPr/>
          </p:nvSpPr>
          <p:spPr>
            <a:xfrm>
              <a:off x="4237924" y="229910"/>
              <a:ext cx="7975174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th-TH" sz="5400" b="1" dirty="0">
                  <a:latin typeface="TH SarabunPSK" panose="020B0500040200020003" pitchFamily="34" charset="-34"/>
                  <a:cs typeface="TH SarabunPSK" panose="020B0500040200020003" pitchFamily="34" charset="-34"/>
                </a:rPr>
                <a:t>ส่วนประกอบของหน้าต่าง</a:t>
              </a:r>
              <a:r>
                <a:rPr lang="th-TH" sz="5400" b="1" dirty="0" err="1">
                  <a:latin typeface="TH SarabunPSK" panose="020B0500040200020003" pitchFamily="34" charset="-34"/>
                  <a:cs typeface="TH SarabunPSK" panose="020B0500040200020003" pitchFamily="34" charset="-34"/>
                </a:rPr>
                <a:t>แมโคร</a:t>
              </a:r>
              <a:endParaRPr lang="en-US" sz="5400" b="1" dirty="0">
                <a:ln/>
                <a:solidFill>
                  <a:srgbClr val="233A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772739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-1" y="1184102"/>
            <a:ext cx="12192000" cy="627558"/>
          </a:xfrm>
          <a:prstGeom prst="rect">
            <a:avLst/>
          </a:prstGeom>
          <a:solidFill>
            <a:srgbClr val="8878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01071" y="1992706"/>
            <a:ext cx="1096304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thaiDist"/>
            <a:endParaRPr lang="th-TH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thaiDist"/>
            <a:endParaRPr lang="th-TH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thaiDist"/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	</a:t>
            </a:r>
            <a:r>
              <a:rPr lang="en-US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2. Actions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สามารถแบ่งเป็นประเภท และมีรายละเอียดดังนี้</a:t>
            </a:r>
          </a:p>
          <a:p>
            <a:pPr algn="thaiDist"/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	</a:t>
            </a:r>
          </a:p>
          <a:p>
            <a:pPr algn="thaiDist"/>
            <a:endParaRPr lang="en-US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thaiDist"/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	</a:t>
            </a:r>
            <a:r>
              <a:rPr lang="th-TH" sz="2800" dirty="0"/>
              <a:t>	</a:t>
            </a:r>
            <a:r>
              <a:rPr lang="en-US" sz="2800" dirty="0"/>
              <a:t>     </a:t>
            </a:r>
            <a:endParaRPr lang="th-TH" sz="2800" dirty="0"/>
          </a:p>
          <a:p>
            <a:pPr algn="thaiDist"/>
            <a:r>
              <a:rPr lang="th-TH" sz="2800" b="1" dirty="0">
                <a:solidFill>
                  <a:srgbClr val="51828A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	</a:t>
            </a:r>
            <a:endParaRPr lang="en-US" sz="2800" b="1" dirty="0">
              <a:solidFill>
                <a:srgbClr val="51828A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thaiDist"/>
            <a:endParaRPr lang="en-US" sz="2800" b="1" dirty="0">
              <a:solidFill>
                <a:srgbClr val="51828A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	</a:t>
            </a:r>
            <a:endParaRPr lang="en-US" sz="2800" b="1" dirty="0">
              <a:solidFill>
                <a:srgbClr val="51828A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600200"/>
          </a:xfrm>
          <a:prstGeom prst="rect">
            <a:avLst/>
          </a:prstGeom>
          <a:solidFill>
            <a:srgbClr val="A3D8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857993" y="2087701"/>
            <a:ext cx="3946019" cy="691007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38100">
            <a:solidFill>
              <a:srgbClr val="5182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920212" y="2109090"/>
            <a:ext cx="3783764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ส่วนประกอบของหน้าต่างแมโคร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7735575"/>
              </p:ext>
            </p:extLst>
          </p:nvPr>
        </p:nvGraphicFramePr>
        <p:xfrm>
          <a:off x="1971987" y="3461333"/>
          <a:ext cx="9492132" cy="3108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734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2400" b="1" i="0" u="none" strike="noStrike" kern="1200" baseline="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ประเภทของแมโคร</a:t>
                      </a:r>
                      <a:endParaRPr lang="en-US" sz="24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>
                    <a:solidFill>
                      <a:srgbClr val="FB992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b="1" i="0" u="none" strike="noStrike" kern="1200" baseline="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ชื่อแอ็กชัน </a:t>
                      </a:r>
                      <a:endParaRPr lang="en-US" sz="24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>
                    <a:solidFill>
                      <a:srgbClr val="FB992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400" b="1" i="0" u="none" strike="noStrike" kern="1200" baseline="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คำอธิบาย</a:t>
                      </a:r>
                      <a:endParaRPr lang="en-US" sz="24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>
                    <a:solidFill>
                      <a:srgbClr val="FB992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th-TH" sz="2400" b="0" i="0" u="none" strike="noStrike" kern="1200" baseline="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ดำเนินการป้อนข้อมูล</a:t>
                      </a:r>
                    </a:p>
                    <a:p>
                      <a:pPr algn="ctr"/>
                      <a:r>
                        <a:rPr lang="en-US" sz="2400" b="0" i="0" u="none" strike="noStrike" kern="1200" baseline="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(Data Entry Operations)</a:t>
                      </a:r>
                      <a:endParaRPr lang="en-US" sz="24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0" u="none" strike="noStrike" kern="1200" baseline="0" dirty="0" err="1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DeleteRecord</a:t>
                      </a:r>
                      <a:endParaRPr lang="en-US" sz="24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2400" b="0" i="0" u="none" strike="noStrike" kern="1200" baseline="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ใช้ในการลบ </a:t>
                      </a:r>
                      <a:r>
                        <a:rPr lang="en-US" sz="2400" b="0" i="0" u="none" strike="noStrike" kern="1200" baseline="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Record </a:t>
                      </a:r>
                      <a:r>
                        <a:rPr lang="th-TH" sz="2400" b="0" i="0" u="none" strike="noStrike" kern="1200" baseline="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ปัจจุบัน</a:t>
                      </a:r>
                      <a:endParaRPr lang="en-US" sz="24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sz="24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0" u="none" strike="noStrike" kern="1200" baseline="0" dirty="0" err="1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EditListItems</a:t>
                      </a:r>
                      <a:endParaRPr lang="en-US" sz="24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2400" b="0" i="0" u="none" strike="noStrike" kern="1200" baseline="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แก้ไขรายการในรายการการค้นหา</a:t>
                      </a:r>
                      <a:endParaRPr lang="en-US" sz="24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sz="24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0" u="none" strike="noStrike" kern="1200" baseline="0" dirty="0" err="1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SaveRecord</a:t>
                      </a:r>
                      <a:endParaRPr lang="en-US" sz="24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2400" b="0" i="0" u="none" strike="noStrike" kern="1200" baseline="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บันทึก </a:t>
                      </a:r>
                      <a:r>
                        <a:rPr lang="en-US" sz="2400" b="0" i="0" u="none" strike="noStrike" kern="1200" baseline="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Record </a:t>
                      </a:r>
                      <a:r>
                        <a:rPr lang="th-TH" sz="2400" b="0" i="0" u="none" strike="noStrike" kern="1200" baseline="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ปัจจุบัน</a:t>
                      </a:r>
                      <a:endParaRPr lang="en-US" sz="24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th-TH" sz="2400" b="0" i="0" u="none" strike="noStrike" kern="1200" baseline="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การนำเข้า / ส่งออกข้อมูล</a:t>
                      </a:r>
                    </a:p>
                    <a:p>
                      <a:pPr algn="ctr"/>
                      <a:r>
                        <a:rPr lang="en-US" sz="2400" b="0" i="0" u="none" strike="noStrike" kern="1200" baseline="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(Data Import / Export)</a:t>
                      </a:r>
                      <a:endParaRPr lang="en-US" sz="24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0" u="none" strike="noStrike" kern="1200" baseline="0" dirty="0" err="1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AddContactFromOutlook</a:t>
                      </a:r>
                      <a:endParaRPr lang="en-US" sz="24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2400" b="0" i="0" u="none" strike="noStrike" kern="1200" baseline="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เพิ่มที่ติดต่อจาก </a:t>
                      </a:r>
                      <a:r>
                        <a:rPr lang="en-US" sz="2400" b="0" i="0" u="none" strike="noStrike" kern="1200" baseline="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Outlook</a:t>
                      </a:r>
                      <a:endParaRPr lang="en-US" sz="24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sz="24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0" u="none" strike="noStrike" kern="1200" baseline="0" dirty="0" err="1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CollectDataViaEmail</a:t>
                      </a:r>
                      <a:endParaRPr lang="en-US" sz="24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2400" b="0" i="0" u="none" strike="noStrike" kern="1200" baseline="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รวบรวมข้อมูลผ่าน </a:t>
                      </a:r>
                      <a:r>
                        <a:rPr lang="en-US" sz="2400" b="0" i="0" u="none" strike="noStrike" kern="1200" baseline="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Outlook </a:t>
                      </a:r>
                      <a:r>
                        <a:rPr lang="th-TH" sz="2400" b="0" i="0" u="none" strike="noStrike" kern="1200" baseline="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โดยใช้ </a:t>
                      </a:r>
                      <a:r>
                        <a:rPr lang="en-US" sz="2400" b="0" i="0" u="none" strike="noStrike" kern="1200" baseline="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HTML </a:t>
                      </a:r>
                      <a:r>
                        <a:rPr lang="th-TH" sz="2400" b="0" i="0" u="none" strike="noStrike" kern="1200" baseline="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หรือฟอร์ม</a:t>
                      </a:r>
                      <a:r>
                        <a:rPr lang="en-US" sz="2400" b="0" i="0" u="none" strike="noStrike" kern="1200" baseline="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 InfoPath</a:t>
                      </a:r>
                      <a:endParaRPr lang="en-US" sz="24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:a16="http://schemas.microsoft.com/office/drawing/2014/main" id="{2E065649-82CC-F3E4-8A68-8D083A3AA161}"/>
              </a:ext>
            </a:extLst>
          </p:cNvPr>
          <p:cNvGrpSpPr/>
          <p:nvPr/>
        </p:nvGrpSpPr>
        <p:grpSpPr>
          <a:xfrm>
            <a:off x="411516" y="82374"/>
            <a:ext cx="11083798" cy="1423096"/>
            <a:chOff x="2632202" y="63520"/>
            <a:chExt cx="11083798" cy="1423096"/>
          </a:xfrm>
        </p:grpSpPr>
        <p:sp>
          <p:nvSpPr>
            <p:cNvPr id="4" name="Rounded Rectangle 1">
              <a:extLst>
                <a:ext uri="{FF2B5EF4-FFF2-40B4-BE49-F238E27FC236}">
                  <a16:creationId xmlns:a16="http://schemas.microsoft.com/office/drawing/2014/main" id="{0257F1E9-0BD5-B9D1-401F-89AF38BCC60D}"/>
                </a:ext>
              </a:extLst>
            </p:cNvPr>
            <p:cNvSpPr/>
            <p:nvPr/>
          </p:nvSpPr>
          <p:spPr>
            <a:xfrm>
              <a:off x="2961564" y="350551"/>
              <a:ext cx="10754436" cy="79724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38100">
              <a:solidFill>
                <a:srgbClr val="A651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 descr="Access 2 Icon | Button UI MS Office 2016 Iconset | BlackVariant">
              <a:extLst>
                <a:ext uri="{FF2B5EF4-FFF2-40B4-BE49-F238E27FC236}">
                  <a16:creationId xmlns:a16="http://schemas.microsoft.com/office/drawing/2014/main" id="{0A2697E0-958B-4E28-DAB6-F73D650993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32202" y="63520"/>
              <a:ext cx="1423096" cy="1423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CAE8744-414A-10C4-29E3-D8936E781E28}"/>
                </a:ext>
              </a:extLst>
            </p:cNvPr>
            <p:cNvSpPr/>
            <p:nvPr/>
          </p:nvSpPr>
          <p:spPr>
            <a:xfrm>
              <a:off x="4237924" y="229910"/>
              <a:ext cx="7975174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th-TH" sz="5400" b="1" dirty="0">
                  <a:latin typeface="TH SarabunPSK" panose="020B0500040200020003" pitchFamily="34" charset="-34"/>
                  <a:cs typeface="TH SarabunPSK" panose="020B0500040200020003" pitchFamily="34" charset="-34"/>
                </a:rPr>
                <a:t>ส่วนประกอบของหน้าต่าง</a:t>
              </a:r>
              <a:r>
                <a:rPr lang="th-TH" sz="5400" b="1" dirty="0" err="1">
                  <a:latin typeface="TH SarabunPSK" panose="020B0500040200020003" pitchFamily="34" charset="-34"/>
                  <a:cs typeface="TH SarabunPSK" panose="020B0500040200020003" pitchFamily="34" charset="-34"/>
                </a:rPr>
                <a:t>แมโคร</a:t>
              </a:r>
              <a:endParaRPr lang="en-US" sz="5400" b="1" dirty="0">
                <a:ln/>
                <a:solidFill>
                  <a:srgbClr val="233A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374688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-1" y="1184102"/>
            <a:ext cx="12192000" cy="627558"/>
          </a:xfrm>
          <a:prstGeom prst="rect">
            <a:avLst/>
          </a:prstGeom>
          <a:solidFill>
            <a:srgbClr val="8878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600200"/>
          </a:xfrm>
          <a:prstGeom prst="rect">
            <a:avLst/>
          </a:prstGeom>
          <a:solidFill>
            <a:srgbClr val="A3D8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3328821"/>
              </p:ext>
            </p:extLst>
          </p:nvPr>
        </p:nvGraphicFramePr>
        <p:xfrm>
          <a:off x="1971987" y="2048193"/>
          <a:ext cx="9492132" cy="2834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734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2400" b="1" i="0" u="none" strike="noStrike" kern="1200" baseline="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ประเภทของแมโคร</a:t>
                      </a:r>
                      <a:endParaRPr lang="en-US" sz="24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>
                    <a:solidFill>
                      <a:srgbClr val="FB992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b="1" i="0" u="none" strike="noStrike" kern="1200" baseline="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ชื่อแอ็กชัน </a:t>
                      </a:r>
                      <a:endParaRPr lang="en-US" sz="24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>
                    <a:solidFill>
                      <a:srgbClr val="FB992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400" b="1" i="0" u="none" strike="noStrike" kern="1200" baseline="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คำอธิบาย</a:t>
                      </a:r>
                      <a:endParaRPr lang="en-US" sz="24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>
                    <a:solidFill>
                      <a:srgbClr val="FB992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th-TH" sz="2400" b="0" i="0" u="none" strike="noStrike" kern="1200" baseline="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การนำเข้า / ส่งออกข้อมูล</a:t>
                      </a:r>
                    </a:p>
                    <a:p>
                      <a:pPr algn="ctr"/>
                      <a:r>
                        <a:rPr lang="en-US" sz="2400" b="0" i="0" u="none" strike="noStrike" kern="1200" baseline="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(Data Import / Export)</a:t>
                      </a:r>
                      <a:endParaRPr lang="en-US" sz="24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  <a:p>
                      <a:pPr algn="ctr"/>
                      <a:endParaRPr lang="en-US" sz="24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0" u="none" strike="noStrike" kern="1200" baseline="0" dirty="0" err="1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EmailDatabaseObject</a:t>
                      </a:r>
                      <a:endParaRPr lang="en-US" sz="24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2400" b="0" i="0" u="none" strike="noStrike" kern="1200" baseline="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รวมวัตถุฐานข้อมูลที่ระบุในข้อความอีเมลซึ่งสามารถดูและส่งต่อได้ สามารถส่งวัตถุไปยังอีเมลที่ใช้ส่วนติดต่อมาตรฐานของ </a:t>
                      </a:r>
                      <a:r>
                        <a:rPr lang="en-US" sz="2400" b="0" i="0" u="none" strike="noStrike" kern="1200" baseline="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Microsoft MAPI</a:t>
                      </a:r>
                      <a:endParaRPr lang="en-US" sz="24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sz="24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0" u="none" strike="noStrike" kern="1200" baseline="0" dirty="0" err="1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ExportWithFormatting</a:t>
                      </a:r>
                      <a:endParaRPr lang="en-US" sz="24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2400" b="0" i="0" u="none" strike="noStrike" kern="1200" baseline="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แสดงผลฐานข้อมูลในรูปแบบ </a:t>
                      </a:r>
                      <a:r>
                        <a:rPr lang="en-US" sz="2400" b="0" i="0" u="none" strike="noStrike" kern="1200" baseline="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Microsoft Excel</a:t>
                      </a:r>
                    </a:p>
                    <a:p>
                      <a:r>
                        <a:rPr lang="en-US" sz="2400" b="0" i="0" u="none" strike="noStrike" kern="1200" baseline="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(.</a:t>
                      </a:r>
                      <a:r>
                        <a:rPr lang="en-US" sz="2400" b="0" i="0" u="none" strike="noStrike" kern="1200" baseline="0" dirty="0" err="1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xls</a:t>
                      </a:r>
                      <a:r>
                        <a:rPr lang="en-US" sz="2400" b="0" i="0" u="none" strike="noStrike" kern="1200" baseline="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), </a:t>
                      </a:r>
                      <a:r>
                        <a:rPr lang="en-US" sz="2400" b="0" i="0" u="none" strike="noStrike" kern="1200" baseline="0" dirty="0" err="1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richtext</a:t>
                      </a:r>
                      <a:r>
                        <a:rPr lang="en-US" sz="2400" b="0" i="0" u="none" strike="noStrike" kern="1200" baseline="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 (.rtf), MS-DOS Text (.txt), HTML(.</a:t>
                      </a:r>
                      <a:r>
                        <a:rPr lang="en-US" sz="2400" b="0" i="0" u="none" strike="noStrike" kern="1200" baseline="0" dirty="0" err="1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htm</a:t>
                      </a:r>
                      <a:r>
                        <a:rPr lang="en-US" sz="2400" b="0" i="0" u="none" strike="noStrike" kern="1200" baseline="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) </a:t>
                      </a:r>
                      <a:r>
                        <a:rPr lang="th-TH" sz="2400" b="0" i="0" u="none" strike="noStrike" kern="1200" baseline="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หรือ </a:t>
                      </a:r>
                      <a:r>
                        <a:rPr lang="en-US" sz="2400" b="0" i="0" u="none" strike="noStrike" kern="1200" baseline="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Snapshot (.</a:t>
                      </a:r>
                      <a:r>
                        <a:rPr lang="en-US" sz="2400" b="0" i="0" u="none" strike="noStrike" kern="1200" baseline="0" dirty="0" err="1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snp</a:t>
                      </a:r>
                      <a:r>
                        <a:rPr lang="en-US" sz="2400" b="0" i="0" u="none" strike="noStrike" kern="1200" baseline="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)</a:t>
                      </a:r>
                      <a:endParaRPr lang="en-US" sz="24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:a16="http://schemas.microsoft.com/office/drawing/2014/main" id="{0FD10709-EC9D-4B89-A049-0D6A4F9FF5F7}"/>
              </a:ext>
            </a:extLst>
          </p:cNvPr>
          <p:cNvGrpSpPr/>
          <p:nvPr/>
        </p:nvGrpSpPr>
        <p:grpSpPr>
          <a:xfrm>
            <a:off x="411516" y="82374"/>
            <a:ext cx="11083798" cy="1423096"/>
            <a:chOff x="2632202" y="63520"/>
            <a:chExt cx="11083798" cy="1423096"/>
          </a:xfrm>
        </p:grpSpPr>
        <p:sp>
          <p:nvSpPr>
            <p:cNvPr id="4" name="Rounded Rectangle 1">
              <a:extLst>
                <a:ext uri="{FF2B5EF4-FFF2-40B4-BE49-F238E27FC236}">
                  <a16:creationId xmlns:a16="http://schemas.microsoft.com/office/drawing/2014/main" id="{93D3038E-05EB-2BEC-6B78-D37421EF66F7}"/>
                </a:ext>
              </a:extLst>
            </p:cNvPr>
            <p:cNvSpPr/>
            <p:nvPr/>
          </p:nvSpPr>
          <p:spPr>
            <a:xfrm>
              <a:off x="2961564" y="350551"/>
              <a:ext cx="10754436" cy="79724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38100">
              <a:solidFill>
                <a:srgbClr val="A651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 descr="Access 2 Icon | Button UI MS Office 2016 Iconset | BlackVariant">
              <a:extLst>
                <a:ext uri="{FF2B5EF4-FFF2-40B4-BE49-F238E27FC236}">
                  <a16:creationId xmlns:a16="http://schemas.microsoft.com/office/drawing/2014/main" id="{3680C259-A45C-D9C2-2FDE-6BC00EC0C9E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32202" y="63520"/>
              <a:ext cx="1423096" cy="1423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F682E72-0C5F-88B0-7CF4-8103DEB86977}"/>
                </a:ext>
              </a:extLst>
            </p:cNvPr>
            <p:cNvSpPr/>
            <p:nvPr/>
          </p:nvSpPr>
          <p:spPr>
            <a:xfrm>
              <a:off x="4237924" y="229910"/>
              <a:ext cx="7975174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th-TH" sz="5400" b="1" dirty="0">
                  <a:latin typeface="TH SarabunPSK" panose="020B0500040200020003" pitchFamily="34" charset="-34"/>
                  <a:cs typeface="TH SarabunPSK" panose="020B0500040200020003" pitchFamily="34" charset="-34"/>
                </a:rPr>
                <a:t>ส่วนประกอบของหน้าต่าง</a:t>
              </a:r>
              <a:r>
                <a:rPr lang="th-TH" sz="5400" b="1" dirty="0" err="1">
                  <a:latin typeface="TH SarabunPSK" panose="020B0500040200020003" pitchFamily="34" charset="-34"/>
                  <a:cs typeface="TH SarabunPSK" panose="020B0500040200020003" pitchFamily="34" charset="-34"/>
                </a:rPr>
                <a:t>แมโคร</a:t>
              </a:r>
              <a:endParaRPr lang="en-US" sz="5400" b="1" dirty="0">
                <a:ln/>
                <a:solidFill>
                  <a:srgbClr val="233A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</p:grp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D7E48FC-0590-C7B3-2425-E4EB506769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0665920"/>
              </p:ext>
            </p:extLst>
          </p:nvPr>
        </p:nvGraphicFramePr>
        <p:xfrm>
          <a:off x="1971987" y="4988365"/>
          <a:ext cx="9492132" cy="1645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734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2400" b="1" i="0" u="none" strike="noStrike" kern="1200" baseline="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ประเภทของแมโคร</a:t>
                      </a:r>
                      <a:endParaRPr lang="en-US" sz="24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>
                    <a:solidFill>
                      <a:srgbClr val="FB992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b="1" i="0" u="none" strike="noStrike" kern="1200" baseline="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ชื่อแอ็กชัน </a:t>
                      </a:r>
                      <a:endParaRPr lang="en-US" sz="24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>
                    <a:solidFill>
                      <a:srgbClr val="FB992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400" b="1" i="0" u="none" strike="noStrike" kern="1200" baseline="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คำอธิบาย</a:t>
                      </a:r>
                      <a:endParaRPr lang="en-US" sz="24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>
                    <a:solidFill>
                      <a:srgbClr val="FB992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th-TH" sz="2400" b="0" i="0" u="none" strike="noStrike" kern="1200" baseline="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การนำเข้า / ส่งออกข้อมูล</a:t>
                      </a:r>
                    </a:p>
                    <a:p>
                      <a:pPr algn="ctr"/>
                      <a:r>
                        <a:rPr lang="en-US" sz="2400" b="0" i="0" u="none" strike="noStrike" kern="1200" baseline="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(Data Import / Export)</a:t>
                      </a:r>
                      <a:endParaRPr lang="en-US" sz="24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  <a:p>
                      <a:pPr algn="ctr"/>
                      <a:endParaRPr lang="en-US" sz="24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0" u="none" strike="noStrike" kern="1200" baseline="0" dirty="0" err="1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SaveAsOutlookContact</a:t>
                      </a:r>
                      <a:endParaRPr lang="en-US" sz="24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2400" b="0" i="0" u="none" strike="noStrike" kern="1200" baseline="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บันทึก </a:t>
                      </a:r>
                      <a:r>
                        <a:rPr lang="en-US" sz="2400" b="0" i="0" u="none" strike="noStrike" kern="1200" baseline="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Record </a:t>
                      </a:r>
                      <a:r>
                        <a:rPr lang="th-TH" sz="2400" b="0" i="0" u="none" strike="noStrike" kern="1200" baseline="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ปัจจุบันเป็นที่ติดต่อ </a:t>
                      </a:r>
                      <a:r>
                        <a:rPr lang="en-US" sz="2400" b="0" i="0" u="none" strike="noStrike" kern="1200" baseline="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Outlook</a:t>
                      </a:r>
                      <a:endParaRPr lang="en-US" sz="24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sz="24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0" u="none" strike="noStrike" kern="1200" baseline="0" dirty="0" err="1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WordMailMerge</a:t>
                      </a:r>
                      <a:endParaRPr lang="en-US" sz="24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2400" b="0" i="0" u="none" strike="noStrike" kern="1200" baseline="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ดำเนินการทำจดหมายเวียน</a:t>
                      </a:r>
                      <a:endParaRPr lang="en-US" sz="24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60229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-1" y="1184102"/>
            <a:ext cx="12192000" cy="627558"/>
          </a:xfrm>
          <a:prstGeom prst="rect">
            <a:avLst/>
          </a:prstGeom>
          <a:solidFill>
            <a:srgbClr val="8878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600200"/>
          </a:xfrm>
          <a:prstGeom prst="rect">
            <a:avLst/>
          </a:prstGeom>
          <a:solidFill>
            <a:srgbClr val="A3D8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6B73F99-175C-988F-7EB7-B0D40828C0BF}"/>
              </a:ext>
            </a:extLst>
          </p:cNvPr>
          <p:cNvGrpSpPr/>
          <p:nvPr/>
        </p:nvGrpSpPr>
        <p:grpSpPr>
          <a:xfrm>
            <a:off x="411516" y="82374"/>
            <a:ext cx="11083798" cy="1423096"/>
            <a:chOff x="2632202" y="63520"/>
            <a:chExt cx="11083798" cy="1423096"/>
          </a:xfrm>
        </p:grpSpPr>
        <p:sp>
          <p:nvSpPr>
            <p:cNvPr id="4" name="Rounded Rectangle 1">
              <a:extLst>
                <a:ext uri="{FF2B5EF4-FFF2-40B4-BE49-F238E27FC236}">
                  <a16:creationId xmlns:a16="http://schemas.microsoft.com/office/drawing/2014/main" id="{12586245-EE3C-B601-D7A7-B05B834132C7}"/>
                </a:ext>
              </a:extLst>
            </p:cNvPr>
            <p:cNvSpPr/>
            <p:nvPr/>
          </p:nvSpPr>
          <p:spPr>
            <a:xfrm>
              <a:off x="2961564" y="350551"/>
              <a:ext cx="10754436" cy="79724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38100">
              <a:solidFill>
                <a:srgbClr val="A651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 descr="Access 2 Icon | Button UI MS Office 2016 Iconset | BlackVariant">
              <a:extLst>
                <a:ext uri="{FF2B5EF4-FFF2-40B4-BE49-F238E27FC236}">
                  <a16:creationId xmlns:a16="http://schemas.microsoft.com/office/drawing/2014/main" id="{6F77DC8E-ACF9-6BF1-337F-BFA6394F716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32202" y="63520"/>
              <a:ext cx="1423096" cy="1423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7B02565-F9E5-9A7C-B3C9-9185CBDCE904}"/>
                </a:ext>
              </a:extLst>
            </p:cNvPr>
            <p:cNvSpPr/>
            <p:nvPr/>
          </p:nvSpPr>
          <p:spPr>
            <a:xfrm>
              <a:off x="4237924" y="229910"/>
              <a:ext cx="7975174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th-TH" sz="5400" b="1" dirty="0">
                  <a:latin typeface="TH SarabunPSK" panose="020B0500040200020003" pitchFamily="34" charset="-34"/>
                  <a:cs typeface="TH SarabunPSK" panose="020B0500040200020003" pitchFamily="34" charset="-34"/>
                </a:rPr>
                <a:t>ส่วนประกอบของหน้าต่าง</a:t>
              </a:r>
              <a:r>
                <a:rPr lang="th-TH" sz="5400" b="1" dirty="0" err="1">
                  <a:latin typeface="TH SarabunPSK" panose="020B0500040200020003" pitchFamily="34" charset="-34"/>
                  <a:cs typeface="TH SarabunPSK" panose="020B0500040200020003" pitchFamily="34" charset="-34"/>
                </a:rPr>
                <a:t>แมโคร</a:t>
              </a:r>
              <a:endParaRPr lang="en-US" sz="5400" b="1" dirty="0">
                <a:ln/>
                <a:solidFill>
                  <a:srgbClr val="233A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</p:grp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10578A8-092D-63C7-6DEA-F333E2F25D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9248890"/>
              </p:ext>
            </p:extLst>
          </p:nvPr>
        </p:nvGraphicFramePr>
        <p:xfrm>
          <a:off x="1971987" y="2009497"/>
          <a:ext cx="9492132" cy="2103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734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2400" b="1" i="0" u="none" strike="noStrike" kern="1200" baseline="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ประเภทของแมโคร</a:t>
                      </a:r>
                      <a:endParaRPr lang="en-US" sz="24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>
                    <a:solidFill>
                      <a:srgbClr val="FB992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b="1" i="0" u="none" strike="noStrike" kern="1200" baseline="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ชื่อแอ็กชัน </a:t>
                      </a:r>
                      <a:endParaRPr lang="en-US" sz="24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>
                    <a:solidFill>
                      <a:srgbClr val="FB992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400" b="1" i="0" u="none" strike="noStrike" kern="1200" baseline="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คำอธิบาย</a:t>
                      </a:r>
                      <a:endParaRPr lang="en-US" sz="24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>
                    <a:solidFill>
                      <a:srgbClr val="FB992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th-TH" sz="2400" b="0" i="0" u="none" strike="noStrike" kern="1200" baseline="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วัตถุฐานข้อมูล</a:t>
                      </a:r>
                    </a:p>
                    <a:p>
                      <a:pPr algn="ctr"/>
                      <a:r>
                        <a:rPr lang="en-US" sz="2400" b="0" i="0" u="none" strike="noStrike" kern="1200" baseline="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(Database Objects)</a:t>
                      </a:r>
                      <a:endParaRPr lang="en-US" sz="24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0" u="none" strike="noStrike" kern="1200" baseline="0" dirty="0" err="1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GotoControl</a:t>
                      </a:r>
                      <a:endParaRPr lang="en-US" sz="24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2400" b="0" i="0" u="none" strike="noStrike" kern="1200" baseline="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ย้ายโฟกัสไปยัง </a:t>
                      </a:r>
                      <a:r>
                        <a:rPr lang="en-US" sz="2400" b="0" i="0" u="none" strike="noStrike" kern="1200" baseline="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Field </a:t>
                      </a:r>
                      <a:r>
                        <a:rPr lang="th-TH" sz="2400" b="0" i="0" u="none" strike="noStrike" kern="1200" baseline="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หรือตัวควบคุมที่ระบุบนแผ่นข้อมูลหรือฟอร์มที่ระบุ</a:t>
                      </a:r>
                      <a:endParaRPr lang="en-US" sz="24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sz="24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0" u="none" strike="noStrike" kern="1200" baseline="0" dirty="0" err="1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GotoRecord</a:t>
                      </a:r>
                      <a:endParaRPr lang="en-US" sz="24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2400" b="0" i="0" u="none" strike="noStrike" kern="1200" baseline="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กำหนดให้ </a:t>
                      </a:r>
                      <a:r>
                        <a:rPr lang="en-US" sz="2400" b="0" i="0" u="none" strike="noStrike" kern="1200" baseline="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Record </a:t>
                      </a:r>
                      <a:r>
                        <a:rPr lang="th-TH" sz="2400" b="0" i="0" u="none" strike="noStrike" kern="1200" baseline="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ที่ระบุเป็น </a:t>
                      </a:r>
                      <a:r>
                        <a:rPr lang="en-US" sz="2400" b="0" i="0" u="none" strike="noStrike" kern="1200" baseline="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Record </a:t>
                      </a:r>
                      <a:r>
                        <a:rPr lang="th-TH" sz="2400" b="0" i="0" u="none" strike="noStrike" kern="1200" baseline="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ปัจจุบัน</a:t>
                      </a:r>
                    </a:p>
                    <a:p>
                      <a:r>
                        <a:rPr lang="th-TH" sz="2400" b="0" i="0" u="none" strike="noStrike" kern="1200" baseline="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ในตารางฟอร์มหรือแบบสอบถาม</a:t>
                      </a:r>
                      <a:endParaRPr lang="en-US" sz="24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2595198"/>
              </p:ext>
            </p:extLst>
          </p:nvPr>
        </p:nvGraphicFramePr>
        <p:xfrm>
          <a:off x="1971987" y="4253076"/>
          <a:ext cx="9492132" cy="2103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734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2400" b="1" i="0" u="none" strike="noStrike" kern="1200" baseline="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ประเภทของแมโคร</a:t>
                      </a:r>
                      <a:endParaRPr lang="en-US" sz="24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>
                    <a:solidFill>
                      <a:srgbClr val="FB992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b="1" i="0" u="none" strike="noStrike" kern="1200" baseline="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ชื่อแอ็กชัน </a:t>
                      </a:r>
                      <a:endParaRPr lang="en-US" sz="24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>
                    <a:solidFill>
                      <a:srgbClr val="FB992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400" b="1" i="0" u="none" strike="noStrike" kern="1200" baseline="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คำอธิบาย</a:t>
                      </a:r>
                      <a:endParaRPr lang="en-US" sz="24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>
                    <a:solidFill>
                      <a:srgbClr val="FB992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th-TH" sz="2400" b="0" i="0" u="none" strike="noStrike" kern="1200" baseline="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วัตถุฐานข้อมูล</a:t>
                      </a:r>
                    </a:p>
                    <a:p>
                      <a:pPr algn="ctr"/>
                      <a:r>
                        <a:rPr lang="en-US" sz="2400" b="0" i="0" u="none" strike="noStrike" kern="1200" baseline="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(Database Objects)</a:t>
                      </a:r>
                      <a:endParaRPr lang="en-US" sz="24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0" u="none" strike="noStrike" kern="1200" baseline="0" dirty="0" err="1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PrintObject</a:t>
                      </a:r>
                      <a:endParaRPr lang="en-US" sz="24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2400" b="0" i="0" u="none" strike="noStrike" kern="1200" baseline="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พิมพ์วัตถุปัจจุบัน</a:t>
                      </a:r>
                      <a:endParaRPr lang="en-US" sz="24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1680">
                <a:tc vMerge="1">
                  <a:txBody>
                    <a:bodyPr/>
                    <a:lstStyle/>
                    <a:p>
                      <a:endParaRPr lang="en-US" sz="24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0" u="none" strike="noStrike" kern="1200" baseline="0" dirty="0" err="1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RepaintObject</a:t>
                      </a:r>
                      <a:endParaRPr lang="en-US" sz="24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2400" b="0" i="0" u="none" strike="noStrike" kern="1200" baseline="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ทำการปรับปรุงหน้าจอที่ค้างอยู่ให้เสร็จสมบูรณ์ หรือทำการคำนวณใหม่ที่ค้างอยู่ของตัวควบคุมบนวัตถุที่ระบุหรือวัตถุที่ใช้งานอยู่ให้เสร็จสมบูรณ์</a:t>
                      </a:r>
                      <a:endParaRPr lang="en-US" sz="24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81294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-1" y="1184102"/>
            <a:ext cx="12192000" cy="627558"/>
          </a:xfrm>
          <a:prstGeom prst="rect">
            <a:avLst/>
          </a:prstGeom>
          <a:solidFill>
            <a:srgbClr val="8878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600200"/>
          </a:xfrm>
          <a:prstGeom prst="rect">
            <a:avLst/>
          </a:prstGeom>
          <a:solidFill>
            <a:srgbClr val="A3D8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22C48CA-DDD3-2816-C83F-F7945DC3B141}"/>
              </a:ext>
            </a:extLst>
          </p:cNvPr>
          <p:cNvGrpSpPr/>
          <p:nvPr/>
        </p:nvGrpSpPr>
        <p:grpSpPr>
          <a:xfrm>
            <a:off x="411516" y="82374"/>
            <a:ext cx="11083798" cy="1423096"/>
            <a:chOff x="2632202" y="63520"/>
            <a:chExt cx="11083798" cy="1423096"/>
          </a:xfrm>
        </p:grpSpPr>
        <p:sp>
          <p:nvSpPr>
            <p:cNvPr id="4" name="Rounded Rectangle 1">
              <a:extLst>
                <a:ext uri="{FF2B5EF4-FFF2-40B4-BE49-F238E27FC236}">
                  <a16:creationId xmlns:a16="http://schemas.microsoft.com/office/drawing/2014/main" id="{4D46634A-51EA-BFCE-3DA6-F50F588580BF}"/>
                </a:ext>
              </a:extLst>
            </p:cNvPr>
            <p:cNvSpPr/>
            <p:nvPr/>
          </p:nvSpPr>
          <p:spPr>
            <a:xfrm>
              <a:off x="2961564" y="350551"/>
              <a:ext cx="10754436" cy="79724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38100">
              <a:solidFill>
                <a:srgbClr val="A651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 descr="Access 2 Icon | Button UI MS Office 2016 Iconset | BlackVariant">
              <a:extLst>
                <a:ext uri="{FF2B5EF4-FFF2-40B4-BE49-F238E27FC236}">
                  <a16:creationId xmlns:a16="http://schemas.microsoft.com/office/drawing/2014/main" id="{807C8A11-6F9D-0962-0C5A-ECF1EF2818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32202" y="63520"/>
              <a:ext cx="1423096" cy="1423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0C989A1-942A-49C9-ACE5-0A97DDB3B470}"/>
                </a:ext>
              </a:extLst>
            </p:cNvPr>
            <p:cNvSpPr/>
            <p:nvPr/>
          </p:nvSpPr>
          <p:spPr>
            <a:xfrm>
              <a:off x="4237924" y="229910"/>
              <a:ext cx="7975174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th-TH" sz="5400" b="1" dirty="0">
                  <a:latin typeface="TH SarabunPSK" panose="020B0500040200020003" pitchFamily="34" charset="-34"/>
                  <a:cs typeface="TH SarabunPSK" panose="020B0500040200020003" pitchFamily="34" charset="-34"/>
                </a:rPr>
                <a:t>ส่วนประกอบของหน้าต่าง</a:t>
              </a:r>
              <a:r>
                <a:rPr lang="th-TH" sz="5400" b="1" dirty="0" err="1">
                  <a:latin typeface="TH SarabunPSK" panose="020B0500040200020003" pitchFamily="34" charset="-34"/>
                  <a:cs typeface="TH SarabunPSK" panose="020B0500040200020003" pitchFamily="34" charset="-34"/>
                </a:rPr>
                <a:t>แมโคร</a:t>
              </a:r>
              <a:endParaRPr lang="en-US" sz="5400" b="1" dirty="0">
                <a:ln/>
                <a:solidFill>
                  <a:srgbClr val="233A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</p:grp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5420714"/>
              </p:ext>
            </p:extLst>
          </p:nvPr>
        </p:nvGraphicFramePr>
        <p:xfrm>
          <a:off x="1971987" y="2766045"/>
          <a:ext cx="9492132" cy="2926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734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2400" b="1" i="0" u="none" strike="noStrike" kern="1200" baseline="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ประเภทของแมโคร</a:t>
                      </a:r>
                      <a:endParaRPr lang="en-US" sz="24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>
                    <a:solidFill>
                      <a:srgbClr val="FB992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b="1" i="0" u="none" strike="noStrike" kern="1200" baseline="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ชื่อแอ็กชัน </a:t>
                      </a:r>
                      <a:endParaRPr lang="en-US" sz="24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>
                    <a:solidFill>
                      <a:srgbClr val="FB992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400" b="1" i="0" u="none" strike="noStrike" kern="1200" baseline="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คำอธิบาย</a:t>
                      </a:r>
                      <a:endParaRPr lang="en-US" sz="24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>
                    <a:solidFill>
                      <a:srgbClr val="FB992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th-TH" sz="2400" b="0" i="0" u="none" strike="noStrike" kern="1200" baseline="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วัตถุฐานข้อมูล</a:t>
                      </a:r>
                    </a:p>
                    <a:p>
                      <a:pPr algn="ctr"/>
                      <a:r>
                        <a:rPr lang="en-US" sz="2400" b="0" i="0" u="none" strike="noStrike" kern="1200" baseline="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(Database Objects)</a:t>
                      </a:r>
                      <a:endParaRPr lang="en-US" sz="24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0" u="none" strike="noStrike" kern="1200" baseline="0" dirty="0" err="1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OpenForm</a:t>
                      </a:r>
                      <a:endParaRPr lang="en-US" sz="24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2400" b="0" i="0" u="none" strike="noStrike" kern="1200" baseline="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เปิดฟอร์มในมุมมองฟอร์ม มุมมองออกแบบ ตัวอย่างก่อนพิมพ์ หรือมุมมองแผ่นข้อมูล</a:t>
                      </a:r>
                      <a:endParaRPr lang="en-US" sz="24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sz="24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0" u="none" strike="noStrike" kern="1200" baseline="0" dirty="0" err="1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OpenReport</a:t>
                      </a:r>
                      <a:endParaRPr lang="en-US" sz="24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2400" b="0" i="0" u="none" strike="noStrike" kern="1200" baseline="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เปิดรายงานในมุมมองออกแบบ มุมมองแสดงตัวอย่างก่อนพิมพ์ หรือรายงานทันที</a:t>
                      </a:r>
                      <a:endParaRPr lang="en-US" sz="24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sz="24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0" u="none" strike="noStrike" kern="1200" baseline="0" dirty="0" err="1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OpenTable</a:t>
                      </a:r>
                      <a:endParaRPr lang="en-US" sz="24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2400" b="0" i="0" u="none" strike="noStrike" kern="1200" baseline="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เปิดตารางในมุมมองแผ่นข้อมูล มุมมองออกแบบ</a:t>
                      </a:r>
                    </a:p>
                    <a:p>
                      <a:r>
                        <a:rPr lang="th-TH" sz="2400" b="0" i="0" u="none" strike="noStrike" kern="1200" baseline="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หรือมุมมองแสดงตัวอย่างก่อนพิมพ์</a:t>
                      </a:r>
                      <a:endParaRPr lang="en-US" sz="24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13103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-1" y="1184102"/>
            <a:ext cx="12192000" cy="627558"/>
          </a:xfrm>
          <a:prstGeom prst="rect">
            <a:avLst/>
          </a:prstGeom>
          <a:solidFill>
            <a:srgbClr val="8878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600200"/>
          </a:xfrm>
          <a:prstGeom prst="rect">
            <a:avLst/>
          </a:prstGeom>
          <a:solidFill>
            <a:srgbClr val="A3D8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55D62FF-C6DC-D714-BE20-9A45D234CE82}"/>
              </a:ext>
            </a:extLst>
          </p:cNvPr>
          <p:cNvGrpSpPr/>
          <p:nvPr/>
        </p:nvGrpSpPr>
        <p:grpSpPr>
          <a:xfrm>
            <a:off x="411516" y="82374"/>
            <a:ext cx="11083798" cy="1423096"/>
            <a:chOff x="2632202" y="63520"/>
            <a:chExt cx="11083798" cy="1423096"/>
          </a:xfrm>
        </p:grpSpPr>
        <p:sp>
          <p:nvSpPr>
            <p:cNvPr id="4" name="Rounded Rectangle 1">
              <a:extLst>
                <a:ext uri="{FF2B5EF4-FFF2-40B4-BE49-F238E27FC236}">
                  <a16:creationId xmlns:a16="http://schemas.microsoft.com/office/drawing/2014/main" id="{0001EB6D-5698-3D71-69E9-9BC6ABFB6C0A}"/>
                </a:ext>
              </a:extLst>
            </p:cNvPr>
            <p:cNvSpPr/>
            <p:nvPr/>
          </p:nvSpPr>
          <p:spPr>
            <a:xfrm>
              <a:off x="2961564" y="350551"/>
              <a:ext cx="10754436" cy="79724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38100">
              <a:solidFill>
                <a:srgbClr val="A651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 descr="Access 2 Icon | Button UI MS Office 2016 Iconset | BlackVariant">
              <a:extLst>
                <a:ext uri="{FF2B5EF4-FFF2-40B4-BE49-F238E27FC236}">
                  <a16:creationId xmlns:a16="http://schemas.microsoft.com/office/drawing/2014/main" id="{38876CEC-1EB2-C412-27F4-A1409D6AC7A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32202" y="63520"/>
              <a:ext cx="1423096" cy="1423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C04D009-F5DC-DF7F-A5F7-B2FEE5995E92}"/>
                </a:ext>
              </a:extLst>
            </p:cNvPr>
            <p:cNvSpPr/>
            <p:nvPr/>
          </p:nvSpPr>
          <p:spPr>
            <a:xfrm>
              <a:off x="4237924" y="229910"/>
              <a:ext cx="7975174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th-TH" sz="5400" b="1" dirty="0">
                  <a:latin typeface="TH SarabunPSK" panose="020B0500040200020003" pitchFamily="34" charset="-34"/>
                  <a:cs typeface="TH SarabunPSK" panose="020B0500040200020003" pitchFamily="34" charset="-34"/>
                </a:rPr>
                <a:t>ส่วนประกอบของหน้าต่าง</a:t>
              </a:r>
              <a:r>
                <a:rPr lang="th-TH" sz="5400" b="1" dirty="0" err="1">
                  <a:latin typeface="TH SarabunPSK" panose="020B0500040200020003" pitchFamily="34" charset="-34"/>
                  <a:cs typeface="TH SarabunPSK" panose="020B0500040200020003" pitchFamily="34" charset="-34"/>
                </a:rPr>
                <a:t>แมโคร</a:t>
              </a:r>
              <a:endParaRPr lang="en-US" sz="5400" b="1" dirty="0">
                <a:ln/>
                <a:solidFill>
                  <a:srgbClr val="233A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</p:grp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0517059"/>
              </p:ext>
            </p:extLst>
          </p:nvPr>
        </p:nvGraphicFramePr>
        <p:xfrm>
          <a:off x="1971987" y="2744786"/>
          <a:ext cx="9492132" cy="275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734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2400" b="1" i="0" u="none" strike="noStrike" kern="1200" baseline="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ประเภทของแมโคร</a:t>
                      </a:r>
                      <a:endParaRPr lang="en-US" sz="24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>
                    <a:solidFill>
                      <a:srgbClr val="FB992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b="1" i="0" u="none" strike="noStrike" kern="1200" baseline="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ชื่อแอ็กชัน </a:t>
                      </a:r>
                      <a:endParaRPr lang="en-US" sz="24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>
                    <a:solidFill>
                      <a:srgbClr val="FB992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400" b="1" i="0" u="none" strike="noStrike" kern="1200" baseline="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คำอธิบาย</a:t>
                      </a:r>
                      <a:endParaRPr lang="en-US" sz="24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>
                    <a:solidFill>
                      <a:srgbClr val="FB992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th-TH" sz="2400" b="0" i="0" u="none" strike="noStrike" kern="1200" baseline="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วัตถุฐานข้อมูล</a:t>
                      </a:r>
                    </a:p>
                    <a:p>
                      <a:pPr algn="ctr"/>
                      <a:r>
                        <a:rPr lang="en-US" sz="2400" b="0" i="0" u="none" strike="noStrike" kern="1200" baseline="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(Database Objects)</a:t>
                      </a:r>
                      <a:endParaRPr lang="en-US" sz="24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0" u="none" strike="noStrike" kern="1200" baseline="0" dirty="0" err="1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SelectObject</a:t>
                      </a:r>
                      <a:endParaRPr lang="en-US" sz="24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2400" b="0" i="0" u="none" strike="noStrike" kern="1200" baseline="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เลือกวัตถุฐานข้อมูลที่ระบุเพื่อให้สามารถเรียกใช้</a:t>
                      </a:r>
                    </a:p>
                    <a:p>
                      <a:r>
                        <a:rPr lang="th-TH" sz="2400" b="0" i="0" u="none" strike="noStrike" kern="1200" baseline="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แอ็กชันที่นำมาใช้กับวัตถุนั้นได้ ถ้าวัตถุไม่ได้เปิดอยู่ในหน้าต่าง </a:t>
                      </a:r>
                      <a:r>
                        <a:rPr lang="en-US" sz="2400" b="0" i="0" u="none" strike="noStrike" kern="1200" baseline="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Access </a:t>
                      </a:r>
                      <a:r>
                        <a:rPr lang="th-TH" sz="2400" b="0" i="0" u="none" strike="noStrike" kern="1200" baseline="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ให้เลือกวัตถุใน </a:t>
                      </a:r>
                      <a:r>
                        <a:rPr lang="en-US" sz="2400" b="0" i="0" u="none" strike="noStrike" kern="1200" baseline="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Navigation Pane</a:t>
                      </a:r>
                      <a:endParaRPr lang="en-US" sz="24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1680">
                <a:tc vMerge="1">
                  <a:txBody>
                    <a:bodyPr/>
                    <a:lstStyle/>
                    <a:p>
                      <a:endParaRPr lang="en-US" sz="24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0" u="none" strike="noStrike" kern="1200" baseline="0" dirty="0" err="1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SetProperty</a:t>
                      </a:r>
                      <a:endParaRPr lang="en-US" sz="24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2400" b="0" i="0" u="none" strike="noStrike" kern="1200" baseline="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ตั้งค่าคุณสมบัติตัวควบคุม</a:t>
                      </a:r>
                      <a:endParaRPr lang="en-US" sz="24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99399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-1" y="1184102"/>
            <a:ext cx="12192000" cy="627558"/>
          </a:xfrm>
          <a:prstGeom prst="rect">
            <a:avLst/>
          </a:prstGeom>
          <a:solidFill>
            <a:srgbClr val="8878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600200"/>
          </a:xfrm>
          <a:prstGeom prst="rect">
            <a:avLst/>
          </a:prstGeom>
          <a:solidFill>
            <a:srgbClr val="A3D8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16BF0F5-1794-5612-DF29-491D50187A5C}"/>
              </a:ext>
            </a:extLst>
          </p:cNvPr>
          <p:cNvGrpSpPr/>
          <p:nvPr/>
        </p:nvGrpSpPr>
        <p:grpSpPr>
          <a:xfrm>
            <a:off x="411516" y="82374"/>
            <a:ext cx="11083798" cy="1423096"/>
            <a:chOff x="2632202" y="63520"/>
            <a:chExt cx="11083798" cy="1423096"/>
          </a:xfrm>
        </p:grpSpPr>
        <p:sp>
          <p:nvSpPr>
            <p:cNvPr id="4" name="Rounded Rectangle 1">
              <a:extLst>
                <a:ext uri="{FF2B5EF4-FFF2-40B4-BE49-F238E27FC236}">
                  <a16:creationId xmlns:a16="http://schemas.microsoft.com/office/drawing/2014/main" id="{C8456526-3F65-E98D-2B02-CCF43CC57273}"/>
                </a:ext>
              </a:extLst>
            </p:cNvPr>
            <p:cNvSpPr/>
            <p:nvPr/>
          </p:nvSpPr>
          <p:spPr>
            <a:xfrm>
              <a:off x="2961564" y="350551"/>
              <a:ext cx="10754436" cy="79724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38100">
              <a:solidFill>
                <a:srgbClr val="A651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 descr="Access 2 Icon | Button UI MS Office 2016 Iconset | BlackVariant">
              <a:extLst>
                <a:ext uri="{FF2B5EF4-FFF2-40B4-BE49-F238E27FC236}">
                  <a16:creationId xmlns:a16="http://schemas.microsoft.com/office/drawing/2014/main" id="{A84EAB4F-44BB-D83C-9CD6-5EF22624549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32202" y="63520"/>
              <a:ext cx="1423096" cy="1423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DF1B380-A204-252A-14B6-9C864ED068FD}"/>
                </a:ext>
              </a:extLst>
            </p:cNvPr>
            <p:cNvSpPr/>
            <p:nvPr/>
          </p:nvSpPr>
          <p:spPr>
            <a:xfrm>
              <a:off x="4237924" y="229910"/>
              <a:ext cx="7975174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th-TH" sz="5400" b="1" dirty="0">
                  <a:latin typeface="TH SarabunPSK" panose="020B0500040200020003" pitchFamily="34" charset="-34"/>
                  <a:cs typeface="TH SarabunPSK" panose="020B0500040200020003" pitchFamily="34" charset="-34"/>
                </a:rPr>
                <a:t>ส่วนประกอบของหน้าต่าง</a:t>
              </a:r>
              <a:r>
                <a:rPr lang="th-TH" sz="5400" b="1" dirty="0" err="1">
                  <a:latin typeface="TH SarabunPSK" panose="020B0500040200020003" pitchFamily="34" charset="-34"/>
                  <a:cs typeface="TH SarabunPSK" panose="020B0500040200020003" pitchFamily="34" charset="-34"/>
                </a:rPr>
                <a:t>แมโคร</a:t>
              </a:r>
              <a:endParaRPr lang="en-US" sz="5400" b="1" dirty="0">
                <a:ln/>
                <a:solidFill>
                  <a:srgbClr val="233A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</p:grp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1590667"/>
              </p:ext>
            </p:extLst>
          </p:nvPr>
        </p:nvGraphicFramePr>
        <p:xfrm>
          <a:off x="1971987" y="2584529"/>
          <a:ext cx="9492132" cy="3200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734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2400" b="1" i="0" u="none" strike="noStrike" kern="1200" baseline="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ประเภทของแมโคร</a:t>
                      </a:r>
                      <a:endParaRPr lang="en-US" sz="24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>
                    <a:solidFill>
                      <a:srgbClr val="FB992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b="1" i="0" u="none" strike="noStrike" kern="1200" baseline="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ชื่อแอ็กชัน </a:t>
                      </a:r>
                      <a:endParaRPr lang="en-US" sz="24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>
                    <a:solidFill>
                      <a:srgbClr val="FB992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400" b="1" i="0" u="none" strike="noStrike" kern="1200" baseline="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คำอธิบาย</a:t>
                      </a:r>
                      <a:endParaRPr lang="en-US" sz="24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>
                    <a:solidFill>
                      <a:srgbClr val="FB992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th-TH" sz="2400" b="0" i="0" u="none" strike="noStrike" kern="1200" baseline="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ใช้ตัวกรอง / สอบถาม / ค้นหา</a:t>
                      </a:r>
                    </a:p>
                    <a:p>
                      <a:pPr algn="ctr"/>
                      <a:r>
                        <a:rPr lang="en-US" sz="2400" b="0" i="0" u="none" strike="noStrike" kern="1200" baseline="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(Filter / Query / Search)</a:t>
                      </a:r>
                      <a:endParaRPr lang="en-US" sz="24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0" u="none" strike="noStrike" kern="1200" baseline="0" dirty="0" err="1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ApplyFilter</a:t>
                      </a:r>
                      <a:endParaRPr lang="en-US" sz="24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2400" b="0" i="0" u="none" strike="noStrike" kern="1200" baseline="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นำตัวกรองแบบสอบถามหรือส่วนคำสั่ง </a:t>
                      </a:r>
                      <a:r>
                        <a:rPr lang="en-US" sz="2400" b="0" i="0" u="none" strike="noStrike" kern="1200" baseline="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Where </a:t>
                      </a:r>
                      <a:r>
                        <a:rPr lang="th-TH" sz="2400" b="0" i="0" u="none" strike="noStrike" kern="1200" baseline="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ใน</a:t>
                      </a:r>
                      <a:r>
                        <a:rPr lang="en-US" sz="2400" b="0" i="0" u="none" strike="noStrike" kern="1200" baseline="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SQL </a:t>
                      </a:r>
                      <a:r>
                        <a:rPr lang="th-TH" sz="2400" b="0" i="0" u="none" strike="noStrike" kern="1200" baseline="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ไปใช้กับตารางฟอร์ม หรือรายงาน เพื่อจำกัดหรือเรียงลำดับ </a:t>
                      </a:r>
                      <a:r>
                        <a:rPr lang="en-US" sz="2400" b="0" i="0" u="none" strike="noStrike" kern="1200" baseline="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Record </a:t>
                      </a:r>
                      <a:r>
                        <a:rPr lang="th-TH" sz="2400" b="0" i="0" u="none" strike="noStrike" kern="1200" baseline="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ในตาราง หรือ </a:t>
                      </a:r>
                      <a:r>
                        <a:rPr lang="en-US" sz="2400" b="0" i="0" u="none" strike="noStrike" kern="1200" baseline="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Record</a:t>
                      </a:r>
                      <a:r>
                        <a:rPr lang="th-TH" sz="2400" b="0" i="0" u="none" strike="noStrike" kern="1200" baseline="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จากตารางหรือแบบสอบถามต้นแบบของฟอร์มหรือรายงาน</a:t>
                      </a:r>
                      <a:endParaRPr lang="en-US" sz="24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1680">
                <a:tc vMerge="1">
                  <a:txBody>
                    <a:bodyPr/>
                    <a:lstStyle/>
                    <a:p>
                      <a:endParaRPr lang="en-US" sz="24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0" u="none" strike="noStrike" kern="1200" baseline="0" dirty="0" err="1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FindNextRecord</a:t>
                      </a:r>
                      <a:endParaRPr lang="en-US" sz="24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2400" b="0" i="0" u="none" strike="noStrike" kern="1200" baseline="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ค้นหา </a:t>
                      </a:r>
                      <a:r>
                        <a:rPr lang="en-US" sz="2400" b="0" i="0" u="none" strike="noStrike" kern="1200" baseline="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Record </a:t>
                      </a:r>
                      <a:r>
                        <a:rPr lang="th-TH" sz="2400" b="0" i="0" u="none" strike="noStrike" kern="1200" baseline="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ถัดไปที่ตรงกับเกณฑ์ที่ระบุไว้ใน </a:t>
                      </a:r>
                      <a:r>
                        <a:rPr lang="en-US" sz="2400" b="0" i="0" u="none" strike="noStrike" kern="1200" baseline="0" dirty="0" err="1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FindRecord</a:t>
                      </a:r>
                      <a:r>
                        <a:rPr lang="en-US" sz="2400" b="0" i="0" u="none" strike="noStrike" kern="1200" baseline="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 </a:t>
                      </a:r>
                      <a:r>
                        <a:rPr lang="th-TH" sz="2400" b="0" i="0" u="none" strike="noStrike" kern="1200" baseline="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หรือที่ระบุไว้ในกล่องค้นหา</a:t>
                      </a:r>
                      <a:endParaRPr lang="en-US" sz="24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53301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-1" y="1184102"/>
            <a:ext cx="12192000" cy="627558"/>
          </a:xfrm>
          <a:prstGeom prst="rect">
            <a:avLst/>
          </a:prstGeom>
          <a:solidFill>
            <a:srgbClr val="8878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600200"/>
          </a:xfrm>
          <a:prstGeom prst="rect">
            <a:avLst/>
          </a:prstGeom>
          <a:solidFill>
            <a:srgbClr val="A3D8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3B8D8DD-78B3-C1F3-8DB0-5D7E9FED7D98}"/>
              </a:ext>
            </a:extLst>
          </p:cNvPr>
          <p:cNvGrpSpPr/>
          <p:nvPr/>
        </p:nvGrpSpPr>
        <p:grpSpPr>
          <a:xfrm>
            <a:off x="411516" y="82374"/>
            <a:ext cx="11083798" cy="1423096"/>
            <a:chOff x="2632202" y="63520"/>
            <a:chExt cx="11083798" cy="1423096"/>
          </a:xfrm>
        </p:grpSpPr>
        <p:sp>
          <p:nvSpPr>
            <p:cNvPr id="4" name="Rounded Rectangle 1">
              <a:extLst>
                <a:ext uri="{FF2B5EF4-FFF2-40B4-BE49-F238E27FC236}">
                  <a16:creationId xmlns:a16="http://schemas.microsoft.com/office/drawing/2014/main" id="{2D75B44F-1AE1-965C-2E78-C49DB70000FA}"/>
                </a:ext>
              </a:extLst>
            </p:cNvPr>
            <p:cNvSpPr/>
            <p:nvPr/>
          </p:nvSpPr>
          <p:spPr>
            <a:xfrm>
              <a:off x="2961564" y="350551"/>
              <a:ext cx="10754436" cy="79724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38100">
              <a:solidFill>
                <a:srgbClr val="A651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 descr="Access 2 Icon | Button UI MS Office 2016 Iconset | BlackVariant">
              <a:extLst>
                <a:ext uri="{FF2B5EF4-FFF2-40B4-BE49-F238E27FC236}">
                  <a16:creationId xmlns:a16="http://schemas.microsoft.com/office/drawing/2014/main" id="{8CE19837-C3C6-1074-036E-9D881774E9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32202" y="63520"/>
              <a:ext cx="1423096" cy="1423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EE6F527-D3E5-1CE2-34CA-BCA62BD3E5D9}"/>
                </a:ext>
              </a:extLst>
            </p:cNvPr>
            <p:cNvSpPr/>
            <p:nvPr/>
          </p:nvSpPr>
          <p:spPr>
            <a:xfrm>
              <a:off x="4237924" y="229910"/>
              <a:ext cx="7975174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th-TH" sz="5400" b="1" dirty="0">
                  <a:latin typeface="TH SarabunPSK" panose="020B0500040200020003" pitchFamily="34" charset="-34"/>
                  <a:cs typeface="TH SarabunPSK" panose="020B0500040200020003" pitchFamily="34" charset="-34"/>
                </a:rPr>
                <a:t>ส่วนประกอบของหน้าต่าง</a:t>
              </a:r>
              <a:r>
                <a:rPr lang="th-TH" sz="5400" b="1" dirty="0" err="1">
                  <a:latin typeface="TH SarabunPSK" panose="020B0500040200020003" pitchFamily="34" charset="-34"/>
                  <a:cs typeface="TH SarabunPSK" panose="020B0500040200020003" pitchFamily="34" charset="-34"/>
                </a:rPr>
                <a:t>แมโคร</a:t>
              </a:r>
              <a:endParaRPr lang="en-US" sz="5400" b="1" dirty="0">
                <a:ln/>
                <a:solidFill>
                  <a:srgbClr val="233A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</p:grp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7824120"/>
              </p:ext>
            </p:extLst>
          </p:nvPr>
        </p:nvGraphicFramePr>
        <p:xfrm>
          <a:off x="1971987" y="2509116"/>
          <a:ext cx="9492132" cy="3200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734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2400" b="1" i="0" u="none" strike="noStrike" kern="1200" baseline="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ประเภทของแมโคร</a:t>
                      </a:r>
                      <a:endParaRPr lang="en-US" sz="24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>
                    <a:solidFill>
                      <a:srgbClr val="FB992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b="1" i="0" u="none" strike="noStrike" kern="1200" baseline="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ชื่อแอ็กชัน </a:t>
                      </a:r>
                      <a:endParaRPr lang="en-US" sz="24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>
                    <a:solidFill>
                      <a:srgbClr val="FB992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400" b="1" i="0" u="none" strike="noStrike" kern="1200" baseline="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คำอธิบาย</a:t>
                      </a:r>
                      <a:endParaRPr lang="en-US" sz="24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>
                    <a:solidFill>
                      <a:srgbClr val="FB992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th-TH" sz="2400" b="0" i="0" u="none" strike="noStrike" kern="1200" baseline="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ใช้ตัวกรอง / สอบถาม / ค้นหา</a:t>
                      </a:r>
                    </a:p>
                    <a:p>
                      <a:pPr algn="ctr"/>
                      <a:r>
                        <a:rPr lang="en-US" sz="2400" b="0" i="0" u="none" strike="noStrike" kern="1200" baseline="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(Filter / Query / Search)</a:t>
                      </a:r>
                      <a:endParaRPr lang="en-US" sz="24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0" u="none" strike="noStrike" kern="1200" baseline="0" dirty="0" err="1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FindRecord</a:t>
                      </a:r>
                      <a:endParaRPr lang="en-US" sz="24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2400" b="0" i="0" u="none" strike="noStrike" kern="1200" baseline="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ค้นหา </a:t>
                      </a:r>
                      <a:r>
                        <a:rPr lang="en-US" sz="2400" b="0" i="0" u="none" strike="noStrike" kern="1200" baseline="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Record </a:t>
                      </a:r>
                      <a:r>
                        <a:rPr lang="th-TH" sz="2400" b="0" i="0" u="none" strike="noStrike" kern="1200" baseline="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ที่ตรงตามเกณฑ์ที่ระบุ </a:t>
                      </a:r>
                      <a:r>
                        <a:rPr lang="en-US" sz="2400" b="0" i="0" u="none" strike="noStrike" kern="1200" baseline="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Record</a:t>
                      </a:r>
                    </a:p>
                    <a:p>
                      <a:r>
                        <a:rPr lang="th-TH" sz="2400" b="0" i="0" u="none" strike="noStrike" kern="1200" baseline="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สามารถค้นหาได้ในฟอร์มหรือรายงานที่ใช้งานอยู่</a:t>
                      </a:r>
                      <a:endParaRPr lang="en-US" sz="24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1680">
                <a:tc vMerge="1">
                  <a:txBody>
                    <a:bodyPr/>
                    <a:lstStyle/>
                    <a:p>
                      <a:endParaRPr lang="en-US" sz="24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0" u="none" strike="noStrike" kern="1200" baseline="0" dirty="0" err="1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OpenQuery</a:t>
                      </a:r>
                      <a:endParaRPr lang="en-US" sz="24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thaiDist"/>
                      <a:r>
                        <a:rPr lang="th-TH" sz="2400" b="0" i="0" u="none" strike="noStrike" kern="1200" baseline="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ใช้เปิด </a:t>
                      </a:r>
                      <a:r>
                        <a:rPr lang="en-US" sz="2400" b="0" i="0" u="none" strike="noStrike" kern="1200" baseline="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Query</a:t>
                      </a:r>
                      <a:r>
                        <a:rPr lang="th-TH" sz="2400" b="0" i="0" u="none" strike="noStrike" kern="1200" baseline="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 แบบใช้เลือกข้อมูล หรือ </a:t>
                      </a:r>
                      <a:r>
                        <a:rPr lang="en-US" sz="2400" b="0" i="0" u="none" strike="noStrike" kern="1200" baseline="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Query </a:t>
                      </a:r>
                      <a:r>
                        <a:rPr lang="th-TH" sz="2400" b="0" i="0" u="none" strike="noStrike" kern="1200" baseline="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แบบตารางในมุมมองแผ่นข้อมูลมุมมองออกแบบ หรือแสดงตัวอย่างก่อนพิมพ์ได้ นอกจากนี้ยังสามารถเลือกโหมดในการป้อนข้อมูลให้แก่ </a:t>
                      </a:r>
                      <a:r>
                        <a:rPr lang="en-US" sz="2400" b="0" i="0" u="none" strike="noStrike" kern="1200" baseline="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Query </a:t>
                      </a:r>
                      <a:r>
                        <a:rPr lang="th-TH" sz="2400" b="0" i="0" u="none" strike="noStrike" kern="1200" baseline="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ได้</a:t>
                      </a:r>
                      <a:endParaRPr lang="en-US" sz="24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01097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-1" y="1184102"/>
            <a:ext cx="12192000" cy="627558"/>
          </a:xfrm>
          <a:prstGeom prst="rect">
            <a:avLst/>
          </a:prstGeom>
          <a:solidFill>
            <a:srgbClr val="8878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600200"/>
          </a:xfrm>
          <a:prstGeom prst="rect">
            <a:avLst/>
          </a:prstGeom>
          <a:solidFill>
            <a:srgbClr val="A3D8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1A74F61-9957-1739-8B47-8073D8A3CC88}"/>
              </a:ext>
            </a:extLst>
          </p:cNvPr>
          <p:cNvGrpSpPr/>
          <p:nvPr/>
        </p:nvGrpSpPr>
        <p:grpSpPr>
          <a:xfrm>
            <a:off x="411516" y="82374"/>
            <a:ext cx="11083798" cy="1423096"/>
            <a:chOff x="2632202" y="63520"/>
            <a:chExt cx="11083798" cy="1423096"/>
          </a:xfrm>
        </p:grpSpPr>
        <p:sp>
          <p:nvSpPr>
            <p:cNvPr id="4" name="Rounded Rectangle 1">
              <a:extLst>
                <a:ext uri="{FF2B5EF4-FFF2-40B4-BE49-F238E27FC236}">
                  <a16:creationId xmlns:a16="http://schemas.microsoft.com/office/drawing/2014/main" id="{5C147654-BA3B-0887-8913-2547B0A6014E}"/>
                </a:ext>
              </a:extLst>
            </p:cNvPr>
            <p:cNvSpPr/>
            <p:nvPr/>
          </p:nvSpPr>
          <p:spPr>
            <a:xfrm>
              <a:off x="2961564" y="350551"/>
              <a:ext cx="10754436" cy="79724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38100">
              <a:solidFill>
                <a:srgbClr val="A651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 descr="Access 2 Icon | Button UI MS Office 2016 Iconset | BlackVariant">
              <a:extLst>
                <a:ext uri="{FF2B5EF4-FFF2-40B4-BE49-F238E27FC236}">
                  <a16:creationId xmlns:a16="http://schemas.microsoft.com/office/drawing/2014/main" id="{17A74436-E5DA-E14F-5127-EE58CF728B6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32202" y="63520"/>
              <a:ext cx="1423096" cy="1423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4FB124F-4080-D73C-60D3-B7B33CE31743}"/>
                </a:ext>
              </a:extLst>
            </p:cNvPr>
            <p:cNvSpPr/>
            <p:nvPr/>
          </p:nvSpPr>
          <p:spPr>
            <a:xfrm>
              <a:off x="4237924" y="229910"/>
              <a:ext cx="7975174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th-TH" sz="5400" b="1" dirty="0">
                  <a:latin typeface="TH SarabunPSK" panose="020B0500040200020003" pitchFamily="34" charset="-34"/>
                  <a:cs typeface="TH SarabunPSK" panose="020B0500040200020003" pitchFamily="34" charset="-34"/>
                </a:rPr>
                <a:t>ส่วนประกอบของหน้าต่าง</a:t>
              </a:r>
              <a:r>
                <a:rPr lang="th-TH" sz="5400" b="1" dirty="0" err="1">
                  <a:latin typeface="TH SarabunPSK" panose="020B0500040200020003" pitchFamily="34" charset="-34"/>
                  <a:cs typeface="TH SarabunPSK" panose="020B0500040200020003" pitchFamily="34" charset="-34"/>
                </a:rPr>
                <a:t>แมโคร</a:t>
              </a:r>
              <a:endParaRPr lang="en-US" sz="5400" b="1" dirty="0">
                <a:ln/>
                <a:solidFill>
                  <a:srgbClr val="233A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</p:grp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3600132"/>
              </p:ext>
            </p:extLst>
          </p:nvPr>
        </p:nvGraphicFramePr>
        <p:xfrm>
          <a:off x="1971987" y="1886948"/>
          <a:ext cx="9492132" cy="239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734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2400" b="1" i="0" u="none" strike="noStrike" kern="1200" baseline="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ประเภทของแมโคร</a:t>
                      </a:r>
                      <a:endParaRPr lang="en-US" sz="24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>
                    <a:solidFill>
                      <a:srgbClr val="FB992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b="1" i="0" u="none" strike="noStrike" kern="1200" baseline="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ชื่อแอ็กชัน </a:t>
                      </a:r>
                      <a:endParaRPr lang="en-US" sz="24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>
                    <a:solidFill>
                      <a:srgbClr val="FB992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400" b="1" i="0" u="none" strike="noStrike" kern="1200" baseline="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คำอธิบาย</a:t>
                      </a:r>
                      <a:endParaRPr lang="en-US" sz="24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>
                    <a:solidFill>
                      <a:srgbClr val="FB992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th-TH" sz="2400" b="0" i="0" u="none" strike="noStrike" kern="1200" baseline="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ใช้ตัวกรอง / สอบถาม / ค้นหา</a:t>
                      </a:r>
                    </a:p>
                    <a:p>
                      <a:pPr algn="ctr"/>
                      <a:r>
                        <a:rPr lang="en-US" sz="2400" b="0" i="0" u="none" strike="noStrike" kern="1200" baseline="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(Filter / Query / Search)</a:t>
                      </a:r>
                      <a:endParaRPr lang="en-US" sz="24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0" u="none" strike="noStrike" kern="1200" baseline="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Refresh</a:t>
                      </a:r>
                      <a:endParaRPr lang="en-US" sz="24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2400" b="0" i="0" u="none" strike="noStrike" kern="1200" baseline="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ฟื้นฟู </a:t>
                      </a:r>
                      <a:r>
                        <a:rPr lang="en-US" sz="2400" b="0" i="0" u="none" strike="noStrike" kern="1200" baseline="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Record </a:t>
                      </a:r>
                      <a:r>
                        <a:rPr lang="th-TH" sz="2400" b="0" i="0" u="none" strike="noStrike" kern="1200" baseline="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ในมุมมอง</a:t>
                      </a:r>
                      <a:endParaRPr lang="en-US" sz="24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1680">
                <a:tc vMerge="1">
                  <a:txBody>
                    <a:bodyPr/>
                    <a:lstStyle/>
                    <a:p>
                      <a:endParaRPr lang="en-US" sz="24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0" u="none" strike="noStrike" kern="1200" baseline="0" dirty="0" err="1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RefreshRecord</a:t>
                      </a:r>
                      <a:endParaRPr lang="en-US" sz="24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2400" b="0" i="0" u="none" strike="noStrike" kern="1200" baseline="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ฟื้นฟู </a:t>
                      </a:r>
                      <a:r>
                        <a:rPr lang="en-US" sz="2400" b="0" i="0" u="none" strike="noStrike" kern="1200" baseline="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Record </a:t>
                      </a:r>
                      <a:r>
                        <a:rPr lang="th-TH" sz="2400" b="0" i="0" u="none" strike="noStrike" kern="1200" baseline="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ปัจจุบัน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1680">
                <a:tc vMerge="1">
                  <a:txBody>
                    <a:bodyPr/>
                    <a:lstStyle/>
                    <a:p>
                      <a:pPr algn="ctr"/>
                      <a:endParaRPr lang="en-US" sz="24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0" u="none" strike="noStrike" kern="1200" baseline="0" dirty="0" err="1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RemoveFilterSort</a:t>
                      </a:r>
                      <a:endParaRPr lang="en-US" sz="24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2400" b="0" i="0" u="none" strike="noStrike" kern="1200" baseline="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ลบตัวกรองปัจจุบัน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0651375"/>
              </p:ext>
            </p:extLst>
          </p:nvPr>
        </p:nvGraphicFramePr>
        <p:xfrm>
          <a:off x="1971987" y="4366196"/>
          <a:ext cx="9492132" cy="238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734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2400" b="1" i="0" u="none" strike="noStrike" kern="1200" baseline="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ประเภทของแมโคร</a:t>
                      </a:r>
                      <a:endParaRPr lang="en-US" sz="24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>
                    <a:solidFill>
                      <a:srgbClr val="FB992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b="1" i="0" u="none" strike="noStrike" kern="1200" baseline="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ชื่อแอ็กชัน </a:t>
                      </a:r>
                      <a:endParaRPr lang="en-US" sz="24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>
                    <a:solidFill>
                      <a:srgbClr val="FB992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400" b="1" i="0" u="none" strike="noStrike" kern="1200" baseline="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คำอธิบาย</a:t>
                      </a:r>
                      <a:endParaRPr lang="en-US" sz="24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>
                    <a:solidFill>
                      <a:srgbClr val="FB992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th-TH" sz="2400" b="0" i="0" u="none" strike="noStrike" kern="1200" baseline="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ใช้ตัวกรอง / สอบถาม / ค้นหา</a:t>
                      </a:r>
                    </a:p>
                    <a:p>
                      <a:pPr algn="ctr"/>
                      <a:r>
                        <a:rPr lang="en-US" sz="2400" b="0" i="0" u="none" strike="noStrike" kern="1200" baseline="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(Filter / Query / Search)</a:t>
                      </a:r>
                      <a:endParaRPr lang="en-US" sz="24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0" u="none" strike="noStrike" kern="1200" baseline="0" dirty="0" err="1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Requery</a:t>
                      </a:r>
                      <a:endParaRPr lang="en-US" sz="24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thaiDist"/>
                      <a:r>
                        <a:rPr lang="th-TH" sz="2400" b="0" i="0" u="none" strike="noStrike" kern="1200" baseline="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บังคับตัวควบคุมที่ระบุบนวัตถุที่ใช้งานให้ทำแบบ</a:t>
                      </a:r>
                    </a:p>
                    <a:p>
                      <a:pPr algn="thaiDist"/>
                      <a:r>
                        <a:rPr lang="th-TH" sz="2400" b="0" i="0" u="none" strike="noStrike" kern="1200" baseline="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สอบถามอีกครั้ง หรือให้วัตถุทำแบบสอบถามอีกครั้งถ้ายังไม่ระบุตัวควบคุม</a:t>
                      </a:r>
                      <a:endParaRPr lang="en-US" sz="24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1680">
                <a:tc vMerge="1">
                  <a:txBody>
                    <a:bodyPr/>
                    <a:lstStyle/>
                    <a:p>
                      <a:endParaRPr lang="en-US" sz="24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0" u="none" strike="noStrike" kern="1200" baseline="0" dirty="0" err="1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SearchForRecord</a:t>
                      </a:r>
                      <a:endParaRPr lang="en-US" sz="24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2400" b="0" i="0" u="none" strike="noStrike" kern="1200" baseline="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ค้นหา </a:t>
                      </a:r>
                      <a:r>
                        <a:rPr lang="en-US" sz="2400" b="0" i="0" u="none" strike="noStrike" kern="1200" baseline="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Record </a:t>
                      </a:r>
                      <a:r>
                        <a:rPr lang="th-TH" sz="2400" b="0" i="0" u="none" strike="noStrike" kern="1200" baseline="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ในวัตถุตามเงื่อนไข</a:t>
                      </a:r>
                      <a:endParaRPr lang="en-US" sz="24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6409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2D7CD87-4C8E-1A85-82EA-62DB2994BB55}"/>
              </a:ext>
            </a:extLst>
          </p:cNvPr>
          <p:cNvGrpSpPr/>
          <p:nvPr/>
        </p:nvGrpSpPr>
        <p:grpSpPr>
          <a:xfrm>
            <a:off x="-1" y="4945787"/>
            <a:ext cx="12192001" cy="1912212"/>
            <a:chOff x="-1" y="4945787"/>
            <a:chExt cx="12192001" cy="1912212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984EFA09-CFD8-31F8-7848-E4FD0922773F}"/>
                </a:ext>
              </a:extLst>
            </p:cNvPr>
            <p:cNvSpPr/>
            <p:nvPr/>
          </p:nvSpPr>
          <p:spPr>
            <a:xfrm rot="10800000">
              <a:off x="0" y="4945787"/>
              <a:ext cx="12192000" cy="627558"/>
            </a:xfrm>
            <a:prstGeom prst="rect">
              <a:avLst/>
            </a:prstGeom>
            <a:solidFill>
              <a:srgbClr val="8878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F762C4F-3D18-9DE3-E995-0AAAF267A53E}"/>
                </a:ext>
              </a:extLst>
            </p:cNvPr>
            <p:cNvSpPr/>
            <p:nvPr/>
          </p:nvSpPr>
          <p:spPr>
            <a:xfrm rot="10800000">
              <a:off x="-1" y="5118754"/>
              <a:ext cx="12192000" cy="1739245"/>
            </a:xfrm>
            <a:prstGeom prst="rect">
              <a:avLst/>
            </a:prstGeom>
            <a:solidFill>
              <a:srgbClr val="A3D8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488F4D2E-1149-B9B0-84B3-746766F1BEE8}"/>
              </a:ext>
            </a:extLst>
          </p:cNvPr>
          <p:cNvGrpSpPr/>
          <p:nvPr/>
        </p:nvGrpSpPr>
        <p:grpSpPr>
          <a:xfrm>
            <a:off x="-1" y="-406400"/>
            <a:ext cx="12192001" cy="1811660"/>
            <a:chOff x="-1" y="0"/>
            <a:chExt cx="12192001" cy="181166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D31BFAB-544D-154B-314D-2AC6A6B1F1E3}"/>
                </a:ext>
              </a:extLst>
            </p:cNvPr>
            <p:cNvSpPr/>
            <p:nvPr/>
          </p:nvSpPr>
          <p:spPr>
            <a:xfrm>
              <a:off x="-1" y="1184102"/>
              <a:ext cx="12192000" cy="627558"/>
            </a:xfrm>
            <a:prstGeom prst="rect">
              <a:avLst/>
            </a:prstGeom>
            <a:solidFill>
              <a:srgbClr val="8878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56C7000-1658-3408-84E0-C9678791FF80}"/>
                </a:ext>
              </a:extLst>
            </p:cNvPr>
            <p:cNvSpPr/>
            <p:nvPr/>
          </p:nvSpPr>
          <p:spPr>
            <a:xfrm>
              <a:off x="0" y="0"/>
              <a:ext cx="12192000" cy="1600200"/>
            </a:xfrm>
            <a:prstGeom prst="rect">
              <a:avLst/>
            </a:prstGeom>
            <a:solidFill>
              <a:srgbClr val="A3D8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56" name="Picture 8" descr="เกียร์, คอมพิวเตอร์ของไอคอน, เฟือง png - png เกียร์, คอมพิวเตอร์ของไอคอน,  เฟือง icon vecto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5842" y="381821"/>
            <a:ext cx="1180106" cy="681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-720512" y="110146"/>
            <a:ext cx="404488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th-TH" sz="3200" b="1" dirty="0">
                <a:ln/>
                <a:latin typeface="TH SarabunPSK" panose="020B0500040200020003" pitchFamily="34" charset="-34"/>
                <a:cs typeface="TH SarabunPSK" panose="020B0500040200020003" pitchFamily="34" charset="-34"/>
              </a:rPr>
              <a:t>สาระสำคัญ</a:t>
            </a:r>
            <a:endParaRPr lang="en-US" sz="3200" b="1" dirty="0">
              <a:ln/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0" y="727988"/>
            <a:ext cx="2603862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2603862" y="635746"/>
            <a:ext cx="184484" cy="184484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04904" y="1529801"/>
            <a:ext cx="1093709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thaiDist"/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	โปรแกรม </a:t>
            </a:r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Microsoft Access </a:t>
            </a: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มีเครื่องมือช่วยสร้างคำสั่งการทำงานเฉพาะตามที่ต้องการโดยที่ไม่จำเป็นต้องเขียน </a:t>
            </a:r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Script </a:t>
            </a: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ภาษาคอมพิวเตอร์ เรียกว่า แมโคร (</a:t>
            </a:r>
            <a:r>
              <a:rPr lang="en-US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Macro) </a:t>
            </a:r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โดยแมโครหมายถึงกลุ่มหรือเซตของการทำงานอัตโนมัติและตามคำสั่ง สามารถสร้างแมโครให้ทำงาน เมื่อมีการกดปุ่มหรือคลิกสั่งการทำงาน หรืออาจให้แมโครทำงานอัตโนมัติทุกครั้งที่เปิดโปรแกรมขึ้นมา</a:t>
            </a:r>
            <a:endParaRPr lang="en-US" sz="32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8858199" y="3776499"/>
            <a:ext cx="404488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th-TH" sz="3200" b="1" dirty="0">
                <a:ln/>
                <a:latin typeface="TH SarabunPSK" panose="020B0500040200020003" pitchFamily="34" charset="-34"/>
                <a:cs typeface="TH SarabunPSK" panose="020B0500040200020003" pitchFamily="34" charset="-34"/>
              </a:rPr>
              <a:t>สาระการเรียนรู้</a:t>
            </a:r>
            <a:endParaRPr lang="en-US" sz="3200" b="1" dirty="0">
              <a:ln/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974606" y="5388321"/>
            <a:ext cx="477195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1. ส่วนประกอบของหน้าต่างแมโคร</a:t>
            </a:r>
          </a:p>
          <a:p>
            <a:r>
              <a:rPr lang="th-TH" sz="32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2. การอ้างถึงแมโครเพื่อควบคุมการทำงาน</a:t>
            </a:r>
          </a:p>
        </p:txBody>
      </p:sp>
      <p:cxnSp>
        <p:nvCxnSpPr>
          <p:cNvPr id="34" name="Straight Connector 33"/>
          <p:cNvCxnSpPr/>
          <p:nvPr/>
        </p:nvCxnSpPr>
        <p:spPr>
          <a:xfrm>
            <a:off x="9584526" y="4361274"/>
            <a:ext cx="2603862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9413897" y="4269032"/>
            <a:ext cx="184484" cy="184484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8" descr="เกียร์, คอมพิวเตอร์ของไอคอน, เฟือง png - png เกียร์, คอมพิวเตอร์ของไอคอน,  เฟือง icon vecto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9159" y="4032123"/>
            <a:ext cx="1180106" cy="681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2876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mph" presetSubtype="0" repeatCount="indefinite" fill="hold" nodeType="withEffect">
                                  <p:stCondLst>
                                    <p:cond delay="3300"/>
                                  </p:stCondLst>
                                  <p:childTnLst>
                                    <p:animRot by="21600000">
                                      <p:cBhvr>
                                        <p:cTn id="12" dur="225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2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grpId="0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8" presetClass="emph" presetSubtype="0" repeatCount="indefinite" fill="hold" nodeType="withEffect">
                                  <p:stCondLst>
                                    <p:cond delay="3300"/>
                                  </p:stCondLst>
                                  <p:childTnLst>
                                    <p:animRot by="21600000">
                                      <p:cBhvr>
                                        <p:cTn id="20" dur="2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-1" y="1184102"/>
            <a:ext cx="12192000" cy="627558"/>
          </a:xfrm>
          <a:prstGeom prst="rect">
            <a:avLst/>
          </a:prstGeom>
          <a:solidFill>
            <a:srgbClr val="8878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600200"/>
          </a:xfrm>
          <a:prstGeom prst="rect">
            <a:avLst/>
          </a:prstGeom>
          <a:solidFill>
            <a:srgbClr val="A3D8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9B46341-7BA2-056D-AF59-AA12263EAC28}"/>
              </a:ext>
            </a:extLst>
          </p:cNvPr>
          <p:cNvGrpSpPr/>
          <p:nvPr/>
        </p:nvGrpSpPr>
        <p:grpSpPr>
          <a:xfrm>
            <a:off x="411516" y="82374"/>
            <a:ext cx="11083798" cy="1423096"/>
            <a:chOff x="2632202" y="63520"/>
            <a:chExt cx="11083798" cy="1423096"/>
          </a:xfrm>
        </p:grpSpPr>
        <p:sp>
          <p:nvSpPr>
            <p:cNvPr id="4" name="Rounded Rectangle 1">
              <a:extLst>
                <a:ext uri="{FF2B5EF4-FFF2-40B4-BE49-F238E27FC236}">
                  <a16:creationId xmlns:a16="http://schemas.microsoft.com/office/drawing/2014/main" id="{C49D9685-DCE7-4D2C-E23E-3DD3197BB646}"/>
                </a:ext>
              </a:extLst>
            </p:cNvPr>
            <p:cNvSpPr/>
            <p:nvPr/>
          </p:nvSpPr>
          <p:spPr>
            <a:xfrm>
              <a:off x="2961564" y="350551"/>
              <a:ext cx="10754436" cy="79724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38100">
              <a:solidFill>
                <a:srgbClr val="A651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 descr="Access 2 Icon | Button UI MS Office 2016 Iconset | BlackVariant">
              <a:extLst>
                <a:ext uri="{FF2B5EF4-FFF2-40B4-BE49-F238E27FC236}">
                  <a16:creationId xmlns:a16="http://schemas.microsoft.com/office/drawing/2014/main" id="{3852A235-66C3-A96F-D4A2-829610C4979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32202" y="63520"/>
              <a:ext cx="1423096" cy="1423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AF4CA3F-21B6-2CF8-0BCB-874A32AFD755}"/>
                </a:ext>
              </a:extLst>
            </p:cNvPr>
            <p:cNvSpPr/>
            <p:nvPr/>
          </p:nvSpPr>
          <p:spPr>
            <a:xfrm>
              <a:off x="4237924" y="229910"/>
              <a:ext cx="7975174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th-TH" sz="5400" b="1" dirty="0">
                  <a:latin typeface="TH SarabunPSK" panose="020B0500040200020003" pitchFamily="34" charset="-34"/>
                  <a:cs typeface="TH SarabunPSK" panose="020B0500040200020003" pitchFamily="34" charset="-34"/>
                </a:rPr>
                <a:t>ส่วนประกอบของหน้าต่าง</a:t>
              </a:r>
              <a:r>
                <a:rPr lang="th-TH" sz="5400" b="1" dirty="0" err="1">
                  <a:latin typeface="TH SarabunPSK" panose="020B0500040200020003" pitchFamily="34" charset="-34"/>
                  <a:cs typeface="TH SarabunPSK" panose="020B0500040200020003" pitchFamily="34" charset="-34"/>
                </a:rPr>
                <a:t>แมโคร</a:t>
              </a:r>
              <a:endParaRPr lang="en-US" sz="5400" b="1" dirty="0">
                <a:ln/>
                <a:solidFill>
                  <a:srgbClr val="233A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</p:grp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3839751"/>
              </p:ext>
            </p:extLst>
          </p:nvPr>
        </p:nvGraphicFramePr>
        <p:xfrm>
          <a:off x="1745097" y="2385650"/>
          <a:ext cx="9492132" cy="3566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734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2400" b="1" i="0" u="none" strike="noStrike" kern="1200" baseline="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ประเภทของแมโคร</a:t>
                      </a:r>
                      <a:endParaRPr lang="en-US" sz="24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>
                    <a:solidFill>
                      <a:srgbClr val="FB992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b="1" i="0" u="none" strike="noStrike" kern="1200" baseline="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ชื่อแอ็กชัน </a:t>
                      </a:r>
                      <a:endParaRPr lang="en-US" sz="24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>
                    <a:solidFill>
                      <a:srgbClr val="FB992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400" b="1" i="0" u="none" strike="noStrike" kern="1200" baseline="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คำอธิบาย</a:t>
                      </a:r>
                      <a:endParaRPr lang="en-US" sz="24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>
                    <a:solidFill>
                      <a:srgbClr val="FB992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th-TH" sz="2400" b="0" i="0" u="none" strike="noStrike" kern="1200" baseline="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ใช้ตัวกรอง / สอบถาม / ค้นหา</a:t>
                      </a:r>
                    </a:p>
                    <a:p>
                      <a:pPr algn="ctr"/>
                      <a:r>
                        <a:rPr lang="en-US" sz="2400" b="0" i="0" u="none" strike="noStrike" kern="1200" baseline="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(Filter / Query / Search)</a:t>
                      </a:r>
                      <a:endParaRPr lang="en-US" sz="24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0" u="none" strike="noStrike" kern="1200" baseline="0" dirty="0" err="1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SetFilter</a:t>
                      </a:r>
                      <a:endParaRPr lang="en-US" sz="24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thaiDist"/>
                      <a:r>
                        <a:rPr lang="th-TH" sz="2400" b="0" i="0" u="none" strike="noStrike" kern="1200" baseline="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นำตัวกรองแบบสอบถามหรือส่วนคำสั่ง </a:t>
                      </a:r>
                      <a:r>
                        <a:rPr lang="en-US" sz="2400" b="0" i="0" u="none" strike="noStrike" kern="1200" baseline="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Where </a:t>
                      </a:r>
                      <a:r>
                        <a:rPr lang="th-TH" sz="2400" b="0" i="0" u="none" strike="noStrike" kern="1200" baseline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ใน</a:t>
                      </a:r>
                      <a:r>
                        <a:rPr lang="en-US" sz="2400" b="0" i="0" u="none" strike="noStrike" kern="1200" baseline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SQL</a:t>
                      </a:r>
                      <a:r>
                        <a:rPr lang="th-TH" sz="2400" b="0" i="0" u="none" strike="noStrike" kern="1200" baseline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ไป</a:t>
                      </a:r>
                      <a:r>
                        <a:rPr lang="th-TH" sz="2400" b="0" i="0" u="none" strike="noStrike" kern="1200" baseline="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ใช้กับตารางฟอร์ม หรือรายงาน เพื่อจำกัดหรือ </a:t>
                      </a:r>
                      <a:r>
                        <a:rPr lang="th-TH" sz="2400" b="0" i="0" u="none" strike="noStrike" kern="1200" baseline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เรียงลำดับ </a:t>
                      </a:r>
                      <a:r>
                        <a:rPr lang="en-US" sz="2400" b="0" i="0" u="none" strike="noStrike" kern="1200" baseline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Record</a:t>
                      </a:r>
                      <a:r>
                        <a:rPr lang="th-TH" sz="2400" b="0" i="0" u="none" strike="noStrike" kern="1200" baseline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ใน</a:t>
                      </a:r>
                      <a:r>
                        <a:rPr lang="th-TH" sz="2400" b="0" i="0" u="none" strike="noStrike" kern="1200" baseline="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ตาราง หรือ </a:t>
                      </a:r>
                      <a:r>
                        <a:rPr lang="en-US" sz="2400" b="0" i="0" u="none" strike="noStrike" kern="1200" baseline="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Record</a:t>
                      </a:r>
                      <a:r>
                        <a:rPr lang="th-TH" sz="2400" b="0" i="0" u="none" strike="noStrike" kern="1200" baseline="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จากตารางหรือแบบสอบถามต้นแบบของฟอร์มหรือ</a:t>
                      </a:r>
                      <a:endParaRPr lang="en-US" sz="24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1680">
                <a:tc vMerge="1">
                  <a:txBody>
                    <a:bodyPr/>
                    <a:lstStyle/>
                    <a:p>
                      <a:endParaRPr lang="en-US" sz="24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0" u="none" strike="noStrike" kern="1200" baseline="0" dirty="0" err="1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SetOrderBy</a:t>
                      </a:r>
                      <a:endParaRPr lang="en-US" sz="24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thaiDist"/>
                      <a:r>
                        <a:rPr lang="th-TH" sz="2400" b="0" i="0" u="none" strike="noStrike" kern="1200" baseline="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นำ การเรียงลำ ดับไปใช้กับ </a:t>
                      </a:r>
                      <a:r>
                        <a:rPr lang="en-US" sz="2400" b="0" i="0" u="none" strike="noStrike" kern="1200" baseline="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record </a:t>
                      </a:r>
                      <a:r>
                        <a:rPr lang="th-TH" sz="2400" b="0" i="0" u="none" strike="noStrike" kern="1200" baseline="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ในตาราง</a:t>
                      </a:r>
                    </a:p>
                    <a:p>
                      <a:pPr algn="thaiDist"/>
                      <a:r>
                        <a:rPr lang="th-TH" sz="2400" b="0" i="0" u="none" strike="noStrike" kern="1200" baseline="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หรือ </a:t>
                      </a:r>
                      <a:r>
                        <a:rPr lang="en-US" sz="2400" b="0" i="0" u="none" strike="noStrike" kern="1200" baseline="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Record</a:t>
                      </a:r>
                      <a:r>
                        <a:rPr lang="th-TH" sz="2400" b="0" i="0" u="none" strike="noStrike" kern="1200" baseline="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จากตาราง หรือแบบสอบถามต้นแบบของฟอร์มหรือรายงาน</a:t>
                      </a:r>
                      <a:endParaRPr lang="en-US" sz="24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44640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-1" y="1184102"/>
            <a:ext cx="12192000" cy="627558"/>
          </a:xfrm>
          <a:prstGeom prst="rect">
            <a:avLst/>
          </a:prstGeom>
          <a:solidFill>
            <a:srgbClr val="8878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600200"/>
          </a:xfrm>
          <a:prstGeom prst="rect">
            <a:avLst/>
          </a:prstGeom>
          <a:solidFill>
            <a:srgbClr val="A3D8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7741773"/>
              </p:ext>
            </p:extLst>
          </p:nvPr>
        </p:nvGraphicFramePr>
        <p:xfrm>
          <a:off x="1971987" y="1934080"/>
          <a:ext cx="9492132" cy="201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734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2400" b="1" i="0" u="none" strike="noStrike" kern="1200" baseline="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ประเภทของแมโคร</a:t>
                      </a:r>
                      <a:endParaRPr lang="en-US" sz="24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>
                    <a:solidFill>
                      <a:srgbClr val="FB992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b="1" i="0" u="none" strike="noStrike" kern="1200" baseline="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ชื่อแอ็กชัน </a:t>
                      </a:r>
                      <a:endParaRPr lang="en-US" sz="24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>
                    <a:solidFill>
                      <a:srgbClr val="FB992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400" b="1" i="0" u="none" strike="noStrike" kern="1200" baseline="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คำอธิบาย</a:t>
                      </a:r>
                      <a:endParaRPr lang="en-US" sz="24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>
                    <a:solidFill>
                      <a:srgbClr val="FB992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2400" b="0" i="0" u="none" strike="noStrike" kern="1200" baseline="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ใช้ตัวกรอง / สอบถาม / ค้นหา</a:t>
                      </a:r>
                    </a:p>
                    <a:p>
                      <a:pPr algn="ctr"/>
                      <a:r>
                        <a:rPr lang="en-US" sz="2400" b="0" i="0" u="none" strike="noStrike" kern="1200" baseline="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(Filter / Query / Search)</a:t>
                      </a:r>
                      <a:endParaRPr lang="en-US" sz="24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0" u="none" strike="noStrike" kern="1200" baseline="0" dirty="0" err="1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ShowAllRecord</a:t>
                      </a:r>
                      <a:endParaRPr lang="en-US" sz="24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thaiDist"/>
                      <a:r>
                        <a:rPr lang="th-TH" sz="2400" b="0" i="0" u="none" strike="noStrike" kern="1200" baseline="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ลบตัวกรองใด ๆ ที่มีการนำ มาใช้จากตาราง</a:t>
                      </a:r>
                    </a:p>
                    <a:p>
                      <a:pPr algn="thaiDist"/>
                      <a:r>
                        <a:rPr lang="th-TH" sz="2400" b="0" i="0" u="none" strike="noStrike" kern="1200" baseline="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แบบสอบถาม หรือฟอร์มที่ใช้งานอยู่ แสดง </a:t>
                      </a:r>
                      <a:r>
                        <a:rPr lang="en-US" sz="2400" b="0" i="0" u="none" strike="noStrike" kern="1200" baseline="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Record</a:t>
                      </a:r>
                      <a:r>
                        <a:rPr lang="th-TH" sz="2400" b="0" i="0" u="none" strike="noStrike" kern="1200" baseline="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ในตารางทั้งหมดหรือชุดผลลัพธ์ทั้งหมดในตารางหรือแบบสอบถามต้นแบบของฟอร์ม</a:t>
                      </a:r>
                      <a:endParaRPr lang="en-US" sz="24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2668255"/>
              </p:ext>
            </p:extLst>
          </p:nvPr>
        </p:nvGraphicFramePr>
        <p:xfrm>
          <a:off x="1971987" y="4055111"/>
          <a:ext cx="9492132" cy="265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734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2400" b="1" i="0" u="none" strike="noStrike" kern="1200" baseline="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ประเภทของแมโคร</a:t>
                      </a:r>
                      <a:endParaRPr lang="en-US" sz="24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>
                    <a:solidFill>
                      <a:srgbClr val="FB992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b="1" i="0" u="none" strike="noStrike" kern="1200" baseline="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ชื่อแอ็กชัน </a:t>
                      </a:r>
                      <a:endParaRPr lang="en-US" sz="24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>
                    <a:solidFill>
                      <a:srgbClr val="FB992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400" b="1" i="0" u="none" strike="noStrike" kern="1200" baseline="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คำอธิบาย</a:t>
                      </a:r>
                      <a:endParaRPr lang="en-US" sz="24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>
                    <a:solidFill>
                      <a:srgbClr val="FB992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th-TH" sz="2400" b="0" i="0" u="none" strike="noStrike" kern="1200" baseline="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คำสั่งแมโคร</a:t>
                      </a:r>
                    </a:p>
                    <a:p>
                      <a:pPr algn="ctr"/>
                      <a:r>
                        <a:rPr lang="en-US" sz="2400" b="0" i="0" u="none" strike="noStrike" kern="1200" baseline="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(Macro Command)</a:t>
                      </a:r>
                      <a:endParaRPr lang="en-US" sz="24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0" u="none" strike="noStrike" kern="1200" baseline="0" dirty="0" err="1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CancelEvent</a:t>
                      </a:r>
                      <a:endParaRPr lang="en-US" sz="24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2400" b="0" i="0" u="none" strike="noStrike" kern="1200" baseline="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ยกเลิกเหตุการณ์ของ </a:t>
                      </a:r>
                      <a:r>
                        <a:rPr lang="en-US" sz="2400" b="0" i="0" u="none" strike="noStrike" kern="1200" baseline="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Microsoft Access </a:t>
                      </a:r>
                      <a:r>
                        <a:rPr lang="th-TH" sz="2400" b="0" i="0" u="none" strike="noStrike" kern="1200" baseline="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ที่มาจากการทำงานตามคำสั่งของแมโคร</a:t>
                      </a:r>
                      <a:endParaRPr lang="en-US" sz="24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sz="24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0" u="none" strike="noStrike" kern="1200" baseline="0" dirty="0" err="1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ClearMacroError</a:t>
                      </a:r>
                      <a:endParaRPr lang="en-US" sz="24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2400" b="0" i="0" u="none" strike="noStrike" kern="1200" baseline="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ล้างข้อผิดพลาดล่าสุดที่ในวัตถุแมโคร</a:t>
                      </a:r>
                      <a:endParaRPr lang="en-US" sz="24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sz="24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0" u="none" strike="noStrike" kern="1200" baseline="0" dirty="0" err="1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OnError</a:t>
                      </a:r>
                      <a:endParaRPr lang="en-US" sz="24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2400" b="0" i="0" u="none" strike="noStrike" kern="1200" baseline="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กำหนดลักษณะการจัดการข้อผิดพลาดในแมโคร</a:t>
                      </a:r>
                      <a:endParaRPr lang="en-US" sz="24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sz="24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0" u="none" strike="noStrike" kern="1200" baseline="0" dirty="0" err="1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RemoveTempVar</a:t>
                      </a:r>
                      <a:endParaRPr lang="en-US" sz="24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2400" b="0" i="0" u="none" strike="noStrike" kern="1200" baseline="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ลบตัวแปรชั่วคราวทั้งหมด</a:t>
                      </a:r>
                      <a:endParaRPr lang="en-US" sz="24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:a16="http://schemas.microsoft.com/office/drawing/2014/main" id="{D8EA4D95-54DD-C8D1-FD11-7024609444DE}"/>
              </a:ext>
            </a:extLst>
          </p:cNvPr>
          <p:cNvGrpSpPr/>
          <p:nvPr/>
        </p:nvGrpSpPr>
        <p:grpSpPr>
          <a:xfrm>
            <a:off x="411516" y="82374"/>
            <a:ext cx="11083798" cy="1423096"/>
            <a:chOff x="2632202" y="63520"/>
            <a:chExt cx="11083798" cy="1423096"/>
          </a:xfrm>
        </p:grpSpPr>
        <p:sp>
          <p:nvSpPr>
            <p:cNvPr id="5" name="Rounded Rectangle 1">
              <a:extLst>
                <a:ext uri="{FF2B5EF4-FFF2-40B4-BE49-F238E27FC236}">
                  <a16:creationId xmlns:a16="http://schemas.microsoft.com/office/drawing/2014/main" id="{A2BAEF72-D21B-2634-6B59-396E872ADF0D}"/>
                </a:ext>
              </a:extLst>
            </p:cNvPr>
            <p:cNvSpPr/>
            <p:nvPr/>
          </p:nvSpPr>
          <p:spPr>
            <a:xfrm>
              <a:off x="2961564" y="350551"/>
              <a:ext cx="10754436" cy="79724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38100">
              <a:solidFill>
                <a:srgbClr val="A651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 descr="Access 2 Icon | Button UI MS Office 2016 Iconset | BlackVariant">
              <a:extLst>
                <a:ext uri="{FF2B5EF4-FFF2-40B4-BE49-F238E27FC236}">
                  <a16:creationId xmlns:a16="http://schemas.microsoft.com/office/drawing/2014/main" id="{4DFC2532-3788-C7A1-9A5B-2F631BE541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32202" y="63520"/>
              <a:ext cx="1423096" cy="1423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8B7E279-1F2F-8C03-FCEC-0B5359712786}"/>
                </a:ext>
              </a:extLst>
            </p:cNvPr>
            <p:cNvSpPr/>
            <p:nvPr/>
          </p:nvSpPr>
          <p:spPr>
            <a:xfrm>
              <a:off x="4237924" y="229910"/>
              <a:ext cx="7975174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th-TH" sz="5400" b="1" dirty="0">
                  <a:latin typeface="TH SarabunPSK" panose="020B0500040200020003" pitchFamily="34" charset="-34"/>
                  <a:cs typeface="TH SarabunPSK" panose="020B0500040200020003" pitchFamily="34" charset="-34"/>
                </a:rPr>
                <a:t>ส่วนประกอบของหน้าต่าง</a:t>
              </a:r>
              <a:r>
                <a:rPr lang="th-TH" sz="5400" b="1" dirty="0" err="1">
                  <a:latin typeface="TH SarabunPSK" panose="020B0500040200020003" pitchFamily="34" charset="-34"/>
                  <a:cs typeface="TH SarabunPSK" panose="020B0500040200020003" pitchFamily="34" charset="-34"/>
                </a:rPr>
                <a:t>แมโคร</a:t>
              </a:r>
              <a:endParaRPr lang="en-US" sz="5400" b="1" dirty="0">
                <a:ln/>
                <a:solidFill>
                  <a:srgbClr val="233A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236086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-1" y="1184102"/>
            <a:ext cx="12192000" cy="627558"/>
          </a:xfrm>
          <a:prstGeom prst="rect">
            <a:avLst/>
          </a:prstGeom>
          <a:solidFill>
            <a:srgbClr val="8878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600200"/>
          </a:xfrm>
          <a:prstGeom prst="rect">
            <a:avLst/>
          </a:prstGeom>
          <a:solidFill>
            <a:srgbClr val="A3D8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7637841"/>
              </p:ext>
            </p:extLst>
          </p:nvPr>
        </p:nvGraphicFramePr>
        <p:xfrm>
          <a:off x="1971987" y="2509115"/>
          <a:ext cx="9492132" cy="3383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734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2400" b="1" i="0" u="none" strike="noStrike" kern="1200" baseline="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ประเภทของแมโคร</a:t>
                      </a:r>
                      <a:endParaRPr lang="en-US" sz="24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>
                    <a:solidFill>
                      <a:srgbClr val="FB992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b="1" i="0" u="none" strike="noStrike" kern="1200" baseline="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ชื่อแอ็กชัน </a:t>
                      </a:r>
                      <a:endParaRPr lang="en-US" sz="24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>
                    <a:solidFill>
                      <a:srgbClr val="FB992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400" b="1" i="0" u="none" strike="noStrike" kern="1200" baseline="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คำอธิบาย</a:t>
                      </a:r>
                      <a:endParaRPr lang="en-US" sz="24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>
                    <a:solidFill>
                      <a:srgbClr val="FB992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th-TH" sz="2400" b="0" i="0" u="none" strike="noStrike" kern="1200" baseline="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คำสั่งแมโคร</a:t>
                      </a:r>
                    </a:p>
                    <a:p>
                      <a:pPr algn="ctr"/>
                      <a:r>
                        <a:rPr lang="en-US" sz="2400" b="0" i="0" u="none" strike="noStrike" kern="1200" baseline="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(Macro Command)</a:t>
                      </a:r>
                      <a:endParaRPr lang="en-US" sz="24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0" u="none" strike="noStrike" kern="1200" baseline="0" dirty="0" err="1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RunCode</a:t>
                      </a:r>
                      <a:endParaRPr lang="en-US" sz="24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2400" b="0" i="0" u="none" strike="noStrike" kern="1200" baseline="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เป็นการสั่งรันงานใน </a:t>
                      </a:r>
                      <a:r>
                        <a:rPr lang="en-US" sz="2400" b="0" i="0" u="none" strike="noStrike" kern="1200" baseline="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Visual Basic for Application</a:t>
                      </a:r>
                      <a:r>
                        <a:rPr lang="th-TH" sz="2400" b="0" i="0" u="none" strike="noStrike" kern="1200" baseline="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 </a:t>
                      </a:r>
                      <a:r>
                        <a:rPr lang="en-US" sz="2400" b="0" i="0" u="none" strike="noStrike" kern="1200" baseline="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(VBA)</a:t>
                      </a:r>
                      <a:endParaRPr lang="en-US" sz="24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sz="24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0" u="none" strike="noStrike" kern="1200" baseline="0" dirty="0" err="1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RunDataMacro</a:t>
                      </a:r>
                      <a:endParaRPr lang="en-US" sz="24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2400" b="0" i="0" u="none" strike="noStrike" kern="1200" baseline="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เรียกใช้แมโครข้อมูล</a:t>
                      </a:r>
                      <a:endParaRPr lang="en-US" sz="24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sz="24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0" u="none" strike="noStrike" kern="1200" baseline="0" dirty="0" err="1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RunMacro</a:t>
                      </a:r>
                      <a:endParaRPr lang="en-US" sz="24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2400" b="0" i="0" u="none" strike="noStrike" kern="1200" baseline="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เรียกใช้งานแมโคร</a:t>
                      </a:r>
                      <a:endParaRPr lang="en-US" sz="24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sz="24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0" u="none" strike="noStrike" kern="1200" baseline="0" dirty="0" err="1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RunMenuCommand</a:t>
                      </a:r>
                      <a:endParaRPr lang="en-US" sz="24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2400" b="0" i="0" u="none" strike="noStrike" kern="1200" baseline="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ดำเนินการคำสั่งบนเมนูของ </a:t>
                      </a:r>
                      <a:r>
                        <a:rPr lang="en-US" sz="2400" b="0" i="0" u="none" strike="noStrike" kern="1200" baseline="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Microsoft Access </a:t>
                      </a:r>
                      <a:r>
                        <a:rPr lang="th-TH" sz="2400" b="0" i="0" u="none" strike="noStrike" kern="1200" baseline="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คำสั่งนี้จะต้องเหมาะสมกับมุมมองที่เป็นปัจจุบันเมื่อแมโครเรียกใช้คำสั่ง</a:t>
                      </a:r>
                      <a:endParaRPr lang="en-US" sz="24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:a16="http://schemas.microsoft.com/office/drawing/2014/main" id="{DA56CA47-4C72-14C1-694F-85AD29CC334E}"/>
              </a:ext>
            </a:extLst>
          </p:cNvPr>
          <p:cNvGrpSpPr/>
          <p:nvPr/>
        </p:nvGrpSpPr>
        <p:grpSpPr>
          <a:xfrm>
            <a:off x="411516" y="82374"/>
            <a:ext cx="11083798" cy="1423096"/>
            <a:chOff x="2632202" y="63520"/>
            <a:chExt cx="11083798" cy="1423096"/>
          </a:xfrm>
        </p:grpSpPr>
        <p:sp>
          <p:nvSpPr>
            <p:cNvPr id="4" name="Rounded Rectangle 1">
              <a:extLst>
                <a:ext uri="{FF2B5EF4-FFF2-40B4-BE49-F238E27FC236}">
                  <a16:creationId xmlns:a16="http://schemas.microsoft.com/office/drawing/2014/main" id="{243074F1-8BBE-6C1D-9A10-803AFF96979B}"/>
                </a:ext>
              </a:extLst>
            </p:cNvPr>
            <p:cNvSpPr/>
            <p:nvPr/>
          </p:nvSpPr>
          <p:spPr>
            <a:xfrm>
              <a:off x="2961564" y="350551"/>
              <a:ext cx="10754436" cy="79724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38100">
              <a:solidFill>
                <a:srgbClr val="A651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 descr="Access 2 Icon | Button UI MS Office 2016 Iconset | BlackVariant">
              <a:extLst>
                <a:ext uri="{FF2B5EF4-FFF2-40B4-BE49-F238E27FC236}">
                  <a16:creationId xmlns:a16="http://schemas.microsoft.com/office/drawing/2014/main" id="{1B762F47-C452-412C-7872-C8CCAF2D0F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32202" y="63520"/>
              <a:ext cx="1423096" cy="1423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56F923E-26DC-F388-9408-91EC7C046BFF}"/>
                </a:ext>
              </a:extLst>
            </p:cNvPr>
            <p:cNvSpPr/>
            <p:nvPr/>
          </p:nvSpPr>
          <p:spPr>
            <a:xfrm>
              <a:off x="4237924" y="229910"/>
              <a:ext cx="7975174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th-TH" sz="5400" b="1" dirty="0">
                  <a:latin typeface="TH SarabunPSK" panose="020B0500040200020003" pitchFamily="34" charset="-34"/>
                  <a:cs typeface="TH SarabunPSK" panose="020B0500040200020003" pitchFamily="34" charset="-34"/>
                </a:rPr>
                <a:t>ส่วนประกอบของหน้าต่าง</a:t>
              </a:r>
              <a:r>
                <a:rPr lang="th-TH" sz="5400" b="1" dirty="0" err="1">
                  <a:latin typeface="TH SarabunPSK" panose="020B0500040200020003" pitchFamily="34" charset="-34"/>
                  <a:cs typeface="TH SarabunPSK" panose="020B0500040200020003" pitchFamily="34" charset="-34"/>
                </a:rPr>
                <a:t>แมโคร</a:t>
              </a:r>
              <a:endParaRPr lang="en-US" sz="5400" b="1" dirty="0">
                <a:ln/>
                <a:solidFill>
                  <a:srgbClr val="233A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969919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-1" y="1184102"/>
            <a:ext cx="12192000" cy="627558"/>
          </a:xfrm>
          <a:prstGeom prst="rect">
            <a:avLst/>
          </a:prstGeom>
          <a:solidFill>
            <a:srgbClr val="8878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600200"/>
          </a:xfrm>
          <a:prstGeom prst="rect">
            <a:avLst/>
          </a:prstGeom>
          <a:solidFill>
            <a:srgbClr val="A3D8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5099917"/>
              </p:ext>
            </p:extLst>
          </p:nvPr>
        </p:nvGraphicFramePr>
        <p:xfrm>
          <a:off x="1971987" y="1981215"/>
          <a:ext cx="9492132" cy="265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734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2400" b="1" i="0" u="none" strike="noStrike" kern="1200" baseline="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ประเภทของแมโคร</a:t>
                      </a:r>
                      <a:endParaRPr lang="en-US" sz="24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>
                    <a:solidFill>
                      <a:srgbClr val="FB992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b="1" i="0" u="none" strike="noStrike" kern="1200" baseline="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ชื่อแอ็กชัน </a:t>
                      </a:r>
                      <a:endParaRPr lang="en-US" sz="24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>
                    <a:solidFill>
                      <a:srgbClr val="FB992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400" b="1" i="0" u="none" strike="noStrike" kern="1200" baseline="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คำอธิบาย</a:t>
                      </a:r>
                      <a:endParaRPr lang="en-US" sz="24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>
                    <a:solidFill>
                      <a:srgbClr val="FB992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th-TH" sz="2400" b="0" i="0" u="none" strike="noStrike" kern="1200" baseline="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คำสั่งแมโคร</a:t>
                      </a:r>
                    </a:p>
                    <a:p>
                      <a:pPr algn="ctr"/>
                      <a:r>
                        <a:rPr lang="en-US" sz="2400" b="0" i="0" u="none" strike="noStrike" kern="1200" baseline="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(Macro Command)</a:t>
                      </a:r>
                      <a:endParaRPr lang="en-US" sz="24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0" u="none" strike="noStrike" kern="1200" baseline="0" dirty="0" err="1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SetLocalVar</a:t>
                      </a:r>
                      <a:endParaRPr lang="en-US" sz="24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2400" b="0" i="0" u="none" strike="noStrike" kern="1200" baseline="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ตั้งค่าตัวแปรภายในด้วยค่าที่ให้มา</a:t>
                      </a:r>
                      <a:endParaRPr lang="en-US" sz="24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sz="24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0" u="none" strike="noStrike" kern="1200" baseline="0" dirty="0" err="1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SetTempVar</a:t>
                      </a:r>
                      <a:endParaRPr lang="en-US" sz="24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2400" b="0" i="0" u="none" strike="noStrike" kern="1200" baseline="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ตั้งค่าตัวแปรชั่วคราวด้วยค่าที่กำหนดไว้</a:t>
                      </a:r>
                      <a:endParaRPr lang="en-US" sz="24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sz="24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0" u="none" strike="noStrike" kern="1200" baseline="0" dirty="0" err="1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SingleStep</a:t>
                      </a:r>
                      <a:endParaRPr lang="en-US" sz="24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2400" b="0" i="0" u="none" strike="noStrike" kern="1200" baseline="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หยุดการทำงานของแมโครชั่วขณะและ</a:t>
                      </a:r>
                      <a:r>
                        <a:rPr lang="th-TH" sz="2400" b="0" i="0" u="none" strike="noStrike" kern="1200" baseline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กล่องโต้ตอบแมโคร</a:t>
                      </a:r>
                      <a:r>
                        <a:rPr lang="th-TH" sz="2400" b="0" i="0" u="none" strike="noStrike" kern="1200" baseline="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ทีละขั้น</a:t>
                      </a:r>
                      <a:endParaRPr lang="en-US" sz="24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sz="24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0" u="none" strike="noStrike" kern="1200" baseline="0" dirty="0" err="1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StartNewWorkFlow</a:t>
                      </a:r>
                      <a:endParaRPr lang="en-US" sz="24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2400" b="0" i="0" u="none" strike="noStrike" kern="1200" baseline="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เรียกเวิร์กโฟลว์ใหม่สำหรับรายการ</a:t>
                      </a:r>
                      <a:endParaRPr lang="en-US" sz="24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3455161"/>
              </p:ext>
            </p:extLst>
          </p:nvPr>
        </p:nvGraphicFramePr>
        <p:xfrm>
          <a:off x="1971987" y="4790403"/>
          <a:ext cx="9492132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734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2400" b="1" i="0" u="none" strike="noStrike" kern="1200" baseline="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ประเภทของแมโคร</a:t>
                      </a:r>
                      <a:endParaRPr lang="en-US" sz="24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>
                    <a:solidFill>
                      <a:srgbClr val="FB992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b="1" i="0" u="none" strike="noStrike" kern="1200" baseline="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ชื่อแอ็กชัน </a:t>
                      </a:r>
                      <a:endParaRPr lang="en-US" sz="24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>
                    <a:solidFill>
                      <a:srgbClr val="FB992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400" b="1" i="0" u="none" strike="noStrike" kern="1200" baseline="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คำอธิบาย</a:t>
                      </a:r>
                      <a:endParaRPr lang="en-US" sz="24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>
                    <a:solidFill>
                      <a:srgbClr val="FB992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th-TH" sz="2400" b="0" i="0" u="none" strike="noStrike" kern="1200" baseline="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คำสั่งแมโคร</a:t>
                      </a:r>
                    </a:p>
                    <a:p>
                      <a:pPr algn="ctr"/>
                      <a:r>
                        <a:rPr lang="en-US" sz="2400" b="0" i="0" u="none" strike="noStrike" kern="1200" baseline="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(Macro Command)</a:t>
                      </a:r>
                      <a:endParaRPr lang="en-US" sz="24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0" u="none" strike="noStrike" kern="1200" baseline="0" dirty="0" err="1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StopAllMacros</a:t>
                      </a:r>
                      <a:endParaRPr lang="en-US" sz="24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2400" b="0" i="0" u="none" strike="noStrike" kern="1200" baseline="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หยุดแมโครทั้งหมดที่กำลังเรียกใช้งานอยู่</a:t>
                      </a:r>
                      <a:endParaRPr lang="en-US" sz="24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sz="24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0" u="none" strike="noStrike" kern="1200" baseline="0" dirty="0" err="1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StopMacro</a:t>
                      </a:r>
                      <a:endParaRPr lang="en-US" sz="24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2400" b="0" i="0" u="none" strike="noStrike" kern="1200" baseline="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หยุดแมโครที่กำลังเรียกใช้งานอยู่</a:t>
                      </a:r>
                      <a:endParaRPr lang="en-US" sz="24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sz="24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0" u="none" strike="noStrike" kern="1200" baseline="0" dirty="0" err="1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WorkFlowTasks</a:t>
                      </a:r>
                      <a:endParaRPr lang="en-US" sz="24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2400" b="0" i="0" u="none" strike="noStrike" kern="1200" baseline="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แสดงกล่องโต้ตอบงานตามเวิร์กโฟลว์</a:t>
                      </a:r>
                      <a:endParaRPr lang="en-US" sz="24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:a16="http://schemas.microsoft.com/office/drawing/2014/main" id="{B88B81D6-C597-80E5-577E-D5B6CEC97BC1}"/>
              </a:ext>
            </a:extLst>
          </p:cNvPr>
          <p:cNvGrpSpPr/>
          <p:nvPr/>
        </p:nvGrpSpPr>
        <p:grpSpPr>
          <a:xfrm>
            <a:off x="411516" y="82374"/>
            <a:ext cx="11083798" cy="1423096"/>
            <a:chOff x="2632202" y="63520"/>
            <a:chExt cx="11083798" cy="1423096"/>
          </a:xfrm>
        </p:grpSpPr>
        <p:sp>
          <p:nvSpPr>
            <p:cNvPr id="5" name="Rounded Rectangle 1">
              <a:extLst>
                <a:ext uri="{FF2B5EF4-FFF2-40B4-BE49-F238E27FC236}">
                  <a16:creationId xmlns:a16="http://schemas.microsoft.com/office/drawing/2014/main" id="{A0AD8FE6-FAB3-935E-1C00-04293A1EC9BA}"/>
                </a:ext>
              </a:extLst>
            </p:cNvPr>
            <p:cNvSpPr/>
            <p:nvPr/>
          </p:nvSpPr>
          <p:spPr>
            <a:xfrm>
              <a:off x="2961564" y="350551"/>
              <a:ext cx="10754436" cy="79724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38100">
              <a:solidFill>
                <a:srgbClr val="A651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 descr="Access 2 Icon | Button UI MS Office 2016 Iconset | BlackVariant">
              <a:extLst>
                <a:ext uri="{FF2B5EF4-FFF2-40B4-BE49-F238E27FC236}">
                  <a16:creationId xmlns:a16="http://schemas.microsoft.com/office/drawing/2014/main" id="{FAD29D5E-1CCE-94ED-5F00-3874EA7D2E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32202" y="63520"/>
              <a:ext cx="1423096" cy="1423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D873C9A-E447-A8B7-6C70-294267BECDB7}"/>
                </a:ext>
              </a:extLst>
            </p:cNvPr>
            <p:cNvSpPr/>
            <p:nvPr/>
          </p:nvSpPr>
          <p:spPr>
            <a:xfrm>
              <a:off x="4237924" y="229910"/>
              <a:ext cx="7975174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th-TH" sz="5400" b="1" dirty="0">
                  <a:latin typeface="TH SarabunPSK" panose="020B0500040200020003" pitchFamily="34" charset="-34"/>
                  <a:cs typeface="TH SarabunPSK" panose="020B0500040200020003" pitchFamily="34" charset="-34"/>
                </a:rPr>
                <a:t>ส่วนประกอบของหน้าต่าง</a:t>
              </a:r>
              <a:r>
                <a:rPr lang="th-TH" sz="5400" b="1" dirty="0" err="1">
                  <a:latin typeface="TH SarabunPSK" panose="020B0500040200020003" pitchFamily="34" charset="-34"/>
                  <a:cs typeface="TH SarabunPSK" panose="020B0500040200020003" pitchFamily="34" charset="-34"/>
                </a:rPr>
                <a:t>แมโคร</a:t>
              </a:r>
              <a:endParaRPr lang="en-US" sz="5400" b="1" dirty="0">
                <a:ln/>
                <a:solidFill>
                  <a:srgbClr val="233A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570383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-1" y="1184102"/>
            <a:ext cx="12192000" cy="627558"/>
          </a:xfrm>
          <a:prstGeom prst="rect">
            <a:avLst/>
          </a:prstGeom>
          <a:solidFill>
            <a:srgbClr val="8878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600200"/>
          </a:xfrm>
          <a:prstGeom prst="rect">
            <a:avLst/>
          </a:prstGeom>
          <a:solidFill>
            <a:srgbClr val="A3D8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5863294"/>
              </p:ext>
            </p:extLst>
          </p:nvPr>
        </p:nvGraphicFramePr>
        <p:xfrm>
          <a:off x="1971987" y="2697651"/>
          <a:ext cx="9492132" cy="3017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734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2400" b="1" i="0" u="none" strike="noStrike" kern="1200" baseline="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ประเภทของแมโคร</a:t>
                      </a:r>
                      <a:endParaRPr lang="en-US" sz="24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>
                    <a:solidFill>
                      <a:srgbClr val="FB992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b="1" i="0" u="none" strike="noStrike" kern="1200" baseline="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ชื่อแอ็กชัน </a:t>
                      </a:r>
                      <a:endParaRPr lang="en-US" sz="24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>
                    <a:solidFill>
                      <a:srgbClr val="FB992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400" b="1" i="0" u="none" strike="noStrike" kern="1200" baseline="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คำอธิบาย</a:t>
                      </a:r>
                      <a:endParaRPr lang="en-US" sz="24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>
                    <a:solidFill>
                      <a:srgbClr val="FB992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th-TH" sz="2400" b="0" i="0" u="none" strike="noStrike" kern="1200" baseline="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คำสั่งระบบ</a:t>
                      </a:r>
                    </a:p>
                    <a:p>
                      <a:pPr algn="ctr"/>
                      <a:r>
                        <a:rPr lang="en-US" sz="2400" b="0" i="0" u="none" strike="noStrike" kern="1200" baseline="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(System Commands)</a:t>
                      </a:r>
                      <a:endParaRPr lang="en-US" sz="24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0" u="none" strike="noStrike" kern="1200" baseline="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Beep</a:t>
                      </a:r>
                      <a:endParaRPr lang="en-US" sz="24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2400" b="0" i="0" u="none" strike="noStrike" kern="1200" baseline="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ทำ ให้คอมพิวเตอร์ส่งเสียงเตือน ให้ใช้แอ็กชัน</a:t>
                      </a:r>
                    </a:p>
                    <a:p>
                      <a:r>
                        <a:rPr lang="th-TH" sz="2400" b="0" i="0" u="none" strike="noStrike" kern="1200" baseline="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ในการส่งสัญญาณบอกสภาวะข้อผิดพลาด</a:t>
                      </a:r>
                      <a:endParaRPr lang="en-US" sz="24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sz="24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0" u="none" strike="noStrike" kern="1200" baseline="0" dirty="0" err="1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CloseDatabase</a:t>
                      </a:r>
                      <a:endParaRPr lang="en-US" sz="24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2400" b="0" i="0" u="none" strike="noStrike" kern="1200" baseline="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ปิดฐานข้อมูลปัจจุบัน</a:t>
                      </a:r>
                      <a:endParaRPr lang="en-US" sz="24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sz="24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0" u="none" strike="noStrike" kern="1200" baseline="0" dirty="0" err="1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DisplayHourglassPointer</a:t>
                      </a:r>
                      <a:endParaRPr lang="en-US" sz="24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2400" b="0" i="0" u="none" strike="noStrike" kern="1200" baseline="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เปลี่ยนตัวชี้เมาส์เป็นรูปนาฬิกาทราย (หรือไอคอนอื่น ๆ ที่เลือก) ในขณะที่แมโครทำงานอยู่</a:t>
                      </a:r>
                      <a:endParaRPr lang="en-US" sz="24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sz="24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0" u="none" strike="noStrike" baseline="0" dirty="0" err="1">
                          <a:latin typeface="TH SarabunPSK" panose="020B0500040200020003" pitchFamily="34" charset="-34"/>
                          <a:cs typeface="TH SarabunPSK" panose="020B0500040200020003" pitchFamily="34" charset="-34"/>
                        </a:rPr>
                        <a:t>QuitAccess</a:t>
                      </a:r>
                      <a:endParaRPr lang="en-US" sz="24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2400" b="0" i="0" u="none" strike="noStrike" kern="1200" baseline="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ออกจาก </a:t>
                      </a:r>
                      <a:r>
                        <a:rPr lang="en-US" sz="2400" b="0" i="0" u="none" strike="noStrike" kern="1200" baseline="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Microsoft Access</a:t>
                      </a:r>
                      <a:endParaRPr lang="en-US" sz="24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:a16="http://schemas.microsoft.com/office/drawing/2014/main" id="{31841048-6E5B-48C5-CF28-94D0473EDF9E}"/>
              </a:ext>
            </a:extLst>
          </p:cNvPr>
          <p:cNvGrpSpPr/>
          <p:nvPr/>
        </p:nvGrpSpPr>
        <p:grpSpPr>
          <a:xfrm>
            <a:off x="411516" y="82374"/>
            <a:ext cx="11083798" cy="1423096"/>
            <a:chOff x="2632202" y="63520"/>
            <a:chExt cx="11083798" cy="1423096"/>
          </a:xfrm>
        </p:grpSpPr>
        <p:sp>
          <p:nvSpPr>
            <p:cNvPr id="4" name="Rounded Rectangle 1">
              <a:extLst>
                <a:ext uri="{FF2B5EF4-FFF2-40B4-BE49-F238E27FC236}">
                  <a16:creationId xmlns:a16="http://schemas.microsoft.com/office/drawing/2014/main" id="{40B95D39-722D-CCE1-938F-3F72967C369A}"/>
                </a:ext>
              </a:extLst>
            </p:cNvPr>
            <p:cNvSpPr/>
            <p:nvPr/>
          </p:nvSpPr>
          <p:spPr>
            <a:xfrm>
              <a:off x="2961564" y="350551"/>
              <a:ext cx="10754436" cy="79724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38100">
              <a:solidFill>
                <a:srgbClr val="A651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 descr="Access 2 Icon | Button UI MS Office 2016 Iconset | BlackVariant">
              <a:extLst>
                <a:ext uri="{FF2B5EF4-FFF2-40B4-BE49-F238E27FC236}">
                  <a16:creationId xmlns:a16="http://schemas.microsoft.com/office/drawing/2014/main" id="{69D3A38D-AB10-7940-DBAB-FE2124AB50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32202" y="63520"/>
              <a:ext cx="1423096" cy="1423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0EC8DD6-1D7E-6734-FAED-BDBDB3B7D42D}"/>
                </a:ext>
              </a:extLst>
            </p:cNvPr>
            <p:cNvSpPr/>
            <p:nvPr/>
          </p:nvSpPr>
          <p:spPr>
            <a:xfrm>
              <a:off x="4237924" y="229910"/>
              <a:ext cx="7975174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th-TH" sz="5400" b="1" dirty="0">
                  <a:latin typeface="TH SarabunPSK" panose="020B0500040200020003" pitchFamily="34" charset="-34"/>
                  <a:cs typeface="TH SarabunPSK" panose="020B0500040200020003" pitchFamily="34" charset="-34"/>
                </a:rPr>
                <a:t>ส่วนประกอบของหน้าต่าง</a:t>
              </a:r>
              <a:r>
                <a:rPr lang="th-TH" sz="5400" b="1" dirty="0" err="1">
                  <a:latin typeface="TH SarabunPSK" panose="020B0500040200020003" pitchFamily="34" charset="-34"/>
                  <a:cs typeface="TH SarabunPSK" panose="020B0500040200020003" pitchFamily="34" charset="-34"/>
                </a:rPr>
                <a:t>แมโคร</a:t>
              </a:r>
              <a:endParaRPr lang="en-US" sz="5400" b="1" dirty="0">
                <a:ln/>
                <a:solidFill>
                  <a:srgbClr val="233A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004500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-1" y="1184102"/>
            <a:ext cx="12192000" cy="627558"/>
          </a:xfrm>
          <a:prstGeom prst="rect">
            <a:avLst/>
          </a:prstGeom>
          <a:solidFill>
            <a:srgbClr val="8878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600200"/>
          </a:xfrm>
          <a:prstGeom prst="rect">
            <a:avLst/>
          </a:prstGeom>
          <a:solidFill>
            <a:srgbClr val="A3D8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2696651"/>
              </p:ext>
            </p:extLst>
          </p:nvPr>
        </p:nvGraphicFramePr>
        <p:xfrm>
          <a:off x="1971987" y="2688224"/>
          <a:ext cx="9492132" cy="2926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734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2400" b="1" i="0" u="none" strike="noStrike" kern="1200" baseline="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ประเภทของแมโคร</a:t>
                      </a:r>
                      <a:endParaRPr lang="en-US" sz="24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>
                    <a:solidFill>
                      <a:srgbClr val="FB992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b="1" i="0" u="none" strike="noStrike" kern="1200" baseline="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ชื่อแอ็กชัน </a:t>
                      </a:r>
                      <a:endParaRPr lang="en-US" sz="24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>
                    <a:solidFill>
                      <a:srgbClr val="FB992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400" b="1" i="0" u="none" strike="noStrike" kern="1200" baseline="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คำอธิบาย</a:t>
                      </a:r>
                      <a:endParaRPr lang="en-US" sz="24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>
                    <a:solidFill>
                      <a:srgbClr val="FB992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th-TH" sz="2400" b="0" i="0" u="none" strike="noStrike" kern="1200" baseline="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คำสั่งส่วนติดต่อกับผู้ใช้</a:t>
                      </a:r>
                    </a:p>
                    <a:p>
                      <a:pPr algn="ctr"/>
                      <a:r>
                        <a:rPr lang="en-US" sz="2400" b="0" i="0" u="none" strike="noStrike" kern="1200" baseline="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(User Interface Command)</a:t>
                      </a:r>
                      <a:endParaRPr lang="en-US" sz="24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0" u="none" strike="noStrike" kern="1200" baseline="0" dirty="0" err="1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AddMenu</a:t>
                      </a:r>
                      <a:endParaRPr lang="en-US" sz="24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2400" b="0" i="0" u="none" strike="noStrike" kern="1200" baseline="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เพิ่มเมนูแทนทูลบาร์เพื่อให้สามารถสร้างคอนโทรลต่าง ๆ ได้สะดวกมากยิ่งขึ้น</a:t>
                      </a:r>
                      <a:endParaRPr lang="en-US" sz="24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sz="24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0" u="none" strike="noStrike" kern="1200" baseline="0" dirty="0" err="1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BrowseTo</a:t>
                      </a:r>
                      <a:endParaRPr lang="en-US" sz="24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2400" b="0" i="0" u="none" strike="noStrike" kern="1200" baseline="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เปลี่ยนแปลงวัตถุของฟอร์มย่อยที่ถูกโหลดเป็น</a:t>
                      </a:r>
                    </a:p>
                    <a:p>
                      <a:r>
                        <a:rPr lang="th-TH" sz="2400" b="0" i="0" u="none" strike="noStrike" kern="1200" baseline="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ตัวควบคุมฟอร์มย่อย</a:t>
                      </a:r>
                      <a:endParaRPr lang="en-US" sz="24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sz="24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0" u="none" strike="noStrike" kern="1200" baseline="0" dirty="0" err="1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LockNevigationPane</a:t>
                      </a:r>
                      <a:endParaRPr lang="en-US" sz="24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2400" b="0" i="0" u="none" strike="noStrike" kern="1200" baseline="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ใช้เพื่อล็อกหรือยกเลิกการล็อกของ </a:t>
                      </a:r>
                      <a:r>
                        <a:rPr lang="en-US" sz="2400" b="0" i="0" u="none" strike="noStrike" kern="1200" baseline="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Navigation Pane</a:t>
                      </a:r>
                      <a:endParaRPr lang="en-US" sz="24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:a16="http://schemas.microsoft.com/office/drawing/2014/main" id="{56981B93-5634-8CD3-D986-743787E90008}"/>
              </a:ext>
            </a:extLst>
          </p:cNvPr>
          <p:cNvGrpSpPr/>
          <p:nvPr/>
        </p:nvGrpSpPr>
        <p:grpSpPr>
          <a:xfrm>
            <a:off x="411516" y="82374"/>
            <a:ext cx="11083798" cy="1423096"/>
            <a:chOff x="2632202" y="63520"/>
            <a:chExt cx="11083798" cy="1423096"/>
          </a:xfrm>
        </p:grpSpPr>
        <p:sp>
          <p:nvSpPr>
            <p:cNvPr id="4" name="Rounded Rectangle 1">
              <a:extLst>
                <a:ext uri="{FF2B5EF4-FFF2-40B4-BE49-F238E27FC236}">
                  <a16:creationId xmlns:a16="http://schemas.microsoft.com/office/drawing/2014/main" id="{46A20FF8-6B66-B475-9A51-F1068CAA0513}"/>
                </a:ext>
              </a:extLst>
            </p:cNvPr>
            <p:cNvSpPr/>
            <p:nvPr/>
          </p:nvSpPr>
          <p:spPr>
            <a:xfrm>
              <a:off x="2961564" y="350551"/>
              <a:ext cx="10754436" cy="79724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38100">
              <a:solidFill>
                <a:srgbClr val="A651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 descr="Access 2 Icon | Button UI MS Office 2016 Iconset | BlackVariant">
              <a:extLst>
                <a:ext uri="{FF2B5EF4-FFF2-40B4-BE49-F238E27FC236}">
                  <a16:creationId xmlns:a16="http://schemas.microsoft.com/office/drawing/2014/main" id="{F2735B4C-7310-7E47-6048-7CCFFE0E15B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32202" y="63520"/>
              <a:ext cx="1423096" cy="1423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9CF82E9-9869-FC75-968A-2E8673D49E74}"/>
                </a:ext>
              </a:extLst>
            </p:cNvPr>
            <p:cNvSpPr/>
            <p:nvPr/>
          </p:nvSpPr>
          <p:spPr>
            <a:xfrm>
              <a:off x="4237924" y="229910"/>
              <a:ext cx="7975174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th-TH" sz="5400" b="1" dirty="0">
                  <a:latin typeface="TH SarabunPSK" panose="020B0500040200020003" pitchFamily="34" charset="-34"/>
                  <a:cs typeface="TH SarabunPSK" panose="020B0500040200020003" pitchFamily="34" charset="-34"/>
                </a:rPr>
                <a:t>ส่วนประกอบของหน้าต่าง</a:t>
              </a:r>
              <a:r>
                <a:rPr lang="th-TH" sz="5400" b="1" dirty="0" err="1">
                  <a:latin typeface="TH SarabunPSK" panose="020B0500040200020003" pitchFamily="34" charset="-34"/>
                  <a:cs typeface="TH SarabunPSK" panose="020B0500040200020003" pitchFamily="34" charset="-34"/>
                </a:rPr>
                <a:t>แมโคร</a:t>
              </a:r>
              <a:endParaRPr lang="en-US" sz="5400" b="1" dirty="0">
                <a:ln/>
                <a:solidFill>
                  <a:srgbClr val="233A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395410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-1" y="1184102"/>
            <a:ext cx="12192000" cy="627558"/>
          </a:xfrm>
          <a:prstGeom prst="rect">
            <a:avLst/>
          </a:prstGeom>
          <a:solidFill>
            <a:srgbClr val="8878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600200"/>
          </a:xfrm>
          <a:prstGeom prst="rect">
            <a:avLst/>
          </a:prstGeom>
          <a:solidFill>
            <a:srgbClr val="A3D8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887282"/>
              </p:ext>
            </p:extLst>
          </p:nvPr>
        </p:nvGraphicFramePr>
        <p:xfrm>
          <a:off x="1971987" y="2933321"/>
          <a:ext cx="9492132" cy="256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734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2400" b="1" i="0" u="none" strike="noStrike" kern="1200" baseline="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ประเภทของแมโคร</a:t>
                      </a:r>
                      <a:endParaRPr lang="en-US" sz="24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>
                    <a:solidFill>
                      <a:srgbClr val="FB992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b="1" i="0" u="none" strike="noStrike" kern="1200" baseline="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ชื่อแอ็กชัน </a:t>
                      </a:r>
                      <a:endParaRPr lang="en-US" sz="24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>
                    <a:solidFill>
                      <a:srgbClr val="FB992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400" b="1" i="0" u="none" strike="noStrike" kern="1200" baseline="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คำอธิบาย</a:t>
                      </a:r>
                      <a:endParaRPr lang="en-US" sz="24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>
                    <a:solidFill>
                      <a:srgbClr val="FB992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th-TH" sz="2400" b="0" i="0" u="none" strike="noStrike" kern="1200" baseline="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คำสั่งส่วนติดต่อกับผู้ใช้</a:t>
                      </a:r>
                    </a:p>
                    <a:p>
                      <a:pPr algn="ctr"/>
                      <a:r>
                        <a:rPr lang="en-US" sz="2400" b="0" i="0" u="none" strike="noStrike" kern="1200" baseline="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(User Interface Command)</a:t>
                      </a:r>
                      <a:endParaRPr lang="en-US" sz="24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0" u="none" strike="noStrike" kern="1200" baseline="0" dirty="0" err="1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MessageBox</a:t>
                      </a:r>
                      <a:endParaRPr lang="en-US" sz="24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2400" b="0" i="0" u="none" strike="noStrike" kern="1200" baseline="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แสดงกล่องข้อความที่มีข้อความเตือนหรือข้อความแสดงข้อมูล</a:t>
                      </a:r>
                      <a:endParaRPr lang="en-US" sz="24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sz="24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0" u="none" strike="noStrike" kern="1200" baseline="0" dirty="0" err="1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NavigateTo</a:t>
                      </a:r>
                      <a:endParaRPr lang="en-US" sz="24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2400" b="0" i="0" u="none" strike="noStrike" kern="1200" baseline="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นำทางไปยังกลุ่มและประเภทบานหน้าต่างนำทางที่ระบุ</a:t>
                      </a:r>
                      <a:endParaRPr lang="en-US" sz="24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sz="24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0" u="none" strike="noStrike" kern="1200" baseline="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Redo</a:t>
                      </a:r>
                      <a:endParaRPr lang="en-US" sz="24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2400" b="0" i="0" u="none" strike="noStrike" kern="1200" baseline="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ทำการกระทำล่าสุดของผู้ใช้ซํ้า</a:t>
                      </a:r>
                      <a:endParaRPr lang="en-US" sz="24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:a16="http://schemas.microsoft.com/office/drawing/2014/main" id="{DF60F9C3-83A3-83FC-359D-FA58E175435B}"/>
              </a:ext>
            </a:extLst>
          </p:cNvPr>
          <p:cNvGrpSpPr/>
          <p:nvPr/>
        </p:nvGrpSpPr>
        <p:grpSpPr>
          <a:xfrm>
            <a:off x="411516" y="82374"/>
            <a:ext cx="11083798" cy="1423096"/>
            <a:chOff x="2632202" y="63520"/>
            <a:chExt cx="11083798" cy="1423096"/>
          </a:xfrm>
        </p:grpSpPr>
        <p:sp>
          <p:nvSpPr>
            <p:cNvPr id="4" name="Rounded Rectangle 1">
              <a:extLst>
                <a:ext uri="{FF2B5EF4-FFF2-40B4-BE49-F238E27FC236}">
                  <a16:creationId xmlns:a16="http://schemas.microsoft.com/office/drawing/2014/main" id="{5AAAE0A6-D5AA-E956-0C56-95692563C73C}"/>
                </a:ext>
              </a:extLst>
            </p:cNvPr>
            <p:cNvSpPr/>
            <p:nvPr/>
          </p:nvSpPr>
          <p:spPr>
            <a:xfrm>
              <a:off x="2961564" y="350551"/>
              <a:ext cx="10754436" cy="79724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38100">
              <a:solidFill>
                <a:srgbClr val="A651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 descr="Access 2 Icon | Button UI MS Office 2016 Iconset | BlackVariant">
              <a:extLst>
                <a:ext uri="{FF2B5EF4-FFF2-40B4-BE49-F238E27FC236}">
                  <a16:creationId xmlns:a16="http://schemas.microsoft.com/office/drawing/2014/main" id="{2C30D8C7-F702-A059-C97D-09E3A79897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32202" y="63520"/>
              <a:ext cx="1423096" cy="1423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372AB56-433F-E217-78D7-FB9B43E88DD5}"/>
                </a:ext>
              </a:extLst>
            </p:cNvPr>
            <p:cNvSpPr/>
            <p:nvPr/>
          </p:nvSpPr>
          <p:spPr>
            <a:xfrm>
              <a:off x="4237924" y="229910"/>
              <a:ext cx="7975174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th-TH" sz="5400" b="1" dirty="0">
                  <a:latin typeface="TH SarabunPSK" panose="020B0500040200020003" pitchFamily="34" charset="-34"/>
                  <a:cs typeface="TH SarabunPSK" panose="020B0500040200020003" pitchFamily="34" charset="-34"/>
                </a:rPr>
                <a:t>ส่วนประกอบของหน้าต่าง</a:t>
              </a:r>
              <a:r>
                <a:rPr lang="th-TH" sz="5400" b="1" dirty="0" err="1">
                  <a:latin typeface="TH SarabunPSK" panose="020B0500040200020003" pitchFamily="34" charset="-34"/>
                  <a:cs typeface="TH SarabunPSK" panose="020B0500040200020003" pitchFamily="34" charset="-34"/>
                </a:rPr>
                <a:t>แมโคร</a:t>
              </a:r>
              <a:endParaRPr lang="en-US" sz="5400" b="1" dirty="0">
                <a:ln/>
                <a:solidFill>
                  <a:srgbClr val="233A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161452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-1" y="1184102"/>
            <a:ext cx="12192000" cy="627558"/>
          </a:xfrm>
          <a:prstGeom prst="rect">
            <a:avLst/>
          </a:prstGeom>
          <a:solidFill>
            <a:srgbClr val="8878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600200"/>
          </a:xfrm>
          <a:prstGeom prst="rect">
            <a:avLst/>
          </a:prstGeom>
          <a:solidFill>
            <a:srgbClr val="A3D8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7535729"/>
              </p:ext>
            </p:extLst>
          </p:nvPr>
        </p:nvGraphicFramePr>
        <p:xfrm>
          <a:off x="1971987" y="2933321"/>
          <a:ext cx="9492132" cy="256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734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2400" b="1" i="0" u="none" strike="noStrike" kern="1200" baseline="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ประเภทของแมโคร</a:t>
                      </a:r>
                      <a:endParaRPr lang="en-US" sz="24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>
                    <a:solidFill>
                      <a:srgbClr val="FB992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b="1" i="0" u="none" strike="noStrike" kern="1200" baseline="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ชื่อแอ็กชัน </a:t>
                      </a:r>
                      <a:endParaRPr lang="en-US" sz="24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>
                    <a:solidFill>
                      <a:srgbClr val="FB992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400" b="1" i="0" u="none" strike="noStrike" kern="1200" baseline="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คำอธิบาย</a:t>
                      </a:r>
                      <a:endParaRPr lang="en-US" sz="24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>
                    <a:solidFill>
                      <a:srgbClr val="FB992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th-TH" sz="2400" b="0" i="0" u="none" strike="noStrike" kern="1200" baseline="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คำสั่งส่วนติดต่อกับผู้ใช้</a:t>
                      </a:r>
                    </a:p>
                    <a:p>
                      <a:pPr algn="ctr"/>
                      <a:r>
                        <a:rPr lang="en-US" sz="2400" b="0" i="0" u="none" strike="noStrike" kern="1200" baseline="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(User Interface Command)</a:t>
                      </a:r>
                      <a:endParaRPr lang="en-US" sz="24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0" u="none" strike="noStrike" kern="1200" baseline="0" dirty="0" err="1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SetDisplayedCategories</a:t>
                      </a:r>
                      <a:endParaRPr lang="en-US" sz="24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2400" b="0" i="0" u="none" strike="noStrike" kern="1200" baseline="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ใช้เพื่อระบุว่าประเภทใดบ้างที่ต้องการให้แสดง</a:t>
                      </a:r>
                    </a:p>
                    <a:p>
                      <a:r>
                        <a:rPr lang="th-TH" sz="2400" b="0" i="0" u="none" strike="noStrike" kern="1200" baseline="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ในบานหน้าต่างนำทาง</a:t>
                      </a:r>
                      <a:endParaRPr lang="en-US" sz="24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sz="24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0" u="none" strike="noStrike" kern="1200" baseline="0" dirty="0" err="1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SetMenuItem</a:t>
                      </a:r>
                      <a:endParaRPr lang="en-US" sz="24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2400" b="0" i="0" u="none" strike="noStrike" kern="1200" baseline="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ตั้งค่าสถานะของรายการเมนู เปิดใช้งานหรือปิดใช้งานเลือกหรือยกเลิกการเลือก</a:t>
                      </a:r>
                      <a:endParaRPr lang="en-US" sz="24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sz="24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0" u="none" strike="noStrike" kern="1200" baseline="0" dirty="0" err="1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UndoRecord</a:t>
                      </a:r>
                      <a:endParaRPr lang="en-US" sz="24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2400" b="0" i="0" u="none" strike="noStrike" kern="1200" baseline="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เลิกทำการกระทำล่าสุดของผู้ใช้</a:t>
                      </a:r>
                      <a:endParaRPr lang="en-US" sz="24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:a16="http://schemas.microsoft.com/office/drawing/2014/main" id="{F4920D2C-8D1F-5855-2FB5-6CE6CCB6919E}"/>
              </a:ext>
            </a:extLst>
          </p:cNvPr>
          <p:cNvGrpSpPr/>
          <p:nvPr/>
        </p:nvGrpSpPr>
        <p:grpSpPr>
          <a:xfrm>
            <a:off x="411516" y="82374"/>
            <a:ext cx="11083798" cy="1423096"/>
            <a:chOff x="2632202" y="63520"/>
            <a:chExt cx="11083798" cy="1423096"/>
          </a:xfrm>
        </p:grpSpPr>
        <p:sp>
          <p:nvSpPr>
            <p:cNvPr id="4" name="Rounded Rectangle 1">
              <a:extLst>
                <a:ext uri="{FF2B5EF4-FFF2-40B4-BE49-F238E27FC236}">
                  <a16:creationId xmlns:a16="http://schemas.microsoft.com/office/drawing/2014/main" id="{6AEDD8F0-E425-0DA5-3DBE-551EE10D5296}"/>
                </a:ext>
              </a:extLst>
            </p:cNvPr>
            <p:cNvSpPr/>
            <p:nvPr/>
          </p:nvSpPr>
          <p:spPr>
            <a:xfrm>
              <a:off x="2961564" y="350551"/>
              <a:ext cx="10754436" cy="79724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38100">
              <a:solidFill>
                <a:srgbClr val="A651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 descr="Access 2 Icon | Button UI MS Office 2016 Iconset | BlackVariant">
              <a:extLst>
                <a:ext uri="{FF2B5EF4-FFF2-40B4-BE49-F238E27FC236}">
                  <a16:creationId xmlns:a16="http://schemas.microsoft.com/office/drawing/2014/main" id="{730B157E-7381-886C-A585-E4D1BAA419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32202" y="63520"/>
              <a:ext cx="1423096" cy="1423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C59D4F4-2A71-0E48-D252-6FCA67FB4445}"/>
                </a:ext>
              </a:extLst>
            </p:cNvPr>
            <p:cNvSpPr/>
            <p:nvPr/>
          </p:nvSpPr>
          <p:spPr>
            <a:xfrm>
              <a:off x="4237924" y="229910"/>
              <a:ext cx="7975174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th-TH" sz="5400" b="1" dirty="0">
                  <a:latin typeface="TH SarabunPSK" panose="020B0500040200020003" pitchFamily="34" charset="-34"/>
                  <a:cs typeface="TH SarabunPSK" panose="020B0500040200020003" pitchFamily="34" charset="-34"/>
                </a:rPr>
                <a:t>ส่วนประกอบของหน้าต่าง</a:t>
              </a:r>
              <a:r>
                <a:rPr lang="th-TH" sz="5400" b="1" dirty="0" err="1">
                  <a:latin typeface="TH SarabunPSK" panose="020B0500040200020003" pitchFamily="34" charset="-34"/>
                  <a:cs typeface="TH SarabunPSK" panose="020B0500040200020003" pitchFamily="34" charset="-34"/>
                </a:rPr>
                <a:t>แมโคร</a:t>
              </a:r>
              <a:endParaRPr lang="en-US" sz="5400" b="1" dirty="0">
                <a:ln/>
                <a:solidFill>
                  <a:srgbClr val="233A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460666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-1" y="1184102"/>
            <a:ext cx="12192000" cy="627558"/>
          </a:xfrm>
          <a:prstGeom prst="rect">
            <a:avLst/>
          </a:prstGeom>
          <a:solidFill>
            <a:srgbClr val="8878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600200"/>
          </a:xfrm>
          <a:prstGeom prst="rect">
            <a:avLst/>
          </a:prstGeom>
          <a:solidFill>
            <a:srgbClr val="A3D8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5913967"/>
              </p:ext>
            </p:extLst>
          </p:nvPr>
        </p:nvGraphicFramePr>
        <p:xfrm>
          <a:off x="1971987" y="2735359"/>
          <a:ext cx="9492132" cy="2926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734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2400" b="1" i="0" u="none" strike="noStrike" kern="1200" baseline="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ประเภทของแมโคร</a:t>
                      </a:r>
                      <a:endParaRPr lang="en-US" sz="24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>
                    <a:solidFill>
                      <a:srgbClr val="FB992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b="1" i="0" u="none" strike="noStrike" kern="1200" baseline="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ชื่อแอ็กชัน </a:t>
                      </a:r>
                      <a:endParaRPr lang="en-US" sz="24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>
                    <a:solidFill>
                      <a:srgbClr val="FB992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400" b="1" i="0" u="none" strike="noStrike" kern="1200" baseline="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คำอธิบาย</a:t>
                      </a:r>
                      <a:endParaRPr lang="en-US" sz="24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>
                    <a:solidFill>
                      <a:srgbClr val="FB992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pPr algn="ctr"/>
                      <a:r>
                        <a:rPr lang="th-TH" sz="2400" b="0" i="0" u="none" strike="noStrike" kern="1200" baseline="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คำสั่งส่วนติดต่อกับผู้ใช้</a:t>
                      </a:r>
                    </a:p>
                    <a:p>
                      <a:pPr algn="ctr"/>
                      <a:r>
                        <a:rPr lang="en-US" sz="2400" b="0" i="0" u="none" strike="noStrike" kern="1200" baseline="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(User Interface Command)</a:t>
                      </a:r>
                      <a:endParaRPr lang="en-US" sz="24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0" u="none" strike="noStrike" kern="1200" baseline="0" dirty="0" err="1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CloseWindow</a:t>
                      </a:r>
                      <a:endParaRPr lang="en-US" sz="24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2400" b="0" i="0" u="none" strike="noStrike" kern="1200" baseline="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ปิดหน้าต่างที่ระบุหรือหน้าต่างที่ใช้งานอยู่ในกรณีที่ไม่มีการระบุ</a:t>
                      </a:r>
                      <a:endParaRPr lang="en-US" sz="24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sz="24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0" u="none" strike="noStrike" kern="1200" baseline="0" dirty="0" err="1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MaximizeWindow</a:t>
                      </a:r>
                      <a:endParaRPr lang="en-US" sz="24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2400" b="0" i="0" u="none" strike="noStrike" kern="1200" baseline="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ขยายหน้าต่างที่ใช้งานอยู่ให้ใหญ่ที่สุดเพื่อให้เต็ม</a:t>
                      </a:r>
                    </a:p>
                    <a:p>
                      <a:r>
                        <a:rPr lang="th-TH" sz="2400" b="0" i="0" u="none" strike="noStrike" kern="1200" baseline="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หน้าต่าง </a:t>
                      </a:r>
                      <a:r>
                        <a:rPr lang="en-US" sz="2400" b="0" i="0" u="none" strike="noStrike" kern="1200" baseline="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Microsoft Access</a:t>
                      </a:r>
                      <a:endParaRPr lang="en-US" sz="24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sz="24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0" u="none" strike="noStrike" kern="1200" baseline="0" dirty="0" err="1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MinimizeWindow</a:t>
                      </a:r>
                      <a:endParaRPr lang="en-US" sz="24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2400" b="0" i="0" u="none" strike="noStrike" kern="1200" baseline="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ย่อหน้าต่างที่ใช้งานอยู่ให้เล็กที่สุดให้อยู่ที่แถบชื่อเรื่องที่ด้านล่างของหน้าต่าง </a:t>
                      </a:r>
                      <a:r>
                        <a:rPr lang="en-US" sz="2400" b="0" i="0" u="none" strike="noStrike" kern="1200" baseline="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Microsoft Access</a:t>
                      </a:r>
                      <a:endParaRPr lang="en-US" sz="24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:a16="http://schemas.microsoft.com/office/drawing/2014/main" id="{9D126A5B-EA64-8251-F79C-4007D2354CD2}"/>
              </a:ext>
            </a:extLst>
          </p:cNvPr>
          <p:cNvGrpSpPr/>
          <p:nvPr/>
        </p:nvGrpSpPr>
        <p:grpSpPr>
          <a:xfrm>
            <a:off x="411516" y="82374"/>
            <a:ext cx="11083798" cy="1423096"/>
            <a:chOff x="2632202" y="63520"/>
            <a:chExt cx="11083798" cy="1423096"/>
          </a:xfrm>
        </p:grpSpPr>
        <p:sp>
          <p:nvSpPr>
            <p:cNvPr id="4" name="Rounded Rectangle 1">
              <a:extLst>
                <a:ext uri="{FF2B5EF4-FFF2-40B4-BE49-F238E27FC236}">
                  <a16:creationId xmlns:a16="http://schemas.microsoft.com/office/drawing/2014/main" id="{655D07CD-4E64-0089-E296-B048242574E9}"/>
                </a:ext>
              </a:extLst>
            </p:cNvPr>
            <p:cNvSpPr/>
            <p:nvPr/>
          </p:nvSpPr>
          <p:spPr>
            <a:xfrm>
              <a:off x="2961564" y="350551"/>
              <a:ext cx="10754436" cy="79724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38100">
              <a:solidFill>
                <a:srgbClr val="A651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 descr="Access 2 Icon | Button UI MS Office 2016 Iconset | BlackVariant">
              <a:extLst>
                <a:ext uri="{FF2B5EF4-FFF2-40B4-BE49-F238E27FC236}">
                  <a16:creationId xmlns:a16="http://schemas.microsoft.com/office/drawing/2014/main" id="{85684D30-D7A9-6DDA-84B4-BEC1AE2644F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32202" y="63520"/>
              <a:ext cx="1423096" cy="1423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C26F9E2-3C01-E250-E2AB-49E14ECE3C2D}"/>
                </a:ext>
              </a:extLst>
            </p:cNvPr>
            <p:cNvSpPr/>
            <p:nvPr/>
          </p:nvSpPr>
          <p:spPr>
            <a:xfrm>
              <a:off x="4237924" y="229910"/>
              <a:ext cx="7975174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th-TH" sz="5400" b="1" dirty="0">
                  <a:latin typeface="TH SarabunPSK" panose="020B0500040200020003" pitchFamily="34" charset="-34"/>
                  <a:cs typeface="TH SarabunPSK" panose="020B0500040200020003" pitchFamily="34" charset="-34"/>
                </a:rPr>
                <a:t>ส่วนประกอบของหน้าต่าง</a:t>
              </a:r>
              <a:r>
                <a:rPr lang="th-TH" sz="5400" b="1" dirty="0" err="1">
                  <a:latin typeface="TH SarabunPSK" panose="020B0500040200020003" pitchFamily="34" charset="-34"/>
                  <a:cs typeface="TH SarabunPSK" panose="020B0500040200020003" pitchFamily="34" charset="-34"/>
                </a:rPr>
                <a:t>แมโคร</a:t>
              </a:r>
              <a:endParaRPr lang="en-US" sz="5400" b="1" dirty="0">
                <a:ln/>
                <a:solidFill>
                  <a:srgbClr val="233A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519572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-1" y="1184102"/>
            <a:ext cx="12192000" cy="627558"/>
          </a:xfrm>
          <a:prstGeom prst="rect">
            <a:avLst/>
          </a:prstGeom>
          <a:solidFill>
            <a:srgbClr val="8878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600200"/>
          </a:xfrm>
          <a:prstGeom prst="rect">
            <a:avLst/>
          </a:prstGeom>
          <a:solidFill>
            <a:srgbClr val="A3D8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8295916"/>
              </p:ext>
            </p:extLst>
          </p:nvPr>
        </p:nvGraphicFramePr>
        <p:xfrm>
          <a:off x="1971987" y="2631664"/>
          <a:ext cx="9492132" cy="3200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734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th-TH" sz="2400" b="1" i="0" u="none" strike="noStrike" kern="1200" baseline="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ประเภทของแมโคร</a:t>
                      </a:r>
                      <a:endParaRPr lang="en-US" sz="24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>
                    <a:solidFill>
                      <a:srgbClr val="FB992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th-TH" sz="2400" b="1" i="0" u="none" strike="noStrike" kern="1200" baseline="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ชื่อแอ็กชัน </a:t>
                      </a:r>
                      <a:endParaRPr lang="en-US" sz="24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>
                    <a:solidFill>
                      <a:srgbClr val="FB992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h-TH" sz="2400" b="1" i="0" u="none" strike="noStrike" kern="1200" baseline="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คำอธิบาย</a:t>
                      </a:r>
                      <a:endParaRPr lang="en-US" sz="24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>
                    <a:solidFill>
                      <a:srgbClr val="FB992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th-TH" sz="2400" b="0" i="0" u="none" strike="noStrike" kern="1200" baseline="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คำสั่งส่วนติดต่อกับผู้ใช้</a:t>
                      </a:r>
                    </a:p>
                    <a:p>
                      <a:pPr algn="ctr"/>
                      <a:r>
                        <a:rPr lang="en-US" sz="2400" b="0" i="0" u="none" strike="noStrike" kern="1200" baseline="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(User Interface Command)</a:t>
                      </a:r>
                      <a:endParaRPr lang="en-US" sz="24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0" u="none" strike="noStrike" kern="1200" baseline="0" dirty="0" err="1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MoveAndSizeWindow</a:t>
                      </a:r>
                      <a:endParaRPr lang="en-US" sz="24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2400" b="0" i="0" u="none" strike="noStrike" kern="1200" baseline="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ย้ายและปรับขนาดหน้าต่างที่ใช้งานอยู่ถ้าเว้น</a:t>
                      </a:r>
                    </a:p>
                    <a:p>
                      <a:r>
                        <a:rPr lang="th-TH" sz="2400" b="0" i="0" u="none" strike="noStrike" kern="1200" baseline="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อาร์กิวเมนต์ว่างไว้ </a:t>
                      </a:r>
                      <a:r>
                        <a:rPr lang="en-US" sz="2400" b="0" i="0" u="none" strike="noStrike" kern="1200" baseline="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Microsoft Access </a:t>
                      </a:r>
                      <a:r>
                        <a:rPr lang="th-TH" sz="2400" b="0" i="0" u="none" strike="noStrike" kern="1200" baseline="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จะใช้การตั้งค่าปัจจุบัน แต่ละหน่วยการวัดจะเป็นหน่วยมาตรฐานที่ตั้งค่าไว้ในแผงควบคุมของ </a:t>
                      </a:r>
                      <a:r>
                        <a:rPr lang="en-US" sz="2400" b="0" i="0" u="none" strike="noStrike" kern="1200" baseline="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Windows</a:t>
                      </a:r>
                      <a:endParaRPr lang="en-US" sz="24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en-US" sz="24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i="0" u="none" strike="noStrike" kern="1200" baseline="0" dirty="0" err="1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RestoreWindow</a:t>
                      </a:r>
                      <a:endParaRPr lang="en-US" sz="24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h-TH" sz="2400" b="0" i="0" u="none" strike="noStrike" kern="1200" baseline="0" dirty="0">
                          <a:solidFill>
                            <a:schemeClr val="tx1"/>
                          </a:solidFill>
                          <a:latin typeface="TH SarabunPSK" panose="020B0500040200020003" pitchFamily="34" charset="-34"/>
                          <a:ea typeface="+mn-ea"/>
                          <a:cs typeface="TH SarabunPSK" panose="020B0500040200020003" pitchFamily="34" charset="-34"/>
                        </a:rPr>
                        <a:t>คืนค่าหน้าต่างที่ขยายใหญ่สุดหรือย่อเล็กสุดกลับเป็นขนาดเดิม แอ็กชันนี้มีผลกับหน้าต่างที่ใช้งานเสมอ</a:t>
                      </a:r>
                      <a:endParaRPr lang="en-US" sz="2400" dirty="0">
                        <a:latin typeface="TH SarabunPSK" panose="020B0500040200020003" pitchFamily="34" charset="-34"/>
                        <a:cs typeface="TH SarabunPSK" panose="020B0500040200020003" pitchFamily="34" charset="-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:a16="http://schemas.microsoft.com/office/drawing/2014/main" id="{6FB90769-D85C-9DAB-6241-1BBC95060B4E}"/>
              </a:ext>
            </a:extLst>
          </p:cNvPr>
          <p:cNvGrpSpPr/>
          <p:nvPr/>
        </p:nvGrpSpPr>
        <p:grpSpPr>
          <a:xfrm>
            <a:off x="411516" y="82374"/>
            <a:ext cx="11083798" cy="1423096"/>
            <a:chOff x="2632202" y="63520"/>
            <a:chExt cx="11083798" cy="1423096"/>
          </a:xfrm>
        </p:grpSpPr>
        <p:sp>
          <p:nvSpPr>
            <p:cNvPr id="4" name="Rounded Rectangle 1">
              <a:extLst>
                <a:ext uri="{FF2B5EF4-FFF2-40B4-BE49-F238E27FC236}">
                  <a16:creationId xmlns:a16="http://schemas.microsoft.com/office/drawing/2014/main" id="{62268D87-48AC-094A-BC93-041846CCDF99}"/>
                </a:ext>
              </a:extLst>
            </p:cNvPr>
            <p:cNvSpPr/>
            <p:nvPr/>
          </p:nvSpPr>
          <p:spPr>
            <a:xfrm>
              <a:off x="2961564" y="350551"/>
              <a:ext cx="10754436" cy="79724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38100">
              <a:solidFill>
                <a:srgbClr val="A651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 descr="Access 2 Icon | Button UI MS Office 2016 Iconset | BlackVariant">
              <a:extLst>
                <a:ext uri="{FF2B5EF4-FFF2-40B4-BE49-F238E27FC236}">
                  <a16:creationId xmlns:a16="http://schemas.microsoft.com/office/drawing/2014/main" id="{0BA568E0-3E1E-6BAD-9B65-62D4D16229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32202" y="63520"/>
              <a:ext cx="1423096" cy="1423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B1D077F-22A5-3F69-2EB4-2D16BE51A4E3}"/>
                </a:ext>
              </a:extLst>
            </p:cNvPr>
            <p:cNvSpPr/>
            <p:nvPr/>
          </p:nvSpPr>
          <p:spPr>
            <a:xfrm>
              <a:off x="4237924" y="229910"/>
              <a:ext cx="7975174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th-TH" sz="5400" b="1" dirty="0">
                  <a:latin typeface="TH SarabunPSK" panose="020B0500040200020003" pitchFamily="34" charset="-34"/>
                  <a:cs typeface="TH SarabunPSK" panose="020B0500040200020003" pitchFamily="34" charset="-34"/>
                </a:rPr>
                <a:t>ส่วนประกอบของหน้าต่าง</a:t>
              </a:r>
              <a:r>
                <a:rPr lang="th-TH" sz="5400" b="1" dirty="0" err="1">
                  <a:latin typeface="TH SarabunPSK" panose="020B0500040200020003" pitchFamily="34" charset="-34"/>
                  <a:cs typeface="TH SarabunPSK" panose="020B0500040200020003" pitchFamily="34" charset="-34"/>
                </a:rPr>
                <a:t>แมโคร</a:t>
              </a:r>
              <a:endParaRPr lang="en-US" sz="5400" b="1" dirty="0">
                <a:ln/>
                <a:solidFill>
                  <a:srgbClr val="233A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1876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E57A318-2CF3-C47A-F7D4-06E97827FD40}"/>
              </a:ext>
            </a:extLst>
          </p:cNvPr>
          <p:cNvGrpSpPr/>
          <p:nvPr/>
        </p:nvGrpSpPr>
        <p:grpSpPr>
          <a:xfrm>
            <a:off x="-1" y="3914231"/>
            <a:ext cx="12192001" cy="2943769"/>
            <a:chOff x="-1" y="4436740"/>
            <a:chExt cx="12192001" cy="2999754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24D8A4D-8DA1-8CEE-DA5F-F1F59BDE4C1F}"/>
                </a:ext>
              </a:extLst>
            </p:cNvPr>
            <p:cNvSpPr/>
            <p:nvPr/>
          </p:nvSpPr>
          <p:spPr>
            <a:xfrm rot="10800000">
              <a:off x="0" y="4436740"/>
              <a:ext cx="12192000" cy="627558"/>
            </a:xfrm>
            <a:prstGeom prst="rect">
              <a:avLst/>
            </a:prstGeom>
            <a:solidFill>
              <a:srgbClr val="8878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BB68794-53BB-E6E8-25C6-0F99F9BCA454}"/>
                </a:ext>
              </a:extLst>
            </p:cNvPr>
            <p:cNvSpPr/>
            <p:nvPr/>
          </p:nvSpPr>
          <p:spPr>
            <a:xfrm rot="10800000">
              <a:off x="-1" y="4648198"/>
              <a:ext cx="12192000" cy="2788296"/>
            </a:xfrm>
            <a:prstGeom prst="rect">
              <a:avLst/>
            </a:prstGeom>
            <a:solidFill>
              <a:srgbClr val="A3D8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8C3E31E7-3BC6-5C41-1FD8-CEB6781D636B}"/>
              </a:ext>
            </a:extLst>
          </p:cNvPr>
          <p:cNvGrpSpPr/>
          <p:nvPr/>
        </p:nvGrpSpPr>
        <p:grpSpPr>
          <a:xfrm>
            <a:off x="-1" y="-406400"/>
            <a:ext cx="12192001" cy="1811660"/>
            <a:chOff x="-1" y="0"/>
            <a:chExt cx="12192001" cy="181166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AFA61C8-9193-8EB5-CD70-41C65645532A}"/>
                </a:ext>
              </a:extLst>
            </p:cNvPr>
            <p:cNvSpPr/>
            <p:nvPr/>
          </p:nvSpPr>
          <p:spPr>
            <a:xfrm>
              <a:off x="-1" y="1184102"/>
              <a:ext cx="12192000" cy="627558"/>
            </a:xfrm>
            <a:prstGeom prst="rect">
              <a:avLst/>
            </a:prstGeom>
            <a:solidFill>
              <a:srgbClr val="88786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572EC71-8299-BC72-D884-72E4B95A75E6}"/>
                </a:ext>
              </a:extLst>
            </p:cNvPr>
            <p:cNvSpPr/>
            <p:nvPr/>
          </p:nvSpPr>
          <p:spPr>
            <a:xfrm>
              <a:off x="0" y="0"/>
              <a:ext cx="12192000" cy="1600200"/>
            </a:xfrm>
            <a:prstGeom prst="rect">
              <a:avLst/>
            </a:prstGeom>
            <a:solidFill>
              <a:srgbClr val="A3D8A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056" name="Picture 8" descr="เกียร์, คอมพิวเตอร์ของไอคอน, เฟือง png - png เกียร์, คอมพิวเตอร์ของไอคอน,  เฟือง icon vecto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5021" y="385454"/>
            <a:ext cx="1180106" cy="681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-395926" y="143323"/>
            <a:ext cx="3872178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th-TH" sz="3200" b="1" dirty="0">
                <a:ln/>
                <a:latin typeface="TH SarabunPSK" panose="020B0500040200020003" pitchFamily="34" charset="-34"/>
                <a:cs typeface="TH SarabunPSK" panose="020B0500040200020003" pitchFamily="34" charset="-34"/>
              </a:rPr>
              <a:t>สมรรถนะประจำบทเรียน</a:t>
            </a:r>
            <a:endParaRPr lang="en-US" sz="3200" b="1" dirty="0">
              <a:ln/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cxnSp>
        <p:nvCxnSpPr>
          <p:cNvPr id="11" name="Straight Connector 10"/>
          <p:cNvCxnSpPr>
            <a:cxnSpLocks/>
            <a:endCxn id="7" idx="2"/>
          </p:cNvCxnSpPr>
          <p:nvPr/>
        </p:nvCxnSpPr>
        <p:spPr>
          <a:xfrm>
            <a:off x="0" y="726373"/>
            <a:ext cx="3272199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3272199" y="634131"/>
            <a:ext cx="184484" cy="184484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99465" y="1518980"/>
            <a:ext cx="784898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1. แสดงความรู้เกี่ยวกับหลักการและส่วนประกอบของ</a:t>
            </a:r>
            <a:r>
              <a:rPr lang="th-TH" sz="28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แมโคร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ใน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Microsoft Access</a:t>
            </a:r>
          </a:p>
          <a:p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2.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มีทักษะการใช้งานหน้าต่าง</a:t>
            </a:r>
            <a:r>
              <a:rPr lang="th-TH" sz="28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แมโคร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เพื่อควบคุมการทำงานอัตโนมัติ</a:t>
            </a:r>
          </a:p>
          <a:p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3. ประยุกต์ใช้</a:t>
            </a:r>
            <a:r>
              <a:rPr lang="th-TH" sz="28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แมโคร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เพื่อเพิ่มประสิทธิภาพในการทำงานกับฐานข้อมูล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867626" y="2789800"/>
            <a:ext cx="404488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th-TH" sz="3200" b="1" dirty="0">
                <a:ln/>
                <a:latin typeface="TH SarabunPSK" panose="020B0500040200020003" pitchFamily="34" charset="-34"/>
                <a:cs typeface="TH SarabunPSK" panose="020B0500040200020003" pitchFamily="34" charset="-34"/>
              </a:rPr>
              <a:t>จุดประสงค์การเรียนรู้</a:t>
            </a:r>
            <a:endParaRPr lang="en-US" sz="3200" b="1" dirty="0">
              <a:ln/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671630" y="4342619"/>
            <a:ext cx="1043238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1. อธิบายเกี่ยวกับความหมาย หลักการ และประโยชน์ของ</a:t>
            </a:r>
            <a:r>
              <a:rPr lang="th-TH" sz="28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แมโคร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ใน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Microsoft Access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ได้</a:t>
            </a:r>
          </a:p>
          <a:p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2. ใช้ส่วนประกอบต่าง ๆ ของหน้าต่าง</a:t>
            </a:r>
            <a:r>
              <a:rPr lang="th-TH" sz="28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แมโคร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เพื่อสร้างและแก้ไข</a:t>
            </a:r>
            <a:r>
              <a:rPr lang="th-TH" sz="28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แมโคร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ได้</a:t>
            </a:r>
          </a:p>
          <a:p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3. สร้าง</a:t>
            </a:r>
            <a:r>
              <a:rPr lang="th-TH" sz="28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แมโคร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เพื่อทำงานกับอ็อบเจก</a:t>
            </a:r>
            <a:r>
              <a:rPr lang="th-TH" sz="28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ต์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ต่าง ๆ ในฐานข้อมูลได้ตามความต้องการ</a:t>
            </a:r>
          </a:p>
          <a:p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4. มีเจตคติที่ดีและความรับผิดชอบในการใช้</a:t>
            </a:r>
            <a:r>
              <a:rPr lang="th-TH" sz="28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แมโคร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เพื่อเพิ่มประสิทธิภาพการทำงานอย่างเหมาะสมและปลอดภัย</a:t>
            </a:r>
          </a:p>
          <a:p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5. ประยุกต์ใช้</a:t>
            </a:r>
            <a:r>
              <a:rPr lang="th-TH" sz="28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แมโคร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เพื่อควบคุมการทำงานอัตโนมัติในฐานข้อมูลได้อย่างมีประสิทธิภาพ</a:t>
            </a:r>
          </a:p>
        </p:txBody>
      </p:sp>
      <p:cxnSp>
        <p:nvCxnSpPr>
          <p:cNvPr id="34" name="Straight Connector 33"/>
          <p:cNvCxnSpPr/>
          <p:nvPr/>
        </p:nvCxnSpPr>
        <p:spPr>
          <a:xfrm>
            <a:off x="9239906" y="3374575"/>
            <a:ext cx="2957909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9147664" y="3274193"/>
            <a:ext cx="184484" cy="184484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8" descr="เกียร์, คอมพิวเตอร์ของไอคอน, เฟือง png - png เกียร์, คอมพิวเตอร์ของไอคอน,  เฟือง icon vector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9853" y="3034448"/>
            <a:ext cx="1180106" cy="681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1188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mph" presetSubtype="0" repeatCount="indefinite" fill="hold" nodeType="withEffect">
                                  <p:stCondLst>
                                    <p:cond delay="3300"/>
                                  </p:stCondLst>
                                  <p:childTnLst>
                                    <p:animRot by="21600000">
                                      <p:cBhvr>
                                        <p:cTn id="12" dur="2250" fill="hold"/>
                                        <p:tgtEl>
                                          <p:spTgt spid="20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nodeType="withEffect">
                                  <p:stCondLst>
                                    <p:cond delay="1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2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grpId="0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8" presetClass="emph" presetSubtype="0" repeatCount="indefinite" fill="hold" nodeType="withEffect">
                                  <p:stCondLst>
                                    <p:cond delay="3300"/>
                                  </p:stCondLst>
                                  <p:childTnLst>
                                    <p:animRot by="21600000">
                                      <p:cBhvr>
                                        <p:cTn id="20" dur="2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-1" y="1184102"/>
            <a:ext cx="12192000" cy="627558"/>
          </a:xfrm>
          <a:prstGeom prst="rect">
            <a:avLst/>
          </a:prstGeom>
          <a:solidFill>
            <a:srgbClr val="8878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14473" y="1984524"/>
            <a:ext cx="1096304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thaiDist"/>
            <a:endParaRPr lang="th-TH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thaiDist"/>
            <a:endParaRPr lang="th-TH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thaiDist"/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	2.3 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หน้าต่างแมโคร</a:t>
            </a:r>
          </a:p>
          <a:p>
            <a:pPr algn="thaiDist"/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	</a:t>
            </a:r>
          </a:p>
          <a:p>
            <a:pPr algn="thaiDist"/>
            <a:endParaRPr lang="en-US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thaiDist"/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	</a:t>
            </a:r>
            <a:r>
              <a:rPr lang="th-TH" sz="2800" dirty="0"/>
              <a:t>	</a:t>
            </a:r>
            <a:r>
              <a:rPr lang="en-US" sz="2800" dirty="0"/>
              <a:t>     </a:t>
            </a:r>
            <a:endParaRPr lang="th-TH" sz="2800" dirty="0"/>
          </a:p>
          <a:p>
            <a:pPr algn="thaiDist"/>
            <a:r>
              <a:rPr lang="th-TH" sz="2800" b="1" dirty="0">
                <a:solidFill>
                  <a:srgbClr val="51828A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	</a:t>
            </a:r>
            <a:endParaRPr lang="en-US" sz="2800" b="1" dirty="0">
              <a:solidFill>
                <a:srgbClr val="51828A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thaiDist"/>
            <a:endParaRPr lang="en-US" sz="2800" b="1" dirty="0">
              <a:solidFill>
                <a:srgbClr val="51828A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	</a:t>
            </a:r>
            <a:endParaRPr lang="en-US" sz="2800" b="1" dirty="0">
              <a:solidFill>
                <a:srgbClr val="51828A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600200"/>
          </a:xfrm>
          <a:prstGeom prst="rect">
            <a:avLst/>
          </a:prstGeom>
          <a:solidFill>
            <a:srgbClr val="A3D8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857993" y="2087701"/>
            <a:ext cx="3946019" cy="691007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38100">
            <a:solidFill>
              <a:srgbClr val="5182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929639" y="2090238"/>
            <a:ext cx="3802618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ส่วนประกอบของหน้าต่างแมโคร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7262" y="3402421"/>
            <a:ext cx="6198899" cy="2760325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B5036264-EA5B-1A02-C48A-AC020921CEA8}"/>
              </a:ext>
            </a:extLst>
          </p:cNvPr>
          <p:cNvGrpSpPr/>
          <p:nvPr/>
        </p:nvGrpSpPr>
        <p:grpSpPr>
          <a:xfrm>
            <a:off x="411516" y="82374"/>
            <a:ext cx="11083798" cy="1423096"/>
            <a:chOff x="2632202" y="63520"/>
            <a:chExt cx="11083798" cy="1423096"/>
          </a:xfrm>
        </p:grpSpPr>
        <p:sp>
          <p:nvSpPr>
            <p:cNvPr id="4" name="Rounded Rectangle 1">
              <a:extLst>
                <a:ext uri="{FF2B5EF4-FFF2-40B4-BE49-F238E27FC236}">
                  <a16:creationId xmlns:a16="http://schemas.microsoft.com/office/drawing/2014/main" id="{FD8397C0-0224-DBDC-11B2-C5FFE556C1E0}"/>
                </a:ext>
              </a:extLst>
            </p:cNvPr>
            <p:cNvSpPr/>
            <p:nvPr/>
          </p:nvSpPr>
          <p:spPr>
            <a:xfrm>
              <a:off x="2961564" y="350551"/>
              <a:ext cx="10754436" cy="79724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38100">
              <a:solidFill>
                <a:srgbClr val="A651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 descr="Access 2 Icon | Button UI MS Office 2016 Iconset | BlackVariant">
              <a:extLst>
                <a:ext uri="{FF2B5EF4-FFF2-40B4-BE49-F238E27FC236}">
                  <a16:creationId xmlns:a16="http://schemas.microsoft.com/office/drawing/2014/main" id="{B081E026-9630-8864-B7E6-8BC89E8438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32202" y="63520"/>
              <a:ext cx="1423096" cy="1423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130461A-FF1D-7F85-E91E-54207BB5E897}"/>
                </a:ext>
              </a:extLst>
            </p:cNvPr>
            <p:cNvSpPr/>
            <p:nvPr/>
          </p:nvSpPr>
          <p:spPr>
            <a:xfrm>
              <a:off x="4237924" y="229910"/>
              <a:ext cx="7975174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th-TH" sz="5400" b="1" dirty="0">
                  <a:latin typeface="TH SarabunPSK" panose="020B0500040200020003" pitchFamily="34" charset="-34"/>
                  <a:cs typeface="TH SarabunPSK" panose="020B0500040200020003" pitchFamily="34" charset="-34"/>
                </a:rPr>
                <a:t>ส่วนประกอบของหน้าต่าง</a:t>
              </a:r>
              <a:r>
                <a:rPr lang="th-TH" sz="5400" b="1" dirty="0" err="1">
                  <a:latin typeface="TH SarabunPSK" panose="020B0500040200020003" pitchFamily="34" charset="-34"/>
                  <a:cs typeface="TH SarabunPSK" panose="020B0500040200020003" pitchFamily="34" charset="-34"/>
                </a:rPr>
                <a:t>แมโคร</a:t>
              </a:r>
              <a:endParaRPr lang="en-US" sz="5400" b="1" dirty="0">
                <a:ln/>
                <a:solidFill>
                  <a:srgbClr val="233A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335304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-1" y="1184102"/>
            <a:ext cx="12192000" cy="627558"/>
          </a:xfrm>
          <a:prstGeom prst="rect">
            <a:avLst/>
          </a:prstGeom>
          <a:solidFill>
            <a:srgbClr val="8878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14473" y="1984524"/>
            <a:ext cx="1096304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thaiDist"/>
            <a:endParaRPr lang="th-TH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thaiDist"/>
            <a:endParaRPr lang="th-TH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thaiDist"/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	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1. ชื่อของแมโคร สามารถบันทึกเปลี่ยนแปลงชื่อของแมโครได้ โดยทำตามขั้นตอนดังต่อไปนี้</a:t>
            </a:r>
          </a:p>
          <a:p>
            <a:pPr algn="thaiDist"/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		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1) คลิกขวาที่ชื่อของแมโคร จากนั้นคลิกที่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Save</a:t>
            </a:r>
            <a:endParaRPr lang="th-TH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thaiDist"/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	</a:t>
            </a:r>
          </a:p>
          <a:p>
            <a:pPr algn="thaiDist"/>
            <a:endParaRPr lang="en-US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thaiDist"/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	</a:t>
            </a:r>
            <a:r>
              <a:rPr lang="th-TH" sz="2800" dirty="0"/>
              <a:t>	</a:t>
            </a:r>
            <a:r>
              <a:rPr lang="en-US" sz="2800" dirty="0"/>
              <a:t>     </a:t>
            </a:r>
            <a:endParaRPr lang="th-TH" sz="2800" dirty="0"/>
          </a:p>
          <a:p>
            <a:pPr algn="thaiDist"/>
            <a:r>
              <a:rPr lang="th-TH" sz="2800" b="1" dirty="0">
                <a:solidFill>
                  <a:srgbClr val="51828A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	</a:t>
            </a:r>
            <a:endParaRPr lang="en-US" sz="2800" b="1" dirty="0">
              <a:solidFill>
                <a:srgbClr val="51828A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thaiDist"/>
            <a:endParaRPr lang="en-US" sz="2800" b="1" dirty="0">
              <a:solidFill>
                <a:srgbClr val="51828A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	</a:t>
            </a:r>
            <a:endParaRPr lang="en-US" sz="2800" b="1" dirty="0">
              <a:solidFill>
                <a:srgbClr val="51828A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600200"/>
          </a:xfrm>
          <a:prstGeom prst="rect">
            <a:avLst/>
          </a:prstGeom>
          <a:solidFill>
            <a:srgbClr val="A3D8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857993" y="2087701"/>
            <a:ext cx="3946019" cy="691007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38100">
            <a:solidFill>
              <a:srgbClr val="5182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901360" y="2099663"/>
            <a:ext cx="385917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ส่วนประกอบของหน้าต่างแมโคร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1874" y="3638451"/>
            <a:ext cx="5966883" cy="2419449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31C188D9-A439-94A5-FFF4-52F3DE750DAE}"/>
              </a:ext>
            </a:extLst>
          </p:cNvPr>
          <p:cNvGrpSpPr/>
          <p:nvPr/>
        </p:nvGrpSpPr>
        <p:grpSpPr>
          <a:xfrm>
            <a:off x="411516" y="82374"/>
            <a:ext cx="11083798" cy="1423096"/>
            <a:chOff x="2632202" y="63520"/>
            <a:chExt cx="11083798" cy="1423096"/>
          </a:xfrm>
        </p:grpSpPr>
        <p:sp>
          <p:nvSpPr>
            <p:cNvPr id="4" name="Rounded Rectangle 1">
              <a:extLst>
                <a:ext uri="{FF2B5EF4-FFF2-40B4-BE49-F238E27FC236}">
                  <a16:creationId xmlns:a16="http://schemas.microsoft.com/office/drawing/2014/main" id="{AC97D290-5218-1A35-FCE4-4C8AF6BEEDD7}"/>
                </a:ext>
              </a:extLst>
            </p:cNvPr>
            <p:cNvSpPr/>
            <p:nvPr/>
          </p:nvSpPr>
          <p:spPr>
            <a:xfrm>
              <a:off x="2961564" y="350551"/>
              <a:ext cx="10754436" cy="79724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38100">
              <a:solidFill>
                <a:srgbClr val="A651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 descr="Access 2 Icon | Button UI MS Office 2016 Iconset | BlackVariant">
              <a:extLst>
                <a:ext uri="{FF2B5EF4-FFF2-40B4-BE49-F238E27FC236}">
                  <a16:creationId xmlns:a16="http://schemas.microsoft.com/office/drawing/2014/main" id="{3EA57BC0-255F-6B63-D2EE-FCD692B66DA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32202" y="63520"/>
              <a:ext cx="1423096" cy="1423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605466D-4BEC-8C91-69F4-75D71834A14D}"/>
                </a:ext>
              </a:extLst>
            </p:cNvPr>
            <p:cNvSpPr/>
            <p:nvPr/>
          </p:nvSpPr>
          <p:spPr>
            <a:xfrm>
              <a:off x="4237924" y="229910"/>
              <a:ext cx="7975174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th-TH" sz="5400" b="1" dirty="0">
                  <a:latin typeface="TH SarabunPSK" panose="020B0500040200020003" pitchFamily="34" charset="-34"/>
                  <a:cs typeface="TH SarabunPSK" panose="020B0500040200020003" pitchFamily="34" charset="-34"/>
                </a:rPr>
                <a:t>ส่วนประกอบของหน้าต่าง</a:t>
              </a:r>
              <a:r>
                <a:rPr lang="th-TH" sz="5400" b="1" dirty="0" err="1">
                  <a:latin typeface="TH SarabunPSK" panose="020B0500040200020003" pitchFamily="34" charset="-34"/>
                  <a:cs typeface="TH SarabunPSK" panose="020B0500040200020003" pitchFamily="34" charset="-34"/>
                </a:rPr>
                <a:t>แมโคร</a:t>
              </a:r>
              <a:endParaRPr lang="en-US" sz="5400" b="1" dirty="0">
                <a:ln/>
                <a:solidFill>
                  <a:srgbClr val="233A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71043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-1" y="1184102"/>
            <a:ext cx="12192000" cy="627558"/>
          </a:xfrm>
          <a:prstGeom prst="rect">
            <a:avLst/>
          </a:prstGeom>
          <a:solidFill>
            <a:srgbClr val="8878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14473" y="1984524"/>
            <a:ext cx="10963048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thaiDist"/>
            <a:endParaRPr lang="th-TH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thaiDist"/>
            <a:endParaRPr lang="th-TH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thaiDist"/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	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1. ชื่อของแมโคร สามารถบันทึกเปลี่ยนแปลงชื่อของแมโครได้ โดยทำตามขั้นตอนดังต่อไปนี้</a:t>
            </a:r>
          </a:p>
          <a:p>
            <a:pPr algn="thaiDist"/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		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2) ผลจากการปฏิบัติตามขั้นตอนที่ 1 จะมีกล่องข้อความให้ผู้ใช้กรอกชื่อ จากนั้นคลิก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Ok</a:t>
            </a:r>
          </a:p>
          <a:p>
            <a:pPr algn="thaiDist"/>
            <a:endParaRPr lang="en-US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thaiDist"/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                                                                                  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หลังจากนั้นจะได้ชื่อใหม่ ดังภาพ</a:t>
            </a:r>
            <a:endParaRPr lang="en-US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thaiDist"/>
            <a:endParaRPr lang="en-US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thaiDist"/>
            <a:endParaRPr lang="en-US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thaiDist"/>
            <a:endParaRPr lang="en-US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thaiDist"/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	</a:t>
            </a:r>
          </a:p>
          <a:p>
            <a:pPr algn="thaiDist"/>
            <a:endParaRPr lang="en-US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thaiDist"/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	</a:t>
            </a:r>
            <a:r>
              <a:rPr lang="th-TH" sz="2800" dirty="0"/>
              <a:t>	</a:t>
            </a:r>
            <a:r>
              <a:rPr lang="en-US" sz="2800" dirty="0"/>
              <a:t>     </a:t>
            </a:r>
            <a:endParaRPr lang="th-TH" sz="2800" dirty="0"/>
          </a:p>
          <a:p>
            <a:pPr algn="thaiDist"/>
            <a:r>
              <a:rPr lang="th-TH" sz="2800" b="1" dirty="0">
                <a:solidFill>
                  <a:srgbClr val="51828A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	</a:t>
            </a:r>
            <a:endParaRPr lang="en-US" sz="2800" b="1" dirty="0">
              <a:solidFill>
                <a:srgbClr val="51828A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thaiDist"/>
            <a:endParaRPr lang="en-US" sz="2800" b="1" dirty="0">
              <a:solidFill>
                <a:srgbClr val="51828A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	</a:t>
            </a:r>
            <a:endParaRPr lang="en-US" sz="2800" b="1" dirty="0">
              <a:solidFill>
                <a:srgbClr val="51828A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600200"/>
          </a:xfrm>
          <a:prstGeom prst="rect">
            <a:avLst/>
          </a:prstGeom>
          <a:solidFill>
            <a:srgbClr val="A3D8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857993" y="2087701"/>
            <a:ext cx="3946019" cy="691007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38100">
            <a:solidFill>
              <a:srgbClr val="5182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901359" y="2090238"/>
            <a:ext cx="3840324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ส่วนประกอบของหน้าต่างแมโคร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259" y="3961219"/>
            <a:ext cx="4140280" cy="201666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7" y="4728009"/>
            <a:ext cx="5191797" cy="1249877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8B0D52AC-0F4D-9AED-F06A-B743E5A07956}"/>
              </a:ext>
            </a:extLst>
          </p:cNvPr>
          <p:cNvGrpSpPr/>
          <p:nvPr/>
        </p:nvGrpSpPr>
        <p:grpSpPr>
          <a:xfrm>
            <a:off x="411516" y="82374"/>
            <a:ext cx="11083798" cy="1423096"/>
            <a:chOff x="2632202" y="63520"/>
            <a:chExt cx="11083798" cy="1423096"/>
          </a:xfrm>
        </p:grpSpPr>
        <p:sp>
          <p:nvSpPr>
            <p:cNvPr id="5" name="Rounded Rectangle 1">
              <a:extLst>
                <a:ext uri="{FF2B5EF4-FFF2-40B4-BE49-F238E27FC236}">
                  <a16:creationId xmlns:a16="http://schemas.microsoft.com/office/drawing/2014/main" id="{B89B9A76-C15D-2B51-A682-0AB931D7F79E}"/>
                </a:ext>
              </a:extLst>
            </p:cNvPr>
            <p:cNvSpPr/>
            <p:nvPr/>
          </p:nvSpPr>
          <p:spPr>
            <a:xfrm>
              <a:off x="2961564" y="350551"/>
              <a:ext cx="10754436" cy="79724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38100">
              <a:solidFill>
                <a:srgbClr val="A651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 descr="Access 2 Icon | Button UI MS Office 2016 Iconset | BlackVariant">
              <a:extLst>
                <a:ext uri="{FF2B5EF4-FFF2-40B4-BE49-F238E27FC236}">
                  <a16:creationId xmlns:a16="http://schemas.microsoft.com/office/drawing/2014/main" id="{F99F7CEF-41A4-2FBA-53A4-511AD1FD002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32202" y="63520"/>
              <a:ext cx="1423096" cy="1423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80E242F-A227-FFB5-8849-6593516C5FDF}"/>
                </a:ext>
              </a:extLst>
            </p:cNvPr>
            <p:cNvSpPr/>
            <p:nvPr/>
          </p:nvSpPr>
          <p:spPr>
            <a:xfrm>
              <a:off x="4237924" y="229910"/>
              <a:ext cx="7975174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th-TH" sz="5400" b="1" dirty="0">
                  <a:latin typeface="TH SarabunPSK" panose="020B0500040200020003" pitchFamily="34" charset="-34"/>
                  <a:cs typeface="TH SarabunPSK" panose="020B0500040200020003" pitchFamily="34" charset="-34"/>
                </a:rPr>
                <a:t>ส่วนประกอบของหน้าต่าง</a:t>
              </a:r>
              <a:r>
                <a:rPr lang="th-TH" sz="5400" b="1" dirty="0" err="1">
                  <a:latin typeface="TH SarabunPSK" panose="020B0500040200020003" pitchFamily="34" charset="-34"/>
                  <a:cs typeface="TH SarabunPSK" panose="020B0500040200020003" pitchFamily="34" charset="-34"/>
                </a:rPr>
                <a:t>แมโคร</a:t>
              </a:r>
              <a:endParaRPr lang="en-US" sz="5400" b="1" dirty="0">
                <a:ln/>
                <a:solidFill>
                  <a:srgbClr val="233A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243602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-1" y="1184102"/>
            <a:ext cx="12192000" cy="627558"/>
          </a:xfrm>
          <a:prstGeom prst="rect">
            <a:avLst/>
          </a:prstGeom>
          <a:solidFill>
            <a:srgbClr val="8878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14473" y="1984524"/>
            <a:ext cx="10963048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thaiDist"/>
            <a:endParaRPr lang="th-TH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thaiDist"/>
            <a:endParaRPr lang="th-TH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thaiDist"/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	</a:t>
            </a:r>
            <a:r>
              <a:rPr lang="th-TH" sz="2800" dirty="0"/>
              <a:t>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2. ถ้าต้องการปิดหน้าต่าง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Macro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ให้คลิกขวาที่ชื่อไฟล์แมโคร จากนั้นคลิก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Close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หรือคลิก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Close All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เพื่อเลือกปิดแมโครทั้งหมดกรณีที่มีแมโครหลายไฟล์</a:t>
            </a:r>
            <a:endParaRPr lang="en-US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thaiDist"/>
            <a:endParaRPr lang="en-US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thaiDist"/>
            <a:endParaRPr lang="en-US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thaiDist"/>
            <a:endParaRPr lang="en-US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thaiDist"/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	</a:t>
            </a:r>
          </a:p>
          <a:p>
            <a:pPr algn="thaiDist"/>
            <a:endParaRPr lang="en-US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thaiDist"/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	</a:t>
            </a:r>
            <a:r>
              <a:rPr lang="th-TH" sz="2800" dirty="0"/>
              <a:t>	</a:t>
            </a:r>
            <a:r>
              <a:rPr lang="en-US" sz="2800" dirty="0"/>
              <a:t>     </a:t>
            </a:r>
            <a:endParaRPr lang="th-TH" sz="2800" dirty="0"/>
          </a:p>
          <a:p>
            <a:pPr algn="thaiDist"/>
            <a:r>
              <a:rPr lang="th-TH" sz="2800" b="1" dirty="0">
                <a:solidFill>
                  <a:srgbClr val="51828A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	</a:t>
            </a:r>
            <a:endParaRPr lang="en-US" sz="2800" b="1" dirty="0">
              <a:solidFill>
                <a:srgbClr val="51828A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thaiDist"/>
            <a:endParaRPr lang="en-US" sz="2800" b="1" dirty="0">
              <a:solidFill>
                <a:srgbClr val="51828A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	</a:t>
            </a:r>
            <a:endParaRPr lang="en-US" sz="2800" b="1" dirty="0">
              <a:solidFill>
                <a:srgbClr val="51828A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600200"/>
          </a:xfrm>
          <a:prstGeom prst="rect">
            <a:avLst/>
          </a:prstGeom>
          <a:solidFill>
            <a:srgbClr val="A3D8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857993" y="2087701"/>
            <a:ext cx="3946019" cy="691007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38100">
            <a:solidFill>
              <a:srgbClr val="5182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863652" y="2071385"/>
            <a:ext cx="3915738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ส่วนประกอบของหน้าต่างแมโคร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8193" y="4071167"/>
            <a:ext cx="6208617" cy="1968233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C1AD907A-4739-560E-06E6-4F5EF11E03A1}"/>
              </a:ext>
            </a:extLst>
          </p:cNvPr>
          <p:cNvGrpSpPr/>
          <p:nvPr/>
        </p:nvGrpSpPr>
        <p:grpSpPr>
          <a:xfrm>
            <a:off x="411516" y="82374"/>
            <a:ext cx="11083798" cy="1423096"/>
            <a:chOff x="2632202" y="63520"/>
            <a:chExt cx="11083798" cy="1423096"/>
          </a:xfrm>
        </p:grpSpPr>
        <p:sp>
          <p:nvSpPr>
            <p:cNvPr id="4" name="Rounded Rectangle 1">
              <a:extLst>
                <a:ext uri="{FF2B5EF4-FFF2-40B4-BE49-F238E27FC236}">
                  <a16:creationId xmlns:a16="http://schemas.microsoft.com/office/drawing/2014/main" id="{13A6D95B-2D01-174B-A675-B230C79FE439}"/>
                </a:ext>
              </a:extLst>
            </p:cNvPr>
            <p:cNvSpPr/>
            <p:nvPr/>
          </p:nvSpPr>
          <p:spPr>
            <a:xfrm>
              <a:off x="2961564" y="350551"/>
              <a:ext cx="10754436" cy="79724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38100">
              <a:solidFill>
                <a:srgbClr val="A651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 descr="Access 2 Icon | Button UI MS Office 2016 Iconset | BlackVariant">
              <a:extLst>
                <a:ext uri="{FF2B5EF4-FFF2-40B4-BE49-F238E27FC236}">
                  <a16:creationId xmlns:a16="http://schemas.microsoft.com/office/drawing/2014/main" id="{B7BB56DD-80ED-770B-BA27-597041A5BE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32202" y="63520"/>
              <a:ext cx="1423096" cy="1423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20FA8F7-29F9-CAA3-8585-F4B829D4D64A}"/>
                </a:ext>
              </a:extLst>
            </p:cNvPr>
            <p:cNvSpPr/>
            <p:nvPr/>
          </p:nvSpPr>
          <p:spPr>
            <a:xfrm>
              <a:off x="4237924" y="229910"/>
              <a:ext cx="7975174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th-TH" sz="5400" b="1" dirty="0">
                  <a:latin typeface="TH SarabunPSK" panose="020B0500040200020003" pitchFamily="34" charset="-34"/>
                  <a:cs typeface="TH SarabunPSK" panose="020B0500040200020003" pitchFamily="34" charset="-34"/>
                </a:rPr>
                <a:t>ส่วนประกอบของหน้าต่าง</a:t>
              </a:r>
              <a:r>
                <a:rPr lang="th-TH" sz="5400" b="1" dirty="0" err="1">
                  <a:latin typeface="TH SarabunPSK" panose="020B0500040200020003" pitchFamily="34" charset="-34"/>
                  <a:cs typeface="TH SarabunPSK" panose="020B0500040200020003" pitchFamily="34" charset="-34"/>
                </a:rPr>
                <a:t>แมโคร</a:t>
              </a:r>
              <a:endParaRPr lang="en-US" sz="5400" b="1" dirty="0">
                <a:ln/>
                <a:solidFill>
                  <a:srgbClr val="233A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913839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-1" y="1184102"/>
            <a:ext cx="12192000" cy="627558"/>
          </a:xfrm>
          <a:prstGeom prst="rect">
            <a:avLst/>
          </a:prstGeom>
          <a:solidFill>
            <a:srgbClr val="8878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14473" y="1984524"/>
            <a:ext cx="10963048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thaiDist"/>
            <a:endParaRPr lang="th-TH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thaiDist"/>
            <a:endParaRPr lang="th-TH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	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3. เมื่อคลิกที่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   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จะแสดงรายชื่อของแอ็กชันทั้งหมด (ดังภาพ) </a:t>
            </a:r>
            <a:endParaRPr lang="en-US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เมื่อผู้ใช้คลิกเลือกแอ็กชันจะแสดงหน้าจอ ให้กำหนดค่าของแอ็กชันต่าง ๆ </a:t>
            </a:r>
            <a:endParaRPr lang="en-US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ซึ่งจะกล่าวในหัวข้อถัดไป</a:t>
            </a:r>
            <a:endParaRPr lang="en-US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thaiDist"/>
            <a:endParaRPr lang="en-US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thaiDist"/>
            <a:endParaRPr lang="en-US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thaiDist"/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	</a:t>
            </a:r>
          </a:p>
          <a:p>
            <a:pPr algn="thaiDist"/>
            <a:endParaRPr lang="en-US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thaiDist"/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	</a:t>
            </a:r>
            <a:r>
              <a:rPr lang="th-TH" sz="2800" dirty="0"/>
              <a:t>	</a:t>
            </a:r>
            <a:r>
              <a:rPr lang="en-US" sz="2800" dirty="0"/>
              <a:t>     </a:t>
            </a:r>
            <a:endParaRPr lang="th-TH" sz="2800" dirty="0"/>
          </a:p>
          <a:p>
            <a:pPr algn="thaiDist"/>
            <a:r>
              <a:rPr lang="th-TH" sz="2800" b="1" dirty="0">
                <a:solidFill>
                  <a:srgbClr val="51828A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	</a:t>
            </a:r>
            <a:endParaRPr lang="en-US" sz="2800" b="1" dirty="0">
              <a:solidFill>
                <a:srgbClr val="51828A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thaiDist"/>
            <a:endParaRPr lang="en-US" sz="2800" b="1" dirty="0">
              <a:solidFill>
                <a:srgbClr val="51828A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	</a:t>
            </a:r>
            <a:endParaRPr lang="en-US" sz="2800" b="1" dirty="0">
              <a:solidFill>
                <a:srgbClr val="51828A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600200"/>
          </a:xfrm>
          <a:prstGeom prst="rect">
            <a:avLst/>
          </a:prstGeom>
          <a:solidFill>
            <a:srgbClr val="A3D8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857993" y="2087701"/>
            <a:ext cx="3946019" cy="691007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38100">
            <a:solidFill>
              <a:srgbClr val="5182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929640" y="2080812"/>
            <a:ext cx="382147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ส่วนประกอบของหน้าต่างแมโคร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8127" y="2193933"/>
            <a:ext cx="1997366" cy="432429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1214" y="2881885"/>
            <a:ext cx="451731" cy="416982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D7C6D4B7-6CB5-42D9-3E42-4B4024A9390B}"/>
              </a:ext>
            </a:extLst>
          </p:cNvPr>
          <p:cNvGrpSpPr/>
          <p:nvPr/>
        </p:nvGrpSpPr>
        <p:grpSpPr>
          <a:xfrm>
            <a:off x="411516" y="82374"/>
            <a:ext cx="11083798" cy="1423096"/>
            <a:chOff x="2632202" y="63520"/>
            <a:chExt cx="11083798" cy="1423096"/>
          </a:xfrm>
        </p:grpSpPr>
        <p:sp>
          <p:nvSpPr>
            <p:cNvPr id="5" name="Rounded Rectangle 1">
              <a:extLst>
                <a:ext uri="{FF2B5EF4-FFF2-40B4-BE49-F238E27FC236}">
                  <a16:creationId xmlns:a16="http://schemas.microsoft.com/office/drawing/2014/main" id="{EE651CCC-F121-C880-4F47-40C7A788B4D6}"/>
                </a:ext>
              </a:extLst>
            </p:cNvPr>
            <p:cNvSpPr/>
            <p:nvPr/>
          </p:nvSpPr>
          <p:spPr>
            <a:xfrm>
              <a:off x="2961564" y="350551"/>
              <a:ext cx="10754436" cy="79724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38100">
              <a:solidFill>
                <a:srgbClr val="A651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 descr="Access 2 Icon | Button UI MS Office 2016 Iconset | BlackVariant">
              <a:extLst>
                <a:ext uri="{FF2B5EF4-FFF2-40B4-BE49-F238E27FC236}">
                  <a16:creationId xmlns:a16="http://schemas.microsoft.com/office/drawing/2014/main" id="{0EBFB02A-6C07-D01C-C37F-60E3BFFB87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32202" y="63520"/>
              <a:ext cx="1423096" cy="1423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8F8F716-A49A-E84D-8DD5-462F92AF847F}"/>
                </a:ext>
              </a:extLst>
            </p:cNvPr>
            <p:cNvSpPr/>
            <p:nvPr/>
          </p:nvSpPr>
          <p:spPr>
            <a:xfrm>
              <a:off x="4237924" y="229910"/>
              <a:ext cx="7975174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th-TH" sz="5400" b="1" dirty="0">
                  <a:latin typeface="TH SarabunPSK" panose="020B0500040200020003" pitchFamily="34" charset="-34"/>
                  <a:cs typeface="TH SarabunPSK" panose="020B0500040200020003" pitchFamily="34" charset="-34"/>
                </a:rPr>
                <a:t>ส่วนประกอบของหน้าต่าง</a:t>
              </a:r>
              <a:r>
                <a:rPr lang="th-TH" sz="5400" b="1" dirty="0" err="1">
                  <a:latin typeface="TH SarabunPSK" panose="020B0500040200020003" pitchFamily="34" charset="-34"/>
                  <a:cs typeface="TH SarabunPSK" panose="020B0500040200020003" pitchFamily="34" charset="-34"/>
                </a:rPr>
                <a:t>แมโคร</a:t>
              </a:r>
              <a:endParaRPr lang="en-US" sz="5400" b="1" dirty="0">
                <a:ln/>
                <a:solidFill>
                  <a:srgbClr val="233A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15911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-1" y="1184102"/>
            <a:ext cx="12192000" cy="627558"/>
          </a:xfrm>
          <a:prstGeom prst="rect">
            <a:avLst/>
          </a:prstGeom>
          <a:solidFill>
            <a:srgbClr val="8878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14473" y="1984524"/>
            <a:ext cx="10963048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800" b="1" dirty="0">
                <a:solidFill>
                  <a:srgbClr val="C00000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ตัวอย่าง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การสร้างแมโครจะใช้ข้อมูลตาราง </a:t>
            </a:r>
            <a:r>
              <a:rPr lang="en-US" sz="28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Student_Info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ในใบงานที่ 3.3 (หน่วยที่ 3) และนำข้อมูลในตารางไปสร้าง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Query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ฟอร์ม และรายงาน ชื่อ </a:t>
            </a:r>
            <a:r>
              <a:rPr lang="en-US" sz="28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Student_Info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ตามวิธีการที่ได้ศึกษามา จากนั้นขั้นตอนการสร้างแมโคร มีดังต่อไปนี้</a:t>
            </a:r>
          </a:p>
          <a:p>
            <a:pPr algn="thaiDist">
              <a:spcBef>
                <a:spcPts val="1200"/>
              </a:spcBef>
            </a:pP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	1. สร้างแมโครเริ่มต้นด้วยการคลิก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Create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ตามด้วยคลิก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Macro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จะได้ผลลัพธ์ดังรูป ให้คลิกรายการดังนี้ เลือกแมโครเป็น </a:t>
            </a:r>
            <a:r>
              <a:rPr lang="en-US" sz="28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OpenTable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จากนั้นคลิกเลือกไฟล์ตารางที่ต้องการ เช่น </a:t>
            </a:r>
            <a:r>
              <a:rPr lang="en-US" sz="28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Student_Info</a:t>
            </a:r>
            <a:endParaRPr lang="en-US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thaiDist"/>
            <a:endParaRPr lang="en-US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thaiDist"/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	</a:t>
            </a:r>
            <a:r>
              <a:rPr lang="th-TH" sz="2800" dirty="0"/>
              <a:t>	</a:t>
            </a:r>
            <a:r>
              <a:rPr lang="en-US" sz="2800" dirty="0"/>
              <a:t>     </a:t>
            </a:r>
            <a:endParaRPr lang="th-TH" sz="2800" dirty="0"/>
          </a:p>
          <a:p>
            <a:pPr algn="thaiDist"/>
            <a:r>
              <a:rPr lang="th-TH" sz="2800" b="1" dirty="0">
                <a:solidFill>
                  <a:srgbClr val="51828A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	</a:t>
            </a:r>
            <a:endParaRPr lang="en-US" sz="2800" b="1" dirty="0">
              <a:solidFill>
                <a:srgbClr val="51828A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thaiDist"/>
            <a:endParaRPr lang="en-US" sz="2800" b="1" dirty="0">
              <a:solidFill>
                <a:srgbClr val="51828A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	</a:t>
            </a:r>
            <a:endParaRPr lang="en-US" sz="2800" b="1" dirty="0">
              <a:solidFill>
                <a:srgbClr val="51828A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600200"/>
          </a:xfrm>
          <a:prstGeom prst="rect">
            <a:avLst/>
          </a:prstGeom>
          <a:solidFill>
            <a:srgbClr val="A3D8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8855" y="4092857"/>
            <a:ext cx="5514284" cy="2546137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2B707537-52B5-015A-0A3C-B0C48D5591EB}"/>
              </a:ext>
            </a:extLst>
          </p:cNvPr>
          <p:cNvGrpSpPr/>
          <p:nvPr/>
        </p:nvGrpSpPr>
        <p:grpSpPr>
          <a:xfrm>
            <a:off x="411516" y="82374"/>
            <a:ext cx="11083798" cy="1423096"/>
            <a:chOff x="2632202" y="63520"/>
            <a:chExt cx="11083798" cy="1423096"/>
          </a:xfrm>
        </p:grpSpPr>
        <p:sp>
          <p:nvSpPr>
            <p:cNvPr id="4" name="Rounded Rectangle 1">
              <a:extLst>
                <a:ext uri="{FF2B5EF4-FFF2-40B4-BE49-F238E27FC236}">
                  <a16:creationId xmlns:a16="http://schemas.microsoft.com/office/drawing/2014/main" id="{89BFF340-46B5-1C1D-93F2-02E643F8EE46}"/>
                </a:ext>
              </a:extLst>
            </p:cNvPr>
            <p:cNvSpPr/>
            <p:nvPr/>
          </p:nvSpPr>
          <p:spPr>
            <a:xfrm>
              <a:off x="2961564" y="350551"/>
              <a:ext cx="10754436" cy="79724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38100">
              <a:solidFill>
                <a:srgbClr val="A651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 descr="Access 2 Icon | Button UI MS Office 2016 Iconset | BlackVariant">
              <a:extLst>
                <a:ext uri="{FF2B5EF4-FFF2-40B4-BE49-F238E27FC236}">
                  <a16:creationId xmlns:a16="http://schemas.microsoft.com/office/drawing/2014/main" id="{2D0AFD8D-CD7C-3919-3FA0-02665CF12C6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32202" y="63520"/>
              <a:ext cx="1423096" cy="1423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7F7A6E4-DB98-AF80-E036-91D6529D4C89}"/>
                </a:ext>
              </a:extLst>
            </p:cNvPr>
            <p:cNvSpPr/>
            <p:nvPr/>
          </p:nvSpPr>
          <p:spPr>
            <a:xfrm>
              <a:off x="4237924" y="229910"/>
              <a:ext cx="7975174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th-TH" sz="5400" b="1" dirty="0">
                  <a:latin typeface="TH SarabunPSK" panose="020B0500040200020003" pitchFamily="34" charset="-34"/>
                  <a:cs typeface="TH SarabunPSK" panose="020B0500040200020003" pitchFamily="34" charset="-34"/>
                </a:rPr>
                <a:t>ส่วนประกอบของหน้าต่าง</a:t>
              </a:r>
              <a:r>
                <a:rPr lang="th-TH" sz="5400" b="1" dirty="0" err="1">
                  <a:latin typeface="TH SarabunPSK" panose="020B0500040200020003" pitchFamily="34" charset="-34"/>
                  <a:cs typeface="TH SarabunPSK" panose="020B0500040200020003" pitchFamily="34" charset="-34"/>
                </a:rPr>
                <a:t>แมโคร</a:t>
              </a:r>
              <a:endParaRPr lang="en-US" sz="5400" b="1" dirty="0">
                <a:ln/>
                <a:solidFill>
                  <a:srgbClr val="233A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131581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-1" y="1184102"/>
            <a:ext cx="12192000" cy="627558"/>
          </a:xfrm>
          <a:prstGeom prst="rect">
            <a:avLst/>
          </a:prstGeom>
          <a:solidFill>
            <a:srgbClr val="8878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14473" y="1984524"/>
            <a:ext cx="1096304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thaiDist"/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	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2. ให้คลิกเลือกแมโครเป็น </a:t>
            </a:r>
            <a:r>
              <a:rPr lang="en-US" sz="28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OpenQuery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จากนั้นคลิกเลือกไฟล์ตารางที่ต้องการ</a:t>
            </a:r>
            <a:endParaRPr lang="en-US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thaiDist"/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	</a:t>
            </a:r>
            <a:r>
              <a:rPr lang="th-TH" sz="2800" dirty="0"/>
              <a:t>	</a:t>
            </a:r>
            <a:r>
              <a:rPr lang="en-US" sz="2800" dirty="0"/>
              <a:t>     </a:t>
            </a:r>
            <a:endParaRPr lang="th-TH" sz="2800" dirty="0"/>
          </a:p>
          <a:p>
            <a:pPr algn="thaiDist"/>
            <a:r>
              <a:rPr lang="th-TH" sz="2800" b="1" dirty="0">
                <a:solidFill>
                  <a:srgbClr val="51828A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	</a:t>
            </a:r>
            <a:endParaRPr lang="en-US" sz="2800" b="1" dirty="0">
              <a:solidFill>
                <a:srgbClr val="51828A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thaiDist"/>
            <a:endParaRPr lang="en-US" sz="2800" b="1" dirty="0">
              <a:solidFill>
                <a:srgbClr val="51828A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	</a:t>
            </a:r>
            <a:endParaRPr lang="en-US" sz="2800" b="1" dirty="0">
              <a:solidFill>
                <a:srgbClr val="51828A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600200"/>
          </a:xfrm>
          <a:prstGeom prst="rect">
            <a:avLst/>
          </a:prstGeom>
          <a:solidFill>
            <a:srgbClr val="A3D8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485" y="2590199"/>
            <a:ext cx="5759023" cy="3282187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43B2B223-93C0-E14D-577D-6C3958B08237}"/>
              </a:ext>
            </a:extLst>
          </p:cNvPr>
          <p:cNvGrpSpPr/>
          <p:nvPr/>
        </p:nvGrpSpPr>
        <p:grpSpPr>
          <a:xfrm>
            <a:off x="411516" y="82374"/>
            <a:ext cx="11083798" cy="1423096"/>
            <a:chOff x="2632202" y="63520"/>
            <a:chExt cx="11083798" cy="1423096"/>
          </a:xfrm>
        </p:grpSpPr>
        <p:sp>
          <p:nvSpPr>
            <p:cNvPr id="4" name="Rounded Rectangle 1">
              <a:extLst>
                <a:ext uri="{FF2B5EF4-FFF2-40B4-BE49-F238E27FC236}">
                  <a16:creationId xmlns:a16="http://schemas.microsoft.com/office/drawing/2014/main" id="{5D939BA8-6DB8-B02B-7A2E-9E4794F95413}"/>
                </a:ext>
              </a:extLst>
            </p:cNvPr>
            <p:cNvSpPr/>
            <p:nvPr/>
          </p:nvSpPr>
          <p:spPr>
            <a:xfrm>
              <a:off x="2961564" y="350551"/>
              <a:ext cx="10754436" cy="79724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38100">
              <a:solidFill>
                <a:srgbClr val="A651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 descr="Access 2 Icon | Button UI MS Office 2016 Iconset | BlackVariant">
              <a:extLst>
                <a:ext uri="{FF2B5EF4-FFF2-40B4-BE49-F238E27FC236}">
                  <a16:creationId xmlns:a16="http://schemas.microsoft.com/office/drawing/2014/main" id="{4076E07B-A860-AB01-35D6-2D89BD4AC25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32202" y="63520"/>
              <a:ext cx="1423096" cy="1423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0850716-3C63-7AC2-2496-0B9576345A91}"/>
                </a:ext>
              </a:extLst>
            </p:cNvPr>
            <p:cNvSpPr/>
            <p:nvPr/>
          </p:nvSpPr>
          <p:spPr>
            <a:xfrm>
              <a:off x="4237924" y="229910"/>
              <a:ext cx="7975174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th-TH" sz="5400" b="1" dirty="0">
                  <a:latin typeface="TH SarabunPSK" panose="020B0500040200020003" pitchFamily="34" charset="-34"/>
                  <a:cs typeface="TH SarabunPSK" panose="020B0500040200020003" pitchFamily="34" charset="-34"/>
                </a:rPr>
                <a:t>ส่วนประกอบของหน้าต่าง</a:t>
              </a:r>
              <a:r>
                <a:rPr lang="th-TH" sz="5400" b="1" dirty="0" err="1">
                  <a:latin typeface="TH SarabunPSK" panose="020B0500040200020003" pitchFamily="34" charset="-34"/>
                  <a:cs typeface="TH SarabunPSK" panose="020B0500040200020003" pitchFamily="34" charset="-34"/>
                </a:rPr>
                <a:t>แมโคร</a:t>
              </a:r>
              <a:endParaRPr lang="en-US" sz="5400" b="1" dirty="0">
                <a:ln/>
                <a:solidFill>
                  <a:srgbClr val="233A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0433784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-1" y="1184102"/>
            <a:ext cx="12192000" cy="627558"/>
          </a:xfrm>
          <a:prstGeom prst="rect">
            <a:avLst/>
          </a:prstGeom>
          <a:solidFill>
            <a:srgbClr val="8878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14473" y="1984524"/>
            <a:ext cx="1096304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thaiDist"/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	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3. เลือกแมโครเป็น </a:t>
            </a:r>
            <a:r>
              <a:rPr lang="en-US" sz="28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OpenForm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จากนั้นคลิกเลือกไฟล์ตารางที่ต้องการ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	</a:t>
            </a:r>
            <a:r>
              <a:rPr lang="th-TH" sz="2800" dirty="0"/>
              <a:t>	</a:t>
            </a:r>
            <a:r>
              <a:rPr lang="en-US" sz="2800" dirty="0"/>
              <a:t>     </a:t>
            </a:r>
            <a:endParaRPr lang="th-TH" sz="2800" dirty="0"/>
          </a:p>
          <a:p>
            <a:pPr algn="thaiDist"/>
            <a:r>
              <a:rPr lang="th-TH" sz="2800" b="1" dirty="0">
                <a:solidFill>
                  <a:srgbClr val="51828A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	</a:t>
            </a:r>
            <a:endParaRPr lang="en-US" sz="2800" b="1" dirty="0">
              <a:solidFill>
                <a:srgbClr val="51828A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thaiDist"/>
            <a:endParaRPr lang="en-US" sz="2800" b="1" dirty="0">
              <a:solidFill>
                <a:srgbClr val="51828A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	</a:t>
            </a:r>
            <a:endParaRPr lang="en-US" sz="2800" b="1" dirty="0">
              <a:solidFill>
                <a:srgbClr val="51828A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600200"/>
          </a:xfrm>
          <a:prstGeom prst="rect">
            <a:avLst/>
          </a:prstGeom>
          <a:solidFill>
            <a:srgbClr val="A3D8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4136" y="2784302"/>
            <a:ext cx="5432034" cy="2686170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D32DAA9B-CEDA-CAE1-FFCB-FFAE3AC17DC9}"/>
              </a:ext>
            </a:extLst>
          </p:cNvPr>
          <p:cNvGrpSpPr/>
          <p:nvPr/>
        </p:nvGrpSpPr>
        <p:grpSpPr>
          <a:xfrm>
            <a:off x="411516" y="82374"/>
            <a:ext cx="11083798" cy="1423096"/>
            <a:chOff x="2632202" y="63520"/>
            <a:chExt cx="11083798" cy="1423096"/>
          </a:xfrm>
        </p:grpSpPr>
        <p:sp>
          <p:nvSpPr>
            <p:cNvPr id="4" name="Rounded Rectangle 1">
              <a:extLst>
                <a:ext uri="{FF2B5EF4-FFF2-40B4-BE49-F238E27FC236}">
                  <a16:creationId xmlns:a16="http://schemas.microsoft.com/office/drawing/2014/main" id="{AAC42910-B9A4-D0EE-10F1-07F82E00569D}"/>
                </a:ext>
              </a:extLst>
            </p:cNvPr>
            <p:cNvSpPr/>
            <p:nvPr/>
          </p:nvSpPr>
          <p:spPr>
            <a:xfrm>
              <a:off x="2961564" y="350551"/>
              <a:ext cx="10754436" cy="79724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38100">
              <a:solidFill>
                <a:srgbClr val="A651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 descr="Access 2 Icon | Button UI MS Office 2016 Iconset | BlackVariant">
              <a:extLst>
                <a:ext uri="{FF2B5EF4-FFF2-40B4-BE49-F238E27FC236}">
                  <a16:creationId xmlns:a16="http://schemas.microsoft.com/office/drawing/2014/main" id="{7E5E37F4-9561-D18A-0B78-1A39D2B47D8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32202" y="63520"/>
              <a:ext cx="1423096" cy="1423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A0BEC1B-82E0-134E-F298-64C339CD3BCD}"/>
                </a:ext>
              </a:extLst>
            </p:cNvPr>
            <p:cNvSpPr/>
            <p:nvPr/>
          </p:nvSpPr>
          <p:spPr>
            <a:xfrm>
              <a:off x="4237924" y="229910"/>
              <a:ext cx="7975174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th-TH" sz="5400" b="1" dirty="0">
                  <a:latin typeface="TH SarabunPSK" panose="020B0500040200020003" pitchFamily="34" charset="-34"/>
                  <a:cs typeface="TH SarabunPSK" panose="020B0500040200020003" pitchFamily="34" charset="-34"/>
                </a:rPr>
                <a:t>ส่วนประกอบของหน้าต่าง</a:t>
              </a:r>
              <a:r>
                <a:rPr lang="th-TH" sz="5400" b="1" dirty="0" err="1">
                  <a:latin typeface="TH SarabunPSK" panose="020B0500040200020003" pitchFamily="34" charset="-34"/>
                  <a:cs typeface="TH SarabunPSK" panose="020B0500040200020003" pitchFamily="34" charset="-34"/>
                </a:rPr>
                <a:t>แมโคร</a:t>
              </a:r>
              <a:endParaRPr lang="en-US" sz="5400" b="1" dirty="0">
                <a:ln/>
                <a:solidFill>
                  <a:srgbClr val="233A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898834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-1" y="1184102"/>
            <a:ext cx="12192000" cy="627558"/>
          </a:xfrm>
          <a:prstGeom prst="rect">
            <a:avLst/>
          </a:prstGeom>
          <a:solidFill>
            <a:srgbClr val="8878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14473" y="1984524"/>
            <a:ext cx="1096304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thaiDist"/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	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4. เลือกแมโครเป็น </a:t>
            </a:r>
            <a:r>
              <a:rPr lang="en-US" sz="28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OpenReport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จากนั้นคลิกเลือกไฟล์ตารางที่ต้องการ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	</a:t>
            </a:r>
            <a:r>
              <a:rPr lang="th-TH" sz="2800" dirty="0"/>
              <a:t>	</a:t>
            </a:r>
            <a:r>
              <a:rPr lang="en-US" sz="2800" dirty="0"/>
              <a:t>     </a:t>
            </a:r>
            <a:endParaRPr lang="th-TH" sz="2800" dirty="0"/>
          </a:p>
          <a:p>
            <a:pPr algn="thaiDist"/>
            <a:r>
              <a:rPr lang="th-TH" sz="2800" b="1" dirty="0">
                <a:solidFill>
                  <a:srgbClr val="51828A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	</a:t>
            </a:r>
            <a:endParaRPr lang="en-US" sz="2800" b="1" dirty="0">
              <a:solidFill>
                <a:srgbClr val="51828A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thaiDist"/>
            <a:endParaRPr lang="en-US" sz="2800" b="1" dirty="0">
              <a:solidFill>
                <a:srgbClr val="51828A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	</a:t>
            </a:r>
            <a:endParaRPr lang="en-US" sz="2800" b="1" dirty="0">
              <a:solidFill>
                <a:srgbClr val="51828A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600200"/>
          </a:xfrm>
          <a:prstGeom prst="rect">
            <a:avLst/>
          </a:prstGeom>
          <a:solidFill>
            <a:srgbClr val="A3D8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3506" y="2660838"/>
            <a:ext cx="5672014" cy="3054162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73493EF1-5BBE-660C-DF8B-CB59330CEF16}"/>
              </a:ext>
            </a:extLst>
          </p:cNvPr>
          <p:cNvGrpSpPr/>
          <p:nvPr/>
        </p:nvGrpSpPr>
        <p:grpSpPr>
          <a:xfrm>
            <a:off x="411516" y="82374"/>
            <a:ext cx="11083798" cy="1423096"/>
            <a:chOff x="2632202" y="63520"/>
            <a:chExt cx="11083798" cy="1423096"/>
          </a:xfrm>
        </p:grpSpPr>
        <p:sp>
          <p:nvSpPr>
            <p:cNvPr id="4" name="Rounded Rectangle 1">
              <a:extLst>
                <a:ext uri="{FF2B5EF4-FFF2-40B4-BE49-F238E27FC236}">
                  <a16:creationId xmlns:a16="http://schemas.microsoft.com/office/drawing/2014/main" id="{A7F2B61B-2764-F55F-DBEA-1D1CE3361EC0}"/>
                </a:ext>
              </a:extLst>
            </p:cNvPr>
            <p:cNvSpPr/>
            <p:nvPr/>
          </p:nvSpPr>
          <p:spPr>
            <a:xfrm>
              <a:off x="2961564" y="350551"/>
              <a:ext cx="10754436" cy="79724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38100">
              <a:solidFill>
                <a:srgbClr val="A651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 descr="Access 2 Icon | Button UI MS Office 2016 Iconset | BlackVariant">
              <a:extLst>
                <a:ext uri="{FF2B5EF4-FFF2-40B4-BE49-F238E27FC236}">
                  <a16:creationId xmlns:a16="http://schemas.microsoft.com/office/drawing/2014/main" id="{A5DA7E99-0B8C-1053-84DB-1DB445F257D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32202" y="63520"/>
              <a:ext cx="1423096" cy="1423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146580A-5332-CCA7-D9EC-8F059360BD62}"/>
                </a:ext>
              </a:extLst>
            </p:cNvPr>
            <p:cNvSpPr/>
            <p:nvPr/>
          </p:nvSpPr>
          <p:spPr>
            <a:xfrm>
              <a:off x="4237924" y="229910"/>
              <a:ext cx="7975174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th-TH" sz="5400" b="1" dirty="0">
                  <a:latin typeface="TH SarabunPSK" panose="020B0500040200020003" pitchFamily="34" charset="-34"/>
                  <a:cs typeface="TH SarabunPSK" panose="020B0500040200020003" pitchFamily="34" charset="-34"/>
                </a:rPr>
                <a:t>ส่วนประกอบของหน้าต่าง</a:t>
              </a:r>
              <a:r>
                <a:rPr lang="th-TH" sz="5400" b="1" dirty="0" err="1">
                  <a:latin typeface="TH SarabunPSK" panose="020B0500040200020003" pitchFamily="34" charset="-34"/>
                  <a:cs typeface="TH SarabunPSK" panose="020B0500040200020003" pitchFamily="34" charset="-34"/>
                </a:rPr>
                <a:t>แมโคร</a:t>
              </a:r>
              <a:endParaRPr lang="en-US" sz="5400" b="1" dirty="0">
                <a:ln/>
                <a:solidFill>
                  <a:srgbClr val="233A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1528597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-1" y="1184102"/>
            <a:ext cx="12192000" cy="627558"/>
          </a:xfrm>
          <a:prstGeom prst="rect">
            <a:avLst/>
          </a:prstGeom>
          <a:solidFill>
            <a:srgbClr val="8878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14473" y="1984524"/>
            <a:ext cx="1096304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thaiDist"/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	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5. ทดลองรันแมโครด้วยการคลิกที่คำสั่ง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Run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เพื่อดูผลลัพธ์</a:t>
            </a:r>
            <a:endParaRPr lang="en-US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thaiDist"/>
            <a:endParaRPr lang="en-US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thaiDist"/>
            <a:endParaRPr lang="en-US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thaiDist"/>
            <a:endParaRPr lang="en-US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thaiDist"/>
            <a:endParaRPr lang="en-US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thaiDist"/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	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ผลลัพธ์ที่ได้ จะเป็นการเปิดตาราง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Query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ฟอร์ม และรายงานที่เลือกไว้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	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	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   </a:t>
            </a:r>
            <a:endParaRPr lang="th-TH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thaiDist"/>
            <a:r>
              <a:rPr lang="th-TH" sz="2800" b="1" dirty="0">
                <a:solidFill>
                  <a:srgbClr val="51828A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	</a:t>
            </a:r>
            <a:endParaRPr lang="en-US" sz="2800" b="1" dirty="0">
              <a:solidFill>
                <a:srgbClr val="51828A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thaiDist"/>
            <a:endParaRPr lang="en-US" sz="2800" b="1" dirty="0">
              <a:solidFill>
                <a:srgbClr val="51828A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	</a:t>
            </a:r>
            <a:endParaRPr lang="en-US" sz="2800" b="1" dirty="0">
              <a:solidFill>
                <a:srgbClr val="51828A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600200"/>
          </a:xfrm>
          <a:prstGeom prst="rect">
            <a:avLst/>
          </a:prstGeom>
          <a:solidFill>
            <a:srgbClr val="A3D8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9651" y="2572900"/>
            <a:ext cx="4772691" cy="140037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9650" y="4787914"/>
            <a:ext cx="4772691" cy="1438476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0E95350C-0372-9559-F6A6-DB2DEB09B794}"/>
              </a:ext>
            </a:extLst>
          </p:cNvPr>
          <p:cNvGrpSpPr/>
          <p:nvPr/>
        </p:nvGrpSpPr>
        <p:grpSpPr>
          <a:xfrm>
            <a:off x="411516" y="82374"/>
            <a:ext cx="11083798" cy="1423096"/>
            <a:chOff x="2632202" y="63520"/>
            <a:chExt cx="11083798" cy="1423096"/>
          </a:xfrm>
        </p:grpSpPr>
        <p:sp>
          <p:nvSpPr>
            <p:cNvPr id="5" name="Rounded Rectangle 1">
              <a:extLst>
                <a:ext uri="{FF2B5EF4-FFF2-40B4-BE49-F238E27FC236}">
                  <a16:creationId xmlns:a16="http://schemas.microsoft.com/office/drawing/2014/main" id="{95CD97B8-4B19-205C-860A-70E9B7AC2F97}"/>
                </a:ext>
              </a:extLst>
            </p:cNvPr>
            <p:cNvSpPr/>
            <p:nvPr/>
          </p:nvSpPr>
          <p:spPr>
            <a:xfrm>
              <a:off x="2961564" y="350551"/>
              <a:ext cx="10754436" cy="79724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38100">
              <a:solidFill>
                <a:srgbClr val="A651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 descr="Access 2 Icon | Button UI MS Office 2016 Iconset | BlackVariant">
              <a:extLst>
                <a:ext uri="{FF2B5EF4-FFF2-40B4-BE49-F238E27FC236}">
                  <a16:creationId xmlns:a16="http://schemas.microsoft.com/office/drawing/2014/main" id="{B7EADDEC-F0E2-0479-39BE-74275150C65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32202" y="63520"/>
              <a:ext cx="1423096" cy="1423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4DA97CC-F1B9-7ABA-1499-8C5933FA7ABA}"/>
                </a:ext>
              </a:extLst>
            </p:cNvPr>
            <p:cNvSpPr/>
            <p:nvPr/>
          </p:nvSpPr>
          <p:spPr>
            <a:xfrm>
              <a:off x="4237924" y="229910"/>
              <a:ext cx="7975174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th-TH" sz="5400" b="1" dirty="0">
                  <a:latin typeface="TH SarabunPSK" panose="020B0500040200020003" pitchFamily="34" charset="-34"/>
                  <a:cs typeface="TH SarabunPSK" panose="020B0500040200020003" pitchFamily="34" charset="-34"/>
                </a:rPr>
                <a:t>ส่วนประกอบของหน้าต่าง</a:t>
              </a:r>
              <a:r>
                <a:rPr lang="th-TH" sz="5400" b="1" dirty="0" err="1">
                  <a:latin typeface="TH SarabunPSK" panose="020B0500040200020003" pitchFamily="34" charset="-34"/>
                  <a:cs typeface="TH SarabunPSK" panose="020B0500040200020003" pitchFamily="34" charset="-34"/>
                </a:rPr>
                <a:t>แมโคร</a:t>
              </a:r>
              <a:endParaRPr lang="en-US" sz="5400" b="1" dirty="0">
                <a:ln/>
                <a:solidFill>
                  <a:srgbClr val="233A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44871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-1" y="1184102"/>
            <a:ext cx="12192000" cy="627558"/>
          </a:xfrm>
          <a:prstGeom prst="rect">
            <a:avLst/>
          </a:prstGeom>
          <a:solidFill>
            <a:srgbClr val="8878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60129" y="2247052"/>
            <a:ext cx="11271740" cy="361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thaiDist">
              <a:spcAft>
                <a:spcPts val="600"/>
              </a:spcAft>
            </a:pP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	</a:t>
            </a:r>
            <a:r>
              <a:rPr lang="th-TH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แมโคร (</a:t>
            </a:r>
            <a:r>
              <a:rPr lang="en-US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Macro)</a:t>
            </a:r>
            <a:r>
              <a:rPr lang="th-TH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คือ ชุดคำสั่งสำเร็จรูป เพื่อใช้ในการสั่งงานโปรแกรมให้ทำตามคำสั่งต่าง ๆ ตามที่ต้องการหรือให้เป็นอัตโนมัติมากขึ้น โดยที่ไม่ต้องเขียนโปรแกรม เช่น การทำเมนูบาร์ การสั่งให้เปิด –ปิดฟอร์มหรือรายงาน เป็นต้น ซึ่งการเขียนแมโครหนึ่งแมโครสามารถนำไปใช้ได้หลายครั้ง เช่น เขียนแมโคร เมื่อเปิดฟอร์มแล้วให้ฟอร์มนั้นขยายขนาดเต็มหน้าจอคอมพิวเตอร์เสมอ ก็สามารถที่จะนำแมโครนี้ไปใช้กับฟอร์มอื่น ๆ ได้อีกด้วย โดยที่ไม่ต้องเขียนแมโครที่ทำงานเหมือนกันซํ้า ๆ สำหรับแมโครโดยทั่วไปแบ่งออกเป็น 2 ประเภท คือ</a:t>
            </a:r>
          </a:p>
          <a:p>
            <a:pPr algn="thaiDist"/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	1. แมโครเดี่ยว (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Standalone Macro)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จะแสดงในบานหน้าต่างนำทาง</a:t>
            </a:r>
          </a:p>
          <a:p>
            <a:pPr algn="thaiDist"/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	2. แมโครฝังตัว (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Embedded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Macro)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แมโครฝังตัวจะต่างจากแมโครเดี่ยวตรงที่แมโครฝังตัวจะถูกเก็บในคุณสมบัติเหตุการณ์ต่าง ๆ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600200"/>
          </a:xfrm>
          <a:prstGeom prst="rect">
            <a:avLst/>
          </a:prstGeom>
          <a:solidFill>
            <a:srgbClr val="A3D8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01B25F7-CECF-4B0C-A895-9FF4E50B8253}"/>
              </a:ext>
            </a:extLst>
          </p:cNvPr>
          <p:cNvGrpSpPr/>
          <p:nvPr/>
        </p:nvGrpSpPr>
        <p:grpSpPr>
          <a:xfrm>
            <a:off x="411516" y="82374"/>
            <a:ext cx="11083798" cy="1423096"/>
            <a:chOff x="2632202" y="63520"/>
            <a:chExt cx="11083798" cy="1423096"/>
          </a:xfrm>
        </p:grpSpPr>
        <p:sp>
          <p:nvSpPr>
            <p:cNvPr id="4" name="Rounded Rectangle 1">
              <a:extLst>
                <a:ext uri="{FF2B5EF4-FFF2-40B4-BE49-F238E27FC236}">
                  <a16:creationId xmlns:a16="http://schemas.microsoft.com/office/drawing/2014/main" id="{E308F157-5FB6-EB30-8AC7-CEAAD56994F3}"/>
                </a:ext>
              </a:extLst>
            </p:cNvPr>
            <p:cNvSpPr/>
            <p:nvPr/>
          </p:nvSpPr>
          <p:spPr>
            <a:xfrm>
              <a:off x="2961564" y="350551"/>
              <a:ext cx="10754436" cy="79724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38100">
              <a:solidFill>
                <a:srgbClr val="A651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 descr="Access 2 Icon | Button UI MS Office 2016 Iconset | BlackVariant">
              <a:extLst>
                <a:ext uri="{FF2B5EF4-FFF2-40B4-BE49-F238E27FC236}">
                  <a16:creationId xmlns:a16="http://schemas.microsoft.com/office/drawing/2014/main" id="{910C6FD2-EBDD-0B91-8FF1-CC32DA642D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32202" y="63520"/>
              <a:ext cx="1423096" cy="1423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ABA051C-0B5A-16CA-3825-8491DC7DD4EC}"/>
                </a:ext>
              </a:extLst>
            </p:cNvPr>
            <p:cNvSpPr/>
            <p:nvPr/>
          </p:nvSpPr>
          <p:spPr>
            <a:xfrm>
              <a:off x="4237924" y="229910"/>
              <a:ext cx="7975174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th-TH" sz="5400" b="1" dirty="0">
                  <a:latin typeface="TH SarabunPSK" panose="020B0500040200020003" pitchFamily="34" charset="-34"/>
                  <a:cs typeface="TH SarabunPSK" panose="020B0500040200020003" pitchFamily="34" charset="-34"/>
                </a:rPr>
                <a:t>ส่วนประกอบของหน้าต่าง</a:t>
              </a:r>
              <a:r>
                <a:rPr lang="th-TH" sz="5400" b="1" dirty="0" err="1">
                  <a:latin typeface="TH SarabunPSK" panose="020B0500040200020003" pitchFamily="34" charset="-34"/>
                  <a:cs typeface="TH SarabunPSK" panose="020B0500040200020003" pitchFamily="34" charset="-34"/>
                </a:rPr>
                <a:t>แมโคร</a:t>
              </a:r>
              <a:endParaRPr lang="en-US" sz="5400" b="1" dirty="0">
                <a:ln/>
                <a:solidFill>
                  <a:srgbClr val="233A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2401601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-1" y="1184102"/>
            <a:ext cx="12192000" cy="627558"/>
          </a:xfrm>
          <a:prstGeom prst="rect">
            <a:avLst/>
          </a:prstGeom>
          <a:solidFill>
            <a:srgbClr val="8878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600200"/>
          </a:xfrm>
          <a:prstGeom prst="rect">
            <a:avLst/>
          </a:prstGeom>
          <a:solidFill>
            <a:srgbClr val="A3D8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35C08CB-30F0-6F29-74A8-C0704EB49C19}"/>
              </a:ext>
            </a:extLst>
          </p:cNvPr>
          <p:cNvGrpSpPr/>
          <p:nvPr/>
        </p:nvGrpSpPr>
        <p:grpSpPr>
          <a:xfrm>
            <a:off x="614473" y="1984524"/>
            <a:ext cx="10963048" cy="3539430"/>
            <a:chOff x="614473" y="1984524"/>
            <a:chExt cx="10963048" cy="3539430"/>
          </a:xfrm>
        </p:grpSpPr>
        <p:sp>
          <p:nvSpPr>
            <p:cNvPr id="9" name="TextBox 8"/>
            <p:cNvSpPr txBox="1"/>
            <p:nvPr/>
          </p:nvSpPr>
          <p:spPr>
            <a:xfrm>
              <a:off x="614473" y="1984524"/>
              <a:ext cx="10963048" cy="35394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thaiDist"/>
              <a:r>
                <a:rPr lang="en-US" sz="2800" dirty="0">
                  <a:latin typeface="TH SarabunPSK" panose="020B0500040200020003" pitchFamily="34" charset="-34"/>
                  <a:cs typeface="TH SarabunPSK" panose="020B0500040200020003" pitchFamily="34" charset="-34"/>
                </a:rPr>
                <a:t>	</a:t>
              </a:r>
              <a:r>
                <a:rPr lang="th-TH" sz="2800" dirty="0">
                  <a:latin typeface="TH SarabunPSK" panose="020B0500040200020003" pitchFamily="34" charset="-34"/>
                  <a:cs typeface="TH SarabunPSK" panose="020B0500040200020003" pitchFamily="34" charset="-34"/>
                </a:rPr>
                <a:t> ในการเรียกใช้งานแมโคร ผู้ใช้จำเป็นจะต้องมีการอ้างอิงถึงแมโครเพื่อควบคุมรูปแบบการทำงานโดยการอ้างถึงแมโครนั้นสามารถแบ่งออกได้เป็น 2 แบบ คือ การอ้างอิงแมโครกับคอนโทรลหรือวัตถุต่าง ๆ</a:t>
              </a:r>
              <a:r>
                <a:rPr lang="en-US" sz="2800" dirty="0">
                  <a:latin typeface="TH SarabunPSK" panose="020B0500040200020003" pitchFamily="34" charset="-34"/>
                  <a:cs typeface="TH SarabunPSK" panose="020B0500040200020003" pitchFamily="34" charset="-34"/>
                </a:rPr>
                <a:t> </a:t>
              </a:r>
              <a:r>
                <a:rPr lang="th-TH" sz="2800" dirty="0">
                  <a:latin typeface="TH SarabunPSK" panose="020B0500040200020003" pitchFamily="34" charset="-34"/>
                  <a:cs typeface="TH SarabunPSK" panose="020B0500040200020003" pitchFamily="34" charset="-34"/>
                </a:rPr>
                <a:t>และการอ้างอิงแมโครกับเหตุการณ์</a:t>
              </a:r>
            </a:p>
            <a:p>
              <a:pPr algn="thaiDist"/>
              <a:r>
                <a:rPr lang="en-US" sz="2800" b="1" dirty="0">
                  <a:latin typeface="TH SarabunPSK" panose="020B0500040200020003" pitchFamily="34" charset="-34"/>
                  <a:cs typeface="TH SarabunPSK" panose="020B0500040200020003" pitchFamily="34" charset="-34"/>
                </a:rPr>
                <a:t>	</a:t>
              </a:r>
              <a:r>
                <a:rPr lang="th-TH" sz="2800" b="1" dirty="0">
                  <a:latin typeface="TH SarabunPSK" panose="020B0500040200020003" pitchFamily="34" charset="-34"/>
                  <a:cs typeface="TH SarabunPSK" panose="020B0500040200020003" pitchFamily="34" charset="-34"/>
                </a:rPr>
                <a:t>1. การอ้างอิงแมโครกับคอนโทรลหรือวัตถุ</a:t>
              </a:r>
            </a:p>
            <a:p>
              <a:pPr algn="thaiDist"/>
              <a:r>
                <a:rPr lang="th-TH" sz="2800" dirty="0">
                  <a:latin typeface="TH SarabunPSK" panose="020B0500040200020003" pitchFamily="34" charset="-34"/>
                  <a:cs typeface="TH SarabunPSK" panose="020B0500040200020003" pitchFamily="34" charset="-34"/>
                </a:rPr>
                <a:t>	โดยทั่วไปแล้วการอ้างอิงรูปแบบนี้จะใช้การตั้งค่าเพื่อใส่ค่าใน </a:t>
              </a:r>
              <a:r>
                <a:rPr lang="en-US" sz="2800" dirty="0">
                  <a:latin typeface="TH SarabunPSK" panose="020B0500040200020003" pitchFamily="34" charset="-34"/>
                  <a:cs typeface="TH SarabunPSK" panose="020B0500040200020003" pitchFamily="34" charset="-34"/>
                </a:rPr>
                <a:t>Field</a:t>
              </a:r>
              <a:r>
                <a:rPr lang="th-TH" sz="2800" dirty="0">
                  <a:latin typeface="TH SarabunPSK" panose="020B0500040200020003" pitchFamily="34" charset="-34"/>
                  <a:cs typeface="TH SarabunPSK" panose="020B0500040200020003" pitchFamily="34" charset="-34"/>
                </a:rPr>
                <a:t> ของฟอร์ม โดยสามารถอ้างอิงถึงคอนโทรลหรือวัตถุต่าง ๆ ได้โดยใช้รูปแบบดังตัวอย่างต่อไปนี้ </a:t>
              </a:r>
              <a:r>
                <a:rPr lang="en-US" sz="2800" dirty="0">
                  <a:latin typeface="TH SarabunPSK" panose="020B0500040200020003" pitchFamily="34" charset="-34"/>
                  <a:cs typeface="TH SarabunPSK" panose="020B0500040200020003" pitchFamily="34" charset="-34"/>
                </a:rPr>
                <a:t>	</a:t>
              </a:r>
              <a:r>
                <a:rPr lang="th-TH" sz="2800" dirty="0">
                  <a:latin typeface="TH SarabunPSK" panose="020B0500040200020003" pitchFamily="34" charset="-34"/>
                  <a:cs typeface="TH SarabunPSK" panose="020B0500040200020003" pitchFamily="34" charset="-34"/>
                </a:rPr>
                <a:t>	</a:t>
              </a:r>
              <a:r>
                <a:rPr lang="en-US" sz="2800" dirty="0">
                  <a:latin typeface="TH SarabunPSK" panose="020B0500040200020003" pitchFamily="34" charset="-34"/>
                  <a:cs typeface="TH SarabunPSK" panose="020B0500040200020003" pitchFamily="34" charset="-34"/>
                </a:rPr>
                <a:t>     </a:t>
              </a:r>
              <a:endParaRPr lang="th-TH" sz="2800" dirty="0"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  <a:p>
              <a:pPr algn="thaiDist"/>
              <a:r>
                <a:rPr lang="th-TH" sz="2800" b="1" dirty="0">
                  <a:solidFill>
                    <a:srgbClr val="51828A"/>
                  </a:solidFill>
                  <a:latin typeface="TH SarabunPSK" panose="020B0500040200020003" pitchFamily="34" charset="-34"/>
                  <a:cs typeface="TH SarabunPSK" panose="020B0500040200020003" pitchFamily="34" charset="-34"/>
                </a:rPr>
                <a:t>	</a:t>
              </a:r>
              <a:r>
                <a:rPr lang="th-TH" sz="2800" dirty="0">
                  <a:latin typeface="TH SarabunPSK" panose="020B0500040200020003" pitchFamily="34" charset="-34"/>
                  <a:cs typeface="TH SarabunPSK" panose="020B0500040200020003" pitchFamily="34" charset="-34"/>
                </a:rPr>
                <a:t> 1.1 เริ่มต้นการทำงานด้วยการสร้างฟอร์มขึ้นใหม่ จากนั้นเลือกเครื่องมือของฟอร์มสำหรับสร้างปุ่มสำหรับการเปิดการใช้งานฟอร์ม           จากนั้นคลิกเลือก </a:t>
              </a:r>
              <a:r>
                <a:rPr lang="en-US" sz="2800" dirty="0">
                  <a:latin typeface="TH SarabunPSK" panose="020B0500040200020003" pitchFamily="34" charset="-34"/>
                  <a:cs typeface="TH SarabunPSK" panose="020B0500040200020003" pitchFamily="34" charset="-34"/>
                </a:rPr>
                <a:t>Form Operations 	</a:t>
              </a:r>
              <a:endParaRPr lang="en-US" sz="2800" b="1" dirty="0">
                <a:solidFill>
                  <a:srgbClr val="51828A"/>
                </a:solidFill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3440" y="5086044"/>
              <a:ext cx="606221" cy="330666"/>
            </a:xfrm>
            <a:prstGeom prst="rect">
              <a:avLst/>
            </a:prstGeom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E4C1F48E-BF66-235A-7427-4D4F77937179}"/>
              </a:ext>
            </a:extLst>
          </p:cNvPr>
          <p:cNvGrpSpPr/>
          <p:nvPr/>
        </p:nvGrpSpPr>
        <p:grpSpPr>
          <a:xfrm>
            <a:off x="411516" y="82374"/>
            <a:ext cx="11083798" cy="1423096"/>
            <a:chOff x="2632202" y="63520"/>
            <a:chExt cx="11083798" cy="1423096"/>
          </a:xfrm>
        </p:grpSpPr>
        <p:sp>
          <p:nvSpPr>
            <p:cNvPr id="4" name="Rounded Rectangle 1">
              <a:extLst>
                <a:ext uri="{FF2B5EF4-FFF2-40B4-BE49-F238E27FC236}">
                  <a16:creationId xmlns:a16="http://schemas.microsoft.com/office/drawing/2014/main" id="{5A38B8ED-69F0-8320-5F61-BC3E8A1014A6}"/>
                </a:ext>
              </a:extLst>
            </p:cNvPr>
            <p:cNvSpPr/>
            <p:nvPr/>
          </p:nvSpPr>
          <p:spPr>
            <a:xfrm>
              <a:off x="2961564" y="350551"/>
              <a:ext cx="10754436" cy="79724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38100">
              <a:solidFill>
                <a:srgbClr val="A651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 descr="Access 2 Icon | Button UI MS Office 2016 Iconset | BlackVariant">
              <a:extLst>
                <a:ext uri="{FF2B5EF4-FFF2-40B4-BE49-F238E27FC236}">
                  <a16:creationId xmlns:a16="http://schemas.microsoft.com/office/drawing/2014/main" id="{C00FE317-3345-E11D-AFC1-4BF7976A623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32202" y="63520"/>
              <a:ext cx="1423096" cy="1423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0B70A3D-7AD8-49E3-9EA4-BD88B9DA43F2}"/>
                </a:ext>
              </a:extLst>
            </p:cNvPr>
            <p:cNvSpPr/>
            <p:nvPr/>
          </p:nvSpPr>
          <p:spPr>
            <a:xfrm>
              <a:off x="4379329" y="239337"/>
              <a:ext cx="7975174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th-TH" sz="5400" b="1" dirty="0">
                  <a:latin typeface="TH SarabunPSK" panose="020B0500040200020003" pitchFamily="34" charset="-34"/>
                  <a:cs typeface="TH SarabunPSK" panose="020B0500040200020003" pitchFamily="34" charset="-34"/>
                </a:rPr>
                <a:t>การอ้างถึง</a:t>
              </a:r>
              <a:r>
                <a:rPr lang="th-TH" sz="5400" b="1" dirty="0" err="1">
                  <a:latin typeface="TH SarabunPSK" panose="020B0500040200020003" pitchFamily="34" charset="-34"/>
                  <a:cs typeface="TH SarabunPSK" panose="020B0500040200020003" pitchFamily="34" charset="-34"/>
                </a:rPr>
                <a:t>แมโคร</a:t>
              </a:r>
              <a:r>
                <a:rPr lang="th-TH" sz="5400" b="1" dirty="0">
                  <a:latin typeface="TH SarabunPSK" panose="020B0500040200020003" pitchFamily="34" charset="-34"/>
                  <a:cs typeface="TH SarabunPSK" panose="020B0500040200020003" pitchFamily="34" charset="-34"/>
                </a:rPr>
                <a:t>เพื่อควบคุมการทำงาน</a:t>
              </a:r>
              <a:endParaRPr lang="en-US" sz="5400" b="1" dirty="0">
                <a:ln/>
                <a:solidFill>
                  <a:srgbClr val="233A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299808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-1" y="1184102"/>
            <a:ext cx="12192000" cy="627558"/>
          </a:xfrm>
          <a:prstGeom prst="rect">
            <a:avLst/>
          </a:prstGeom>
          <a:solidFill>
            <a:srgbClr val="8878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91643" y="2396146"/>
            <a:ext cx="10963048" cy="3185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thaiDist">
              <a:spcAft>
                <a:spcPts val="600"/>
              </a:spcAft>
            </a:pP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กรณีที่ต้องการปฏิบัติการเกี่ยวกับฟอร์มซึ่งมีทางเลือกดังนี้</a:t>
            </a:r>
          </a:p>
          <a:p>
            <a:pPr algn="thaiDist"/>
            <a:r>
              <a:rPr lang="en-US" sz="2800" b="1" dirty="0">
                <a:solidFill>
                  <a:srgbClr val="51828A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  Apply Form Filter </a:t>
            </a:r>
            <a:r>
              <a:rPr lang="th-TH" sz="2800" b="1" dirty="0">
                <a:solidFill>
                  <a:srgbClr val="51828A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ฟอร์มแบบใช้ตัวกรองช่วย</a:t>
            </a:r>
          </a:p>
          <a:p>
            <a:pPr algn="thaiDist"/>
            <a:r>
              <a:rPr lang="en-US" sz="2800" b="1" dirty="0">
                <a:solidFill>
                  <a:srgbClr val="51828A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 Close Form </a:t>
            </a:r>
            <a:r>
              <a:rPr lang="th-TH" sz="2800" b="1" dirty="0">
                <a:solidFill>
                  <a:srgbClr val="51828A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         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ปิดฟอร์ม</a:t>
            </a:r>
          </a:p>
          <a:p>
            <a:pPr algn="thaiDist"/>
            <a:r>
              <a:rPr lang="en-US" sz="2800" b="1" dirty="0">
                <a:solidFill>
                  <a:srgbClr val="51828A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 Open Form </a:t>
            </a:r>
            <a:r>
              <a:rPr lang="th-TH" sz="2800" b="1" dirty="0">
                <a:solidFill>
                  <a:srgbClr val="51828A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         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เปิดฟอร์ม</a:t>
            </a:r>
          </a:p>
          <a:p>
            <a:pPr algn="thaiDist"/>
            <a:r>
              <a:rPr lang="en-US" sz="2800" b="1" dirty="0">
                <a:solidFill>
                  <a:srgbClr val="51828A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 Print a Form </a:t>
            </a:r>
            <a:r>
              <a:rPr lang="th-TH" sz="2800" b="1" dirty="0">
                <a:solidFill>
                  <a:srgbClr val="51828A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       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พิมพ์ฟอร์ม</a:t>
            </a:r>
          </a:p>
          <a:p>
            <a:pPr algn="thaiDist"/>
            <a:r>
              <a:rPr lang="en-US" sz="2800" b="1" dirty="0">
                <a:solidFill>
                  <a:srgbClr val="51828A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 Print Current Form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พิมพ์ฟอร์มปัจจุบัน</a:t>
            </a:r>
          </a:p>
          <a:p>
            <a:pPr algn="thaiDist"/>
            <a:r>
              <a:rPr lang="en-US" sz="2800" b="1" dirty="0">
                <a:solidFill>
                  <a:srgbClr val="51828A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  Refresh Form Data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จัดการข้อมูลบนฟอร์มให้เป็นปัจจุบัน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	</a:t>
            </a:r>
            <a:endParaRPr lang="en-US" sz="2800" b="1" dirty="0">
              <a:solidFill>
                <a:srgbClr val="51828A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600200"/>
          </a:xfrm>
          <a:prstGeom prst="rect">
            <a:avLst/>
          </a:prstGeom>
          <a:solidFill>
            <a:srgbClr val="A3D8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901" y="2245609"/>
            <a:ext cx="5471586" cy="3740412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8661D168-DD67-76A4-278C-9A4CAC338F80}"/>
              </a:ext>
            </a:extLst>
          </p:cNvPr>
          <p:cNvGrpSpPr/>
          <p:nvPr/>
        </p:nvGrpSpPr>
        <p:grpSpPr>
          <a:xfrm>
            <a:off x="411516" y="82374"/>
            <a:ext cx="11083798" cy="1423096"/>
            <a:chOff x="2632202" y="63520"/>
            <a:chExt cx="11083798" cy="1423096"/>
          </a:xfrm>
        </p:grpSpPr>
        <p:sp>
          <p:nvSpPr>
            <p:cNvPr id="4" name="Rounded Rectangle 1">
              <a:extLst>
                <a:ext uri="{FF2B5EF4-FFF2-40B4-BE49-F238E27FC236}">
                  <a16:creationId xmlns:a16="http://schemas.microsoft.com/office/drawing/2014/main" id="{2F8F8AC3-C6F9-1478-18E3-BFE68CECFA88}"/>
                </a:ext>
              </a:extLst>
            </p:cNvPr>
            <p:cNvSpPr/>
            <p:nvPr/>
          </p:nvSpPr>
          <p:spPr>
            <a:xfrm>
              <a:off x="2961564" y="350551"/>
              <a:ext cx="10754436" cy="79724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38100">
              <a:solidFill>
                <a:srgbClr val="A651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 descr="Access 2 Icon | Button UI MS Office 2016 Iconset | BlackVariant">
              <a:extLst>
                <a:ext uri="{FF2B5EF4-FFF2-40B4-BE49-F238E27FC236}">
                  <a16:creationId xmlns:a16="http://schemas.microsoft.com/office/drawing/2014/main" id="{9FEDC391-1D87-F788-9FBB-B42371198F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32202" y="63520"/>
              <a:ext cx="1423096" cy="1423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06140F5-DB3E-175B-39E1-226C52678B8C}"/>
                </a:ext>
              </a:extLst>
            </p:cNvPr>
            <p:cNvSpPr/>
            <p:nvPr/>
          </p:nvSpPr>
          <p:spPr>
            <a:xfrm>
              <a:off x="4379329" y="239337"/>
              <a:ext cx="7975174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th-TH" sz="5400" b="1" dirty="0">
                  <a:latin typeface="TH SarabunPSK" panose="020B0500040200020003" pitchFamily="34" charset="-34"/>
                  <a:cs typeface="TH SarabunPSK" panose="020B0500040200020003" pitchFamily="34" charset="-34"/>
                </a:rPr>
                <a:t>การอ้างถึง</a:t>
              </a:r>
              <a:r>
                <a:rPr lang="th-TH" sz="5400" b="1" dirty="0" err="1">
                  <a:latin typeface="TH SarabunPSK" panose="020B0500040200020003" pitchFamily="34" charset="-34"/>
                  <a:cs typeface="TH SarabunPSK" panose="020B0500040200020003" pitchFamily="34" charset="-34"/>
                </a:rPr>
                <a:t>แมโคร</a:t>
              </a:r>
              <a:r>
                <a:rPr lang="th-TH" sz="5400" b="1" dirty="0">
                  <a:latin typeface="TH SarabunPSK" panose="020B0500040200020003" pitchFamily="34" charset="-34"/>
                  <a:cs typeface="TH SarabunPSK" panose="020B0500040200020003" pitchFamily="34" charset="-34"/>
                </a:rPr>
                <a:t>เพื่อควบคุมการทำงาน</a:t>
              </a:r>
              <a:endParaRPr lang="en-US" sz="5400" b="1" dirty="0">
                <a:ln/>
                <a:solidFill>
                  <a:srgbClr val="233A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3281279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-1" y="1184102"/>
            <a:ext cx="12192000" cy="627558"/>
          </a:xfrm>
          <a:prstGeom prst="rect">
            <a:avLst/>
          </a:prstGeom>
          <a:solidFill>
            <a:srgbClr val="8878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64348" y="1888914"/>
            <a:ext cx="1096304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thaiDist"/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	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1.2 จากการปฏิบัติการขั้นตอนต่อไปจะเป็นการเลือกฟอร์มที่ต้องการปฏิบัติการ โดยเลือกฟอร์มที่ต้องการจากนั้นคลิกปุ่ม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Next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จำนวน 2 ครั้ง แล้วให้ป้อนชื่อปุ่มตามต้องการ ตามด้วยคลิกปุ่ม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Finish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จะได้ปุ่มตามต้องการ</a:t>
            </a:r>
            <a:endParaRPr lang="en-US" sz="2800" b="1" dirty="0">
              <a:solidFill>
                <a:srgbClr val="51828A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600200"/>
          </a:xfrm>
          <a:prstGeom prst="rect">
            <a:avLst/>
          </a:prstGeom>
          <a:solidFill>
            <a:srgbClr val="A3D8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9394" y="2872503"/>
            <a:ext cx="5772956" cy="3905795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05A40253-200E-6A8D-0EC6-B1421644C394}"/>
              </a:ext>
            </a:extLst>
          </p:cNvPr>
          <p:cNvGrpSpPr/>
          <p:nvPr/>
        </p:nvGrpSpPr>
        <p:grpSpPr>
          <a:xfrm>
            <a:off x="411516" y="82374"/>
            <a:ext cx="11083798" cy="1423096"/>
            <a:chOff x="2632202" y="63520"/>
            <a:chExt cx="11083798" cy="1423096"/>
          </a:xfrm>
        </p:grpSpPr>
        <p:sp>
          <p:nvSpPr>
            <p:cNvPr id="4" name="Rounded Rectangle 1">
              <a:extLst>
                <a:ext uri="{FF2B5EF4-FFF2-40B4-BE49-F238E27FC236}">
                  <a16:creationId xmlns:a16="http://schemas.microsoft.com/office/drawing/2014/main" id="{8B1A35AF-D581-F286-4F31-B775AB16258E}"/>
                </a:ext>
              </a:extLst>
            </p:cNvPr>
            <p:cNvSpPr/>
            <p:nvPr/>
          </p:nvSpPr>
          <p:spPr>
            <a:xfrm>
              <a:off x="2961564" y="350551"/>
              <a:ext cx="10754436" cy="79724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38100">
              <a:solidFill>
                <a:srgbClr val="A651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 descr="Access 2 Icon | Button UI MS Office 2016 Iconset | BlackVariant">
              <a:extLst>
                <a:ext uri="{FF2B5EF4-FFF2-40B4-BE49-F238E27FC236}">
                  <a16:creationId xmlns:a16="http://schemas.microsoft.com/office/drawing/2014/main" id="{A04A85DD-ED87-62C4-18E9-806744C9DF9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32202" y="63520"/>
              <a:ext cx="1423096" cy="1423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35AAE01-8974-741B-205E-09DD59135180}"/>
                </a:ext>
              </a:extLst>
            </p:cNvPr>
            <p:cNvSpPr/>
            <p:nvPr/>
          </p:nvSpPr>
          <p:spPr>
            <a:xfrm>
              <a:off x="4379329" y="239337"/>
              <a:ext cx="7975174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th-TH" sz="5400" b="1" dirty="0">
                  <a:latin typeface="TH SarabunPSK" panose="020B0500040200020003" pitchFamily="34" charset="-34"/>
                  <a:cs typeface="TH SarabunPSK" panose="020B0500040200020003" pitchFamily="34" charset="-34"/>
                </a:rPr>
                <a:t>การอ้างถึง</a:t>
              </a:r>
              <a:r>
                <a:rPr lang="th-TH" sz="5400" b="1" dirty="0" err="1">
                  <a:latin typeface="TH SarabunPSK" panose="020B0500040200020003" pitchFamily="34" charset="-34"/>
                  <a:cs typeface="TH SarabunPSK" panose="020B0500040200020003" pitchFamily="34" charset="-34"/>
                </a:rPr>
                <a:t>แมโคร</a:t>
              </a:r>
              <a:r>
                <a:rPr lang="th-TH" sz="5400" b="1" dirty="0">
                  <a:latin typeface="TH SarabunPSK" panose="020B0500040200020003" pitchFamily="34" charset="-34"/>
                  <a:cs typeface="TH SarabunPSK" panose="020B0500040200020003" pitchFamily="34" charset="-34"/>
                </a:rPr>
                <a:t>เพื่อควบคุมการทำงาน</a:t>
              </a:r>
              <a:endParaRPr lang="en-US" sz="5400" b="1" dirty="0">
                <a:ln/>
                <a:solidFill>
                  <a:srgbClr val="233A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412669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-1" y="1184102"/>
            <a:ext cx="12192000" cy="627558"/>
          </a:xfrm>
          <a:prstGeom prst="rect">
            <a:avLst/>
          </a:prstGeom>
          <a:solidFill>
            <a:srgbClr val="8878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600200"/>
          </a:xfrm>
          <a:prstGeom prst="rect">
            <a:avLst/>
          </a:prstGeom>
          <a:solidFill>
            <a:srgbClr val="A3D8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2396146"/>
            <a:ext cx="5849166" cy="404869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043" y="2346484"/>
            <a:ext cx="5953956" cy="4086795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22BE7242-B868-C065-F3C1-56E76B542A90}"/>
              </a:ext>
            </a:extLst>
          </p:cNvPr>
          <p:cNvGrpSpPr/>
          <p:nvPr/>
        </p:nvGrpSpPr>
        <p:grpSpPr>
          <a:xfrm>
            <a:off x="411516" y="82374"/>
            <a:ext cx="11083798" cy="1423096"/>
            <a:chOff x="2632202" y="63520"/>
            <a:chExt cx="11083798" cy="1423096"/>
          </a:xfrm>
        </p:grpSpPr>
        <p:sp>
          <p:nvSpPr>
            <p:cNvPr id="4" name="Rounded Rectangle 1">
              <a:extLst>
                <a:ext uri="{FF2B5EF4-FFF2-40B4-BE49-F238E27FC236}">
                  <a16:creationId xmlns:a16="http://schemas.microsoft.com/office/drawing/2014/main" id="{018F9579-B9A3-00FC-5AA7-945C19A57430}"/>
                </a:ext>
              </a:extLst>
            </p:cNvPr>
            <p:cNvSpPr/>
            <p:nvPr/>
          </p:nvSpPr>
          <p:spPr>
            <a:xfrm>
              <a:off x="2961564" y="350551"/>
              <a:ext cx="10754436" cy="79724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38100">
              <a:solidFill>
                <a:srgbClr val="A651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 descr="Access 2 Icon | Button UI MS Office 2016 Iconset | BlackVariant">
              <a:extLst>
                <a:ext uri="{FF2B5EF4-FFF2-40B4-BE49-F238E27FC236}">
                  <a16:creationId xmlns:a16="http://schemas.microsoft.com/office/drawing/2014/main" id="{B8EFC20B-6044-998C-B48B-A88140A06F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32202" y="63520"/>
              <a:ext cx="1423096" cy="1423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56737D9-6851-C8B8-8ACB-A4B976D3E11D}"/>
                </a:ext>
              </a:extLst>
            </p:cNvPr>
            <p:cNvSpPr/>
            <p:nvPr/>
          </p:nvSpPr>
          <p:spPr>
            <a:xfrm>
              <a:off x="4379329" y="239337"/>
              <a:ext cx="7975174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th-TH" sz="5400" b="1" dirty="0">
                  <a:latin typeface="TH SarabunPSK" panose="020B0500040200020003" pitchFamily="34" charset="-34"/>
                  <a:cs typeface="TH SarabunPSK" panose="020B0500040200020003" pitchFamily="34" charset="-34"/>
                </a:rPr>
                <a:t>การอ้างถึง</a:t>
              </a:r>
              <a:r>
                <a:rPr lang="th-TH" sz="5400" b="1" dirty="0" err="1">
                  <a:latin typeface="TH SarabunPSK" panose="020B0500040200020003" pitchFamily="34" charset="-34"/>
                  <a:cs typeface="TH SarabunPSK" panose="020B0500040200020003" pitchFamily="34" charset="-34"/>
                </a:rPr>
                <a:t>แมโคร</a:t>
              </a:r>
              <a:r>
                <a:rPr lang="th-TH" sz="5400" b="1" dirty="0">
                  <a:latin typeface="TH SarabunPSK" panose="020B0500040200020003" pitchFamily="34" charset="-34"/>
                  <a:cs typeface="TH SarabunPSK" panose="020B0500040200020003" pitchFamily="34" charset="-34"/>
                </a:rPr>
                <a:t>เพื่อควบคุมการทำงาน</a:t>
              </a:r>
              <a:endParaRPr lang="en-US" sz="5400" b="1" dirty="0">
                <a:ln/>
                <a:solidFill>
                  <a:srgbClr val="233A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1527262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-1" y="1184102"/>
            <a:ext cx="12192000" cy="627558"/>
          </a:xfrm>
          <a:prstGeom prst="rect">
            <a:avLst/>
          </a:prstGeom>
          <a:solidFill>
            <a:srgbClr val="8878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600200"/>
          </a:xfrm>
          <a:prstGeom prst="rect">
            <a:avLst/>
          </a:prstGeom>
          <a:solidFill>
            <a:srgbClr val="A3D8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06" b="-1706"/>
          <a:stretch/>
        </p:blipFill>
        <p:spPr>
          <a:xfrm>
            <a:off x="574772" y="2394452"/>
            <a:ext cx="5782482" cy="400105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1922" y="3654780"/>
            <a:ext cx="2112421" cy="152094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7643070" y="3181710"/>
            <a:ext cx="2797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thaiDist"/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	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ผลลัพธ์ที่ได้</a:t>
            </a:r>
            <a:endParaRPr lang="en-US" sz="2800" b="1" dirty="0">
              <a:solidFill>
                <a:srgbClr val="51828A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DD0BDE6-7689-F461-8664-3B98854FA332}"/>
              </a:ext>
            </a:extLst>
          </p:cNvPr>
          <p:cNvGrpSpPr/>
          <p:nvPr/>
        </p:nvGrpSpPr>
        <p:grpSpPr>
          <a:xfrm>
            <a:off x="411516" y="82374"/>
            <a:ext cx="11083798" cy="1423096"/>
            <a:chOff x="2632202" y="63520"/>
            <a:chExt cx="11083798" cy="1423096"/>
          </a:xfrm>
        </p:grpSpPr>
        <p:sp>
          <p:nvSpPr>
            <p:cNvPr id="5" name="Rounded Rectangle 1">
              <a:extLst>
                <a:ext uri="{FF2B5EF4-FFF2-40B4-BE49-F238E27FC236}">
                  <a16:creationId xmlns:a16="http://schemas.microsoft.com/office/drawing/2014/main" id="{E5C841DC-104E-6B10-1639-D108B8EE4D5E}"/>
                </a:ext>
              </a:extLst>
            </p:cNvPr>
            <p:cNvSpPr/>
            <p:nvPr/>
          </p:nvSpPr>
          <p:spPr>
            <a:xfrm>
              <a:off x="2961564" y="350551"/>
              <a:ext cx="10754436" cy="79724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38100">
              <a:solidFill>
                <a:srgbClr val="A651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 descr="Access 2 Icon | Button UI MS Office 2016 Iconset | BlackVariant">
              <a:extLst>
                <a:ext uri="{FF2B5EF4-FFF2-40B4-BE49-F238E27FC236}">
                  <a16:creationId xmlns:a16="http://schemas.microsoft.com/office/drawing/2014/main" id="{D459E221-E08F-3249-D034-8A1914E63E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32202" y="63520"/>
              <a:ext cx="1423096" cy="1423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285CDDD-78E1-A923-2DC8-BF3863CA8193}"/>
                </a:ext>
              </a:extLst>
            </p:cNvPr>
            <p:cNvSpPr/>
            <p:nvPr/>
          </p:nvSpPr>
          <p:spPr>
            <a:xfrm>
              <a:off x="4379329" y="239337"/>
              <a:ext cx="7975174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th-TH" sz="5400" b="1" dirty="0">
                  <a:latin typeface="TH SarabunPSK" panose="020B0500040200020003" pitchFamily="34" charset="-34"/>
                  <a:cs typeface="TH SarabunPSK" panose="020B0500040200020003" pitchFamily="34" charset="-34"/>
                </a:rPr>
                <a:t>การอ้างถึง</a:t>
              </a:r>
              <a:r>
                <a:rPr lang="th-TH" sz="5400" b="1" dirty="0" err="1">
                  <a:latin typeface="TH SarabunPSK" panose="020B0500040200020003" pitchFamily="34" charset="-34"/>
                  <a:cs typeface="TH SarabunPSK" panose="020B0500040200020003" pitchFamily="34" charset="-34"/>
                </a:rPr>
                <a:t>แมโคร</a:t>
              </a:r>
              <a:r>
                <a:rPr lang="th-TH" sz="5400" b="1" dirty="0">
                  <a:latin typeface="TH SarabunPSK" panose="020B0500040200020003" pitchFamily="34" charset="-34"/>
                  <a:cs typeface="TH SarabunPSK" panose="020B0500040200020003" pitchFamily="34" charset="-34"/>
                </a:rPr>
                <a:t>เพื่อควบคุมการทำงาน</a:t>
              </a:r>
              <a:endParaRPr lang="en-US" sz="5400" b="1" dirty="0">
                <a:ln/>
                <a:solidFill>
                  <a:srgbClr val="233A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9554024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-1" y="1184102"/>
            <a:ext cx="12192000" cy="627558"/>
          </a:xfrm>
          <a:prstGeom prst="rect">
            <a:avLst/>
          </a:prstGeom>
          <a:solidFill>
            <a:srgbClr val="8878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600200"/>
          </a:xfrm>
          <a:prstGeom prst="rect">
            <a:avLst/>
          </a:prstGeom>
          <a:solidFill>
            <a:srgbClr val="A3D8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64347" y="1888914"/>
            <a:ext cx="1146379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thaiDist"/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	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1.3 จากนั้นให้ปฏิบัติการเช่นเดียวกันในการสร้างปุ่มที่ต้องการ หากต้องการปฏิบัติการเกี่ยวกับรายงานมีทางเลือกดังนี้</a:t>
            </a:r>
            <a:endParaRPr lang="en-US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thaiDist"/>
            <a:endParaRPr lang="en-US" sz="2800" b="1" dirty="0">
              <a:solidFill>
                <a:srgbClr val="51828A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9995" y="2734581"/>
            <a:ext cx="5792008" cy="3924848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B986EEE8-9BB0-47C1-8E0D-502C35E24036}"/>
              </a:ext>
            </a:extLst>
          </p:cNvPr>
          <p:cNvGrpSpPr/>
          <p:nvPr/>
        </p:nvGrpSpPr>
        <p:grpSpPr>
          <a:xfrm>
            <a:off x="411516" y="82374"/>
            <a:ext cx="11083798" cy="1423096"/>
            <a:chOff x="2632202" y="63520"/>
            <a:chExt cx="11083798" cy="1423096"/>
          </a:xfrm>
        </p:grpSpPr>
        <p:sp>
          <p:nvSpPr>
            <p:cNvPr id="3" name="Rounded Rectangle 1">
              <a:extLst>
                <a:ext uri="{FF2B5EF4-FFF2-40B4-BE49-F238E27FC236}">
                  <a16:creationId xmlns:a16="http://schemas.microsoft.com/office/drawing/2014/main" id="{722FA8D9-101B-FB0B-1D34-370ABC601887}"/>
                </a:ext>
              </a:extLst>
            </p:cNvPr>
            <p:cNvSpPr/>
            <p:nvPr/>
          </p:nvSpPr>
          <p:spPr>
            <a:xfrm>
              <a:off x="2961564" y="350551"/>
              <a:ext cx="10754436" cy="79724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38100">
              <a:solidFill>
                <a:srgbClr val="A651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3" descr="Access 2 Icon | Button UI MS Office 2016 Iconset | BlackVariant">
              <a:extLst>
                <a:ext uri="{FF2B5EF4-FFF2-40B4-BE49-F238E27FC236}">
                  <a16:creationId xmlns:a16="http://schemas.microsoft.com/office/drawing/2014/main" id="{75B39344-7976-6E05-FFBF-545CDEEF84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32202" y="63520"/>
              <a:ext cx="1423096" cy="1423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49B0FAB-2B13-8C82-49FC-22D5FD631130}"/>
                </a:ext>
              </a:extLst>
            </p:cNvPr>
            <p:cNvSpPr/>
            <p:nvPr/>
          </p:nvSpPr>
          <p:spPr>
            <a:xfrm>
              <a:off x="4379329" y="239337"/>
              <a:ext cx="7975174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th-TH" sz="5400" b="1" dirty="0">
                  <a:latin typeface="TH SarabunPSK" panose="020B0500040200020003" pitchFamily="34" charset="-34"/>
                  <a:cs typeface="TH SarabunPSK" panose="020B0500040200020003" pitchFamily="34" charset="-34"/>
                </a:rPr>
                <a:t>การอ้างถึง</a:t>
              </a:r>
              <a:r>
                <a:rPr lang="th-TH" sz="5400" b="1" dirty="0" err="1">
                  <a:latin typeface="TH SarabunPSK" panose="020B0500040200020003" pitchFamily="34" charset="-34"/>
                  <a:cs typeface="TH SarabunPSK" panose="020B0500040200020003" pitchFamily="34" charset="-34"/>
                </a:rPr>
                <a:t>แมโคร</a:t>
              </a:r>
              <a:r>
                <a:rPr lang="th-TH" sz="5400" b="1" dirty="0">
                  <a:latin typeface="TH SarabunPSK" panose="020B0500040200020003" pitchFamily="34" charset="-34"/>
                  <a:cs typeface="TH SarabunPSK" panose="020B0500040200020003" pitchFamily="34" charset="-34"/>
                </a:rPr>
                <a:t>เพื่อควบคุมการทำงาน</a:t>
              </a:r>
              <a:endParaRPr lang="en-US" sz="5400" b="1" dirty="0">
                <a:ln/>
                <a:solidFill>
                  <a:srgbClr val="233A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0391904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-1" y="1184102"/>
            <a:ext cx="12192000" cy="627558"/>
          </a:xfrm>
          <a:prstGeom prst="rect">
            <a:avLst/>
          </a:prstGeom>
          <a:solidFill>
            <a:srgbClr val="8878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600200"/>
          </a:xfrm>
          <a:prstGeom prst="rect">
            <a:avLst/>
          </a:prstGeom>
          <a:solidFill>
            <a:srgbClr val="A3D8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40" y="2296761"/>
            <a:ext cx="5830114" cy="402011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2296760"/>
            <a:ext cx="5868219" cy="4020111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B71092A9-1903-E62D-989A-FE9BF2193F4F}"/>
              </a:ext>
            </a:extLst>
          </p:cNvPr>
          <p:cNvGrpSpPr/>
          <p:nvPr/>
        </p:nvGrpSpPr>
        <p:grpSpPr>
          <a:xfrm>
            <a:off x="411516" y="82374"/>
            <a:ext cx="11083798" cy="1423096"/>
            <a:chOff x="2632202" y="63520"/>
            <a:chExt cx="11083798" cy="1423096"/>
          </a:xfrm>
        </p:grpSpPr>
        <p:sp>
          <p:nvSpPr>
            <p:cNvPr id="5" name="Rounded Rectangle 1">
              <a:extLst>
                <a:ext uri="{FF2B5EF4-FFF2-40B4-BE49-F238E27FC236}">
                  <a16:creationId xmlns:a16="http://schemas.microsoft.com/office/drawing/2014/main" id="{BBC846AB-4911-43BE-DB15-BA55C2745F80}"/>
                </a:ext>
              </a:extLst>
            </p:cNvPr>
            <p:cNvSpPr/>
            <p:nvPr/>
          </p:nvSpPr>
          <p:spPr>
            <a:xfrm>
              <a:off x="2961564" y="350551"/>
              <a:ext cx="10754436" cy="79724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38100">
              <a:solidFill>
                <a:srgbClr val="A651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 descr="Access 2 Icon | Button UI MS Office 2016 Iconset | BlackVariant">
              <a:extLst>
                <a:ext uri="{FF2B5EF4-FFF2-40B4-BE49-F238E27FC236}">
                  <a16:creationId xmlns:a16="http://schemas.microsoft.com/office/drawing/2014/main" id="{18B42470-9D8B-569A-DFFF-78A8D3F266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32202" y="63520"/>
              <a:ext cx="1423096" cy="1423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E1F3A6E-A1A0-2C69-6A08-14D0CF84A08D}"/>
                </a:ext>
              </a:extLst>
            </p:cNvPr>
            <p:cNvSpPr/>
            <p:nvPr/>
          </p:nvSpPr>
          <p:spPr>
            <a:xfrm>
              <a:off x="4379329" y="239337"/>
              <a:ext cx="7975174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th-TH" sz="5400" b="1" dirty="0">
                  <a:latin typeface="TH SarabunPSK" panose="020B0500040200020003" pitchFamily="34" charset="-34"/>
                  <a:cs typeface="TH SarabunPSK" panose="020B0500040200020003" pitchFamily="34" charset="-34"/>
                </a:rPr>
                <a:t>การอ้างถึง</a:t>
              </a:r>
              <a:r>
                <a:rPr lang="th-TH" sz="5400" b="1" dirty="0" err="1">
                  <a:latin typeface="TH SarabunPSK" panose="020B0500040200020003" pitchFamily="34" charset="-34"/>
                  <a:cs typeface="TH SarabunPSK" panose="020B0500040200020003" pitchFamily="34" charset="-34"/>
                </a:rPr>
                <a:t>แมโคร</a:t>
              </a:r>
              <a:r>
                <a:rPr lang="th-TH" sz="5400" b="1" dirty="0">
                  <a:latin typeface="TH SarabunPSK" panose="020B0500040200020003" pitchFamily="34" charset="-34"/>
                  <a:cs typeface="TH SarabunPSK" panose="020B0500040200020003" pitchFamily="34" charset="-34"/>
                </a:rPr>
                <a:t>เพื่อควบคุมการทำงาน</a:t>
              </a:r>
              <a:endParaRPr lang="en-US" sz="5400" b="1" dirty="0">
                <a:ln/>
                <a:solidFill>
                  <a:srgbClr val="233A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2453855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-1" y="1184102"/>
            <a:ext cx="12192000" cy="627558"/>
          </a:xfrm>
          <a:prstGeom prst="rect">
            <a:avLst/>
          </a:prstGeom>
          <a:solidFill>
            <a:srgbClr val="8878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600200"/>
          </a:xfrm>
          <a:prstGeom prst="rect">
            <a:avLst/>
          </a:prstGeom>
          <a:solidFill>
            <a:srgbClr val="A3D8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559" y="2296763"/>
            <a:ext cx="6258798" cy="41534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1225" y="3785437"/>
            <a:ext cx="1685149" cy="1509894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7643070" y="3181710"/>
            <a:ext cx="2797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thaiDist"/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	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ผลลัพธ์ที่ได้</a:t>
            </a:r>
            <a:endParaRPr lang="en-US" sz="2800" b="1" dirty="0">
              <a:solidFill>
                <a:srgbClr val="51828A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939562D-C9A7-516B-9938-D640C114050B}"/>
              </a:ext>
            </a:extLst>
          </p:cNvPr>
          <p:cNvGrpSpPr/>
          <p:nvPr/>
        </p:nvGrpSpPr>
        <p:grpSpPr>
          <a:xfrm>
            <a:off x="411516" y="82374"/>
            <a:ext cx="11083798" cy="1423096"/>
            <a:chOff x="2632202" y="63520"/>
            <a:chExt cx="11083798" cy="1423096"/>
          </a:xfrm>
        </p:grpSpPr>
        <p:sp>
          <p:nvSpPr>
            <p:cNvPr id="3" name="Rounded Rectangle 1">
              <a:extLst>
                <a:ext uri="{FF2B5EF4-FFF2-40B4-BE49-F238E27FC236}">
                  <a16:creationId xmlns:a16="http://schemas.microsoft.com/office/drawing/2014/main" id="{25BC6C08-7ABA-CC8F-0DD9-7AC6237A4DD1}"/>
                </a:ext>
              </a:extLst>
            </p:cNvPr>
            <p:cNvSpPr/>
            <p:nvPr/>
          </p:nvSpPr>
          <p:spPr>
            <a:xfrm>
              <a:off x="2961564" y="350551"/>
              <a:ext cx="10754436" cy="79724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38100">
              <a:solidFill>
                <a:srgbClr val="A651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 descr="Access 2 Icon | Button UI MS Office 2016 Iconset | BlackVariant">
              <a:extLst>
                <a:ext uri="{FF2B5EF4-FFF2-40B4-BE49-F238E27FC236}">
                  <a16:creationId xmlns:a16="http://schemas.microsoft.com/office/drawing/2014/main" id="{2F3E680A-830D-B02B-D565-114499DC36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32202" y="63520"/>
              <a:ext cx="1423096" cy="1423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B8157B5-3DC7-FBDA-1C47-54BC74E70A10}"/>
                </a:ext>
              </a:extLst>
            </p:cNvPr>
            <p:cNvSpPr/>
            <p:nvPr/>
          </p:nvSpPr>
          <p:spPr>
            <a:xfrm>
              <a:off x="4379329" y="239337"/>
              <a:ext cx="7975174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th-TH" sz="5400" b="1" dirty="0">
                  <a:latin typeface="TH SarabunPSK" panose="020B0500040200020003" pitchFamily="34" charset="-34"/>
                  <a:cs typeface="TH SarabunPSK" panose="020B0500040200020003" pitchFamily="34" charset="-34"/>
                </a:rPr>
                <a:t>การอ้างถึง</a:t>
              </a:r>
              <a:r>
                <a:rPr lang="th-TH" sz="5400" b="1" dirty="0" err="1">
                  <a:latin typeface="TH SarabunPSK" panose="020B0500040200020003" pitchFamily="34" charset="-34"/>
                  <a:cs typeface="TH SarabunPSK" panose="020B0500040200020003" pitchFamily="34" charset="-34"/>
                </a:rPr>
                <a:t>แมโคร</a:t>
              </a:r>
              <a:r>
                <a:rPr lang="th-TH" sz="5400" b="1" dirty="0">
                  <a:latin typeface="TH SarabunPSK" panose="020B0500040200020003" pitchFamily="34" charset="-34"/>
                  <a:cs typeface="TH SarabunPSK" panose="020B0500040200020003" pitchFamily="34" charset="-34"/>
                </a:rPr>
                <a:t>เพื่อควบคุมการทำงาน</a:t>
              </a:r>
              <a:endParaRPr lang="en-US" sz="5400" b="1" dirty="0">
                <a:ln/>
                <a:solidFill>
                  <a:srgbClr val="233A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9422194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-1" y="1184102"/>
            <a:ext cx="12192000" cy="627558"/>
          </a:xfrm>
          <a:prstGeom prst="rect">
            <a:avLst/>
          </a:prstGeom>
          <a:solidFill>
            <a:srgbClr val="8878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600200"/>
          </a:xfrm>
          <a:prstGeom prst="rect">
            <a:avLst/>
          </a:prstGeom>
          <a:solidFill>
            <a:srgbClr val="A3D8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99480" y="2042083"/>
            <a:ext cx="11167209" cy="40472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thaiDist">
              <a:spcAft>
                <a:spcPts val="600"/>
              </a:spcAft>
            </a:pP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คลิกเลือก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Report Operations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มีทางเลือกดังนี้</a:t>
            </a:r>
          </a:p>
          <a:p>
            <a:pPr algn="thaiDist"/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	</a:t>
            </a:r>
            <a:r>
              <a:rPr lang="en-US" sz="2800" b="1" dirty="0">
                <a:solidFill>
                  <a:srgbClr val="51828A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Mail Report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แสดงรายงานทางอีเมล</a:t>
            </a:r>
          </a:p>
          <a:p>
            <a:pPr algn="thaiDist"/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	</a:t>
            </a:r>
            <a:r>
              <a:rPr lang="en-US" sz="2800" b="1" dirty="0">
                <a:solidFill>
                  <a:srgbClr val="51828A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Open Report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เปิดรายงาน</a:t>
            </a:r>
          </a:p>
          <a:p>
            <a:pPr algn="thaiDist"/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	</a:t>
            </a:r>
            <a:r>
              <a:rPr lang="en-US" sz="2800" b="1" dirty="0">
                <a:solidFill>
                  <a:srgbClr val="51828A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Preview Report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แสดงรายงานทางจอภาพ</a:t>
            </a:r>
          </a:p>
          <a:p>
            <a:pPr algn="thaiDist"/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	</a:t>
            </a:r>
            <a:r>
              <a:rPr lang="en-US" sz="2800" b="1" dirty="0">
                <a:solidFill>
                  <a:srgbClr val="51828A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Print Report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พิมพ์รายงาน</a:t>
            </a:r>
          </a:p>
          <a:p>
            <a:pPr algn="thaiDist"/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	</a:t>
            </a:r>
            <a:r>
              <a:rPr lang="en-US" sz="2800" b="1" dirty="0">
                <a:solidFill>
                  <a:srgbClr val="51828A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Sent Report to File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บันทึกรายงานไปยังไฟล์ที่ต้องการ</a:t>
            </a:r>
            <a:endParaRPr lang="en-US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thaiDist"/>
            <a:endParaRPr lang="en-US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thaiDist"/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	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1.4 หลังจากปฏิบัติการตามต้องการแล้ว หากต้องการดูผลงานให้ปฏิบัติการด้วยการแสดงผลฟอร์มตามที่ปฏิบัติการคือคลิกที่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View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และเลือก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Form View</a:t>
            </a:r>
            <a:endParaRPr lang="en-US" sz="2800" b="1" dirty="0">
              <a:solidFill>
                <a:srgbClr val="51828A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4E4FCBD-88A9-D71E-1C9E-952C3A32BD09}"/>
              </a:ext>
            </a:extLst>
          </p:cNvPr>
          <p:cNvGrpSpPr/>
          <p:nvPr/>
        </p:nvGrpSpPr>
        <p:grpSpPr>
          <a:xfrm>
            <a:off x="411516" y="82374"/>
            <a:ext cx="11083798" cy="1423096"/>
            <a:chOff x="2632202" y="63520"/>
            <a:chExt cx="11083798" cy="1423096"/>
          </a:xfrm>
        </p:grpSpPr>
        <p:sp>
          <p:nvSpPr>
            <p:cNvPr id="3" name="Rounded Rectangle 1">
              <a:extLst>
                <a:ext uri="{FF2B5EF4-FFF2-40B4-BE49-F238E27FC236}">
                  <a16:creationId xmlns:a16="http://schemas.microsoft.com/office/drawing/2014/main" id="{90CB019F-69AD-6124-5D71-70153E111378}"/>
                </a:ext>
              </a:extLst>
            </p:cNvPr>
            <p:cNvSpPr/>
            <p:nvPr/>
          </p:nvSpPr>
          <p:spPr>
            <a:xfrm>
              <a:off x="2961564" y="350551"/>
              <a:ext cx="10754436" cy="79724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38100">
              <a:solidFill>
                <a:srgbClr val="A651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3" descr="Access 2 Icon | Button UI MS Office 2016 Iconset | BlackVariant">
              <a:extLst>
                <a:ext uri="{FF2B5EF4-FFF2-40B4-BE49-F238E27FC236}">
                  <a16:creationId xmlns:a16="http://schemas.microsoft.com/office/drawing/2014/main" id="{0065E583-28C5-FC5A-3D08-6E8AAA2EBD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32202" y="63520"/>
              <a:ext cx="1423096" cy="1423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58451AC-D204-1E41-568A-0C1A4916720B}"/>
                </a:ext>
              </a:extLst>
            </p:cNvPr>
            <p:cNvSpPr/>
            <p:nvPr/>
          </p:nvSpPr>
          <p:spPr>
            <a:xfrm>
              <a:off x="4379329" y="239337"/>
              <a:ext cx="7975174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th-TH" sz="5400" b="1" dirty="0">
                  <a:latin typeface="TH SarabunPSK" panose="020B0500040200020003" pitchFamily="34" charset="-34"/>
                  <a:cs typeface="TH SarabunPSK" panose="020B0500040200020003" pitchFamily="34" charset="-34"/>
                </a:rPr>
                <a:t>การอ้างถึง</a:t>
              </a:r>
              <a:r>
                <a:rPr lang="th-TH" sz="5400" b="1" dirty="0" err="1">
                  <a:latin typeface="TH SarabunPSK" panose="020B0500040200020003" pitchFamily="34" charset="-34"/>
                  <a:cs typeface="TH SarabunPSK" panose="020B0500040200020003" pitchFamily="34" charset="-34"/>
                </a:rPr>
                <a:t>แมโคร</a:t>
              </a:r>
              <a:r>
                <a:rPr lang="th-TH" sz="5400" b="1" dirty="0">
                  <a:latin typeface="TH SarabunPSK" panose="020B0500040200020003" pitchFamily="34" charset="-34"/>
                  <a:cs typeface="TH SarabunPSK" panose="020B0500040200020003" pitchFamily="34" charset="-34"/>
                </a:rPr>
                <a:t>เพื่อควบคุมการทำงาน</a:t>
              </a:r>
              <a:endParaRPr lang="en-US" sz="5400" b="1" dirty="0">
                <a:ln/>
                <a:solidFill>
                  <a:srgbClr val="233A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4317097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-1" y="1184102"/>
            <a:ext cx="12192000" cy="627558"/>
          </a:xfrm>
          <a:prstGeom prst="rect">
            <a:avLst/>
          </a:prstGeom>
          <a:solidFill>
            <a:srgbClr val="8878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600200"/>
          </a:xfrm>
          <a:prstGeom prst="rect">
            <a:avLst/>
          </a:prstGeom>
          <a:solidFill>
            <a:srgbClr val="A3D8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99480" y="2042083"/>
            <a:ext cx="1146379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thaiDist"/>
            <a:r>
              <a:rPr lang="th-TH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2. การอ้างอิงแมโครกับเหตุการณ์ (</a:t>
            </a:r>
            <a:r>
              <a:rPr lang="en-US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Event)</a:t>
            </a:r>
          </a:p>
          <a:p>
            <a:pPr algn="thaiDist"/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	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รูปแบบนี้จะเป็นการอ้างอิงแมโคร โดยสามารถปฏิบัติได้ดังตัวอย่างต่อไปนี้</a:t>
            </a:r>
          </a:p>
          <a:p>
            <a:pPr algn="thaiDist"/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	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2.1 ให้ผู้ใช้สร้าง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Command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ขึ้นมา</a:t>
            </a:r>
            <a:endParaRPr lang="en-US" sz="2800" b="1" dirty="0">
              <a:solidFill>
                <a:srgbClr val="51828A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1249" y="3860395"/>
            <a:ext cx="4219995" cy="1393992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E64AB67A-B37A-C6DF-B92F-F814EFCB9FBE}"/>
              </a:ext>
            </a:extLst>
          </p:cNvPr>
          <p:cNvGrpSpPr/>
          <p:nvPr/>
        </p:nvGrpSpPr>
        <p:grpSpPr>
          <a:xfrm>
            <a:off x="411516" y="82374"/>
            <a:ext cx="11083798" cy="1423096"/>
            <a:chOff x="2632202" y="63520"/>
            <a:chExt cx="11083798" cy="1423096"/>
          </a:xfrm>
        </p:grpSpPr>
        <p:sp>
          <p:nvSpPr>
            <p:cNvPr id="4" name="Rounded Rectangle 1">
              <a:extLst>
                <a:ext uri="{FF2B5EF4-FFF2-40B4-BE49-F238E27FC236}">
                  <a16:creationId xmlns:a16="http://schemas.microsoft.com/office/drawing/2014/main" id="{31EBD4FF-60CF-28E2-1E38-AF183CFB0617}"/>
                </a:ext>
              </a:extLst>
            </p:cNvPr>
            <p:cNvSpPr/>
            <p:nvPr/>
          </p:nvSpPr>
          <p:spPr>
            <a:xfrm>
              <a:off x="2961564" y="350551"/>
              <a:ext cx="10754436" cy="79724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38100">
              <a:solidFill>
                <a:srgbClr val="A651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 descr="Access 2 Icon | Button UI MS Office 2016 Iconset | BlackVariant">
              <a:extLst>
                <a:ext uri="{FF2B5EF4-FFF2-40B4-BE49-F238E27FC236}">
                  <a16:creationId xmlns:a16="http://schemas.microsoft.com/office/drawing/2014/main" id="{07EDBACC-0C11-FE36-3FBB-DD265728E6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32202" y="63520"/>
              <a:ext cx="1423096" cy="1423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228B742-9697-5022-7927-21CB1B1D7BE4}"/>
                </a:ext>
              </a:extLst>
            </p:cNvPr>
            <p:cNvSpPr/>
            <p:nvPr/>
          </p:nvSpPr>
          <p:spPr>
            <a:xfrm>
              <a:off x="4379329" y="239337"/>
              <a:ext cx="7975174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th-TH" sz="5400" b="1" dirty="0">
                  <a:latin typeface="TH SarabunPSK" panose="020B0500040200020003" pitchFamily="34" charset="-34"/>
                  <a:cs typeface="TH SarabunPSK" panose="020B0500040200020003" pitchFamily="34" charset="-34"/>
                </a:rPr>
                <a:t>การอ้างถึง</a:t>
              </a:r>
              <a:r>
                <a:rPr lang="th-TH" sz="5400" b="1" dirty="0" err="1">
                  <a:latin typeface="TH SarabunPSK" panose="020B0500040200020003" pitchFamily="34" charset="-34"/>
                  <a:cs typeface="TH SarabunPSK" panose="020B0500040200020003" pitchFamily="34" charset="-34"/>
                </a:rPr>
                <a:t>แมโคร</a:t>
              </a:r>
              <a:r>
                <a:rPr lang="th-TH" sz="5400" b="1" dirty="0">
                  <a:latin typeface="TH SarabunPSK" panose="020B0500040200020003" pitchFamily="34" charset="-34"/>
                  <a:cs typeface="TH SarabunPSK" panose="020B0500040200020003" pitchFamily="34" charset="-34"/>
                </a:rPr>
                <a:t>เพื่อควบคุมการทำงาน</a:t>
              </a:r>
              <a:endParaRPr lang="en-US" sz="5400" b="1" dirty="0">
                <a:ln/>
                <a:solidFill>
                  <a:srgbClr val="233A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66740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-1" y="1184102"/>
            <a:ext cx="12192000" cy="627558"/>
          </a:xfrm>
          <a:prstGeom prst="rect">
            <a:avLst/>
          </a:prstGeom>
          <a:solidFill>
            <a:srgbClr val="8878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60127" y="2038449"/>
            <a:ext cx="11271740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thaiDist"/>
            <a:endParaRPr lang="th-TH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thaiDist"/>
            <a:endParaRPr lang="th-TH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thaiDist">
              <a:spcAft>
                <a:spcPts val="600"/>
              </a:spcAft>
            </a:pP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การเริ่มต้นการสร้างแมโครมีขั้นตอนดังนี้</a:t>
            </a:r>
          </a:p>
          <a:p>
            <a:pPr algn="thaiDist"/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	1. คลิกที่เมนูหลัก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Create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ตามด้วยคลิกที่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Macro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ดังรูป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600200"/>
          </a:xfrm>
          <a:prstGeom prst="rect">
            <a:avLst/>
          </a:prstGeom>
          <a:solidFill>
            <a:srgbClr val="A3D8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857993" y="2087701"/>
            <a:ext cx="3946019" cy="691007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38100">
            <a:solidFill>
              <a:srgbClr val="5182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863650" y="2109090"/>
            <a:ext cx="385918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ส่วนประกอบของหน้าต่างแมโคร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8742" y="3960563"/>
            <a:ext cx="8114509" cy="2080331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93786F1F-CFCB-0EB2-DDDC-6F044313744E}"/>
              </a:ext>
            </a:extLst>
          </p:cNvPr>
          <p:cNvGrpSpPr/>
          <p:nvPr/>
        </p:nvGrpSpPr>
        <p:grpSpPr>
          <a:xfrm>
            <a:off x="411516" y="82374"/>
            <a:ext cx="11083798" cy="1423096"/>
            <a:chOff x="2632202" y="63520"/>
            <a:chExt cx="11083798" cy="1423096"/>
          </a:xfrm>
        </p:grpSpPr>
        <p:sp>
          <p:nvSpPr>
            <p:cNvPr id="4" name="Rounded Rectangle 1">
              <a:extLst>
                <a:ext uri="{FF2B5EF4-FFF2-40B4-BE49-F238E27FC236}">
                  <a16:creationId xmlns:a16="http://schemas.microsoft.com/office/drawing/2014/main" id="{EB27CFA7-80D6-6F12-226A-564E8E62AD6D}"/>
                </a:ext>
              </a:extLst>
            </p:cNvPr>
            <p:cNvSpPr/>
            <p:nvPr/>
          </p:nvSpPr>
          <p:spPr>
            <a:xfrm>
              <a:off x="2961564" y="350551"/>
              <a:ext cx="10754436" cy="79724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38100">
              <a:solidFill>
                <a:srgbClr val="A651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 descr="Access 2 Icon | Button UI MS Office 2016 Iconset | BlackVariant">
              <a:extLst>
                <a:ext uri="{FF2B5EF4-FFF2-40B4-BE49-F238E27FC236}">
                  <a16:creationId xmlns:a16="http://schemas.microsoft.com/office/drawing/2014/main" id="{1B808E35-92B1-AF02-770B-EC7BED37DFF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32202" y="63520"/>
              <a:ext cx="1423096" cy="1423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02DC931-16F2-2889-2A30-59EE68CDC9BF}"/>
                </a:ext>
              </a:extLst>
            </p:cNvPr>
            <p:cNvSpPr/>
            <p:nvPr/>
          </p:nvSpPr>
          <p:spPr>
            <a:xfrm>
              <a:off x="4237924" y="229910"/>
              <a:ext cx="7975174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th-TH" sz="5400" b="1" dirty="0">
                  <a:latin typeface="TH SarabunPSK" panose="020B0500040200020003" pitchFamily="34" charset="-34"/>
                  <a:cs typeface="TH SarabunPSK" panose="020B0500040200020003" pitchFamily="34" charset="-34"/>
                </a:rPr>
                <a:t>ส่วนประกอบของหน้าต่าง</a:t>
              </a:r>
              <a:r>
                <a:rPr lang="th-TH" sz="5400" b="1" dirty="0" err="1">
                  <a:latin typeface="TH SarabunPSK" panose="020B0500040200020003" pitchFamily="34" charset="-34"/>
                  <a:cs typeface="TH SarabunPSK" panose="020B0500040200020003" pitchFamily="34" charset="-34"/>
                </a:rPr>
                <a:t>แมโคร</a:t>
              </a:r>
              <a:endParaRPr lang="en-US" sz="5400" b="1" dirty="0">
                <a:ln/>
                <a:solidFill>
                  <a:srgbClr val="233A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933889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-1" y="1184102"/>
            <a:ext cx="12192000" cy="627558"/>
          </a:xfrm>
          <a:prstGeom prst="rect">
            <a:avLst/>
          </a:prstGeom>
          <a:solidFill>
            <a:srgbClr val="8878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600200"/>
          </a:xfrm>
          <a:prstGeom prst="rect">
            <a:avLst/>
          </a:prstGeom>
          <a:solidFill>
            <a:srgbClr val="A3D8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99480" y="2042083"/>
            <a:ext cx="1146379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thaiDist"/>
            <a:r>
              <a:rPr lang="th-TH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2. การอ้างอิงแมโครกับเหตุการณ์ (</a:t>
            </a:r>
            <a:r>
              <a:rPr lang="en-US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Event)</a:t>
            </a:r>
          </a:p>
          <a:p>
            <a:pPr algn="thaiDist"/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	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2.2 หลังจากปฏิบัติตามขั้นตอนที่ 2.1 แล้ว ในแท็บ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Property </a:t>
            </a:r>
          </a:p>
          <a:p>
            <a:pPr algn="thaiDist"/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Sheet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ให้คลิกที่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Format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จากนั้นกำหนดข้อความที่จะแสดงบนปุ่มตรง </a:t>
            </a:r>
            <a:endParaRPr lang="en-US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thaiDist"/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Caption</a:t>
            </a:r>
            <a:endParaRPr lang="en-US" sz="2800" b="1" dirty="0">
              <a:solidFill>
                <a:srgbClr val="51828A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7882" y="2042083"/>
            <a:ext cx="4020111" cy="4572638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517DBACC-E533-2D49-B86D-F915B0AC436E}"/>
              </a:ext>
            </a:extLst>
          </p:cNvPr>
          <p:cNvGrpSpPr/>
          <p:nvPr/>
        </p:nvGrpSpPr>
        <p:grpSpPr>
          <a:xfrm>
            <a:off x="411516" y="82374"/>
            <a:ext cx="11083798" cy="1423096"/>
            <a:chOff x="2632202" y="63520"/>
            <a:chExt cx="11083798" cy="1423096"/>
          </a:xfrm>
        </p:grpSpPr>
        <p:sp>
          <p:nvSpPr>
            <p:cNvPr id="4" name="Rounded Rectangle 1">
              <a:extLst>
                <a:ext uri="{FF2B5EF4-FFF2-40B4-BE49-F238E27FC236}">
                  <a16:creationId xmlns:a16="http://schemas.microsoft.com/office/drawing/2014/main" id="{9F5BA261-F2ED-9397-4EFA-466CCC071162}"/>
                </a:ext>
              </a:extLst>
            </p:cNvPr>
            <p:cNvSpPr/>
            <p:nvPr/>
          </p:nvSpPr>
          <p:spPr>
            <a:xfrm>
              <a:off x="2961564" y="350551"/>
              <a:ext cx="10754436" cy="79724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38100">
              <a:solidFill>
                <a:srgbClr val="A651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 descr="Access 2 Icon | Button UI MS Office 2016 Iconset | BlackVariant">
              <a:extLst>
                <a:ext uri="{FF2B5EF4-FFF2-40B4-BE49-F238E27FC236}">
                  <a16:creationId xmlns:a16="http://schemas.microsoft.com/office/drawing/2014/main" id="{0821232F-58BF-E44A-E3DC-54A91B5B991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32202" y="63520"/>
              <a:ext cx="1423096" cy="1423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31413E7-092E-E7A3-DF35-DB6EBFB8C8B2}"/>
                </a:ext>
              </a:extLst>
            </p:cNvPr>
            <p:cNvSpPr/>
            <p:nvPr/>
          </p:nvSpPr>
          <p:spPr>
            <a:xfrm>
              <a:off x="4379329" y="239337"/>
              <a:ext cx="7975174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th-TH" sz="5400" b="1" dirty="0">
                  <a:latin typeface="TH SarabunPSK" panose="020B0500040200020003" pitchFamily="34" charset="-34"/>
                  <a:cs typeface="TH SarabunPSK" panose="020B0500040200020003" pitchFamily="34" charset="-34"/>
                </a:rPr>
                <a:t>การอ้างถึง</a:t>
              </a:r>
              <a:r>
                <a:rPr lang="th-TH" sz="5400" b="1" dirty="0" err="1">
                  <a:latin typeface="TH SarabunPSK" panose="020B0500040200020003" pitchFamily="34" charset="-34"/>
                  <a:cs typeface="TH SarabunPSK" panose="020B0500040200020003" pitchFamily="34" charset="-34"/>
                </a:rPr>
                <a:t>แมโคร</a:t>
              </a:r>
              <a:r>
                <a:rPr lang="th-TH" sz="5400" b="1" dirty="0">
                  <a:latin typeface="TH SarabunPSK" panose="020B0500040200020003" pitchFamily="34" charset="-34"/>
                  <a:cs typeface="TH SarabunPSK" panose="020B0500040200020003" pitchFamily="34" charset="-34"/>
                </a:rPr>
                <a:t>เพื่อควบคุมการทำงาน</a:t>
              </a:r>
              <a:endParaRPr lang="en-US" sz="5400" b="1" dirty="0">
                <a:ln/>
                <a:solidFill>
                  <a:srgbClr val="233A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2871838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-1" y="1184102"/>
            <a:ext cx="12192000" cy="627558"/>
          </a:xfrm>
          <a:prstGeom prst="rect">
            <a:avLst/>
          </a:prstGeom>
          <a:solidFill>
            <a:srgbClr val="8878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600200"/>
          </a:xfrm>
          <a:prstGeom prst="rect">
            <a:avLst/>
          </a:prstGeom>
          <a:solidFill>
            <a:srgbClr val="A3D8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99480" y="2042083"/>
            <a:ext cx="1146379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thaiDist"/>
            <a:r>
              <a:rPr lang="th-TH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2. การอ้างอิงแมโครกับเหตุการณ์ (</a:t>
            </a:r>
            <a:r>
              <a:rPr lang="en-US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Event)</a:t>
            </a:r>
          </a:p>
          <a:p>
            <a:pPr algn="thaiDist"/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	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2.3 หลังจากปฏิบัติตามขั้นตอนที่ 2.2 แล้ว ในแท็บ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Property </a:t>
            </a:r>
          </a:p>
          <a:p>
            <a:pPr algn="thaiDist"/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Sheet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ให้คลิกที่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Event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จากนั้นคลิกที่</a:t>
            </a:r>
            <a:endParaRPr lang="en-US" sz="2800" b="1" dirty="0">
              <a:solidFill>
                <a:srgbClr val="51828A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2070" y="2296763"/>
            <a:ext cx="3825923" cy="423717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3425" y="2969956"/>
            <a:ext cx="609685" cy="485843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EACF8C02-C3ED-19FF-B660-D0E61832386D}"/>
              </a:ext>
            </a:extLst>
          </p:cNvPr>
          <p:cNvGrpSpPr/>
          <p:nvPr/>
        </p:nvGrpSpPr>
        <p:grpSpPr>
          <a:xfrm>
            <a:off x="411516" y="82374"/>
            <a:ext cx="11083798" cy="1423096"/>
            <a:chOff x="2632202" y="63520"/>
            <a:chExt cx="11083798" cy="1423096"/>
          </a:xfrm>
        </p:grpSpPr>
        <p:sp>
          <p:nvSpPr>
            <p:cNvPr id="5" name="Rounded Rectangle 1">
              <a:extLst>
                <a:ext uri="{FF2B5EF4-FFF2-40B4-BE49-F238E27FC236}">
                  <a16:creationId xmlns:a16="http://schemas.microsoft.com/office/drawing/2014/main" id="{DA5B5F94-F4F4-6C89-708A-51E67A50E69B}"/>
                </a:ext>
              </a:extLst>
            </p:cNvPr>
            <p:cNvSpPr/>
            <p:nvPr/>
          </p:nvSpPr>
          <p:spPr>
            <a:xfrm>
              <a:off x="2961564" y="350551"/>
              <a:ext cx="10754436" cy="79724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38100">
              <a:solidFill>
                <a:srgbClr val="A651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 descr="Access 2 Icon | Button UI MS Office 2016 Iconset | BlackVariant">
              <a:extLst>
                <a:ext uri="{FF2B5EF4-FFF2-40B4-BE49-F238E27FC236}">
                  <a16:creationId xmlns:a16="http://schemas.microsoft.com/office/drawing/2014/main" id="{1310F5EF-1C83-05C9-90B0-0F9674ACC0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32202" y="63520"/>
              <a:ext cx="1423096" cy="1423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2B3A277-7EFF-74A8-1627-5D13C09F0503}"/>
                </a:ext>
              </a:extLst>
            </p:cNvPr>
            <p:cNvSpPr/>
            <p:nvPr/>
          </p:nvSpPr>
          <p:spPr>
            <a:xfrm>
              <a:off x="4379329" y="239337"/>
              <a:ext cx="7975174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th-TH" sz="5400" b="1" dirty="0">
                  <a:latin typeface="TH SarabunPSK" panose="020B0500040200020003" pitchFamily="34" charset="-34"/>
                  <a:cs typeface="TH SarabunPSK" panose="020B0500040200020003" pitchFamily="34" charset="-34"/>
                </a:rPr>
                <a:t>การอ้างถึง</a:t>
              </a:r>
              <a:r>
                <a:rPr lang="th-TH" sz="5400" b="1" dirty="0" err="1">
                  <a:latin typeface="TH SarabunPSK" panose="020B0500040200020003" pitchFamily="34" charset="-34"/>
                  <a:cs typeface="TH SarabunPSK" panose="020B0500040200020003" pitchFamily="34" charset="-34"/>
                </a:rPr>
                <a:t>แมโคร</a:t>
              </a:r>
              <a:r>
                <a:rPr lang="th-TH" sz="5400" b="1" dirty="0">
                  <a:latin typeface="TH SarabunPSK" panose="020B0500040200020003" pitchFamily="34" charset="-34"/>
                  <a:cs typeface="TH SarabunPSK" panose="020B0500040200020003" pitchFamily="34" charset="-34"/>
                </a:rPr>
                <a:t>เพื่อควบคุมการทำงาน</a:t>
              </a:r>
              <a:endParaRPr lang="en-US" sz="5400" b="1" dirty="0">
                <a:ln/>
                <a:solidFill>
                  <a:srgbClr val="233A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8092272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-1" y="1184102"/>
            <a:ext cx="12192000" cy="627558"/>
          </a:xfrm>
          <a:prstGeom prst="rect">
            <a:avLst/>
          </a:prstGeom>
          <a:solidFill>
            <a:srgbClr val="8878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600200"/>
          </a:xfrm>
          <a:prstGeom prst="rect">
            <a:avLst/>
          </a:prstGeom>
          <a:solidFill>
            <a:srgbClr val="A3D8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99480" y="2042083"/>
            <a:ext cx="114637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thaiDist"/>
            <a:r>
              <a:rPr lang="th-TH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2. การอ้างอิงแมโครกับเหตุการณ์ (</a:t>
            </a:r>
            <a:r>
              <a:rPr lang="en-US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Event)</a:t>
            </a:r>
          </a:p>
          <a:p>
            <a:pPr algn="thaiDist"/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	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2.4 หลังจากปฏิบัติตามขั้นตอนที่ 2.3 แล้ว ให้ผู้ใช้เลือก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Macro Builder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จากนั้นคลิก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OK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7093" y="2995762"/>
            <a:ext cx="2905461" cy="3693383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1D131160-7AFA-5C3E-1738-475DE4E07E19}"/>
              </a:ext>
            </a:extLst>
          </p:cNvPr>
          <p:cNvGrpSpPr/>
          <p:nvPr/>
        </p:nvGrpSpPr>
        <p:grpSpPr>
          <a:xfrm>
            <a:off x="411516" y="82374"/>
            <a:ext cx="11083798" cy="1423096"/>
            <a:chOff x="2632202" y="63520"/>
            <a:chExt cx="11083798" cy="1423096"/>
          </a:xfrm>
        </p:grpSpPr>
        <p:sp>
          <p:nvSpPr>
            <p:cNvPr id="4" name="Rounded Rectangle 1">
              <a:extLst>
                <a:ext uri="{FF2B5EF4-FFF2-40B4-BE49-F238E27FC236}">
                  <a16:creationId xmlns:a16="http://schemas.microsoft.com/office/drawing/2014/main" id="{15466510-973C-887A-DBA7-7D9D15784FD4}"/>
                </a:ext>
              </a:extLst>
            </p:cNvPr>
            <p:cNvSpPr/>
            <p:nvPr/>
          </p:nvSpPr>
          <p:spPr>
            <a:xfrm>
              <a:off x="2961564" y="350551"/>
              <a:ext cx="10754436" cy="79724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38100">
              <a:solidFill>
                <a:srgbClr val="A651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 descr="Access 2 Icon | Button UI MS Office 2016 Iconset | BlackVariant">
              <a:extLst>
                <a:ext uri="{FF2B5EF4-FFF2-40B4-BE49-F238E27FC236}">
                  <a16:creationId xmlns:a16="http://schemas.microsoft.com/office/drawing/2014/main" id="{EB40661B-DDA5-77FD-8369-DAF1F23BDA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32202" y="63520"/>
              <a:ext cx="1423096" cy="1423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CD290A0-0983-6B82-56D7-6C1A8C0E52E9}"/>
                </a:ext>
              </a:extLst>
            </p:cNvPr>
            <p:cNvSpPr/>
            <p:nvPr/>
          </p:nvSpPr>
          <p:spPr>
            <a:xfrm>
              <a:off x="4379329" y="239337"/>
              <a:ext cx="7975174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th-TH" sz="5400" b="1" dirty="0">
                  <a:latin typeface="TH SarabunPSK" panose="020B0500040200020003" pitchFamily="34" charset="-34"/>
                  <a:cs typeface="TH SarabunPSK" panose="020B0500040200020003" pitchFamily="34" charset="-34"/>
                </a:rPr>
                <a:t>การอ้างถึง</a:t>
              </a:r>
              <a:r>
                <a:rPr lang="th-TH" sz="5400" b="1" dirty="0" err="1">
                  <a:latin typeface="TH SarabunPSK" panose="020B0500040200020003" pitchFamily="34" charset="-34"/>
                  <a:cs typeface="TH SarabunPSK" panose="020B0500040200020003" pitchFamily="34" charset="-34"/>
                </a:rPr>
                <a:t>แมโคร</a:t>
              </a:r>
              <a:r>
                <a:rPr lang="th-TH" sz="5400" b="1" dirty="0">
                  <a:latin typeface="TH SarabunPSK" panose="020B0500040200020003" pitchFamily="34" charset="-34"/>
                  <a:cs typeface="TH SarabunPSK" panose="020B0500040200020003" pitchFamily="34" charset="-34"/>
                </a:rPr>
                <a:t>เพื่อควบคุมการทำงาน</a:t>
              </a:r>
              <a:endParaRPr lang="en-US" sz="5400" b="1" dirty="0">
                <a:ln/>
                <a:solidFill>
                  <a:srgbClr val="233A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9936728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-1" y="1184102"/>
            <a:ext cx="12192000" cy="627558"/>
          </a:xfrm>
          <a:prstGeom prst="rect">
            <a:avLst/>
          </a:prstGeom>
          <a:solidFill>
            <a:srgbClr val="8878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600200"/>
          </a:xfrm>
          <a:prstGeom prst="rect">
            <a:avLst/>
          </a:prstGeom>
          <a:solidFill>
            <a:srgbClr val="A3D8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99480" y="2042083"/>
            <a:ext cx="114637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thaiDist"/>
            <a:r>
              <a:rPr lang="th-TH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2. การอ้างอิงแมโครกับเหตุการณ์ (</a:t>
            </a:r>
            <a:r>
              <a:rPr lang="en-US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Event)</a:t>
            </a:r>
          </a:p>
          <a:p>
            <a:pPr algn="thaiDist"/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	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2.5 หลังจากปฏิบัติตามขั้นตอนที่ 2.4 แล้ว จะได้หน้าต่างแมโครดังภาพ</a:t>
            </a:r>
            <a:endParaRPr lang="en-US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6502" y="3526864"/>
            <a:ext cx="9789275" cy="1263500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A5BE39C6-3C26-9BF5-FB5D-E0A7027CAC6E}"/>
              </a:ext>
            </a:extLst>
          </p:cNvPr>
          <p:cNvGrpSpPr/>
          <p:nvPr/>
        </p:nvGrpSpPr>
        <p:grpSpPr>
          <a:xfrm>
            <a:off x="411516" y="82374"/>
            <a:ext cx="11083798" cy="1423096"/>
            <a:chOff x="2632202" y="63520"/>
            <a:chExt cx="11083798" cy="1423096"/>
          </a:xfrm>
        </p:grpSpPr>
        <p:sp>
          <p:nvSpPr>
            <p:cNvPr id="4" name="Rounded Rectangle 1">
              <a:extLst>
                <a:ext uri="{FF2B5EF4-FFF2-40B4-BE49-F238E27FC236}">
                  <a16:creationId xmlns:a16="http://schemas.microsoft.com/office/drawing/2014/main" id="{22C31944-8F87-4299-5969-1E67BCAC4914}"/>
                </a:ext>
              </a:extLst>
            </p:cNvPr>
            <p:cNvSpPr/>
            <p:nvPr/>
          </p:nvSpPr>
          <p:spPr>
            <a:xfrm>
              <a:off x="2961564" y="350551"/>
              <a:ext cx="10754436" cy="79724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38100">
              <a:solidFill>
                <a:srgbClr val="A651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 descr="Access 2 Icon | Button UI MS Office 2016 Iconset | BlackVariant">
              <a:extLst>
                <a:ext uri="{FF2B5EF4-FFF2-40B4-BE49-F238E27FC236}">
                  <a16:creationId xmlns:a16="http://schemas.microsoft.com/office/drawing/2014/main" id="{2BF959F9-5E46-60F7-E0F5-EC0F6B31A8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32202" y="63520"/>
              <a:ext cx="1423096" cy="1423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E59119B-D215-55FB-B58C-B5112F4862EE}"/>
                </a:ext>
              </a:extLst>
            </p:cNvPr>
            <p:cNvSpPr/>
            <p:nvPr/>
          </p:nvSpPr>
          <p:spPr>
            <a:xfrm>
              <a:off x="4379329" y="239337"/>
              <a:ext cx="7975174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th-TH" sz="5400" b="1" dirty="0">
                  <a:latin typeface="TH SarabunPSK" panose="020B0500040200020003" pitchFamily="34" charset="-34"/>
                  <a:cs typeface="TH SarabunPSK" panose="020B0500040200020003" pitchFamily="34" charset="-34"/>
                </a:rPr>
                <a:t>การอ้างถึง</a:t>
              </a:r>
              <a:r>
                <a:rPr lang="th-TH" sz="5400" b="1" dirty="0" err="1">
                  <a:latin typeface="TH SarabunPSK" panose="020B0500040200020003" pitchFamily="34" charset="-34"/>
                  <a:cs typeface="TH SarabunPSK" panose="020B0500040200020003" pitchFamily="34" charset="-34"/>
                </a:rPr>
                <a:t>แมโคร</a:t>
              </a:r>
              <a:r>
                <a:rPr lang="th-TH" sz="5400" b="1" dirty="0">
                  <a:latin typeface="TH SarabunPSK" panose="020B0500040200020003" pitchFamily="34" charset="-34"/>
                  <a:cs typeface="TH SarabunPSK" panose="020B0500040200020003" pitchFamily="34" charset="-34"/>
                </a:rPr>
                <a:t>เพื่อควบคุมการทำงาน</a:t>
              </a:r>
              <a:endParaRPr lang="en-US" sz="5400" b="1" dirty="0">
                <a:ln/>
                <a:solidFill>
                  <a:srgbClr val="233A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2360675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-1" y="1184102"/>
            <a:ext cx="12192000" cy="627558"/>
          </a:xfrm>
          <a:prstGeom prst="rect">
            <a:avLst/>
          </a:prstGeom>
          <a:solidFill>
            <a:srgbClr val="8878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600200"/>
          </a:xfrm>
          <a:prstGeom prst="rect">
            <a:avLst/>
          </a:prstGeom>
          <a:solidFill>
            <a:srgbClr val="A3D8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99480" y="2042083"/>
            <a:ext cx="11463795" cy="14619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thaiDist"/>
            <a:r>
              <a:rPr lang="th-TH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2. การอ้างอิงแมโครกับเหตุการณ์ (</a:t>
            </a:r>
            <a:r>
              <a:rPr lang="en-US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Event)</a:t>
            </a:r>
          </a:p>
          <a:p>
            <a:pPr algn="thaiDist">
              <a:spcBef>
                <a:spcPts val="600"/>
              </a:spcBef>
            </a:pP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	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2.6 จากนั้นเลือกแอ็กชันโดยคลิกที่ลูกศร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drop – down </a:t>
            </a:r>
          </a:p>
          <a:p>
            <a:pPr algn="thaiDist"/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	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แล้วคลิก </a:t>
            </a:r>
            <a:r>
              <a:rPr lang="en-US" sz="28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OpenReport</a:t>
            </a:r>
            <a:endParaRPr lang="en-US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0292" y="2042083"/>
            <a:ext cx="2108144" cy="4564132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950F2EC1-7806-1F5A-81DF-A44D5FE2BE32}"/>
              </a:ext>
            </a:extLst>
          </p:cNvPr>
          <p:cNvGrpSpPr/>
          <p:nvPr/>
        </p:nvGrpSpPr>
        <p:grpSpPr>
          <a:xfrm>
            <a:off x="411516" y="82374"/>
            <a:ext cx="11083798" cy="1423096"/>
            <a:chOff x="2632202" y="63520"/>
            <a:chExt cx="11083798" cy="1423096"/>
          </a:xfrm>
        </p:grpSpPr>
        <p:sp>
          <p:nvSpPr>
            <p:cNvPr id="4" name="Rounded Rectangle 1">
              <a:extLst>
                <a:ext uri="{FF2B5EF4-FFF2-40B4-BE49-F238E27FC236}">
                  <a16:creationId xmlns:a16="http://schemas.microsoft.com/office/drawing/2014/main" id="{89B4C4E5-8267-EEFA-E4F9-EC5B9543ADBE}"/>
                </a:ext>
              </a:extLst>
            </p:cNvPr>
            <p:cNvSpPr/>
            <p:nvPr/>
          </p:nvSpPr>
          <p:spPr>
            <a:xfrm>
              <a:off x="2961564" y="350551"/>
              <a:ext cx="10754436" cy="79724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38100">
              <a:solidFill>
                <a:srgbClr val="A651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 descr="Access 2 Icon | Button UI MS Office 2016 Iconset | BlackVariant">
              <a:extLst>
                <a:ext uri="{FF2B5EF4-FFF2-40B4-BE49-F238E27FC236}">
                  <a16:creationId xmlns:a16="http://schemas.microsoft.com/office/drawing/2014/main" id="{F4F99939-8A6E-9001-C0BF-A4A5C00EBC7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32202" y="63520"/>
              <a:ext cx="1423096" cy="1423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690E3F2-845C-F0F0-BD11-B199F6F013D6}"/>
                </a:ext>
              </a:extLst>
            </p:cNvPr>
            <p:cNvSpPr/>
            <p:nvPr/>
          </p:nvSpPr>
          <p:spPr>
            <a:xfrm>
              <a:off x="4379329" y="239337"/>
              <a:ext cx="7975174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th-TH" sz="5400" b="1" dirty="0">
                  <a:latin typeface="TH SarabunPSK" panose="020B0500040200020003" pitchFamily="34" charset="-34"/>
                  <a:cs typeface="TH SarabunPSK" panose="020B0500040200020003" pitchFamily="34" charset="-34"/>
                </a:rPr>
                <a:t>การอ้างถึง</a:t>
              </a:r>
              <a:r>
                <a:rPr lang="th-TH" sz="5400" b="1" dirty="0" err="1">
                  <a:latin typeface="TH SarabunPSK" panose="020B0500040200020003" pitchFamily="34" charset="-34"/>
                  <a:cs typeface="TH SarabunPSK" panose="020B0500040200020003" pitchFamily="34" charset="-34"/>
                </a:rPr>
                <a:t>แมโคร</a:t>
              </a:r>
              <a:r>
                <a:rPr lang="th-TH" sz="5400" b="1" dirty="0">
                  <a:latin typeface="TH SarabunPSK" panose="020B0500040200020003" pitchFamily="34" charset="-34"/>
                  <a:cs typeface="TH SarabunPSK" panose="020B0500040200020003" pitchFamily="34" charset="-34"/>
                </a:rPr>
                <a:t>เพื่อควบคุมการทำงาน</a:t>
              </a:r>
              <a:endParaRPr lang="en-US" sz="5400" b="1" dirty="0">
                <a:ln/>
                <a:solidFill>
                  <a:srgbClr val="233A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7003624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-1" y="1184102"/>
            <a:ext cx="12192000" cy="627558"/>
          </a:xfrm>
          <a:prstGeom prst="rect">
            <a:avLst/>
          </a:prstGeom>
          <a:solidFill>
            <a:srgbClr val="8878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600200"/>
          </a:xfrm>
          <a:prstGeom prst="rect">
            <a:avLst/>
          </a:prstGeom>
          <a:solidFill>
            <a:srgbClr val="A3D8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99480" y="2042083"/>
            <a:ext cx="114637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thaiDist"/>
            <a:r>
              <a:rPr lang="th-TH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2. การอ้างอิงแมโครกับเหตุการณ์ (</a:t>
            </a:r>
            <a:r>
              <a:rPr lang="en-US" sz="28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Event)</a:t>
            </a:r>
          </a:p>
          <a:p>
            <a:pPr algn="thaiDist"/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	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2.7 หลังจากปฏิบัติตามขั้นตอนที่ 2.6 แล้ว ให้ผู้ใช้กำหนดค่าดังภาพ</a:t>
            </a:r>
            <a:endParaRPr lang="en-US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8167" y="3226613"/>
            <a:ext cx="7675664" cy="239578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-1" y="6345230"/>
            <a:ext cx="12192000" cy="627558"/>
          </a:xfrm>
          <a:prstGeom prst="rect">
            <a:avLst/>
          </a:prstGeom>
          <a:solidFill>
            <a:srgbClr val="8878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64CC641-6B93-BC98-BA7A-C48AA8D364BE}"/>
              </a:ext>
            </a:extLst>
          </p:cNvPr>
          <p:cNvGrpSpPr/>
          <p:nvPr/>
        </p:nvGrpSpPr>
        <p:grpSpPr>
          <a:xfrm>
            <a:off x="411516" y="82374"/>
            <a:ext cx="11083798" cy="1423096"/>
            <a:chOff x="2632202" y="63520"/>
            <a:chExt cx="11083798" cy="1423096"/>
          </a:xfrm>
        </p:grpSpPr>
        <p:sp>
          <p:nvSpPr>
            <p:cNvPr id="4" name="Rounded Rectangle 1">
              <a:extLst>
                <a:ext uri="{FF2B5EF4-FFF2-40B4-BE49-F238E27FC236}">
                  <a16:creationId xmlns:a16="http://schemas.microsoft.com/office/drawing/2014/main" id="{AE661F96-DC7F-6B6F-F4C2-C1255B89FB5A}"/>
                </a:ext>
              </a:extLst>
            </p:cNvPr>
            <p:cNvSpPr/>
            <p:nvPr/>
          </p:nvSpPr>
          <p:spPr>
            <a:xfrm>
              <a:off x="2961564" y="350551"/>
              <a:ext cx="10754436" cy="79724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38100">
              <a:solidFill>
                <a:srgbClr val="A651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 descr="Access 2 Icon | Button UI MS Office 2016 Iconset | BlackVariant">
              <a:extLst>
                <a:ext uri="{FF2B5EF4-FFF2-40B4-BE49-F238E27FC236}">
                  <a16:creationId xmlns:a16="http://schemas.microsoft.com/office/drawing/2014/main" id="{95063269-4F10-8424-F6D7-6C96F10360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32202" y="63520"/>
              <a:ext cx="1423096" cy="1423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AB9125A-0500-A0CB-5ACE-F1C1D1EFC036}"/>
                </a:ext>
              </a:extLst>
            </p:cNvPr>
            <p:cNvSpPr/>
            <p:nvPr/>
          </p:nvSpPr>
          <p:spPr>
            <a:xfrm>
              <a:off x="4379329" y="239337"/>
              <a:ext cx="7975174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th-TH" sz="5400" b="1" dirty="0">
                  <a:latin typeface="TH SarabunPSK" panose="020B0500040200020003" pitchFamily="34" charset="-34"/>
                  <a:cs typeface="TH SarabunPSK" panose="020B0500040200020003" pitchFamily="34" charset="-34"/>
                </a:rPr>
                <a:t>การอ้างถึง</a:t>
              </a:r>
              <a:r>
                <a:rPr lang="th-TH" sz="5400" b="1" dirty="0" err="1">
                  <a:latin typeface="TH SarabunPSK" panose="020B0500040200020003" pitchFamily="34" charset="-34"/>
                  <a:cs typeface="TH SarabunPSK" panose="020B0500040200020003" pitchFamily="34" charset="-34"/>
                </a:rPr>
                <a:t>แมโคร</a:t>
              </a:r>
              <a:r>
                <a:rPr lang="th-TH" sz="5400" b="1" dirty="0">
                  <a:latin typeface="TH SarabunPSK" panose="020B0500040200020003" pitchFamily="34" charset="-34"/>
                  <a:cs typeface="TH SarabunPSK" panose="020B0500040200020003" pitchFamily="34" charset="-34"/>
                </a:rPr>
                <a:t>เพื่อควบคุมการทำงาน</a:t>
              </a:r>
              <a:endParaRPr lang="en-US" sz="5400" b="1" dirty="0">
                <a:ln/>
                <a:solidFill>
                  <a:srgbClr val="233A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73640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-1" y="1184102"/>
            <a:ext cx="12192000" cy="627558"/>
          </a:xfrm>
          <a:prstGeom prst="rect">
            <a:avLst/>
          </a:prstGeom>
          <a:solidFill>
            <a:srgbClr val="8878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60127" y="2038449"/>
            <a:ext cx="1127174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thaiDist"/>
            <a:endParaRPr lang="th-TH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thaiDist"/>
            <a:endParaRPr lang="th-TH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thaiDist"/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	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2. จากผลการปฏิบัติการจากข้อ 1 จะได้ผลลัพธ์ดังรูป ซึ่งเป็นส่วนประกอบของการสร้างแมโครครั้งแรกจะพบส่วนต่าง ๆ ดังนี้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600200"/>
          </a:xfrm>
          <a:prstGeom prst="rect">
            <a:avLst/>
          </a:prstGeom>
          <a:solidFill>
            <a:srgbClr val="A3D8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857993" y="2087701"/>
            <a:ext cx="3946019" cy="691007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38100">
            <a:solidFill>
              <a:srgbClr val="5182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807089" y="2109090"/>
            <a:ext cx="3972302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ส่วนประกอบของหน้าต่างแมโคร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53" r="6149"/>
          <a:stretch/>
        </p:blipFill>
        <p:spPr>
          <a:xfrm>
            <a:off x="3990097" y="3500438"/>
            <a:ext cx="4284832" cy="3202706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6563228E-74D5-B48B-F116-FD80BEB480DA}"/>
              </a:ext>
            </a:extLst>
          </p:cNvPr>
          <p:cNvGrpSpPr/>
          <p:nvPr/>
        </p:nvGrpSpPr>
        <p:grpSpPr>
          <a:xfrm>
            <a:off x="411516" y="82374"/>
            <a:ext cx="11083798" cy="1423096"/>
            <a:chOff x="2632202" y="63520"/>
            <a:chExt cx="11083798" cy="1423096"/>
          </a:xfrm>
        </p:grpSpPr>
        <p:sp>
          <p:nvSpPr>
            <p:cNvPr id="4" name="Rounded Rectangle 1">
              <a:extLst>
                <a:ext uri="{FF2B5EF4-FFF2-40B4-BE49-F238E27FC236}">
                  <a16:creationId xmlns:a16="http://schemas.microsoft.com/office/drawing/2014/main" id="{E724EE6D-46DE-A5FD-433D-508D646BB02E}"/>
                </a:ext>
              </a:extLst>
            </p:cNvPr>
            <p:cNvSpPr/>
            <p:nvPr/>
          </p:nvSpPr>
          <p:spPr>
            <a:xfrm>
              <a:off x="2961564" y="350551"/>
              <a:ext cx="10754436" cy="79724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38100">
              <a:solidFill>
                <a:srgbClr val="A651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 descr="Access 2 Icon | Button UI MS Office 2016 Iconset | BlackVariant">
              <a:extLst>
                <a:ext uri="{FF2B5EF4-FFF2-40B4-BE49-F238E27FC236}">
                  <a16:creationId xmlns:a16="http://schemas.microsoft.com/office/drawing/2014/main" id="{0BC36934-C438-9EEE-9928-E563C82AEE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32202" y="63520"/>
              <a:ext cx="1423096" cy="1423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39E4160-E19D-47AA-359A-2DBFCE971591}"/>
                </a:ext>
              </a:extLst>
            </p:cNvPr>
            <p:cNvSpPr/>
            <p:nvPr/>
          </p:nvSpPr>
          <p:spPr>
            <a:xfrm>
              <a:off x="4237924" y="229910"/>
              <a:ext cx="7975174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th-TH" sz="5400" b="1" dirty="0">
                  <a:latin typeface="TH SarabunPSK" panose="020B0500040200020003" pitchFamily="34" charset="-34"/>
                  <a:cs typeface="TH SarabunPSK" panose="020B0500040200020003" pitchFamily="34" charset="-34"/>
                </a:rPr>
                <a:t>ส่วนประกอบของหน้าต่าง</a:t>
              </a:r>
              <a:r>
                <a:rPr lang="th-TH" sz="5400" b="1" dirty="0" err="1">
                  <a:latin typeface="TH SarabunPSK" panose="020B0500040200020003" pitchFamily="34" charset="-34"/>
                  <a:cs typeface="TH SarabunPSK" panose="020B0500040200020003" pitchFamily="34" charset="-34"/>
                </a:rPr>
                <a:t>แมโคร</a:t>
              </a:r>
              <a:endParaRPr lang="en-US" sz="5400" b="1" dirty="0">
                <a:ln/>
                <a:solidFill>
                  <a:srgbClr val="233A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1283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-1" y="1184102"/>
            <a:ext cx="12192000" cy="627558"/>
          </a:xfrm>
          <a:prstGeom prst="rect">
            <a:avLst/>
          </a:prstGeom>
          <a:solidFill>
            <a:srgbClr val="8878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60127" y="1981887"/>
            <a:ext cx="11731872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thaiDist"/>
            <a:endParaRPr lang="th-TH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thaiDist"/>
            <a:endParaRPr lang="th-TH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thaiDist"/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	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2.1 กลุ่มคำสั่งเฉพาะ</a:t>
            </a:r>
            <a:endParaRPr lang="en-US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thaiDist"/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               </a:t>
            </a:r>
            <a:r>
              <a:rPr lang="th-TH" sz="2800" b="1" dirty="0">
                <a:solidFill>
                  <a:srgbClr val="51828A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กลุ่มเครื่องมือ (</a:t>
            </a:r>
            <a:r>
              <a:rPr lang="en-US" sz="2800" b="1" dirty="0">
                <a:solidFill>
                  <a:srgbClr val="51828A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Tools)</a:t>
            </a:r>
          </a:p>
          <a:p>
            <a:pPr algn="thaiDist"/>
            <a:endParaRPr lang="en-US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thaiDist"/>
            <a:endParaRPr lang="en-US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thaiDist"/>
            <a:endParaRPr lang="en-US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	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1.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       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เรียกใช้ (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Run)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ดำเนินการแอ็กชันต่าง ๆ ที่แสดงอยู่ในแมโคร</a:t>
            </a:r>
          </a:p>
          <a:p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	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2.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                 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เปิดใช้งานแอ็กชันทีละขั้น (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Single Step)</a:t>
            </a:r>
          </a:p>
          <a:p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	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3.                                 แปลงแมโครให้สามารถดำเนินการได้ใน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Visual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Basic (Convert Macros to Visual Basic)</a:t>
            </a:r>
            <a:endParaRPr lang="th-TH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600200"/>
          </a:xfrm>
          <a:prstGeom prst="rect">
            <a:avLst/>
          </a:prstGeom>
          <a:solidFill>
            <a:srgbClr val="A3D8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857993" y="2087701"/>
            <a:ext cx="3946019" cy="691007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38100">
            <a:solidFill>
              <a:srgbClr val="5182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797663" y="2109090"/>
            <a:ext cx="4010008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ส่วนประกอบของหน้าต่างแมโคร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7468" y="3512579"/>
            <a:ext cx="3277057" cy="133368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6038" y="4982177"/>
            <a:ext cx="409632" cy="52394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6038" y="5580137"/>
            <a:ext cx="1009791" cy="33342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6038" y="5987571"/>
            <a:ext cx="2210108" cy="381053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F512AF67-A898-2526-2246-B60A11DBBDCA}"/>
              </a:ext>
            </a:extLst>
          </p:cNvPr>
          <p:cNvGrpSpPr/>
          <p:nvPr/>
        </p:nvGrpSpPr>
        <p:grpSpPr>
          <a:xfrm>
            <a:off x="411516" y="82374"/>
            <a:ext cx="11083798" cy="1423096"/>
            <a:chOff x="2632202" y="63520"/>
            <a:chExt cx="11083798" cy="1423096"/>
          </a:xfrm>
        </p:grpSpPr>
        <p:sp>
          <p:nvSpPr>
            <p:cNvPr id="7" name="Rounded Rectangle 1">
              <a:extLst>
                <a:ext uri="{FF2B5EF4-FFF2-40B4-BE49-F238E27FC236}">
                  <a16:creationId xmlns:a16="http://schemas.microsoft.com/office/drawing/2014/main" id="{3CBC04B9-7DFA-74FB-5AB0-54E32AC775B7}"/>
                </a:ext>
              </a:extLst>
            </p:cNvPr>
            <p:cNvSpPr/>
            <p:nvPr/>
          </p:nvSpPr>
          <p:spPr>
            <a:xfrm>
              <a:off x="2961564" y="350551"/>
              <a:ext cx="10754436" cy="79724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38100">
              <a:solidFill>
                <a:srgbClr val="A651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3" descr="Access 2 Icon | Button UI MS Office 2016 Iconset | BlackVariant">
              <a:extLst>
                <a:ext uri="{FF2B5EF4-FFF2-40B4-BE49-F238E27FC236}">
                  <a16:creationId xmlns:a16="http://schemas.microsoft.com/office/drawing/2014/main" id="{C6DACA41-08C2-6CAA-BB2F-B8287B0C977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32202" y="63520"/>
              <a:ext cx="1423096" cy="1423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269F759-9868-A124-9039-5E116712CA36}"/>
                </a:ext>
              </a:extLst>
            </p:cNvPr>
            <p:cNvSpPr/>
            <p:nvPr/>
          </p:nvSpPr>
          <p:spPr>
            <a:xfrm>
              <a:off x="4237924" y="229910"/>
              <a:ext cx="7975174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th-TH" sz="5400" b="1" dirty="0">
                  <a:latin typeface="TH SarabunPSK" panose="020B0500040200020003" pitchFamily="34" charset="-34"/>
                  <a:cs typeface="TH SarabunPSK" panose="020B0500040200020003" pitchFamily="34" charset="-34"/>
                </a:rPr>
                <a:t>ส่วนประกอบของหน้าต่าง</a:t>
              </a:r>
              <a:r>
                <a:rPr lang="th-TH" sz="5400" b="1" dirty="0" err="1">
                  <a:latin typeface="TH SarabunPSK" panose="020B0500040200020003" pitchFamily="34" charset="-34"/>
                  <a:cs typeface="TH SarabunPSK" panose="020B0500040200020003" pitchFamily="34" charset="-34"/>
                </a:rPr>
                <a:t>แมโคร</a:t>
              </a:r>
              <a:endParaRPr lang="en-US" sz="5400" b="1" dirty="0">
                <a:ln/>
                <a:solidFill>
                  <a:srgbClr val="233A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74818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-1" y="1184102"/>
            <a:ext cx="12192000" cy="627558"/>
          </a:xfrm>
          <a:prstGeom prst="rect">
            <a:avLst/>
          </a:prstGeom>
          <a:solidFill>
            <a:srgbClr val="8878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60127" y="2038449"/>
            <a:ext cx="1173187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thaiDist"/>
            <a:endParaRPr lang="th-TH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thaiDist"/>
            <a:endParaRPr lang="th-TH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thaiDist"/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	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2.1 กลุ่มคำสั่งเฉพาะ</a:t>
            </a:r>
          </a:p>
          <a:p>
            <a:pPr algn="thaiDist"/>
            <a:r>
              <a:rPr lang="th-TH" sz="2800" dirty="0"/>
              <a:t>	      </a:t>
            </a:r>
            <a:r>
              <a:rPr lang="th-TH" sz="2800" b="1" dirty="0">
                <a:solidFill>
                  <a:srgbClr val="51828A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กลุ่มคำสั่งแสดง / ซ่อนแมโคร (</a:t>
            </a:r>
            <a:r>
              <a:rPr lang="en-US" sz="2800" b="1" dirty="0">
                <a:solidFill>
                  <a:srgbClr val="51828A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Collapse / Expand)</a:t>
            </a:r>
            <a:endParaRPr lang="th-TH" sz="2800" b="1" dirty="0">
              <a:solidFill>
                <a:srgbClr val="51828A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	</a:t>
            </a:r>
          </a:p>
          <a:p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	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4.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        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แสดงแมโครแอ็กชัน (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Expand Actions) </a:t>
            </a:r>
          </a:p>
          <a:p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	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5.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        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ซ่อนแมโครแอ็กชัน (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Collapse Actions)</a:t>
            </a:r>
          </a:p>
          <a:p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	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6.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        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แสดงแมโครแอ็กชันทั้งหมด (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Expand All)</a:t>
            </a:r>
          </a:p>
          <a:p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	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7.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          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ซ่อนแมโครแอ็กชันทั้งหมด (</a:t>
            </a:r>
            <a:r>
              <a:rPr lang="en-US" sz="2800" dirty="0" err="1">
                <a:latin typeface="TH SarabunPSK" panose="020B0500040200020003" pitchFamily="34" charset="-34"/>
                <a:cs typeface="TH SarabunPSK" panose="020B0500040200020003" pitchFamily="34" charset="-34"/>
              </a:rPr>
              <a:t>Callapse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All)  </a:t>
            </a:r>
            <a:endParaRPr lang="en-US" sz="2800" b="1" dirty="0">
              <a:solidFill>
                <a:srgbClr val="51828A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600200"/>
          </a:xfrm>
          <a:prstGeom prst="rect">
            <a:avLst/>
          </a:prstGeom>
          <a:solidFill>
            <a:srgbClr val="A3D8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857993" y="2087701"/>
            <a:ext cx="3946019" cy="691007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38100">
            <a:solidFill>
              <a:srgbClr val="5182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901357" y="2099663"/>
            <a:ext cx="378376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ส่วนประกอบของหน้าต่างแมโคร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3562" y="3005497"/>
            <a:ext cx="2343477" cy="109552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8908" y="3954055"/>
            <a:ext cx="447737" cy="62873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8433" y="4610089"/>
            <a:ext cx="428685" cy="53347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5084" y="4908964"/>
            <a:ext cx="476316" cy="59063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1906" y="5460097"/>
            <a:ext cx="466790" cy="571580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A37B5151-BF74-2C97-8CD0-39ECD069942F}"/>
              </a:ext>
            </a:extLst>
          </p:cNvPr>
          <p:cNvGrpSpPr/>
          <p:nvPr/>
        </p:nvGrpSpPr>
        <p:grpSpPr>
          <a:xfrm>
            <a:off x="411516" y="82374"/>
            <a:ext cx="11083798" cy="1423096"/>
            <a:chOff x="2632202" y="63520"/>
            <a:chExt cx="11083798" cy="1423096"/>
          </a:xfrm>
        </p:grpSpPr>
        <p:sp>
          <p:nvSpPr>
            <p:cNvPr id="4" name="Rounded Rectangle 1">
              <a:extLst>
                <a:ext uri="{FF2B5EF4-FFF2-40B4-BE49-F238E27FC236}">
                  <a16:creationId xmlns:a16="http://schemas.microsoft.com/office/drawing/2014/main" id="{AC13C771-46D2-9EBA-FBD0-7C0DDEB191D5}"/>
                </a:ext>
              </a:extLst>
            </p:cNvPr>
            <p:cNvSpPr/>
            <p:nvPr/>
          </p:nvSpPr>
          <p:spPr>
            <a:xfrm>
              <a:off x="2961564" y="350551"/>
              <a:ext cx="10754436" cy="79724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38100">
              <a:solidFill>
                <a:srgbClr val="A651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 descr="Access 2 Icon | Button UI MS Office 2016 Iconset | BlackVariant">
              <a:extLst>
                <a:ext uri="{FF2B5EF4-FFF2-40B4-BE49-F238E27FC236}">
                  <a16:creationId xmlns:a16="http://schemas.microsoft.com/office/drawing/2014/main" id="{CA9121F0-DC0D-8AB2-B2CF-BB1DCB33DD3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32202" y="63520"/>
              <a:ext cx="1423096" cy="1423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34DE501-79DB-1C4A-A421-FA0D253312C5}"/>
                </a:ext>
              </a:extLst>
            </p:cNvPr>
            <p:cNvSpPr/>
            <p:nvPr/>
          </p:nvSpPr>
          <p:spPr>
            <a:xfrm>
              <a:off x="4237924" y="229910"/>
              <a:ext cx="7975174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th-TH" sz="5400" b="1" dirty="0">
                  <a:latin typeface="TH SarabunPSK" panose="020B0500040200020003" pitchFamily="34" charset="-34"/>
                  <a:cs typeface="TH SarabunPSK" panose="020B0500040200020003" pitchFamily="34" charset="-34"/>
                </a:rPr>
                <a:t>ส่วนประกอบของหน้าต่าง</a:t>
              </a:r>
              <a:r>
                <a:rPr lang="th-TH" sz="5400" b="1" dirty="0" err="1">
                  <a:latin typeface="TH SarabunPSK" panose="020B0500040200020003" pitchFamily="34" charset="-34"/>
                  <a:cs typeface="TH SarabunPSK" panose="020B0500040200020003" pitchFamily="34" charset="-34"/>
                </a:rPr>
                <a:t>แมโคร</a:t>
              </a:r>
              <a:endParaRPr lang="en-US" sz="5400" b="1" dirty="0">
                <a:ln/>
                <a:solidFill>
                  <a:srgbClr val="233A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345464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-1" y="1184102"/>
            <a:ext cx="12192000" cy="627558"/>
          </a:xfrm>
          <a:prstGeom prst="rect">
            <a:avLst/>
          </a:prstGeom>
          <a:solidFill>
            <a:srgbClr val="8878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60127" y="2038449"/>
            <a:ext cx="1173187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thaiDist"/>
            <a:endParaRPr lang="th-TH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thaiDist"/>
            <a:endParaRPr lang="th-TH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thaiDist"/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	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2.1 กลุ่มคำสั่งเฉพาะ</a:t>
            </a:r>
          </a:p>
          <a:p>
            <a:pPr algn="thaiDist"/>
            <a:r>
              <a:rPr lang="th-TH" sz="2800" dirty="0"/>
              <a:t>	</a:t>
            </a:r>
            <a:r>
              <a:rPr lang="en-US" sz="2800" dirty="0"/>
              <a:t>     </a:t>
            </a:r>
            <a:r>
              <a:rPr lang="th-TH" sz="2800" b="1" dirty="0">
                <a:solidFill>
                  <a:srgbClr val="51828A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กลุ่มคำสั่ง / ซ่อนแท็บ (</a:t>
            </a:r>
            <a:r>
              <a:rPr lang="en-US" sz="2800" b="1" dirty="0">
                <a:solidFill>
                  <a:srgbClr val="51828A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Show / Hide)</a:t>
            </a:r>
          </a:p>
          <a:p>
            <a:pPr algn="thaiDist"/>
            <a:endParaRPr lang="en-US" sz="2800" b="1" dirty="0">
              <a:solidFill>
                <a:srgbClr val="51828A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pPr algn="thaiDist"/>
            <a:endParaRPr lang="en-US" sz="2800" b="1" dirty="0">
              <a:solidFill>
                <a:srgbClr val="51828A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	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8.              ใช้เพื่อแสดง / ซ่อน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Action Catalog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 </a:t>
            </a:r>
            <a:endParaRPr lang="en-US" sz="2800" dirty="0">
              <a:latin typeface="TH SarabunPSK" panose="020B0500040200020003" pitchFamily="34" charset="-34"/>
              <a:cs typeface="TH SarabunPSK" panose="020B0500040200020003" pitchFamily="34" charset="-34"/>
            </a:endParaRPr>
          </a:p>
          <a:p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	</a:t>
            </a:r>
            <a:r>
              <a:rPr lang="th-TH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9.              ใช้เพื่อแสดง / ซ่อน แอ็กชันที่อยู่ใน </a:t>
            </a:r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Action Catalog (Show All Actions)</a:t>
            </a:r>
            <a:r>
              <a:rPr lang="en-US" sz="2800" b="1" dirty="0">
                <a:solidFill>
                  <a:srgbClr val="51828A"/>
                </a:solidFill>
                <a:latin typeface="TH SarabunPSK" panose="020B0500040200020003" pitchFamily="34" charset="-34"/>
                <a:cs typeface="TH SarabunPSK" panose="020B0500040200020003" pitchFamily="34" charset="-34"/>
              </a:rPr>
              <a:t>	</a:t>
            </a:r>
          </a:p>
          <a:p>
            <a:r>
              <a:rPr lang="en-US" sz="2800" dirty="0">
                <a:latin typeface="TH SarabunPSK" panose="020B0500040200020003" pitchFamily="34" charset="-34"/>
                <a:cs typeface="TH SarabunPSK" panose="020B0500040200020003" pitchFamily="34" charset="-34"/>
              </a:rPr>
              <a:t>	</a:t>
            </a:r>
            <a:endParaRPr lang="en-US" sz="2800" b="1" dirty="0">
              <a:solidFill>
                <a:srgbClr val="51828A"/>
              </a:solidFill>
              <a:latin typeface="TH SarabunPSK" panose="020B0500040200020003" pitchFamily="34" charset="-34"/>
              <a:cs typeface="TH SarabunPSK" panose="020B0500040200020003" pitchFamily="34" charset="-34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600200"/>
          </a:xfrm>
          <a:prstGeom prst="rect">
            <a:avLst/>
          </a:prstGeom>
          <a:solidFill>
            <a:srgbClr val="A3D8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857993" y="2087701"/>
            <a:ext cx="3946019" cy="691007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38100">
            <a:solidFill>
              <a:srgbClr val="5182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863651" y="2099663"/>
            <a:ext cx="3896886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th-TH" sz="3200" b="1" dirty="0">
                <a:latin typeface="TH SarabunPSK" panose="020B0500040200020003" pitchFamily="34" charset="-34"/>
                <a:cs typeface="TH SarabunPSK" panose="020B0500040200020003" pitchFamily="34" charset="-34"/>
              </a:rPr>
              <a:t>ส่วนประกอบของหน้าต่างแมโคร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4929" y="2778709"/>
            <a:ext cx="2033436" cy="164239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8434" y="4418001"/>
            <a:ext cx="438211" cy="60015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8434" y="5086400"/>
            <a:ext cx="438211" cy="571580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71D28527-619B-2AFA-309F-F4EE64218EAE}"/>
              </a:ext>
            </a:extLst>
          </p:cNvPr>
          <p:cNvGrpSpPr/>
          <p:nvPr/>
        </p:nvGrpSpPr>
        <p:grpSpPr>
          <a:xfrm>
            <a:off x="411516" y="82374"/>
            <a:ext cx="11083798" cy="1423096"/>
            <a:chOff x="2632202" y="63520"/>
            <a:chExt cx="11083798" cy="1423096"/>
          </a:xfrm>
        </p:grpSpPr>
        <p:sp>
          <p:nvSpPr>
            <p:cNvPr id="6" name="Rounded Rectangle 1">
              <a:extLst>
                <a:ext uri="{FF2B5EF4-FFF2-40B4-BE49-F238E27FC236}">
                  <a16:creationId xmlns:a16="http://schemas.microsoft.com/office/drawing/2014/main" id="{B3E5BF18-D596-442E-734C-DF313A3BBEA6}"/>
                </a:ext>
              </a:extLst>
            </p:cNvPr>
            <p:cNvSpPr/>
            <p:nvPr/>
          </p:nvSpPr>
          <p:spPr>
            <a:xfrm>
              <a:off x="2961564" y="350551"/>
              <a:ext cx="10754436" cy="79724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38100">
              <a:solidFill>
                <a:srgbClr val="A651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Picture 6" descr="Access 2 Icon | Button UI MS Office 2016 Iconset | BlackVariant">
              <a:extLst>
                <a:ext uri="{FF2B5EF4-FFF2-40B4-BE49-F238E27FC236}">
                  <a16:creationId xmlns:a16="http://schemas.microsoft.com/office/drawing/2014/main" id="{9169C592-90C9-73C8-035D-BC6BC08BA10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32202" y="63520"/>
              <a:ext cx="1423096" cy="14230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0B2CC42-5967-79BB-79C4-DF606A96F480}"/>
                </a:ext>
              </a:extLst>
            </p:cNvPr>
            <p:cNvSpPr/>
            <p:nvPr/>
          </p:nvSpPr>
          <p:spPr>
            <a:xfrm>
              <a:off x="4237924" y="229910"/>
              <a:ext cx="7975174" cy="923330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th-TH" sz="5400" b="1" dirty="0">
                  <a:latin typeface="TH SarabunPSK" panose="020B0500040200020003" pitchFamily="34" charset="-34"/>
                  <a:cs typeface="TH SarabunPSK" panose="020B0500040200020003" pitchFamily="34" charset="-34"/>
                </a:rPr>
                <a:t>ส่วนประกอบของหน้าต่าง</a:t>
              </a:r>
              <a:r>
                <a:rPr lang="th-TH" sz="5400" b="1" dirty="0" err="1">
                  <a:latin typeface="TH SarabunPSK" panose="020B0500040200020003" pitchFamily="34" charset="-34"/>
                  <a:cs typeface="TH SarabunPSK" panose="020B0500040200020003" pitchFamily="34" charset="-34"/>
                </a:rPr>
                <a:t>แมโคร</a:t>
              </a:r>
              <a:endParaRPr lang="en-US" sz="5400" b="1" dirty="0">
                <a:ln/>
                <a:solidFill>
                  <a:srgbClr val="233A5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H SarabunPSK" panose="020B0500040200020003" pitchFamily="34" charset="-34"/>
                <a:cs typeface="TH SarabunPSK" panose="020B0500040200020003" pitchFamily="34" charset="-3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404300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2634</TotalTime>
  <Words>3346</Words>
  <Application>Microsoft Office PowerPoint</Application>
  <PresentationFormat>Widescreen</PresentationFormat>
  <Paragraphs>588</Paragraphs>
  <Slides>55</Slides>
  <Notes>55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0" baseType="lpstr">
      <vt:lpstr>Calibri Light</vt:lpstr>
      <vt:lpstr>TH SarabunPSK</vt:lpstr>
      <vt:lpstr>Calibri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Rattanaporn</dc:creator>
  <cp:lastModifiedBy>Aimphan</cp:lastModifiedBy>
  <cp:revision>194</cp:revision>
  <dcterms:created xsi:type="dcterms:W3CDTF">2020-09-03T06:40:28Z</dcterms:created>
  <dcterms:modified xsi:type="dcterms:W3CDTF">2024-12-03T10:06:15Z</dcterms:modified>
</cp:coreProperties>
</file>