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5" r:id="rId1"/>
  </p:sldMasterIdLst>
  <p:sldIdLst>
    <p:sldId id="256" r:id="rId2"/>
    <p:sldId id="258" r:id="rId3"/>
    <p:sldId id="259" r:id="rId4"/>
    <p:sldId id="261" r:id="rId5"/>
    <p:sldId id="360" r:id="rId6"/>
    <p:sldId id="366" r:id="rId7"/>
    <p:sldId id="361" r:id="rId8"/>
    <p:sldId id="367" r:id="rId9"/>
    <p:sldId id="364" r:id="rId10"/>
    <p:sldId id="368" r:id="rId11"/>
    <p:sldId id="363" r:id="rId12"/>
    <p:sldId id="369" r:id="rId13"/>
    <p:sldId id="362" r:id="rId14"/>
    <p:sldId id="370" r:id="rId15"/>
    <p:sldId id="365" r:id="rId16"/>
    <p:sldId id="371" r:id="rId17"/>
    <p:sldId id="372" r:id="rId18"/>
    <p:sldId id="356" r:id="rId19"/>
    <p:sldId id="30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F05F2BD-1DF2-4616-87F3-275353B3DB67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92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62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06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56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15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47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69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F05F2BD-1DF2-4616-87F3-275353B3DB67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5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F05F2BD-1DF2-4616-87F3-275353B3DB67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7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89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74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7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93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95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9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F05F2BD-1DF2-4616-87F3-275353B3DB67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1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6" r:id="rId1"/>
    <p:sldLayoutId id="2147484377" r:id="rId2"/>
    <p:sldLayoutId id="2147484378" r:id="rId3"/>
    <p:sldLayoutId id="2147484379" r:id="rId4"/>
    <p:sldLayoutId id="2147484380" r:id="rId5"/>
    <p:sldLayoutId id="2147484381" r:id="rId6"/>
    <p:sldLayoutId id="2147484382" r:id="rId7"/>
    <p:sldLayoutId id="2147484383" r:id="rId8"/>
    <p:sldLayoutId id="2147484384" r:id="rId9"/>
    <p:sldLayoutId id="2147484385" r:id="rId10"/>
    <p:sldLayoutId id="2147484386" r:id="rId11"/>
    <p:sldLayoutId id="2147484387" r:id="rId12"/>
    <p:sldLayoutId id="2147484388" r:id="rId13"/>
    <p:sldLayoutId id="2147484389" r:id="rId14"/>
    <p:sldLayoutId id="2147484390" r:id="rId15"/>
    <p:sldLayoutId id="2147484391" r:id="rId16"/>
    <p:sldLayoutId id="214748439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BE0C1-E64E-4C7D-AC4B-FC8E9D23B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2686" y="393570"/>
            <a:ext cx="11371724" cy="387677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DESIGN AND IMPLEMENTATION OF A MOBILE-BASED ARCHIVAL AND RETRIEVAL OF MISSING OBJECTS APPLICATION USING IMAGE MATCHING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2B778-455E-4C9A-924A-C6DE0B23D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5307" y="3645817"/>
            <a:ext cx="8637072" cy="850769"/>
          </a:xfrm>
        </p:spPr>
        <p:txBody>
          <a:bodyPr>
            <a:normAutofit fontScale="92500"/>
          </a:bodyPr>
          <a:lstStyle/>
          <a:p>
            <a:r>
              <a:rPr lang="en-US" sz="3600" dirty="0"/>
              <a:t> task 4: system design and modelling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3823B2C-F634-4397-9599-A6DD354AADD7}"/>
              </a:ext>
            </a:extLst>
          </p:cNvPr>
          <p:cNvSpPr txBox="1">
            <a:spLocks/>
          </p:cNvSpPr>
          <p:nvPr/>
        </p:nvSpPr>
        <p:spPr>
          <a:xfrm>
            <a:off x="5347043" y="4995422"/>
            <a:ext cx="1845608" cy="622954"/>
          </a:xfrm>
          <a:prstGeom prst="rect">
            <a:avLst/>
          </a:prstGeom>
        </p:spPr>
        <p:txBody>
          <a:bodyPr vert="horz" lIns="91440" tIns="91440" rIns="91440" bIns="9144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Group one</a:t>
            </a:r>
          </a:p>
        </p:txBody>
      </p:sp>
    </p:spTree>
    <p:extLst>
      <p:ext uri="{BB962C8B-B14F-4D97-AF65-F5344CB8AC3E}">
        <p14:creationId xmlns:p14="http://schemas.microsoft.com/office/powerpoint/2010/main" val="2212956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22A703-981D-4E75-9216-E0D76745AB1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73" y="0"/>
            <a:ext cx="96114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40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6874-CD8F-4F19-A637-7B2241D7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366" y="1866506"/>
            <a:ext cx="5872898" cy="2941164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SEQUENCE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DA3E7A-6D3B-48C8-9636-B66BA6FF3FF5}"/>
              </a:ext>
            </a:extLst>
          </p:cNvPr>
          <p:cNvSpPr/>
          <p:nvPr/>
        </p:nvSpPr>
        <p:spPr>
          <a:xfrm>
            <a:off x="6724453" y="2264968"/>
            <a:ext cx="5467547" cy="3117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lang="en-US" sz="3200" dirty="0">
              <a:solidFill>
                <a:prstClr val="black"/>
              </a:solidFill>
              <a:latin typeface="Gill Sans MT" panose="020B0502020104020203"/>
            </a:endParaRP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lang="en-US" sz="4400" dirty="0">
              <a:solidFill>
                <a:prstClr val="black"/>
              </a:solidFill>
              <a:latin typeface="Gill Sans MT" panose="020B0502020104020203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8B2A00-B504-45A5-8A7B-3EC620227AC1}"/>
              </a:ext>
            </a:extLst>
          </p:cNvPr>
          <p:cNvSpPr/>
          <p:nvPr/>
        </p:nvSpPr>
        <p:spPr>
          <a:xfrm>
            <a:off x="6884710" y="1970202"/>
            <a:ext cx="4700834" cy="3921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Gill Sans MT" panose="020B0502020104020203"/>
              </a:rPr>
              <a:t>Participants (entities)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Gill Sans MT" panose="020B0502020104020203"/>
              </a:rPr>
              <a:t>Sequencing (order) 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Gill Sans MT" panose="020B0502020104020203"/>
              </a:rPr>
              <a:t>Interactions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Gill Sans MT" panose="020B0502020104020203"/>
              </a:rPr>
              <a:t>Messages </a:t>
            </a: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lang="en-US" sz="4400" dirty="0">
              <a:solidFill>
                <a:prstClr val="black"/>
              </a:solidFill>
              <a:latin typeface="Gill Sans MT" panose="020B0502020104020203"/>
            </a:endParaRPr>
          </a:p>
        </p:txBody>
      </p:sp>
    </p:spTree>
    <p:extLst>
      <p:ext uri="{BB962C8B-B14F-4D97-AF65-F5344CB8AC3E}">
        <p14:creationId xmlns:p14="http://schemas.microsoft.com/office/powerpoint/2010/main" val="4152414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9937D0-C7CD-41A6-9D45-B08B638F1BA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387" y="150829"/>
            <a:ext cx="8697013" cy="670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019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6874-CD8F-4F19-A637-7B2241D7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366" y="1866506"/>
            <a:ext cx="5872898" cy="2941164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CLASS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DA3E7A-6D3B-48C8-9636-B66BA6FF3FF5}"/>
              </a:ext>
            </a:extLst>
          </p:cNvPr>
          <p:cNvSpPr/>
          <p:nvPr/>
        </p:nvSpPr>
        <p:spPr>
          <a:xfrm>
            <a:off x="6724453" y="2264968"/>
            <a:ext cx="5467547" cy="3117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lang="en-US" sz="3200" dirty="0">
              <a:solidFill>
                <a:prstClr val="black"/>
              </a:solidFill>
              <a:latin typeface="Gill Sans MT" panose="020B0502020104020203"/>
            </a:endParaRP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lang="en-US" sz="4400" dirty="0">
              <a:solidFill>
                <a:prstClr val="black"/>
              </a:solidFill>
              <a:latin typeface="Gill Sans MT" panose="020B0502020104020203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51F90C-3AAD-48FC-956A-72986A5CB522}"/>
              </a:ext>
            </a:extLst>
          </p:cNvPr>
          <p:cNvSpPr/>
          <p:nvPr/>
        </p:nvSpPr>
        <p:spPr>
          <a:xfrm>
            <a:off x="6903563" y="1866506"/>
            <a:ext cx="4700834" cy="3921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Gill Sans MT" panose="020B0502020104020203"/>
              </a:rPr>
              <a:t>Classes (entities)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Gill Sans MT" panose="020B0502020104020203"/>
              </a:rPr>
              <a:t>Attributes / methods 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Gill Sans MT" panose="020B0502020104020203"/>
              </a:rPr>
              <a:t> Associations 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Gill Sans MT" panose="020B0502020104020203"/>
              </a:rPr>
              <a:t>Multiplicities </a:t>
            </a: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lang="en-US" sz="4400" dirty="0">
              <a:solidFill>
                <a:prstClr val="black"/>
              </a:solidFill>
              <a:latin typeface="Gill Sans MT" panose="020B0502020104020203"/>
            </a:endParaRPr>
          </a:p>
        </p:txBody>
      </p:sp>
    </p:spTree>
    <p:extLst>
      <p:ext uri="{BB962C8B-B14F-4D97-AF65-F5344CB8AC3E}">
        <p14:creationId xmlns:p14="http://schemas.microsoft.com/office/powerpoint/2010/main" val="1461065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A755B2-39BB-4E6A-A5A3-30179BED0CF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617" y="155487"/>
            <a:ext cx="9243258" cy="63490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45704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6874-CD8F-4F19-A637-7B2241D7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366" y="1866506"/>
            <a:ext cx="5872898" cy="2941164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DEPLOYMENT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DA3E7A-6D3B-48C8-9636-B66BA6FF3FF5}"/>
              </a:ext>
            </a:extLst>
          </p:cNvPr>
          <p:cNvSpPr/>
          <p:nvPr/>
        </p:nvSpPr>
        <p:spPr>
          <a:xfrm>
            <a:off x="6724453" y="2264968"/>
            <a:ext cx="5467547" cy="3117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lang="en-US" sz="3200" dirty="0">
              <a:solidFill>
                <a:prstClr val="black"/>
              </a:solidFill>
              <a:latin typeface="Gill Sans MT" panose="020B0502020104020203"/>
            </a:endParaRP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lang="en-US" sz="4400" dirty="0">
              <a:solidFill>
                <a:prstClr val="black"/>
              </a:solidFill>
              <a:latin typeface="Gill Sans MT" panose="020B0502020104020203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196F1C-16DF-4973-A834-33FBC59C94AB}"/>
              </a:ext>
            </a:extLst>
          </p:cNvPr>
          <p:cNvSpPr/>
          <p:nvPr/>
        </p:nvSpPr>
        <p:spPr>
          <a:xfrm>
            <a:off x="6912990" y="1960775"/>
            <a:ext cx="4700834" cy="3921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Gill Sans MT" panose="020B0502020104020203"/>
              </a:rPr>
              <a:t>Nodes 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Gill Sans MT" panose="020B0502020104020203"/>
              </a:rPr>
              <a:t>Components 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Gill Sans MT" panose="020B0502020104020203"/>
              </a:rPr>
              <a:t>Communication paths  </a:t>
            </a: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lang="en-US" sz="4400" dirty="0">
              <a:solidFill>
                <a:prstClr val="black"/>
              </a:solidFill>
              <a:latin typeface="Gill Sans MT" panose="020B0502020104020203"/>
            </a:endParaRPr>
          </a:p>
        </p:txBody>
      </p:sp>
    </p:spTree>
    <p:extLst>
      <p:ext uri="{BB962C8B-B14F-4D97-AF65-F5344CB8AC3E}">
        <p14:creationId xmlns:p14="http://schemas.microsoft.com/office/powerpoint/2010/main" val="3646232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4EDA6E-A3EF-4DA1-8502-B5F4C7ACDC0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50" y="259634"/>
            <a:ext cx="9396455" cy="633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933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E8246-9FF0-447C-97B3-C2CE69FB9F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77D88-A032-4BA3-9564-1495AAB298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76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5BC6A8-BED4-49D8-9AEB-7C8C20A0877F}"/>
              </a:ext>
            </a:extLst>
          </p:cNvPr>
          <p:cNvSpPr txBox="1"/>
          <p:nvPr/>
        </p:nvSpPr>
        <p:spPr>
          <a:xfrm>
            <a:off x="2714920" y="2205873"/>
            <a:ext cx="115572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7596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389FA-9747-4E5C-87E9-FBC11877C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9779" y="4401671"/>
            <a:ext cx="5327727" cy="1131762"/>
          </a:xfrm>
        </p:spPr>
        <p:txBody>
          <a:bodyPr/>
          <a:lstStyle/>
          <a:p>
            <a:pPr algn="ctr"/>
            <a:r>
              <a:rPr lang="en-US" dirty="0"/>
              <a:t>END 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5A9469F-37D1-410C-B7F9-03954BFF5C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091894"/>
              </p:ext>
            </p:extLst>
          </p:nvPr>
        </p:nvGraphicFramePr>
        <p:xfrm>
          <a:off x="2450969" y="806825"/>
          <a:ext cx="7786725" cy="27026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9997">
                  <a:extLst>
                    <a:ext uri="{9D8B030D-6E8A-4147-A177-3AD203B41FA5}">
                      <a16:colId xmlns:a16="http://schemas.microsoft.com/office/drawing/2014/main" val="1517103098"/>
                    </a:ext>
                  </a:extLst>
                </a:gridCol>
                <a:gridCol w="2296728">
                  <a:extLst>
                    <a:ext uri="{9D8B030D-6E8A-4147-A177-3AD203B41FA5}">
                      <a16:colId xmlns:a16="http://schemas.microsoft.com/office/drawing/2014/main" val="1912141491"/>
                    </a:ext>
                  </a:extLst>
                </a:gridCol>
              </a:tblGrid>
              <a:tr h="45044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MATRICULE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95810"/>
                  </a:ext>
                </a:extLst>
              </a:tr>
              <a:tr h="45044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MEWOABI NGUEFACK DORE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FE21A239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560326"/>
                  </a:ext>
                </a:extLst>
              </a:tr>
              <a:tr h="45044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ALEANU NTIMAEH ENOW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FE21A134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192259"/>
                  </a:ext>
                </a:extLst>
              </a:tr>
              <a:tr h="45044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OJONG-ENYANG OYERE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FE21A297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192699"/>
                  </a:ext>
                </a:extLst>
              </a:tr>
              <a:tr h="45044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FONGANG KELUAM PAUL DIEUDONNE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FE21A193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7614"/>
                  </a:ext>
                </a:extLst>
              </a:tr>
              <a:tr h="45044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TANWIE BRUNO ADEY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FE21A316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815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703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96F1A-0693-462D-9710-7326258FAAF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01613"/>
            <a:ext cx="8253413" cy="4921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F6C96-F28C-4F08-A421-2FCBC6D1B82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693738"/>
            <a:ext cx="9820275" cy="5056187"/>
          </a:xfrm>
        </p:spPr>
        <p:txBody>
          <a:bodyPr>
            <a:normAutofit fontScale="92500" lnSpcReduction="20000"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sz="3600" dirty="0"/>
              <a:t>    INTRODUCTION</a:t>
            </a:r>
          </a:p>
          <a:p>
            <a:pPr marL="0" indent="0">
              <a:buNone/>
            </a:pPr>
            <a:endParaRPr lang="en-US" sz="3600" dirty="0"/>
          </a:p>
          <a:p>
            <a:pPr marL="400050" indent="-400050">
              <a:buFont typeface="+mj-lt"/>
              <a:buAutoNum type="romanUcPeriod"/>
            </a:pPr>
            <a:r>
              <a:rPr lang="en-US" sz="3600" dirty="0"/>
              <a:t>    SYSTEM DESIGN AND MODELLING:        		</a:t>
            </a:r>
          </a:p>
          <a:p>
            <a:pPr marL="857250" lvl="1" indent="-400050">
              <a:buFont typeface="+mj-lt"/>
              <a:buAutoNum type="arabicPeriod"/>
            </a:pPr>
            <a:r>
              <a:rPr lang="en-US" sz="2400" dirty="0"/>
              <a:t>SYSTEM ARCHITECHTURE DESIGN</a:t>
            </a:r>
          </a:p>
          <a:p>
            <a:pPr marL="857250" lvl="1" indent="-400050">
              <a:buFont typeface="+mj-lt"/>
              <a:buAutoNum type="arabicPeriod"/>
            </a:pPr>
            <a:r>
              <a:rPr lang="en-US" sz="2400" dirty="0"/>
              <a:t> CONTEXT DIAGRAM</a:t>
            </a:r>
          </a:p>
          <a:p>
            <a:pPr marL="857250" lvl="1" indent="-400050">
              <a:buFont typeface="+mj-lt"/>
              <a:buAutoNum type="arabicPeriod"/>
            </a:pPr>
            <a:r>
              <a:rPr lang="en-US" sz="2400" dirty="0"/>
              <a:t>USECASE DIAGRAM</a:t>
            </a:r>
          </a:p>
          <a:p>
            <a:pPr marL="857250" lvl="1" indent="-400050">
              <a:buFont typeface="+mj-lt"/>
              <a:buAutoNum type="arabicPeriod"/>
            </a:pPr>
            <a:r>
              <a:rPr lang="en-US" sz="2400" dirty="0"/>
              <a:t>SEQUENCE DIAGRAM</a:t>
            </a:r>
          </a:p>
          <a:p>
            <a:pPr marL="857250" lvl="1" indent="-400050">
              <a:buFont typeface="+mj-lt"/>
              <a:buAutoNum type="arabicPeriod"/>
            </a:pPr>
            <a:r>
              <a:rPr lang="en-US" sz="2400" dirty="0"/>
              <a:t>CLASS DIAGRAM</a:t>
            </a:r>
          </a:p>
          <a:p>
            <a:pPr marL="857250" lvl="1" indent="-400050">
              <a:buFont typeface="+mj-lt"/>
              <a:buAutoNum type="arabicPeriod"/>
            </a:pPr>
            <a:r>
              <a:rPr lang="en-US" sz="2400" dirty="0"/>
              <a:t>DEPLOYMENT DIAGRAM</a:t>
            </a:r>
          </a:p>
          <a:p>
            <a:pPr marL="457200" lvl="1" indent="0">
              <a:buNone/>
            </a:pPr>
            <a:endParaRPr lang="en-US" sz="2400" dirty="0"/>
          </a:p>
          <a:p>
            <a:pPr marL="400050" indent="-400050">
              <a:buFont typeface="+mj-lt"/>
              <a:buAutoNum type="romanUcPeriod"/>
            </a:pPr>
            <a:r>
              <a:rPr lang="en-US" sz="3600" dirty="0"/>
              <a:t>CONCLUSION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150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53CEB-9CB5-48C5-AA8E-88C1969B2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1218" y="802298"/>
            <a:ext cx="8637073" cy="2541431"/>
          </a:xfrm>
        </p:spPr>
        <p:txBody>
          <a:bodyPr>
            <a:normAutofit/>
          </a:bodyPr>
          <a:lstStyle/>
          <a:p>
            <a:r>
              <a:rPr lang="en-US" sz="4800" dirty="0"/>
              <a:t>I.      INTRODUCTION</a:t>
            </a:r>
          </a:p>
        </p:txBody>
      </p:sp>
      <p:sp>
        <p:nvSpPr>
          <p:cNvPr id="3" name="Subtitle 5">
            <a:extLst>
              <a:ext uri="{FF2B5EF4-FFF2-40B4-BE49-F238E27FC236}">
                <a16:creationId xmlns:a16="http://schemas.microsoft.com/office/drawing/2014/main" id="{E4A2221A-77A0-48FF-9D73-C031CFDDD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8675" y="3495335"/>
            <a:ext cx="7633339" cy="861420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9020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F0A6DB-6DD2-44A0-8562-40C52791E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6357" y="478323"/>
            <a:ext cx="8825658" cy="267764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II. SYSTEM MODELLING AND DESIGN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9B2921E-BCBC-4D78-A39C-4D249EF02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6357" y="3495335"/>
            <a:ext cx="8825658" cy="861420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813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6874-CD8F-4F19-A637-7B2241D7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366" y="1866506"/>
            <a:ext cx="5872898" cy="2941164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SYSTEM ARHITECTURE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DA3E7A-6D3B-48C8-9636-B66BA6FF3FF5}"/>
              </a:ext>
            </a:extLst>
          </p:cNvPr>
          <p:cNvSpPr/>
          <p:nvPr/>
        </p:nvSpPr>
        <p:spPr>
          <a:xfrm>
            <a:off x="6903563" y="1791093"/>
            <a:ext cx="4700834" cy="3921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Gill Sans MT" panose="020B0502020104020203"/>
              </a:rPr>
              <a:t>Layers 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Gill Sans MT" panose="020B0502020104020203"/>
              </a:rPr>
              <a:t>Components 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Gill Sans MT" panose="020B0502020104020203"/>
              </a:rPr>
              <a:t>Sub-modules </a:t>
            </a: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lang="en-US" sz="4400" dirty="0">
              <a:solidFill>
                <a:prstClr val="black"/>
              </a:solidFill>
              <a:latin typeface="Gill Sans MT" panose="020B0502020104020203"/>
            </a:endParaRPr>
          </a:p>
        </p:txBody>
      </p:sp>
    </p:spTree>
    <p:extLst>
      <p:ext uri="{BB962C8B-B14F-4D97-AF65-F5344CB8AC3E}">
        <p14:creationId xmlns:p14="http://schemas.microsoft.com/office/powerpoint/2010/main" val="3530997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1084B6-86ED-4DC7-88B9-62904AC111D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72" y="188536"/>
            <a:ext cx="11085922" cy="65704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90121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6874-CD8F-4F19-A637-7B2241D7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366" y="1866506"/>
            <a:ext cx="5872898" cy="2941164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CONTEXT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DA3E7A-6D3B-48C8-9636-B66BA6FF3FF5}"/>
              </a:ext>
            </a:extLst>
          </p:cNvPr>
          <p:cNvSpPr/>
          <p:nvPr/>
        </p:nvSpPr>
        <p:spPr>
          <a:xfrm>
            <a:off x="6724453" y="2264968"/>
            <a:ext cx="5467547" cy="3117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lang="en-US" sz="3200" dirty="0">
              <a:solidFill>
                <a:prstClr val="black"/>
              </a:solidFill>
              <a:latin typeface="Gill Sans MT" panose="020B0502020104020203"/>
            </a:endParaRP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lang="en-US" sz="4400" dirty="0">
              <a:solidFill>
                <a:prstClr val="black"/>
              </a:solidFill>
              <a:latin typeface="Gill Sans MT" panose="020B0502020104020203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47CAB9-75BF-45BC-AF13-31865EED82D9}"/>
              </a:ext>
            </a:extLst>
          </p:cNvPr>
          <p:cNvSpPr/>
          <p:nvPr/>
        </p:nvSpPr>
        <p:spPr>
          <a:xfrm>
            <a:off x="6903563" y="1791093"/>
            <a:ext cx="4700834" cy="3921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Gill Sans MT" panose="020B0502020104020203"/>
              </a:rPr>
              <a:t>System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Gill Sans MT" panose="020B0502020104020203"/>
              </a:rPr>
              <a:t>External actors 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Gill Sans MT" panose="020B0502020104020203"/>
              </a:rPr>
              <a:t>Interactions </a:t>
            </a: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lang="en-US" sz="4400" dirty="0">
              <a:solidFill>
                <a:prstClr val="black"/>
              </a:solidFill>
              <a:latin typeface="Gill Sans MT" panose="020B0502020104020203"/>
            </a:endParaRPr>
          </a:p>
        </p:txBody>
      </p:sp>
    </p:spTree>
    <p:extLst>
      <p:ext uri="{BB962C8B-B14F-4D97-AF65-F5344CB8AC3E}">
        <p14:creationId xmlns:p14="http://schemas.microsoft.com/office/powerpoint/2010/main" val="1103141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FB7016-1E75-416C-B252-4521B361DA5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85" y="136868"/>
            <a:ext cx="10766281" cy="672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470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6874-CD8F-4F19-A637-7B2241D7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366" y="1866506"/>
            <a:ext cx="5872898" cy="2941164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USECASE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DA3E7A-6D3B-48C8-9636-B66BA6FF3FF5}"/>
              </a:ext>
            </a:extLst>
          </p:cNvPr>
          <p:cNvSpPr/>
          <p:nvPr/>
        </p:nvSpPr>
        <p:spPr>
          <a:xfrm>
            <a:off x="6724453" y="2264968"/>
            <a:ext cx="5467547" cy="3117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lang="en-US" sz="3200" dirty="0">
              <a:solidFill>
                <a:prstClr val="black"/>
              </a:solidFill>
              <a:latin typeface="Gill Sans MT" panose="020B0502020104020203"/>
            </a:endParaRP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lang="en-US" sz="4400" dirty="0">
              <a:solidFill>
                <a:prstClr val="black"/>
              </a:solidFill>
              <a:latin typeface="Gill Sans MT" panose="020B0502020104020203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B4145F-B1F3-4548-B783-90960C80D717}"/>
              </a:ext>
            </a:extLst>
          </p:cNvPr>
          <p:cNvSpPr/>
          <p:nvPr/>
        </p:nvSpPr>
        <p:spPr>
          <a:xfrm>
            <a:off x="6903563" y="1791093"/>
            <a:ext cx="4700834" cy="3921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Gill Sans MT" panose="020B0502020104020203"/>
              </a:rPr>
              <a:t>System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Gill Sans MT" panose="020B0502020104020203"/>
              </a:rPr>
              <a:t>Actors  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Gill Sans MT" panose="020B0502020104020203"/>
              </a:rPr>
              <a:t>Use-cases 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Gill Sans MT" panose="020B0502020104020203"/>
              </a:rPr>
              <a:t>Relationships </a:t>
            </a: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lang="en-US" sz="4400" dirty="0">
              <a:solidFill>
                <a:prstClr val="black"/>
              </a:solidFill>
              <a:latin typeface="Gill Sans MT" panose="020B0502020104020203"/>
            </a:endParaRPr>
          </a:p>
        </p:txBody>
      </p:sp>
    </p:spTree>
    <p:extLst>
      <p:ext uri="{BB962C8B-B14F-4D97-AF65-F5344CB8AC3E}">
        <p14:creationId xmlns:p14="http://schemas.microsoft.com/office/powerpoint/2010/main" val="42921263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1318</TotalTime>
  <Words>137</Words>
  <Application>Microsoft Office PowerPoint</Application>
  <PresentationFormat>Widescreen</PresentationFormat>
  <Paragraphs>61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Cambria</vt:lpstr>
      <vt:lpstr>Century Gothic</vt:lpstr>
      <vt:lpstr>Gill Sans MT</vt:lpstr>
      <vt:lpstr>Wingdings</vt:lpstr>
      <vt:lpstr>Wingdings 3</vt:lpstr>
      <vt:lpstr>Ion Boardroom</vt:lpstr>
      <vt:lpstr>DESIGN AND IMPLEMENTATION OF A MOBILE-BASED ARCHIVAL AND RETRIEVAL OF MISSING OBJECTS APPLICATION USING IMAGE MATCHING </vt:lpstr>
      <vt:lpstr>OUTLINE </vt:lpstr>
      <vt:lpstr>I.      INTRODUCTION</vt:lpstr>
      <vt:lpstr>II. SYSTEM MODELLING AND DESIGN</vt:lpstr>
      <vt:lpstr>SYSTEM ARHITECTURE </vt:lpstr>
      <vt:lpstr>PowerPoint Presentation</vt:lpstr>
      <vt:lpstr>CONTEXT DIAGRAM</vt:lpstr>
      <vt:lpstr>PowerPoint Presentation</vt:lpstr>
      <vt:lpstr>USECASE DIAGRAM</vt:lpstr>
      <vt:lpstr>PowerPoint Presentation</vt:lpstr>
      <vt:lpstr>SEQUENCE DIAGRAM</vt:lpstr>
      <vt:lpstr>PowerPoint Presentation</vt:lpstr>
      <vt:lpstr>CLASS DIAGRAM</vt:lpstr>
      <vt:lpstr>PowerPoint Presentation</vt:lpstr>
      <vt:lpstr>DEPLOYMENT DIAGRAM</vt:lpstr>
      <vt:lpstr>PowerPoint Presentation</vt:lpstr>
      <vt:lpstr>CONCLUSION</vt:lpstr>
      <vt:lpstr>PowerPoint Presentation</vt:lpstr>
      <vt:lpstr>END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CEF 440: INTERNET PROGRAMMING AND MOBILE PROGRAMMING</dc:title>
  <dc:creator>mewoabi dore</dc:creator>
  <cp:lastModifiedBy>mewoabi dore</cp:lastModifiedBy>
  <cp:revision>114</cp:revision>
  <dcterms:created xsi:type="dcterms:W3CDTF">2024-03-31T10:54:04Z</dcterms:created>
  <dcterms:modified xsi:type="dcterms:W3CDTF">2024-05-28T01:38:34Z</dcterms:modified>
</cp:coreProperties>
</file>