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7" r:id="rId1"/>
  </p:sldMasterIdLst>
  <p:sldIdLst>
    <p:sldId id="256" r:id="rId2"/>
    <p:sldId id="258" r:id="rId3"/>
    <p:sldId id="259" r:id="rId4"/>
    <p:sldId id="261" r:id="rId5"/>
    <p:sldId id="257" r:id="rId6"/>
    <p:sldId id="260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64" r:id="rId16"/>
    <p:sldId id="272" r:id="rId17"/>
    <p:sldId id="273" r:id="rId18"/>
    <p:sldId id="274" r:id="rId19"/>
    <p:sldId id="275" r:id="rId20"/>
    <p:sldId id="276" r:id="rId21"/>
    <p:sldId id="278" r:id="rId22"/>
    <p:sldId id="287" r:id="rId23"/>
    <p:sldId id="279" r:id="rId24"/>
    <p:sldId id="286" r:id="rId25"/>
    <p:sldId id="280" r:id="rId26"/>
    <p:sldId id="281" r:id="rId27"/>
    <p:sldId id="30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6" r:id="rId46"/>
    <p:sldId id="305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48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6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1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62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46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4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79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33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6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8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F05F2BD-1DF2-4616-87F3-275353B3DB6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3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F2BD-1DF2-4616-87F3-275353B3DB6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01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8" r:id="rId1"/>
    <p:sldLayoutId id="2147484329" r:id="rId2"/>
    <p:sldLayoutId id="2147484330" r:id="rId3"/>
    <p:sldLayoutId id="2147484331" r:id="rId4"/>
    <p:sldLayoutId id="2147484332" r:id="rId5"/>
    <p:sldLayoutId id="2147484333" r:id="rId6"/>
    <p:sldLayoutId id="2147484334" r:id="rId7"/>
    <p:sldLayoutId id="2147484335" r:id="rId8"/>
    <p:sldLayoutId id="2147484336" r:id="rId9"/>
    <p:sldLayoutId id="2147484337" r:id="rId10"/>
    <p:sldLayoutId id="21474843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ctalsoftware.com/blog/mobile-app-architecture-guide" TargetMode="External"/><Relationship Id="rId3" Type="http://schemas.openxmlformats.org/officeDocument/2006/relationships/hyperlink" Target="https://www.cs.ubbcluj.ro/~studia-i/journal/journal/article/view/43/43" TargetMode="External"/><Relationship Id="rId7" Type="http://schemas.openxmlformats.org/officeDocument/2006/relationships/hyperlink" Target="https://www.topdevelopers.co/blog/app-development-cost/#whom-should-you-hire-for-mobile-app-development-project-requirement" TargetMode="External"/><Relationship Id="rId2" Type="http://schemas.openxmlformats.org/officeDocument/2006/relationships/hyperlink" Target="https://en.m.wikipedia.org/wiki/Mobile_ap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ependency-injectiondi-design-pattern/" TargetMode="External"/><Relationship Id="rId5" Type="http://schemas.openxmlformats.org/officeDocument/2006/relationships/hyperlink" Target="https://medium.com/@stheodorejohn/exploring-javascript-design-patterns-c257aa261550" TargetMode="External"/><Relationship Id="rId4" Type="http://schemas.openxmlformats.org/officeDocument/2006/relationships/hyperlink" Target="https://www.mvps.net/docs/design-patterns-singleton-factory-observer/" TargetMode="External"/><Relationship Id="rId9" Type="http://schemas.openxmlformats.org/officeDocument/2006/relationships/hyperlink" Target="https://www.spaceo.ca/blog/best-mobile-app-development-languages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E0C1-E64E-4C7D-AC4B-FC8E9D23B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138" y="1623852"/>
            <a:ext cx="11371724" cy="16698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CEF 440: INTERNET PROGRAMMING AND MOBILE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2B778-455E-4C9A-924A-C6DE0B23D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3843" y="3429000"/>
            <a:ext cx="8637072" cy="977621"/>
          </a:xfrm>
        </p:spPr>
        <p:txBody>
          <a:bodyPr>
            <a:normAutofit/>
          </a:bodyPr>
          <a:lstStyle/>
          <a:p>
            <a:r>
              <a:rPr lang="en-US" sz="3600" dirty="0"/>
              <a:t>GROUP 1:    COURSE TASK 1</a:t>
            </a:r>
          </a:p>
        </p:txBody>
      </p:sp>
    </p:spTree>
    <p:extLst>
      <p:ext uri="{BB962C8B-B14F-4D97-AF65-F5344CB8AC3E}">
        <p14:creationId xmlns:p14="http://schemas.microsoft.com/office/powerpoint/2010/main" val="2212956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8741960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1II) swift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451578" y="2034262"/>
            <a:ext cx="4796117" cy="3023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Easy and concise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Takes less time compare to Objective-C to perform same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tas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Is 2.6x faster to develop IOS apps with compared to objective-C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Effective automatic memory management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6938683" y="2087450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Disadvantages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Code compatibility issues face with new language updates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Only useful for apps compatible with IOS7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or higher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771931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Native IOS Programming Language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For development across various OS like IOS, macOS,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watchOS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etc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730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8741960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1V) OBJECTIVE-C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451578" y="2087450"/>
            <a:ext cx="4796117" cy="3023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Is a mature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lan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guage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, Programmers easily find solutions to 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deadends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while coding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Language is stable and new releases hardly need revisions making development and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maintainance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cheaper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support older versions of 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AppleOs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6920753" y="2164613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Disadvantages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Harder learning curve compared to other languages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Less secured apps compared to swift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need to maintain 2 separate files increases development time and synchronizing effort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771931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Native IOS Programming Language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Object oriented , inherits from C language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8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8741960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V)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451578" y="2461842"/>
            <a:ext cx="4796117" cy="3023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Cross-platform compatibility: </a:t>
            </a:r>
          </a:p>
          <a:p>
            <a:pPr lvl="1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Javasc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ript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mobile apps can run on both Android and IOS with minimal modifications ( Hybrid apps 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Its dynamic nature and extensive ecosystem accelerates development, prototyping and iteration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6840070" y="1815604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Disadvantages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Perfomance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overhead compared to native apps due to reliance on web views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Limited access to native or device features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8481316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Hybrid and PWA Programming Language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Versatile, high level, commonly used for web, interpreted, dynamic runtime behavior </a:t>
            </a:r>
          </a:p>
        </p:txBody>
      </p:sp>
    </p:spTree>
    <p:extLst>
      <p:ext uri="{BB962C8B-B14F-4D97-AF65-F5344CB8AC3E}">
        <p14:creationId xmlns:p14="http://schemas.microsoft.com/office/powerpoint/2010/main" val="256823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8741960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Vi) dart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451578" y="2461842"/>
            <a:ext cx="4796117" cy="3023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Dart (with flutter) offers hot reload for instant emulation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Use  ahead-of-time (AOT) and just-in-time (JIT) compilations to provide performance on par with native apps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Clean and expressive syntax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6849035" y="2539005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Disadvantages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Developers new to reactive frameworks might encounter a learning curve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Less mature ecosystem with fewer libraries compared to 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javascript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Might encounter limitations in terms of platform specific features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8481316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Hybrid Programming Language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Modern, object-oriented, for web server and mobile dev </a:t>
            </a:r>
          </a:p>
        </p:txBody>
      </p:sp>
    </p:spTree>
    <p:extLst>
      <p:ext uri="{BB962C8B-B14F-4D97-AF65-F5344CB8AC3E}">
        <p14:creationId xmlns:p14="http://schemas.microsoft.com/office/powerpoint/2010/main" val="125072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8741960" cy="5132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Vii</a:t>
            </a:r>
            <a:r>
              <a:rPr lang="en-US" dirty="0"/>
              <a:t>) C #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451578" y="2539005"/>
            <a:ext cx="4796117" cy="3023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Used to develop cross-platform apps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Integration with Xamarin gives access to native APIs hence creating native-like applications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Rich and vibrant ecosystem, community, tools , libraries and resources 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Xamarin also used AOT and JIT comp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ilation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providing better 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perfomance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6840070" y="2243170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Disadvantages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Developers new to Xamarin might encounter a learning curve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encounter limitations in terms of platform specific features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8481316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Hybrid Programming Language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Versatile, robust , developed by Microsoft </a:t>
            </a:r>
          </a:p>
        </p:txBody>
      </p:sp>
    </p:spTree>
    <p:extLst>
      <p:ext uri="{BB962C8B-B14F-4D97-AF65-F5344CB8AC3E}">
        <p14:creationId xmlns:p14="http://schemas.microsoft.com/office/powerpoint/2010/main" val="3851619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C374-5E85-4827-971C-5CD307F1A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214" y="892051"/>
            <a:ext cx="10966527" cy="2541431"/>
          </a:xfrm>
        </p:spPr>
        <p:txBody>
          <a:bodyPr>
            <a:normAutofit/>
          </a:bodyPr>
          <a:lstStyle/>
          <a:p>
            <a:r>
              <a:rPr lang="en-US" sz="4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REVIEW AND COMPARISON OF MOBILE APP DEVELOPMENT FRAMEWORKS</a:t>
            </a:r>
            <a:endParaRPr lang="en-US" sz="4800" dirty="0">
              <a:latin typeface="+mn-lt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6E635AD-DC3E-4F0B-9519-E39F21C8A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8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90D8-7197-4F37-AB70-9086DB718BFF}"/>
              </a:ext>
            </a:extLst>
          </p:cNvPr>
          <p:cNvSpPr txBox="1">
            <a:spLocks/>
          </p:cNvSpPr>
          <p:nvPr/>
        </p:nvSpPr>
        <p:spPr>
          <a:xfrm>
            <a:off x="1294362" y="105273"/>
            <a:ext cx="9603275" cy="5850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1) React native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C560-ABD7-4A0E-9A85-81C7CED863F1}"/>
              </a:ext>
            </a:extLst>
          </p:cNvPr>
          <p:cNvSpPr txBox="1">
            <a:spLocks/>
          </p:cNvSpPr>
          <p:nvPr/>
        </p:nvSpPr>
        <p:spPr>
          <a:xfrm>
            <a:off x="568907" y="998901"/>
            <a:ext cx="11054186" cy="48601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Language</a:t>
            </a:r>
            <a:r>
              <a:rPr lang="en-US" dirty="0"/>
              <a:t> : JavaScript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 err="1"/>
              <a:t>Perfomance</a:t>
            </a:r>
            <a:r>
              <a:rPr lang="en-US" dirty="0"/>
              <a:t> :  Generally good. Renders components to the native platform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Cost and Time to Market</a:t>
            </a:r>
            <a:r>
              <a:rPr lang="en-US" dirty="0"/>
              <a:t>:  Relatively reduced.  Allows code reuse across different platforms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UI/UX</a:t>
            </a:r>
            <a:r>
              <a:rPr lang="en-US" dirty="0"/>
              <a:t>:  Component based architecture Allows for native-like experience, clean interfaces and smooth experience for users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Complexity</a:t>
            </a:r>
            <a:r>
              <a:rPr lang="en-US" dirty="0"/>
              <a:t> :  Moderate complexity with solid level of JavaScript needed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Community support</a:t>
            </a:r>
            <a:r>
              <a:rPr lang="en-US" dirty="0"/>
              <a:t>:   Very active and vibrant community, large number of libraries, plugins and assistant tools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When to use </a:t>
            </a:r>
            <a:r>
              <a:rPr lang="en-US" dirty="0"/>
              <a:t>: Ideal for cross-platform development requiring frequent updates and quick prototyping  </a:t>
            </a:r>
          </a:p>
        </p:txBody>
      </p:sp>
    </p:spTree>
    <p:extLst>
      <p:ext uri="{BB962C8B-B14F-4D97-AF65-F5344CB8AC3E}">
        <p14:creationId xmlns:p14="http://schemas.microsoft.com/office/powerpoint/2010/main" val="166525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90D8-7197-4F37-AB70-9086DB718BFF}"/>
              </a:ext>
            </a:extLst>
          </p:cNvPr>
          <p:cNvSpPr txBox="1">
            <a:spLocks/>
          </p:cNvSpPr>
          <p:nvPr/>
        </p:nvSpPr>
        <p:spPr>
          <a:xfrm>
            <a:off x="1294362" y="105273"/>
            <a:ext cx="9603275" cy="5850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11) Flutter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C560-ABD7-4A0E-9A85-81C7CED863F1}"/>
              </a:ext>
            </a:extLst>
          </p:cNvPr>
          <p:cNvSpPr txBox="1">
            <a:spLocks/>
          </p:cNvSpPr>
          <p:nvPr/>
        </p:nvSpPr>
        <p:spPr>
          <a:xfrm>
            <a:off x="443401" y="918219"/>
            <a:ext cx="11623093" cy="48601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Language</a:t>
            </a:r>
            <a:r>
              <a:rPr lang="en-US" dirty="0"/>
              <a:t> : Dart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 err="1"/>
              <a:t>Perfomance</a:t>
            </a:r>
            <a:r>
              <a:rPr lang="en-US" dirty="0"/>
              <a:t> :   Excels in performance since it eliminates need for a </a:t>
            </a:r>
            <a:r>
              <a:rPr lang="en-US" dirty="0" err="1"/>
              <a:t>javascript</a:t>
            </a:r>
            <a:r>
              <a:rPr lang="en-US" dirty="0"/>
              <a:t> bridge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Cost and Time to Market</a:t>
            </a:r>
            <a:r>
              <a:rPr lang="en-US" dirty="0"/>
              <a:t>:   Cross-platform framework hence decreased cost and development time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UI/UX</a:t>
            </a:r>
            <a:r>
              <a:rPr lang="en-US" dirty="0"/>
              <a:t>:   Widget based architecture allows for highly customizable, consistent and beautiful UI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Complexity</a:t>
            </a:r>
            <a:r>
              <a:rPr lang="en-US" dirty="0"/>
              <a:t> :  Moderate complexity with solid level of Dart language needed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Community support</a:t>
            </a:r>
            <a:r>
              <a:rPr lang="en-US" dirty="0"/>
              <a:t>:   Rapidly growing with providing developers with resources to ease work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When to use </a:t>
            </a:r>
            <a:r>
              <a:rPr lang="en-US" dirty="0"/>
              <a:t>:  Ideal for Cross-platform apps with high UI requirements. Mostly used in gaming apps, media or streaming platforms </a:t>
            </a:r>
          </a:p>
        </p:txBody>
      </p:sp>
    </p:spTree>
    <p:extLst>
      <p:ext uri="{BB962C8B-B14F-4D97-AF65-F5344CB8AC3E}">
        <p14:creationId xmlns:p14="http://schemas.microsoft.com/office/powerpoint/2010/main" val="3009571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90D8-7197-4F37-AB70-9086DB718BFF}"/>
              </a:ext>
            </a:extLst>
          </p:cNvPr>
          <p:cNvSpPr txBox="1">
            <a:spLocks/>
          </p:cNvSpPr>
          <p:nvPr/>
        </p:nvSpPr>
        <p:spPr>
          <a:xfrm>
            <a:off x="1294362" y="105273"/>
            <a:ext cx="9603275" cy="5850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11I) </a:t>
            </a:r>
            <a:r>
              <a:rPr lang="en-US" dirty="0" err="1"/>
              <a:t>IONic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C560-ABD7-4A0E-9A85-81C7CED863F1}"/>
              </a:ext>
            </a:extLst>
          </p:cNvPr>
          <p:cNvSpPr txBox="1">
            <a:spLocks/>
          </p:cNvSpPr>
          <p:nvPr/>
        </p:nvSpPr>
        <p:spPr>
          <a:xfrm>
            <a:off x="443401" y="918219"/>
            <a:ext cx="11623093" cy="48601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Language</a:t>
            </a:r>
            <a:r>
              <a:rPr lang="en-US" dirty="0"/>
              <a:t> : Web Technologies (HTML, CSS, JavaScript, typescript ) 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 err="1"/>
              <a:t>Perfomance</a:t>
            </a:r>
            <a:r>
              <a:rPr lang="en-US" dirty="0"/>
              <a:t> :   Might encounter issues due to it’s reliance on web technologies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Cost and Time to Market</a:t>
            </a:r>
            <a:r>
              <a:rPr lang="en-US" dirty="0"/>
              <a:t>:   Relatively quick and cost effective due to familiar web technologies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UI/UX</a:t>
            </a:r>
            <a:r>
              <a:rPr lang="en-US" dirty="0"/>
              <a:t>:   Extensive libraries and components provide relatively beautiful UI with native like feel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Complexity</a:t>
            </a:r>
            <a:r>
              <a:rPr lang="en-US" dirty="0"/>
              <a:t> :  Low to Moderate. Developers with web experience easily pick it up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Community support</a:t>
            </a:r>
            <a:r>
              <a:rPr lang="en-US" dirty="0"/>
              <a:t>:   ;Strong community support, large number of themes and plugins available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When to use </a:t>
            </a:r>
            <a:r>
              <a:rPr lang="en-US" dirty="0"/>
              <a:t>:  Ideal for Cross-platform apps with focus on content-based applications with rapid development cycles such as e-commerce and educational applications </a:t>
            </a:r>
          </a:p>
        </p:txBody>
      </p:sp>
    </p:spTree>
    <p:extLst>
      <p:ext uri="{BB962C8B-B14F-4D97-AF65-F5344CB8AC3E}">
        <p14:creationId xmlns:p14="http://schemas.microsoft.com/office/powerpoint/2010/main" val="75575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90D8-7197-4F37-AB70-9086DB718BFF}"/>
              </a:ext>
            </a:extLst>
          </p:cNvPr>
          <p:cNvSpPr txBox="1">
            <a:spLocks/>
          </p:cNvSpPr>
          <p:nvPr/>
        </p:nvSpPr>
        <p:spPr>
          <a:xfrm>
            <a:off x="1294362" y="105273"/>
            <a:ext cx="9603275" cy="5850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1V) native script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C560-ABD7-4A0E-9A85-81C7CED863F1}"/>
              </a:ext>
            </a:extLst>
          </p:cNvPr>
          <p:cNvSpPr txBox="1">
            <a:spLocks/>
          </p:cNvSpPr>
          <p:nvPr/>
        </p:nvSpPr>
        <p:spPr>
          <a:xfrm>
            <a:off x="443401" y="918219"/>
            <a:ext cx="11623093" cy="48601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Language</a:t>
            </a:r>
            <a:r>
              <a:rPr lang="en-US" dirty="0"/>
              <a:t> :  JavaScript and </a:t>
            </a:r>
            <a:r>
              <a:rPr lang="en-US" dirty="0" err="1"/>
              <a:t>Typscript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 err="1"/>
              <a:t>Perfomance</a:t>
            </a:r>
            <a:r>
              <a:rPr lang="en-US" dirty="0"/>
              <a:t> :   Generally good. Has direct access to native APIs without need for a bridge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Cost and Time to Market</a:t>
            </a:r>
            <a:r>
              <a:rPr lang="en-US" dirty="0"/>
              <a:t>:   Cost effective and quick especially for teams with web experience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UI/UX</a:t>
            </a:r>
            <a:r>
              <a:rPr lang="en-US" dirty="0"/>
              <a:t>:   Its Native components provide a </a:t>
            </a:r>
            <a:r>
              <a:rPr lang="en-US" dirty="0" err="1"/>
              <a:t>seemless</a:t>
            </a:r>
            <a:r>
              <a:rPr lang="en-US" dirty="0"/>
              <a:t> native-like feel and interface for users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Complexity</a:t>
            </a:r>
            <a:r>
              <a:rPr lang="en-US" dirty="0"/>
              <a:t> :  Moderate complexity. Knowledge of </a:t>
            </a:r>
            <a:r>
              <a:rPr lang="en-US" dirty="0" err="1"/>
              <a:t>javascript</a:t>
            </a:r>
            <a:r>
              <a:rPr lang="en-US" dirty="0"/>
              <a:t> and typescript needed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Community support</a:t>
            </a:r>
            <a:r>
              <a:rPr lang="en-US" dirty="0"/>
              <a:t>:   ;Strong community support, large number of themes and plugins available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When to use :  </a:t>
            </a:r>
            <a:r>
              <a:rPr lang="en-US" dirty="0"/>
              <a:t>For Applications requiring close to native </a:t>
            </a:r>
            <a:r>
              <a:rPr lang="en-US" dirty="0" err="1"/>
              <a:t>perfomances</a:t>
            </a:r>
            <a:r>
              <a:rPr lang="en-US" dirty="0"/>
              <a:t> and access to Native APIs and tools </a:t>
            </a:r>
          </a:p>
        </p:txBody>
      </p:sp>
    </p:spTree>
    <p:extLst>
      <p:ext uri="{BB962C8B-B14F-4D97-AF65-F5344CB8AC3E}">
        <p14:creationId xmlns:p14="http://schemas.microsoft.com/office/powerpoint/2010/main" val="68575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6F1A-0693-462D-9710-7326258F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8252258" cy="492436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6C96-F28C-4F08-A421-2FCBC6D1B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1800" dirty="0"/>
              <a:t>DEFINITION OF MAIN TERMS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REVIEW MAJOR TYPES OF MOBILE APPS AND THEIR DIFFERENCES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REVIEW OF MOBILE APP PROGRAMMING LANGUAGES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COMPARISON OF MOBILE APP FRAMEWORKS BASED ON SOME KEY CRITERIA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MOBILE APP ARHITECTURES AND DESIGN PATTERNS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REVIEW OF REQUIREMENT ENGINEERING FOR MOBILE APP DEVELOPMENT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HOW TO ESTIMATE  MOBILE APP DEVELOPMENT COST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50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90D8-7197-4F37-AB70-9086DB718BFF}"/>
              </a:ext>
            </a:extLst>
          </p:cNvPr>
          <p:cNvSpPr txBox="1">
            <a:spLocks/>
          </p:cNvSpPr>
          <p:nvPr/>
        </p:nvSpPr>
        <p:spPr>
          <a:xfrm>
            <a:off x="1294362" y="105273"/>
            <a:ext cx="9603275" cy="5850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V) Xamarin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C560-ABD7-4A0E-9A85-81C7CED863F1}"/>
              </a:ext>
            </a:extLst>
          </p:cNvPr>
          <p:cNvSpPr txBox="1">
            <a:spLocks/>
          </p:cNvSpPr>
          <p:nvPr/>
        </p:nvSpPr>
        <p:spPr>
          <a:xfrm>
            <a:off x="443401" y="918219"/>
            <a:ext cx="11623093" cy="48601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Language</a:t>
            </a:r>
            <a:r>
              <a:rPr lang="en-US" dirty="0"/>
              <a:t> :  C#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 err="1"/>
              <a:t>Perfomance</a:t>
            </a:r>
            <a:r>
              <a:rPr lang="en-US" dirty="0"/>
              <a:t> :  Fast execution and memory management leads to good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Cost and Time to Market</a:t>
            </a:r>
            <a:r>
              <a:rPr lang="en-US" dirty="0"/>
              <a:t>:   Development time might increase due to Issues with licensing fees and might decrease due to It’s ability to share code between forms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UI/UX</a:t>
            </a:r>
            <a:r>
              <a:rPr lang="en-US" dirty="0"/>
              <a:t>:   Very </a:t>
            </a:r>
            <a:r>
              <a:rPr lang="en-US" dirty="0" err="1"/>
              <a:t>friendy</a:t>
            </a:r>
            <a:r>
              <a:rPr lang="en-US" dirty="0"/>
              <a:t> user interfaces. Allows access to native customizable components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Complexity</a:t>
            </a:r>
            <a:r>
              <a:rPr lang="en-US" dirty="0"/>
              <a:t> :  Moderate  to </a:t>
            </a:r>
            <a:r>
              <a:rPr lang="en-US" dirty="0" err="1"/>
              <a:t>hight</a:t>
            </a:r>
            <a:r>
              <a:rPr lang="en-US" dirty="0"/>
              <a:t> complexity with </a:t>
            </a:r>
            <a:r>
              <a:rPr lang="en-US" dirty="0" err="1"/>
              <a:t>hight</a:t>
            </a:r>
            <a:r>
              <a:rPr lang="en-US" dirty="0"/>
              <a:t> proficiency in C# needed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Community support</a:t>
            </a:r>
            <a:r>
              <a:rPr lang="en-US" dirty="0"/>
              <a:t>:   ;Strong community support, large number of themes and plugins available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When to use :  </a:t>
            </a:r>
            <a:r>
              <a:rPr lang="en-US" dirty="0"/>
              <a:t> Suitable for </a:t>
            </a:r>
            <a:r>
              <a:rPr lang="en-US" dirty="0" err="1"/>
              <a:t>enteriprises</a:t>
            </a:r>
            <a:r>
              <a:rPr lang="en-US" dirty="0"/>
              <a:t> invested in the Microsoft ecosystem and requiring </a:t>
            </a:r>
            <a:r>
              <a:rPr lang="en-US" dirty="0" err="1"/>
              <a:t>hight</a:t>
            </a:r>
            <a:r>
              <a:rPr lang="en-US" dirty="0"/>
              <a:t> performance cross-platform </a:t>
            </a:r>
          </a:p>
        </p:txBody>
      </p:sp>
    </p:spTree>
    <p:extLst>
      <p:ext uri="{BB962C8B-B14F-4D97-AF65-F5344CB8AC3E}">
        <p14:creationId xmlns:p14="http://schemas.microsoft.com/office/powerpoint/2010/main" val="1172911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B714-46EE-4215-9137-9ABF83FE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MOBILE  APPLICATIONS ARCHITECTURES and design patterns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20DE8-F40E-44EC-8EAA-55CF33811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8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E1B5-7164-438D-9273-EFBE4754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Mobile app architectures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D8FA6-6984-493D-A466-157019325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</a:t>
            </a:r>
          </a:p>
        </p:txBody>
      </p:sp>
    </p:spTree>
    <p:extLst>
      <p:ext uri="{BB962C8B-B14F-4D97-AF65-F5344CB8AC3E}">
        <p14:creationId xmlns:p14="http://schemas.microsoft.com/office/powerpoint/2010/main" val="2590689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0"/>
            <a:ext cx="9879809" cy="5132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</a:t>
            </a:r>
            <a:r>
              <a:rPr lang="en-US" dirty="0"/>
              <a:t>) LAYERED ARCHITECTURE (3 LAYERED ARCHITECTURE )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524037" y="1943415"/>
            <a:ext cx="4796117" cy="3450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Key components (layers)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User Interface layer 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Application layer </a:t>
            </a:r>
            <a:endParaRPr kumimoji="0" lang="en-US" sz="20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u="sng" dirty="0">
                <a:solidFill>
                  <a:prstClr val="black"/>
                </a:solidFill>
                <a:latin typeface="Gill Sans MT" panose="020B0502020104020203"/>
              </a:rPr>
              <a:t>Data layer 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4404062" y="2669956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Importance (Advantages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Scalability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Maintainability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Performance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Security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8481316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Also known as N-tier architecture (divides the application into multiple layers)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Each layer is responsible for implementing a particular functionality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1CD40E-02E1-4633-906D-C68A95AB4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830" y="2308433"/>
            <a:ext cx="4633362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08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4696-AC09-497B-B948-A697E232C5CB}"/>
              </a:ext>
            </a:extLst>
          </p:cNvPr>
          <p:cNvSpPr txBox="1">
            <a:spLocks/>
          </p:cNvSpPr>
          <p:nvPr/>
        </p:nvSpPr>
        <p:spPr>
          <a:xfrm>
            <a:off x="-722821" y="1078849"/>
            <a:ext cx="9352098" cy="795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a)  </a:t>
            </a:r>
            <a:r>
              <a:rPr lang="en-US" sz="2500" dirty="0"/>
              <a:t>Model-view-controller</a:t>
            </a:r>
            <a:r>
              <a:rPr lang="en-US" sz="2400" dirty="0"/>
              <a:t> (mvc)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C47B6-D0EB-41A0-9854-67B352481B79}"/>
              </a:ext>
            </a:extLst>
          </p:cNvPr>
          <p:cNvSpPr txBox="1">
            <a:spLocks/>
          </p:cNvSpPr>
          <p:nvPr/>
        </p:nvSpPr>
        <p:spPr>
          <a:xfrm>
            <a:off x="-2215352" y="2098314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3E607EB-0C8B-4F23-8257-8DE0243442FB}"/>
              </a:ext>
            </a:extLst>
          </p:cNvPr>
          <p:cNvSpPr txBox="1">
            <a:spLocks/>
          </p:cNvSpPr>
          <p:nvPr/>
        </p:nvSpPr>
        <p:spPr>
          <a:xfrm>
            <a:off x="-88035" y="4149250"/>
            <a:ext cx="11052676" cy="795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D)  View interactor presenter entity routing  (viper)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40E2105-394B-433C-94A5-02805D156BC4}"/>
              </a:ext>
            </a:extLst>
          </p:cNvPr>
          <p:cNvSpPr txBox="1">
            <a:spLocks/>
          </p:cNvSpPr>
          <p:nvPr/>
        </p:nvSpPr>
        <p:spPr>
          <a:xfrm>
            <a:off x="-571992" y="3028595"/>
            <a:ext cx="9352098" cy="795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/>
              <a:t>c)  Model-view-</a:t>
            </a:r>
            <a:r>
              <a:rPr lang="en-US" sz="2500" dirty="0" err="1"/>
              <a:t>viewmodel</a:t>
            </a:r>
            <a:r>
              <a:rPr lang="en-US" sz="2900" dirty="0"/>
              <a:t> (mvvm)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FCA035-6B49-4A48-B4B8-B0769115DAAB}"/>
              </a:ext>
            </a:extLst>
          </p:cNvPr>
          <p:cNvSpPr txBox="1">
            <a:spLocks/>
          </p:cNvSpPr>
          <p:nvPr/>
        </p:nvSpPr>
        <p:spPr>
          <a:xfrm>
            <a:off x="-835942" y="2018612"/>
            <a:ext cx="9352098" cy="795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/>
              <a:t>b)  Model-view-presenter</a:t>
            </a:r>
            <a:r>
              <a:rPr lang="en-US" sz="2900" dirty="0"/>
              <a:t> (mvp)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2FDB9ED-FF07-457C-9456-6B617B81F4C1}"/>
              </a:ext>
            </a:extLst>
          </p:cNvPr>
          <p:cNvSpPr txBox="1">
            <a:spLocks/>
          </p:cNvSpPr>
          <p:nvPr/>
        </p:nvSpPr>
        <p:spPr>
          <a:xfrm>
            <a:off x="380115" y="35932"/>
            <a:ext cx="9352098" cy="795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900" dirty="0"/>
              <a:t>Some models under the layered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23080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0"/>
            <a:ext cx="9879809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ii)  Monolithic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317071" y="1809065"/>
            <a:ext cx="4796117" cy="3450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Key Features </a:t>
            </a: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Single code base  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Tight coupling </a:t>
            </a:r>
            <a:endParaRPr kumimoji="0" lang="en-US" sz="20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u="sng" dirty="0">
                <a:solidFill>
                  <a:prstClr val="black"/>
                </a:solidFill>
                <a:latin typeface="Gill Sans MT" panose="020B0502020104020203"/>
              </a:rPr>
              <a:t>Single deployment unit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Shared Data Storage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3849637" y="2494306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Importance (Advantages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Easy to develop, test and initially deploy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Existence of a wealth of tools and knowledge for this type of development 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Does not require communication between separate services  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7" y="582111"/>
            <a:ext cx="1033298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 components and modules of an application are tightly integrated into a single, unified unit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UI, application logic and data storage all bundled up in single code based and runs within a single process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C413DA-7017-4EE3-B017-2D7D881C7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361" y="2181704"/>
            <a:ext cx="2149026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94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0"/>
            <a:ext cx="9879809" cy="5132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iIi</a:t>
            </a:r>
            <a:r>
              <a:rPr lang="en-US" dirty="0"/>
              <a:t>)  Microservices 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15352" y="2098314"/>
            <a:ext cx="9603275" cy="34506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88226" y="2123519"/>
            <a:ext cx="4796117" cy="3450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Key Features </a:t>
            </a: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Service independence </a:t>
            </a:r>
            <a:endParaRPr lang="en-US" dirty="0">
              <a:solidFill>
                <a:prstClr val="black"/>
              </a:solidFill>
              <a:latin typeface="Gill Sans MT" panose="020B05020201040202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b="1" u="sng" dirty="0">
                <a:solidFill>
                  <a:prstClr val="black"/>
                </a:solidFill>
                <a:latin typeface="Gill Sans MT" panose="020B0502020104020203"/>
              </a:rPr>
              <a:t>Loose</a:t>
            </a: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coupling </a:t>
            </a:r>
            <a:endParaRPr kumimoji="0" lang="en-US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b="1" u="sng" dirty="0">
                <a:solidFill>
                  <a:prstClr val="black"/>
                </a:solidFill>
                <a:latin typeface="Gill Sans MT" panose="020B0502020104020203"/>
              </a:rPr>
              <a:t>Small and focused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Distributed deployment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b="1" u="sng" dirty="0">
                <a:solidFill>
                  <a:prstClr val="black"/>
                </a:solidFill>
                <a:latin typeface="Gill Sans MT" panose="020B0502020104020203"/>
              </a:rPr>
              <a:t>Polyglot technology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Independent Data man</a:t>
            </a:r>
            <a:r>
              <a:rPr lang="en-US" b="1" u="sng" dirty="0" err="1">
                <a:solidFill>
                  <a:prstClr val="black"/>
                </a:solidFill>
                <a:latin typeface="Gill Sans MT" panose="020B0502020104020203"/>
              </a:rPr>
              <a:t>agement</a:t>
            </a:r>
            <a:r>
              <a:rPr lang="en-US" b="1" u="sng" dirty="0">
                <a:solidFill>
                  <a:prstClr val="black"/>
                </a:solidFill>
                <a:latin typeface="Gill Sans MT" panose="020B0502020104020203"/>
              </a:rPr>
              <a:t> </a:t>
            </a:r>
            <a:endParaRPr kumimoji="0" lang="en-US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3926505" y="2587605"/>
            <a:ext cx="4796117" cy="3366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Importance (Advantages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Gill Sans MT" panose="020B0502020104020203"/>
              </a:rPr>
              <a:t>Microservices can be individually scaled up or down as needed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Flexibility in choosing the most appropriate technology for each service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Smaller teams can work on individual services, hence faster development cycles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Failure in one service is less likely to impact the entire application</a:t>
            </a:r>
            <a:endParaRPr lang="en-US" sz="1600" dirty="0">
              <a:solidFill>
                <a:prstClr val="black"/>
              </a:solidFill>
              <a:latin typeface="Gill Sans MT" panose="020B0502020104020203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368775" y="843532"/>
            <a:ext cx="1033298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uses small, independent, and loosely coupled services operating simultaneously to provide its functionality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application is split  into individual services, each responsible for a specific set of tasks or functionalities. 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6BC9B3-3140-4A24-9192-98BE3DD47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753" y="2371151"/>
            <a:ext cx="3283398" cy="296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80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41532"/>
            <a:ext cx="9879809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iv)  clean 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15352" y="2098314"/>
            <a:ext cx="9603275" cy="34506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2785292"/>
            <a:ext cx="1033298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Focuses on the actual logic of the application and the code implementation 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Limits implementation of third party libraries or APIs 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868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27CD-F5B8-4656-A992-7B630F11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Mobile app design patterns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BD11D-0A11-4DC8-B517-80CCBCBD1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</a:t>
            </a:r>
          </a:p>
        </p:txBody>
      </p:sp>
    </p:spTree>
    <p:extLst>
      <p:ext uri="{BB962C8B-B14F-4D97-AF65-F5344CB8AC3E}">
        <p14:creationId xmlns:p14="http://schemas.microsoft.com/office/powerpoint/2010/main" val="3803510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11FF2C-4C9E-4E19-A0D7-91AE71C6289B}"/>
              </a:ext>
            </a:extLst>
          </p:cNvPr>
          <p:cNvSpPr/>
          <p:nvPr/>
        </p:nvSpPr>
        <p:spPr>
          <a:xfrm>
            <a:off x="905435" y="179294"/>
            <a:ext cx="10318377" cy="68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1) SINGLETON PATTERN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DBB548-F038-4CCF-915C-E9EFFECB2625}"/>
              </a:ext>
            </a:extLst>
          </p:cNvPr>
          <p:cNvSpPr/>
          <p:nvPr/>
        </p:nvSpPr>
        <p:spPr>
          <a:xfrm>
            <a:off x="905435" y="1183341"/>
            <a:ext cx="10094258" cy="449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that a class has only one instance.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Providing a global point of access to that instance.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Guarantees that all code refers to the same instance.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Useful when you want to limit resource usage, maintain consistency, or provide a shared service throughout the application.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applied to scenarios like logging services, database connections, or configuration managers.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8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3CEB-9CB5-48C5-AA8E-88C1969B2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DEFINITION OF KEY TERMS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9FF2A-2883-41C6-92C1-DDA8CCDF1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20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11FF2C-4C9E-4E19-A0D7-91AE71C6289B}"/>
              </a:ext>
            </a:extLst>
          </p:cNvPr>
          <p:cNvSpPr/>
          <p:nvPr/>
        </p:nvSpPr>
        <p:spPr>
          <a:xfrm>
            <a:off x="905435" y="179294"/>
            <a:ext cx="10318377" cy="68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1I) OBSERVER PATTERN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DBB548-F038-4CCF-915C-E9EFFECB2625}"/>
              </a:ext>
            </a:extLst>
          </p:cNvPr>
          <p:cNvSpPr/>
          <p:nvPr/>
        </p:nvSpPr>
        <p:spPr>
          <a:xfrm>
            <a:off x="1048871" y="860612"/>
            <a:ext cx="10094258" cy="449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Establishing a one-to-many dependency between objects.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Notifying dependents when the state of an object changes.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automatic updates and synchronization between objects.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Useful in scenarios such as real-time stock market updates, event-driven systems, or UI components that need to respond to changes in data.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69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11FF2C-4C9E-4E19-A0D7-91AE71C6289B}"/>
              </a:ext>
            </a:extLst>
          </p:cNvPr>
          <p:cNvSpPr/>
          <p:nvPr/>
        </p:nvSpPr>
        <p:spPr>
          <a:xfrm>
            <a:off x="905435" y="179294"/>
            <a:ext cx="10318377" cy="68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II1) FACTORY PATTERN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DBB548-F038-4CCF-915C-E9EFFECB2625}"/>
              </a:ext>
            </a:extLst>
          </p:cNvPr>
          <p:cNvSpPr/>
          <p:nvPr/>
        </p:nvSpPr>
        <p:spPr>
          <a:xfrm>
            <a:off x="1048871" y="1021977"/>
            <a:ext cx="10094258" cy="449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different instances of related objects based on conditions or parameters.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subclasses to decide which class to instantiate.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Useful when you want to abstract the object creation process and decouple it from the client code.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used in scenarios such as creating different character classes in a game or generating different types of documents based on user input.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896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11FF2C-4C9E-4E19-A0D7-91AE71C6289B}"/>
              </a:ext>
            </a:extLst>
          </p:cNvPr>
          <p:cNvSpPr/>
          <p:nvPr/>
        </p:nvSpPr>
        <p:spPr>
          <a:xfrm>
            <a:off x="905435" y="179294"/>
            <a:ext cx="10318377" cy="68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1V) DEPENDENCY INJECTION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DBB548-F038-4CCF-915C-E9EFFECB2625}"/>
              </a:ext>
            </a:extLst>
          </p:cNvPr>
          <p:cNvSpPr/>
          <p:nvPr/>
        </p:nvSpPr>
        <p:spPr>
          <a:xfrm>
            <a:off x="968188" y="618565"/>
            <a:ext cx="10094258" cy="225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ROLE</a:t>
            </a:r>
            <a:r>
              <a:rPr lang="en-US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</a:t>
            </a:r>
            <a:endParaRPr lang="en-US" sz="1800" b="1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Client: The component or class that depends on services provided by another class.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Service: The component or class providing specific functionality.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Injector: Creates instances of services and injects them into the client.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Interface: Defines the contract that services must implement.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8BABB3-5E6A-4814-BFF7-EB60DA8FC109}"/>
              </a:ext>
            </a:extLst>
          </p:cNvPr>
          <p:cNvSpPr/>
          <p:nvPr/>
        </p:nvSpPr>
        <p:spPr>
          <a:xfrm>
            <a:off x="968188" y="2689412"/>
            <a:ext cx="10094258" cy="3003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TO USE  </a:t>
            </a:r>
            <a:endParaRPr lang="en-US" sz="1800" b="1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Loose coupling and reusability.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Testability (inject mock or test doubles).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Maintainability and flexibility.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java frameworks like Spring or JavaScript frameworks like Nest,  In Android development, frameworks like Dagger use DI to inject dependencies into activities, fragments, and services.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Decoupling components.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Enhancing testability. 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063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11FF2C-4C9E-4E19-A0D7-91AE71C6289B}"/>
              </a:ext>
            </a:extLst>
          </p:cNvPr>
          <p:cNvSpPr/>
          <p:nvPr/>
        </p:nvSpPr>
        <p:spPr>
          <a:xfrm>
            <a:off x="905435" y="179294"/>
            <a:ext cx="10318377" cy="68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V) ADAPTER PATTERN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DBB548-F038-4CCF-915C-E9EFFECB2625}"/>
              </a:ext>
            </a:extLst>
          </p:cNvPr>
          <p:cNvSpPr/>
          <p:nvPr/>
        </p:nvSpPr>
        <p:spPr>
          <a:xfrm>
            <a:off x="968188" y="618565"/>
            <a:ext cx="10094258" cy="225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ROLE</a:t>
            </a:r>
            <a:r>
              <a:rPr lang="en-US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</a:t>
            </a:r>
            <a:endParaRPr lang="en-US" sz="1800" b="1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Interface: Defines the interface expected by the client.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Adaptee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existing class with an incompatible interface.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Adapter: Implements the target interface and internally uses an instance of the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adaptee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Client: Interacts with objects via the target interface.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8BABB3-5E6A-4814-BFF7-EB60DA8FC109}"/>
              </a:ext>
            </a:extLst>
          </p:cNvPr>
          <p:cNvSpPr/>
          <p:nvPr/>
        </p:nvSpPr>
        <p:spPr>
          <a:xfrm>
            <a:off x="968188" y="2608729"/>
            <a:ext cx="10094258" cy="1640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TO USE  </a:t>
            </a:r>
            <a:endParaRPr lang="en-US" sz="1800" b="1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Adapting data from a REST API (with a specific format) to display in a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RecyclerView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Converting data from a database query to match the expected format in a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ListView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07DDD-E2CB-492F-A77F-D4CA42A43BB5}"/>
              </a:ext>
            </a:extLst>
          </p:cNvPr>
          <p:cNvSpPr/>
          <p:nvPr/>
        </p:nvSpPr>
        <p:spPr>
          <a:xfrm>
            <a:off x="856128" y="4625787"/>
            <a:ext cx="10318377" cy="68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V1) DECORATOR PATTERN </a:t>
            </a:r>
          </a:p>
        </p:txBody>
      </p:sp>
    </p:spTree>
    <p:extLst>
      <p:ext uri="{BB962C8B-B14F-4D97-AF65-F5344CB8AC3E}">
        <p14:creationId xmlns:p14="http://schemas.microsoft.com/office/powerpoint/2010/main" val="1569757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5FF5-25FD-48B6-B994-BCDCBEC3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ENGINEERING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D6F93-2FE8-418B-8639-A07A5B27B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</a:t>
            </a:r>
          </a:p>
        </p:txBody>
      </p:sp>
    </p:spTree>
    <p:extLst>
      <p:ext uri="{BB962C8B-B14F-4D97-AF65-F5344CB8AC3E}">
        <p14:creationId xmlns:p14="http://schemas.microsoft.com/office/powerpoint/2010/main" val="456614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AB54-56A4-40C0-87FB-5C097B48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 that help in understanding, recording, and managing the demands of stakeholders.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41C96-6785-46B0-BEB5-A5C5E6738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FEASIBILITY STUDIES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Technical feasibility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Operational feasibility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Economic feasibility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Legal and Regulatory feasibility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Schedule feasibility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REQUIREMENTS ELICITATION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DOCUMENTATION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3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B8C4667-37A6-48CC-9FD8-9B3B2C8FBBE1}"/>
              </a:ext>
            </a:extLst>
          </p:cNvPr>
          <p:cNvSpPr txBox="1">
            <a:spLocks/>
          </p:cNvSpPr>
          <p:nvPr/>
        </p:nvSpPr>
        <p:spPr>
          <a:xfrm>
            <a:off x="1264023" y="770965"/>
            <a:ext cx="10328713" cy="46347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dirty="0"/>
              <a:t>REQUIREMENTS SPECIFICATION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Functional Requirements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Non-functional Requirements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Constraints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Acceptance criteria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REQUIREMENTS VERIFICATION AND VALIDATION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Verification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Validation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 REQUIREMENTS MANAGEMENT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22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0452-F70F-4BB1-9079-76F4A81B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REQUIREMENTS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B641B-49A2-4F8A-BE67-8E682605B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777" y="2024697"/>
            <a:ext cx="10816270" cy="3892009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ensure that the software meets the needs and expectations of the stakeholders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help identify potential issues or problems early in the development process, allowing for adjustments to be made before significant errors at successive stages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ensure that the software is developed in a cost-effective and efficient manner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a solid foundation for the development process, which helps to reduce risk of failure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32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BC32-A0DF-461C-93B5-BC9F450A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REQUIREMENT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D64B-AE01-4190-9D89-E8547D8A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time-consuming and costly, particularly if the requirements gathering process is not well-managed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Changes in requirements can lead to delays and increased costs in the development process.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25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3B19-4D31-433C-B910-91C74218A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STUDY OF ESTIMATING MOBILE APP DEVELOPMENT COST</a:t>
            </a:r>
            <a:endParaRPr lang="en-US" sz="48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6939B-6E6A-4D11-88ED-11C213D8C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2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A6E219-353E-4166-BF31-12257CE81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75" y="2016125"/>
            <a:ext cx="9604375" cy="34496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INTERNET PROGRAMMING: 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Internet programming involves creating software applications that are accessed through the internet. These applications typically run on web servers and are accessed by users through web browsers.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MOBILE PROGRAMMING: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Mobile programming on the other hand involves creating software applications specifically designed to run on mobile devices such as; smartphones and tablets. Mobile programming often involves developing applications for popular mobile operating systems like iOS (for Apple devices) and Android (for devices from various manufacturers).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35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EA7B-AFBF-40A6-A2AB-80EC8953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FORMULAR FOR CALCULATING COST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840E47-048B-406D-A90E-D3B31AA0B8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970" y="2090458"/>
            <a:ext cx="7450535" cy="32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50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FF53-4343-4875-B384-EE90FB0A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II) FACTORS INFLUECNING MOBILE APP DEVELOPMENT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2E21-C63C-4EC8-AED1-9C4AAC0DA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CHOOSING YOUR TECHNOLOGY PARTNER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LOCATION OF THE APP DEVELOPMENT COMPANY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HIRING MODELS FOR THE APP DEVELOPMENT COMPANY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Time and material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Fixed cost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Hourly Rate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32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7541284-31E8-4DC8-8FA1-85589255AC3D}"/>
              </a:ext>
            </a:extLst>
          </p:cNvPr>
          <p:cNvSpPr txBox="1">
            <a:spLocks/>
          </p:cNvSpPr>
          <p:nvPr/>
        </p:nvSpPr>
        <p:spPr>
          <a:xfrm>
            <a:off x="770262" y="70390"/>
            <a:ext cx="10283221" cy="534429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dirty="0"/>
              <a:t>SCOPE AND TECHNOLOGY OF YOUR APPLICATION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APP DEVELOPMENT COST BASED ON TYPE OF APP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OnDemand Apps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E-commerce app 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data driven Apps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Authentication app 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Social media apps 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APP DEVELOPMENT PLATFORM TO CATER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Android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iOS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 Cross-platform 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FUTURES, FUNCTIONALITIES AND COMPLEXITY 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Simple Apps :    </a:t>
            </a:r>
            <a:r>
              <a:rPr lang="en-US" dirty="0" err="1"/>
              <a:t>todo</a:t>
            </a:r>
            <a:r>
              <a:rPr lang="en-US" dirty="0"/>
              <a:t>, weather tracking 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Mid-level Apps :   Shopify, Mc </a:t>
            </a:r>
            <a:r>
              <a:rPr lang="en-US" dirty="0" err="1"/>
              <a:t>Donalds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Complex Apps :    Uber, snapchats </a:t>
            </a:r>
            <a:r>
              <a:rPr lang="en-US" dirty="0" err="1"/>
              <a:t>etc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65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9172-895E-4FE9-B88A-3AD41E08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992" y="867037"/>
            <a:ext cx="8776447" cy="1049235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III)  </a:t>
            </a:r>
            <a:r>
              <a:rPr lang="en-US" sz="3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Mobile App Development Process with Cost</a:t>
            </a:r>
            <a:br>
              <a:rPr lang="en-US" sz="3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			Breakdown </a:t>
            </a:r>
            <a:br>
              <a:rPr lang="en-US" sz="1800" b="1" dirty="0">
                <a:solidFill>
                  <a:srgbClr val="365F9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8C72-7FFC-49D1-9A8B-E8F26B388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DISCOVERY PHASE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PHASE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DEVELOPMENT PHASE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TESTING AND DEPLOYMENT PHASE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MAINTENANCE AND SUPPORT PHASE </a:t>
            </a:r>
          </a:p>
        </p:txBody>
      </p:sp>
    </p:spTree>
    <p:extLst>
      <p:ext uri="{BB962C8B-B14F-4D97-AF65-F5344CB8AC3E}">
        <p14:creationId xmlns:p14="http://schemas.microsoft.com/office/powerpoint/2010/main" val="2873612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BF73-865C-4236-9354-1C8B24FC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996350" cy="1049235"/>
          </a:xfrm>
        </p:spPr>
        <p:txBody>
          <a:bodyPr>
            <a:normAutofit/>
          </a:bodyPr>
          <a:lstStyle/>
          <a:p>
            <a:r>
              <a:rPr lang="en-US" sz="2800" dirty="0"/>
              <a:t>iv)   WHOM AND WHEN SHOULD YOU HIRE FOR YOUR  			MOBILE APP DEVELOPMENT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47772-8D3F-4B35-88B0-5D03E1CF5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8104797" cy="29148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IN-HOUSE-APP DEVELOPMENT TEAM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FREE LANCE APP DEVELOPERS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OUTSOURCING MOBILE APP DEVELOPMENT COMPANIES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05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B32E-0D60-461D-9EF0-E786C210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755" y="1154142"/>
            <a:ext cx="4214115" cy="1049235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A9404-28A9-47A8-BF77-8CFF7FC5F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https://en.m.wikipedia.org/wiki/Mobile_app#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https://www.cs.ubbcluj.ro/~studia-i/journal/journal/article/view/43/43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https://www.mvps.net/docs/design-patterns-singleton-factory-observer/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https://medium.com/@stheodorejohn/exploring-javascript-design-patterns-c257aa261550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https://www.geeksforgeeks.org/dependency-injectiondi-design-pattern/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https://www.topdevelopers.co/blog/app-development-cost/#whom-should-you-hire-for-mobile-app-development-project-requirement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https://www.octalsoftware.com/blog/mobile-app-architecture-guide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/>
              </a:rPr>
              <a:t>https://www.spaceo.ca/blog/best-mobile-app-development-languages/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“Requirements Engineering in Software Engineering”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geeksforgeeks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https://www.geeksforgeeks.org/software-engineering-requirements-engineering-process/ date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899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89FA-9747-4E5C-87E9-FBC11877C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779" y="4401671"/>
            <a:ext cx="5327727" cy="1131762"/>
          </a:xfrm>
        </p:spPr>
        <p:txBody>
          <a:bodyPr/>
          <a:lstStyle/>
          <a:p>
            <a:pPr algn="ctr"/>
            <a:r>
              <a:rPr lang="en-US" dirty="0"/>
              <a:t>END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5A9469F-37D1-410C-B7F9-03954BFF5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27174"/>
              </p:ext>
            </p:extLst>
          </p:nvPr>
        </p:nvGraphicFramePr>
        <p:xfrm>
          <a:off x="2445996" y="806825"/>
          <a:ext cx="7791698" cy="31531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970">
                  <a:extLst>
                    <a:ext uri="{9D8B030D-6E8A-4147-A177-3AD203B41FA5}">
                      <a16:colId xmlns:a16="http://schemas.microsoft.com/office/drawing/2014/main" val="1517103098"/>
                    </a:ext>
                  </a:extLst>
                </a:gridCol>
                <a:gridCol w="2296728">
                  <a:extLst>
                    <a:ext uri="{9D8B030D-6E8A-4147-A177-3AD203B41FA5}">
                      <a16:colId xmlns:a16="http://schemas.microsoft.com/office/drawing/2014/main" val="1912141491"/>
                    </a:ext>
                  </a:extLst>
                </a:gridCol>
              </a:tblGrid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MATRICULE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5810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MEWOABI NGUEFACK DORE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560326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ALEANU NTIMAEH ENOW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92259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OJONG-ENYANG OYERE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92699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FONGANG KELUAM PAUL DIEUDONNE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614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TANWIE BRUNO ADEY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15377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TCHUIDJAN JORDAN BRYANT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9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70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ED48-C26E-49F6-89AF-9710C9577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83" y="802298"/>
            <a:ext cx="11940988" cy="254143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Comparison of MAJOR TYPES OF MOBILE APPS AND THEIR DIFFERENCES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CA99F-4E24-4FBC-A344-A8A85F69F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4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4296-20D6-4233-92BD-A4BDF599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B88BE49-B7E6-4873-8FC0-F25DECD69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175878"/>
              </p:ext>
            </p:extLst>
          </p:nvPr>
        </p:nvGraphicFramePr>
        <p:xfrm>
          <a:off x="671046" y="250077"/>
          <a:ext cx="10666338" cy="601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507">
                  <a:extLst>
                    <a:ext uri="{9D8B030D-6E8A-4147-A177-3AD203B41FA5}">
                      <a16:colId xmlns:a16="http://schemas.microsoft.com/office/drawing/2014/main" val="189400726"/>
                    </a:ext>
                  </a:extLst>
                </a:gridCol>
                <a:gridCol w="2670277">
                  <a:extLst>
                    <a:ext uri="{9D8B030D-6E8A-4147-A177-3AD203B41FA5}">
                      <a16:colId xmlns:a16="http://schemas.microsoft.com/office/drawing/2014/main" val="463291895"/>
                    </a:ext>
                  </a:extLst>
                </a:gridCol>
                <a:gridCol w="2670277">
                  <a:extLst>
                    <a:ext uri="{9D8B030D-6E8A-4147-A177-3AD203B41FA5}">
                      <a16:colId xmlns:a16="http://schemas.microsoft.com/office/drawing/2014/main" val="2511562568"/>
                    </a:ext>
                  </a:extLst>
                </a:gridCol>
                <a:gridCol w="2670277">
                  <a:extLst>
                    <a:ext uri="{9D8B030D-6E8A-4147-A177-3AD203B41FA5}">
                      <a16:colId xmlns:a16="http://schemas.microsoft.com/office/drawing/2014/main" val="748902019"/>
                    </a:ext>
                  </a:extLst>
                </a:gridCol>
              </a:tblGrid>
              <a:tr h="657054">
                <a:tc>
                  <a:txBody>
                    <a:bodyPr/>
                    <a:lstStyle/>
                    <a:p>
                      <a:r>
                        <a:rPr lang="en-US" dirty="0"/>
                        <a:t>Feature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Native apps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Progressive web apps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Hybrids mobile apps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572247"/>
                  </a:ext>
                </a:extLst>
              </a:tr>
              <a:tr h="615934">
                <a:tc>
                  <a:txBody>
                    <a:bodyPr/>
                    <a:lstStyle/>
                    <a:p>
                      <a:r>
                        <a:rPr lang="en-US" dirty="0"/>
                        <a:t>Development technology</a:t>
                      </a:r>
                    </a:p>
                    <a:p>
                      <a:r>
                        <a:rPr lang="en-US" dirty="0"/>
                        <a:t>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Platform specific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Responsive  Web technologies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Combination of native plus web technologies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72655"/>
                  </a:ext>
                </a:extLst>
              </a:tr>
              <a:tr h="657054">
                <a:tc>
                  <a:txBody>
                    <a:bodyPr/>
                    <a:lstStyle/>
                    <a:p>
                      <a:r>
                        <a:rPr lang="en-US" dirty="0"/>
                        <a:t>Access to device features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access (</a:t>
                      </a:r>
                      <a:r>
                        <a:rPr lang="en-US" dirty="0" err="1"/>
                        <a:t>e.g</a:t>
                      </a:r>
                      <a:r>
                        <a:rPr lang="en-US" dirty="0"/>
                        <a:t> camera, accelerometer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access compared to native apps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 on  frameworks used and the integrated plugins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80652"/>
                  </a:ext>
                </a:extLst>
              </a:tr>
              <a:tr h="657054">
                <a:tc>
                  <a:txBody>
                    <a:bodyPr/>
                    <a:lstStyle/>
                    <a:p>
                      <a:r>
                        <a:rPr lang="en-US" dirty="0"/>
                        <a:t>Performance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Generally faster and smother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Usually slower compared to native apps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 on implementation but can be slower than </a:t>
                      </a:r>
                      <a:r>
                        <a:rPr lang="en-US" dirty="0" err="1"/>
                        <a:t>navtive</a:t>
                      </a:r>
                      <a:r>
                        <a:rPr lang="en-US" dirty="0"/>
                        <a:t> apps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30230"/>
                  </a:ext>
                </a:extLst>
              </a:tr>
              <a:tr h="657054">
                <a:tc>
                  <a:txBody>
                    <a:bodyPr/>
                    <a:lstStyle/>
                    <a:p>
                      <a:r>
                        <a:rPr lang="en-US" dirty="0"/>
                        <a:t>Installation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Needs to be installed onto the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accessed through the browser. Not installed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Needs to be installed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819044"/>
                  </a:ext>
                </a:extLst>
              </a:tr>
              <a:tr h="657054">
                <a:tc>
                  <a:txBody>
                    <a:bodyPr/>
                    <a:lstStyle/>
                    <a:p>
                      <a:r>
                        <a:rPr lang="en-US" dirty="0"/>
                        <a:t>Development Cost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cost due to separate development platform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Generally lower due to single code base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Usually lower that native but higher than PWAs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52948"/>
                  </a:ext>
                </a:extLst>
              </a:tr>
              <a:tr h="657054">
                <a:tc>
                  <a:txBody>
                    <a:bodyPr/>
                    <a:lstStyle/>
                    <a:p>
                      <a:r>
                        <a:rPr lang="en-US" dirty="0"/>
                        <a:t>App updates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Pushed through app stores need to be 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Updated in real time. No need to be downloaded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done through apps stores or via the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213647"/>
                  </a:ext>
                </a:extLst>
              </a:tr>
              <a:tr h="657054">
                <a:tc>
                  <a:txBody>
                    <a:bodyPr/>
                    <a:lstStyle/>
                    <a:p>
                      <a:r>
                        <a:rPr lang="en-US" dirty="0"/>
                        <a:t>Examples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Instagram, Spotify (android and IOS versions)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Twitter lite, Pinterest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Evernote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35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6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Review of mobile app programming languages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346079D-5B7B-4C81-B6C3-AA40CA570B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4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8741960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1) Java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451579" y="1994647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Relatively simple to learn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Has a collection of open source libraries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that help mitigate cost and time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Support many programming tools (JUnit 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ApacheANT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JRat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Very secure compared to other languages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6911788" y="1819835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Disadvantages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No manual garbage collection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Comparatively slower than native C and C++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Code is usually more lengthy hence less readable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771931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Native Android Programming Language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Multipurpose Object oriented for both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Deskto</a:t>
            </a: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p and Mobile development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52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8741960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1I) KOTLIN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451578" y="2306685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Advantages                                                      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Develops apps in less time and is easier to deploy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It is interoperable and can easily be adopted for mobile dev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Lesser changes of bugs since its compiler detects almost if not all errors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6902823" y="2151530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Disadvantages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Has fewer available resources since it is new as an android development language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Some android studio features like autocomplete are slower for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kotlin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that for java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Has a lower official support compared to java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771931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Native </a:t>
            </a:r>
            <a:r>
              <a:rPr lang="en-US" dirty="0" err="1">
                <a:solidFill>
                  <a:prstClr val="black"/>
                </a:solidFill>
                <a:latin typeface="Gill Sans MT" panose="020B0502020104020203"/>
              </a:rPr>
              <a:t>Androd</a:t>
            </a: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 Programming Language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Tailored specifically for mobile development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2849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1135</TotalTime>
  <Words>2627</Words>
  <Application>Microsoft Office PowerPoint</Application>
  <PresentationFormat>Widescreen</PresentationFormat>
  <Paragraphs>386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Cambria</vt:lpstr>
      <vt:lpstr>Gill Sans MT</vt:lpstr>
      <vt:lpstr>Symbol</vt:lpstr>
      <vt:lpstr>Gallery</vt:lpstr>
      <vt:lpstr>CEF 440: INTERNET PROGRAMMING AND MOBILE PROGRAMMING </vt:lpstr>
      <vt:lpstr>OUTLINE </vt:lpstr>
      <vt:lpstr>DEFINITION OF KEY TERMS </vt:lpstr>
      <vt:lpstr>PowerPoint Presentation</vt:lpstr>
      <vt:lpstr>Comparison of MAJOR TYPES OF MOBILE APPS AND THEIR DIFFERENCES </vt:lpstr>
      <vt:lpstr>PowerPoint Presentation</vt:lpstr>
      <vt:lpstr>Review of mobile app programming languages </vt:lpstr>
      <vt:lpstr>1) Java </vt:lpstr>
      <vt:lpstr>1I) KOTLIN</vt:lpstr>
      <vt:lpstr>1II) swift  </vt:lpstr>
      <vt:lpstr>1V) OBJECTIVE-C </vt:lpstr>
      <vt:lpstr>V) Javascript </vt:lpstr>
      <vt:lpstr>Vi) dart  </vt:lpstr>
      <vt:lpstr>Vii) C #  </vt:lpstr>
      <vt:lpstr>REVIEW AND COMPARISON OF MOBILE APP DEVELOPMENT FRAMEWORKS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MOBILE  APPLICATIONS ARCHITECTURES and design patterns  </vt:lpstr>
      <vt:lpstr>1) Mobile app architectures </vt:lpstr>
      <vt:lpstr>i) LAYERED ARCHITECTURE (3 LAYERED ARCHITECTURE )   </vt:lpstr>
      <vt:lpstr>PowerPoint Presentation</vt:lpstr>
      <vt:lpstr>ii)  Monolithic architecture </vt:lpstr>
      <vt:lpstr>iIi)  Microservices  architecture </vt:lpstr>
      <vt:lpstr>iv)  clean  architecture </vt:lpstr>
      <vt:lpstr>2) Mobile app design patterns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REQUIREMENTS ENGINEERING </vt:lpstr>
      <vt:lpstr>tasks that help in understanding, recording, and managing the demands of stakeholders. </vt:lpstr>
      <vt:lpstr>PowerPoint Presentation</vt:lpstr>
      <vt:lpstr>ADVANTAGES OF REQUIREMENTS ENGINEERING </vt:lpstr>
      <vt:lpstr>DISADVANTAGES OF REQUIREMENT ENGINEERING </vt:lpstr>
      <vt:lpstr>STUDY OF ESTIMATING MOBILE APP DEVELOPMENT COST</vt:lpstr>
      <vt:lpstr>1) FORMULAR FOR CALCULATING COST </vt:lpstr>
      <vt:lpstr>II) FACTORS INFLUECNING MOBILE APP DEVELOPMENT  </vt:lpstr>
      <vt:lpstr>PowerPoint Presentation</vt:lpstr>
      <vt:lpstr> III)  Mobile App Development Process with Cost    Breakdown  </vt:lpstr>
      <vt:lpstr>iv)   WHOM AND WHEN SHOULD YOU HIRE FOR YOUR     MOBILE APP DEVELOPMENT PROJECT </vt:lpstr>
      <vt:lpstr>REFERENCES </vt:lpstr>
      <vt:lpstr>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CEF 440: INTERNET PROGRAMMING AND MOBILE PROGRAMMING</dc:title>
  <dc:creator>mewoabi dore</dc:creator>
  <cp:lastModifiedBy>mewoabi dore</cp:lastModifiedBy>
  <cp:revision>41</cp:revision>
  <dcterms:created xsi:type="dcterms:W3CDTF">2024-03-31T10:54:04Z</dcterms:created>
  <dcterms:modified xsi:type="dcterms:W3CDTF">2024-04-09T02:44:41Z</dcterms:modified>
</cp:coreProperties>
</file>