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7" r:id="rId1"/>
  </p:sldMasterIdLst>
  <p:sldIdLst>
    <p:sldId id="256" r:id="rId2"/>
    <p:sldId id="258" r:id="rId3"/>
    <p:sldId id="259" r:id="rId4"/>
    <p:sldId id="261" r:id="rId5"/>
    <p:sldId id="262" r:id="rId6"/>
    <p:sldId id="308" r:id="rId7"/>
    <p:sldId id="309" r:id="rId8"/>
    <p:sldId id="307" r:id="rId9"/>
    <p:sldId id="310" r:id="rId10"/>
    <p:sldId id="311" r:id="rId11"/>
    <p:sldId id="312" r:id="rId12"/>
    <p:sldId id="313" r:id="rId13"/>
    <p:sldId id="314" r:id="rId14"/>
    <p:sldId id="315" r:id="rId15"/>
    <p:sldId id="324" r:id="rId16"/>
    <p:sldId id="326" r:id="rId17"/>
    <p:sldId id="327" r:id="rId18"/>
    <p:sldId id="328" r:id="rId19"/>
    <p:sldId id="329" r:id="rId20"/>
    <p:sldId id="330" r:id="rId21"/>
    <p:sldId id="331" r:id="rId22"/>
    <p:sldId id="325" r:id="rId23"/>
    <p:sldId id="316" r:id="rId24"/>
    <p:sldId id="317" r:id="rId25"/>
    <p:sldId id="318" r:id="rId26"/>
    <p:sldId id="319" r:id="rId27"/>
    <p:sldId id="320" r:id="rId28"/>
    <p:sldId id="321" r:id="rId29"/>
    <p:sldId id="30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4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6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1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2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4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3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8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05F2BD-1DF2-4616-87F3-275353B3DB6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3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0C1-E64E-4C7D-AC4B-FC8E9D23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686" y="393570"/>
            <a:ext cx="11371724" cy="38767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DESIGN AND IMPLEMENTATION OF A MOBILE-BASED ARCHIVAL AND RETRIEVAL OF MISSING OBJECTS APPLICATION USING IMAGE MATCHING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2B778-455E-4C9A-924A-C6DE0B23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307" y="3645817"/>
            <a:ext cx="8637072" cy="850769"/>
          </a:xfrm>
        </p:spPr>
        <p:txBody>
          <a:bodyPr>
            <a:normAutofit/>
          </a:bodyPr>
          <a:lstStyle/>
          <a:p>
            <a:r>
              <a:rPr lang="en-US" sz="3600" dirty="0"/>
              <a:t> task 2: requirements gathering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23B2C-F634-4397-9599-A6DD354AADD7}"/>
              </a:ext>
            </a:extLst>
          </p:cNvPr>
          <p:cNvSpPr txBox="1">
            <a:spLocks/>
          </p:cNvSpPr>
          <p:nvPr/>
        </p:nvSpPr>
        <p:spPr>
          <a:xfrm>
            <a:off x="5347043" y="4995422"/>
            <a:ext cx="1845608" cy="622954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Group one</a:t>
            </a:r>
          </a:p>
        </p:txBody>
      </p:sp>
    </p:spTree>
    <p:extLst>
      <p:ext uri="{BB962C8B-B14F-4D97-AF65-F5344CB8AC3E}">
        <p14:creationId xmlns:p14="http://schemas.microsoft.com/office/powerpoint/2010/main" val="221295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c.    Constraints and limitations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281896" y="2458592"/>
            <a:ext cx="51471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800" dirty="0"/>
              <a:t>Accuracy of image recognitions 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romanLcPeriod" startAt="2"/>
            </a:pPr>
            <a:r>
              <a:rPr lang="en-US" sz="2800" dirty="0"/>
              <a:t>Availability of Data 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romanLcPeriod" startAt="3"/>
            </a:pPr>
            <a:r>
              <a:rPr lang="en-US" sz="2800" dirty="0"/>
              <a:t>Resource Constraints  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1A7E-7EDE-46E4-B366-8AD51B623ADA}"/>
              </a:ext>
            </a:extLst>
          </p:cNvPr>
          <p:cNvSpPr txBox="1"/>
          <p:nvPr/>
        </p:nvSpPr>
        <p:spPr>
          <a:xfrm>
            <a:off x="7007361" y="2457233"/>
            <a:ext cx="45121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 startAt="4"/>
            </a:pPr>
            <a:r>
              <a:rPr lang="en-US" sz="2800" dirty="0"/>
              <a:t>Connectivity issues </a:t>
            </a:r>
          </a:p>
          <a:p>
            <a:pPr marL="514350" indent="-514350">
              <a:buFont typeface="+mj-lt"/>
              <a:buAutoNum type="romanLcPeriod" startAt="4"/>
            </a:pPr>
            <a:endParaRPr lang="en-US" sz="2800" dirty="0"/>
          </a:p>
          <a:p>
            <a:pPr marL="514350" indent="-514350">
              <a:buFont typeface="+mj-lt"/>
              <a:buAutoNum type="romanLcPeriod" startAt="4"/>
            </a:pPr>
            <a:r>
              <a:rPr lang="en-US" sz="2800" dirty="0"/>
              <a:t>Privacy concerns </a:t>
            </a:r>
          </a:p>
          <a:p>
            <a:pPr marL="514350" indent="-514350">
              <a:buFont typeface="+mj-lt"/>
              <a:buAutoNum type="romanLcPeriod" startAt="4"/>
            </a:pPr>
            <a:endParaRPr lang="en-US" sz="2800" dirty="0"/>
          </a:p>
          <a:p>
            <a:pPr marL="514350" indent="-514350">
              <a:buFont typeface="+mj-lt"/>
              <a:buAutoNum type="romanLcPeriod" startAt="4"/>
            </a:pPr>
            <a:r>
              <a:rPr lang="en-US" sz="2800" dirty="0"/>
              <a:t>Regulatory compliance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11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4.    System requirements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860935" y="2174265"/>
            <a:ext cx="57693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Hardware Requirements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Supported Devices 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Network Connectivity  </a:t>
            </a:r>
          </a:p>
          <a:p>
            <a:pPr lvl="1">
              <a:buClr>
                <a:srgbClr val="FF0000"/>
              </a:buClr>
            </a:pPr>
            <a:endParaRPr lang="en-US" sz="2400" dirty="0">
              <a:solidFill>
                <a:srgbClr val="FF0000"/>
              </a:solidFill>
            </a:endParaRP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Software Requirements</a:t>
            </a:r>
          </a:p>
          <a:p>
            <a:pPr marL="971550" lvl="1" indent="-5143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Operating system </a:t>
            </a:r>
          </a:p>
          <a:p>
            <a:pPr marL="971550" lvl="1" indent="-5143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Third party dependencies</a:t>
            </a:r>
          </a:p>
          <a:p>
            <a:pPr marL="971550" lvl="1" indent="-5143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Compatibility    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1A7E-7EDE-46E4-B366-8AD51B623ADA}"/>
              </a:ext>
            </a:extLst>
          </p:cNvPr>
          <p:cNvSpPr txBox="1"/>
          <p:nvPr/>
        </p:nvSpPr>
        <p:spPr>
          <a:xfrm>
            <a:off x="6523347" y="2174265"/>
            <a:ext cx="5184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Environmental considerations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Lighting conditions 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Network Bandwidth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947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5.    Data  requirements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860935" y="2174265"/>
            <a:ext cx="57693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Types of Data 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Images of Lost Items  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Meta Data 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User Authentication Data</a:t>
            </a:r>
          </a:p>
          <a:p>
            <a:pPr lvl="1">
              <a:buClr>
                <a:srgbClr val="FF0000"/>
              </a:buClr>
            </a:pPr>
            <a:endParaRPr lang="en-US" sz="2400" dirty="0">
              <a:solidFill>
                <a:srgbClr val="FF0000"/>
              </a:solidFill>
            </a:endParaRP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Data Structures and Schema </a:t>
            </a:r>
          </a:p>
          <a:p>
            <a:pPr marL="971550" lvl="1" indent="-5143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Centralized Database </a:t>
            </a:r>
          </a:p>
          <a:p>
            <a:pPr marL="971550" lvl="1" indent="-5143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Relational Schema 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1A7E-7EDE-46E4-B366-8AD51B623ADA}"/>
              </a:ext>
            </a:extLst>
          </p:cNvPr>
          <p:cNvSpPr txBox="1"/>
          <p:nvPr/>
        </p:nvSpPr>
        <p:spPr>
          <a:xfrm>
            <a:off x="6523347" y="2174265"/>
            <a:ext cx="5184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Data Privacy and Security 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Compliance 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Encryption 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Access Control 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95B95-35C0-4318-8841-61B86B33788F}"/>
              </a:ext>
            </a:extLst>
          </p:cNvPr>
          <p:cNvSpPr txBox="1"/>
          <p:nvPr/>
        </p:nvSpPr>
        <p:spPr>
          <a:xfrm>
            <a:off x="6523346" y="3979500"/>
            <a:ext cx="5184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Data Retentions Policies  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Retention Period 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Backup and Recovery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41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6.    Quality attributes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936350" y="1750059"/>
            <a:ext cx="605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Software Quality Assurance</a:t>
            </a:r>
            <a:endParaRPr lang="en-US" sz="2800" dirty="0"/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1A7E-7EDE-46E4-B366-8AD51B623ADA}"/>
              </a:ext>
            </a:extLst>
          </p:cNvPr>
          <p:cNvSpPr txBox="1"/>
          <p:nvPr/>
        </p:nvSpPr>
        <p:spPr>
          <a:xfrm>
            <a:off x="6363242" y="2950388"/>
            <a:ext cx="543911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Test Oriented software development management</a:t>
            </a:r>
          </a:p>
          <a:p>
            <a:pPr lvl="1">
              <a:buClr>
                <a:srgbClr val="FF0000"/>
              </a:buClr>
            </a:pPr>
            <a:endParaRPr lang="en-US" sz="2800" dirty="0"/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Suitable work environment</a:t>
            </a:r>
          </a:p>
          <a:p>
            <a:pPr lvl="1">
              <a:buClr>
                <a:srgbClr val="FF0000"/>
              </a:buClr>
            </a:pPr>
            <a:r>
              <a:rPr lang="en-US" sz="2800" dirty="0"/>
              <a:t>  </a:t>
            </a:r>
          </a:p>
          <a:p>
            <a:pPr lvl="1">
              <a:buClr>
                <a:srgbClr val="FF0000"/>
              </a:buClr>
            </a:pPr>
            <a:r>
              <a:rPr lang="en-US" sz="2800" dirty="0"/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C698D-33B7-4DC1-8F73-C959C42FB951}"/>
              </a:ext>
            </a:extLst>
          </p:cNvPr>
          <p:cNvSpPr txBox="1"/>
          <p:nvPr/>
        </p:nvSpPr>
        <p:spPr>
          <a:xfrm>
            <a:off x="1189854" y="2950388"/>
            <a:ext cx="54391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Planning</a:t>
            </a:r>
          </a:p>
          <a:p>
            <a:pPr lvl="1">
              <a:buClr>
                <a:srgbClr val="FF0000"/>
              </a:buClr>
            </a:pPr>
            <a:endParaRPr lang="en-US" sz="2800" dirty="0"/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Shift-Left Approach Testing 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Formal Technical reviews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>
              <a:buClr>
                <a:srgbClr val="FF0000"/>
              </a:buClr>
            </a:pPr>
            <a:r>
              <a:rPr lang="en-US" sz="2800" dirty="0"/>
              <a:t>  </a:t>
            </a:r>
          </a:p>
          <a:p>
            <a:pPr lvl="1">
              <a:buClr>
                <a:srgbClr val="FF0000"/>
              </a:buClr>
            </a:pPr>
            <a:r>
              <a:rPr lang="en-US" sz="28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217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7.    User interface Requirements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281896" y="1930039"/>
            <a:ext cx="97097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3600" dirty="0"/>
              <a:t>Research Stage</a:t>
            </a:r>
          </a:p>
          <a:p>
            <a:pPr marL="457200" indent="-45720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3600" dirty="0"/>
              <a:t>Prototyping and Design  stage </a:t>
            </a:r>
          </a:p>
          <a:p>
            <a:pPr marL="457200" indent="-45720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3600" dirty="0"/>
              <a:t>Testing and Post-Release Stage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65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7.    User interface Requirements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281896" y="1930039"/>
            <a:ext cx="5147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3600" dirty="0"/>
              <a:t>Research Stage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User personas 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User Scenarios 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Scenario Map 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User story Map 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UX style guide  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1A7E-7EDE-46E4-B366-8AD51B623ADA}"/>
              </a:ext>
            </a:extLst>
          </p:cNvPr>
          <p:cNvSpPr txBox="1"/>
          <p:nvPr/>
        </p:nvSpPr>
        <p:spPr>
          <a:xfrm>
            <a:off x="5957739" y="1930039"/>
            <a:ext cx="5549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3600" dirty="0"/>
              <a:t>Prototyping and Design</a:t>
            </a:r>
          </a:p>
          <a:p>
            <a:pPr marL="1314450" lvl="1" indent="-85725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Site Maps </a:t>
            </a:r>
          </a:p>
          <a:p>
            <a:pPr marL="1314450" lvl="1" indent="-85725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User Flow schemes </a:t>
            </a:r>
          </a:p>
          <a:p>
            <a:pPr marL="1314450" lvl="1" indent="-85725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Wireframes  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D8577-E869-4DB6-95E0-7EAC7EEFE5BA}"/>
              </a:ext>
            </a:extLst>
          </p:cNvPr>
          <p:cNvSpPr txBox="1"/>
          <p:nvPr/>
        </p:nvSpPr>
        <p:spPr>
          <a:xfrm>
            <a:off x="5882325" y="4175904"/>
            <a:ext cx="554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3600" dirty="0"/>
              <a:t>Testing and Post-Release</a:t>
            </a:r>
          </a:p>
          <a:p>
            <a:pPr marL="1314450" lvl="1" indent="-85725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Usability Testing Reports </a:t>
            </a:r>
          </a:p>
        </p:txBody>
      </p:sp>
    </p:spTree>
    <p:extLst>
      <p:ext uri="{BB962C8B-B14F-4D97-AF65-F5344CB8AC3E}">
        <p14:creationId xmlns:p14="http://schemas.microsoft.com/office/powerpoint/2010/main" val="142287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   user personas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170420" y="1541012"/>
            <a:ext cx="9851159" cy="509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endParaRPr lang="en-US" sz="3600" dirty="0"/>
          </a:p>
          <a:p>
            <a:pPr marL="1028700" lvl="1" indent="-571500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en-US" sz="2800" dirty="0"/>
              <a:t>Intro </a:t>
            </a:r>
          </a:p>
          <a:p>
            <a:pPr marL="1028700" lvl="1" indent="-571500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en-US" sz="2800" dirty="0"/>
              <a:t>Case studies </a:t>
            </a:r>
          </a:p>
          <a:p>
            <a:pPr lvl="1">
              <a:lnSpc>
                <a:spcPct val="115000"/>
              </a:lnSpc>
              <a:spcBef>
                <a:spcPts val="200"/>
              </a:spcBef>
              <a:buSzPts val="1100"/>
            </a:pPr>
            <a:r>
              <a:rPr lang="en-US" sz="2400" dirty="0"/>
              <a:t>     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n-US" sz="2400" b="1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Neighbor Sarah:</a:t>
            </a:r>
          </a:p>
          <a:p>
            <a:pPr marL="1143000" lvl="2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busy professional who frequently travels and often misplaces items in airports.</a:t>
            </a:r>
          </a:p>
          <a:p>
            <a:pPr marL="1143000" lvl="2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Behavior: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Frequently travels for work, often rushes through airports.</a:t>
            </a:r>
          </a:p>
          <a:p>
            <a:pPr marL="1143000" lvl="2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Motivation: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 a quick and efficient way to report lost items due to her busy schedule.</a:t>
            </a:r>
          </a:p>
          <a:p>
            <a:pPr marL="1143000" lvl="2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Thought Patterns: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convenience and reliability in mobile applications.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25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   user personas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170420" y="1541012"/>
            <a:ext cx="10261506" cy="454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rgbClr val="FF0000"/>
              </a:buClr>
            </a:pPr>
            <a:endParaRPr lang="en-US" sz="2800" dirty="0"/>
          </a:p>
          <a:p>
            <a:pPr marL="1028700" lvl="1" indent="-571500">
              <a:lnSpc>
                <a:spcPct val="150000"/>
              </a:lnSpc>
              <a:buClr>
                <a:srgbClr val="FF0000"/>
              </a:buClr>
              <a:buFont typeface="+mj-lt"/>
              <a:buAutoNum type="alphaLcPeriod" startAt="2"/>
            </a:pPr>
            <a:r>
              <a:rPr lang="en-US" sz="2800" dirty="0"/>
              <a:t>Case studies </a:t>
            </a:r>
          </a:p>
          <a:p>
            <a:pPr lvl="2">
              <a:lnSpc>
                <a:spcPct val="115000"/>
              </a:lnSpc>
              <a:spcBef>
                <a:spcPts val="200"/>
              </a:spcBef>
              <a:buSzPts val="1100"/>
            </a:pPr>
            <a:r>
              <a:rPr lang="en-US" sz="2400" dirty="0"/>
              <a:t>	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en-US" sz="2400" b="1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 Mark:</a:t>
            </a:r>
          </a:p>
          <a:p>
            <a:pPr marL="1600200" lvl="3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college student who often forgets his belongings in public places like libraries or cafes.</a:t>
            </a:r>
          </a:p>
          <a:p>
            <a:pPr marL="1600200" lvl="3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Spends long hours studying in libraries or cafes.</a:t>
            </a:r>
          </a:p>
          <a:p>
            <a:pPr marL="1600200" lvl="3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Wants a solution to help him locate misplaced belongings in public places.</a:t>
            </a:r>
          </a:p>
          <a:p>
            <a:pPr marL="1600200" lvl="3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Thought Patterns: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Prefers simple and straightforward apps that are easy to use.</a:t>
            </a:r>
          </a:p>
          <a:p>
            <a:pPr lvl="4">
              <a:lnSpc>
                <a:spcPct val="150000"/>
              </a:lnSpc>
              <a:buClr>
                <a:srgbClr val="FF0000"/>
              </a:buClr>
            </a:pP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818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pPr marL="571500" indent="-571500">
              <a:buFont typeface="+mj-lt"/>
              <a:buAutoNum type="romanLcPeriod" startAt="2"/>
            </a:pPr>
            <a:r>
              <a:rPr lang="en-US" dirty="0"/>
              <a:t>   user Scenarios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887615" y="1493878"/>
            <a:ext cx="9851159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endParaRPr lang="en-US" sz="3600" dirty="0"/>
          </a:p>
          <a:p>
            <a:pPr marL="1028700" lvl="1" indent="-571500">
              <a:buClr>
                <a:srgbClr val="FF0000"/>
              </a:buClr>
              <a:buFont typeface="+mj-lt"/>
              <a:buAutoNum type="alphaLcPeriod"/>
            </a:pPr>
            <a:r>
              <a:rPr lang="en-US" sz="2800" dirty="0"/>
              <a:t>Intro 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alphaLcPeriod"/>
            </a:pPr>
            <a:r>
              <a:rPr lang="en-US" sz="2800" dirty="0"/>
              <a:t>Case studies </a:t>
            </a:r>
          </a:p>
          <a:p>
            <a:pPr lvl="2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Scenario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Sarah loses her laptop at the airport.</a:t>
            </a:r>
          </a:p>
          <a:p>
            <a:pPr lvl="2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Sarah opens the app and logs in.</a:t>
            </a: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 selects "Report Lost Item" and provides details such as item type, description, and location last seen.</a:t>
            </a:r>
          </a:p>
          <a:p>
            <a:pPr marL="1257300" lvl="2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Sarah uploads a photo of her lost laptop and submits the report.</a:t>
            </a: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app confirms receipt of the report and notifies Sarah that potential matches will be identified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558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8099CC9-54C8-49CD-B2F6-AFBB78B13E89}"/>
              </a:ext>
            </a:extLst>
          </p:cNvPr>
          <p:cNvSpPr txBox="1">
            <a:spLocks/>
          </p:cNvSpPr>
          <p:nvPr/>
        </p:nvSpPr>
        <p:spPr>
          <a:xfrm>
            <a:off x="1828651" y="1125030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+mj-lt"/>
              <a:buAutoNum type="romanLcPeriod" startAt="3"/>
            </a:pPr>
            <a:r>
              <a:rPr lang="en-US" dirty="0"/>
              <a:t>scenario map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C7D7E4-74EF-457A-8ADF-C4D8C90C9E65}"/>
              </a:ext>
            </a:extLst>
          </p:cNvPr>
          <p:cNvSpPr txBox="1">
            <a:spLocks/>
          </p:cNvSpPr>
          <p:nvPr/>
        </p:nvSpPr>
        <p:spPr>
          <a:xfrm>
            <a:off x="1828651" y="2248391"/>
            <a:ext cx="9603275" cy="23518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+mj-lt"/>
              <a:buAutoNum type="romanLcPeriod" startAt="4"/>
            </a:pPr>
            <a:r>
              <a:rPr lang="en-US" dirty="0"/>
              <a:t>User story map</a:t>
            </a:r>
          </a:p>
          <a:p>
            <a:pPr marL="571500" indent="-571500">
              <a:buFont typeface="+mj-lt"/>
              <a:buAutoNum type="romanLcPeriod" startAt="4"/>
            </a:pPr>
            <a:endParaRPr lang="en-US" dirty="0"/>
          </a:p>
          <a:p>
            <a:pPr marL="571500" indent="-571500">
              <a:buFont typeface="+mj-lt"/>
              <a:buAutoNum type="romanLcPeriod" startAt="4"/>
            </a:pPr>
            <a:r>
              <a:rPr lang="en-US" dirty="0"/>
              <a:t>Ux style guide  </a:t>
            </a:r>
          </a:p>
        </p:txBody>
      </p:sp>
    </p:spTree>
    <p:extLst>
      <p:ext uri="{BB962C8B-B14F-4D97-AF65-F5344CB8AC3E}">
        <p14:creationId xmlns:p14="http://schemas.microsoft.com/office/powerpoint/2010/main" val="117518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6F1A-0693-462D-9710-7326258FAA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2557" y="201547"/>
            <a:ext cx="8253413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6C96-F28C-4F08-A421-2FCBC6D1B8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4507" y="693672"/>
            <a:ext cx="9821159" cy="5056679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80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REQUIREMENTS GATHERING PROCESS:  STEPS AND METHODOLOGY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1600" dirty="0"/>
              <a:t>STAKEHOLDER IDENTIFICATION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1600" dirty="0"/>
              <a:t>REQUIREMENT ELICITATION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1600" dirty="0"/>
              <a:t>REQUIREMENT SPECIFICATION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1600" dirty="0"/>
              <a:t>SYSTEM REQUIREMENTS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1600" dirty="0"/>
              <a:t>DATA REQUIREMENTS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1600" dirty="0"/>
              <a:t>QUALITY ATTRIBUTES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1600" dirty="0"/>
              <a:t>UI/UX REQUIREMENTS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1600" dirty="0"/>
              <a:t>INTEGRATION REQUIREMENTS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1600" dirty="0"/>
              <a:t>RISK ASSESMENT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IMPORTANCE AND BENEFITS OF REQUIREMENTS GATHERING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CONCLUSION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b.   Prototyping and design stage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170420" y="1541012"/>
            <a:ext cx="9851159" cy="571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endParaRPr lang="en-US" sz="3600" dirty="0"/>
          </a:p>
          <a:p>
            <a:pPr marL="1028700" lvl="1" indent="-57150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2800" dirty="0"/>
              <a:t>Site Maps  </a:t>
            </a:r>
          </a:p>
          <a:p>
            <a:pPr marL="1028700" lvl="1" indent="-57150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2800" dirty="0"/>
              <a:t>User flow Schemes 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en-US" sz="2800" dirty="0"/>
              <a:t>		</a:t>
            </a:r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a. Example</a:t>
            </a:r>
            <a:endParaRPr lang="en-US" sz="2800" u="sng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logs in &gt; Reports lost item &gt; Receives notifications about potential matches &gt; Confirms match &gt; Retrieves lost item.</a:t>
            </a:r>
            <a:endParaRPr lang="en-US" sz="2400" dirty="0"/>
          </a:p>
          <a:p>
            <a:pPr marL="1028700" lvl="1" indent="-57150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2800" dirty="0"/>
              <a:t>Wireframes </a:t>
            </a:r>
          </a:p>
          <a:p>
            <a:pPr lvl="1">
              <a:lnSpc>
                <a:spcPct val="115000"/>
              </a:lnSpc>
              <a:spcBef>
                <a:spcPts val="200"/>
              </a:spcBef>
              <a:buSzPts val="1100"/>
            </a:pPr>
            <a:r>
              <a:rPr lang="en-US" sz="2400" dirty="0"/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614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c.    </a:t>
            </a:r>
            <a:r>
              <a:rPr lang="en-US" sz="3200" dirty="0"/>
              <a:t>Testing and Post-Release Stage </a:t>
            </a:r>
            <a:br>
              <a:rPr lang="en-US" sz="20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170420" y="1541012"/>
            <a:ext cx="9851159" cy="331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endParaRPr lang="en-US" sz="3600" dirty="0"/>
          </a:p>
          <a:p>
            <a:pPr marL="1028700" lvl="1" indent="-57150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2800" dirty="0"/>
              <a:t> Usability Testing Reports 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endParaRPr lang="en-US" sz="2800" dirty="0"/>
          </a:p>
          <a:p>
            <a:pPr lvl="1">
              <a:lnSpc>
                <a:spcPct val="115000"/>
              </a:lnSpc>
              <a:spcBef>
                <a:spcPts val="200"/>
              </a:spcBef>
              <a:buSzPts val="1100"/>
            </a:pPr>
            <a:r>
              <a:rPr lang="en-US" sz="2400" dirty="0"/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</a:pP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992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7.    User interface Requirements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281896" y="1930039"/>
            <a:ext cx="5147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3600" dirty="0"/>
              <a:t>Research Stage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User personas 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User Scenarios 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Scenario Map 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User story Map </a:t>
            </a:r>
          </a:p>
          <a:p>
            <a:pPr marL="1028700" lvl="1" indent="-57150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UX style guide  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1A7E-7EDE-46E4-B366-8AD51B623ADA}"/>
              </a:ext>
            </a:extLst>
          </p:cNvPr>
          <p:cNvSpPr txBox="1"/>
          <p:nvPr/>
        </p:nvSpPr>
        <p:spPr>
          <a:xfrm>
            <a:off x="5957739" y="1930039"/>
            <a:ext cx="5549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3600" dirty="0"/>
              <a:t>Prototyping and Design</a:t>
            </a:r>
          </a:p>
          <a:p>
            <a:pPr marL="1314450" lvl="1" indent="-85725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Site Maps </a:t>
            </a:r>
          </a:p>
          <a:p>
            <a:pPr marL="1314450" lvl="1" indent="-85725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User Flow schemes </a:t>
            </a:r>
          </a:p>
          <a:p>
            <a:pPr marL="1314450" lvl="1" indent="-85725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Wireframes  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D8577-E869-4DB6-95E0-7EAC7EEFE5BA}"/>
              </a:ext>
            </a:extLst>
          </p:cNvPr>
          <p:cNvSpPr txBox="1"/>
          <p:nvPr/>
        </p:nvSpPr>
        <p:spPr>
          <a:xfrm>
            <a:off x="5882325" y="4175904"/>
            <a:ext cx="554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3600" dirty="0"/>
              <a:t>Testing and Post-Release</a:t>
            </a:r>
          </a:p>
          <a:p>
            <a:pPr marL="1314450" lvl="1" indent="-857250"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Usability Testing Reports </a:t>
            </a:r>
          </a:p>
        </p:txBody>
      </p:sp>
    </p:spTree>
    <p:extLst>
      <p:ext uri="{BB962C8B-B14F-4D97-AF65-F5344CB8AC3E}">
        <p14:creationId xmlns:p14="http://schemas.microsoft.com/office/powerpoint/2010/main" val="160737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8.    Integration requirements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413871" y="2060890"/>
            <a:ext cx="51471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800" dirty="0"/>
              <a:t>Interface specification 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romanLcPeriod" startAt="2"/>
            </a:pPr>
            <a:r>
              <a:rPr lang="en-US" sz="2800" dirty="0"/>
              <a:t>External Database Integration 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romanLcPeriod" startAt="3"/>
            </a:pPr>
            <a:r>
              <a:rPr lang="en-US" sz="2800" dirty="0"/>
              <a:t>Image Integrations service Integration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4"/>
            </a:pPr>
            <a:r>
              <a:rPr lang="en-US" sz="2800" dirty="0"/>
              <a:t>Data Exchange Mechanisms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1A7E-7EDE-46E4-B366-8AD51B623ADA}"/>
              </a:ext>
            </a:extLst>
          </p:cNvPr>
          <p:cNvSpPr txBox="1"/>
          <p:nvPr/>
        </p:nvSpPr>
        <p:spPr>
          <a:xfrm>
            <a:off x="6975835" y="2174265"/>
            <a:ext cx="474786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 startAt="4"/>
            </a:pPr>
            <a:r>
              <a:rPr lang="en-US" sz="2800" dirty="0"/>
              <a:t>Compatibility Testing  </a:t>
            </a:r>
          </a:p>
          <a:p>
            <a:pPr marL="514350" indent="-514350">
              <a:buFont typeface="+mj-lt"/>
              <a:buAutoNum type="romanLcPeriod" startAt="4"/>
            </a:pPr>
            <a:endParaRPr lang="en-US" sz="2800" dirty="0"/>
          </a:p>
          <a:p>
            <a:pPr marL="514350" indent="-514350">
              <a:buFont typeface="+mj-lt"/>
              <a:buAutoNum type="romanLcPeriod" startAt="4"/>
            </a:pPr>
            <a:r>
              <a:rPr lang="en-US" sz="2800" dirty="0"/>
              <a:t>Performance Optimization </a:t>
            </a:r>
          </a:p>
          <a:p>
            <a:pPr marL="514350" indent="-514350">
              <a:buFont typeface="+mj-lt"/>
              <a:buAutoNum type="romanLcPeriod" startAt="4"/>
            </a:pPr>
            <a:endParaRPr lang="en-US" sz="2800" dirty="0"/>
          </a:p>
          <a:p>
            <a:pPr marL="514350" indent="-514350">
              <a:buFont typeface="+mj-lt"/>
              <a:buAutoNum type="romanLcPeriod" startAt="4"/>
            </a:pPr>
            <a:r>
              <a:rPr lang="en-US" sz="2800" dirty="0"/>
              <a:t>Documentation and Maintenance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0753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9.    Risk assessment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338458" y="1867612"/>
            <a:ext cx="514718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3200" dirty="0"/>
              <a:t>Identification of Risks 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Technical risks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Data security risks 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User adoption risks 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Operational risks 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Regulatory </a:t>
            </a:r>
          </a:p>
          <a:p>
            <a:endParaRPr lang="en-US" sz="28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1A7E-7EDE-46E4-B366-8AD51B623ADA}"/>
              </a:ext>
            </a:extLst>
          </p:cNvPr>
          <p:cNvSpPr txBox="1"/>
          <p:nvPr/>
        </p:nvSpPr>
        <p:spPr>
          <a:xfrm>
            <a:off x="6096000" y="1867612"/>
            <a:ext cx="54265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FF0000"/>
              </a:buClr>
              <a:buFont typeface="+mj-lt"/>
              <a:buAutoNum type="romanLcPeriod" startAt="2"/>
            </a:pPr>
            <a:r>
              <a:rPr lang="en-US" sz="3200" dirty="0"/>
              <a:t>Communication and reporting  </a:t>
            </a:r>
          </a:p>
          <a:p>
            <a:pPr marL="571500" indent="-571500">
              <a:lnSpc>
                <a:spcPct val="150000"/>
              </a:lnSpc>
              <a:buClr>
                <a:srgbClr val="FF0000"/>
              </a:buClr>
              <a:buFont typeface="+mj-lt"/>
              <a:buAutoNum type="romanLcPeriod" startAt="2"/>
            </a:pPr>
            <a:r>
              <a:rPr lang="en-US" sz="3200" dirty="0"/>
              <a:t>Risk analysis </a:t>
            </a:r>
          </a:p>
          <a:p>
            <a:pPr marL="571500" indent="-571500">
              <a:lnSpc>
                <a:spcPct val="150000"/>
              </a:lnSpc>
              <a:buClr>
                <a:srgbClr val="FF0000"/>
              </a:buClr>
              <a:buFont typeface="+mj-lt"/>
              <a:buAutoNum type="romanLcPeriod" startAt="2"/>
            </a:pPr>
            <a:r>
              <a:rPr lang="en-US" sz="3200" dirty="0"/>
              <a:t>Risk Mitigation </a:t>
            </a:r>
          </a:p>
          <a:p>
            <a:pPr marL="571500" indent="-571500">
              <a:lnSpc>
                <a:spcPct val="150000"/>
              </a:lnSpc>
              <a:buClr>
                <a:srgbClr val="FF0000"/>
              </a:buClr>
              <a:buFont typeface="+mj-lt"/>
              <a:buAutoNum type="romanLcPeriod" startAt="2"/>
            </a:pPr>
            <a:r>
              <a:rPr lang="en-US" sz="3200" dirty="0"/>
              <a:t>Monitoring and control</a:t>
            </a:r>
          </a:p>
          <a:p>
            <a:endParaRPr lang="en-US" sz="2800" dirty="0"/>
          </a:p>
          <a:p>
            <a:pPr marL="571500" indent="-571500">
              <a:buFont typeface="+mj-lt"/>
              <a:buAutoNum type="romanLcPeriod" startAt="2"/>
            </a:pPr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314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F089E6-3F41-4850-ACB7-7F3ADD7A5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837" y="802298"/>
            <a:ext cx="9424015" cy="254143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iii.  Importance and benefits of requirements engineering </a:t>
            </a:r>
          </a:p>
        </p:txBody>
      </p:sp>
    </p:spTree>
    <p:extLst>
      <p:ext uri="{BB962C8B-B14F-4D97-AF65-F5344CB8AC3E}">
        <p14:creationId xmlns:p14="http://schemas.microsoft.com/office/powerpoint/2010/main" val="3583035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1.    Importance of requirements gathering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429939" y="1829905"/>
            <a:ext cx="101716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3200" dirty="0"/>
              <a:t>Clarity of objectives</a:t>
            </a:r>
          </a:p>
          <a:p>
            <a:pPr marL="400050" indent="-40005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3200" dirty="0"/>
              <a:t>Customer satisfactions </a:t>
            </a:r>
          </a:p>
          <a:p>
            <a:pPr marL="400050" indent="-40005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3200" dirty="0"/>
              <a:t>Scope definition</a:t>
            </a:r>
          </a:p>
          <a:p>
            <a:pPr marL="400050" indent="-40005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3200" dirty="0"/>
              <a:t>Reduced misunderstanding</a:t>
            </a:r>
          </a:p>
          <a:p>
            <a:pPr marL="400050" indent="-40005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3200" dirty="0"/>
              <a:t>Risk mitigation  </a:t>
            </a:r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735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2.    Benefits of requirements gathering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828651" y="1877039"/>
            <a:ext cx="448066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Cost reduction </a:t>
            </a:r>
          </a:p>
          <a:p>
            <a:pPr marL="400050" indent="-40005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Customer satisfactions </a:t>
            </a:r>
          </a:p>
          <a:p>
            <a:pPr marL="400050" indent="-40005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Improved communication </a:t>
            </a:r>
          </a:p>
          <a:p>
            <a:pPr marL="400050" indent="-40005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Efficient resource utilization</a:t>
            </a:r>
          </a:p>
          <a:p>
            <a:pPr marL="400050" indent="-40005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Enhanced Quality </a:t>
            </a:r>
          </a:p>
          <a:p>
            <a:pPr marL="400050" indent="-40005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Risk Management </a:t>
            </a:r>
          </a:p>
          <a:p>
            <a:pPr marL="400050" indent="-400050">
              <a:lnSpc>
                <a:spcPct val="150000"/>
              </a:lnSpc>
              <a:buClr>
                <a:srgbClr val="FF0000"/>
              </a:buClr>
              <a:buFont typeface="+mj-lt"/>
              <a:buAutoNum type="romanLcPeriod"/>
            </a:pPr>
            <a:r>
              <a:rPr lang="en-US" sz="2400" dirty="0"/>
              <a:t>Accurate Planning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28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08581C-DEFD-4F31-9C50-6FB47D978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 . Conclusion</a:t>
            </a:r>
          </a:p>
        </p:txBody>
      </p:sp>
    </p:spTree>
    <p:extLst>
      <p:ext uri="{BB962C8B-B14F-4D97-AF65-F5344CB8AC3E}">
        <p14:creationId xmlns:p14="http://schemas.microsoft.com/office/powerpoint/2010/main" val="88369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89FA-9747-4E5C-87E9-FBC11877C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79" y="4401671"/>
            <a:ext cx="5327727" cy="1131762"/>
          </a:xfrm>
        </p:spPr>
        <p:txBody>
          <a:bodyPr/>
          <a:lstStyle/>
          <a:p>
            <a:pPr algn="ctr"/>
            <a:r>
              <a:rPr lang="en-US" dirty="0"/>
              <a:t>END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A9469F-37D1-410C-B7F9-03954BFF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59556"/>
              </p:ext>
            </p:extLst>
          </p:nvPr>
        </p:nvGraphicFramePr>
        <p:xfrm>
          <a:off x="2445996" y="806825"/>
          <a:ext cx="7791698" cy="2702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970">
                  <a:extLst>
                    <a:ext uri="{9D8B030D-6E8A-4147-A177-3AD203B41FA5}">
                      <a16:colId xmlns:a16="http://schemas.microsoft.com/office/drawing/2014/main" val="1517103098"/>
                    </a:ext>
                  </a:extLst>
                </a:gridCol>
                <a:gridCol w="2296728">
                  <a:extLst>
                    <a:ext uri="{9D8B030D-6E8A-4147-A177-3AD203B41FA5}">
                      <a16:colId xmlns:a16="http://schemas.microsoft.com/office/drawing/2014/main" val="1912141491"/>
                    </a:ext>
                  </a:extLst>
                </a:gridCol>
              </a:tblGrid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MATRICULE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5810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MEWOABI NGUEFACK DORE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60326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ALEANU NTIMAEH ENOW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9225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OJONG-ENYANG OYERE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269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FONGANG KELUAM PAUL DIEUDONNE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614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TANWIE BRUNO ADEY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1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0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CEB-9CB5-48C5-AA8E-88C1969B2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218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4800" dirty="0"/>
              <a:t>II.     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902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F0A6DB-6DD2-44A0-8562-40C52791E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II. Requirements gathering process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B2921E-BCBC-4D78-A39C-4D249EF02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steps and methodology</a:t>
            </a:r>
          </a:p>
        </p:txBody>
      </p:sp>
    </p:spTree>
    <p:extLst>
      <p:ext uri="{BB962C8B-B14F-4D97-AF65-F5344CB8AC3E}">
        <p14:creationId xmlns:p14="http://schemas.microsoft.com/office/powerpoint/2010/main" val="30781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706" y="591996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1.  Stakeholder identification and analysis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1330750" y="1815538"/>
            <a:ext cx="9830586" cy="1314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Who is a stakeholder ?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Different Stakeholders ( roles, responsibilities and expectations)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1677971" y="3214540"/>
            <a:ext cx="4986780" cy="252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End users			</a:t>
            </a:r>
          </a:p>
          <a:p>
            <a:pPr marL="914400" lvl="1" indent="-4572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Development team </a:t>
            </a:r>
          </a:p>
          <a:p>
            <a:pPr marL="914400" lvl="1" indent="-4572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Law Enforcement Agencies </a:t>
            </a:r>
          </a:p>
          <a:p>
            <a:pPr marL="914400" lvl="1" indent="-4572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Businesses and Organizations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4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706" y="681462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2.  User requirements elicitation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1330750" y="1815538"/>
            <a:ext cx="9830586" cy="40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Brainstorming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Interviews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Research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Gill Sans MT" panose="020B0502020104020203"/>
              </a:rPr>
              <a:t>Task analysis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endParaRPr lang="en-US" sz="28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41508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706" y="681462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3.  Requirements specifications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1330749" y="1881525"/>
            <a:ext cx="9830586" cy="40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Gill Sans MT" panose="020B0502020104020203"/>
              </a:rPr>
              <a:t>Functional requirements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Gill Sans MT" panose="020B0502020104020203"/>
              </a:rPr>
              <a:t>Non-Functional Requirements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Gill Sans MT" panose="020B0502020104020203"/>
              </a:rPr>
              <a:t>Constraints and Limitations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endParaRPr lang="en-US" sz="28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33633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A.   Functional requirements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423446" y="2174265"/>
            <a:ext cx="55712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400" dirty="0"/>
              <a:t>Image recognition and Realtime image processing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2"/>
            </a:pPr>
            <a:r>
              <a:rPr lang="en-US" sz="2400" dirty="0"/>
              <a:t>User Authentication and security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3"/>
            </a:pPr>
            <a:r>
              <a:rPr lang="en-US" sz="2400" dirty="0"/>
              <a:t>Database integration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4"/>
            </a:pPr>
            <a:r>
              <a:rPr lang="en-US" sz="2400" dirty="0"/>
              <a:t>User interface design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5"/>
            </a:pPr>
            <a:r>
              <a:rPr lang="en-US" sz="2400" dirty="0"/>
              <a:t>Notification system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1A7E-7EDE-46E4-B366-8AD51B623ADA}"/>
              </a:ext>
            </a:extLst>
          </p:cNvPr>
          <p:cNvSpPr txBox="1"/>
          <p:nvPr/>
        </p:nvSpPr>
        <p:spPr>
          <a:xfrm>
            <a:off x="7492914" y="2174265"/>
            <a:ext cx="38475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 startAt="6"/>
            </a:pPr>
            <a:r>
              <a:rPr lang="en-US" sz="2400" dirty="0"/>
              <a:t>Feedback loop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7"/>
            </a:pPr>
            <a:r>
              <a:rPr lang="en-US" sz="2400" dirty="0"/>
              <a:t>Location-based services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8"/>
            </a:pPr>
            <a:r>
              <a:rPr lang="en-US" sz="2400" dirty="0"/>
              <a:t>Image Capture 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9"/>
            </a:pPr>
            <a:r>
              <a:rPr lang="en-US" sz="2400" dirty="0"/>
              <a:t>Offline mode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61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1" y="1125030"/>
            <a:ext cx="9603275" cy="1049235"/>
          </a:xfrm>
        </p:spPr>
        <p:txBody>
          <a:bodyPr/>
          <a:lstStyle/>
          <a:p>
            <a:r>
              <a:rPr lang="en-US" dirty="0"/>
              <a:t>b.    Non - Functional requirements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828651" y="2037845"/>
            <a:ext cx="4119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400" dirty="0"/>
              <a:t>Performance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2"/>
            </a:pPr>
            <a:r>
              <a:rPr lang="en-US" sz="2400" dirty="0"/>
              <a:t>Scalability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3"/>
            </a:pPr>
            <a:r>
              <a:rPr lang="en-US" sz="2400" dirty="0"/>
              <a:t>Reliability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4"/>
            </a:pPr>
            <a:r>
              <a:rPr lang="en-US" sz="2400" dirty="0"/>
              <a:t>Availability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5"/>
            </a:pPr>
            <a:r>
              <a:rPr lang="en-US" sz="2400" dirty="0"/>
              <a:t>Privacy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1A7E-7EDE-46E4-B366-8AD51B623ADA}"/>
              </a:ext>
            </a:extLst>
          </p:cNvPr>
          <p:cNvSpPr txBox="1"/>
          <p:nvPr/>
        </p:nvSpPr>
        <p:spPr>
          <a:xfrm>
            <a:off x="6515818" y="2037845"/>
            <a:ext cx="384753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 startAt="6"/>
            </a:pPr>
            <a:r>
              <a:rPr lang="en-US" sz="2400" dirty="0"/>
              <a:t>Security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7"/>
            </a:pPr>
            <a:r>
              <a:rPr lang="en-US" sz="2400" dirty="0"/>
              <a:t>Compatibility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8"/>
            </a:pPr>
            <a:r>
              <a:rPr lang="en-US" sz="2400" dirty="0"/>
              <a:t>Usability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romanLcPeriod" startAt="9"/>
            </a:pPr>
            <a:r>
              <a:rPr lang="en-US" sz="2400" dirty="0"/>
              <a:t>Maintainability </a:t>
            </a:r>
          </a:p>
          <a:p>
            <a:pPr marL="514350" indent="-514350">
              <a:buFont typeface="+mj-lt"/>
              <a:buAutoNum type="romanLcPeriod" startAt="9"/>
            </a:pPr>
            <a:endParaRPr lang="en-US" sz="2400" dirty="0"/>
          </a:p>
          <a:p>
            <a:pPr marL="514350" indent="-514350">
              <a:buFont typeface="+mj-lt"/>
              <a:buAutoNum type="romanLcPeriod" startAt="9"/>
            </a:pPr>
            <a:r>
              <a:rPr lang="en-US" sz="2400" dirty="0"/>
              <a:t>Regulatory compliance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45221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676</TotalTime>
  <Words>772</Words>
  <Application>Microsoft Office PowerPoint</Application>
  <PresentationFormat>Widescreen</PresentationFormat>
  <Paragraphs>259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</vt:lpstr>
      <vt:lpstr>Gill Sans MT</vt:lpstr>
      <vt:lpstr>Wingdings</vt:lpstr>
      <vt:lpstr>Gallery</vt:lpstr>
      <vt:lpstr>DESIGN AND IMPLEMENTATION OF A MOBILE-BASED ARCHIVAL AND RETRIEVAL OF MISSING OBJECTS APPLICATION USING IMAGE MATCHING </vt:lpstr>
      <vt:lpstr>OUTLINE </vt:lpstr>
      <vt:lpstr>II.      INTRODUCTION</vt:lpstr>
      <vt:lpstr>II. Requirements gathering process</vt:lpstr>
      <vt:lpstr>1.  Stakeholder identification and analysis </vt:lpstr>
      <vt:lpstr>2.  User requirements elicitation </vt:lpstr>
      <vt:lpstr>3.  Requirements specifications </vt:lpstr>
      <vt:lpstr>A.   Functional requirements </vt:lpstr>
      <vt:lpstr>b.    Non - Functional requirements </vt:lpstr>
      <vt:lpstr>c.    Constraints and limitations </vt:lpstr>
      <vt:lpstr>4.    System requirements </vt:lpstr>
      <vt:lpstr>5.    Data  requirements </vt:lpstr>
      <vt:lpstr>6.    Quality attributes  </vt:lpstr>
      <vt:lpstr>7.    User interface Requirements </vt:lpstr>
      <vt:lpstr>7.    User interface Requirements </vt:lpstr>
      <vt:lpstr>   user personas  </vt:lpstr>
      <vt:lpstr>   user personas  </vt:lpstr>
      <vt:lpstr>   user Scenarios   </vt:lpstr>
      <vt:lpstr>PowerPoint Presentation</vt:lpstr>
      <vt:lpstr>b.   Prototyping and design stage    </vt:lpstr>
      <vt:lpstr>c.    Testing and Post-Release Stage  </vt:lpstr>
      <vt:lpstr>7.    User interface Requirements </vt:lpstr>
      <vt:lpstr>8.    Integration requirements </vt:lpstr>
      <vt:lpstr>9.    Risk assessment</vt:lpstr>
      <vt:lpstr>iii.  Importance and benefits of requirements engineering </vt:lpstr>
      <vt:lpstr>1.    Importance of requirements gathering </vt:lpstr>
      <vt:lpstr>2.    Benefits of requirements gathering </vt:lpstr>
      <vt:lpstr>Iv . Conclusion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440: INTERNET PROGRAMMING AND MOBILE PROGRAMMING</dc:title>
  <dc:creator>mewoabi dore</dc:creator>
  <cp:lastModifiedBy>mewoabi dore</cp:lastModifiedBy>
  <cp:revision>57</cp:revision>
  <dcterms:created xsi:type="dcterms:W3CDTF">2024-03-31T10:54:04Z</dcterms:created>
  <dcterms:modified xsi:type="dcterms:W3CDTF">2024-04-21T18:35:34Z</dcterms:modified>
</cp:coreProperties>
</file>