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7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64" r:id="rId16"/>
    <p:sldId id="272" r:id="rId17"/>
    <p:sldId id="273" r:id="rId18"/>
    <p:sldId id="274" r:id="rId19"/>
    <p:sldId id="275" r:id="rId20"/>
    <p:sldId id="276" r:id="rId21"/>
    <p:sldId id="278" r:id="rId22"/>
    <p:sldId id="287" r:id="rId23"/>
    <p:sldId id="279" r:id="rId24"/>
    <p:sldId id="280" r:id="rId25"/>
    <p:sldId id="281" r:id="rId26"/>
    <p:sldId id="282" r:id="rId27"/>
    <p:sldId id="283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2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4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8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ctalsoftware.com/blog/mobile-app-architecture-guide" TargetMode="External"/><Relationship Id="rId3" Type="http://schemas.openxmlformats.org/officeDocument/2006/relationships/hyperlink" Target="https://www.cs.ubbcluj.ro/~studia-i/journal/journal/article/view/43/43" TargetMode="External"/><Relationship Id="rId7" Type="http://schemas.openxmlformats.org/officeDocument/2006/relationships/hyperlink" Target="https://www.topdevelopers.co/blog/app-development-cost/#whom-should-you-hire-for-mobile-app-development-project-requirement" TargetMode="External"/><Relationship Id="rId2" Type="http://schemas.openxmlformats.org/officeDocument/2006/relationships/hyperlink" Target="https://en.m.wikipedia.org/wiki/Mobile_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ependency-injectiondi-design-pattern/" TargetMode="External"/><Relationship Id="rId5" Type="http://schemas.openxmlformats.org/officeDocument/2006/relationships/hyperlink" Target="https://medium.com/@stheodorejohn/exploring-javascript-design-patterns-c257aa261550" TargetMode="External"/><Relationship Id="rId4" Type="http://schemas.openxmlformats.org/officeDocument/2006/relationships/hyperlink" Target="https://www.mvps.net/docs/design-patterns-singleton-factory-observer/" TargetMode="External"/><Relationship Id="rId9" Type="http://schemas.openxmlformats.org/officeDocument/2006/relationships/hyperlink" Target="https://www.spaceo.ca/blog/best-mobile-app-development-languages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138" y="1623852"/>
            <a:ext cx="11371724" cy="1669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CEF 440: INTERNET PROGRAMMING AND MOBILE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843" y="3429000"/>
            <a:ext cx="8637072" cy="977621"/>
          </a:xfrm>
        </p:spPr>
        <p:txBody>
          <a:bodyPr>
            <a:normAutofit/>
          </a:bodyPr>
          <a:lstStyle/>
          <a:p>
            <a:r>
              <a:rPr lang="en-US" sz="3600" dirty="0"/>
              <a:t>GROUP 1:    COURSE TASK 1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1II) swift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03426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Easy and concise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Takes less time compare to Objective-C to perform same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Is 2.6x faster to develop IOS apps with compared to objective-C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Effective automatic memory management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38683" y="208745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Code compatibility issues face with new language updates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Only useful for apps compatible with IOS7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or higher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IOS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development across various OS like IOS, macOS,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watchOS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30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1V) OBJECTIVE-C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087450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a mature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lan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guage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, Programmers easily find solutions to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deadends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while coding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Language is stable and new releases hardly need revisions making development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maintainance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cheaper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support older versions of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AppleOs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20753" y="2164613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Harder learning curve compared to other languages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Less secured apps compared to swift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need to maintain 2 separate files increases development time and synchronizing effort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IOS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Object oriented , inherits from C language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V)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46184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Cross-platform compatibility: </a:t>
            </a:r>
          </a:p>
          <a:p>
            <a:pPr lvl="1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Javasc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ript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mobile apps can run on both Android and IOS with minimal modifications ( Hybrid apps 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Its dynamic nature and extensive ecosystem accelerates development, prototyping and iteration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0070" y="1815604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Perfomance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overhead compared to native apps due to reliance on web views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Limited access to native or device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and PWA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Versatile, high level, commonly used for web, interpreted, dynamic runtime behavior </a:t>
            </a:r>
          </a:p>
        </p:txBody>
      </p:sp>
    </p:spTree>
    <p:extLst>
      <p:ext uri="{BB962C8B-B14F-4D97-AF65-F5344CB8AC3E}">
        <p14:creationId xmlns:p14="http://schemas.microsoft.com/office/powerpoint/2010/main" val="256823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Vi) dart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46184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Dart (with flutter) offers hot reload for instant emulation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  ahead-of-time (AOT) and just-in-time (JIT) compilations to provide performance on par with native apps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Clean and expressive syntax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9035" y="253900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Developers new to reactive frameworks might encounter a learning curve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Less mature ecosystem with fewer libraries compared to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javascript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Might encounter limitations in terms of platform specific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Modern, object-oriented, for web server and mobile dev </a:t>
            </a:r>
          </a:p>
        </p:txBody>
      </p:sp>
    </p:spTree>
    <p:extLst>
      <p:ext uri="{BB962C8B-B14F-4D97-AF65-F5344CB8AC3E}">
        <p14:creationId xmlns:p14="http://schemas.microsoft.com/office/powerpoint/2010/main" val="12507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Vii</a:t>
            </a:r>
            <a:r>
              <a:rPr lang="en-US" dirty="0"/>
              <a:t>) C #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539005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Used to develop cross-platform apps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Integration with Xamarin gives access to native APIs hence creating native-like applications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Rich and vibrant ecosystem, community, tools , libraries and resources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Xamarin also used AOT and JIT comp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ilation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providing better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perfomance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0070" y="224317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Developers new to Xamarin might encounter a learning curve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encounter limitations in terms of platform specific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Versatile, robust , developed by Microsoft </a:t>
            </a:r>
          </a:p>
        </p:txBody>
      </p:sp>
    </p:spTree>
    <p:extLst>
      <p:ext uri="{BB962C8B-B14F-4D97-AF65-F5344CB8AC3E}">
        <p14:creationId xmlns:p14="http://schemas.microsoft.com/office/powerpoint/2010/main" val="385161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374-5E85-4827-971C-5CD307F1A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214" y="892051"/>
            <a:ext cx="10966527" cy="2541431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REVIEW AND COMPARISON OF MOBILE APP DEVELOPMENT FRAMEWORKS</a:t>
            </a:r>
            <a:endParaRPr lang="en-US" sz="4800" dirty="0"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E635AD-DC3E-4F0B-9519-E39F21C8A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React native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568907" y="998901"/>
            <a:ext cx="11054186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JavaScript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Generally good. Renders components to the native platform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Relatively reduced.  Allows code reuse across different platforms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Component based architecture Allows for native-like experience, clean interfaces and smooth experience for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 with solid level of JavaScript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Very active and vibrant community, large number of libraries, plugins and assistant tools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Ideal for cross-platform development requiring frequent updates and quick prototyping  </a:t>
            </a:r>
          </a:p>
        </p:txBody>
      </p:sp>
    </p:spTree>
    <p:extLst>
      <p:ext uri="{BB962C8B-B14F-4D97-AF65-F5344CB8AC3E}">
        <p14:creationId xmlns:p14="http://schemas.microsoft.com/office/powerpoint/2010/main" val="166525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11) Flutter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Dart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Excels in performance since it eliminates need for a </a:t>
            </a:r>
            <a:r>
              <a:rPr lang="en-US" dirty="0" err="1"/>
              <a:t>javascript</a:t>
            </a:r>
            <a:r>
              <a:rPr lang="en-US" dirty="0"/>
              <a:t> bridge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Cross-platform framework hence decreased cost and development time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Widget based architecture allows for highly customizable, consistent and beautiful UI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 with solid level of Dart language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Rapidly growing with providing developers with resources to ease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 Ideal for Cross-platform apps with high UI requirements. Mostly used in gaming apps, media or streaming platforms </a:t>
            </a:r>
          </a:p>
        </p:txBody>
      </p:sp>
    </p:spTree>
    <p:extLst>
      <p:ext uri="{BB962C8B-B14F-4D97-AF65-F5344CB8AC3E}">
        <p14:creationId xmlns:p14="http://schemas.microsoft.com/office/powerpoint/2010/main" val="300957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11I) </a:t>
            </a:r>
            <a:r>
              <a:rPr lang="en-US" dirty="0" err="1"/>
              <a:t>IONic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Web Technologies (HTML, CSS, JavaScript, typescript )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Might encounter issues due to it’s reliance on web 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Relatively quick and cost effective due to familiar web 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Extensive libraries and components provide relatively beautiful UI with native like feel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Low to Moderate. Developers with web experience easily pick it up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 Ideal for Cross-platform apps with focus on content-based applications with rapid development cycles such as e-commerce and educational applications </a:t>
            </a:r>
          </a:p>
        </p:txBody>
      </p:sp>
    </p:spTree>
    <p:extLst>
      <p:ext uri="{BB962C8B-B14F-4D97-AF65-F5344CB8AC3E}">
        <p14:creationId xmlns:p14="http://schemas.microsoft.com/office/powerpoint/2010/main" val="7557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1V) native script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 JavaScript and </a:t>
            </a:r>
            <a:r>
              <a:rPr lang="en-US" dirty="0" err="1"/>
              <a:t>Typscript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Generally good. Has direct access to native APIs without need for a bridge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Cost effective and quick especially for teams with web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Its Native components provide a </a:t>
            </a:r>
            <a:r>
              <a:rPr lang="en-US" dirty="0" err="1"/>
              <a:t>seemless</a:t>
            </a:r>
            <a:r>
              <a:rPr lang="en-US" dirty="0"/>
              <a:t> native-like feel and interface for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complexity. Knowledge of </a:t>
            </a:r>
            <a:r>
              <a:rPr lang="en-US" dirty="0" err="1"/>
              <a:t>javascript</a:t>
            </a:r>
            <a:r>
              <a:rPr lang="en-US" dirty="0"/>
              <a:t> and typescript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:  </a:t>
            </a:r>
            <a:r>
              <a:rPr lang="en-US" dirty="0"/>
              <a:t>For Applications requiring close to native </a:t>
            </a:r>
            <a:r>
              <a:rPr lang="en-US" dirty="0" err="1"/>
              <a:t>perfomances</a:t>
            </a:r>
            <a:r>
              <a:rPr lang="en-US" dirty="0"/>
              <a:t> and access to Native APIs and tools </a:t>
            </a:r>
          </a:p>
        </p:txBody>
      </p:sp>
    </p:spTree>
    <p:extLst>
      <p:ext uri="{BB962C8B-B14F-4D97-AF65-F5344CB8AC3E}">
        <p14:creationId xmlns:p14="http://schemas.microsoft.com/office/powerpoint/2010/main" val="68575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8252258" cy="49243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800" dirty="0"/>
              <a:t>DEFINITION OF MAIN TERMS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MAJOR TYPES OF MOBILE APPS AND THEIR DIFFERENCES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OF MOBILE APP PROGRAMMING LANGUAGES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COMPARISON OF MOBILE APP FRAMEWORKS BASED ON SOME KEY CRITERIA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MOBILE APP ARHITECTURES AND DESIGN PATTERNS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OF REQUIREMENT ENGINEERING FOR MOBILE APP DEVELOPMENT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HOW TO ESTIMATE  MOBILE APP DEVELOPMENT COST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V) Xamarin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 C#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Fast execution and memory management leads to good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Development time might increase due to Issues with licensing fees and might decrease due to It’s ability to share code between 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Very </a:t>
            </a:r>
            <a:r>
              <a:rPr lang="en-US" dirty="0" err="1"/>
              <a:t>friendy</a:t>
            </a:r>
            <a:r>
              <a:rPr lang="en-US" dirty="0"/>
              <a:t> user interfaces. Allows access to native customizable 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 to </a:t>
            </a:r>
            <a:r>
              <a:rPr lang="en-US" dirty="0" err="1"/>
              <a:t>hight</a:t>
            </a:r>
            <a:r>
              <a:rPr lang="en-US" dirty="0"/>
              <a:t> complexity with </a:t>
            </a:r>
            <a:r>
              <a:rPr lang="en-US" dirty="0" err="1"/>
              <a:t>hight</a:t>
            </a:r>
            <a:r>
              <a:rPr lang="en-US" dirty="0"/>
              <a:t> proficiency in C#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:  </a:t>
            </a:r>
            <a:r>
              <a:rPr lang="en-US" dirty="0"/>
              <a:t> Suitable for </a:t>
            </a:r>
            <a:r>
              <a:rPr lang="en-US" dirty="0" err="1"/>
              <a:t>enteriprises</a:t>
            </a:r>
            <a:r>
              <a:rPr lang="en-US" dirty="0"/>
              <a:t> invested in the Microsoft ecosystem and requiring </a:t>
            </a:r>
            <a:r>
              <a:rPr lang="en-US" dirty="0" err="1"/>
              <a:t>hight</a:t>
            </a:r>
            <a:r>
              <a:rPr lang="en-US" dirty="0"/>
              <a:t> performance cross-platform </a:t>
            </a:r>
          </a:p>
        </p:txBody>
      </p:sp>
    </p:spTree>
    <p:extLst>
      <p:ext uri="{BB962C8B-B14F-4D97-AF65-F5344CB8AC3E}">
        <p14:creationId xmlns:p14="http://schemas.microsoft.com/office/powerpoint/2010/main" val="117291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714-46EE-4215-9137-9ABF83FE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MOBILE  APPLICATIONS ARCHITECTURES and design patterns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0DE8-F40E-44EC-8EAA-55CF33811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1B5-7164-438D-9273-EFBE475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Mobile app architectures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8FA6-6984-493D-A466-157019325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259068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</a:t>
            </a:r>
            <a:r>
              <a:rPr lang="en-US" dirty="0"/>
              <a:t>) LAYERED ARCHITECTURE (3 LAYERED ARCHITECTURE )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524037" y="1943415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components (layers)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User Interface layer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Application layer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Data layer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4404062" y="2669956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Scalability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Maintainability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Performance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Security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Also known as N-tier architecture (divides the application into multiple layers)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Each layer is responsible for implementing a particular functionality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CD40E-02E1-4633-906D-C68A95AB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30" y="2308433"/>
            <a:ext cx="463336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ii)  Monolithic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317071" y="1809065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Single code base  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Tight coupling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Single deployment unit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Shared Data Storage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3849637" y="2494306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Easy to develop, test and initially deploy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Existence of a wealth of tools and knowledge for this type of development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Does not require communication between separate services 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7" y="582111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components and modules of an application are tightly integrated into a single, unified unit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UI, application logic and data storage all bundled up in single code based and runs within a single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413DA-7017-4EE3-B017-2D7D881C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361" y="2181704"/>
            <a:ext cx="2149026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iIi</a:t>
            </a:r>
            <a:r>
              <a:rPr lang="en-US" dirty="0"/>
              <a:t>)  Microservices 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88226" y="2123519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Service independence </a:t>
            </a:r>
            <a:endParaRPr lang="en-US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Loose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coupling </a:t>
            </a:r>
            <a:endParaRPr kumimoji="0" lang="en-US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Small and focused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Distributed deployment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Polyglot technology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Independent Data man</a:t>
            </a:r>
            <a:r>
              <a:rPr lang="en-US" b="1" u="sng" dirty="0" err="1">
                <a:solidFill>
                  <a:prstClr val="black"/>
                </a:solidFill>
                <a:latin typeface="Gill Sans MT" panose="020B0502020104020203"/>
              </a:rPr>
              <a:t>agement</a:t>
            </a: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endParaRPr kumimoji="0" lang="en-US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3926505" y="2587605"/>
            <a:ext cx="4796117" cy="336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Gill Sans MT" panose="020B0502020104020203"/>
              </a:rPr>
              <a:t>Microservices can be individually scaled up or down as needed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Flexibility in choosing the most appropriate technology for each service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teams can work on individual services, hence faster development cycles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 in one service is less likely to impact the entire application</a:t>
            </a:r>
            <a:endParaRPr lang="en-US" sz="16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 small, independent, and loosely coupled services operating simultaneously to provide its functionality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application is split  into individual services, each responsible for a specific set of tasks or functionalities.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BC9B3-3140-4A24-9192-98BE3DD4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753" y="2371151"/>
            <a:ext cx="3283398" cy="2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iv)  Model-view-controller (</a:t>
            </a:r>
            <a:r>
              <a:rPr lang="en-US" dirty="0" err="1"/>
              <a:t>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2605738" y="1881860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Model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View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Controller 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divides the application into three interconnected components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primary purpose of the MVC pattern is to separate the concerns of an application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489BE-A325-4587-97E1-E661429C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4177"/>
            <a:ext cx="3490262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7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v)  Model-view-</a:t>
            </a:r>
            <a:r>
              <a:rPr lang="en-US" dirty="0" err="1"/>
              <a:t>viewmodel</a:t>
            </a:r>
            <a:r>
              <a:rPr lang="en-US" dirty="0"/>
              <a:t> (</a:t>
            </a:r>
            <a:r>
              <a:rPr lang="en-US" dirty="0" err="1"/>
              <a:t>mvvm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2752254" y="1703693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Model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View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 err="1">
                <a:solidFill>
                  <a:prstClr val="black"/>
                </a:solidFill>
                <a:latin typeface="Gill Sans MT" panose="020B0502020104020203"/>
              </a:rPr>
              <a:t>ViewModel</a:t>
            </a: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 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evolution of MVC mainly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used for UI design in mobile and web apps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 design to reflect separation of concerns of an application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741AA-6E83-4C95-97B0-72019724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2" y="1994270"/>
            <a:ext cx="3048264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1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4696-AC09-497B-B948-A697E232C5CB}"/>
              </a:ext>
            </a:extLst>
          </p:cNvPr>
          <p:cNvSpPr txBox="1">
            <a:spLocks/>
          </p:cNvSpPr>
          <p:nvPr/>
        </p:nvSpPr>
        <p:spPr>
          <a:xfrm>
            <a:off x="-571992" y="190370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vi)  </a:t>
            </a:r>
            <a:r>
              <a:rPr lang="en-US" sz="2900" dirty="0"/>
              <a:t>Model-view-presenter (</a:t>
            </a:r>
            <a:r>
              <a:rPr lang="en-US" sz="2900" dirty="0" err="1"/>
              <a:t>mvp</a:t>
            </a:r>
            <a:r>
              <a:rPr lang="en-US" sz="29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47B6-D0EB-41A0-9854-67B352481B79}"/>
              </a:ext>
            </a:extLst>
          </p:cNvPr>
          <p:cNvSpPr txBox="1">
            <a:spLocks/>
          </p:cNvSpPr>
          <p:nvPr/>
        </p:nvSpPr>
        <p:spPr>
          <a:xfrm>
            <a:off x="-2215352" y="2098314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DD44F-8A73-4CC4-98FE-BC2067ACCD96}"/>
              </a:ext>
            </a:extLst>
          </p:cNvPr>
          <p:cNvSpPr/>
          <p:nvPr/>
        </p:nvSpPr>
        <p:spPr>
          <a:xfrm>
            <a:off x="1451578" y="2212099"/>
            <a:ext cx="4796117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Model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View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Presenter 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C2A91-AAC2-4685-BD25-F6AF6F4E7FAB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evolution of the MVC Model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E607EB-0C8B-4F23-8257-8DE0243442FB}"/>
              </a:ext>
            </a:extLst>
          </p:cNvPr>
          <p:cNvSpPr txBox="1">
            <a:spLocks/>
          </p:cNvSpPr>
          <p:nvPr/>
        </p:nvSpPr>
        <p:spPr>
          <a:xfrm>
            <a:off x="451969" y="3823620"/>
            <a:ext cx="11052676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vii)  </a:t>
            </a:r>
            <a:r>
              <a:rPr lang="en-US" sz="2900" dirty="0"/>
              <a:t>View interactor presenter entity routing  (viper)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95C6ED-8BA9-461D-82CF-C5B9A1EE55DE}"/>
              </a:ext>
            </a:extLst>
          </p:cNvPr>
          <p:cNvSpPr txBox="1">
            <a:spLocks/>
          </p:cNvSpPr>
          <p:nvPr/>
        </p:nvSpPr>
        <p:spPr>
          <a:xfrm>
            <a:off x="-2272570" y="4984126"/>
            <a:ext cx="11052676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vii)  </a:t>
            </a:r>
            <a:r>
              <a:rPr lang="en-US" sz="2900" dirty="0"/>
              <a:t>Clean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52308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27CD-F5B8-4656-A992-7B630F11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Mobile app design patterns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D11D-0A11-4DC8-B517-80CCBCBD1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380351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DEFINITION OF KEY TERMS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9FF2A-2883-41C6-92C1-DDA8CCDF1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1) SINGLETON PATTERN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05435" y="1183341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a class has only one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a global point of access to that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Guarantees that all code refers to the same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when you want to limit resource usage, maintain consistency, or provide a shared service throughout the application.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applied to scenarios like logging services, database connections, or configuration managers.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8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1I) OBSERVER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1048871" y="860612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a one-to-many dependency between objects.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Notifying dependents when the state of an object changes.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automatic updates and synchronization between objects.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in scenarios such as real-time stock market updates, event-driven systems, or UI components that need to respond to changes in data.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69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II1) FACTORY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1048871" y="1021977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different instances of related objects based on conditions or parameters.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subclasses to decide which class to instantiate.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when you want to abstract the object creation process and decouple it from the client code.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used in scenarios such as creating different character classes in a game or generating different types of documents based on user input.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96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1V) DEPENDENCY INJECTION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68188" y="618565"/>
            <a:ext cx="10094258" cy="225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ROLE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The component or class that depends on services provided by another class.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Service: The component or class providing specific functionality.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Injector: Creates instances of services and injects them into the client.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Interface: Defines the contract that services must implement.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BABB3-5E6A-4814-BFF7-EB60DA8FC109}"/>
              </a:ext>
            </a:extLst>
          </p:cNvPr>
          <p:cNvSpPr/>
          <p:nvPr/>
        </p:nvSpPr>
        <p:spPr>
          <a:xfrm>
            <a:off x="968188" y="2689412"/>
            <a:ext cx="10094258" cy="3003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Loose coupling and reusability.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Testability (inject mock or test doubles).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 and flexibility.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java frameworks like Spring or JavaScript frameworks like Nest,  In Android development, frameworks like Dagger use DI to inject dependencies into activities, fragments, and services.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Decoupling components.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testability.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63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V) ADAPTER PATTERN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68188" y="618565"/>
            <a:ext cx="10094258" cy="225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ROLE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Interface: Defines the interface expected by the client.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existing class with an incompatible interface.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Adapter: Implements the target interface and internally uses an instance of the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Interacts with objects via the target interface.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BABB3-5E6A-4814-BFF7-EB60DA8FC109}"/>
              </a:ext>
            </a:extLst>
          </p:cNvPr>
          <p:cNvSpPr/>
          <p:nvPr/>
        </p:nvSpPr>
        <p:spPr>
          <a:xfrm>
            <a:off x="968188" y="2608729"/>
            <a:ext cx="10094258" cy="1640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Adapting data from a REST API (with a specific format) to display in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RecyclerView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data from a database query to match the expected format in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ListView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07DDD-E2CB-492F-A77F-D4CA42A43BB5}"/>
              </a:ext>
            </a:extLst>
          </p:cNvPr>
          <p:cNvSpPr/>
          <p:nvPr/>
        </p:nvSpPr>
        <p:spPr>
          <a:xfrm>
            <a:off x="856128" y="4625787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V1) DECORATOR PATTERN </a:t>
            </a:r>
          </a:p>
        </p:txBody>
      </p:sp>
    </p:spTree>
    <p:extLst>
      <p:ext uri="{BB962C8B-B14F-4D97-AF65-F5344CB8AC3E}">
        <p14:creationId xmlns:p14="http://schemas.microsoft.com/office/powerpoint/2010/main" val="1569757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5FF5-25FD-48B6-B994-BCDCBEC3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6F93-2FE8-418B-8639-A07A5B27B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45661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AB54-56A4-40C0-87FB-5C097B4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 that help in understanding, recording, and managing the demands of stakeholders.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1C96-6785-46B0-BEB5-A5C5E673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FEASIBILITY STUDIES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Technical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Operational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Economic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Legal and Regulatory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Schedule feasibility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 ELICITATION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8C4667-37A6-48CC-9FD8-9B3B2C8FBBE1}"/>
              </a:ext>
            </a:extLst>
          </p:cNvPr>
          <p:cNvSpPr txBox="1">
            <a:spLocks/>
          </p:cNvSpPr>
          <p:nvPr/>
        </p:nvSpPr>
        <p:spPr>
          <a:xfrm>
            <a:off x="1264023" y="770965"/>
            <a:ext cx="10328713" cy="46347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REQUIREMENTS SPECIFICATION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Functional Requirements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Non-functional Requirements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Constraints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Acceptance criteria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REQUIREMENTS VERIFICATION AND VALIDATION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Verification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Validation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 REQUIREMENTS MANAGEMENT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2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0452-F70F-4BB1-9079-76F4A81B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REQUIREMENTS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641B-49A2-4F8A-BE67-8E682605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77" y="2024697"/>
            <a:ext cx="10816270" cy="389200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ensure that the software meets the needs and expectations of the stakeholders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help identify potential issues or problems early in the development process, allowing for adjustments to be made before significant errors at successive stages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ensure that the software is developed in a cost-effective and efficient manner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solid foundation for the development process, which helps to reduce risk of failure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32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C32-A0DF-461C-93B5-BC9F450A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REQUIREMENT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D64B-AE01-4190-9D89-E8547D8A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time-consuming and costly, particularly if the requirements gathering process is not well-managed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requirements can lead to delays and increased costs in the development process.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6E219-353E-4166-BF31-12257CE8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INTERNET PROGRAMMING: 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Internet programming involves creating software applications that are accessed through the internet. These applications typically run on web servers and are accessed by users through web browsers.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MOBILE PROGRAMMING: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Mobile programming on the other hand involves creating software applications specifically designed to run on mobile devices such as; smartphones and tablets. Mobile programming often involves developing applications for popular mobile operating systems like iOS (for Apple devices) and Android (for devices from various manufacturers).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B19-4D31-433C-B910-91C74218A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STUDY OF ESTIMATING MOBILE APP DEVELOPMENT COST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939B-6E6A-4D11-88ED-11C213D8C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4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EA7B-AFBF-40A6-A2AB-80EC8953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FORMULAR FOR CALCULATING COST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40E47-048B-406D-A90E-D3B31AA0B8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70" y="2090458"/>
            <a:ext cx="7450535" cy="32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0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FF53-4343-4875-B384-EE90FB0A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II) FACTORS INFLUECNING MOBILE APP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E21-C63C-4EC8-AED1-9C4AAC0D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CHOOSING YOUR TECHNOLOGY PARTNER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LOCATION OF THE APP DEVELOPMENT COMPANY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HIRING MODELS FOR THE APP DEVELOPMENT COMPANY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Time and material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Fixed cost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Hourly Rate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32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541284-31E8-4DC8-8FA1-85589255AC3D}"/>
              </a:ext>
            </a:extLst>
          </p:cNvPr>
          <p:cNvSpPr txBox="1">
            <a:spLocks/>
          </p:cNvSpPr>
          <p:nvPr/>
        </p:nvSpPr>
        <p:spPr>
          <a:xfrm>
            <a:off x="770262" y="70390"/>
            <a:ext cx="10283221" cy="534429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SCOPE AND TECHNOLOGY OF YOUR APPLICATION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APP DEVELOPMENT COST BASED ON TYPE OF APP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OnDemand Apps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E-commerce app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data driven Apps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Authentication app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Social media apps 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APP DEVELOPMENT PLATFORM TO CATER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Android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iOS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 Cross-platform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FUTURES, FUNCTIONALITIES AND COMPLEXITY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Simple Apps :    </a:t>
            </a:r>
            <a:r>
              <a:rPr lang="en-US" dirty="0" err="1"/>
              <a:t>todo</a:t>
            </a:r>
            <a:r>
              <a:rPr lang="en-US" dirty="0"/>
              <a:t>, weather tracking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Mid-level Apps :   Shopify, Mc </a:t>
            </a:r>
            <a:r>
              <a:rPr lang="en-US" dirty="0" err="1"/>
              <a:t>Donalds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Complex Apps :    Uber, snapchats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5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172-895E-4FE9-B88A-3AD41E08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992" y="867037"/>
            <a:ext cx="8776447" cy="104923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III)  </a:t>
            </a:r>
            <a: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Mobile App Development Process with Cost</a:t>
            </a:r>
            <a:b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		Breakdown </a:t>
            </a:r>
            <a:br>
              <a:rPr lang="en-US" sz="1800" b="1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8C72-7FFC-49D1-9A8B-E8F26B38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DISCOVERY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 AND DEPLOYMENT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MAINTENANCE AND SUPPORT PHASE </a:t>
            </a:r>
          </a:p>
        </p:txBody>
      </p:sp>
    </p:spTree>
    <p:extLst>
      <p:ext uri="{BB962C8B-B14F-4D97-AF65-F5344CB8AC3E}">
        <p14:creationId xmlns:p14="http://schemas.microsoft.com/office/powerpoint/2010/main" val="2873612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BF73-865C-4236-9354-1C8B24FC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96350" cy="1049235"/>
          </a:xfrm>
        </p:spPr>
        <p:txBody>
          <a:bodyPr>
            <a:normAutofit/>
          </a:bodyPr>
          <a:lstStyle/>
          <a:p>
            <a:r>
              <a:rPr lang="en-US" sz="2800" dirty="0"/>
              <a:t>iv)   WHOM AND WHEN SHOULD YOU HIRE FOR YOUR  			MOBILE APP DEVELOPMENT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7772-8D3F-4B35-88B0-5D03E1CF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8104797" cy="29148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IN-HOUSE-APP DEVELOPMENT TEAM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FREE LANCE APP DEVELOPERS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OUTSOURCING MOBILE APP DEVELOPMENT COMPANIES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05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B32E-0D60-461D-9EF0-E786C210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55" y="1154142"/>
            <a:ext cx="4214115" cy="104923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9404-28A9-47A8-BF77-8CFF7FC5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https://en.m.wikipedia.org/wiki/Mobile_app#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https://www.cs.ubbcluj.ro/~studia-i/journal/journal/article/view/43/43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https://www.mvps.net/docs/design-patterns-singleton-factory-observer/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https://medium.com/@stheodorejohn/exploring-javascript-design-patterns-c257aa261550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https://www.geeksforgeeks.org/dependency-injectiondi-design-pattern/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https://www.topdevelopers.co/blog/app-development-cost/#whom-should-you-hire-for-mobile-app-development-project-requirement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https://www.octalsoftware.com/blog/mobile-app-architecture-guide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https://www.spaceo.ca/blog/best-mobile-app-development-languages/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“Requirements Engineering in Software Engineering”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https://www.geeksforgeeks.org/software-engineering-requirements-engineering-process/ date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89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27174"/>
              </p:ext>
            </p:extLst>
          </p:nvPr>
        </p:nvGraphicFramePr>
        <p:xfrm>
          <a:off x="2445996" y="806825"/>
          <a:ext cx="7791698" cy="3153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970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TCHUIDJAN JORDAN BRYANT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9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ED48-C26E-49F6-89AF-9710C957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83" y="802298"/>
            <a:ext cx="11940988" cy="25414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Comparison of MAJOR TYPES OF MOBILE APPS AND THEIR DIFFERENCES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CA99F-4E24-4FBC-A344-A8A85F69F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4296-20D6-4233-92BD-A4BDF599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B88BE49-B7E6-4873-8FC0-F25DECD69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175878"/>
              </p:ext>
            </p:extLst>
          </p:nvPr>
        </p:nvGraphicFramePr>
        <p:xfrm>
          <a:off x="671046" y="250077"/>
          <a:ext cx="10666338" cy="601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507">
                  <a:extLst>
                    <a:ext uri="{9D8B030D-6E8A-4147-A177-3AD203B41FA5}">
                      <a16:colId xmlns:a16="http://schemas.microsoft.com/office/drawing/2014/main" val="189400726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463291895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2511562568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748902019"/>
                    </a:ext>
                  </a:extLst>
                </a:gridCol>
              </a:tblGrid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Progressive web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Hybrids mobile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72247"/>
                  </a:ext>
                </a:extLst>
              </a:tr>
              <a:tr h="615934">
                <a:tc>
                  <a:txBody>
                    <a:bodyPr/>
                    <a:lstStyle/>
                    <a:p>
                      <a:r>
                        <a:rPr lang="en-US" dirty="0"/>
                        <a:t>Development technology</a:t>
                      </a:r>
                    </a:p>
                    <a:p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 specific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 Web technologies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native plus web technologies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2655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Access to device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camera, accelerometer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access compared to 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 frameworks used and the integrated plugins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0652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faster and smother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slower compared to 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implementation but can be slower than </a:t>
                      </a:r>
                      <a:r>
                        <a:rPr lang="en-US" dirty="0" err="1"/>
                        <a:t>navtive</a:t>
                      </a:r>
                      <a:r>
                        <a:rPr lang="en-US" dirty="0"/>
                        <a:t>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30230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Installation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to be installed onto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accessed through the browser. Not installed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to be installed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19044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Development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cost due to separate development 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lower due to single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lower that native but higher than PWAs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2948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App updates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Pushed through app stores need to be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 in real time. No need to be downloaded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done through apps stores or via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3647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Examples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Instagram, Spotify (android and IOS versions)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lite, Pinterest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Evernote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3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 of mobile app programming languages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46079D-5B7B-4C81-B6C3-AA40CA570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1)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9" y="1994647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Relatively simple to learn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Has a collection of open source libraries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that help mitigate cost and time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Support many programming tools (JUnit 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ApacheANT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JRat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Very secure compared to other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11788" y="181983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No manual garbage collection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Comparatively slower than native C and C++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Code is usually more lengthy hence less readable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Android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Multipurpose Object oriented for both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Deskto</a:t>
            </a: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p and Mobile development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2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1I)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30668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Develops apps in less time and is easier to deploy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It is interoperable and can easily be adopted for mobile dev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Lesser changes of bugs since its compiler detects almost if not all errors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02823" y="215153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Has fewer available resources since it is new as an android development language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Some android studio features like autocomplete are slower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kotlin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that for java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Has a lower official support compared to java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</a:t>
            </a:r>
            <a:r>
              <a:rPr lang="en-US" dirty="0" err="1">
                <a:solidFill>
                  <a:prstClr val="black"/>
                </a:solidFill>
                <a:latin typeface="Gill Sans MT" panose="020B0502020104020203"/>
              </a:rPr>
              <a:t>Androd</a:t>
            </a: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Tailored specifically for mobile development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284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485</TotalTime>
  <Words>2670</Words>
  <Application>Microsoft Office PowerPoint</Application>
  <PresentationFormat>Widescreen</PresentationFormat>
  <Paragraphs>402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</vt:lpstr>
      <vt:lpstr>Gill Sans MT</vt:lpstr>
      <vt:lpstr>Symbol</vt:lpstr>
      <vt:lpstr>Gallery</vt:lpstr>
      <vt:lpstr>CEF 440: INTERNET PROGRAMMING AND MOBILE PROGRAMMING </vt:lpstr>
      <vt:lpstr>OUTLINE </vt:lpstr>
      <vt:lpstr>DEFINITION OF KEY TERMS </vt:lpstr>
      <vt:lpstr>PowerPoint Presentation</vt:lpstr>
      <vt:lpstr>Comparison of MAJOR TYPES OF MOBILE APPS AND THEIR DIFFERENCES </vt:lpstr>
      <vt:lpstr>PowerPoint Presentation</vt:lpstr>
      <vt:lpstr>Review of mobile app programming languages </vt:lpstr>
      <vt:lpstr>1) Java </vt:lpstr>
      <vt:lpstr>1I) KOTLIN</vt:lpstr>
      <vt:lpstr>1II) swift  </vt:lpstr>
      <vt:lpstr>1V) OBJECTIVE-C </vt:lpstr>
      <vt:lpstr>V) Javascript </vt:lpstr>
      <vt:lpstr>Vi) dart  </vt:lpstr>
      <vt:lpstr>Vii) C #  </vt:lpstr>
      <vt:lpstr>REVIEW AND COMPARISON OF MOBILE APP DEVELOPMENT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 APPLICATIONS ARCHITECTURES and design patterns  </vt:lpstr>
      <vt:lpstr>1) Mobile app architectures </vt:lpstr>
      <vt:lpstr>i) LAYERED ARCHITECTURE (3 LAYERED ARCHITECTURE )   </vt:lpstr>
      <vt:lpstr>ii)  Monolithic architecture </vt:lpstr>
      <vt:lpstr>iIi)  Microservices  architecture </vt:lpstr>
      <vt:lpstr>iv)  Model-view-controller (mvc)</vt:lpstr>
      <vt:lpstr>v)  Model-view-viewmodel (mvvm)</vt:lpstr>
      <vt:lpstr>PowerPoint Presentation</vt:lpstr>
      <vt:lpstr>2) Mobile app design patterns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ENGINEERING </vt:lpstr>
      <vt:lpstr>tasks that help in understanding, recording, and managing the demands of stakeholders. </vt:lpstr>
      <vt:lpstr>PowerPoint Presentation</vt:lpstr>
      <vt:lpstr>ADVANTAGES OF REQUIREMENTS ENGINEERING </vt:lpstr>
      <vt:lpstr>DISADVANTAGES OF REQUIREMENT ENGINEERING </vt:lpstr>
      <vt:lpstr>STUDY OF ESTIMATING MOBILE APP DEVELOPMENT COST</vt:lpstr>
      <vt:lpstr>1) FORMULAR FOR CALCULATING COST </vt:lpstr>
      <vt:lpstr>II) FACTORS INFLUECNING MOBILE APP DEVELOPMENT  </vt:lpstr>
      <vt:lpstr>PowerPoint Presentation</vt:lpstr>
      <vt:lpstr> III)  Mobile App Development Process with Cost    Breakdown  </vt:lpstr>
      <vt:lpstr>iv)   WHOM AND WHEN SHOULD YOU HIRE FOR YOUR     MOBILE APP DEVELOPMENT PROJECT </vt:lpstr>
      <vt:lpstr>REFERENCES 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39</cp:revision>
  <dcterms:created xsi:type="dcterms:W3CDTF">2024-03-31T10:54:04Z</dcterms:created>
  <dcterms:modified xsi:type="dcterms:W3CDTF">2024-04-07T12:02:48Z</dcterms:modified>
</cp:coreProperties>
</file>