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5" r:id="rId1"/>
  </p:sldMasterIdLst>
  <p:sldIdLst>
    <p:sldId id="256" r:id="rId2"/>
    <p:sldId id="258" r:id="rId3"/>
    <p:sldId id="259" r:id="rId4"/>
    <p:sldId id="261" r:id="rId5"/>
    <p:sldId id="308" r:id="rId6"/>
    <p:sldId id="262" r:id="rId7"/>
    <p:sldId id="309" r:id="rId8"/>
    <p:sldId id="307" r:id="rId9"/>
    <p:sldId id="357" r:id="rId10"/>
    <p:sldId id="310" r:id="rId11"/>
    <p:sldId id="358" r:id="rId12"/>
    <p:sldId id="336" r:id="rId13"/>
    <p:sldId id="311" r:id="rId14"/>
    <p:sldId id="334" r:id="rId15"/>
    <p:sldId id="342" r:id="rId16"/>
    <p:sldId id="335" r:id="rId17"/>
    <p:sldId id="337" r:id="rId18"/>
    <p:sldId id="338" r:id="rId19"/>
    <p:sldId id="339" r:id="rId20"/>
    <p:sldId id="340" r:id="rId21"/>
    <p:sldId id="341" r:id="rId22"/>
    <p:sldId id="343" r:id="rId23"/>
    <p:sldId id="344" r:id="rId24"/>
    <p:sldId id="345" r:id="rId25"/>
    <p:sldId id="346" r:id="rId26"/>
    <p:sldId id="347" r:id="rId27"/>
    <p:sldId id="348" r:id="rId28"/>
    <p:sldId id="332" r:id="rId29"/>
    <p:sldId id="349" r:id="rId30"/>
    <p:sldId id="350" r:id="rId31"/>
    <p:sldId id="352" r:id="rId32"/>
    <p:sldId id="351" r:id="rId33"/>
    <p:sldId id="353" r:id="rId34"/>
    <p:sldId id="354" r:id="rId35"/>
    <p:sldId id="321" r:id="rId36"/>
    <p:sldId id="355" r:id="rId37"/>
    <p:sldId id="356" r:id="rId38"/>
    <p:sldId id="30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9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6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0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6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1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47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69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8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7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9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05F2BD-1DF2-4616-87F3-275353B3DB6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84" r:id="rId9"/>
    <p:sldLayoutId id="2147484385" r:id="rId10"/>
    <p:sldLayoutId id="2147484386" r:id="rId11"/>
    <p:sldLayoutId id="2147484387" r:id="rId12"/>
    <p:sldLayoutId id="2147484388" r:id="rId13"/>
    <p:sldLayoutId id="2147484389" r:id="rId14"/>
    <p:sldLayoutId id="2147484390" r:id="rId15"/>
    <p:sldLayoutId id="2147484391" r:id="rId16"/>
    <p:sldLayoutId id="21474843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E0C1-E64E-4C7D-AC4B-FC8E9D23B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686" y="393570"/>
            <a:ext cx="11371724" cy="38767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DESIGN AND IMPLEMENTATION OF A MOBILE-BASED ARCHIVAL AND RETRIEVAL OF MISSING OBJECTS APPLICATION USING IMAGE MATCHING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2B778-455E-4C9A-924A-C6DE0B23D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307" y="3645817"/>
            <a:ext cx="8637072" cy="850769"/>
          </a:xfrm>
        </p:spPr>
        <p:txBody>
          <a:bodyPr>
            <a:normAutofit/>
          </a:bodyPr>
          <a:lstStyle/>
          <a:p>
            <a:r>
              <a:rPr lang="en-US" sz="3600" dirty="0"/>
              <a:t> task 2: requirements gathering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23B2C-F634-4397-9599-A6DD354AADD7}"/>
              </a:ext>
            </a:extLst>
          </p:cNvPr>
          <p:cNvSpPr txBox="1">
            <a:spLocks/>
          </p:cNvSpPr>
          <p:nvPr/>
        </p:nvSpPr>
        <p:spPr>
          <a:xfrm>
            <a:off x="5347043" y="4995422"/>
            <a:ext cx="1845608" cy="622954"/>
          </a:xfrm>
          <a:prstGeom prst="rect">
            <a:avLst/>
          </a:prstGeom>
        </p:spPr>
        <p:txBody>
          <a:bodyPr vert="horz" lIns="91440" tIns="91440" rIns="91440" bIns="9144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Group one</a:t>
            </a:r>
          </a:p>
        </p:txBody>
      </p:sp>
    </p:spTree>
    <p:extLst>
      <p:ext uri="{BB962C8B-B14F-4D97-AF65-F5344CB8AC3E}">
        <p14:creationId xmlns:p14="http://schemas.microsoft.com/office/powerpoint/2010/main" val="221295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59" y="538787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II)     </a:t>
            </a:r>
            <a:r>
              <a:rPr lang="en-US" b="1" dirty="0"/>
              <a:t>End users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1828651" y="2037845"/>
            <a:ext cx="97757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800" dirty="0"/>
              <a:t>Awareness</a:t>
            </a:r>
          </a:p>
          <a:p>
            <a:endParaRPr lang="en-US" sz="2800" dirty="0"/>
          </a:p>
          <a:p>
            <a:r>
              <a:rPr lang="en-US" sz="2800" dirty="0"/>
              <a:t>ii. Money Incentive</a:t>
            </a:r>
          </a:p>
          <a:p>
            <a:endParaRPr lang="en-US" sz="2800" dirty="0"/>
          </a:p>
          <a:p>
            <a:r>
              <a:rPr lang="en-US" sz="2800" dirty="0"/>
              <a:t>iii. User account creation</a:t>
            </a:r>
          </a:p>
          <a:p>
            <a:pPr marL="400050" indent="-400050">
              <a:buFont typeface="+mj-lt"/>
              <a:buAutoNum type="romanLcPeriod"/>
            </a:pP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069093-3ACD-448B-ACA5-1957E4D4D67F}"/>
              </a:ext>
            </a:extLst>
          </p:cNvPr>
          <p:cNvSpPr txBox="1">
            <a:spLocks/>
          </p:cNvSpPr>
          <p:nvPr/>
        </p:nvSpPr>
        <p:spPr>
          <a:xfrm>
            <a:off x="3008647" y="1588022"/>
            <a:ext cx="5891901" cy="552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  impressions and requirements </a:t>
            </a:r>
          </a:p>
        </p:txBody>
      </p:sp>
    </p:spTree>
    <p:extLst>
      <p:ext uri="{BB962C8B-B14F-4D97-AF65-F5344CB8AC3E}">
        <p14:creationId xmlns:p14="http://schemas.microsoft.com/office/powerpoint/2010/main" val="407452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20" y="412784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II)     </a:t>
            </a:r>
            <a:r>
              <a:rPr lang="en-US" b="1" dirty="0"/>
              <a:t>End users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04D5-5908-4C3C-AB0E-657BFA3D0887}"/>
              </a:ext>
            </a:extLst>
          </p:cNvPr>
          <p:cNvSpPr txBox="1"/>
          <p:nvPr/>
        </p:nvSpPr>
        <p:spPr>
          <a:xfrm>
            <a:off x="1828651" y="2037845"/>
            <a:ext cx="97757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iv. User information</a:t>
            </a:r>
          </a:p>
          <a:p>
            <a:endParaRPr lang="en-US" sz="2800" dirty="0"/>
          </a:p>
          <a:p>
            <a:r>
              <a:rPr lang="en-US" sz="2800" dirty="0"/>
              <a:t>v. Road side camera integration</a:t>
            </a:r>
          </a:p>
          <a:p>
            <a:endParaRPr lang="en-US" sz="2800" dirty="0"/>
          </a:p>
          <a:p>
            <a:r>
              <a:rPr lang="en-US" sz="2800" dirty="0"/>
              <a:t>vi. Security concerns</a:t>
            </a:r>
          </a:p>
          <a:p>
            <a:pPr marL="400050" indent="-400050">
              <a:buFont typeface="+mj-lt"/>
              <a:buAutoNum type="romanLcPeriod"/>
            </a:pP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069093-3ACD-448B-ACA5-1957E4D4D67F}"/>
              </a:ext>
            </a:extLst>
          </p:cNvPr>
          <p:cNvSpPr txBox="1">
            <a:spLocks/>
          </p:cNvSpPr>
          <p:nvPr/>
        </p:nvSpPr>
        <p:spPr>
          <a:xfrm>
            <a:off x="3150049" y="1420984"/>
            <a:ext cx="5891901" cy="552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  impressions and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68274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70DF-69D4-4DC7-B373-226F21CFAB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68450"/>
            <a:ext cx="9759950" cy="26924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  <a:t>3.</a:t>
            </a:r>
            <a:r>
              <a:rPr lang="en-US" sz="66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  <a:t>ONLINE SURVEYS</a:t>
            </a:r>
            <a:endParaRPr lang="en-US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0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F41A7E-7EDE-46E4-B366-8AD51B623ADA}"/>
              </a:ext>
            </a:extLst>
          </p:cNvPr>
          <p:cNvSpPr txBox="1"/>
          <p:nvPr/>
        </p:nvSpPr>
        <p:spPr>
          <a:xfrm>
            <a:off x="7007361" y="2457233"/>
            <a:ext cx="451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EAF3E-98D3-44F4-A09C-E0C5CA5CEB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268" y="0"/>
            <a:ext cx="12028602" cy="61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1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FB9502-6904-4B31-8860-1B1FCE4AF7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2869" cy="60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3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C6A80A-EEA3-42E1-B2CE-FB40705228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269" y="-75416"/>
            <a:ext cx="12097731" cy="61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329E51-BED5-40E7-AE12-CFC9D4D495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7010" y="418694"/>
            <a:ext cx="11203166" cy="5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8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B76E4-1EDE-417F-B2C6-9720C07636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0928" y="207389"/>
            <a:ext cx="10816866" cy="56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53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74FEA2-7792-455B-858A-D3BE76D69AC2}"/>
              </a:ext>
            </a:extLst>
          </p:cNvPr>
          <p:cNvSpPr txBox="1"/>
          <p:nvPr/>
        </p:nvSpPr>
        <p:spPr>
          <a:xfrm>
            <a:off x="405353" y="245097"/>
            <a:ext cx="11114202" cy="551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D5006-E9EC-4776-AA96-8FEFFA742A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8656" y="245097"/>
            <a:ext cx="10546631" cy="55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3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6E673-43A7-4BF7-A5D2-F0BAD511EB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8095" y="273377"/>
            <a:ext cx="9869864" cy="53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8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6F1A-0693-462D-9710-7326258FAA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1613"/>
            <a:ext cx="8253413" cy="4921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6C96-F28C-4F08-A421-2FCBC6D1B8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93738"/>
            <a:ext cx="9820275" cy="5056187"/>
          </a:xfrm>
        </p:spPr>
        <p:txBody>
          <a:bodyPr>
            <a:normAutofit fontScale="92500" lnSpcReduction="2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600" dirty="0"/>
              <a:t>    INTRODUCTION</a:t>
            </a:r>
          </a:p>
          <a:p>
            <a:pPr marL="0" indent="0">
              <a:buNone/>
            </a:pPr>
            <a:endParaRPr lang="en-US" sz="3600" dirty="0"/>
          </a:p>
          <a:p>
            <a:pPr marL="400050" indent="-400050">
              <a:buFont typeface="+mj-lt"/>
              <a:buAutoNum type="romanUcPeriod"/>
            </a:pPr>
            <a:r>
              <a:rPr lang="en-US" sz="3600" dirty="0"/>
              <a:t>    REQUIREMENTS ELICITATION:        							</a:t>
            </a:r>
            <a:r>
              <a:rPr lang="en-US" sz="2200" dirty="0"/>
              <a:t>METHODOLOGY AND RESULTS </a:t>
            </a:r>
          </a:p>
          <a:p>
            <a:pPr marL="0" indent="0">
              <a:buNone/>
            </a:pPr>
            <a:endParaRPr lang="en-US" sz="3600" dirty="0"/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STAKEHOLDER IDENTIFICATION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 INTERVIEWING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SURVEYS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BRAINSTROMING  </a:t>
            </a:r>
          </a:p>
          <a:p>
            <a:pPr marL="457200" lvl="1" indent="0">
              <a:buNone/>
            </a:pPr>
            <a:endParaRPr lang="en-US" sz="2400" dirty="0"/>
          </a:p>
          <a:p>
            <a:pPr marL="400050" indent="-400050">
              <a:buFont typeface="+mj-lt"/>
              <a:buAutoNum type="romanUcPeriod"/>
            </a:pPr>
            <a:r>
              <a:rPr lang="en-US" sz="3600" dirty="0"/>
              <a:t>CONCLUSION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5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E0E11-5354-4588-9E74-8B064AA052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133031"/>
            <a:ext cx="12127204" cy="592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7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2AC9B1-81C1-4C6A-94C9-0A743213EE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6796"/>
            <a:ext cx="12192000" cy="58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34893B-8204-4D74-A513-8B3B542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gotten from Online survey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B153F2-8E4D-41D8-964C-BBA1EF143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Ease of use and good user experience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Reward system for those who find items 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Text, camera, calls integration for easy communication between owners and finders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 services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 location between someone who has found it and me or a ping to the item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 access and availability to all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30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278A-9776-4EB3-A503-ADEAE8DB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gotten from online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85F7-4905-4FCF-B45B-26A925DF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features to help facilitate the finding and receiving of a lost item. That is, social communication updates on missing items.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map, probably to locate certain points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tap to fill in info and address if someone comes across a missing item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place where users could register objects that can easily get missing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Issuing of codes to lost and found items to ease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3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9F7D-72DF-41A7-98B0-1A9C6D5A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gotten from online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6482-26DF-4AAC-9D59-74D43CED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place where users can report a missing object with: location, time and date and if available, the registration number pasted on it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 number, Facebook names to help communication between parties 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Localization and contacts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agency where missing things can be found and kept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 tracking services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93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9F7D-72DF-41A7-98B0-1A9C6D5A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gotten from online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6482-26DF-4AAC-9D59-74D43CED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 option to link finder and seeker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GPS integration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intuitive user interface, image recognition and matching, available offline, being able to upload and search images by description.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services 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sort of community where for reporting missing and found items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4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9F7D-72DF-41A7-98B0-1A9C6D5A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gotten from online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6482-26DF-4AAC-9D59-74D43CED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details about the Place of missing item, place found, monitoring device, account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need for the implementation of image matching system to the application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types of items to prioritize when developing the system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need to make the system as a whole easy to use, convenient, reliable and available to all in order to facilitate their daily struggles in finding lost items.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54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398F-531E-4964-9DDD-582907DA7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893" y="1219200"/>
            <a:ext cx="8825658" cy="2677648"/>
          </a:xfrm>
        </p:spPr>
        <p:txBody>
          <a:bodyPr/>
          <a:lstStyle/>
          <a:p>
            <a:r>
              <a:rPr lang="en-US" dirty="0"/>
              <a:t>4. BRAINSTORMING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C60CA-E7F6-4C82-B192-C1F43B6E4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22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896" y="94720"/>
            <a:ext cx="9603275" cy="7918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REQUIREMENTS GOTTEN FROM BRAINSTORMING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41A7E-7EDE-46E4-B366-8AD51B623ADA}"/>
              </a:ext>
            </a:extLst>
          </p:cNvPr>
          <p:cNvSpPr txBox="1"/>
          <p:nvPr/>
        </p:nvSpPr>
        <p:spPr>
          <a:xfrm>
            <a:off x="7007361" y="2457233"/>
            <a:ext cx="45121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AEACE9-5BEC-4AF8-AD32-CCD5CEC0162B}"/>
              </a:ext>
            </a:extLst>
          </p:cNvPr>
          <p:cNvSpPr txBox="1">
            <a:spLocks/>
          </p:cNvSpPr>
          <p:nvPr/>
        </p:nvSpPr>
        <p:spPr>
          <a:xfrm>
            <a:off x="2820111" y="841812"/>
            <a:ext cx="5891901" cy="552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B6DF4-6E53-4C9F-97B8-07315768B32D}"/>
              </a:ext>
            </a:extLst>
          </p:cNvPr>
          <p:cNvSpPr txBox="1"/>
          <p:nvPr/>
        </p:nvSpPr>
        <p:spPr>
          <a:xfrm>
            <a:off x="1536569" y="2215299"/>
            <a:ext cx="9603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b="1" dirty="0"/>
              <a:t>A CROSS PLATFORM MOBILE APP</a:t>
            </a:r>
          </a:p>
          <a:p>
            <a:pPr marL="400050" indent="-400050">
              <a:buAutoNum type="romanUcPeriod"/>
            </a:pPr>
            <a:endParaRPr lang="en-US" b="1" dirty="0"/>
          </a:p>
          <a:p>
            <a:pPr marL="400050" indent="-400050">
              <a:buFontTx/>
              <a:buAutoNum type="romanUcPeriod"/>
            </a:pPr>
            <a:r>
              <a:rPr lang="en-US" b="1" dirty="0"/>
              <a:t> AN INTUITIVE USER INTERFACE</a:t>
            </a:r>
          </a:p>
          <a:p>
            <a:pPr marL="400050" indent="-400050">
              <a:buFontTx/>
              <a:buAutoNum type="romanUcPeriod"/>
            </a:pPr>
            <a:endParaRPr lang="en-US" b="1" dirty="0"/>
          </a:p>
          <a:p>
            <a:pPr marL="400050" indent="-400050">
              <a:buFontTx/>
              <a:buAutoNum type="romanUcPeriod"/>
            </a:pPr>
            <a:r>
              <a:rPr lang="en-US" b="1" dirty="0"/>
              <a:t>USER AUTHENTICATION</a:t>
            </a:r>
          </a:p>
          <a:p>
            <a:pPr marL="400050" indent="-400050">
              <a:buFontTx/>
              <a:buAutoNum type="romanUcPeriod"/>
            </a:pPr>
            <a:endParaRPr lang="en-US" b="1" dirty="0"/>
          </a:p>
          <a:p>
            <a:pPr marL="400050" indent="-400050">
              <a:buFontTx/>
              <a:buAutoNum type="romanUcPeriod"/>
            </a:pPr>
            <a:r>
              <a:rPr lang="en-US" b="1" dirty="0"/>
              <a:t>OBJECT REGISTRATION</a:t>
            </a:r>
          </a:p>
          <a:p>
            <a:pPr marL="400050" indent="-400050">
              <a:buFontTx/>
              <a:buAutoNum type="romanUcPeriod"/>
            </a:pPr>
            <a:endParaRPr lang="en-US" b="1" dirty="0"/>
          </a:p>
          <a:p>
            <a:pPr marL="400050" indent="-400050">
              <a:buFontTx/>
              <a:buAutoNum type="romanUcPeriod"/>
            </a:pPr>
            <a:r>
              <a:rPr lang="en-US" b="1" dirty="0"/>
              <a:t>SEARCH AND RETRIEVAL</a:t>
            </a:r>
          </a:p>
          <a:p>
            <a:pPr marL="400050" indent="-400050">
              <a:buFontTx/>
              <a:buAutoNum type="romanUcPeriod"/>
            </a:pPr>
            <a:endParaRPr lang="en-US" dirty="0"/>
          </a:p>
          <a:p>
            <a:pPr marL="400050" indent="-400050"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0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896" y="94720"/>
            <a:ext cx="9603275" cy="7918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REQUIREMENTS GOTTEN FROM BRAINSTORMING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41A7E-7EDE-46E4-B366-8AD51B623ADA}"/>
              </a:ext>
            </a:extLst>
          </p:cNvPr>
          <p:cNvSpPr txBox="1"/>
          <p:nvPr/>
        </p:nvSpPr>
        <p:spPr>
          <a:xfrm>
            <a:off x="7007361" y="2457233"/>
            <a:ext cx="45121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AEACE9-5BEC-4AF8-AD32-CCD5CEC0162B}"/>
              </a:ext>
            </a:extLst>
          </p:cNvPr>
          <p:cNvSpPr txBox="1">
            <a:spLocks/>
          </p:cNvSpPr>
          <p:nvPr/>
        </p:nvSpPr>
        <p:spPr>
          <a:xfrm>
            <a:off x="2820111" y="841812"/>
            <a:ext cx="5891901" cy="552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B6DF4-6E53-4C9F-97B8-07315768B32D}"/>
              </a:ext>
            </a:extLst>
          </p:cNvPr>
          <p:cNvSpPr txBox="1"/>
          <p:nvPr/>
        </p:nvSpPr>
        <p:spPr>
          <a:xfrm>
            <a:off x="1536569" y="2215299"/>
            <a:ext cx="9603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VI.		COMPENSATION TO FOUNDER OF LOST ITEM</a:t>
            </a:r>
          </a:p>
          <a:p>
            <a:pPr marL="400050" indent="-400050">
              <a:buAutoNum type="romanUcPeriod"/>
            </a:pPr>
            <a:endParaRPr lang="en-US" b="1" dirty="0"/>
          </a:p>
          <a:p>
            <a:r>
              <a:rPr lang="en-US" b="1" dirty="0"/>
              <a:t>VII. 		A LITTLE TOKEN FROM THE BENEFICIARY</a:t>
            </a:r>
          </a:p>
          <a:p>
            <a:pPr marL="400050" indent="-400050">
              <a:buAutoNum type="romanUcPeriod"/>
            </a:pPr>
            <a:endParaRPr lang="en-US" b="1" dirty="0"/>
          </a:p>
          <a:p>
            <a:r>
              <a:rPr lang="en-US" b="1" dirty="0"/>
              <a:t>VIII.		NOTIFICATIONS</a:t>
            </a:r>
          </a:p>
          <a:p>
            <a:pPr marL="400050" indent="-400050">
              <a:buAutoNum type="romanUcPeriod"/>
            </a:pPr>
            <a:endParaRPr lang="en-US" b="1" dirty="0"/>
          </a:p>
          <a:p>
            <a:r>
              <a:rPr lang="en-US" b="1" dirty="0"/>
              <a:t>IX.		FAST RECOVERY OPTION</a:t>
            </a:r>
          </a:p>
          <a:p>
            <a:pPr marL="400050" indent="-400050">
              <a:buAutoNum type="romanUcPeriod"/>
            </a:pPr>
            <a:endParaRPr lang="en-US" b="1" dirty="0"/>
          </a:p>
          <a:p>
            <a:r>
              <a:rPr lang="en-US" b="1" dirty="0"/>
              <a:t>X.		FEEDBACK MECHANISM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2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CEB-9CB5-48C5-AA8E-88C1969B2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218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4800" dirty="0"/>
              <a:t>II.     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9020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FE2-EF1E-4134-B423-164A73D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896" y="94720"/>
            <a:ext cx="9603275" cy="7918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REQUIREMENTS GOTTEN FROM BRAINSTORMING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41A7E-7EDE-46E4-B366-8AD51B623ADA}"/>
              </a:ext>
            </a:extLst>
          </p:cNvPr>
          <p:cNvSpPr txBox="1"/>
          <p:nvPr/>
        </p:nvSpPr>
        <p:spPr>
          <a:xfrm>
            <a:off x="7007361" y="2457233"/>
            <a:ext cx="45121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AEACE9-5BEC-4AF8-AD32-CCD5CEC0162B}"/>
              </a:ext>
            </a:extLst>
          </p:cNvPr>
          <p:cNvSpPr txBox="1">
            <a:spLocks/>
          </p:cNvSpPr>
          <p:nvPr/>
        </p:nvSpPr>
        <p:spPr>
          <a:xfrm>
            <a:off x="2820111" y="841812"/>
            <a:ext cx="5891901" cy="552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B6DF4-6E53-4C9F-97B8-07315768B32D}"/>
              </a:ext>
            </a:extLst>
          </p:cNvPr>
          <p:cNvSpPr txBox="1"/>
          <p:nvPr/>
        </p:nvSpPr>
        <p:spPr>
          <a:xfrm>
            <a:off x="1536569" y="2215299"/>
            <a:ext cx="9603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XI. 		SECURITY</a:t>
            </a:r>
          </a:p>
          <a:p>
            <a:endParaRPr lang="en-US" b="1" dirty="0"/>
          </a:p>
          <a:p>
            <a:r>
              <a:rPr lang="en-US" b="1" dirty="0"/>
              <a:t>XII.		PERFORMANCE</a:t>
            </a:r>
          </a:p>
          <a:p>
            <a:endParaRPr lang="en-US" b="1" dirty="0"/>
          </a:p>
          <a:p>
            <a:r>
              <a:rPr lang="en-US" b="1" dirty="0"/>
              <a:t>XIII.		USABILITY</a:t>
            </a:r>
          </a:p>
          <a:p>
            <a:endParaRPr lang="en-US" b="1" dirty="0"/>
          </a:p>
          <a:p>
            <a:r>
              <a:rPr lang="en-US" b="1" dirty="0"/>
              <a:t>XIV.		ACCESSIBILITY</a:t>
            </a:r>
          </a:p>
          <a:p>
            <a:endParaRPr lang="en-US" b="1" dirty="0"/>
          </a:p>
          <a:p>
            <a:r>
              <a:rPr lang="en-US" b="1" dirty="0"/>
              <a:t>XV.		COMPATIBILITY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78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67F9F-2405-4377-AB3A-E8D3CB459AB7}"/>
              </a:ext>
            </a:extLst>
          </p:cNvPr>
          <p:cNvSpPr txBox="1"/>
          <p:nvPr/>
        </p:nvSpPr>
        <p:spPr>
          <a:xfrm>
            <a:off x="625312" y="1385740"/>
            <a:ext cx="11566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REMEDY TO SOME SHORTCOMINGS 			POINTED OUT BY STAKEHOLDERS 					DURING THE REQUIREMENT GATHERING PROCESS</a:t>
            </a:r>
          </a:p>
        </p:txBody>
      </p:sp>
    </p:spTree>
    <p:extLst>
      <p:ext uri="{BB962C8B-B14F-4D97-AF65-F5344CB8AC3E}">
        <p14:creationId xmlns:p14="http://schemas.microsoft.com/office/powerpoint/2010/main" val="1602971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FE99-E725-48D6-A1BC-6D931E24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none" dirty="0">
                <a:solidFill>
                  <a:srgbClr val="FF0000"/>
                </a:solidFill>
              </a:rPr>
              <a:t>Problem </a:t>
            </a:r>
            <a:r>
              <a:rPr lang="en-US" dirty="0"/>
              <a:t>: compensations might increase the rate of theft in the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47CE-3F51-4C7F-91A3-6C92CBEA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B050"/>
                </a:solidFill>
              </a:rPr>
              <a:t>REMEDY</a:t>
            </a:r>
          </a:p>
          <a:p>
            <a:pPr marL="0" indent="0">
              <a:buNone/>
            </a:pPr>
            <a:r>
              <a:rPr lang="en-US" sz="2800" b="1" dirty="0"/>
              <a:t>Verification process: </a:t>
            </a:r>
          </a:p>
          <a:p>
            <a:pPr marL="0" indent="0">
              <a:buNone/>
            </a:pPr>
            <a:r>
              <a:rPr lang="en-US" sz="2800" b="1" dirty="0"/>
              <a:t>- </a:t>
            </a:r>
            <a:r>
              <a:rPr lang="en-US" sz="2800" dirty="0"/>
              <a:t>Users will be required to provide sufficient evidence or verification before receiving compensation for retrieving a missing item </a:t>
            </a:r>
            <a:r>
              <a:rPr lang="en-US" sz="2800" dirty="0" err="1"/>
              <a:t>e.g</a:t>
            </a:r>
            <a:r>
              <a:rPr lang="en-US" sz="2800" dirty="0"/>
              <a:t> (photo evidence, ID cards, contact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509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FE99-E725-48D6-A1BC-6D931E24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none" dirty="0">
                <a:solidFill>
                  <a:srgbClr val="FF0000"/>
                </a:solidFill>
              </a:rPr>
              <a:t>Problem </a:t>
            </a:r>
            <a:r>
              <a:rPr lang="en-US" dirty="0"/>
              <a:t>: compensations might increase the rate of theft in the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47CE-3F51-4C7F-91A3-6C92CBEA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B050"/>
                </a:solidFill>
              </a:rPr>
              <a:t>REMEDY</a:t>
            </a:r>
          </a:p>
          <a:p>
            <a:pPr marL="0" indent="0">
              <a:buNone/>
            </a:pPr>
            <a:r>
              <a:rPr lang="en-US" sz="2800" b="1" dirty="0"/>
              <a:t>Delayed compensation: </a:t>
            </a:r>
          </a:p>
          <a:p>
            <a:pPr marL="0" indent="0">
              <a:buNone/>
            </a:pPr>
            <a:r>
              <a:rPr lang="en-US" sz="2800" b="1" dirty="0"/>
              <a:t>- </a:t>
            </a:r>
            <a:r>
              <a:rPr lang="en-US" sz="2800" dirty="0"/>
              <a:t>Here, the reward is only provided after a certain period to ensure legitimacy of the retrieval and discourage opportunistic theft </a:t>
            </a:r>
          </a:p>
        </p:txBody>
      </p:sp>
    </p:spTree>
    <p:extLst>
      <p:ext uri="{BB962C8B-B14F-4D97-AF65-F5344CB8AC3E}">
        <p14:creationId xmlns:p14="http://schemas.microsoft.com/office/powerpoint/2010/main" val="4079618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FE99-E725-48D6-A1BC-6D931E24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none" dirty="0">
                <a:solidFill>
                  <a:srgbClr val="FF0000"/>
                </a:solidFill>
              </a:rPr>
              <a:t>Problem </a:t>
            </a:r>
            <a:r>
              <a:rPr lang="en-US" dirty="0"/>
              <a:t>: Insecurity during exchange retrieval of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47CE-3F51-4C7F-91A3-6C92CBEA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B050"/>
                </a:solidFill>
              </a:rPr>
              <a:t>REMEDY</a:t>
            </a:r>
          </a:p>
          <a:p>
            <a:pPr marL="0" indent="0">
              <a:buNone/>
            </a:pPr>
            <a:r>
              <a:rPr lang="en-US" sz="2800" b="1" dirty="0"/>
              <a:t>System office: </a:t>
            </a:r>
          </a:p>
          <a:p>
            <a:pPr marL="0" indent="0">
              <a:buNone/>
            </a:pPr>
            <a:r>
              <a:rPr lang="en-US" sz="2800" b="1" dirty="0"/>
              <a:t>- </a:t>
            </a:r>
            <a:r>
              <a:rPr lang="en-US" sz="2800" dirty="0"/>
              <a:t>Establishment of a system office where the exchange is being done. The founder and beneficiary need not meet physically if not necessary.</a:t>
            </a:r>
          </a:p>
        </p:txBody>
      </p:sp>
    </p:spTree>
    <p:extLst>
      <p:ext uri="{BB962C8B-B14F-4D97-AF65-F5344CB8AC3E}">
        <p14:creationId xmlns:p14="http://schemas.microsoft.com/office/powerpoint/2010/main" val="97585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08581C-DEFD-4F31-9C50-6FB47D978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Iv . Conclusion</a:t>
            </a:r>
          </a:p>
        </p:txBody>
      </p:sp>
    </p:spTree>
    <p:extLst>
      <p:ext uri="{BB962C8B-B14F-4D97-AF65-F5344CB8AC3E}">
        <p14:creationId xmlns:p14="http://schemas.microsoft.com/office/powerpoint/2010/main" val="88369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1F5C7A-A118-47BF-96CA-4939F0E4D03E}"/>
              </a:ext>
            </a:extLst>
          </p:cNvPr>
          <p:cNvSpPr txBox="1"/>
          <p:nvPr/>
        </p:nvSpPr>
        <p:spPr>
          <a:xfrm>
            <a:off x="367646" y="1357460"/>
            <a:ext cx="1170809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conclusion, the requirements gathering phase for the “mobile-based app for archival and retrieval of missing objects has been comprehensive and insightful. Through the collaboration of the technical team, stakeholders and related organizations. With </a:t>
            </a:r>
            <a:r>
              <a:rPr lang="en-US" sz="3200"/>
              <a:t>this information, </a:t>
            </a:r>
            <a:r>
              <a:rPr lang="en-US" sz="3200" dirty="0"/>
              <a:t>we can move to the </a:t>
            </a:r>
            <a:r>
              <a:rPr lang="en-US" sz="3200" b="1" dirty="0"/>
              <a:t>REQUIREMENTS ANALYSIS </a:t>
            </a:r>
            <a:r>
              <a:rPr lang="en-US" sz="3200" dirty="0"/>
              <a:t>phase.</a:t>
            </a:r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08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BC6A8-BED4-49D8-9AEB-7C8C20A0877F}"/>
              </a:ext>
            </a:extLst>
          </p:cNvPr>
          <p:cNvSpPr txBox="1"/>
          <p:nvPr/>
        </p:nvSpPr>
        <p:spPr>
          <a:xfrm>
            <a:off x="2714920" y="2205873"/>
            <a:ext cx="11557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59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89FA-9747-4E5C-87E9-FBC11877C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79" y="4401671"/>
            <a:ext cx="5327727" cy="1131762"/>
          </a:xfrm>
        </p:spPr>
        <p:txBody>
          <a:bodyPr/>
          <a:lstStyle/>
          <a:p>
            <a:pPr algn="ctr"/>
            <a:r>
              <a:rPr lang="en-US" dirty="0"/>
              <a:t>END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A9469F-37D1-410C-B7F9-03954BFF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59556"/>
              </p:ext>
            </p:extLst>
          </p:nvPr>
        </p:nvGraphicFramePr>
        <p:xfrm>
          <a:off x="2445996" y="806825"/>
          <a:ext cx="7791698" cy="2702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970">
                  <a:extLst>
                    <a:ext uri="{9D8B030D-6E8A-4147-A177-3AD203B41FA5}">
                      <a16:colId xmlns:a16="http://schemas.microsoft.com/office/drawing/2014/main" val="1517103098"/>
                    </a:ext>
                  </a:extLst>
                </a:gridCol>
                <a:gridCol w="2296728">
                  <a:extLst>
                    <a:ext uri="{9D8B030D-6E8A-4147-A177-3AD203B41FA5}">
                      <a16:colId xmlns:a16="http://schemas.microsoft.com/office/drawing/2014/main" val="1912141491"/>
                    </a:ext>
                  </a:extLst>
                </a:gridCol>
              </a:tblGrid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MATRICULE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5810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MEWOABI NGUEFACK DORE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60326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ALEANU NTIMAEH ENOW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9225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OJONG-ENYANG OYERE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9269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FONGANG KELUAM PAUL DIEUDONNE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614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TANWIE BRUNO ADEY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1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0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F0A6DB-6DD2-44A0-8562-40C52791E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357" y="478323"/>
            <a:ext cx="8825658" cy="267764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II. requirements elicitation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B2921E-BCBC-4D78-A39C-4D249EF02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357" y="3495335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 methodology AND RESULTS </a:t>
            </a:r>
          </a:p>
        </p:txBody>
      </p:sp>
    </p:spTree>
    <p:extLst>
      <p:ext uri="{BB962C8B-B14F-4D97-AF65-F5344CB8AC3E}">
        <p14:creationId xmlns:p14="http://schemas.microsoft.com/office/powerpoint/2010/main" val="30781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706" y="681462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 User requirements elicitation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1330750" y="1815538"/>
            <a:ext cx="11442570" cy="4566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Gill Sans MT" panose="020B0502020104020203"/>
              </a:rPr>
              <a:t> Stake holder Identification and validation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Gill Sans MT" panose="020B0502020104020203"/>
              </a:rPr>
              <a:t>Interviews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Gill Sans MT" panose="020B0502020104020203"/>
              </a:rPr>
              <a:t>Surveys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Gill Sans MT" panose="020B0502020104020203"/>
              </a:rPr>
              <a:t>Brainstorming </a:t>
            </a:r>
          </a:p>
        </p:txBody>
      </p:sp>
    </p:spTree>
    <p:extLst>
      <p:ext uri="{BB962C8B-B14F-4D97-AF65-F5344CB8AC3E}">
        <p14:creationId xmlns:p14="http://schemas.microsoft.com/office/powerpoint/2010/main" val="141508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706" y="591996"/>
            <a:ext cx="10498673" cy="104923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1.  Stakeholder identification and analysis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1330750" y="1815538"/>
            <a:ext cx="9830586" cy="1399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Gill Sans MT" panose="020B0502020104020203"/>
              </a:rPr>
              <a:t>Who is a stakeholder ?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Gill Sans MT" panose="020B0502020104020203"/>
              </a:rPr>
              <a:t> Potential stakeholders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1E50-F514-40D6-9A8E-3B7D8258A8B4}"/>
              </a:ext>
            </a:extLst>
          </p:cNvPr>
          <p:cNvSpPr txBox="1"/>
          <p:nvPr/>
        </p:nvSpPr>
        <p:spPr>
          <a:xfrm>
            <a:off x="1668544" y="3525624"/>
            <a:ext cx="6919274" cy="195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Random Individuals (end-users )		</a:t>
            </a:r>
          </a:p>
          <a:p>
            <a:pPr marL="914400" lvl="1" indent="-4572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Development team  </a:t>
            </a:r>
          </a:p>
          <a:p>
            <a:pPr marL="914400" lvl="1" indent="-4572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prstClr val="black"/>
                </a:solidFill>
                <a:latin typeface="Gill Sans MT" panose="020B0502020104020203"/>
              </a:rPr>
              <a:t>Business owner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4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706" y="681462"/>
            <a:ext cx="10498673" cy="71370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2.  Interviews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1406164" y="1919232"/>
            <a:ext cx="9830586" cy="4453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r>
              <a:rPr lang="en-US" sz="5400" dirty="0">
                <a:solidFill>
                  <a:prstClr val="black"/>
                </a:solidFill>
                <a:latin typeface="Gill Sans MT" panose="020B0502020104020203"/>
              </a:rPr>
              <a:t>1) </a:t>
            </a:r>
            <a:r>
              <a:rPr lang="en-US" sz="4400" b="1" dirty="0">
                <a:solidFill>
                  <a:prstClr val="black"/>
                </a:solidFill>
                <a:latin typeface="Gill Sans MT" panose="020B0502020104020203"/>
              </a:rPr>
              <a:t>Related </a:t>
            </a:r>
            <a:r>
              <a:rPr lang="en-US" sz="4400" b="1" dirty="0" err="1">
                <a:solidFill>
                  <a:prstClr val="black"/>
                </a:solidFill>
                <a:latin typeface="Gill Sans MT" panose="020B0502020104020203"/>
              </a:rPr>
              <a:t>Organisations</a:t>
            </a:r>
            <a:r>
              <a:rPr lang="en-US" sz="4400" b="1" dirty="0">
                <a:solidFill>
                  <a:prstClr val="black"/>
                </a:solidFill>
                <a:latin typeface="Gill Sans MT" panose="020B0502020104020203"/>
              </a:rPr>
              <a:t>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Gill Sans MT" panose="020B0502020104020203"/>
              </a:rPr>
              <a:t>Fako taxi union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Gill Sans MT" panose="020B0502020104020203"/>
              </a:rPr>
              <a:t> Musango / Diamond traveling agencies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Gill Sans MT" panose="020B0502020104020203"/>
              </a:rPr>
              <a:t> Police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endParaRPr lang="en-US" sz="28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33633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F400A5-72D7-4DEE-B5DF-1326EDDEED60}"/>
              </a:ext>
            </a:extLst>
          </p:cNvPr>
          <p:cNvSpPr txBox="1">
            <a:spLocks/>
          </p:cNvSpPr>
          <p:nvPr/>
        </p:nvSpPr>
        <p:spPr>
          <a:xfrm>
            <a:off x="1846110" y="1113587"/>
            <a:ext cx="9447201" cy="7246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  </a:t>
            </a:r>
            <a:r>
              <a:rPr lang="en-US" sz="4200" dirty="0"/>
              <a:t> requirements from related organizations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9EB692-E7E5-490F-898E-23F83527DEF9}"/>
              </a:ext>
            </a:extLst>
          </p:cNvPr>
          <p:cNvSpPr txBox="1">
            <a:spLocks/>
          </p:cNvSpPr>
          <p:nvPr/>
        </p:nvSpPr>
        <p:spPr>
          <a:xfrm>
            <a:off x="1451756" y="2174054"/>
            <a:ext cx="9011997" cy="34447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92392-24B4-40E3-B4C7-17C0CB6AF4AC}"/>
              </a:ext>
            </a:extLst>
          </p:cNvPr>
          <p:cNvSpPr txBox="1"/>
          <p:nvPr/>
        </p:nvSpPr>
        <p:spPr>
          <a:xfrm>
            <a:off x="1008668" y="1838227"/>
            <a:ext cx="9731576" cy="419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better means of communication between parties of the system (owners and finders)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means of reporting and being notified about found goods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 of the system in how fast goods are found 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Cost or no cost demanded on individuals for finding their items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1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F400A5-72D7-4DEE-B5DF-1326EDDEED60}"/>
              </a:ext>
            </a:extLst>
          </p:cNvPr>
          <p:cNvSpPr txBox="1">
            <a:spLocks/>
          </p:cNvSpPr>
          <p:nvPr/>
        </p:nvSpPr>
        <p:spPr>
          <a:xfrm>
            <a:off x="1846110" y="1113587"/>
            <a:ext cx="9447201" cy="7246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  </a:t>
            </a:r>
            <a:r>
              <a:rPr lang="en-US" sz="4200" dirty="0"/>
              <a:t> requirements from related organizations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9EB692-E7E5-490F-898E-23F83527DEF9}"/>
              </a:ext>
            </a:extLst>
          </p:cNvPr>
          <p:cNvSpPr txBox="1">
            <a:spLocks/>
          </p:cNvSpPr>
          <p:nvPr/>
        </p:nvSpPr>
        <p:spPr>
          <a:xfrm>
            <a:off x="1451756" y="2174054"/>
            <a:ext cx="9011997" cy="34447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92392-24B4-40E3-B4C7-17C0CB6AF4AC}"/>
              </a:ext>
            </a:extLst>
          </p:cNvPr>
          <p:cNvSpPr txBox="1"/>
          <p:nvPr/>
        </p:nvSpPr>
        <p:spPr>
          <a:xfrm>
            <a:off x="1008668" y="1838227"/>
            <a:ext cx="9731576" cy="389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Reliability in the validation of claims for found items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secureness of user information and privacy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access to services and user friendliness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procedures to report and retrieve missing items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62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1066</TotalTime>
  <Words>886</Words>
  <Application>Microsoft Office PowerPoint</Application>
  <PresentationFormat>Widescreen</PresentationFormat>
  <Paragraphs>194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</vt:lpstr>
      <vt:lpstr>Century Gothic</vt:lpstr>
      <vt:lpstr>Gill Sans MT</vt:lpstr>
      <vt:lpstr>Wingdings</vt:lpstr>
      <vt:lpstr>Wingdings 3</vt:lpstr>
      <vt:lpstr>Ion Boardroom</vt:lpstr>
      <vt:lpstr>DESIGN AND IMPLEMENTATION OF A MOBILE-BASED ARCHIVAL AND RETRIEVAL OF MISSING OBJECTS APPLICATION USING IMAGE MATCHING </vt:lpstr>
      <vt:lpstr>OUTLINE </vt:lpstr>
      <vt:lpstr>II.      INTRODUCTION</vt:lpstr>
      <vt:lpstr>II. requirements elicitation</vt:lpstr>
      <vt:lpstr> User requirements elicitation </vt:lpstr>
      <vt:lpstr>1.  Stakeholder identification and analysis </vt:lpstr>
      <vt:lpstr>2.  Interviews  </vt:lpstr>
      <vt:lpstr>PowerPoint Presentation</vt:lpstr>
      <vt:lpstr>PowerPoint Presentation</vt:lpstr>
      <vt:lpstr>II)     End users </vt:lpstr>
      <vt:lpstr>II)     End users </vt:lpstr>
      <vt:lpstr>3.   ONLINE SURVEYS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Requirements gotten from Online survey</vt:lpstr>
      <vt:lpstr>Requirements gotten from online survey</vt:lpstr>
      <vt:lpstr>Requirements gotten from online survey</vt:lpstr>
      <vt:lpstr>Requirements gotten from online survey</vt:lpstr>
      <vt:lpstr>Requirements gotten from online survey</vt:lpstr>
      <vt:lpstr>4. BRAINSTORMING</vt:lpstr>
      <vt:lpstr>REQUIREMENTS GOTTEN FROM BRAINSTORMING</vt:lpstr>
      <vt:lpstr>REQUIREMENTS GOTTEN FROM BRAINSTORMING</vt:lpstr>
      <vt:lpstr>REQUIREMENTS GOTTEN FROM BRAINSTORMING</vt:lpstr>
      <vt:lpstr>PowerPoint Presentation</vt:lpstr>
      <vt:lpstr>Problem : compensations might increase the rate of theft in the society</vt:lpstr>
      <vt:lpstr>Problem : compensations might increase the rate of theft in the society</vt:lpstr>
      <vt:lpstr>Problem : Insecurity during exchange retrieval of items</vt:lpstr>
      <vt:lpstr>Iv . Conclusion</vt:lpstr>
      <vt:lpstr>PowerPoint Presentation</vt:lpstr>
      <vt:lpstr>PowerPoint Presentation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 440: INTERNET PROGRAMMING AND MOBILE PROGRAMMING</dc:title>
  <dc:creator>mewoabi dore</dc:creator>
  <cp:lastModifiedBy>mewoabi dore</cp:lastModifiedBy>
  <cp:revision>88</cp:revision>
  <dcterms:created xsi:type="dcterms:W3CDTF">2024-03-31T10:54:04Z</dcterms:created>
  <dcterms:modified xsi:type="dcterms:W3CDTF">2024-04-30T01:57:00Z</dcterms:modified>
</cp:coreProperties>
</file>