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2" r:id="rId9"/>
    <p:sldId id="283" r:id="rId10"/>
    <p:sldId id="284" r:id="rId11"/>
    <p:sldId id="285" r:id="rId12"/>
    <p:sldId id="263" r:id="rId13"/>
    <p:sldId id="264" r:id="rId14"/>
    <p:sldId id="267" r:id="rId15"/>
    <p:sldId id="269" r:id="rId16"/>
    <p:sldId id="268" r:id="rId17"/>
    <p:sldId id="270" r:id="rId18"/>
    <p:sldId id="271" r:id="rId19"/>
    <p:sldId id="272" r:id="rId20"/>
    <p:sldId id="273" r:id="rId21"/>
    <p:sldId id="274" r:id="rId22"/>
    <p:sldId id="276" r:id="rId23"/>
    <p:sldId id="275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woabi dore" initials="md" lastIdx="1" clrIdx="0">
    <p:extLst>
      <p:ext uri="{19B8F6BF-5375-455C-9EA6-DF929625EA0E}">
        <p15:presenceInfo xmlns:p15="http://schemas.microsoft.com/office/powerpoint/2012/main" userId="7f00ca394dc4d7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535C-93FF-4BC6-819E-DD4EE2FC511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458D-9146-47DC-BCBA-78DC9F10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535C-93FF-4BC6-819E-DD4EE2FC511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458D-9146-47DC-BCBA-78DC9F10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1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535C-93FF-4BC6-819E-DD4EE2FC511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458D-9146-47DC-BCBA-78DC9F10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17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535C-93FF-4BC6-819E-DD4EE2FC511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458D-9146-47DC-BCBA-78DC9F1087A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304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535C-93FF-4BC6-819E-DD4EE2FC511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458D-9146-47DC-BCBA-78DC9F10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98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535C-93FF-4BC6-819E-DD4EE2FC511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458D-9146-47DC-BCBA-78DC9F10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3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535C-93FF-4BC6-819E-DD4EE2FC511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458D-9146-47DC-BCBA-78DC9F10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60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535C-93FF-4BC6-819E-DD4EE2FC511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458D-9146-47DC-BCBA-78DC9F10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17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535C-93FF-4BC6-819E-DD4EE2FC511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458D-9146-47DC-BCBA-78DC9F10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5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535C-93FF-4BC6-819E-DD4EE2FC511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458D-9146-47DC-BCBA-78DC9F10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1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535C-93FF-4BC6-819E-DD4EE2FC511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458D-9146-47DC-BCBA-78DC9F10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3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535C-93FF-4BC6-819E-DD4EE2FC511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458D-9146-47DC-BCBA-78DC9F10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2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535C-93FF-4BC6-819E-DD4EE2FC511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458D-9146-47DC-BCBA-78DC9F10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535C-93FF-4BC6-819E-DD4EE2FC511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458D-9146-47DC-BCBA-78DC9F10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2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535C-93FF-4BC6-819E-DD4EE2FC511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458D-9146-47DC-BCBA-78DC9F10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7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535C-93FF-4BC6-819E-DD4EE2FC511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458D-9146-47DC-BCBA-78DC9F10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3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535C-93FF-4BC6-819E-DD4EE2FC511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458D-9146-47DC-BCBA-78DC9F10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7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433535C-93FF-4BC6-819E-DD4EE2FC511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FC1458D-9146-47DC-BCBA-78DC9F10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5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4A21AB-FC5F-4789-8694-DB57D72EA036}"/>
              </a:ext>
            </a:extLst>
          </p:cNvPr>
          <p:cNvSpPr txBox="1"/>
          <p:nvPr/>
        </p:nvSpPr>
        <p:spPr>
          <a:xfrm>
            <a:off x="763480" y="1065320"/>
            <a:ext cx="10102787" cy="49552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DESIGN AND IMPLEMENTATION OF A MOBILE-BASED ARCHIVAL AND RETRIEVAL OF MISSING OBJECTS APPLICATION USING IMAGE MATCHING</a:t>
            </a:r>
          </a:p>
          <a:p>
            <a:pPr algn="ctr"/>
            <a:endParaRPr lang="en-US" sz="3600" b="1" dirty="0">
              <a:effectLst/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algn="ctr"/>
            <a:r>
              <a:rPr lang="en-US" sz="36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TASK 5: DESIGN AND IMPLEMENTATION</a:t>
            </a:r>
          </a:p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GROUP1</a:t>
            </a:r>
          </a:p>
          <a:p>
            <a:pPr algn="ctr"/>
            <a:endParaRPr lang="en-US" sz="3600" b="1" dirty="0">
              <a:effectLst/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algn="ctr"/>
            <a:b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/>
              <a:t>DESIGN AND IMPLEMENTATION PHASE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50773E-16C5-4983-8F4B-B0F967C15F30}"/>
              </a:ext>
            </a:extLst>
          </p:cNvPr>
          <p:cNvCxnSpPr/>
          <p:nvPr/>
        </p:nvCxnSpPr>
        <p:spPr>
          <a:xfrm>
            <a:off x="2183907" y="3437877"/>
            <a:ext cx="75371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363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2C0C3B-3CB2-4E57-AF5B-1F23298C1697}"/>
              </a:ext>
            </a:extLst>
          </p:cNvPr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USER INTERFACE STYLE GUIDE</a:t>
            </a:r>
          </a:p>
          <a:p>
            <a:pPr algn="ctr"/>
            <a:endParaRPr lang="en-US" sz="36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03882C-A4D8-472E-A3CF-EBAADEC21F23}"/>
              </a:ext>
            </a:extLst>
          </p:cNvPr>
          <p:cNvCxnSpPr>
            <a:cxnSpLocks/>
          </p:cNvCxnSpPr>
          <p:nvPr/>
        </p:nvCxnSpPr>
        <p:spPr>
          <a:xfrm>
            <a:off x="0" y="101741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DCFBF4-C1D3-4EA7-9FA1-60670224EB1B}"/>
              </a:ext>
            </a:extLst>
          </p:cNvPr>
          <p:cNvSpPr txBox="1"/>
          <p:nvPr/>
        </p:nvSpPr>
        <p:spPr>
          <a:xfrm>
            <a:off x="3944472" y="1200329"/>
            <a:ext cx="554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400" dirty="0"/>
              <a:t>Components </a:t>
            </a:r>
            <a:r>
              <a:rPr lang="en-US" sz="3200" dirty="0"/>
              <a:t> </a:t>
            </a:r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7D14B-467E-449D-A590-392D03D46F89}"/>
              </a:ext>
            </a:extLst>
          </p:cNvPr>
          <p:cNvSpPr txBox="1"/>
          <p:nvPr/>
        </p:nvSpPr>
        <p:spPr>
          <a:xfrm>
            <a:off x="797858" y="1969770"/>
            <a:ext cx="989703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Text paragraphs 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Buttons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Cards 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Modals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Inputs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Grid layouts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r>
              <a:rPr lang="en-US" sz="2400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D25412-33B7-421F-89E1-3A75FC9410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61431" y="4570442"/>
            <a:ext cx="417604" cy="38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22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2C0C3B-3CB2-4E57-AF5B-1F23298C1697}"/>
              </a:ext>
            </a:extLst>
          </p:cNvPr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USER INTERFACE STYLE GUIDE</a:t>
            </a:r>
          </a:p>
          <a:p>
            <a:pPr algn="ctr"/>
            <a:endParaRPr lang="en-US" sz="36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03882C-A4D8-472E-A3CF-EBAADEC21F23}"/>
              </a:ext>
            </a:extLst>
          </p:cNvPr>
          <p:cNvCxnSpPr>
            <a:cxnSpLocks/>
          </p:cNvCxnSpPr>
          <p:nvPr/>
        </p:nvCxnSpPr>
        <p:spPr>
          <a:xfrm>
            <a:off x="0" y="101741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DCFBF4-C1D3-4EA7-9FA1-60670224EB1B}"/>
              </a:ext>
            </a:extLst>
          </p:cNvPr>
          <p:cNvSpPr txBox="1"/>
          <p:nvPr/>
        </p:nvSpPr>
        <p:spPr>
          <a:xfrm>
            <a:off x="3944472" y="1200329"/>
            <a:ext cx="554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400" dirty="0"/>
              <a:t>Navigation </a:t>
            </a:r>
            <a:r>
              <a:rPr lang="en-US" sz="3200" dirty="0"/>
              <a:t> </a:t>
            </a:r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7D14B-467E-449D-A590-392D03D46F89}"/>
              </a:ext>
            </a:extLst>
          </p:cNvPr>
          <p:cNvSpPr txBox="1"/>
          <p:nvPr/>
        </p:nvSpPr>
        <p:spPr>
          <a:xfrm>
            <a:off x="797858" y="1969770"/>
            <a:ext cx="98970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Bottom Navigation bar 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Side Drawer navigation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Push Navigations (Buttons and back arrows)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r>
              <a:rPr lang="en-US" sz="2400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D25412-33B7-421F-89E1-3A75FC9410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61431" y="4570442"/>
            <a:ext cx="417604" cy="38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82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775869-382A-4807-9EE7-F197C6BAA130}"/>
              </a:ext>
            </a:extLst>
          </p:cNvPr>
          <p:cNvCxnSpPr>
            <a:cxnSpLocks/>
          </p:cNvCxnSpPr>
          <p:nvPr/>
        </p:nvCxnSpPr>
        <p:spPr>
          <a:xfrm>
            <a:off x="0" y="719091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B514E29-5D6A-435E-BE8A-4F65C0D71F7D}"/>
              </a:ext>
            </a:extLst>
          </p:cNvPr>
          <p:cNvSpPr txBox="1"/>
          <p:nvPr/>
        </p:nvSpPr>
        <p:spPr>
          <a:xfrm>
            <a:off x="1562469" y="2875002"/>
            <a:ext cx="9108490" cy="11079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6600" dirty="0"/>
              <a:t>PAGES AND DESCRIPTION</a:t>
            </a:r>
          </a:p>
        </p:txBody>
      </p:sp>
    </p:spTree>
    <p:extLst>
      <p:ext uri="{BB962C8B-B14F-4D97-AF65-F5344CB8AC3E}">
        <p14:creationId xmlns:p14="http://schemas.microsoft.com/office/powerpoint/2010/main" val="4142596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A82EB7-2F0D-4117-B510-0FD3B0A27C9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311" y="632808"/>
            <a:ext cx="3038796" cy="5979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4503C0-DAD6-43D9-803E-3C47E7F3988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74107" y="632808"/>
            <a:ext cx="3061501" cy="59794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2EC977-EFD8-46C3-A78A-0C7AA22D549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935608" y="632809"/>
            <a:ext cx="2767260" cy="59794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229A6A-21B2-4AF3-8779-F876435653BC}"/>
              </a:ext>
            </a:extLst>
          </p:cNvPr>
          <p:cNvSpPr txBox="1"/>
          <p:nvPr/>
        </p:nvSpPr>
        <p:spPr>
          <a:xfrm>
            <a:off x="-8696" y="2211612"/>
            <a:ext cx="2626513" cy="1938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WELCOME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SIGNUP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716332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F99CD6-5DEE-4A5F-8003-2D77563EBF5D}"/>
              </a:ext>
            </a:extLst>
          </p:cNvPr>
          <p:cNvSpPr txBox="1"/>
          <p:nvPr/>
        </p:nvSpPr>
        <p:spPr>
          <a:xfrm>
            <a:off x="4270159" y="683581"/>
            <a:ext cx="7412855" cy="6098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5E03B0-7810-4CEA-B3AE-F2B894E9C6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93254" y="765478"/>
            <a:ext cx="2913531" cy="5862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D8572E-0BD2-47B3-9248-AB360CCECED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06785" y="790933"/>
            <a:ext cx="3091501" cy="58739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351428-A2AC-4C5C-A5BB-373EDE9B3D7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98286" y="765478"/>
            <a:ext cx="2911697" cy="58626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09FE3C-78B0-4027-A2B3-0F793459B256}"/>
              </a:ext>
            </a:extLst>
          </p:cNvPr>
          <p:cNvSpPr txBox="1"/>
          <p:nvPr/>
        </p:nvSpPr>
        <p:spPr>
          <a:xfrm>
            <a:off x="-8696" y="2211612"/>
            <a:ext cx="1927143" cy="30469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HOME (ALL)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HOME (FOUND)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HOME (LOST)</a:t>
            </a:r>
          </a:p>
        </p:txBody>
      </p:sp>
    </p:spTree>
    <p:extLst>
      <p:ext uri="{BB962C8B-B14F-4D97-AF65-F5344CB8AC3E}">
        <p14:creationId xmlns:p14="http://schemas.microsoft.com/office/powerpoint/2010/main" val="2605723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1DD34E-9FA7-42D8-8103-08F9240CDF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98564" y="144462"/>
            <a:ext cx="2547620" cy="65982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1992F3-D04C-410C-BE7D-E01E3F421EA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246184" y="144462"/>
            <a:ext cx="2423160" cy="65836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F5451D-39C8-4FEE-8133-2DC5B565C310}"/>
              </a:ext>
            </a:extLst>
          </p:cNvPr>
          <p:cNvSpPr txBox="1"/>
          <p:nvPr/>
        </p:nvSpPr>
        <p:spPr>
          <a:xfrm>
            <a:off x="0" y="2184718"/>
            <a:ext cx="4814047" cy="1938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DETAILS PAGE </a:t>
            </a:r>
          </a:p>
          <a:p>
            <a:r>
              <a:rPr lang="en-US" sz="2400" dirty="0"/>
              <a:t>	( ANOTHER USER’S POST 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DETAILS PAGE</a:t>
            </a:r>
          </a:p>
          <a:p>
            <a:r>
              <a:rPr lang="en-US" sz="2400" dirty="0"/>
              <a:t>	 ( USER’S OWN POST )</a:t>
            </a:r>
          </a:p>
        </p:txBody>
      </p:sp>
    </p:spTree>
    <p:extLst>
      <p:ext uri="{BB962C8B-B14F-4D97-AF65-F5344CB8AC3E}">
        <p14:creationId xmlns:p14="http://schemas.microsoft.com/office/powerpoint/2010/main" val="1013418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C97262-B44F-43AA-9692-75BAD2609A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76514" y="184326"/>
            <a:ext cx="3436309" cy="64893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8D8D74-986D-4C79-8582-E05ACED0653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012823" y="184327"/>
            <a:ext cx="3435777" cy="64893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F7C346-1A07-427B-89CD-391FC771A0D9}"/>
              </a:ext>
            </a:extLst>
          </p:cNvPr>
          <p:cNvSpPr txBox="1"/>
          <p:nvPr/>
        </p:nvSpPr>
        <p:spPr>
          <a:xfrm>
            <a:off x="-8697" y="2211612"/>
            <a:ext cx="3504931" cy="1938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USER POSTS PAGE (LOST)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USER’S POSTS PAGE (FOUND)</a:t>
            </a:r>
          </a:p>
        </p:txBody>
      </p:sp>
    </p:spTree>
    <p:extLst>
      <p:ext uri="{BB962C8B-B14F-4D97-AF65-F5344CB8AC3E}">
        <p14:creationId xmlns:p14="http://schemas.microsoft.com/office/powerpoint/2010/main" val="3756958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8FB3FD-34B3-4375-A3CA-7FD3A2CCCB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88707" y="369637"/>
            <a:ext cx="3155120" cy="63190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8D752D-9D69-4294-A7DE-EB3D4074E65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43827" y="420122"/>
            <a:ext cx="3155120" cy="62687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565F5E-3E5F-491F-B4A2-A667FBF2481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898946" y="420121"/>
            <a:ext cx="3104795" cy="62687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3F0AF8-EA07-4DAF-AABC-F721002FB504}"/>
              </a:ext>
            </a:extLst>
          </p:cNvPr>
          <p:cNvSpPr txBox="1"/>
          <p:nvPr/>
        </p:nvSpPr>
        <p:spPr>
          <a:xfrm>
            <a:off x="-8696" y="2211612"/>
            <a:ext cx="2411237" cy="1938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EDIT PROFILE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DELETE MODAL</a:t>
            </a:r>
          </a:p>
        </p:txBody>
      </p:sp>
    </p:spTree>
    <p:extLst>
      <p:ext uri="{BB962C8B-B14F-4D97-AF65-F5344CB8AC3E}">
        <p14:creationId xmlns:p14="http://schemas.microsoft.com/office/powerpoint/2010/main" val="3193441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958019-783F-4228-82FD-40F1368B4B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23435" y="492330"/>
            <a:ext cx="3063009" cy="6202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F9B1F1-D17F-4288-9E19-DB052CC761A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086444" y="492330"/>
            <a:ext cx="3113835" cy="62021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62203A-D0A5-44C7-923E-0ECA8BB14C83}"/>
              </a:ext>
            </a:extLst>
          </p:cNvPr>
          <p:cNvSpPr txBox="1"/>
          <p:nvPr/>
        </p:nvSpPr>
        <p:spPr>
          <a:xfrm>
            <a:off x="-8696" y="2211612"/>
            <a:ext cx="3558720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REPORT NEW ITEM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EDIT REPORTED ITEM</a:t>
            </a:r>
          </a:p>
        </p:txBody>
      </p:sp>
    </p:spTree>
    <p:extLst>
      <p:ext uri="{BB962C8B-B14F-4D97-AF65-F5344CB8AC3E}">
        <p14:creationId xmlns:p14="http://schemas.microsoft.com/office/powerpoint/2010/main" val="925658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902F6F-D275-48BE-BC96-BC2A5FCB33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18768" y="677243"/>
            <a:ext cx="2983786" cy="59278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233240-C30D-478C-B41A-8B24DF04C8D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07537" y="677243"/>
            <a:ext cx="2951510" cy="59278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78B679-AAF9-4730-A17F-83545FF4B96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959047" y="677243"/>
            <a:ext cx="3084980" cy="59278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3D1414-37DD-49DB-906D-6DCB17873D54}"/>
              </a:ext>
            </a:extLst>
          </p:cNvPr>
          <p:cNvSpPr txBox="1"/>
          <p:nvPr/>
        </p:nvSpPr>
        <p:spPr>
          <a:xfrm>
            <a:off x="-8696" y="2211612"/>
            <a:ext cx="2617488" cy="1938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NOTIFICATIONS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MESSAGES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CHAT PAGE</a:t>
            </a:r>
          </a:p>
        </p:txBody>
      </p:sp>
    </p:spTree>
    <p:extLst>
      <p:ext uri="{BB962C8B-B14F-4D97-AF65-F5344CB8AC3E}">
        <p14:creationId xmlns:p14="http://schemas.microsoft.com/office/powerpoint/2010/main" val="350555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A08826-F108-46B4-B2D8-51532D67CD2C}"/>
              </a:ext>
            </a:extLst>
          </p:cNvPr>
          <p:cNvSpPr txBox="1"/>
          <p:nvPr/>
        </p:nvSpPr>
        <p:spPr>
          <a:xfrm>
            <a:off x="636494" y="977152"/>
            <a:ext cx="10919012" cy="49552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OUTLINE</a:t>
            </a:r>
          </a:p>
          <a:p>
            <a:pPr marL="514350" indent="-514350">
              <a:buAutoNum type="arabicPeriod"/>
            </a:pPr>
            <a:r>
              <a:rPr lang="en-US" sz="2800" dirty="0"/>
              <a:t>Introduction</a:t>
            </a:r>
          </a:p>
          <a:p>
            <a:r>
              <a:rPr lang="en-US" sz="2800" dirty="0"/>
              <a:t>	1.1. Project overview</a:t>
            </a:r>
          </a:p>
          <a:p>
            <a:r>
              <a:rPr lang="en-US" sz="2800" dirty="0"/>
              <a:t>	1.2. Report objective</a:t>
            </a:r>
            <a:endParaRPr lang="en-US" sz="3200" dirty="0"/>
          </a:p>
          <a:p>
            <a:r>
              <a:rPr lang="en-US" sz="3200" dirty="0"/>
              <a:t>2. User Interface design</a:t>
            </a:r>
          </a:p>
          <a:p>
            <a:r>
              <a:rPr lang="en-US" sz="3200" dirty="0"/>
              <a:t>	2.1. Design Principles</a:t>
            </a:r>
          </a:p>
          <a:p>
            <a:r>
              <a:rPr lang="en-US" sz="3200" dirty="0"/>
              <a:t>	2.2 Design Tools and Technologies</a:t>
            </a:r>
          </a:p>
          <a:p>
            <a:r>
              <a:rPr lang="en-US" sz="3200" dirty="0"/>
              <a:t>	2.3 User Style Guide</a:t>
            </a:r>
          </a:p>
          <a:p>
            <a:r>
              <a:rPr lang="en-US" sz="3200" dirty="0"/>
              <a:t>	2.4 Pages and Description</a:t>
            </a:r>
          </a:p>
          <a:p>
            <a:r>
              <a:rPr lang="en-US" dirty="0"/>
              <a:t>		</a:t>
            </a:r>
          </a:p>
          <a:p>
            <a:pPr marL="400050" indent="-400050">
              <a:buAutoNum type="roman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085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8164B9-CEFD-45A5-828F-EC906B4FF0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29636" y="549757"/>
            <a:ext cx="3050462" cy="59232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AC148E-2B73-47BA-96F9-4CBC4CC9887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25803" y="549757"/>
            <a:ext cx="2929714" cy="59232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A1ED4E-A0E9-40EC-A009-3262ED4D1B5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955517" y="549757"/>
            <a:ext cx="3038304" cy="59232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CDDBCD-D37A-4763-B690-843517C98880}"/>
              </a:ext>
            </a:extLst>
          </p:cNvPr>
          <p:cNvSpPr txBox="1"/>
          <p:nvPr/>
        </p:nvSpPr>
        <p:spPr>
          <a:xfrm>
            <a:off x="-8696" y="2211612"/>
            <a:ext cx="2814649" cy="23083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PAYMENT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TRANSACTION</a:t>
            </a:r>
          </a:p>
          <a:p>
            <a:r>
              <a:rPr lang="en-US" sz="2400" dirty="0"/>
              <a:t>	HISTORY</a:t>
            </a:r>
          </a:p>
        </p:txBody>
      </p:sp>
    </p:spTree>
    <p:extLst>
      <p:ext uri="{BB962C8B-B14F-4D97-AF65-F5344CB8AC3E}">
        <p14:creationId xmlns:p14="http://schemas.microsoft.com/office/powerpoint/2010/main" val="3261536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200747-D427-4EA6-8FB2-1D6CCD10D0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12244" y="476737"/>
            <a:ext cx="3161889" cy="61215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99728B-5F46-4D86-9C6D-393F515E938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174133" y="471040"/>
            <a:ext cx="3013820" cy="61272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90BDF0-2C50-48F8-BA94-4F627219D1F4}"/>
              </a:ext>
            </a:extLst>
          </p:cNvPr>
          <p:cNvSpPr txBox="1"/>
          <p:nvPr/>
        </p:nvSpPr>
        <p:spPr>
          <a:xfrm>
            <a:off x="-8696" y="2211612"/>
            <a:ext cx="2895331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SIDE DRAWER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SETTINGS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8944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EBA753-310B-458B-88A5-EB6F898AF83C}"/>
              </a:ext>
            </a:extLst>
          </p:cNvPr>
          <p:cNvSpPr txBox="1"/>
          <p:nvPr/>
        </p:nvSpPr>
        <p:spPr>
          <a:xfrm>
            <a:off x="1541755" y="2471590"/>
            <a:ext cx="9108490" cy="21236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USER INTERFACE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089411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CCCD0F-164C-4C1B-B424-66E00F6747F9}"/>
              </a:ext>
            </a:extLst>
          </p:cNvPr>
          <p:cNvSpPr txBox="1"/>
          <p:nvPr/>
        </p:nvSpPr>
        <p:spPr>
          <a:xfrm>
            <a:off x="0" y="0"/>
            <a:ext cx="12192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FRAMEWORK AND LIBRARIES </a:t>
            </a:r>
          </a:p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1A8D65B-341C-4D47-8C50-75C95B4DE821}"/>
              </a:ext>
            </a:extLst>
          </p:cNvPr>
          <p:cNvCxnSpPr>
            <a:cxnSpLocks/>
          </p:cNvCxnSpPr>
          <p:nvPr/>
        </p:nvCxnSpPr>
        <p:spPr>
          <a:xfrm flipV="1">
            <a:off x="124287" y="1162975"/>
            <a:ext cx="12067713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1C5264-5685-4135-9DD1-B8A619EFAC4B}"/>
              </a:ext>
            </a:extLst>
          </p:cNvPr>
          <p:cNvSpPr txBox="1"/>
          <p:nvPr/>
        </p:nvSpPr>
        <p:spPr>
          <a:xfrm>
            <a:off x="570350" y="1843950"/>
            <a:ext cx="4990555" cy="31700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3600" dirty="0"/>
              <a:t>FRAMEWORK</a:t>
            </a:r>
          </a:p>
          <a:p>
            <a:pPr marL="1143000" lvl="1" indent="-685800">
              <a:buFont typeface="Courier New" panose="02070309020205020404" pitchFamily="49" charset="0"/>
              <a:buChar char="o"/>
            </a:pPr>
            <a:r>
              <a:rPr lang="en-US" sz="2800" dirty="0"/>
              <a:t>React-Native  </a:t>
            </a:r>
          </a:p>
          <a:p>
            <a:pPr marL="1143000" lvl="1" indent="-685800">
              <a:buFont typeface="Courier New" panose="02070309020205020404" pitchFamily="49" charset="0"/>
              <a:buChar char="o"/>
            </a:pPr>
            <a:r>
              <a:rPr lang="en-US" sz="2800" dirty="0"/>
              <a:t>Expo</a:t>
            </a:r>
          </a:p>
          <a:p>
            <a:endParaRPr lang="en-US" sz="3600" dirty="0"/>
          </a:p>
          <a:p>
            <a:r>
              <a:rPr lang="en-US" sz="3600" dirty="0"/>
              <a:t> </a:t>
            </a:r>
          </a:p>
          <a:p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3353F-D680-40D7-A7B3-3A4D520D56A4}"/>
              </a:ext>
            </a:extLst>
          </p:cNvPr>
          <p:cNvSpPr txBox="1"/>
          <p:nvPr/>
        </p:nvSpPr>
        <p:spPr>
          <a:xfrm>
            <a:off x="5773271" y="1900518"/>
            <a:ext cx="554915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3600" dirty="0"/>
              <a:t>LIBRARIES</a:t>
            </a:r>
          </a:p>
          <a:p>
            <a:pPr marL="1143000" lvl="1" indent="-685800">
              <a:buFont typeface="Courier New" panose="02070309020205020404" pitchFamily="49" charset="0"/>
              <a:buChar char="o"/>
            </a:pPr>
            <a:r>
              <a:rPr lang="en-US" sz="3200" dirty="0"/>
              <a:t>React Navigation</a:t>
            </a:r>
          </a:p>
          <a:p>
            <a:pPr marL="1143000" lvl="1" indent="-685800">
              <a:buFont typeface="Courier New" panose="02070309020205020404" pitchFamily="49" charset="0"/>
              <a:buChar char="o"/>
            </a:pPr>
            <a:r>
              <a:rPr lang="en-US" sz="3200" dirty="0" err="1"/>
              <a:t>Formik</a:t>
            </a:r>
            <a:r>
              <a:rPr lang="en-US" sz="3200" dirty="0"/>
              <a:t>, Yup</a:t>
            </a:r>
          </a:p>
          <a:p>
            <a:pPr marL="1143000" lvl="1" indent="-685800">
              <a:buFont typeface="Courier New" panose="02070309020205020404" pitchFamily="49" charset="0"/>
              <a:buChar char="o"/>
            </a:pPr>
            <a:r>
              <a:rPr lang="en-US" sz="3200" dirty="0"/>
              <a:t>Expo-app-loading</a:t>
            </a:r>
          </a:p>
          <a:p>
            <a:pPr marL="1143000" lvl="1" indent="-685800">
              <a:buFont typeface="Courier New" panose="02070309020205020404" pitchFamily="49" charset="0"/>
              <a:buChar char="o"/>
            </a:pPr>
            <a:r>
              <a:rPr lang="en-US" sz="3200" dirty="0"/>
              <a:t> Expo-splash screen</a:t>
            </a:r>
          </a:p>
          <a:p>
            <a:pPr marL="1143000" lvl="1" indent="-685800">
              <a:buFont typeface="Courier New" panose="02070309020205020404" pitchFamily="49" charset="0"/>
              <a:buChar char="o"/>
            </a:pPr>
            <a:r>
              <a:rPr lang="en-US" sz="3200" dirty="0"/>
              <a:t>Expo-font</a:t>
            </a:r>
          </a:p>
          <a:p>
            <a:pPr marL="1143000" lvl="1" indent="-685800">
              <a:buFont typeface="Courier New" panose="02070309020205020404" pitchFamily="49" charset="0"/>
              <a:buChar char="o"/>
            </a:pPr>
            <a:r>
              <a:rPr lang="en-US" sz="3200" dirty="0"/>
              <a:t>Expo-vector-Icons</a:t>
            </a:r>
            <a:r>
              <a:rPr lang="en-US" sz="36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44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CCCD0F-164C-4C1B-B424-66E00F6747F9}"/>
              </a:ext>
            </a:extLst>
          </p:cNvPr>
          <p:cNvSpPr txBox="1"/>
          <p:nvPr/>
        </p:nvSpPr>
        <p:spPr>
          <a:xfrm>
            <a:off x="0" y="0"/>
            <a:ext cx="12192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CODE STRUCTURE</a:t>
            </a:r>
          </a:p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1A8D65B-341C-4D47-8C50-75C95B4DE821}"/>
              </a:ext>
            </a:extLst>
          </p:cNvPr>
          <p:cNvCxnSpPr>
            <a:cxnSpLocks/>
          </p:cNvCxnSpPr>
          <p:nvPr/>
        </p:nvCxnSpPr>
        <p:spPr>
          <a:xfrm flipV="1">
            <a:off x="124287" y="1162975"/>
            <a:ext cx="12067713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1C5264-5685-4135-9DD1-B8A619EFAC4B}"/>
              </a:ext>
            </a:extLst>
          </p:cNvPr>
          <p:cNvSpPr txBox="1"/>
          <p:nvPr/>
        </p:nvSpPr>
        <p:spPr>
          <a:xfrm>
            <a:off x="570350" y="1843950"/>
            <a:ext cx="8206097" cy="489364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3600" dirty="0"/>
              <a:t>PARENT FRONTEND DIRECTORY </a:t>
            </a:r>
          </a:p>
          <a:p>
            <a:pPr marL="1143000" lvl="1" indent="-685800">
              <a:buFont typeface="Courier New" panose="02070309020205020404" pitchFamily="49" charset="0"/>
              <a:buChar char="o"/>
            </a:pPr>
            <a:r>
              <a:rPr lang="en-US" sz="2800" dirty="0" err="1"/>
              <a:t>Node_module</a:t>
            </a:r>
            <a:endParaRPr lang="en-US" sz="2800" dirty="0"/>
          </a:p>
          <a:p>
            <a:pPr marL="1143000" lvl="1" indent="-685800">
              <a:buFont typeface="Courier New" panose="02070309020205020404" pitchFamily="49" charset="0"/>
              <a:buChar char="o"/>
            </a:pPr>
            <a:r>
              <a:rPr lang="en-US" sz="2800" dirty="0" err="1"/>
              <a:t>Pakage.json</a:t>
            </a:r>
            <a:endParaRPr lang="en-US" sz="2800" dirty="0"/>
          </a:p>
          <a:p>
            <a:pPr marL="1143000" lvl="1" indent="-685800">
              <a:buFont typeface="Wingdings" panose="05000000000000000000" pitchFamily="2" charset="2"/>
              <a:buChar char="q"/>
            </a:pPr>
            <a:r>
              <a:rPr lang="en-US" sz="2800" dirty="0"/>
              <a:t>Routes</a:t>
            </a:r>
          </a:p>
          <a:p>
            <a:pPr marL="1143000" lvl="1" indent="-685800">
              <a:buFont typeface="Wingdings" panose="05000000000000000000" pitchFamily="2" charset="2"/>
              <a:buChar char="q"/>
            </a:pPr>
            <a:r>
              <a:rPr lang="en-US" sz="2800" dirty="0"/>
              <a:t>Shared </a:t>
            </a:r>
          </a:p>
          <a:p>
            <a:pPr marL="1143000" lvl="1" indent="-685800">
              <a:buFont typeface="Wingdings" panose="05000000000000000000" pitchFamily="2" charset="2"/>
              <a:buChar char="q"/>
            </a:pPr>
            <a:r>
              <a:rPr lang="en-US" sz="2800" dirty="0"/>
              <a:t>Screens </a:t>
            </a:r>
          </a:p>
          <a:p>
            <a:pPr marL="1143000" lvl="1" indent="-685800">
              <a:buFont typeface="Wingdings" panose="05000000000000000000" pitchFamily="2" charset="2"/>
              <a:buChar char="q"/>
            </a:pPr>
            <a:r>
              <a:rPr lang="en-US" sz="2800" dirty="0"/>
              <a:t>Styles </a:t>
            </a:r>
          </a:p>
          <a:p>
            <a:endParaRPr lang="en-US" sz="3600" dirty="0"/>
          </a:p>
          <a:p>
            <a:r>
              <a:rPr lang="en-US" sz="3600" dirty="0"/>
              <a:t>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43970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CCCD0F-164C-4C1B-B424-66E00F6747F9}"/>
              </a:ext>
            </a:extLst>
          </p:cNvPr>
          <p:cNvSpPr txBox="1"/>
          <p:nvPr/>
        </p:nvSpPr>
        <p:spPr>
          <a:xfrm>
            <a:off x="-251012" y="-35264"/>
            <a:ext cx="12192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CODE STRUCTURE  </a:t>
            </a:r>
          </a:p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1A8D65B-341C-4D47-8C50-75C95B4DE821}"/>
              </a:ext>
            </a:extLst>
          </p:cNvPr>
          <p:cNvCxnSpPr>
            <a:cxnSpLocks/>
          </p:cNvCxnSpPr>
          <p:nvPr/>
        </p:nvCxnSpPr>
        <p:spPr>
          <a:xfrm flipV="1">
            <a:off x="124287" y="1162975"/>
            <a:ext cx="12067713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1C5264-5685-4135-9DD1-B8A619EFAC4B}"/>
              </a:ext>
            </a:extLst>
          </p:cNvPr>
          <p:cNvSpPr txBox="1"/>
          <p:nvPr/>
        </p:nvSpPr>
        <p:spPr>
          <a:xfrm>
            <a:off x="633103" y="1497112"/>
            <a:ext cx="6960003" cy="48729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3600" dirty="0"/>
              <a:t>PARENT FRONTEND DIRECTORY </a:t>
            </a:r>
          </a:p>
          <a:p>
            <a:pPr marL="1143000" lvl="1" indent="-685800">
              <a:buFont typeface="Courier New" panose="02070309020205020404" pitchFamily="49" charset="0"/>
              <a:buChar char="o"/>
            </a:pPr>
            <a:r>
              <a:rPr lang="en-US" sz="2800" dirty="0" err="1"/>
              <a:t>Node_module</a:t>
            </a:r>
            <a:endParaRPr lang="en-US" sz="2800" dirty="0"/>
          </a:p>
          <a:p>
            <a:pPr marL="1143000" lvl="1" indent="-685800">
              <a:buFont typeface="Courier New" panose="02070309020205020404" pitchFamily="49" charset="0"/>
              <a:buChar char="o"/>
            </a:pPr>
            <a:r>
              <a:rPr lang="en-US" sz="2800" dirty="0" err="1"/>
              <a:t>Pakage.json</a:t>
            </a:r>
            <a:endParaRPr lang="en-US" sz="2800" dirty="0"/>
          </a:p>
          <a:p>
            <a:pPr marL="1143000" lvl="1" indent="-685800">
              <a:buFont typeface="Wingdings" panose="05000000000000000000" pitchFamily="2" charset="2"/>
              <a:buChar char="q"/>
            </a:pPr>
            <a:r>
              <a:rPr lang="en-US" sz="2800" dirty="0"/>
              <a:t>Routes</a:t>
            </a:r>
          </a:p>
          <a:p>
            <a:pPr marL="1143000" lvl="1" indent="-685800">
              <a:buFont typeface="Wingdings" panose="05000000000000000000" pitchFamily="2" charset="2"/>
              <a:buChar char="q"/>
            </a:pPr>
            <a:r>
              <a:rPr lang="en-US" sz="2800" dirty="0"/>
              <a:t>Shared </a:t>
            </a:r>
          </a:p>
          <a:p>
            <a:pPr marL="1143000" lvl="1" indent="-685800">
              <a:buFont typeface="Wingdings" panose="05000000000000000000" pitchFamily="2" charset="2"/>
              <a:buChar char="q"/>
            </a:pPr>
            <a:r>
              <a:rPr lang="en-US" sz="2800" dirty="0"/>
              <a:t>Screens </a:t>
            </a:r>
          </a:p>
          <a:p>
            <a:pPr marL="1143000" lvl="1" indent="-685800">
              <a:buFont typeface="Wingdings" panose="05000000000000000000" pitchFamily="2" charset="2"/>
              <a:buChar char="q"/>
            </a:pPr>
            <a:r>
              <a:rPr lang="en-US" sz="2800" dirty="0"/>
              <a:t>Styles </a:t>
            </a:r>
          </a:p>
          <a:p>
            <a:endParaRPr lang="en-US" sz="3600" dirty="0"/>
          </a:p>
          <a:p>
            <a:r>
              <a:rPr lang="en-US" sz="3600" dirty="0"/>
              <a:t>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59026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CCCD0F-164C-4C1B-B424-66E00F6747F9}"/>
              </a:ext>
            </a:extLst>
          </p:cNvPr>
          <p:cNvSpPr txBox="1"/>
          <p:nvPr/>
        </p:nvSpPr>
        <p:spPr>
          <a:xfrm>
            <a:off x="-251012" y="-35264"/>
            <a:ext cx="12192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STYLING LIBRARIES AND STATE CONTROL</a:t>
            </a:r>
          </a:p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1A8D65B-341C-4D47-8C50-75C95B4DE821}"/>
              </a:ext>
            </a:extLst>
          </p:cNvPr>
          <p:cNvCxnSpPr>
            <a:cxnSpLocks/>
          </p:cNvCxnSpPr>
          <p:nvPr/>
        </p:nvCxnSpPr>
        <p:spPr>
          <a:xfrm flipV="1">
            <a:off x="124287" y="1162975"/>
            <a:ext cx="12067713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1C5264-5685-4135-9DD1-B8A619EFAC4B}"/>
              </a:ext>
            </a:extLst>
          </p:cNvPr>
          <p:cNvSpPr txBox="1"/>
          <p:nvPr/>
        </p:nvSpPr>
        <p:spPr>
          <a:xfrm>
            <a:off x="633103" y="2348759"/>
            <a:ext cx="4754685" cy="273921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3600" dirty="0"/>
              <a:t>STYLING LIBRARY</a:t>
            </a:r>
          </a:p>
          <a:p>
            <a:pPr marL="1143000" lvl="1" indent="-685800">
              <a:buFont typeface="Courier New" panose="02070309020205020404" pitchFamily="49" charset="0"/>
              <a:buChar char="o"/>
            </a:pPr>
            <a:r>
              <a:rPr lang="en-US" sz="2800" dirty="0"/>
              <a:t>React Native papers</a:t>
            </a:r>
          </a:p>
          <a:p>
            <a:endParaRPr lang="en-US" sz="3600" dirty="0"/>
          </a:p>
          <a:p>
            <a:r>
              <a:rPr lang="en-US" sz="3600" dirty="0"/>
              <a:t> </a:t>
            </a:r>
          </a:p>
          <a:p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138D6-EB68-4A72-920E-5296CD93FFE1}"/>
              </a:ext>
            </a:extLst>
          </p:cNvPr>
          <p:cNvSpPr txBox="1"/>
          <p:nvPr/>
        </p:nvSpPr>
        <p:spPr>
          <a:xfrm>
            <a:off x="6329082" y="2133314"/>
            <a:ext cx="5229815" cy="31700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3600" dirty="0"/>
              <a:t>STATE MANGAEMENT</a:t>
            </a:r>
          </a:p>
          <a:p>
            <a:pPr marL="1143000" lvl="1" indent="-685800">
              <a:buFont typeface="Courier New" panose="02070309020205020404" pitchFamily="49" charset="0"/>
              <a:buChar char="o"/>
            </a:pPr>
            <a:r>
              <a:rPr lang="en-US" sz="2800" dirty="0"/>
              <a:t>Contexts and hooks </a:t>
            </a:r>
          </a:p>
          <a:p>
            <a:pPr marL="1143000" lvl="1" indent="-685800">
              <a:buFont typeface="Courier New" panose="02070309020205020404" pitchFamily="49" charset="0"/>
              <a:buChar char="o"/>
            </a:pPr>
            <a:r>
              <a:rPr lang="en-US" sz="2800" dirty="0"/>
              <a:t>Props </a:t>
            </a:r>
          </a:p>
          <a:p>
            <a:endParaRPr lang="en-US" sz="3600" dirty="0"/>
          </a:p>
          <a:p>
            <a:r>
              <a:rPr lang="en-US" sz="3600" dirty="0"/>
              <a:t>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15645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CCCD0F-164C-4C1B-B424-66E00F6747F9}"/>
              </a:ext>
            </a:extLst>
          </p:cNvPr>
          <p:cNvSpPr txBox="1"/>
          <p:nvPr/>
        </p:nvSpPr>
        <p:spPr>
          <a:xfrm>
            <a:off x="-251012" y="-35264"/>
            <a:ext cx="12192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TESTING AND ITERATION</a:t>
            </a:r>
          </a:p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1A8D65B-341C-4D47-8C50-75C95B4DE821}"/>
              </a:ext>
            </a:extLst>
          </p:cNvPr>
          <p:cNvCxnSpPr>
            <a:cxnSpLocks/>
          </p:cNvCxnSpPr>
          <p:nvPr/>
        </p:nvCxnSpPr>
        <p:spPr>
          <a:xfrm flipV="1">
            <a:off x="124287" y="1162975"/>
            <a:ext cx="12067713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1C5264-5685-4135-9DD1-B8A619EFAC4B}"/>
              </a:ext>
            </a:extLst>
          </p:cNvPr>
          <p:cNvSpPr txBox="1"/>
          <p:nvPr/>
        </p:nvSpPr>
        <p:spPr>
          <a:xfrm>
            <a:off x="471739" y="2348757"/>
            <a:ext cx="4754685" cy="261610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3600" dirty="0"/>
              <a:t>TESTING TOOL </a:t>
            </a:r>
          </a:p>
          <a:p>
            <a:pPr marL="1143000" lvl="1" indent="-685800">
              <a:buFont typeface="Courier New" panose="02070309020205020404" pitchFamily="49" charset="0"/>
              <a:buChar char="o"/>
            </a:pPr>
            <a:r>
              <a:rPr lang="en-US" sz="2800" dirty="0"/>
              <a:t>Expo-Go </a:t>
            </a:r>
          </a:p>
          <a:p>
            <a:pPr marL="1143000" lvl="1" indent="-685800">
              <a:buFont typeface="Courier New" panose="02070309020205020404" pitchFamily="49" charset="0"/>
              <a:buChar char="o"/>
            </a:pPr>
            <a:r>
              <a:rPr lang="en-US" sz="2800" dirty="0"/>
              <a:t>Mobile device</a:t>
            </a:r>
            <a:endParaRPr lang="en-US" sz="3600" dirty="0"/>
          </a:p>
          <a:p>
            <a:r>
              <a:rPr lang="en-US" sz="3600" dirty="0"/>
              <a:t> </a:t>
            </a:r>
          </a:p>
          <a:p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138D6-EB68-4A72-920E-5296CD93FFE1}"/>
              </a:ext>
            </a:extLst>
          </p:cNvPr>
          <p:cNvSpPr txBox="1"/>
          <p:nvPr/>
        </p:nvSpPr>
        <p:spPr>
          <a:xfrm>
            <a:off x="6338047" y="2205031"/>
            <a:ext cx="5229815" cy="31700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3600" dirty="0"/>
              <a:t>USER FEEDBACK</a:t>
            </a:r>
          </a:p>
          <a:p>
            <a:pPr marL="1143000" lvl="1" indent="-685800">
              <a:buFont typeface="Courier New" panose="02070309020205020404" pitchFamily="49" charset="0"/>
              <a:buChar char="o"/>
            </a:pPr>
            <a:r>
              <a:rPr lang="en-US" sz="2800" dirty="0"/>
              <a:t>User testing walkthrough </a:t>
            </a:r>
          </a:p>
          <a:p>
            <a:pPr marL="1143000" lvl="1" indent="-685800">
              <a:buFont typeface="Courier New" panose="02070309020205020404" pitchFamily="49" charset="0"/>
              <a:buChar char="o"/>
            </a:pPr>
            <a:r>
              <a:rPr lang="en-US" sz="2800" dirty="0"/>
              <a:t>Iterative updating </a:t>
            </a:r>
          </a:p>
          <a:p>
            <a:endParaRPr lang="en-US" sz="3600" dirty="0"/>
          </a:p>
          <a:p>
            <a:r>
              <a:rPr lang="en-US" sz="3600" dirty="0"/>
              <a:t>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5161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EBA753-310B-458B-88A5-EB6F898AF83C}"/>
              </a:ext>
            </a:extLst>
          </p:cNvPr>
          <p:cNvSpPr txBox="1"/>
          <p:nvPr/>
        </p:nvSpPr>
        <p:spPr>
          <a:xfrm>
            <a:off x="1541755" y="2367171"/>
            <a:ext cx="9108490" cy="11079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6000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E566A1-A7F2-4214-BC92-CE667C443E14}"/>
              </a:ext>
            </a:extLst>
          </p:cNvPr>
          <p:cNvCxnSpPr>
            <a:cxnSpLocks/>
          </p:cNvCxnSpPr>
          <p:nvPr/>
        </p:nvCxnSpPr>
        <p:spPr>
          <a:xfrm>
            <a:off x="62144" y="4358936"/>
            <a:ext cx="12038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568D08-A5A8-40E3-A1C6-90B643D8360B}"/>
              </a:ext>
            </a:extLst>
          </p:cNvPr>
          <p:cNvSpPr txBox="1"/>
          <p:nvPr/>
        </p:nvSpPr>
        <p:spPr>
          <a:xfrm>
            <a:off x="1509203" y="2241867"/>
            <a:ext cx="9987379" cy="1446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40297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EBA753-310B-458B-88A5-EB6F898AF83C}"/>
              </a:ext>
            </a:extLst>
          </p:cNvPr>
          <p:cNvSpPr txBox="1"/>
          <p:nvPr/>
        </p:nvSpPr>
        <p:spPr>
          <a:xfrm>
            <a:off x="1562469" y="2875002"/>
            <a:ext cx="9108490" cy="11079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6600" dirty="0"/>
              <a:t>USER INTERFACE DESIGN</a:t>
            </a:r>
          </a:p>
        </p:txBody>
      </p:sp>
    </p:spTree>
    <p:extLst>
      <p:ext uri="{BB962C8B-B14F-4D97-AF65-F5344CB8AC3E}">
        <p14:creationId xmlns:p14="http://schemas.microsoft.com/office/powerpoint/2010/main" val="247679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CCCD0F-164C-4C1B-B424-66E00F6747F9}"/>
              </a:ext>
            </a:extLst>
          </p:cNvPr>
          <p:cNvSpPr txBox="1"/>
          <p:nvPr/>
        </p:nvSpPr>
        <p:spPr>
          <a:xfrm>
            <a:off x="0" y="0"/>
            <a:ext cx="12192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DESIGN PRINCIPLES </a:t>
            </a:r>
          </a:p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1A8D65B-341C-4D47-8C50-75C95B4DE821}"/>
              </a:ext>
            </a:extLst>
          </p:cNvPr>
          <p:cNvCxnSpPr>
            <a:cxnSpLocks/>
          </p:cNvCxnSpPr>
          <p:nvPr/>
        </p:nvCxnSpPr>
        <p:spPr>
          <a:xfrm flipV="1">
            <a:off x="124287" y="1162975"/>
            <a:ext cx="12067713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1C5264-5685-4135-9DD1-B8A619EFAC4B}"/>
              </a:ext>
            </a:extLst>
          </p:cNvPr>
          <p:cNvSpPr txBox="1"/>
          <p:nvPr/>
        </p:nvSpPr>
        <p:spPr>
          <a:xfrm>
            <a:off x="630315" y="1562470"/>
            <a:ext cx="1029809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4400" dirty="0"/>
              <a:t>User-Centered Design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endParaRPr lang="en-US" sz="4400" dirty="0"/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4400" dirty="0"/>
              <a:t>Usability and Acceptability</a:t>
            </a:r>
          </a:p>
          <a:p>
            <a:endParaRPr lang="en-US" sz="4400" dirty="0"/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4400" dirty="0"/>
              <a:t>Minimalistic Design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88886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838604-3753-4D17-AF06-D9A127471F81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DESIGN TOOLS AND TECHNOLOGIES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425FE9-D0EE-43C7-85EC-47D6496D03E7}"/>
              </a:ext>
            </a:extLst>
          </p:cNvPr>
          <p:cNvCxnSpPr>
            <a:cxnSpLocks/>
          </p:cNvCxnSpPr>
          <p:nvPr/>
        </p:nvCxnSpPr>
        <p:spPr>
          <a:xfrm>
            <a:off x="0" y="90494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E1ED151-7A07-4EEC-9BE5-79E7AFF351C7}"/>
              </a:ext>
            </a:extLst>
          </p:cNvPr>
          <p:cNvSpPr txBox="1"/>
          <p:nvPr/>
        </p:nvSpPr>
        <p:spPr>
          <a:xfrm>
            <a:off x="787850" y="1739446"/>
            <a:ext cx="9664997" cy="3773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400" dirty="0"/>
              <a:t>Design Software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4000" dirty="0"/>
              <a:t>Figma </a:t>
            </a:r>
          </a:p>
          <a:p>
            <a:endParaRPr lang="en-US" sz="4400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400" dirty="0"/>
              <a:t>Prototyping Software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4000" dirty="0"/>
              <a:t>Figma</a:t>
            </a:r>
          </a:p>
          <a:p>
            <a:pPr marL="400050" indent="-400050">
              <a:buAutoNum type="roman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0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2C0C3B-3CB2-4E57-AF5B-1F23298C1697}"/>
              </a:ext>
            </a:extLst>
          </p:cNvPr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USER INTERFACE STYLE GUIDE</a:t>
            </a:r>
          </a:p>
          <a:p>
            <a:pPr algn="ctr"/>
            <a:endParaRPr lang="en-US" sz="36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03882C-A4D8-472E-A3CF-EBAADEC21F23}"/>
              </a:ext>
            </a:extLst>
          </p:cNvPr>
          <p:cNvCxnSpPr>
            <a:cxnSpLocks/>
          </p:cNvCxnSpPr>
          <p:nvPr/>
        </p:nvCxnSpPr>
        <p:spPr>
          <a:xfrm>
            <a:off x="0" y="101741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DCFBF4-C1D3-4EA7-9FA1-60670224EB1B}"/>
              </a:ext>
            </a:extLst>
          </p:cNvPr>
          <p:cNvSpPr txBox="1"/>
          <p:nvPr/>
        </p:nvSpPr>
        <p:spPr>
          <a:xfrm>
            <a:off x="1326776" y="1392054"/>
            <a:ext cx="913503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400" dirty="0"/>
              <a:t>Color Scheme</a:t>
            </a:r>
          </a:p>
          <a:p>
            <a:endParaRPr lang="en-US" sz="4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400" dirty="0"/>
              <a:t>Typography</a:t>
            </a:r>
          </a:p>
          <a:p>
            <a:endParaRPr lang="en-US" sz="4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400" dirty="0"/>
              <a:t>Components</a:t>
            </a:r>
          </a:p>
          <a:p>
            <a:r>
              <a:rPr lang="en-US" sz="44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400" dirty="0"/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2554684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2C0C3B-3CB2-4E57-AF5B-1F23298C1697}"/>
              </a:ext>
            </a:extLst>
          </p:cNvPr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USER INTERFACE STYLE GUIDE</a:t>
            </a:r>
          </a:p>
          <a:p>
            <a:pPr algn="ctr"/>
            <a:endParaRPr lang="en-US" sz="36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03882C-A4D8-472E-A3CF-EBAADEC21F23}"/>
              </a:ext>
            </a:extLst>
          </p:cNvPr>
          <p:cNvCxnSpPr>
            <a:cxnSpLocks/>
          </p:cNvCxnSpPr>
          <p:nvPr/>
        </p:nvCxnSpPr>
        <p:spPr>
          <a:xfrm>
            <a:off x="0" y="101741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DCFBF4-C1D3-4EA7-9FA1-60670224EB1B}"/>
              </a:ext>
            </a:extLst>
          </p:cNvPr>
          <p:cNvSpPr txBox="1"/>
          <p:nvPr/>
        </p:nvSpPr>
        <p:spPr>
          <a:xfrm>
            <a:off x="3944472" y="1200329"/>
            <a:ext cx="554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400" dirty="0"/>
              <a:t>Color Scheme</a:t>
            </a:r>
            <a:r>
              <a:rPr lang="en-US" sz="3200" dirty="0"/>
              <a:t> </a:t>
            </a:r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7D14B-467E-449D-A590-392D03D46F89}"/>
              </a:ext>
            </a:extLst>
          </p:cNvPr>
          <p:cNvSpPr txBox="1"/>
          <p:nvPr/>
        </p:nvSpPr>
        <p:spPr>
          <a:xfrm>
            <a:off x="815788" y="2303928"/>
            <a:ext cx="98970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Primary color: Medium slate blue (#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6C63FF) </a:t>
            </a:r>
            <a:endParaRPr lang="en-US" sz="2400" dirty="0"/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Secondary Color: Mint Green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#C3FDC2) </a:t>
            </a:r>
            <a:endParaRPr lang="en-US" sz="2400" dirty="0"/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Danger color: Pink (</a:t>
            </a:r>
            <a:r>
              <a:rPr lang="en-US" sz="2000" dirty="0"/>
              <a:t>#F24343</a:t>
            </a:r>
            <a:r>
              <a:rPr lang="en-US" sz="2400" dirty="0"/>
              <a:t>) </a:t>
            </a:r>
          </a:p>
          <a:p>
            <a:r>
              <a:rPr lang="en-US" sz="24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Background color: Light gray (#EEEEEE)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Text color: Dark Gray (#444444)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AF292C-A3CD-4EA3-A86F-B7DD429610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11470" y="2411506"/>
            <a:ext cx="385482" cy="3854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08DED0-8F45-47B1-911F-6431785407B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11470" y="3131146"/>
            <a:ext cx="385481" cy="385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29485A-88D0-4B1D-A82E-2F1601529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470" y="3877230"/>
            <a:ext cx="367565" cy="3675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D25412-33B7-421F-89E1-3A75FC94109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61431" y="4570442"/>
            <a:ext cx="417604" cy="3854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984CC08-08D4-44ED-B8E8-7EEE78670A49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611470" y="5281570"/>
            <a:ext cx="385481" cy="38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50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2C0C3B-3CB2-4E57-AF5B-1F23298C1697}"/>
              </a:ext>
            </a:extLst>
          </p:cNvPr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USER INTERFACE STYLE GUIDE</a:t>
            </a:r>
          </a:p>
          <a:p>
            <a:pPr algn="ctr"/>
            <a:endParaRPr lang="en-US" sz="36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03882C-A4D8-472E-A3CF-EBAADEC21F23}"/>
              </a:ext>
            </a:extLst>
          </p:cNvPr>
          <p:cNvCxnSpPr>
            <a:cxnSpLocks/>
          </p:cNvCxnSpPr>
          <p:nvPr/>
        </p:nvCxnSpPr>
        <p:spPr>
          <a:xfrm>
            <a:off x="0" y="101741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DCFBF4-C1D3-4EA7-9FA1-60670224EB1B}"/>
              </a:ext>
            </a:extLst>
          </p:cNvPr>
          <p:cNvSpPr txBox="1"/>
          <p:nvPr/>
        </p:nvSpPr>
        <p:spPr>
          <a:xfrm>
            <a:off x="4087908" y="1197771"/>
            <a:ext cx="554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400" dirty="0"/>
              <a:t>Typography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7D14B-467E-449D-A590-392D03D46F89}"/>
              </a:ext>
            </a:extLst>
          </p:cNvPr>
          <p:cNvSpPr txBox="1"/>
          <p:nvPr/>
        </p:nvSpPr>
        <p:spPr>
          <a:xfrm>
            <a:off x="815788" y="2303928"/>
            <a:ext cx="98970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Font-family : Poppins 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Font-weights: Bold, semi-bold, medium, regular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Font sizes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Normal text: 14px , 16px , 18px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Headings 20px 22px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Page Titles: 28px </a:t>
            </a:r>
          </a:p>
          <a:p>
            <a:r>
              <a:rPr lang="en-US" sz="2400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D25412-33B7-421F-89E1-3A75FC9410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61431" y="4570442"/>
            <a:ext cx="417604" cy="38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4703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202</TotalTime>
  <Words>385</Words>
  <Application>Microsoft Office PowerPoint</Application>
  <PresentationFormat>Widescreen</PresentationFormat>
  <Paragraphs>180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</vt:lpstr>
      <vt:lpstr>Courier New</vt:lpstr>
      <vt:lpstr>Tw Cen MT</vt:lpstr>
      <vt:lpstr>Wingdings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O~Y</dc:creator>
  <cp:lastModifiedBy>mewoabi dore</cp:lastModifiedBy>
  <cp:revision>24</cp:revision>
  <dcterms:created xsi:type="dcterms:W3CDTF">2024-06-10T18:01:37Z</dcterms:created>
  <dcterms:modified xsi:type="dcterms:W3CDTF">2024-06-10T22:48:47Z</dcterms:modified>
</cp:coreProperties>
</file>