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1" r:id="rId17"/>
    <p:sldId id="282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17D8"/>
    <a:srgbClr val="110F2C"/>
    <a:srgbClr val="5F3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0" autoAdjust="0"/>
    <p:restoredTop sz="76825" autoAdjust="0"/>
  </p:normalViewPr>
  <p:slideViewPr>
    <p:cSldViewPr snapToGrid="0">
      <p:cViewPr varScale="1">
        <p:scale>
          <a:sx n="132" d="100"/>
          <a:sy n="132" d="100"/>
        </p:scale>
        <p:origin x="3272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8" d="100"/>
          <a:sy n="128" d="100"/>
        </p:scale>
        <p:origin x="72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7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54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Вопрос: Как впечатления от тех, кто пытался сдавать предыдущие задачи?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41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59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мы можем понять из этой формулы?</a:t>
            </a:r>
          </a:p>
          <a:p>
            <a:r>
              <a:rPr lang="ru-RU" dirty="0" smtClean="0"/>
              <a:t>На сколько</a:t>
            </a:r>
            <a:r>
              <a:rPr lang="ru-RU" baseline="0" dirty="0" smtClean="0"/>
              <a:t> важно, растить связную область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52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44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</a:t>
            </a:r>
            <a:r>
              <a:rPr lang="ru-RU" baseline="0" dirty="0" smtClean="0"/>
              <a:t> нам нужно будет делать с </a:t>
            </a:r>
            <a:r>
              <a:rPr lang="ru-RU" baseline="0" dirty="0" err="1" smtClean="0"/>
              <a:t>тайлами</a:t>
            </a:r>
            <a:r>
              <a:rPr lang="ru-RU" baseline="0" dirty="0" smtClean="0"/>
              <a:t>? (искать ходы и применять ход)</a:t>
            </a:r>
          </a:p>
          <a:p>
            <a:r>
              <a:rPr lang="ru-RU" dirty="0" smtClean="0"/>
              <a:t>Надо</a:t>
            </a:r>
            <a:r>
              <a:rPr lang="ru-RU" baseline="0" dirty="0" smtClean="0"/>
              <a:t> ли хранить пустые </a:t>
            </a:r>
            <a:r>
              <a:rPr lang="ru-RU" baseline="0" dirty="0" err="1" smtClean="0"/>
              <a:t>тайлы</a:t>
            </a:r>
            <a:r>
              <a:rPr lang="ru-RU" baseline="0" dirty="0" smtClean="0"/>
              <a:t>? А пустые столбцы?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70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</a:t>
            </a:r>
            <a:r>
              <a:rPr lang="ru-RU" baseline="0" dirty="0" smtClean="0"/>
              <a:t>очему нельзя было менять состояние, как в прошлой игре?</a:t>
            </a:r>
          </a:p>
          <a:p>
            <a:r>
              <a:rPr lang="ru-RU" dirty="0" smtClean="0"/>
              <a:t>Почему</a:t>
            </a:r>
            <a:r>
              <a:rPr lang="ru-RU" baseline="0" dirty="0" smtClean="0"/>
              <a:t> в той игре мы не сделали так же как и тут?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87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5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8"/>
          <a:stretch/>
        </p:blipFill>
        <p:spPr>
          <a:xfrm>
            <a:off x="-11220" y="0"/>
            <a:ext cx="5662721" cy="6858000"/>
          </a:xfrm>
          <a:prstGeom prst="rect">
            <a:avLst/>
          </a:prstGeom>
        </p:spPr>
      </p:pic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4165600" y="2539943"/>
            <a:ext cx="7112000" cy="1470025"/>
          </a:xfrm>
        </p:spPr>
        <p:txBody>
          <a:bodyPr>
            <a:noAutofit/>
          </a:bodyPr>
          <a:lstStyle>
            <a:lvl1pPr algn="r">
              <a:defRPr sz="4800" b="0">
                <a:latin typeface="Golos Text Black" panose="020B0903020202020204" pitchFamily="34" charset="-52"/>
                <a:cs typeface="Golos Text Black" panose="020B0903020202020204" pitchFamily="34" charset="-5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828800" y="4233805"/>
            <a:ext cx="9448800" cy="1814512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73" userDrawn="1">
          <p15:clr>
            <a:srgbClr val="FBAE40"/>
          </p15:clr>
        </p15:guide>
        <p15:guide id="2" orient="horz" pos="240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623887" y="274639"/>
            <a:ext cx="10980737" cy="1138236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03" userDrawn="1">
          <p15:clr>
            <a:srgbClr val="FBAE40"/>
          </p15:clr>
        </p15:guide>
        <p15:guide id="2" orient="horz" pos="89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 hasCustomPrompt="1"/>
          </p:nvPr>
        </p:nvSpPr>
        <p:spPr>
          <a:xfrm>
            <a:off x="-196344" y="-633907"/>
            <a:ext cx="12925016" cy="2877834"/>
          </a:xfrm>
        </p:spPr>
        <p:txBody>
          <a:bodyPr>
            <a:noAutofit/>
          </a:bodyPr>
          <a:lstStyle>
            <a:lvl1pPr>
              <a:defRPr sz="20000" b="0">
                <a:solidFill>
                  <a:schemeClr val="accent1"/>
                </a:solidFill>
              </a:defRPr>
            </a:lvl1pPr>
          </a:lstStyle>
          <a:p>
            <a:r>
              <a:rPr lang="ru-RU" dirty="0" smtClean="0"/>
              <a:t>Практика</a:t>
            </a:r>
            <a:endParaRPr lang="en-US" dirty="0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623887" y="2535637"/>
            <a:ext cx="10980737" cy="35937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944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03">
          <p15:clr>
            <a:srgbClr val="FBAE40"/>
          </p15:clr>
        </p15:guide>
        <p15:guide id="2" orient="horz" pos="89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Title 1"/>
          <p:cNvSpPr>
            <a:spLocks noGrp="1"/>
          </p:cNvSpPr>
          <p:nvPr>
            <p:ph type="title"/>
          </p:nvPr>
        </p:nvSpPr>
        <p:spPr>
          <a:xfrm>
            <a:off x="1058451" y="2538832"/>
            <a:ext cx="10363200" cy="1362075"/>
          </a:xfrm>
        </p:spPr>
        <p:txBody>
          <a:bodyPr anchor="t">
            <a:noAutofit/>
          </a:bodyPr>
          <a:lstStyle>
            <a:lvl1pPr algn="ctr">
              <a:defRPr sz="6000" b="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10487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77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588" name="Content Placeholder 2"/>
          <p:cNvSpPr>
            <a:spLocks noGrp="1"/>
          </p:cNvSpPr>
          <p:nvPr>
            <p:ph sz="half" idx="1"/>
          </p:nvPr>
        </p:nvSpPr>
        <p:spPr>
          <a:xfrm>
            <a:off x="623888" y="1600201"/>
            <a:ext cx="5370512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9" name="Content Placeholder 3"/>
          <p:cNvSpPr>
            <a:spLocks noGrp="1"/>
          </p:cNvSpPr>
          <p:nvPr>
            <p:ph sz="half" idx="2"/>
          </p:nvPr>
        </p:nvSpPr>
        <p:spPr>
          <a:xfrm>
            <a:off x="6197599" y="1600201"/>
            <a:ext cx="5407025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10485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orient="horz" pos="1003" userDrawn="1">
          <p15:clr>
            <a:srgbClr val="FBAE40"/>
          </p15:clr>
        </p15:guide>
        <p15:guide id="3" pos="3772" userDrawn="1">
          <p15:clr>
            <a:srgbClr val="FBAE40"/>
          </p15:clr>
        </p15:guide>
        <p15:guide id="4" pos="390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0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3887" y="274639"/>
            <a:ext cx="10980737" cy="113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3887" y="1592263"/>
            <a:ext cx="10980737" cy="453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04C20-81F0-455F-9EA6-DB887778A58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</p:sldLayoutIdLst>
  <p:timing>
    <p:tnLst>
      <p:par>
        <p:cTn id="1" dur="indefinite" restart="never" nodeType="tmRoot"/>
      </p:par>
    </p:tnLst>
  </p:timing>
  <p:txStyles>
    <p:titleStyle>
      <a:lvl1pPr algn="l" defTabSz="1219200" rtl="0" eaLnBrk="1" latinLnBrk="0" hangingPunct="1">
        <a:spcBef>
          <a:spcPct val="0"/>
        </a:spcBef>
        <a:buNone/>
        <a:defRPr sz="4800" kern="1200">
          <a:solidFill>
            <a:schemeClr val="accent1"/>
          </a:solidFill>
          <a:latin typeface="Golos Text Black" panose="020B0903020202020204" pitchFamily="34" charset="-52"/>
          <a:ea typeface="+mj-ea"/>
          <a:cs typeface="Golos Text Black" panose="020B0903020202020204" pitchFamily="34" charset="-52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10" userDrawn="1">
          <p15:clr>
            <a:srgbClr val="A4A3A4"/>
          </p15:clr>
        </p15:guide>
        <p15:guide id="4" pos="393" userDrawn="1">
          <p15:clr>
            <a:srgbClr val="A4A3A4"/>
          </p15:clr>
        </p15:guide>
        <p15:guide id="5" orient="horz" pos="3861" userDrawn="1">
          <p15:clr>
            <a:srgbClr val="A4A3A4"/>
          </p15:clr>
        </p15:guide>
        <p15:guide id="8" orient="horz" pos="16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ingame.com/multiplayer/optimization/samegam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63401" y="2044765"/>
            <a:ext cx="6741223" cy="1563623"/>
          </a:xfrm>
        </p:spPr>
        <p:txBody>
          <a:bodyPr anchor="b">
            <a:noAutofit/>
          </a:bodyPr>
          <a:lstStyle/>
          <a:p>
            <a:r>
              <a:rPr lang="ru-RU" b="1" dirty="0" smtClean="0"/>
              <a:t>Школа «Алгоритмы, играющие в игры»</a:t>
            </a:r>
            <a:endParaRPr lang="ru-RU" b="1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4863401" y="3692324"/>
            <a:ext cx="6741223" cy="1884564"/>
          </a:xfrm>
        </p:spPr>
        <p:txBody>
          <a:bodyPr>
            <a:normAutofit/>
          </a:bodyPr>
          <a:lstStyle/>
          <a:p>
            <a:pPr algn="l"/>
            <a:r>
              <a:rPr lang="ru-RU" sz="3200" dirty="0" smtClean="0"/>
              <a:t>2</a:t>
            </a:r>
            <a:r>
              <a:rPr lang="en-US" sz="3200" dirty="0" smtClean="0"/>
              <a:t>7</a:t>
            </a:r>
            <a:r>
              <a:rPr lang="ru-RU" sz="3200" dirty="0" smtClean="0"/>
              <a:t>−</a:t>
            </a:r>
            <a:r>
              <a:rPr lang="en-US" sz="3200" dirty="0" smtClean="0"/>
              <a:t>29</a:t>
            </a:r>
            <a:r>
              <a:rPr lang="ru-RU" sz="3200" dirty="0" smtClean="0"/>
              <a:t> </a:t>
            </a:r>
            <a:r>
              <a:rPr lang="ru-RU" sz="3200" dirty="0"/>
              <a:t>января </a:t>
            </a:r>
            <a:r>
              <a:rPr lang="ru-RU" sz="3200" dirty="0" smtClean="0"/>
              <a:t>2022, Контур</a:t>
            </a:r>
            <a:br>
              <a:rPr lang="ru-RU" sz="3200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Павел Егоров</a:t>
            </a:r>
            <a:r>
              <a:rPr lang="en-US" dirty="0"/>
              <a:t> @</a:t>
            </a:r>
            <a:r>
              <a:rPr lang="en-US" dirty="0" err="1"/>
              <a:t>xoposhiy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463" y="2497750"/>
            <a:ext cx="1677647" cy="166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было в коде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PyCharm</a:t>
            </a:r>
            <a:endParaRPr lang="ru-RU" dirty="0" smtClean="0"/>
          </a:p>
          <a:p>
            <a:r>
              <a:rPr lang="en-US" dirty="0" smtClean="0"/>
              <a:t>Type hints</a:t>
            </a:r>
            <a:endParaRPr lang="ru-RU" dirty="0" smtClean="0"/>
          </a:p>
          <a:p>
            <a:r>
              <a:rPr lang="en-US" dirty="0" smtClean="0"/>
              <a:t>Unit tests</a:t>
            </a:r>
          </a:p>
          <a:p>
            <a:r>
              <a:rPr lang="ru-RU" dirty="0" smtClean="0"/>
              <a:t>Устройство </a:t>
            </a:r>
            <a:r>
              <a:rPr lang="en-US" dirty="0" smtClean="0"/>
              <a:t>main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390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Составляющие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Симуляция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ru-RU" b="1" dirty="0">
                <a:solidFill>
                  <a:schemeClr val="accent2"/>
                </a:solidFill>
              </a:rPr>
              <a:t>Всё состояние игры</a:t>
            </a:r>
          </a:p>
          <a:p>
            <a:pPr lvl="1">
              <a:buFont typeface="+mj-lt"/>
              <a:buAutoNum type="arabicPeriod"/>
            </a:pPr>
            <a:r>
              <a:rPr lang="ru-RU" b="1" dirty="0">
                <a:solidFill>
                  <a:schemeClr val="accent2"/>
                </a:solidFill>
              </a:rPr>
              <a:t>Применение одного хода</a:t>
            </a:r>
          </a:p>
          <a:p>
            <a:pPr lvl="1">
              <a:buFont typeface="+mj-lt"/>
              <a:buAutoNum type="arabicPeriod"/>
            </a:pPr>
            <a:r>
              <a:rPr lang="ru-RU" b="1" dirty="0">
                <a:solidFill>
                  <a:schemeClr val="accent1"/>
                </a:solidFill>
              </a:rPr>
              <a:t>Получение списка доступных ходов</a:t>
            </a:r>
            <a:endParaRPr lang="en-US" b="1" dirty="0">
              <a:solidFill>
                <a:schemeClr val="accent1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dirty="0" smtClean="0"/>
              <a:t>Оценк</a:t>
            </a:r>
            <a:r>
              <a:rPr lang="ru-RU" dirty="0"/>
              <a:t>а</a:t>
            </a:r>
            <a:endParaRPr lang="ru-RU" dirty="0" smtClean="0"/>
          </a:p>
          <a:p>
            <a:pPr>
              <a:buFont typeface="+mj-lt"/>
              <a:buAutoNum type="arabicPeriod"/>
            </a:pPr>
            <a:r>
              <a:rPr lang="ru-RU" dirty="0" smtClean="0"/>
              <a:t>Алгоритм поиска</a:t>
            </a:r>
          </a:p>
          <a:p>
            <a:pPr lvl="1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932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списка ходов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Обход одноцветной области из </a:t>
            </a:r>
            <a:r>
              <a:rPr lang="ru-RU" dirty="0" smtClean="0"/>
              <a:t>каждой, ещё не посещённой точки</a:t>
            </a:r>
            <a:endParaRPr lang="en-US" dirty="0" smtClean="0"/>
          </a:p>
          <a:p>
            <a:r>
              <a:rPr lang="ru-RU" dirty="0" smtClean="0"/>
              <a:t>Как представлять ход?</a:t>
            </a:r>
            <a:endParaRPr lang="en-US" dirty="0" smtClean="0"/>
          </a:p>
          <a:p>
            <a:pPr lvl="1"/>
            <a:r>
              <a:rPr lang="ru-RU" dirty="0" smtClean="0"/>
              <a:t>ход — это список координат</a:t>
            </a:r>
            <a:endParaRPr lang="en-US" dirty="0" smtClean="0"/>
          </a:p>
          <a:p>
            <a:pPr lvl="1">
              <a:buFont typeface="+mj-lt"/>
              <a:buAutoNum type="arabicPeriod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0223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FS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ru-RU" dirty="0" smtClean="0"/>
              <a:t>Пометить клетку как использованную, добавить ее в "ход"</a:t>
            </a:r>
          </a:p>
          <a:p>
            <a:pPr>
              <a:buAutoNum type="arabicPeriod"/>
            </a:pPr>
            <a:r>
              <a:rPr lang="ru-RU" dirty="0" smtClean="0"/>
              <a:t>Перебрать все не использованные соседние клетки того же цвета</a:t>
            </a:r>
            <a:endParaRPr lang="en-US" dirty="0" smtClean="0"/>
          </a:p>
          <a:p>
            <a:pPr lvl="1">
              <a:buAutoNum type="arabicPeriod"/>
            </a:pPr>
            <a:r>
              <a:rPr lang="ru-RU" dirty="0" smtClean="0"/>
              <a:t>Запустить рекурсивно </a:t>
            </a:r>
            <a:r>
              <a:rPr lang="en-US" dirty="0" smtClean="0"/>
              <a:t>DFS</a:t>
            </a:r>
            <a:r>
              <a:rPr lang="ru-RU" dirty="0" smtClean="0"/>
              <a:t> из каждой такой соседней клетки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dfs</a:t>
            </a:r>
            <a:r>
              <a:rPr lang="en-US" dirty="0" smtClean="0"/>
              <a:t>(self, x, y, used, </a:t>
            </a:r>
            <a:r>
              <a:rPr lang="en-US" dirty="0" err="1" smtClean="0"/>
              <a:t>move_cells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smtClean="0"/>
              <a:t>  # </a:t>
            </a:r>
            <a:r>
              <a:rPr lang="ru-RU" dirty="0" smtClean="0"/>
              <a:t>пометить </a:t>
            </a:r>
            <a:r>
              <a:rPr lang="en-US" dirty="0" smtClean="0"/>
              <a:t>(x, y) </a:t>
            </a:r>
            <a:r>
              <a:rPr lang="ru-RU" dirty="0" smtClean="0"/>
              <a:t>как использованную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en-US" dirty="0" smtClean="0"/>
              <a:t># </a:t>
            </a:r>
            <a:r>
              <a:rPr lang="ru-RU" dirty="0" smtClean="0"/>
              <a:t>для всех не использованных соседей того же цвета </a:t>
            </a:r>
            <a:r>
              <a:rPr lang="en-US" dirty="0" smtClean="0"/>
              <a:t>(</a:t>
            </a:r>
            <a:r>
              <a:rPr lang="en-US" dirty="0" err="1" smtClean="0"/>
              <a:t>nx</a:t>
            </a:r>
            <a:r>
              <a:rPr lang="en-US" dirty="0" smtClean="0"/>
              <a:t>, </a:t>
            </a:r>
            <a:r>
              <a:rPr lang="en-US" dirty="0" err="1" smtClean="0"/>
              <a:t>ny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self.dfs</a:t>
            </a:r>
            <a:r>
              <a:rPr lang="en-US" dirty="0" smtClean="0"/>
              <a:t>(</a:t>
            </a:r>
            <a:r>
              <a:rPr lang="en-US" dirty="0" err="1" smtClean="0"/>
              <a:t>nx</a:t>
            </a:r>
            <a:r>
              <a:rPr lang="en-US" dirty="0" smtClean="0"/>
              <a:t>, </a:t>
            </a:r>
            <a:r>
              <a:rPr lang="en-US" dirty="0" err="1" smtClean="0"/>
              <a:t>ny</a:t>
            </a:r>
            <a:r>
              <a:rPr lang="en-US" dirty="0" smtClean="0"/>
              <a:t>, used, </a:t>
            </a:r>
            <a:r>
              <a:rPr lang="en-US" dirty="0" err="1" smtClean="0"/>
              <a:t>move_cells</a:t>
            </a:r>
            <a:endParaRPr lang="ru-RU" dirty="0" smtClean="0"/>
          </a:p>
          <a:p>
            <a:pPr marL="6096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7683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списка ходов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Обход одноцветной области из </a:t>
            </a:r>
            <a:r>
              <a:rPr lang="ru-RU" dirty="0" smtClean="0"/>
              <a:t>каждой, ещё не посещённой </a:t>
            </a:r>
            <a:r>
              <a:rPr lang="ru-RU" dirty="0" smtClean="0"/>
              <a:t>точки</a:t>
            </a:r>
          </a:p>
          <a:p>
            <a:r>
              <a:rPr lang="en-US" dirty="0" smtClean="0"/>
              <a:t>DFS</a:t>
            </a:r>
            <a:endParaRPr lang="en-US" dirty="0" smtClean="0"/>
          </a:p>
          <a:p>
            <a:r>
              <a:rPr lang="ru-RU" dirty="0" smtClean="0"/>
              <a:t>Как представлять ход?</a:t>
            </a:r>
            <a:endParaRPr lang="en-US" dirty="0" smtClean="0"/>
          </a:p>
          <a:p>
            <a:pPr lvl="1"/>
            <a:r>
              <a:rPr lang="ru-RU" dirty="0" smtClean="0"/>
              <a:t>ход — это список координат</a:t>
            </a:r>
            <a:endParaRPr lang="en-US" dirty="0" smtClean="0"/>
          </a:p>
          <a:p>
            <a:pPr lvl="1">
              <a:buFont typeface="+mj-lt"/>
              <a:buAutoNum type="arabicPeriod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8081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5966" y="2731653"/>
            <a:ext cx="10980737" cy="1138236"/>
          </a:xfrm>
        </p:spPr>
        <p:txBody>
          <a:bodyPr/>
          <a:lstStyle/>
          <a:p>
            <a:pPr algn="ctr"/>
            <a:r>
              <a:rPr lang="en-US" dirty="0" smtClean="0"/>
              <a:t>Unit Tests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048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Составляющие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b="1" dirty="0">
                <a:solidFill>
                  <a:schemeClr val="accent2"/>
                </a:solidFill>
              </a:rPr>
              <a:t>Симуляция</a:t>
            </a:r>
            <a:endParaRPr lang="en-US" b="1" dirty="0">
              <a:solidFill>
                <a:schemeClr val="accent2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ru-RU" b="1" dirty="0">
                <a:solidFill>
                  <a:schemeClr val="accent2"/>
                </a:solidFill>
              </a:rPr>
              <a:t>Всё состояние игры</a:t>
            </a:r>
          </a:p>
          <a:p>
            <a:pPr lvl="1">
              <a:buFont typeface="+mj-lt"/>
              <a:buAutoNum type="arabicPeriod"/>
            </a:pPr>
            <a:r>
              <a:rPr lang="ru-RU" b="1" dirty="0">
                <a:solidFill>
                  <a:schemeClr val="accent2"/>
                </a:solidFill>
              </a:rPr>
              <a:t>Применение одного хода</a:t>
            </a:r>
          </a:p>
          <a:p>
            <a:pPr lvl="1">
              <a:buFont typeface="+mj-lt"/>
              <a:buAutoNum type="arabicPeriod"/>
            </a:pPr>
            <a:r>
              <a:rPr lang="ru-RU" b="1" dirty="0" smtClean="0">
                <a:solidFill>
                  <a:schemeClr val="accent2"/>
                </a:solidFill>
              </a:rPr>
              <a:t>Получение </a:t>
            </a:r>
            <a:r>
              <a:rPr lang="ru-RU" b="1" dirty="0">
                <a:solidFill>
                  <a:schemeClr val="accent2"/>
                </a:solidFill>
              </a:rPr>
              <a:t>списка доступных ходов</a:t>
            </a:r>
            <a:endParaRPr lang="en-US" b="1" dirty="0">
              <a:solidFill>
                <a:schemeClr val="accent2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b="1" dirty="0" smtClean="0">
                <a:solidFill>
                  <a:schemeClr val="accent1"/>
                </a:solidFill>
              </a:rPr>
              <a:t>Оценк</a:t>
            </a:r>
            <a:r>
              <a:rPr lang="ru-RU" b="1" dirty="0">
                <a:solidFill>
                  <a:schemeClr val="accent1"/>
                </a:solidFill>
              </a:rPr>
              <a:t>а</a:t>
            </a:r>
            <a:endParaRPr lang="ru-RU" b="1" dirty="0" smtClean="0">
              <a:solidFill>
                <a:schemeClr val="accent1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dirty="0" smtClean="0"/>
              <a:t>Алгоритм поиска</a:t>
            </a:r>
          </a:p>
          <a:p>
            <a:pPr lvl="1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720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состояния. Идеи: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Количество фишек самого распространенного цвета</a:t>
            </a:r>
          </a:p>
          <a:p>
            <a:pPr marL="0" indent="0">
              <a:buNone/>
            </a:pPr>
            <a:r>
              <a:rPr lang="ru-RU" dirty="0" smtClean="0"/>
              <a:t>Сколько очков сможем набрать из этой позиции?</a:t>
            </a:r>
          </a:p>
          <a:p>
            <a:pPr lvl="1"/>
            <a:r>
              <a:rPr lang="en-US" dirty="0" smtClean="0"/>
              <a:t>score</a:t>
            </a:r>
            <a:r>
              <a:rPr lang="ru-RU" dirty="0" smtClean="0"/>
              <a:t> + стоимости всех ходов</a:t>
            </a:r>
          </a:p>
        </p:txBody>
      </p:sp>
    </p:spTree>
    <p:extLst>
      <p:ext uri="{BB962C8B-B14F-4D97-AF65-F5344CB8AC3E}">
        <p14:creationId xmlns:p14="http://schemas.microsoft.com/office/powerpoint/2010/main" val="29204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Составляющие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b="1" dirty="0">
                <a:solidFill>
                  <a:schemeClr val="accent2"/>
                </a:solidFill>
              </a:rPr>
              <a:t>Симуляция </a:t>
            </a:r>
            <a:endParaRPr lang="ru-RU" b="1" dirty="0" smtClean="0">
              <a:solidFill>
                <a:schemeClr val="accent2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ru-RU" b="1" dirty="0" smtClean="0">
                <a:solidFill>
                  <a:schemeClr val="accent2"/>
                </a:solidFill>
              </a:rPr>
              <a:t>Всё </a:t>
            </a:r>
            <a:r>
              <a:rPr lang="ru-RU" b="1" dirty="0">
                <a:solidFill>
                  <a:schemeClr val="accent2"/>
                </a:solidFill>
              </a:rPr>
              <a:t>состояние игры</a:t>
            </a:r>
          </a:p>
          <a:p>
            <a:pPr lvl="1">
              <a:buFont typeface="+mj-lt"/>
              <a:buAutoNum type="arabicPeriod"/>
            </a:pPr>
            <a:r>
              <a:rPr lang="ru-RU" b="1" dirty="0">
                <a:solidFill>
                  <a:schemeClr val="accent2"/>
                </a:solidFill>
              </a:rPr>
              <a:t>Применение одного хода</a:t>
            </a:r>
          </a:p>
          <a:p>
            <a:pPr lvl="1">
              <a:buFont typeface="+mj-lt"/>
              <a:buAutoNum type="arabicPeriod"/>
            </a:pPr>
            <a:r>
              <a:rPr lang="ru-RU" b="1" dirty="0" smtClean="0">
                <a:solidFill>
                  <a:schemeClr val="accent2"/>
                </a:solidFill>
              </a:rPr>
              <a:t>Получение </a:t>
            </a:r>
            <a:r>
              <a:rPr lang="ru-RU" b="1" dirty="0">
                <a:solidFill>
                  <a:schemeClr val="accent2"/>
                </a:solidFill>
              </a:rPr>
              <a:t>списка доступных ходов</a:t>
            </a:r>
            <a:endParaRPr lang="en-US" b="1" dirty="0">
              <a:solidFill>
                <a:schemeClr val="accent2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b="1" dirty="0" smtClean="0">
                <a:solidFill>
                  <a:schemeClr val="accent2"/>
                </a:solidFill>
              </a:rPr>
              <a:t>Оценк</a:t>
            </a:r>
            <a:r>
              <a:rPr lang="ru-RU" b="1" dirty="0">
                <a:solidFill>
                  <a:schemeClr val="accent2"/>
                </a:solidFill>
              </a:rPr>
              <a:t>а</a:t>
            </a:r>
            <a:endParaRPr lang="ru-RU" b="1" dirty="0" smtClean="0">
              <a:solidFill>
                <a:schemeClr val="accent2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b="1" dirty="0" smtClean="0">
                <a:solidFill>
                  <a:schemeClr val="accent1"/>
                </a:solidFill>
              </a:rPr>
              <a:t>Алгоритм поиска</a:t>
            </a:r>
          </a:p>
          <a:p>
            <a:pPr lvl="1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785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519" y="0"/>
            <a:ext cx="7192963" cy="686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6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Организационные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PyCharm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Делать задания дома. Иначе — не успеть</a:t>
            </a:r>
            <a:r>
              <a:rPr lang="ru-RU" dirty="0" smtClean="0"/>
              <a:t>!</a:t>
            </a:r>
          </a:p>
          <a:p>
            <a:pPr marL="0" indent="0">
              <a:buNone/>
            </a:pPr>
            <a:r>
              <a:rPr lang="ru-RU" dirty="0" smtClean="0"/>
              <a:t>Чат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94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16550" y="1231325"/>
            <a:ext cx="1143070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state</a:t>
            </a:r>
            <a:r>
              <a:rPr lang="en-US" sz="3200" baseline="-25000" dirty="0" smtClean="0">
                <a:solidFill>
                  <a:schemeClr val="bg1"/>
                </a:solidFill>
              </a:rPr>
              <a:t>1</a:t>
            </a:r>
            <a:endParaRPr lang="ru-RU" sz="3200" baseline="-25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73480" y="2902525"/>
            <a:ext cx="1143070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state</a:t>
            </a:r>
            <a:r>
              <a:rPr lang="en-US" sz="3200" baseline="-25000" dirty="0">
                <a:solidFill>
                  <a:schemeClr val="bg1"/>
                </a:solidFill>
              </a:rPr>
              <a:t>2</a:t>
            </a:r>
            <a:endParaRPr lang="ru-RU" sz="3200" baseline="-25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9620" y="2902525"/>
            <a:ext cx="1143070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state</a:t>
            </a:r>
            <a:r>
              <a:rPr lang="en-US" sz="3200" baseline="-25000" dirty="0" smtClean="0">
                <a:solidFill>
                  <a:schemeClr val="bg1"/>
                </a:solidFill>
              </a:rPr>
              <a:t>3</a:t>
            </a:r>
            <a:endParaRPr lang="ru-RU" sz="3200" baseline="-25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0410" y="4573725"/>
            <a:ext cx="1143070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state</a:t>
            </a:r>
            <a:r>
              <a:rPr lang="en-US" sz="3200" baseline="-25000" dirty="0" smtClean="0">
                <a:solidFill>
                  <a:schemeClr val="bg1"/>
                </a:solidFill>
              </a:rPr>
              <a:t>4</a:t>
            </a:r>
            <a:endParaRPr lang="ru-RU" sz="3200" baseline="-25000" dirty="0">
              <a:solidFill>
                <a:schemeClr val="bg1"/>
              </a:solidFill>
            </a:endParaRPr>
          </a:p>
        </p:txBody>
      </p:sp>
      <p:cxnSp>
        <p:nvCxnSpPr>
          <p:cNvPr id="9" name="Прямая со стрелкой 8"/>
          <p:cNvCxnSpPr>
            <a:stCxn id="4" idx="2"/>
            <a:endCxn id="5" idx="0"/>
          </p:cNvCxnSpPr>
          <p:nvPr/>
        </p:nvCxnSpPr>
        <p:spPr>
          <a:xfrm flipH="1">
            <a:off x="4845015" y="1816100"/>
            <a:ext cx="1143070" cy="1086425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4" idx="2"/>
            <a:endCxn id="6" idx="0"/>
          </p:cNvCxnSpPr>
          <p:nvPr/>
        </p:nvCxnSpPr>
        <p:spPr>
          <a:xfrm>
            <a:off x="5988085" y="1816100"/>
            <a:ext cx="1143070" cy="1086425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5" idx="2"/>
            <a:endCxn id="7" idx="0"/>
          </p:cNvCxnSpPr>
          <p:nvPr/>
        </p:nvCxnSpPr>
        <p:spPr>
          <a:xfrm flipH="1">
            <a:off x="3701945" y="3487300"/>
            <a:ext cx="1143070" cy="1086425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4845015" y="3487300"/>
            <a:ext cx="1143070" cy="1086425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7131155" y="3487300"/>
            <a:ext cx="1143070" cy="1086425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31195" y="2029480"/>
            <a:ext cx="78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move</a:t>
            </a:r>
            <a:r>
              <a:rPr lang="en-US" baseline="-25000" dirty="0" smtClean="0">
                <a:solidFill>
                  <a:schemeClr val="accent2"/>
                </a:solidFill>
              </a:rPr>
              <a:t>2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49980" y="2029480"/>
            <a:ext cx="78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move</a:t>
            </a:r>
            <a:r>
              <a:rPr lang="en-US" baseline="-25000" dirty="0" smtClean="0">
                <a:solidFill>
                  <a:schemeClr val="accent2"/>
                </a:solidFill>
              </a:rPr>
              <a:t>1</a:t>
            </a:r>
            <a:endParaRPr lang="ru-RU" baseline="-25000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64772" y="3727340"/>
            <a:ext cx="78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move</a:t>
            </a:r>
            <a:r>
              <a:rPr lang="en-US" baseline="-25000" dirty="0">
                <a:solidFill>
                  <a:schemeClr val="accent2"/>
                </a:solidFill>
              </a:rPr>
              <a:t>3</a:t>
            </a:r>
            <a:endParaRPr lang="ru-RU" baseline="-25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45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5341" y="274398"/>
            <a:ext cx="11146611" cy="1138236"/>
          </a:xfrm>
        </p:spPr>
        <p:txBody>
          <a:bodyPr/>
          <a:lstStyle/>
          <a:p>
            <a:r>
              <a:rPr lang="ru-RU" dirty="0"/>
              <a:t>Жадный алгоритм</a:t>
            </a:r>
            <a:r>
              <a:rPr lang="en-US" dirty="0"/>
              <a:t> (Greedy Search)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 стрелкой 38"/>
          <p:cNvCxnSpPr>
            <a:stCxn id="28" idx="2"/>
            <a:endCxn id="41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42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0" name="Прямая со стрелкой 49"/>
          <p:cNvCxnSpPr>
            <a:stCxn id="36" idx="2"/>
            <a:endCxn id="47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6" idx="2"/>
            <a:endCxn id="48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4360163" y="5794545"/>
            <a:ext cx="704850" cy="486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3" name="Прямая со стрелкой 62"/>
          <p:cNvCxnSpPr>
            <a:stCxn id="46" idx="2"/>
            <a:endCxn id="65" idx="0"/>
          </p:cNvCxnSpPr>
          <p:nvPr/>
        </p:nvCxnSpPr>
        <p:spPr>
          <a:xfrm flipH="1">
            <a:off x="3513652" y="5177123"/>
            <a:ext cx="563189" cy="599960"/>
          </a:xfrm>
          <a:prstGeom prst="straightConnector1">
            <a:avLst/>
          </a:prstGeom>
          <a:ln w="76200" cap="rnd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16122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28" idx="2"/>
            <a:endCxn id="36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6" idx="2"/>
            <a:endCxn id="62" idx="0"/>
          </p:cNvCxnSpPr>
          <p:nvPr/>
        </p:nvCxnSpPr>
        <p:spPr>
          <a:xfrm>
            <a:off x="4076841" y="5177123"/>
            <a:ext cx="635747" cy="617422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6" idx="2"/>
            <a:endCxn id="46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1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6" grpId="0" animBg="1"/>
      <p:bldP spid="41" grpId="0" animBg="1"/>
      <p:bldP spid="42" grpId="0" animBg="1"/>
      <p:bldP spid="46" grpId="0" animBg="1"/>
      <p:bldP spid="47" grpId="0" animBg="1"/>
      <p:bldP spid="48" grpId="0" animBg="1"/>
      <p:bldP spid="62" grpId="0" animBg="1"/>
      <p:bldP spid="6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274639"/>
            <a:ext cx="11154131" cy="1138236"/>
          </a:xfrm>
        </p:spPr>
        <p:txBody>
          <a:bodyPr/>
          <a:lstStyle/>
          <a:p>
            <a:r>
              <a:rPr lang="ru-RU" dirty="0"/>
              <a:t>Жадный алгоритм</a:t>
            </a:r>
            <a:r>
              <a:rPr lang="en-US" dirty="0"/>
              <a:t> (Greedy Search)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ru-RU" dirty="0" smtClean="0"/>
              <a:t>Получить список возможных ходов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</a:rPr>
              <a:t>state.moves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endParaRPr lang="ru-RU" dirty="0"/>
          </a:p>
          <a:p>
            <a:pPr>
              <a:buAutoNum type="arabicPeriod"/>
            </a:pPr>
            <a:r>
              <a:rPr lang="ru-RU" dirty="0" smtClean="0"/>
              <a:t>Каждый ход применить и оценить результат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</a:rPr>
              <a:t>state.apply_move</a:t>
            </a:r>
            <a:r>
              <a:rPr lang="en-US" dirty="0" smtClean="0">
                <a:latin typeface="Consolas" panose="020B0609020204030204" pitchFamily="49" charset="0"/>
              </a:rPr>
              <a:t>(...), estimate(...)</a:t>
            </a:r>
            <a:endParaRPr lang="ru-RU" dirty="0" smtClean="0">
              <a:latin typeface="Consolas" panose="020B0609020204030204" pitchFamily="49" charset="0"/>
            </a:endParaRPr>
          </a:p>
          <a:p>
            <a:pPr>
              <a:buAutoNum type="arabicPeriod"/>
            </a:pPr>
            <a:r>
              <a:rPr lang="ru-RU" dirty="0" smtClean="0"/>
              <a:t>Выбрать из ходов, с максимальной оценкой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65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Практика</a:t>
            </a:r>
            <a:endParaRPr lang="ru-RU" sz="19900" dirty="0">
              <a:solidFill>
                <a:srgbClr val="CC17D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Откройте стартовый код </a:t>
            </a:r>
            <a:r>
              <a:rPr lang="en-US" dirty="0" smtClean="0"/>
              <a:t>same-game</a:t>
            </a:r>
            <a:r>
              <a:rPr lang="ru-RU" dirty="0" smtClean="0"/>
              <a:t> и прочитайте его</a:t>
            </a:r>
          </a:p>
          <a:p>
            <a:r>
              <a:rPr lang="ru-RU" dirty="0" smtClean="0"/>
              <a:t>Реализуйте метод </a:t>
            </a:r>
            <a:r>
              <a:rPr lang="en-US" dirty="0" smtClean="0"/>
              <a:t>moves </a:t>
            </a:r>
            <a:r>
              <a:rPr lang="ru-RU" dirty="0" smtClean="0"/>
              <a:t>проверьте его тестами</a:t>
            </a:r>
          </a:p>
          <a:p>
            <a:r>
              <a:rPr lang="ru-RU" dirty="0"/>
              <a:t>Реализуйте метод </a:t>
            </a:r>
            <a:r>
              <a:rPr lang="en-US" dirty="0" err="1"/>
              <a:t>apply_move</a:t>
            </a:r>
            <a:r>
              <a:rPr lang="en-US" dirty="0"/>
              <a:t> </a:t>
            </a:r>
            <a:r>
              <a:rPr lang="ru-RU" dirty="0"/>
              <a:t>проверьте его тестами</a:t>
            </a:r>
          </a:p>
          <a:p>
            <a:r>
              <a:rPr lang="ru-RU" dirty="0"/>
              <a:t>Реализуйте оценку состояния: </a:t>
            </a:r>
            <a:r>
              <a:rPr lang="en-US" dirty="0"/>
              <a:t>score + </a:t>
            </a:r>
            <a:r>
              <a:rPr lang="ru-RU" dirty="0"/>
              <a:t>стоимость </a:t>
            </a:r>
            <a:r>
              <a:rPr lang="ru-RU" dirty="0" smtClean="0"/>
              <a:t>ходов</a:t>
            </a:r>
          </a:p>
          <a:p>
            <a:r>
              <a:rPr lang="ru-RU" dirty="0" smtClean="0"/>
              <a:t>Реализуйте </a:t>
            </a:r>
            <a:r>
              <a:rPr lang="en-US" dirty="0" err="1" smtClean="0"/>
              <a:t>greedy_ai</a:t>
            </a:r>
            <a:r>
              <a:rPr lang="ru-RU" dirty="0" smtClean="0"/>
              <a:t>, проверьте на тестах и отправьте решение!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Дополнительно:</a:t>
            </a:r>
            <a:endParaRPr lang="en-US" dirty="0" smtClean="0"/>
          </a:p>
          <a:p>
            <a:r>
              <a:rPr lang="ru-RU" dirty="0" smtClean="0"/>
              <a:t>поэкспериментируйте с функцией оценки</a:t>
            </a:r>
          </a:p>
          <a:p>
            <a:r>
              <a:rPr lang="ru-RU" dirty="0" smtClean="0"/>
              <a:t>реализуйте </a:t>
            </a:r>
            <a:r>
              <a:rPr lang="en-US" dirty="0" smtClean="0"/>
              <a:t>greedy</a:t>
            </a:r>
            <a:r>
              <a:rPr lang="ru-RU" dirty="0" smtClean="0"/>
              <a:t> на два хода вперед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98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Жадный 2</a:t>
            </a:r>
            <a:endParaRPr lang="ru-RU" dirty="0"/>
          </a:p>
        </p:txBody>
      </p:sp>
      <p:cxnSp>
        <p:nvCxnSpPr>
          <p:cNvPr id="4" name="Прямая со стрелкой 3"/>
          <p:cNvCxnSpPr>
            <a:stCxn id="6" idx="2"/>
            <a:endCxn id="8" idx="0"/>
          </p:cNvCxnSpPr>
          <p:nvPr/>
        </p:nvCxnSpPr>
        <p:spPr>
          <a:xfrm>
            <a:off x="6565283" y="1899480"/>
            <a:ext cx="0" cy="54027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6212858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212858" y="2439751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712588" y="360231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7" idx="2"/>
            <a:endCxn id="13" idx="0"/>
          </p:cNvCxnSpPr>
          <p:nvPr/>
        </p:nvCxnSpPr>
        <p:spPr>
          <a:xfrm flipH="1">
            <a:off x="4038963" y="2980023"/>
            <a:ext cx="1026050" cy="634579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8" idx="2"/>
            <a:endCxn id="14" idx="0"/>
          </p:cNvCxnSpPr>
          <p:nvPr/>
        </p:nvCxnSpPr>
        <p:spPr>
          <a:xfrm flipH="1">
            <a:off x="6133942" y="2926597"/>
            <a:ext cx="431341" cy="67924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686538" y="3614602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781517" y="3605841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stCxn id="7" idx="2"/>
            <a:endCxn id="10" idx="0"/>
          </p:cNvCxnSpPr>
          <p:nvPr/>
        </p:nvCxnSpPr>
        <p:spPr>
          <a:xfrm>
            <a:off x="5065013" y="2980023"/>
            <a:ext cx="0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6" idx="2"/>
            <a:endCxn id="27" idx="0"/>
          </p:cNvCxnSpPr>
          <p:nvPr/>
        </p:nvCxnSpPr>
        <p:spPr>
          <a:xfrm>
            <a:off x="6565283" y="1899480"/>
            <a:ext cx="152443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6" idx="2"/>
            <a:endCxn id="7" idx="0"/>
          </p:cNvCxnSpPr>
          <p:nvPr/>
        </p:nvCxnSpPr>
        <p:spPr>
          <a:xfrm flipH="1">
            <a:off x="5065013" y="1899480"/>
            <a:ext cx="1500270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8" idx="2"/>
            <a:endCxn id="32" idx="0"/>
          </p:cNvCxnSpPr>
          <p:nvPr/>
        </p:nvCxnSpPr>
        <p:spPr>
          <a:xfrm>
            <a:off x="6565283" y="2926597"/>
            <a:ext cx="415613" cy="67924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6628471" y="3605841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/>
          <p:cNvCxnSpPr>
            <a:stCxn id="27" idx="2"/>
            <a:endCxn id="47" idx="0"/>
          </p:cNvCxnSpPr>
          <p:nvPr/>
        </p:nvCxnSpPr>
        <p:spPr>
          <a:xfrm flipH="1">
            <a:off x="8087578" y="2980023"/>
            <a:ext cx="2144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/>
          <p:cNvSpPr/>
          <p:nvPr/>
        </p:nvSpPr>
        <p:spPr>
          <a:xfrm>
            <a:off x="7735153" y="360231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/>
          <p:cNvCxnSpPr>
            <a:stCxn id="27" idx="2"/>
            <a:endCxn id="49" idx="0"/>
          </p:cNvCxnSpPr>
          <p:nvPr/>
        </p:nvCxnSpPr>
        <p:spPr>
          <a:xfrm>
            <a:off x="8089722" y="2980023"/>
            <a:ext cx="844810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8582107" y="360231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97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3" grpId="0" animBg="1"/>
      <p:bldP spid="14" grpId="0" animBg="1"/>
      <p:bldP spid="27" grpId="0" animBg="1"/>
      <p:bldP spid="32" grpId="0" animBg="1"/>
      <p:bldP spid="47" grpId="0" animBg="1"/>
      <p:bldP spid="4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Жадный 2</a:t>
            </a:r>
            <a:endParaRPr lang="ru-RU" dirty="0"/>
          </a:p>
        </p:txBody>
      </p:sp>
      <p:cxnSp>
        <p:nvCxnSpPr>
          <p:cNvPr id="4" name="Прямая со стрелкой 3"/>
          <p:cNvCxnSpPr>
            <a:stCxn id="6" idx="2"/>
            <a:endCxn id="8" idx="0"/>
          </p:cNvCxnSpPr>
          <p:nvPr/>
        </p:nvCxnSpPr>
        <p:spPr>
          <a:xfrm>
            <a:off x="6565283" y="1899480"/>
            <a:ext cx="0" cy="54027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6212858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212858" y="243975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712588" y="360231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7" idx="2"/>
            <a:endCxn id="13" idx="0"/>
          </p:cNvCxnSpPr>
          <p:nvPr/>
        </p:nvCxnSpPr>
        <p:spPr>
          <a:xfrm flipH="1">
            <a:off x="4038963" y="2980023"/>
            <a:ext cx="1026050" cy="634579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8" idx="2"/>
            <a:endCxn id="14" idx="0"/>
          </p:cNvCxnSpPr>
          <p:nvPr/>
        </p:nvCxnSpPr>
        <p:spPr>
          <a:xfrm flipH="1">
            <a:off x="6133942" y="2926597"/>
            <a:ext cx="431341" cy="67924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686538" y="3614602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781517" y="360584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stCxn id="7" idx="2"/>
            <a:endCxn id="10" idx="0"/>
          </p:cNvCxnSpPr>
          <p:nvPr/>
        </p:nvCxnSpPr>
        <p:spPr>
          <a:xfrm>
            <a:off x="5065013" y="2980023"/>
            <a:ext cx="0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6" idx="2"/>
            <a:endCxn id="27" idx="0"/>
          </p:cNvCxnSpPr>
          <p:nvPr/>
        </p:nvCxnSpPr>
        <p:spPr>
          <a:xfrm>
            <a:off x="6565283" y="1899480"/>
            <a:ext cx="152443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6" idx="2"/>
            <a:endCxn id="7" idx="0"/>
          </p:cNvCxnSpPr>
          <p:nvPr/>
        </p:nvCxnSpPr>
        <p:spPr>
          <a:xfrm flipH="1">
            <a:off x="5065013" y="1899480"/>
            <a:ext cx="150027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8" idx="2"/>
            <a:endCxn id="32" idx="0"/>
          </p:cNvCxnSpPr>
          <p:nvPr/>
        </p:nvCxnSpPr>
        <p:spPr>
          <a:xfrm>
            <a:off x="6565283" y="2926597"/>
            <a:ext cx="415613" cy="67924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6628471" y="360584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/>
          <p:cNvCxnSpPr>
            <a:stCxn id="27" idx="2"/>
            <a:endCxn id="47" idx="0"/>
          </p:cNvCxnSpPr>
          <p:nvPr/>
        </p:nvCxnSpPr>
        <p:spPr>
          <a:xfrm flipH="1">
            <a:off x="8087578" y="2980023"/>
            <a:ext cx="2144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/>
          <p:cNvSpPr/>
          <p:nvPr/>
        </p:nvSpPr>
        <p:spPr>
          <a:xfrm>
            <a:off x="7735153" y="3602313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/>
          <p:cNvCxnSpPr>
            <a:stCxn id="27" idx="2"/>
            <a:endCxn id="49" idx="0"/>
          </p:cNvCxnSpPr>
          <p:nvPr/>
        </p:nvCxnSpPr>
        <p:spPr>
          <a:xfrm>
            <a:off x="8089722" y="2980023"/>
            <a:ext cx="844810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8582107" y="3602313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 стрелкой 39"/>
          <p:cNvCxnSpPr>
            <a:endCxn id="41" idx="0"/>
          </p:cNvCxnSpPr>
          <p:nvPr/>
        </p:nvCxnSpPr>
        <p:spPr>
          <a:xfrm flipH="1">
            <a:off x="5062643" y="4089159"/>
            <a:ext cx="2370" cy="61387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4710218" y="4703035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 стрелкой 41"/>
          <p:cNvCxnSpPr>
            <a:endCxn id="43" idx="0"/>
          </p:cNvCxnSpPr>
          <p:nvPr/>
        </p:nvCxnSpPr>
        <p:spPr>
          <a:xfrm>
            <a:off x="5065013" y="4089159"/>
            <a:ext cx="1009246" cy="61235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5721834" y="4701511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3690119" y="4701511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/>
          <p:cNvCxnSpPr>
            <a:endCxn id="50" idx="0"/>
          </p:cNvCxnSpPr>
          <p:nvPr/>
        </p:nvCxnSpPr>
        <p:spPr>
          <a:xfrm flipH="1">
            <a:off x="3069425" y="4101448"/>
            <a:ext cx="969538" cy="63810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2674922" y="4701511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>
            <a:endCxn id="44" idx="0"/>
          </p:cNvCxnSpPr>
          <p:nvPr/>
        </p:nvCxnSpPr>
        <p:spPr>
          <a:xfrm>
            <a:off x="4038963" y="4101448"/>
            <a:ext cx="3581" cy="60006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82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4" grpId="0" animBg="1"/>
      <p:bldP spid="5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Жадный 2</a:t>
            </a:r>
            <a:endParaRPr lang="ru-RU" dirty="0"/>
          </a:p>
        </p:txBody>
      </p:sp>
      <p:cxnSp>
        <p:nvCxnSpPr>
          <p:cNvPr id="4" name="Прямая со стрелкой 3"/>
          <p:cNvCxnSpPr>
            <a:stCxn id="6" idx="2"/>
            <a:endCxn id="8" idx="0"/>
          </p:cNvCxnSpPr>
          <p:nvPr/>
        </p:nvCxnSpPr>
        <p:spPr>
          <a:xfrm>
            <a:off x="6565283" y="1899480"/>
            <a:ext cx="0" cy="54027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6212858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212858" y="243975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712588" y="360231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7" idx="2"/>
            <a:endCxn id="13" idx="0"/>
          </p:cNvCxnSpPr>
          <p:nvPr/>
        </p:nvCxnSpPr>
        <p:spPr>
          <a:xfrm flipH="1">
            <a:off x="4038963" y="2980023"/>
            <a:ext cx="1026050" cy="634579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8" idx="2"/>
            <a:endCxn id="14" idx="0"/>
          </p:cNvCxnSpPr>
          <p:nvPr/>
        </p:nvCxnSpPr>
        <p:spPr>
          <a:xfrm flipH="1">
            <a:off x="6133942" y="2926597"/>
            <a:ext cx="431341" cy="67924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686538" y="3614602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781517" y="360584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stCxn id="7" idx="2"/>
            <a:endCxn id="10" idx="0"/>
          </p:cNvCxnSpPr>
          <p:nvPr/>
        </p:nvCxnSpPr>
        <p:spPr>
          <a:xfrm>
            <a:off x="5065013" y="2980023"/>
            <a:ext cx="0" cy="622290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6" idx="2"/>
            <a:endCxn id="27" idx="0"/>
          </p:cNvCxnSpPr>
          <p:nvPr/>
        </p:nvCxnSpPr>
        <p:spPr>
          <a:xfrm>
            <a:off x="6565283" y="1899480"/>
            <a:ext cx="152443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6" idx="2"/>
            <a:endCxn id="7" idx="0"/>
          </p:cNvCxnSpPr>
          <p:nvPr/>
        </p:nvCxnSpPr>
        <p:spPr>
          <a:xfrm flipH="1">
            <a:off x="5065013" y="1899480"/>
            <a:ext cx="150027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8" idx="2"/>
            <a:endCxn id="32" idx="0"/>
          </p:cNvCxnSpPr>
          <p:nvPr/>
        </p:nvCxnSpPr>
        <p:spPr>
          <a:xfrm>
            <a:off x="6565283" y="2926597"/>
            <a:ext cx="415613" cy="67924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6628471" y="360584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/>
          <p:cNvCxnSpPr>
            <a:stCxn id="27" idx="2"/>
            <a:endCxn id="47" idx="0"/>
          </p:cNvCxnSpPr>
          <p:nvPr/>
        </p:nvCxnSpPr>
        <p:spPr>
          <a:xfrm flipH="1">
            <a:off x="8087578" y="2980023"/>
            <a:ext cx="2144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/>
          <p:cNvSpPr/>
          <p:nvPr/>
        </p:nvSpPr>
        <p:spPr>
          <a:xfrm>
            <a:off x="7735153" y="3602313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/>
          <p:cNvCxnSpPr>
            <a:stCxn id="27" idx="2"/>
            <a:endCxn id="49" idx="0"/>
          </p:cNvCxnSpPr>
          <p:nvPr/>
        </p:nvCxnSpPr>
        <p:spPr>
          <a:xfrm>
            <a:off x="8089722" y="2980023"/>
            <a:ext cx="844810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8582107" y="3602313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10" idx="2"/>
            <a:endCxn id="33" idx="0"/>
          </p:cNvCxnSpPr>
          <p:nvPr/>
        </p:nvCxnSpPr>
        <p:spPr>
          <a:xfrm flipH="1">
            <a:off x="5062643" y="4089159"/>
            <a:ext cx="2370" cy="61387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4710218" y="4703035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/>
          <p:cNvCxnSpPr>
            <a:stCxn id="10" idx="2"/>
            <a:endCxn id="35" idx="0"/>
          </p:cNvCxnSpPr>
          <p:nvPr/>
        </p:nvCxnSpPr>
        <p:spPr>
          <a:xfrm>
            <a:off x="5065013" y="4089159"/>
            <a:ext cx="1009246" cy="61235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5721834" y="4701511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3690119" y="470151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 стрелкой 36"/>
          <p:cNvCxnSpPr>
            <a:stCxn id="13" idx="2"/>
            <a:endCxn id="38" idx="0"/>
          </p:cNvCxnSpPr>
          <p:nvPr/>
        </p:nvCxnSpPr>
        <p:spPr>
          <a:xfrm flipH="1">
            <a:off x="3069425" y="4101448"/>
            <a:ext cx="969538" cy="63810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2674922" y="470151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 стрелкой 38"/>
          <p:cNvCxnSpPr>
            <a:stCxn id="13" idx="2"/>
            <a:endCxn id="36" idx="0"/>
          </p:cNvCxnSpPr>
          <p:nvPr/>
        </p:nvCxnSpPr>
        <p:spPr>
          <a:xfrm>
            <a:off x="4038963" y="4101448"/>
            <a:ext cx="3581" cy="60006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5" idx="2"/>
            <a:endCxn id="41" idx="0"/>
          </p:cNvCxnSpPr>
          <p:nvPr/>
        </p:nvCxnSpPr>
        <p:spPr>
          <a:xfrm>
            <a:off x="6074259" y="5188357"/>
            <a:ext cx="13461" cy="621159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5735295" y="5809516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 стрелкой 41"/>
          <p:cNvCxnSpPr>
            <a:stCxn id="35" idx="2"/>
            <a:endCxn id="43" idx="0"/>
          </p:cNvCxnSpPr>
          <p:nvPr/>
        </p:nvCxnSpPr>
        <p:spPr>
          <a:xfrm>
            <a:off x="6074259" y="5188357"/>
            <a:ext cx="1038925" cy="621159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6760759" y="5809516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4709831" y="5809516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/>
          <p:cNvCxnSpPr>
            <a:stCxn id="33" idx="2"/>
            <a:endCxn id="50" idx="0"/>
          </p:cNvCxnSpPr>
          <p:nvPr/>
        </p:nvCxnSpPr>
        <p:spPr>
          <a:xfrm flipH="1">
            <a:off x="4042544" y="5189881"/>
            <a:ext cx="1020099" cy="619635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3690119" y="5809516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>
            <a:stCxn id="33" idx="2"/>
            <a:endCxn id="44" idx="0"/>
          </p:cNvCxnSpPr>
          <p:nvPr/>
        </p:nvCxnSpPr>
        <p:spPr>
          <a:xfrm flipH="1">
            <a:off x="5062256" y="5189881"/>
            <a:ext cx="387" cy="619635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05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4" grpId="0" animBg="1"/>
      <p:bldP spid="5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Жадный 2</a:t>
            </a:r>
            <a:endParaRPr lang="ru-RU" dirty="0"/>
          </a:p>
        </p:txBody>
      </p:sp>
      <p:cxnSp>
        <p:nvCxnSpPr>
          <p:cNvPr id="4" name="Прямая со стрелкой 3"/>
          <p:cNvCxnSpPr>
            <a:stCxn id="6" idx="2"/>
            <a:endCxn id="8" idx="0"/>
          </p:cNvCxnSpPr>
          <p:nvPr/>
        </p:nvCxnSpPr>
        <p:spPr>
          <a:xfrm>
            <a:off x="6565283" y="1899480"/>
            <a:ext cx="0" cy="54027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6212858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212858" y="243975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712588" y="360231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7" idx="2"/>
            <a:endCxn id="13" idx="0"/>
          </p:cNvCxnSpPr>
          <p:nvPr/>
        </p:nvCxnSpPr>
        <p:spPr>
          <a:xfrm flipH="1">
            <a:off x="4038963" y="2980023"/>
            <a:ext cx="1026050" cy="634579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8" idx="2"/>
            <a:endCxn id="14" idx="0"/>
          </p:cNvCxnSpPr>
          <p:nvPr/>
        </p:nvCxnSpPr>
        <p:spPr>
          <a:xfrm flipH="1">
            <a:off x="6133942" y="2926597"/>
            <a:ext cx="431341" cy="67924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686538" y="3614602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781517" y="360584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stCxn id="7" idx="2"/>
            <a:endCxn id="10" idx="0"/>
          </p:cNvCxnSpPr>
          <p:nvPr/>
        </p:nvCxnSpPr>
        <p:spPr>
          <a:xfrm>
            <a:off x="5065013" y="2980023"/>
            <a:ext cx="0" cy="622290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6" idx="2"/>
            <a:endCxn id="27" idx="0"/>
          </p:cNvCxnSpPr>
          <p:nvPr/>
        </p:nvCxnSpPr>
        <p:spPr>
          <a:xfrm>
            <a:off x="6565283" y="1899480"/>
            <a:ext cx="152443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6" idx="2"/>
            <a:endCxn id="7" idx="0"/>
          </p:cNvCxnSpPr>
          <p:nvPr/>
        </p:nvCxnSpPr>
        <p:spPr>
          <a:xfrm flipH="1">
            <a:off x="5065013" y="1899480"/>
            <a:ext cx="150027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8" idx="2"/>
            <a:endCxn id="32" idx="0"/>
          </p:cNvCxnSpPr>
          <p:nvPr/>
        </p:nvCxnSpPr>
        <p:spPr>
          <a:xfrm>
            <a:off x="6565283" y="2926597"/>
            <a:ext cx="415613" cy="67924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6628471" y="360584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/>
          <p:cNvCxnSpPr>
            <a:stCxn id="27" idx="2"/>
            <a:endCxn id="47" idx="0"/>
          </p:cNvCxnSpPr>
          <p:nvPr/>
        </p:nvCxnSpPr>
        <p:spPr>
          <a:xfrm flipH="1">
            <a:off x="8087578" y="2980023"/>
            <a:ext cx="2144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/>
          <p:cNvSpPr/>
          <p:nvPr/>
        </p:nvSpPr>
        <p:spPr>
          <a:xfrm>
            <a:off x="7735153" y="3602313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/>
          <p:cNvCxnSpPr>
            <a:stCxn id="27" idx="2"/>
            <a:endCxn id="49" idx="0"/>
          </p:cNvCxnSpPr>
          <p:nvPr/>
        </p:nvCxnSpPr>
        <p:spPr>
          <a:xfrm>
            <a:off x="8089722" y="2980023"/>
            <a:ext cx="844810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8582107" y="3602313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4710218" y="4703035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/>
          <p:cNvCxnSpPr>
            <a:stCxn id="10" idx="2"/>
            <a:endCxn id="35" idx="0"/>
          </p:cNvCxnSpPr>
          <p:nvPr/>
        </p:nvCxnSpPr>
        <p:spPr>
          <a:xfrm>
            <a:off x="5065013" y="4089159"/>
            <a:ext cx="1009246" cy="61235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5721834" y="470151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3690119" y="470151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 стрелкой 36"/>
          <p:cNvCxnSpPr>
            <a:stCxn id="13" idx="2"/>
            <a:endCxn id="38" idx="0"/>
          </p:cNvCxnSpPr>
          <p:nvPr/>
        </p:nvCxnSpPr>
        <p:spPr>
          <a:xfrm flipH="1">
            <a:off x="3069425" y="4101448"/>
            <a:ext cx="969538" cy="63810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2674922" y="470151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 стрелкой 38"/>
          <p:cNvCxnSpPr>
            <a:stCxn id="13" idx="2"/>
            <a:endCxn id="36" idx="0"/>
          </p:cNvCxnSpPr>
          <p:nvPr/>
        </p:nvCxnSpPr>
        <p:spPr>
          <a:xfrm>
            <a:off x="4038963" y="4101448"/>
            <a:ext cx="3581" cy="60006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5" idx="2"/>
            <a:endCxn id="41" idx="0"/>
          </p:cNvCxnSpPr>
          <p:nvPr/>
        </p:nvCxnSpPr>
        <p:spPr>
          <a:xfrm>
            <a:off x="6074259" y="5188357"/>
            <a:ext cx="13461" cy="621159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5735295" y="5809516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 стрелкой 41"/>
          <p:cNvCxnSpPr>
            <a:stCxn id="35" idx="2"/>
            <a:endCxn id="43" idx="0"/>
          </p:cNvCxnSpPr>
          <p:nvPr/>
        </p:nvCxnSpPr>
        <p:spPr>
          <a:xfrm>
            <a:off x="6074259" y="5188357"/>
            <a:ext cx="1038925" cy="621159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6760759" y="5809516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4709831" y="5809516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/>
          <p:cNvCxnSpPr>
            <a:stCxn id="33" idx="2"/>
            <a:endCxn id="50" idx="0"/>
          </p:cNvCxnSpPr>
          <p:nvPr/>
        </p:nvCxnSpPr>
        <p:spPr>
          <a:xfrm flipH="1">
            <a:off x="4042544" y="5189881"/>
            <a:ext cx="1020099" cy="619635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3690119" y="5809516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>
            <a:stCxn id="33" idx="2"/>
            <a:endCxn id="44" idx="0"/>
          </p:cNvCxnSpPr>
          <p:nvPr/>
        </p:nvCxnSpPr>
        <p:spPr>
          <a:xfrm flipH="1">
            <a:off x="5062256" y="5189881"/>
            <a:ext cx="387" cy="619635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0" idx="2"/>
            <a:endCxn id="33" idx="0"/>
          </p:cNvCxnSpPr>
          <p:nvPr/>
        </p:nvCxnSpPr>
        <p:spPr>
          <a:xfrm flipH="1">
            <a:off x="5062643" y="4089159"/>
            <a:ext cx="2370" cy="61387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99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tatic.codingame.com/servlet/fileservlet?id=47342404462729&amp;format=puzzle_cover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4898867"/>
            <a:ext cx="12192000" cy="1959133"/>
          </a:xfrm>
          <a:prstGeom prst="rect">
            <a:avLst/>
          </a:prstGeom>
          <a:solidFill>
            <a:srgbClr val="110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9073" y="5190056"/>
            <a:ext cx="10980737" cy="1138236"/>
          </a:xfrm>
        </p:spPr>
        <p:txBody>
          <a:bodyPr/>
          <a:lstStyle/>
          <a:p>
            <a:pPr algn="ctr"/>
            <a:r>
              <a:rPr lang="en-US" b="1" dirty="0">
                <a:latin typeface="Golos Text" panose="020B0503020202020204" pitchFamily="34" charset="-52"/>
                <a:cs typeface="Golos Text" panose="020B0503020202020204" pitchFamily="34" charset="-52"/>
              </a:rPr>
              <a:t>Same Game</a:t>
            </a:r>
            <a:br>
              <a:rPr lang="en-US" b="1" dirty="0">
                <a:latin typeface="Golos Text" panose="020B0503020202020204" pitchFamily="34" charset="-52"/>
                <a:cs typeface="Golos Text" panose="020B0503020202020204" pitchFamily="34" charset="-52"/>
              </a:rPr>
            </a:br>
            <a:r>
              <a:rPr lang="en-US" sz="2400" b="1" dirty="0">
                <a:solidFill>
                  <a:schemeClr val="accent2"/>
                </a:solidFill>
                <a:latin typeface="Golos Text" panose="020B0503020202020204" pitchFamily="34" charset="-52"/>
                <a:cs typeface="Golos Text" panose="020B0503020202020204" pitchFamily="34" charset="-52"/>
                <a:hlinkClick r:id="rId4"/>
              </a:rPr>
              <a:t>https://</a:t>
            </a:r>
            <a:r>
              <a:rPr lang="en-US" sz="2400" b="1" dirty="0" smtClean="0">
                <a:solidFill>
                  <a:schemeClr val="accent2"/>
                </a:solidFill>
                <a:latin typeface="Golos Text" panose="020B0503020202020204" pitchFamily="34" charset="-52"/>
                <a:cs typeface="Golos Text" panose="020B0503020202020204" pitchFamily="34" charset="-52"/>
                <a:hlinkClick r:id="rId4"/>
              </a:rPr>
              <a:t>www.codingame.com/multiplayer/optimization/samegame</a:t>
            </a:r>
            <a:r>
              <a:rPr lang="en-US" sz="2400" b="1" dirty="0" smtClean="0">
                <a:solidFill>
                  <a:schemeClr val="accent2"/>
                </a:solidFill>
                <a:latin typeface="Golos Text" panose="020B0503020202020204" pitchFamily="34" charset="-52"/>
                <a:cs typeface="Golos Text" panose="020B0503020202020204" pitchFamily="34" charset="-52"/>
              </a:rPr>
              <a:t> </a:t>
            </a:r>
            <a:endParaRPr lang="ru-RU" b="1" dirty="0">
              <a:solidFill>
                <a:schemeClr val="accent2"/>
              </a:solidFill>
              <a:latin typeface="Golos Text" panose="020B0503020202020204" pitchFamily="34" charset="-52"/>
              <a:cs typeface="Golos Text" panose="020B0503020202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324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Game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Поле 15 </a:t>
            </a:r>
            <a:r>
              <a:rPr lang="en-US" dirty="0" smtClean="0"/>
              <a:t>x</a:t>
            </a:r>
            <a:r>
              <a:rPr lang="ru-RU" dirty="0" smtClean="0"/>
              <a:t> 15,  5 цветов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score</a:t>
            </a:r>
            <a:r>
              <a:rPr lang="ru-RU" dirty="0" smtClean="0"/>
              <a:t>(</a:t>
            </a:r>
            <a:r>
              <a:rPr lang="en-US" dirty="0" smtClean="0"/>
              <a:t>n) = (n-2)²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score(2) = 0</a:t>
            </a:r>
          </a:p>
          <a:p>
            <a:pPr marL="0" indent="0">
              <a:buNone/>
            </a:pPr>
            <a:r>
              <a:rPr lang="en-US" dirty="0" smtClean="0"/>
              <a:t>score(3) = 1</a:t>
            </a:r>
          </a:p>
          <a:p>
            <a:pPr marL="0" indent="0">
              <a:buNone/>
            </a:pPr>
            <a:r>
              <a:rPr lang="en-US" dirty="0" smtClean="0"/>
              <a:t>score(4) = 4</a:t>
            </a:r>
          </a:p>
          <a:p>
            <a:pPr marL="0" indent="0">
              <a:buNone/>
            </a:pPr>
            <a:r>
              <a:rPr lang="en-US" dirty="0" smtClean="0"/>
              <a:t>score(5) = 9</a:t>
            </a:r>
          </a:p>
          <a:p>
            <a:pPr marL="0" indent="0">
              <a:buNone/>
            </a:pPr>
            <a:r>
              <a:rPr lang="en-US" dirty="0" smtClean="0"/>
              <a:t>score(12) = 100</a:t>
            </a:r>
          </a:p>
          <a:p>
            <a:pPr marL="0" indent="0">
              <a:buNone/>
            </a:pPr>
            <a:r>
              <a:rPr lang="en-US" dirty="0" smtClean="0"/>
              <a:t>score(42</a:t>
            </a:r>
            <a:r>
              <a:rPr lang="en-US" dirty="0" smtClean="0"/>
              <a:t>) = 1600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42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Составляющие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Симуляция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ru-RU" b="1" dirty="0">
                <a:solidFill>
                  <a:schemeClr val="accent1"/>
                </a:solidFill>
              </a:rPr>
              <a:t>Всё состояние игры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Применение одного хода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Получение списка доступных ходов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ru-RU" dirty="0" smtClean="0"/>
              <a:t>Оценк</a:t>
            </a:r>
            <a:r>
              <a:rPr lang="ru-RU" dirty="0"/>
              <a:t>а</a:t>
            </a:r>
            <a:endParaRPr lang="ru-RU" dirty="0" smtClean="0"/>
          </a:p>
          <a:p>
            <a:pPr>
              <a:buFont typeface="+mj-lt"/>
              <a:buAutoNum type="arabicPeriod"/>
            </a:pPr>
            <a:r>
              <a:rPr lang="ru-RU" dirty="0" smtClean="0"/>
              <a:t>Алгоритм поиска</a:t>
            </a:r>
          </a:p>
          <a:p>
            <a:pPr lvl="1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170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Состояние игры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Список столбцов с </a:t>
            </a:r>
            <a:r>
              <a:rPr lang="ru-RU" dirty="0" err="1" smtClean="0"/>
              <a:t>тайлами</a:t>
            </a:r>
            <a:endParaRPr lang="ru-RU" dirty="0" smtClean="0"/>
          </a:p>
          <a:p>
            <a:r>
              <a:rPr lang="ru-RU" dirty="0" smtClean="0"/>
              <a:t>Набранные очки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7805" y="3261738"/>
            <a:ext cx="307327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columns = [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[</a:t>
            </a:r>
            <a:r>
              <a:rPr lang="en-US" sz="2400" b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G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G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[</a:t>
            </a:r>
            <a:r>
              <a:rPr lang="en-US" sz="2400" b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G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G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[</a:t>
            </a:r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[</a:t>
            </a:r>
            <a:r>
              <a:rPr lang="en-US" sz="24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[</a:t>
            </a:r>
            <a:r>
              <a:rPr lang="en-US" sz="24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G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G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3386138"/>
            <a:ext cx="3373655" cy="24660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06051" y="3261738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move = (3, 0)</a:t>
            </a:r>
          </a:p>
        </p:txBody>
      </p:sp>
      <p:sp>
        <p:nvSpPr>
          <p:cNvPr id="13" name="Двойные круглые скобки 12"/>
          <p:cNvSpPr/>
          <p:nvPr/>
        </p:nvSpPr>
        <p:spPr>
          <a:xfrm>
            <a:off x="556511" y="4128260"/>
            <a:ext cx="632210" cy="1862489"/>
          </a:xfrm>
          <a:prstGeom prst="bracketPair">
            <a:avLst/>
          </a:prstGeom>
          <a:ln w="57150">
            <a:solidFill>
              <a:srgbClr val="CC17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14" name="Двойные круглые скобки 13"/>
          <p:cNvSpPr/>
          <p:nvPr/>
        </p:nvSpPr>
        <p:spPr>
          <a:xfrm>
            <a:off x="5348286" y="3644231"/>
            <a:ext cx="2452795" cy="460944"/>
          </a:xfrm>
          <a:prstGeom prst="bracketPair">
            <a:avLst/>
          </a:prstGeom>
          <a:ln w="57150">
            <a:solidFill>
              <a:srgbClr val="CC17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15" name="Двойные круглые скобки 14"/>
          <p:cNvSpPr/>
          <p:nvPr/>
        </p:nvSpPr>
        <p:spPr>
          <a:xfrm>
            <a:off x="1668878" y="5312374"/>
            <a:ext cx="632210" cy="600602"/>
          </a:xfrm>
          <a:prstGeom prst="bracketPair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Двойные круглые скобки 15"/>
          <p:cNvSpPr/>
          <p:nvPr/>
        </p:nvSpPr>
        <p:spPr>
          <a:xfrm>
            <a:off x="8422105" y="3218422"/>
            <a:ext cx="2569946" cy="600602"/>
          </a:xfrm>
          <a:prstGeom prst="bracketPair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85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Составляющие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Симуляция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ru-RU" b="1" dirty="0">
                <a:solidFill>
                  <a:schemeClr val="accent2"/>
                </a:solidFill>
              </a:rPr>
              <a:t>Всё состояние игры</a:t>
            </a:r>
          </a:p>
          <a:p>
            <a:pPr lvl="1">
              <a:buFont typeface="+mj-lt"/>
              <a:buAutoNum type="arabicPeriod"/>
            </a:pPr>
            <a:r>
              <a:rPr lang="ru-RU" b="1" dirty="0">
                <a:solidFill>
                  <a:schemeClr val="accent1"/>
                </a:solidFill>
              </a:rPr>
              <a:t>Применение одного хода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Получение списка доступных ходов</a:t>
            </a:r>
            <a:endParaRPr lang="en-US" b="1" dirty="0">
              <a:solidFill>
                <a:schemeClr val="accent1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dirty="0" smtClean="0"/>
              <a:t>Оценк</a:t>
            </a:r>
            <a:r>
              <a:rPr lang="ru-RU" dirty="0"/>
              <a:t>а</a:t>
            </a:r>
            <a:endParaRPr lang="ru-RU" dirty="0" smtClean="0"/>
          </a:p>
          <a:p>
            <a:pPr>
              <a:buFont typeface="+mj-lt"/>
              <a:buAutoNum type="arabicPeriod"/>
            </a:pPr>
            <a:r>
              <a:rPr lang="ru-RU" dirty="0" smtClean="0"/>
              <a:t>Алгоритм поиска</a:t>
            </a:r>
          </a:p>
          <a:p>
            <a:pPr lvl="1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091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хода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5361272" y="1592263"/>
            <a:ext cx="6525928" cy="4537075"/>
          </a:xfrm>
        </p:spPr>
        <p:txBody>
          <a:bodyPr/>
          <a:lstStyle/>
          <a:p>
            <a:pPr>
              <a:buAutoNum type="arabicPeriod"/>
            </a:pPr>
            <a:r>
              <a:rPr lang="ru-RU" dirty="0" smtClean="0"/>
              <a:t>Не менять состояние, а создать новое!</a:t>
            </a:r>
          </a:p>
          <a:p>
            <a:pPr>
              <a:buAutoNum type="arabicPeriod"/>
            </a:pPr>
            <a:r>
              <a:rPr lang="ru-RU" dirty="0" smtClean="0"/>
              <a:t>Из каждого столбца собрать оставшиеся </a:t>
            </a:r>
            <a:r>
              <a:rPr lang="ru-RU" dirty="0" err="1" smtClean="0"/>
              <a:t>тайлы</a:t>
            </a:r>
            <a:r>
              <a:rPr lang="ru-RU" dirty="0" smtClean="0"/>
              <a:t>:</a:t>
            </a:r>
          </a:p>
          <a:p>
            <a:pPr lvl="1">
              <a:buAutoNum type="arabicPeriod"/>
            </a:pPr>
            <a:r>
              <a:rPr lang="ru-RU" dirty="0"/>
              <a:t>С</a:t>
            </a:r>
            <a:r>
              <a:rPr lang="ru-RU" dirty="0" smtClean="0"/>
              <a:t>оздать новый пустой столбец</a:t>
            </a:r>
          </a:p>
          <a:p>
            <a:pPr lvl="1">
              <a:buAutoNum type="arabicPeriod"/>
            </a:pPr>
            <a:r>
              <a:rPr lang="ru-RU" dirty="0"/>
              <a:t>Д</a:t>
            </a:r>
            <a:r>
              <a:rPr lang="ru-RU" dirty="0" smtClean="0"/>
              <a:t>обавлять в него все </a:t>
            </a:r>
            <a:r>
              <a:rPr lang="ru-RU" dirty="0" err="1" smtClean="0"/>
              <a:t>тайлы</a:t>
            </a:r>
            <a:r>
              <a:rPr lang="ru-RU" dirty="0" smtClean="0"/>
              <a:t> исходного, если их нет в удаляемой области</a:t>
            </a:r>
          </a:p>
          <a:p>
            <a:pPr>
              <a:buAutoNum type="arabicPeriod"/>
            </a:pPr>
            <a:r>
              <a:rPr lang="ru-RU" dirty="0" smtClean="0"/>
              <a:t>Если получился непустой столбец — добавить его в новый список столбцов.</a:t>
            </a:r>
          </a:p>
        </p:txBody>
      </p:sp>
      <p:pic>
        <p:nvPicPr>
          <p:cNvPr id="8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1592262"/>
            <a:ext cx="4553916" cy="4537075"/>
          </a:xfrm>
          <a:prstGeom prst="rect">
            <a:avLst/>
          </a:prstGeom>
        </p:spPr>
      </p:pic>
      <p:cxnSp>
        <p:nvCxnSpPr>
          <p:cNvPr id="10" name="Прямая со стрелкой 9"/>
          <p:cNvCxnSpPr/>
          <p:nvPr/>
        </p:nvCxnSpPr>
        <p:spPr>
          <a:xfrm flipH="1">
            <a:off x="1479395" y="4505093"/>
            <a:ext cx="810322" cy="12340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35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210" y="2732348"/>
            <a:ext cx="10980737" cy="1138236"/>
          </a:xfrm>
        </p:spPr>
        <p:txBody>
          <a:bodyPr>
            <a:normAutofit/>
          </a:bodyPr>
          <a:lstStyle/>
          <a:p>
            <a:pPr algn="ctr"/>
            <a:r>
              <a:rPr lang="ru-RU" sz="6600" dirty="0" smtClean="0"/>
              <a:t>Смотрим код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53145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ФИИТ">
      <a:dk1>
        <a:srgbClr val="FFFFFF"/>
      </a:dk1>
      <a:lt1>
        <a:srgbClr val="FFFFFF"/>
      </a:lt1>
      <a:dk2>
        <a:srgbClr val="110F2C"/>
      </a:dk2>
      <a:lt2>
        <a:srgbClr val="110F2C"/>
      </a:lt2>
      <a:accent1>
        <a:srgbClr val="FE25A7"/>
      </a:accent1>
      <a:accent2>
        <a:srgbClr val="1AB3D5"/>
      </a:accent2>
      <a:accent3>
        <a:srgbClr val="A30CFF"/>
      </a:accent3>
      <a:accent4>
        <a:srgbClr val="1C14EB"/>
      </a:accent4>
      <a:accent5>
        <a:srgbClr val="03CD6E"/>
      </a:accent5>
      <a:accent6>
        <a:srgbClr val="FC843C"/>
      </a:accent6>
      <a:hlink>
        <a:srgbClr val="FE25A7"/>
      </a:hlink>
      <a:folHlink>
        <a:srgbClr val="FE2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15C31BFB067CE438418208BFBD95ACF" ma:contentTypeVersion="4" ma:contentTypeDescription="Создание документа." ma:contentTypeScope="" ma:versionID="e5ae66e525818dd68787b862137e2b0d">
  <xsd:schema xmlns:xsd="http://www.w3.org/2001/XMLSchema" xmlns:xs="http://www.w3.org/2001/XMLSchema" xmlns:p="http://schemas.microsoft.com/office/2006/metadata/properties" xmlns:ns2="3344343f-a5f0-456c-af59-3f91e5f2cd12" targetNamespace="http://schemas.microsoft.com/office/2006/metadata/properties" ma:root="true" ma:fieldsID="301cf6c2f636c79f02f11baba80e7105" ns2:_="">
    <xsd:import namespace="3344343f-a5f0-456c-af59-3f91e5f2cd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4343f-a5f0-456c-af59-3f91e5f2cd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0368C2-9EA3-4CF4-BF35-28C0E3B3E7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44343f-a5f0-456c-af59-3f91e5f2cd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AD1C3F-2D59-484F-A9CD-A1FE403906F6}">
  <ds:schemaRefs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3344343f-a5f0-456c-af59-3f91e5f2cd12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EB755E9-87B2-4582-9EA2-5AB147E9C5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13381</TotalTime>
  <Words>617</Words>
  <Application>Microsoft Office PowerPoint</Application>
  <PresentationFormat>Широкоэкранный</PresentationFormat>
  <Paragraphs>143</Paragraphs>
  <Slides>27</Slides>
  <Notes>9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Golos Text</vt:lpstr>
      <vt:lpstr>Golos Text Black</vt:lpstr>
      <vt:lpstr>Golos Text VF</vt:lpstr>
      <vt:lpstr>Office Theme</vt:lpstr>
      <vt:lpstr>Школа «Алгоритмы, играющие в игры»</vt:lpstr>
      <vt:lpstr>Организационные вопросы</vt:lpstr>
      <vt:lpstr>Same Game https://www.codingame.com/multiplayer/optimization/samegame </vt:lpstr>
      <vt:lpstr>Same Game</vt:lpstr>
      <vt:lpstr>Составляющие решения</vt:lpstr>
      <vt:lpstr>Состояние игры</vt:lpstr>
      <vt:lpstr>Составляющие решения</vt:lpstr>
      <vt:lpstr>Применение хода</vt:lpstr>
      <vt:lpstr>Смотрим код</vt:lpstr>
      <vt:lpstr>Что было в коде</vt:lpstr>
      <vt:lpstr>Составляющие решения</vt:lpstr>
      <vt:lpstr>Получение списка ходов</vt:lpstr>
      <vt:lpstr>DFS</vt:lpstr>
      <vt:lpstr>Получение списка ходов</vt:lpstr>
      <vt:lpstr>Unit Tests</vt:lpstr>
      <vt:lpstr>Составляющие решения</vt:lpstr>
      <vt:lpstr>Оценка состояния. Идеи:</vt:lpstr>
      <vt:lpstr>Составляющие решения</vt:lpstr>
      <vt:lpstr>Презентация PowerPoint</vt:lpstr>
      <vt:lpstr>Презентация PowerPoint</vt:lpstr>
      <vt:lpstr>Жадный алгоритм (Greedy Search)</vt:lpstr>
      <vt:lpstr>Жадный алгоритм (Greedy Search)</vt:lpstr>
      <vt:lpstr>Практика</vt:lpstr>
      <vt:lpstr>Жадный 2</vt:lpstr>
      <vt:lpstr>Жадный 2</vt:lpstr>
      <vt:lpstr>Жадный 2</vt:lpstr>
      <vt:lpstr>Жадный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Мосты. Точки сочленения. Блоки.</dc:title>
  <dc:creator>Костоусова Анастасия Николаевна</dc:creator>
  <cp:lastModifiedBy>Егоров Павел Владимирович</cp:lastModifiedBy>
  <cp:revision>544</cp:revision>
  <dcterms:created xsi:type="dcterms:W3CDTF">2021-04-11T13:35:26Z</dcterms:created>
  <dcterms:modified xsi:type="dcterms:W3CDTF">2022-03-04T20:47:34Z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1049-11.2.0.10101</vt:lpwstr>
  </property>
  <property fmtid="{D5CDD505-2E9C-101B-9397-08002B2CF9AE}" pid="3" name="ContentTypeId">
    <vt:lpwstr>0x010100D15C31BFB067CE438418208BFBD95ACF</vt:lpwstr>
  </property>
</Properties>
</file>