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58" r:id="rId6"/>
    <p:sldId id="259" r:id="rId7"/>
    <p:sldId id="260" r:id="rId8"/>
    <p:sldId id="286" r:id="rId9"/>
    <p:sldId id="261" r:id="rId10"/>
    <p:sldId id="262" r:id="rId11"/>
    <p:sldId id="263" r:id="rId12"/>
    <p:sldId id="283" r:id="rId13"/>
    <p:sldId id="264" r:id="rId14"/>
    <p:sldId id="284" r:id="rId15"/>
    <p:sldId id="265" r:id="rId16"/>
    <p:sldId id="266" r:id="rId17"/>
    <p:sldId id="267" r:id="rId18"/>
    <p:sldId id="281" r:id="rId19"/>
    <p:sldId id="287" r:id="rId20"/>
    <p:sldId id="282" r:id="rId21"/>
    <p:sldId id="28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76825" autoAdjust="0"/>
  </p:normalViewPr>
  <p:slideViewPr>
    <p:cSldViewPr snapToGrid="0">
      <p:cViewPr varScale="1">
        <p:scale>
          <a:sx n="129" d="100"/>
          <a:sy n="129" d="100"/>
        </p:scale>
        <p:origin x="81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понять из этой формулы?</a:t>
            </a:r>
          </a:p>
          <a:p>
            <a:r>
              <a:rPr lang="ru-RU" dirty="0" smtClean="0"/>
              <a:t>На сколько</a:t>
            </a:r>
            <a:r>
              <a:rPr lang="ru-RU" baseline="0" dirty="0" smtClean="0"/>
              <a:t> важно, растить связную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</a:t>
            </a:r>
            <a:r>
              <a:rPr lang="ru-RU" baseline="0" dirty="0" smtClean="0"/>
              <a:t> разница как хранить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</a:t>
            </a:r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</a:t>
            </a:r>
            <a:r>
              <a:rPr lang="ru-RU" baseline="0" dirty="0" smtClean="0"/>
              <a:t>нам нужно будет делать с </a:t>
            </a:r>
            <a:r>
              <a:rPr lang="ru-RU" baseline="0" dirty="0" err="1" smtClean="0"/>
              <a:t>тайлами</a:t>
            </a:r>
            <a:r>
              <a:rPr lang="ru-RU" baseline="0" dirty="0" smtClean="0"/>
              <a:t>? (искать ходы и применять ход)</a:t>
            </a:r>
          </a:p>
          <a:p>
            <a:r>
              <a:rPr lang="ru-RU" dirty="0" smtClean="0"/>
              <a:t>Надо</a:t>
            </a:r>
            <a:r>
              <a:rPr lang="ru-RU" baseline="0" dirty="0" smtClean="0"/>
              <a:t> ли хранить пустые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 А пустые столбцы?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</a:t>
            </a:r>
            <a:r>
              <a:rPr lang="ru-RU" baseline="0" dirty="0" smtClean="0"/>
              <a:t>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Т: А как проверить, есть ли </a:t>
            </a:r>
            <a:r>
              <a:rPr lang="ru-RU" baseline="0" dirty="0" err="1" smtClean="0"/>
              <a:t>тайл</a:t>
            </a:r>
            <a:r>
              <a:rPr lang="ru-RU" baseline="0" dirty="0" smtClean="0"/>
              <a:t> в удаляемой области?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Напомню,</a:t>
            </a:r>
            <a:r>
              <a:rPr lang="ru-RU" baseline="0" dirty="0" smtClean="0"/>
              <a:t> нам выгодно собирать большую связную область одного цвета.</a:t>
            </a:r>
            <a:endParaRPr lang="ru-RU" dirty="0" smtClean="0"/>
          </a:p>
          <a:p>
            <a:r>
              <a:rPr lang="ru-RU" dirty="0" smtClean="0"/>
              <a:t>То есть чем</a:t>
            </a:r>
            <a:r>
              <a:rPr lang="ru-RU" baseline="0" dirty="0" smtClean="0"/>
              <a:t> больше больших областей, тем лучше.</a:t>
            </a:r>
            <a:br>
              <a:rPr lang="ru-RU" baseline="0" dirty="0" smtClean="0"/>
            </a:br>
            <a:r>
              <a:rPr lang="ru-RU" baseline="0" dirty="0" smtClean="0"/>
              <a:t>Какие есть идеи, как это можно формализовать? Превратить в формулу?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edu-products/download/#section=pycharm-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optimization/samega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19 февраля — 19 марта</a:t>
            </a:r>
          </a:p>
          <a:p>
            <a:pPr algn="l"/>
            <a:r>
              <a:rPr lang="ru-RU" sz="2800" dirty="0"/>
              <a:t>Контур, ФИИТ </a:t>
            </a:r>
            <a:r>
              <a:rPr lang="ru-RU" sz="2800" dirty="0" err="1"/>
              <a:t>УрФУ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Павел Егоров</a:t>
            </a:r>
            <a:r>
              <a:rPr lang="en-US" sz="2800" dirty="0"/>
              <a:t> @</a:t>
            </a:r>
            <a:r>
              <a:rPr lang="en-US" sz="2800" dirty="0" err="1"/>
              <a:t>xoposhiy</a:t>
            </a:r>
            <a:endParaRPr lang="en-US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3" y="2497750"/>
            <a:ext cx="1677647" cy="1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10" y="2732348"/>
            <a:ext cx="10980737" cy="113823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Смотрим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31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Установите себе </a:t>
            </a:r>
            <a:r>
              <a:rPr lang="en-US" dirty="0" err="1" smtClean="0"/>
              <a:t>PyCharm</a:t>
            </a:r>
            <a:r>
              <a:rPr lang="en-US" dirty="0" smtClean="0"/>
              <a:t> Edu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https://www.jetbrains.com/edu-products/download/#section=pycharm-edu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dirty="0"/>
              <a:t>2. Установите модуль </a:t>
            </a:r>
            <a:r>
              <a:rPr lang="en-US" dirty="0" err="1"/>
              <a:t>pytest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Попробуйте запустить тесты до начала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5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en-US" dirty="0" smtClean="0"/>
              <a:t>Type hints</a:t>
            </a:r>
            <a:endParaRPr lang="ru-RU" dirty="0" smtClean="0"/>
          </a:p>
          <a:p>
            <a:r>
              <a:rPr lang="en-US" dirty="0" smtClean="0"/>
              <a:t>Unit tests</a:t>
            </a:r>
          </a:p>
          <a:p>
            <a:r>
              <a:rPr lang="ru-RU" dirty="0" smtClean="0"/>
              <a:t>Устройство </a:t>
            </a:r>
            <a:r>
              <a:rPr lang="en-US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90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58353" y="1592263"/>
            <a:ext cx="22647770" cy="93577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4680" b="53257"/>
          <a:stretch/>
        </p:blipFill>
        <p:spPr>
          <a:xfrm>
            <a:off x="70544" y="91441"/>
            <a:ext cx="12014776" cy="659891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92919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497936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6"/>
            <a:endCxn id="16" idx="2"/>
          </p:cNvCxnSpPr>
          <p:nvPr/>
        </p:nvCxnSpPr>
        <p:spPr>
          <a:xfrm>
            <a:off x="883670" y="760545"/>
            <a:ext cx="61426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599752" y="1530836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4"/>
            <a:endCxn id="18" idx="0"/>
          </p:cNvCxnSpPr>
          <p:nvPr/>
        </p:nvCxnSpPr>
        <p:spPr>
          <a:xfrm>
            <a:off x="738295" y="902094"/>
            <a:ext cx="6833" cy="6287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6"/>
            <a:endCxn id="22" idx="2"/>
          </p:cNvCxnSpPr>
          <p:nvPr/>
        </p:nvCxnSpPr>
        <p:spPr>
          <a:xfrm>
            <a:off x="1788687" y="760545"/>
            <a:ext cx="5929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381630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6" idx="4"/>
          </p:cNvCxnSpPr>
          <p:nvPr/>
        </p:nvCxnSpPr>
        <p:spPr>
          <a:xfrm flipH="1">
            <a:off x="1643311" y="902094"/>
            <a:ext cx="1" cy="70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6"/>
          </p:cNvCxnSpPr>
          <p:nvPr/>
        </p:nvCxnSpPr>
        <p:spPr>
          <a:xfrm>
            <a:off x="890503" y="1672386"/>
            <a:ext cx="658528" cy="11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4"/>
          </p:cNvCxnSpPr>
          <p:nvPr/>
        </p:nvCxnSpPr>
        <p:spPr>
          <a:xfrm flipH="1">
            <a:off x="738294" y="1813935"/>
            <a:ext cx="6834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6"/>
          </p:cNvCxnSpPr>
          <p:nvPr/>
        </p:nvCxnSpPr>
        <p:spPr>
          <a:xfrm flipV="1">
            <a:off x="2672381" y="760544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4"/>
            <a:endCxn id="38" idx="0"/>
          </p:cNvCxnSpPr>
          <p:nvPr/>
        </p:nvCxnSpPr>
        <p:spPr>
          <a:xfrm>
            <a:off x="2527006" y="902094"/>
            <a:ext cx="0" cy="6400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2381630" y="1542153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527005" y="1813935"/>
            <a:ext cx="0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8" idx="6"/>
          </p:cNvCxnSpPr>
          <p:nvPr/>
        </p:nvCxnSpPr>
        <p:spPr>
          <a:xfrm flipV="1">
            <a:off x="2672381" y="1683702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8" idx="2"/>
          </p:cNvCxnSpPr>
          <p:nvPr/>
        </p:nvCxnSpPr>
        <p:spPr>
          <a:xfrm flipH="1" flipV="1">
            <a:off x="1749598" y="1683702"/>
            <a:ext cx="63203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dfs(self, x, y, move):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</a:t>
            </a:r>
            <a:r>
              <a:rPr lang="ru-RU" dirty="0" err="1" smtClean="0"/>
              <a:t>тайл</a:t>
            </a:r>
            <a:r>
              <a:rPr lang="ru-RU" dirty="0" smtClean="0"/>
              <a:t> (x, y) в </a:t>
            </a:r>
            <a:r>
              <a:rPr lang="en-US" dirty="0" smtClean="0"/>
              <a:t>move</a:t>
            </a:r>
            <a:endParaRPr lang="ru-RU" dirty="0" smtClean="0"/>
          </a:p>
          <a:p>
            <a:r>
              <a:rPr lang="ru-RU" dirty="0" smtClean="0"/>
              <a:t>Для каждого соседнего </a:t>
            </a:r>
            <a:r>
              <a:rPr lang="ru-RU" dirty="0" err="1" smtClean="0"/>
              <a:t>тайла</a:t>
            </a:r>
            <a:r>
              <a:rPr lang="ru-RU" dirty="0" smtClean="0"/>
              <a:t> того же цвета,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его ещё нет в </a:t>
            </a:r>
            <a:r>
              <a:rPr lang="ru-RU" dirty="0" err="1" smtClean="0"/>
              <a:t>move</a:t>
            </a:r>
            <a:r>
              <a:rPr lang="ru-RU" dirty="0" smtClean="0"/>
              <a:t> — запустите из него рекурсивно </a:t>
            </a:r>
            <a:r>
              <a:rPr lang="ru-RU" dirty="0" err="1" smtClean="0"/>
              <a:t>dfs</a:t>
            </a:r>
            <a:endParaRPr lang="ru-RU" dirty="0" smtClean="0"/>
          </a:p>
          <a:p>
            <a:r>
              <a:rPr lang="ru-RU" dirty="0" smtClean="0"/>
              <a:t>Верните </a:t>
            </a:r>
            <a:r>
              <a:rPr lang="en-US" dirty="0" smtClean="0"/>
              <a:t>move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использовать</a:t>
            </a:r>
            <a:r>
              <a:rPr lang="en-US" smtClean="0"/>
              <a:t> dfs?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move =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self.dfs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(x, y, [])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7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1651667"/>
            <a:ext cx="8159709" cy="81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/>
              <a:t>множество уже </a:t>
            </a:r>
            <a:r>
              <a:rPr lang="ru-RU" dirty="0">
                <a:solidFill>
                  <a:schemeClr val="accent2"/>
                </a:solidFill>
              </a:rPr>
              <a:t>посещённых</a:t>
            </a:r>
            <a:r>
              <a:rPr lang="ru-RU" dirty="0"/>
              <a:t>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>
                <a:solidFill>
                  <a:schemeClr val="accent1"/>
                </a:solidFill>
              </a:rPr>
              <a:t>список ходов</a:t>
            </a:r>
            <a:r>
              <a:rPr lang="ru-RU" dirty="0"/>
              <a:t>, в котором будет накапливаться </a:t>
            </a:r>
            <a:r>
              <a:rPr lang="ru-RU" dirty="0" smtClean="0"/>
              <a:t>результат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Из </a:t>
            </a:r>
            <a:r>
              <a:rPr lang="ru-RU" dirty="0"/>
              <a:t>каждого </a:t>
            </a:r>
            <a:r>
              <a:rPr lang="ru-RU" dirty="0">
                <a:solidFill>
                  <a:schemeClr val="accent2"/>
                </a:solidFill>
              </a:rPr>
              <a:t>ещё не посещённого </a:t>
            </a:r>
            <a:r>
              <a:rPr lang="ru-RU" dirty="0" err="1"/>
              <a:t>тайла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Запустите </a:t>
            </a:r>
            <a:r>
              <a:rPr lang="ru-RU" dirty="0"/>
              <a:t>обход одноцветной области </a:t>
            </a:r>
            <a:r>
              <a:rPr lang="ru-RU" dirty="0" smtClean="0"/>
              <a:t>(</a:t>
            </a:r>
            <a:r>
              <a:rPr lang="ru-RU" dirty="0" err="1" smtClean="0"/>
              <a:t>dfs</a:t>
            </a:r>
            <a:r>
              <a:rPr lang="ru-RU" dirty="0" smtClean="0"/>
              <a:t>)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Найденную </a:t>
            </a:r>
            <a:r>
              <a:rPr lang="ru-RU" dirty="0"/>
              <a:t>область добавьте в </a:t>
            </a:r>
            <a:r>
              <a:rPr lang="ru-RU" dirty="0">
                <a:solidFill>
                  <a:schemeClr val="accent2"/>
                </a:solidFill>
              </a:rPr>
              <a:t>список </a:t>
            </a:r>
            <a:r>
              <a:rPr lang="ru-RU" dirty="0" smtClean="0">
                <a:solidFill>
                  <a:schemeClr val="accent2"/>
                </a:solidFill>
              </a:rPr>
              <a:t>ходов</a:t>
            </a:r>
            <a:r>
              <a:rPr lang="ru-RU" dirty="0"/>
              <a:t>, если </a:t>
            </a:r>
            <a:r>
              <a:rPr lang="ru-RU" dirty="0" smtClean="0"/>
              <a:t>в ней более 1 </a:t>
            </a:r>
            <a:r>
              <a:rPr lang="ru-RU" dirty="0" err="1" smtClean="0"/>
              <a:t>тайла</a:t>
            </a:r>
            <a:endParaRPr lang="ru-RU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клетки найденной области добавьте в </a:t>
            </a:r>
            <a:r>
              <a:rPr lang="ru-RU" dirty="0" smtClean="0">
                <a:solidFill>
                  <a:schemeClr val="accent2"/>
                </a:solidFill>
              </a:rPr>
              <a:t>посещённые</a:t>
            </a:r>
            <a:endParaRPr lang="ru-RU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Верните </a:t>
            </a:r>
            <a:r>
              <a:rPr lang="ru-RU" dirty="0">
                <a:solidFill>
                  <a:schemeClr val="accent2"/>
                </a:solidFill>
              </a:rPr>
              <a:t>список ходов</a:t>
            </a:r>
          </a:p>
        </p:txBody>
      </p:sp>
    </p:spTree>
    <p:extLst>
      <p:ext uri="{BB962C8B-B14F-4D97-AF65-F5344CB8AC3E}">
        <p14:creationId xmlns:p14="http://schemas.microsoft.com/office/powerpoint/2010/main" val="2087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66" y="2731653"/>
            <a:ext cx="10980737" cy="1138236"/>
          </a:xfrm>
        </p:spPr>
        <p:txBody>
          <a:bodyPr/>
          <a:lstStyle/>
          <a:p>
            <a:pPr algn="ctr"/>
            <a:r>
              <a:rPr lang="en-US" dirty="0" smtClean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7342404462729&amp;format=puzzle_c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898867"/>
            <a:ext cx="12192000" cy="1959133"/>
          </a:xfrm>
          <a:prstGeom prst="rect">
            <a:avLst/>
          </a:prstGeom>
          <a:solidFill>
            <a:srgbClr val="110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73" y="5190056"/>
            <a:ext cx="10980737" cy="1138236"/>
          </a:xfrm>
        </p:spPr>
        <p:txBody>
          <a:bodyPr/>
          <a:lstStyle/>
          <a:p>
            <a:pPr algn="ctr"/>
            <a: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  <a:t>Same Game</a:t>
            </a:r>
            <a:b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www.codingame.com/multiplayer/optimization/samegame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Оценк</a:t>
            </a:r>
            <a:r>
              <a:rPr lang="ru-RU" b="1" dirty="0">
                <a:solidFill>
                  <a:schemeClr val="accent1"/>
                </a:solidFill>
              </a:rPr>
              <a:t>а</a:t>
            </a:r>
            <a:endParaRPr lang="ru-RU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состояния. Идеи: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фишек самого распространенного цвета</a:t>
            </a:r>
          </a:p>
          <a:p>
            <a:pPr marL="0" indent="0">
              <a:buNone/>
            </a:pPr>
            <a:r>
              <a:rPr lang="ru-RU" dirty="0" smtClean="0"/>
              <a:t>Сколько очков сможем набрать из этой позиции?</a:t>
            </a:r>
          </a:p>
          <a:p>
            <a:pPr lvl="1"/>
            <a:r>
              <a:rPr lang="en-US" dirty="0" smtClean="0"/>
              <a:t>score</a:t>
            </a:r>
            <a:r>
              <a:rPr lang="ru-RU" dirty="0" smtClean="0"/>
              <a:t> + стоимости всех ходов</a:t>
            </a:r>
          </a:p>
        </p:txBody>
      </p:sp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 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Всё </a:t>
            </a:r>
            <a:r>
              <a:rPr lang="ru-RU" b="1" dirty="0">
                <a:solidFill>
                  <a:schemeClr val="accent2"/>
                </a:solidFill>
              </a:rPr>
              <a:t>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Оценк</a:t>
            </a:r>
            <a:r>
              <a:rPr lang="ru-RU" b="1" dirty="0">
                <a:solidFill>
                  <a:schemeClr val="accent2"/>
                </a:solidFill>
              </a:rPr>
              <a:t>а</a:t>
            </a:r>
            <a:endParaRPr lang="ru-RU" b="1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19" y="0"/>
            <a:ext cx="7192963" cy="6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12313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48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62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410" y="45737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4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484501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598808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 flipH="1">
            <a:off x="370194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4501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3115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1195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9980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4772" y="372734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endParaRPr lang="ru-RU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5413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Получит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smtClean="0"/>
              <a:t>список возможных ходов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state.moves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Каждый ход </a:t>
            </a:r>
            <a:r>
              <a:rPr lang="ru-RU" dirty="0" smtClean="0"/>
              <a:t>примените </a:t>
            </a:r>
            <a:r>
              <a:rPr lang="ru-RU" dirty="0" smtClean="0"/>
              <a:t>и </a:t>
            </a:r>
            <a:r>
              <a:rPr lang="ru-RU" dirty="0" smtClean="0"/>
              <a:t>оцените </a:t>
            </a:r>
            <a:r>
              <a:rPr lang="ru-RU" dirty="0" smtClean="0"/>
              <a:t>результат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(...), estimate(...)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buAutoNum type="arabicPeriod"/>
            </a:pPr>
            <a:r>
              <a:rPr lang="ru-RU" dirty="0" smtClean="0"/>
              <a:t>Выберите </a:t>
            </a:r>
            <a:r>
              <a:rPr lang="ru-RU" dirty="0" smtClean="0"/>
              <a:t>из ходов, </a:t>
            </a:r>
            <a:r>
              <a:rPr lang="ru-RU" dirty="0" smtClean="0"/>
              <a:t>тот, что с </a:t>
            </a:r>
            <a:r>
              <a:rPr lang="ru-RU" dirty="0" smtClean="0"/>
              <a:t>максимальной оценкой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Откройте стартовый код </a:t>
            </a:r>
            <a:r>
              <a:rPr lang="en-US" dirty="0" smtClean="0"/>
              <a:t>same-game</a:t>
            </a:r>
            <a:r>
              <a:rPr lang="ru-RU" dirty="0" smtClean="0"/>
              <a:t> и прочитайте его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метод </a:t>
            </a:r>
            <a:r>
              <a:rPr lang="en-US" dirty="0" smtClean="0"/>
              <a:t>moves </a:t>
            </a:r>
            <a:r>
              <a:rPr lang="ru-RU" dirty="0" smtClean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метод </a:t>
            </a:r>
            <a:r>
              <a:rPr lang="en-US" dirty="0" err="1"/>
              <a:t>apply_move</a:t>
            </a:r>
            <a:r>
              <a:rPr lang="en-US" dirty="0"/>
              <a:t> </a:t>
            </a:r>
            <a:r>
              <a:rPr lang="ru-RU" dirty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</a:t>
            </a:r>
            <a:r>
              <a:rPr lang="ru-RU" dirty="0" smtClean="0"/>
              <a:t>функцию оценки состояния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</a:t>
            </a:r>
            <a:r>
              <a:rPr lang="en-US" dirty="0" err="1" smtClean="0"/>
              <a:t>greedy_ai</a:t>
            </a:r>
            <a:r>
              <a:rPr lang="ru-RU" dirty="0" smtClean="0"/>
              <a:t>, </a:t>
            </a:r>
            <a:r>
              <a:rPr lang="ru-RU" dirty="0" smtClean="0"/>
              <a:t>отправьте решение на </a:t>
            </a:r>
            <a:r>
              <a:rPr lang="en-US" dirty="0" smtClean="0"/>
              <a:t>CodinGame.com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  <a:endParaRPr lang="en-US" dirty="0" smtClean="0"/>
          </a:p>
          <a:p>
            <a:r>
              <a:rPr lang="ru-RU" dirty="0" smtClean="0"/>
              <a:t>поэкспериментируйте с функцией оценки</a:t>
            </a:r>
          </a:p>
          <a:p>
            <a:r>
              <a:rPr lang="ru-RU" dirty="0" smtClean="0"/>
              <a:t>реализуйте </a:t>
            </a:r>
            <a:r>
              <a:rPr lang="en-US" dirty="0" smtClean="0"/>
              <a:t>greedy</a:t>
            </a:r>
            <a:r>
              <a:rPr lang="ru-RU" dirty="0" smtClean="0"/>
              <a:t> на два хода вперед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27" grpId="0" animBg="1"/>
      <p:bldP spid="32" grpId="0" animBg="1"/>
      <p:bldP spid="47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endCxn id="41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endCxn id="43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endCxn id="50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endCxn id="44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Поле 15 </a:t>
            </a:r>
            <a:r>
              <a:rPr lang="en-US" dirty="0" smtClean="0"/>
              <a:t>x</a:t>
            </a:r>
            <a:r>
              <a:rPr lang="ru-RU" dirty="0" smtClean="0"/>
              <a:t> 15,  5 цветов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</a:t>
            </a:r>
            <a:r>
              <a:rPr lang="ru-RU" dirty="0" smtClean="0"/>
              <a:t>(</a:t>
            </a:r>
            <a:r>
              <a:rPr lang="en-US" dirty="0" smtClean="0"/>
              <a:t>n) = (n-2)²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score(2) = 0</a:t>
            </a:r>
          </a:p>
          <a:p>
            <a:pPr marL="0" indent="0">
              <a:buNone/>
            </a:pPr>
            <a:r>
              <a:rPr lang="en-US" dirty="0" smtClean="0"/>
              <a:t>score(3) = 1</a:t>
            </a:r>
          </a:p>
          <a:p>
            <a:pPr marL="0" indent="0">
              <a:buNone/>
            </a:pPr>
            <a:r>
              <a:rPr lang="en-US" dirty="0" smtClean="0"/>
              <a:t>score(4) = 4</a:t>
            </a:r>
          </a:p>
          <a:p>
            <a:pPr marL="0" indent="0">
              <a:buNone/>
            </a:pPr>
            <a:r>
              <a:rPr lang="en-US" dirty="0" smtClean="0"/>
              <a:t>score(5) = 9</a:t>
            </a:r>
          </a:p>
          <a:p>
            <a:pPr marL="0" indent="0">
              <a:buNone/>
            </a:pPr>
            <a:r>
              <a:rPr lang="en-US" dirty="0" smtClean="0"/>
              <a:t>score(12) = 100</a:t>
            </a:r>
          </a:p>
          <a:p>
            <a:pPr marL="0" indent="0">
              <a:buNone/>
            </a:pPr>
            <a:r>
              <a:rPr lang="en-US" dirty="0" smtClean="0"/>
              <a:t>score(42) = 1600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Цвета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r>
              <a:rPr lang="ru-RU" dirty="0" smtClean="0"/>
              <a:t>Набранные очки</a:t>
            </a:r>
          </a:p>
          <a:p>
            <a:pPr marL="0" indent="0">
              <a:buNone/>
            </a:pPr>
            <a:r>
              <a:rPr lang="ru-RU" dirty="0" smtClean="0"/>
              <a:t>Как хранить </a:t>
            </a:r>
            <a:r>
              <a:rPr lang="ru-RU" dirty="0" err="1" smtClean="0"/>
              <a:t>тайлы</a:t>
            </a:r>
            <a:r>
              <a:rPr lang="ru-RU" dirty="0" smtClean="0"/>
              <a:t>?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27805" y="326173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columns =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386138"/>
            <a:ext cx="3373655" cy="246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051" y="326173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move = (3, 0)</a:t>
            </a:r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556511" y="4128260"/>
            <a:ext cx="632210" cy="1862489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348286" y="3644231"/>
            <a:ext cx="2452795" cy="460944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1668878" y="5312374"/>
            <a:ext cx="632210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ые круглые скобки 15"/>
          <p:cNvSpPr/>
          <p:nvPr/>
        </p:nvSpPr>
        <p:spPr>
          <a:xfrm>
            <a:off x="8422105" y="3218422"/>
            <a:ext cx="2569946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ru-RU" dirty="0" smtClean="0"/>
              <a:t>хода </a:t>
            </a:r>
            <a:r>
              <a:rPr lang="en-US" dirty="0" smtClean="0"/>
              <a:t>(</a:t>
            </a:r>
            <a:r>
              <a:rPr lang="en-US" dirty="0" err="1" smtClean="0"/>
              <a:t>apply_move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361272" y="1592263"/>
            <a:ext cx="6525928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Не менять состояние, а создать новое!</a:t>
            </a:r>
          </a:p>
          <a:p>
            <a:pPr>
              <a:buAutoNum type="arabicPeriod"/>
            </a:pPr>
            <a:r>
              <a:rPr lang="ru-RU" dirty="0" smtClean="0"/>
              <a:t>Из каждого столбца собрать оставшиеся </a:t>
            </a:r>
            <a:r>
              <a:rPr lang="ru-RU" dirty="0" err="1" smtClean="0"/>
              <a:t>тайлы</a:t>
            </a:r>
            <a:r>
              <a:rPr lang="ru-RU" dirty="0" smtClean="0"/>
              <a:t>:</a:t>
            </a:r>
          </a:p>
          <a:p>
            <a:pPr lvl="1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оздать новый пустой столбец</a:t>
            </a:r>
          </a:p>
          <a:p>
            <a:pPr lvl="1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обавлять в него все </a:t>
            </a:r>
            <a:r>
              <a:rPr lang="ru-RU" dirty="0" err="1" smtClean="0"/>
              <a:t>тайлы</a:t>
            </a:r>
            <a:r>
              <a:rPr lang="ru-RU" dirty="0" smtClean="0"/>
              <a:t> исходного, если их нет в удаляемой области</a:t>
            </a:r>
          </a:p>
          <a:p>
            <a:pPr>
              <a:buAutoNum type="arabicPeriod"/>
            </a:pPr>
            <a:r>
              <a:rPr lang="ru-RU" dirty="0" smtClean="0"/>
              <a:t>Если получился непустой столбец — добавить его в новый список столбцов.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92262"/>
            <a:ext cx="4553916" cy="45370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79395" y="4505093"/>
            <a:ext cx="810322" cy="123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является ходом?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8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координат всех ячеек одноцветной области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4" y="2698882"/>
            <a:ext cx="3373655" cy="24660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618594" y="2629531"/>
            <a:ext cx="6986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Доступные </a:t>
            </a:r>
            <a:r>
              <a:rPr lang="ru-RU" sz="2800" dirty="0"/>
              <a:t>ходы:</a:t>
            </a:r>
            <a:endParaRPr lang="en-US" sz="2800" dirty="0"/>
          </a:p>
          <a:p>
            <a:r>
              <a:rPr lang="ru-RU" sz="2800" dirty="0"/>
              <a:t>1.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0, 0), (0, 1), (1, 0), (1, 1)]</a:t>
            </a:r>
          </a:p>
          <a:p>
            <a:r>
              <a:rPr lang="ru-RU" sz="2800" dirty="0"/>
              <a:t>2. 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3, 0), (4, 0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)]</a:t>
            </a:r>
            <a:endParaRPr lang="en-US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3.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4, 1), (4, 2)]</a:t>
            </a:r>
          </a:p>
        </p:txBody>
      </p:sp>
    </p:spTree>
    <p:extLst>
      <p:ext uri="{BB962C8B-B14F-4D97-AF65-F5344CB8AC3E}">
        <p14:creationId xmlns:p14="http://schemas.microsoft.com/office/powerpoint/2010/main" val="41990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13523</TotalTime>
  <Words>903</Words>
  <Application>Microsoft Office PowerPoint</Application>
  <PresentationFormat>Широкоэкранный</PresentationFormat>
  <Paragraphs>180</Paragraphs>
  <Slides>31</Slides>
  <Notes>11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Школа «Алгоритмы, играющие в игры»</vt:lpstr>
      <vt:lpstr>Same Game https://www.codingame.com/multiplayer/optimization/samegame </vt:lpstr>
      <vt:lpstr>Same Game</vt:lpstr>
      <vt:lpstr>Составляющие решения</vt:lpstr>
      <vt:lpstr>Составляющие решения</vt:lpstr>
      <vt:lpstr>Состояние игры</vt:lpstr>
      <vt:lpstr>Составляющие решения</vt:lpstr>
      <vt:lpstr>Применение хода (apply_move)</vt:lpstr>
      <vt:lpstr>Что является ходом?</vt:lpstr>
      <vt:lpstr>Смотрим код</vt:lpstr>
      <vt:lpstr>PyCharm</vt:lpstr>
      <vt:lpstr>Что было в коде</vt:lpstr>
      <vt:lpstr>Составляющие решения</vt:lpstr>
      <vt:lpstr>Презентация PowerPoint</vt:lpstr>
      <vt:lpstr>dfs(self, x, y, move):</vt:lpstr>
      <vt:lpstr>Как использовать dfs?</vt:lpstr>
      <vt:lpstr>Получение списка ходов</vt:lpstr>
      <vt:lpstr>Получение списка ходов</vt:lpstr>
      <vt:lpstr>Unit Tests</vt:lpstr>
      <vt:lpstr>Составляющие решения</vt:lpstr>
      <vt:lpstr>Оценка состояния. Идеи:</vt:lpstr>
      <vt:lpstr>Составляющие решения</vt:lpstr>
      <vt:lpstr>Презентация PowerPoint</vt:lpstr>
      <vt:lpstr>Презентация PowerPoint</vt:lpstr>
      <vt:lpstr>Жадный алгоритм (Greedy Search)</vt:lpstr>
      <vt:lpstr>Жадный алгоритм (Greedy Search)</vt:lpstr>
      <vt:lpstr>Практика</vt:lpstr>
      <vt:lpstr>Жадный 2</vt:lpstr>
      <vt:lpstr>Жадный 2</vt:lpstr>
      <vt:lpstr>Жадный 2</vt:lpstr>
      <vt:lpstr>Жадный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556</cp:revision>
  <dcterms:created xsi:type="dcterms:W3CDTF">2021-04-11T13:35:26Z</dcterms:created>
  <dcterms:modified xsi:type="dcterms:W3CDTF">2022-03-05T08:26:25Z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