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9"/>
  </p:notesMasterIdLst>
  <p:sldIdLst>
    <p:sldId id="284" r:id="rId5"/>
    <p:sldId id="380" r:id="rId6"/>
    <p:sldId id="328" r:id="rId7"/>
    <p:sldId id="330" r:id="rId8"/>
    <p:sldId id="332" r:id="rId9"/>
    <p:sldId id="333" r:id="rId10"/>
    <p:sldId id="335" r:id="rId11"/>
    <p:sldId id="391" r:id="rId12"/>
    <p:sldId id="392" r:id="rId13"/>
    <p:sldId id="337" r:id="rId14"/>
    <p:sldId id="390" r:id="rId15"/>
    <p:sldId id="338" r:id="rId16"/>
    <p:sldId id="327" r:id="rId17"/>
    <p:sldId id="341" r:id="rId18"/>
    <p:sldId id="342" r:id="rId19"/>
    <p:sldId id="340" r:id="rId20"/>
    <p:sldId id="339" r:id="rId21"/>
    <p:sldId id="373" r:id="rId22"/>
    <p:sldId id="374" r:id="rId23"/>
    <p:sldId id="375" r:id="rId24"/>
    <p:sldId id="376" r:id="rId25"/>
    <p:sldId id="377" r:id="rId26"/>
    <p:sldId id="378" r:id="rId27"/>
    <p:sldId id="357" r:id="rId28"/>
    <p:sldId id="381" r:id="rId29"/>
    <p:sldId id="372" r:id="rId30"/>
    <p:sldId id="384" r:id="rId31"/>
    <p:sldId id="382" r:id="rId32"/>
    <p:sldId id="386" r:id="rId33"/>
    <p:sldId id="383" r:id="rId34"/>
    <p:sldId id="387" r:id="rId35"/>
    <p:sldId id="388" r:id="rId36"/>
    <p:sldId id="385" r:id="rId37"/>
    <p:sldId id="389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F2C"/>
    <a:srgbClr val="CC17D8"/>
    <a:srgbClr val="5F3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5" autoAdjust="0"/>
    <p:restoredTop sz="81250" autoAdjust="0"/>
  </p:normalViewPr>
  <p:slideViewPr>
    <p:cSldViewPr snapToGrid="0">
      <p:cViewPr varScale="1">
        <p:scale>
          <a:sx n="139" d="100"/>
          <a:sy n="139" d="100"/>
        </p:scale>
        <p:origin x="3586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82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09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Правила</a:t>
            </a:r>
            <a:endParaRPr lang="en-US" dirty="0" smtClean="0"/>
          </a:p>
          <a:p>
            <a:r>
              <a:rPr lang="en-US" baseline="0" dirty="0" smtClean="0"/>
              <a:t>    </a:t>
            </a:r>
            <a:r>
              <a:rPr lang="en-US" dirty="0" smtClean="0"/>
              <a:t>score(n) = (n-2)²</a:t>
            </a:r>
            <a:endParaRPr lang="ru-RU" dirty="0" smtClean="0"/>
          </a:p>
          <a:p>
            <a:r>
              <a:rPr lang="ru-RU" dirty="0" smtClean="0"/>
              <a:t>Идеи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4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Жадный алгоритм:</a:t>
            </a:r>
          </a:p>
          <a:p>
            <a:r>
              <a:rPr lang="ru-RU" dirty="0" smtClean="0"/>
              <a:t>Растить как можно большую одноцветную область</a:t>
            </a:r>
            <a:endParaRPr lang="en-US" dirty="0" smtClean="0"/>
          </a:p>
          <a:p>
            <a:r>
              <a:rPr lang="ru-RU" dirty="0" smtClean="0"/>
              <a:t>Выбирать самую маленькую область</a:t>
            </a:r>
          </a:p>
          <a:p>
            <a:r>
              <a:rPr lang="ru-RU" dirty="0" smtClean="0"/>
              <a:t>Выбирать любой ход, кроме самого распространенного цвета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3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76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9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4165600" y="2130426"/>
            <a:ext cx="7112000" cy="1470025"/>
          </a:xfrm>
        </p:spPr>
        <p:txBody>
          <a:bodyPr>
            <a:noAutofit/>
          </a:bodyPr>
          <a:lstStyle>
            <a:lvl1pPr>
              <a:defRPr sz="4800" b="0">
                <a:latin typeface="Golos Text Black" panose="020B0903020202020204" pitchFamily="34" charset="-52"/>
                <a:cs typeface="Golos Text Black" panose="020B0903020202020204" pitchFamily="34" charset="-5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828800" y="3824288"/>
            <a:ext cx="8534400" cy="18145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574" y="-501650"/>
            <a:ext cx="6391615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240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0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10487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orient="horz" pos="100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9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888" y="274639"/>
            <a:ext cx="80121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64">
          <p15:clr>
            <a:srgbClr val="FBAE40"/>
          </p15:clr>
        </p15:guide>
        <p15:guide id="2" pos="54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</p:spPr>
        <p:txBody>
          <a:bodyPr/>
          <a:lstStyle>
            <a:lvl1pPr>
              <a:defRPr b="0">
                <a:solidFill>
                  <a:srgbClr val="CC17D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>
          <p15:clr>
            <a:srgbClr val="FBAE40"/>
          </p15:clr>
        </p15:guide>
        <p15:guide id="2" orient="horz" pos="8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 fontScale="90000"/>
          </a:bodyPr>
          <a:lstStyle>
            <a:lvl1pPr algn="l">
              <a:defRPr sz="5335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7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10487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8" name="Content Placeholder 2"/>
          <p:cNvSpPr>
            <a:spLocks noGrp="1"/>
          </p:cNvSpPr>
          <p:nvPr>
            <p:ph sz="half" idx="1"/>
          </p:nvPr>
        </p:nvSpPr>
        <p:spPr>
          <a:xfrm>
            <a:off x="623888" y="1600201"/>
            <a:ext cx="5370512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9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600201"/>
            <a:ext cx="5407025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10485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orient="horz" pos="1003">
          <p15:clr>
            <a:srgbClr val="FBAE40"/>
          </p15:clr>
        </p15:guide>
        <p15:guide id="3" pos="3772">
          <p15:clr>
            <a:srgbClr val="FBAE40"/>
          </p15:clr>
        </p15:guide>
        <p15:guide id="4" pos="390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9" y="1592263"/>
            <a:ext cx="5364162" cy="639762"/>
          </a:xfrm>
        </p:spPr>
        <p:txBody>
          <a:bodyPr anchor="b">
            <a:normAutofit fontScale="93750" lnSpcReduction="20000"/>
          </a:bodyPr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dirty="0"/>
              <a:t>Click to edit Master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48719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232025"/>
            <a:ext cx="5372629" cy="389413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20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3949" y="1592263"/>
            <a:ext cx="5400675" cy="639763"/>
          </a:xfrm>
        </p:spPr>
        <p:txBody>
          <a:bodyPr anchor="b">
            <a:normAutofit fontScale="93750" lnSpcReduction="20000"/>
          </a:bodyPr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dirty="0"/>
              <a:t>Click to edit Master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48721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232025"/>
            <a:ext cx="5411256" cy="389413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2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104872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orient="horz" pos="1003">
          <p15:clr>
            <a:srgbClr val="FBAE40"/>
          </p15:clr>
        </p15:guide>
        <p15:guide id="3" pos="3772">
          <p15:clr>
            <a:srgbClr val="FBAE40"/>
          </p15:clr>
        </p15:guide>
        <p15:guide id="4" pos="3908">
          <p15:clr>
            <a:srgbClr val="FBAE40"/>
          </p15:clr>
        </p15:guide>
        <p15:guide id="5" orient="horz" pos="14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10486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104872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623888" y="273049"/>
            <a:ext cx="3996798" cy="1162051"/>
          </a:xfrm>
        </p:spPr>
        <p:txBody>
          <a:bodyPr anchor="b"/>
          <a:lstStyle>
            <a:lvl1pPr algn="l">
              <a:defRPr sz="2665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29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37892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3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435102"/>
            <a:ext cx="3996798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7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01">
          <p15:clr>
            <a:srgbClr val="FBAE40"/>
          </p15:clr>
        </p15:guide>
        <p15:guide id="2" pos="291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02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en-US"/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3887" y="1592263"/>
            <a:ext cx="10980737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4C20-81F0-455F-9EA6-DB887778A5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1219200" rtl="0" eaLnBrk="1" latinLnBrk="0" hangingPunct="1">
        <a:spcBef>
          <a:spcPct val="0"/>
        </a:spcBef>
        <a:buNone/>
        <a:defRPr sz="4800" kern="1200">
          <a:solidFill>
            <a:schemeClr val="bg1"/>
          </a:solidFill>
          <a:latin typeface="Golos Text Black" panose="020B0903020202020204" pitchFamily="34" charset="-52"/>
          <a:ea typeface="+mj-ea"/>
          <a:cs typeface="Golos Text Black" panose="020B0903020202020204" pitchFamily="34" charset="-52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310">
          <p15:clr>
            <a:srgbClr val="A4A3A4"/>
          </p15:clr>
        </p15:guide>
        <p15:guide id="4" pos="393">
          <p15:clr>
            <a:srgbClr val="A4A3A4"/>
          </p15:clr>
        </p15:guide>
        <p15:guide id="5" orient="horz" pos="3861">
          <p15:clr>
            <a:srgbClr val="A4A3A4"/>
          </p15:clr>
        </p15:guide>
        <p15:guide id="8" orient="horz" pos="164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ingame.com/multiplayer/optimization/samegam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63401" y="2044765"/>
            <a:ext cx="6741223" cy="1563623"/>
          </a:xfrm>
        </p:spPr>
        <p:txBody>
          <a:bodyPr anchor="b">
            <a:noAutofit/>
          </a:bodyPr>
          <a:lstStyle/>
          <a:p>
            <a:r>
              <a:rPr lang="ru-RU" b="1" dirty="0" smtClean="0"/>
              <a:t>Школа «Алгоритмы, играющие в игры»</a:t>
            </a:r>
            <a:endParaRPr lang="ru-RU" b="1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4863401" y="3692324"/>
            <a:ext cx="6741223" cy="1884564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/>
              <a:t>2</a:t>
            </a:r>
            <a:r>
              <a:rPr lang="en-US" sz="3200" dirty="0" smtClean="0"/>
              <a:t>7</a:t>
            </a:r>
            <a:r>
              <a:rPr lang="ru-RU" sz="3200" dirty="0" smtClean="0"/>
              <a:t>−</a:t>
            </a:r>
            <a:r>
              <a:rPr lang="en-US" sz="3200" dirty="0" smtClean="0"/>
              <a:t>29</a:t>
            </a:r>
            <a:r>
              <a:rPr lang="ru-RU" sz="3200" dirty="0" smtClean="0"/>
              <a:t> </a:t>
            </a:r>
            <a:r>
              <a:rPr lang="ru-RU" sz="3200" dirty="0"/>
              <a:t>января </a:t>
            </a:r>
            <a:r>
              <a:rPr lang="ru-RU" sz="3200" dirty="0" smtClean="0"/>
              <a:t>2022, Контур</a:t>
            </a:r>
            <a:br>
              <a:rPr lang="ru-RU" sz="3200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Павел Егоров</a:t>
            </a:r>
            <a:r>
              <a:rPr lang="en-US" dirty="0"/>
              <a:t> @</a:t>
            </a:r>
            <a:r>
              <a:rPr lang="en-US" dirty="0" err="1"/>
              <a:t>xoposhiy</a:t>
            </a:r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90" y="1432401"/>
            <a:ext cx="2342730" cy="30696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148" y="2044765"/>
            <a:ext cx="1799539" cy="17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Получение списка ходов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Поиск компонент связности</a:t>
            </a:r>
          </a:p>
          <a:p>
            <a:r>
              <a:rPr lang="en-US" dirty="0" smtClean="0"/>
              <a:t>BFS</a:t>
            </a:r>
            <a:r>
              <a:rPr lang="ru-RU" dirty="0" smtClean="0"/>
              <a:t> из каждой, ещё не посещённой точки</a:t>
            </a:r>
            <a:endParaRPr lang="en-US" dirty="0" smtClean="0"/>
          </a:p>
          <a:p>
            <a:r>
              <a:rPr lang="ru-RU" dirty="0" smtClean="0"/>
              <a:t>Как представлять ход?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1639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Оценка хода. Идеи: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419100" indent="-342900"/>
            <a:r>
              <a:rPr lang="ru-RU" dirty="0" smtClean="0"/>
              <a:t>штрафовать ход самым распространенным цветом</a:t>
            </a:r>
          </a:p>
          <a:p>
            <a:pPr marL="419100" indent="-342900"/>
            <a:r>
              <a:rPr lang="ru-RU" dirty="0" smtClean="0"/>
              <a:t>штрафовать/награждать за ход большой областью</a:t>
            </a:r>
          </a:p>
          <a:p>
            <a:pPr marL="419100" indent="-342900"/>
            <a:r>
              <a:rPr lang="ru-RU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7916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90500" y="46038"/>
            <a:ext cx="12826999" cy="1503361"/>
          </a:xfrm>
        </p:spPr>
        <p:txBody>
          <a:bodyPr>
            <a:noAutofit/>
          </a:bodyPr>
          <a:lstStyle/>
          <a:p>
            <a:r>
              <a:rPr lang="ru-RU" sz="19900" dirty="0" smtClean="0">
                <a:solidFill>
                  <a:srgbClr val="CC17D8"/>
                </a:solidFill>
              </a:rPr>
              <a:t>Практика</a:t>
            </a:r>
            <a:endParaRPr lang="ru-RU" sz="19900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2425700"/>
            <a:ext cx="10980737" cy="3703638"/>
          </a:xfrm>
        </p:spPr>
        <p:txBody>
          <a:bodyPr/>
          <a:lstStyle/>
          <a:p>
            <a:r>
              <a:rPr lang="ru-RU" dirty="0" smtClean="0"/>
              <a:t>Откройте стартовый код </a:t>
            </a:r>
            <a:r>
              <a:rPr lang="en-US" dirty="0" smtClean="0"/>
              <a:t>same-game</a:t>
            </a:r>
            <a:r>
              <a:rPr lang="ru-RU" dirty="0" smtClean="0"/>
              <a:t> и прочитайте его</a:t>
            </a:r>
          </a:p>
          <a:p>
            <a:r>
              <a:rPr lang="ru-RU" dirty="0" smtClean="0"/>
              <a:t>Реализуйте метод </a:t>
            </a:r>
            <a:r>
              <a:rPr lang="en-US" dirty="0" smtClean="0"/>
              <a:t>moves </a:t>
            </a:r>
            <a:r>
              <a:rPr lang="ru-RU" dirty="0" smtClean="0"/>
              <a:t>проверьте его тестами</a:t>
            </a:r>
          </a:p>
          <a:p>
            <a:r>
              <a:rPr lang="ru-RU" dirty="0" smtClean="0"/>
              <a:t>Реализуйте </a:t>
            </a:r>
            <a:r>
              <a:rPr lang="en-US" dirty="0" err="1" smtClean="0"/>
              <a:t>greedy_ai</a:t>
            </a:r>
            <a:r>
              <a:rPr lang="ru-RU" dirty="0" smtClean="0"/>
              <a:t> и </a:t>
            </a:r>
            <a:r>
              <a:rPr lang="en-US" dirty="0" smtClean="0"/>
              <a:t>estimate</a:t>
            </a:r>
            <a:r>
              <a:rPr lang="ru-RU" dirty="0" smtClean="0"/>
              <a:t>, отправьте решение на </a:t>
            </a:r>
            <a:r>
              <a:rPr lang="en-US" dirty="0" err="1" smtClean="0"/>
              <a:t>codingame</a:t>
            </a:r>
            <a:endParaRPr lang="en-US" dirty="0" smtClean="0"/>
          </a:p>
          <a:p>
            <a:r>
              <a:rPr lang="ru-RU" dirty="0" smtClean="0"/>
              <a:t>120 </a:t>
            </a:r>
            <a:r>
              <a:rPr lang="ru-RU" dirty="0" smtClean="0"/>
              <a:t>минут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Если осталось время, поэкспериментируйте с функцией оценки</a:t>
            </a:r>
          </a:p>
          <a:p>
            <a:pPr marL="0" indent="0">
              <a:buNone/>
            </a:pPr>
            <a:r>
              <a:rPr lang="ru-RU" dirty="0" smtClean="0"/>
              <a:t>Например, добавьте в </a:t>
            </a:r>
            <a:r>
              <a:rPr lang="en-US" dirty="0" smtClean="0"/>
              <a:t>State</a:t>
            </a:r>
            <a:r>
              <a:rPr lang="ru-RU" dirty="0" smtClean="0"/>
              <a:t> количество </a:t>
            </a:r>
            <a:r>
              <a:rPr lang="ru-RU" dirty="0" err="1" smtClean="0"/>
              <a:t>тайлов</a:t>
            </a:r>
            <a:r>
              <a:rPr lang="ru-RU" dirty="0" smtClean="0"/>
              <a:t> каждого цвета, </a:t>
            </a:r>
            <a:br>
              <a:rPr lang="ru-RU" dirty="0" smtClean="0"/>
            </a:br>
            <a:r>
              <a:rPr lang="ru-RU" dirty="0" smtClean="0"/>
              <a:t>чтобы использовать это в функции оценки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0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519" y="0"/>
            <a:ext cx="7192963" cy="686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6550" y="1231325"/>
            <a:ext cx="1143070" cy="584775"/>
          </a:xfrm>
          <a:prstGeom prst="rect">
            <a:avLst/>
          </a:prstGeom>
          <a:solidFill>
            <a:srgbClr val="CC17D8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ru-RU" sz="3200" baseline="-25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3480" y="2902525"/>
            <a:ext cx="1143070" cy="584775"/>
          </a:xfrm>
          <a:prstGeom prst="rect">
            <a:avLst/>
          </a:prstGeom>
          <a:solidFill>
            <a:srgbClr val="CC17D8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r>
              <a:rPr lang="en-US" sz="3200" baseline="-25000" dirty="0">
                <a:solidFill>
                  <a:schemeClr val="bg1"/>
                </a:solidFill>
              </a:rPr>
              <a:t>2</a:t>
            </a:r>
            <a:endParaRPr lang="ru-RU" sz="3200" baseline="-25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9620" y="2902525"/>
            <a:ext cx="1143070" cy="584775"/>
          </a:xfrm>
          <a:prstGeom prst="rect">
            <a:avLst/>
          </a:prstGeom>
          <a:solidFill>
            <a:srgbClr val="CC17D8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ru-RU" sz="3200" baseline="-25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0410" y="4573725"/>
            <a:ext cx="1143070" cy="584775"/>
          </a:xfrm>
          <a:prstGeom prst="rect">
            <a:avLst/>
          </a:prstGeom>
          <a:solidFill>
            <a:srgbClr val="CC17D8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r>
              <a:rPr lang="en-US" sz="3200" baseline="-25000" dirty="0" smtClean="0">
                <a:solidFill>
                  <a:schemeClr val="bg1"/>
                </a:solidFill>
              </a:rPr>
              <a:t>4</a:t>
            </a:r>
            <a:endParaRPr lang="ru-RU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Прямая со стрелкой 8"/>
          <p:cNvCxnSpPr>
            <a:stCxn id="4" idx="2"/>
            <a:endCxn id="5" idx="0"/>
          </p:cNvCxnSpPr>
          <p:nvPr/>
        </p:nvCxnSpPr>
        <p:spPr>
          <a:xfrm flipH="1">
            <a:off x="4845015" y="18161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2"/>
            <a:endCxn id="6" idx="0"/>
          </p:cNvCxnSpPr>
          <p:nvPr/>
        </p:nvCxnSpPr>
        <p:spPr>
          <a:xfrm>
            <a:off x="5988085" y="18161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2"/>
            <a:endCxn id="7" idx="0"/>
          </p:cNvCxnSpPr>
          <p:nvPr/>
        </p:nvCxnSpPr>
        <p:spPr>
          <a:xfrm flipH="1">
            <a:off x="3701945" y="34873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845015" y="34873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7131155" y="34873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31195" y="2029480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move</a:t>
            </a:r>
            <a:r>
              <a:rPr lang="en-US" baseline="-25000" dirty="0" smtClean="0">
                <a:solidFill>
                  <a:schemeClr val="accent2"/>
                </a:solidFill>
              </a:rPr>
              <a:t>2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49980" y="2029480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move</a:t>
            </a:r>
            <a:r>
              <a:rPr lang="en-US" baseline="-25000" dirty="0" smtClean="0">
                <a:solidFill>
                  <a:schemeClr val="accent2"/>
                </a:solidFill>
              </a:rPr>
              <a:t>1</a:t>
            </a:r>
            <a:endParaRPr lang="ru-RU" baseline="-250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64772" y="3727340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move</a:t>
            </a:r>
            <a:r>
              <a:rPr lang="en-US" baseline="-25000" dirty="0">
                <a:solidFill>
                  <a:schemeClr val="accent2"/>
                </a:solidFill>
              </a:rPr>
              <a:t>3</a:t>
            </a:r>
            <a:endParaRPr lang="ru-RU" baseline="-25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4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341" y="274398"/>
            <a:ext cx="11146611" cy="1138236"/>
          </a:xfrm>
        </p:spPr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Жадный алгоритм</a:t>
            </a:r>
            <a:r>
              <a:rPr lang="en-US" dirty="0" smtClean="0">
                <a:solidFill>
                  <a:srgbClr val="CC17D8"/>
                </a:solidFill>
              </a:rPr>
              <a:t> (</a:t>
            </a:r>
            <a:r>
              <a:rPr lang="en-US" dirty="0"/>
              <a:t>G</a:t>
            </a:r>
            <a:r>
              <a:rPr lang="en-US" dirty="0" smtClean="0">
                <a:solidFill>
                  <a:srgbClr val="CC17D8"/>
                </a:solidFill>
              </a:rPr>
              <a:t>reedy Search)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4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1154131" cy="1138236"/>
          </a:xfrm>
        </p:spPr>
        <p:txBody>
          <a:bodyPr/>
          <a:lstStyle/>
          <a:p>
            <a:r>
              <a:rPr lang="ru-RU" dirty="0"/>
              <a:t>Жадный алгоритм</a:t>
            </a:r>
            <a:r>
              <a:rPr lang="en-US" dirty="0"/>
              <a:t> (Greedy Search)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Проблема: Недальновидный. Возможно, для удачной игры нужно начать с не лучшего хода.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Идея: выбирать первый ход, полагаясь на состояние ещё через один ход после этого.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6" idx="2"/>
            <a:endCxn id="8" idx="0"/>
          </p:cNvCxnSpPr>
          <p:nvPr/>
        </p:nvCxnSpPr>
        <p:spPr>
          <a:xfrm>
            <a:off x="6565283" y="1899480"/>
            <a:ext cx="0" cy="54027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212858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12858" y="243975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2588" y="360231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2"/>
            <a:endCxn id="13" idx="0"/>
          </p:cNvCxnSpPr>
          <p:nvPr/>
        </p:nvCxnSpPr>
        <p:spPr>
          <a:xfrm flipH="1">
            <a:off x="4038963" y="2980023"/>
            <a:ext cx="1026050" cy="63457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14" idx="0"/>
          </p:cNvCxnSpPr>
          <p:nvPr/>
        </p:nvCxnSpPr>
        <p:spPr>
          <a:xfrm flipH="1">
            <a:off x="6133942" y="2926597"/>
            <a:ext cx="431341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686538" y="3614602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781517" y="360584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7" idx="2"/>
            <a:endCxn id="10" idx="0"/>
          </p:cNvCxnSpPr>
          <p:nvPr/>
        </p:nvCxnSpPr>
        <p:spPr>
          <a:xfrm>
            <a:off x="5065013" y="2980023"/>
            <a:ext cx="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2"/>
            <a:endCxn id="27" idx="0"/>
          </p:cNvCxnSpPr>
          <p:nvPr/>
        </p:nvCxnSpPr>
        <p:spPr>
          <a:xfrm>
            <a:off x="6565283" y="1899480"/>
            <a:ext cx="152443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6" idx="2"/>
            <a:endCxn id="7" idx="0"/>
          </p:cNvCxnSpPr>
          <p:nvPr/>
        </p:nvCxnSpPr>
        <p:spPr>
          <a:xfrm flipH="1">
            <a:off x="5065013" y="1899480"/>
            <a:ext cx="1500270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32" idx="0"/>
          </p:cNvCxnSpPr>
          <p:nvPr/>
        </p:nvCxnSpPr>
        <p:spPr>
          <a:xfrm>
            <a:off x="6565283" y="2926597"/>
            <a:ext cx="415613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628471" y="360584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stCxn id="27" idx="2"/>
            <a:endCxn id="47" idx="0"/>
          </p:cNvCxnSpPr>
          <p:nvPr/>
        </p:nvCxnSpPr>
        <p:spPr>
          <a:xfrm flipH="1">
            <a:off x="8087578" y="2980023"/>
            <a:ext cx="2144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735153" y="360231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27" idx="2"/>
            <a:endCxn id="49" idx="0"/>
          </p:cNvCxnSpPr>
          <p:nvPr/>
        </p:nvCxnSpPr>
        <p:spPr>
          <a:xfrm>
            <a:off x="8089722" y="2980023"/>
            <a:ext cx="84481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8582107" y="360231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94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14" grpId="0" animBg="1"/>
      <p:bldP spid="27" grpId="0" animBg="1"/>
      <p:bldP spid="32" grpId="0" animBg="1"/>
      <p:bldP spid="47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6" idx="2"/>
            <a:endCxn id="8" idx="0"/>
          </p:cNvCxnSpPr>
          <p:nvPr/>
        </p:nvCxnSpPr>
        <p:spPr>
          <a:xfrm>
            <a:off x="6565283" y="1899480"/>
            <a:ext cx="0" cy="54027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212858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12858" y="243975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2588" y="360231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2"/>
            <a:endCxn id="13" idx="0"/>
          </p:cNvCxnSpPr>
          <p:nvPr/>
        </p:nvCxnSpPr>
        <p:spPr>
          <a:xfrm flipH="1">
            <a:off x="4038963" y="2980023"/>
            <a:ext cx="1026050" cy="63457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14" idx="0"/>
          </p:cNvCxnSpPr>
          <p:nvPr/>
        </p:nvCxnSpPr>
        <p:spPr>
          <a:xfrm flipH="1">
            <a:off x="6133942" y="2926597"/>
            <a:ext cx="431341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686538" y="3614602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781517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7" idx="2"/>
            <a:endCxn id="10" idx="0"/>
          </p:cNvCxnSpPr>
          <p:nvPr/>
        </p:nvCxnSpPr>
        <p:spPr>
          <a:xfrm>
            <a:off x="5065013" y="2980023"/>
            <a:ext cx="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2"/>
            <a:endCxn id="27" idx="0"/>
          </p:cNvCxnSpPr>
          <p:nvPr/>
        </p:nvCxnSpPr>
        <p:spPr>
          <a:xfrm>
            <a:off x="6565283" y="1899480"/>
            <a:ext cx="152443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6" idx="2"/>
            <a:endCxn id="7" idx="0"/>
          </p:cNvCxnSpPr>
          <p:nvPr/>
        </p:nvCxnSpPr>
        <p:spPr>
          <a:xfrm flipH="1">
            <a:off x="5065013" y="1899480"/>
            <a:ext cx="150027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32" idx="0"/>
          </p:cNvCxnSpPr>
          <p:nvPr/>
        </p:nvCxnSpPr>
        <p:spPr>
          <a:xfrm>
            <a:off x="6565283" y="2926597"/>
            <a:ext cx="415613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628471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stCxn id="27" idx="2"/>
            <a:endCxn id="47" idx="0"/>
          </p:cNvCxnSpPr>
          <p:nvPr/>
        </p:nvCxnSpPr>
        <p:spPr>
          <a:xfrm flipH="1">
            <a:off x="8087578" y="2980023"/>
            <a:ext cx="2144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735153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27" idx="2"/>
            <a:endCxn id="49" idx="0"/>
          </p:cNvCxnSpPr>
          <p:nvPr/>
        </p:nvCxnSpPr>
        <p:spPr>
          <a:xfrm>
            <a:off x="8089722" y="2980023"/>
            <a:ext cx="84481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8582107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>
            <a:endCxn id="41" idx="0"/>
          </p:cNvCxnSpPr>
          <p:nvPr/>
        </p:nvCxnSpPr>
        <p:spPr>
          <a:xfrm flipH="1">
            <a:off x="5062643" y="4089159"/>
            <a:ext cx="2370" cy="61387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4710218" y="470303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endCxn id="43" idx="0"/>
          </p:cNvCxnSpPr>
          <p:nvPr/>
        </p:nvCxnSpPr>
        <p:spPr>
          <a:xfrm>
            <a:off x="5065013" y="4089159"/>
            <a:ext cx="1009246" cy="61235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5721834" y="4701511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3690119" y="470151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endCxn id="50" idx="0"/>
          </p:cNvCxnSpPr>
          <p:nvPr/>
        </p:nvCxnSpPr>
        <p:spPr>
          <a:xfrm flipH="1">
            <a:off x="3069425" y="4101448"/>
            <a:ext cx="969538" cy="63810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2674922" y="470151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>
            <a:endCxn id="44" idx="0"/>
          </p:cNvCxnSpPr>
          <p:nvPr/>
        </p:nvCxnSpPr>
        <p:spPr>
          <a:xfrm>
            <a:off x="4038963" y="4101448"/>
            <a:ext cx="3581" cy="60006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57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Организационные вопросы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 smtClean="0"/>
              <a:t>своём профиле поменяйте </a:t>
            </a:r>
          </a:p>
          <a:p>
            <a:r>
              <a:rPr lang="en-US" sz="2800" dirty="0" smtClean="0"/>
              <a:t>School: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CC17D8"/>
                </a:solidFill>
              </a:rPr>
              <a:t>Гимназия № 9</a:t>
            </a:r>
            <a:endParaRPr lang="ru-RU" sz="2800" dirty="0" smtClean="0"/>
          </a:p>
          <a:p>
            <a:r>
              <a:rPr lang="en-US" sz="2800" dirty="0" smtClean="0"/>
              <a:t>City: </a:t>
            </a:r>
            <a:r>
              <a:rPr lang="en-US" sz="2800" dirty="0" smtClean="0">
                <a:solidFill>
                  <a:srgbClr val="CC17D8"/>
                </a:solidFill>
              </a:rPr>
              <a:t>Yekaterinburg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6" idx="2"/>
            <a:endCxn id="8" idx="0"/>
          </p:cNvCxnSpPr>
          <p:nvPr/>
        </p:nvCxnSpPr>
        <p:spPr>
          <a:xfrm>
            <a:off x="6565283" y="1899480"/>
            <a:ext cx="0" cy="54027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212858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12858" y="243975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2588" y="360231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2"/>
            <a:endCxn id="13" idx="0"/>
          </p:cNvCxnSpPr>
          <p:nvPr/>
        </p:nvCxnSpPr>
        <p:spPr>
          <a:xfrm flipH="1">
            <a:off x="4038963" y="2980023"/>
            <a:ext cx="1026050" cy="63457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14" idx="0"/>
          </p:cNvCxnSpPr>
          <p:nvPr/>
        </p:nvCxnSpPr>
        <p:spPr>
          <a:xfrm flipH="1">
            <a:off x="6133942" y="2926597"/>
            <a:ext cx="431341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686538" y="3614602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781517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7" idx="2"/>
            <a:endCxn id="10" idx="0"/>
          </p:cNvCxnSpPr>
          <p:nvPr/>
        </p:nvCxnSpPr>
        <p:spPr>
          <a:xfrm>
            <a:off x="5065013" y="2980023"/>
            <a:ext cx="0" cy="62229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2"/>
            <a:endCxn id="27" idx="0"/>
          </p:cNvCxnSpPr>
          <p:nvPr/>
        </p:nvCxnSpPr>
        <p:spPr>
          <a:xfrm>
            <a:off x="6565283" y="1899480"/>
            <a:ext cx="152443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6" idx="2"/>
            <a:endCxn id="7" idx="0"/>
          </p:cNvCxnSpPr>
          <p:nvPr/>
        </p:nvCxnSpPr>
        <p:spPr>
          <a:xfrm flipH="1">
            <a:off x="5065013" y="1899480"/>
            <a:ext cx="150027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32" idx="0"/>
          </p:cNvCxnSpPr>
          <p:nvPr/>
        </p:nvCxnSpPr>
        <p:spPr>
          <a:xfrm>
            <a:off x="6565283" y="2926597"/>
            <a:ext cx="415613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628471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stCxn id="27" idx="2"/>
            <a:endCxn id="47" idx="0"/>
          </p:cNvCxnSpPr>
          <p:nvPr/>
        </p:nvCxnSpPr>
        <p:spPr>
          <a:xfrm flipH="1">
            <a:off x="8087578" y="2980023"/>
            <a:ext cx="2144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735153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27" idx="2"/>
            <a:endCxn id="49" idx="0"/>
          </p:cNvCxnSpPr>
          <p:nvPr/>
        </p:nvCxnSpPr>
        <p:spPr>
          <a:xfrm>
            <a:off x="8089722" y="2980023"/>
            <a:ext cx="84481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8582107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10" idx="2"/>
            <a:endCxn id="33" idx="0"/>
          </p:cNvCxnSpPr>
          <p:nvPr/>
        </p:nvCxnSpPr>
        <p:spPr>
          <a:xfrm flipH="1">
            <a:off x="5062643" y="4089159"/>
            <a:ext cx="2370" cy="61387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4710218" y="470303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>
            <a:stCxn id="10" idx="2"/>
            <a:endCxn id="35" idx="0"/>
          </p:cNvCxnSpPr>
          <p:nvPr/>
        </p:nvCxnSpPr>
        <p:spPr>
          <a:xfrm>
            <a:off x="5065013" y="4089159"/>
            <a:ext cx="1009246" cy="61235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5721834" y="470151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3690119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>
            <a:stCxn id="13" idx="2"/>
            <a:endCxn id="38" idx="0"/>
          </p:cNvCxnSpPr>
          <p:nvPr/>
        </p:nvCxnSpPr>
        <p:spPr>
          <a:xfrm flipH="1">
            <a:off x="3069425" y="4101448"/>
            <a:ext cx="969538" cy="63810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2674922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13" idx="2"/>
            <a:endCxn id="36" idx="0"/>
          </p:cNvCxnSpPr>
          <p:nvPr/>
        </p:nvCxnSpPr>
        <p:spPr>
          <a:xfrm>
            <a:off x="4038963" y="4101448"/>
            <a:ext cx="3581" cy="60006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5" idx="2"/>
            <a:endCxn id="41" idx="0"/>
          </p:cNvCxnSpPr>
          <p:nvPr/>
        </p:nvCxnSpPr>
        <p:spPr>
          <a:xfrm>
            <a:off x="6074259" y="5188357"/>
            <a:ext cx="13461" cy="62115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735295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35" idx="2"/>
            <a:endCxn id="43" idx="0"/>
          </p:cNvCxnSpPr>
          <p:nvPr/>
        </p:nvCxnSpPr>
        <p:spPr>
          <a:xfrm>
            <a:off x="6074259" y="5188357"/>
            <a:ext cx="1038925" cy="62115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6760759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4709831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33" idx="2"/>
            <a:endCxn id="50" idx="0"/>
          </p:cNvCxnSpPr>
          <p:nvPr/>
        </p:nvCxnSpPr>
        <p:spPr>
          <a:xfrm flipH="1">
            <a:off x="4042544" y="5189881"/>
            <a:ext cx="1020099" cy="619635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690119" y="5809516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>
            <a:stCxn id="33" idx="2"/>
            <a:endCxn id="44" idx="0"/>
          </p:cNvCxnSpPr>
          <p:nvPr/>
        </p:nvCxnSpPr>
        <p:spPr>
          <a:xfrm flipH="1">
            <a:off x="5062256" y="5189881"/>
            <a:ext cx="387" cy="619635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57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6" idx="2"/>
            <a:endCxn id="8" idx="0"/>
          </p:cNvCxnSpPr>
          <p:nvPr/>
        </p:nvCxnSpPr>
        <p:spPr>
          <a:xfrm>
            <a:off x="6565283" y="1899480"/>
            <a:ext cx="0" cy="54027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212858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12858" y="243975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2588" y="360231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2"/>
            <a:endCxn id="13" idx="0"/>
          </p:cNvCxnSpPr>
          <p:nvPr/>
        </p:nvCxnSpPr>
        <p:spPr>
          <a:xfrm flipH="1">
            <a:off x="4038963" y="2980023"/>
            <a:ext cx="1026050" cy="63457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14" idx="0"/>
          </p:cNvCxnSpPr>
          <p:nvPr/>
        </p:nvCxnSpPr>
        <p:spPr>
          <a:xfrm flipH="1">
            <a:off x="6133942" y="2926597"/>
            <a:ext cx="431341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686538" y="3614602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781517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7" idx="2"/>
            <a:endCxn id="10" idx="0"/>
          </p:cNvCxnSpPr>
          <p:nvPr/>
        </p:nvCxnSpPr>
        <p:spPr>
          <a:xfrm>
            <a:off x="5065013" y="2980023"/>
            <a:ext cx="0" cy="62229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2"/>
            <a:endCxn id="27" idx="0"/>
          </p:cNvCxnSpPr>
          <p:nvPr/>
        </p:nvCxnSpPr>
        <p:spPr>
          <a:xfrm>
            <a:off x="6565283" y="1899480"/>
            <a:ext cx="152443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6" idx="2"/>
            <a:endCxn id="7" idx="0"/>
          </p:cNvCxnSpPr>
          <p:nvPr/>
        </p:nvCxnSpPr>
        <p:spPr>
          <a:xfrm flipH="1">
            <a:off x="5065013" y="1899480"/>
            <a:ext cx="150027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32" idx="0"/>
          </p:cNvCxnSpPr>
          <p:nvPr/>
        </p:nvCxnSpPr>
        <p:spPr>
          <a:xfrm>
            <a:off x="6565283" y="2926597"/>
            <a:ext cx="415613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628471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stCxn id="27" idx="2"/>
            <a:endCxn id="47" idx="0"/>
          </p:cNvCxnSpPr>
          <p:nvPr/>
        </p:nvCxnSpPr>
        <p:spPr>
          <a:xfrm flipH="1">
            <a:off x="8087578" y="2980023"/>
            <a:ext cx="2144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735153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27" idx="2"/>
            <a:endCxn id="49" idx="0"/>
          </p:cNvCxnSpPr>
          <p:nvPr/>
        </p:nvCxnSpPr>
        <p:spPr>
          <a:xfrm>
            <a:off x="8089722" y="2980023"/>
            <a:ext cx="84481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8582107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4710218" y="470303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>
            <a:stCxn id="10" idx="2"/>
            <a:endCxn id="35" idx="0"/>
          </p:cNvCxnSpPr>
          <p:nvPr/>
        </p:nvCxnSpPr>
        <p:spPr>
          <a:xfrm>
            <a:off x="5065013" y="4089159"/>
            <a:ext cx="1009246" cy="61235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5721834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3690119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>
            <a:stCxn id="13" idx="2"/>
            <a:endCxn id="38" idx="0"/>
          </p:cNvCxnSpPr>
          <p:nvPr/>
        </p:nvCxnSpPr>
        <p:spPr>
          <a:xfrm flipH="1">
            <a:off x="3069425" y="4101448"/>
            <a:ext cx="969538" cy="63810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2674922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13" idx="2"/>
            <a:endCxn id="36" idx="0"/>
          </p:cNvCxnSpPr>
          <p:nvPr/>
        </p:nvCxnSpPr>
        <p:spPr>
          <a:xfrm>
            <a:off x="4038963" y="4101448"/>
            <a:ext cx="3581" cy="60006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5" idx="2"/>
            <a:endCxn id="41" idx="0"/>
          </p:cNvCxnSpPr>
          <p:nvPr/>
        </p:nvCxnSpPr>
        <p:spPr>
          <a:xfrm>
            <a:off x="6074259" y="5188357"/>
            <a:ext cx="13461" cy="62115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735295" y="5809516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35" idx="2"/>
            <a:endCxn id="43" idx="0"/>
          </p:cNvCxnSpPr>
          <p:nvPr/>
        </p:nvCxnSpPr>
        <p:spPr>
          <a:xfrm>
            <a:off x="6074259" y="5188357"/>
            <a:ext cx="1038925" cy="62115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6760759" y="5809516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4709831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33" idx="2"/>
            <a:endCxn id="50" idx="0"/>
          </p:cNvCxnSpPr>
          <p:nvPr/>
        </p:nvCxnSpPr>
        <p:spPr>
          <a:xfrm flipH="1">
            <a:off x="4042544" y="5189881"/>
            <a:ext cx="1020099" cy="619635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690119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>
            <a:stCxn id="33" idx="2"/>
            <a:endCxn id="44" idx="0"/>
          </p:cNvCxnSpPr>
          <p:nvPr/>
        </p:nvCxnSpPr>
        <p:spPr>
          <a:xfrm flipH="1">
            <a:off x="5062256" y="5189881"/>
            <a:ext cx="387" cy="619635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0" idx="2"/>
            <a:endCxn id="33" idx="0"/>
          </p:cNvCxnSpPr>
          <p:nvPr/>
        </p:nvCxnSpPr>
        <p:spPr>
          <a:xfrm flipH="1">
            <a:off x="5062643" y="4089159"/>
            <a:ext cx="2370" cy="61387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хода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5887844" y="1592263"/>
            <a:ext cx="5999356" cy="4537075"/>
          </a:xfrm>
        </p:spPr>
        <p:txBody>
          <a:bodyPr/>
          <a:lstStyle/>
          <a:p>
            <a:pPr>
              <a:buAutoNum type="arabicPeriod"/>
            </a:pPr>
            <a:r>
              <a:rPr lang="ru-RU" dirty="0" smtClean="0"/>
              <a:t>Каждый столбец «опустить вниз»</a:t>
            </a:r>
          </a:p>
          <a:p>
            <a:pPr lvl="1">
              <a:buAutoNum type="arabicPeriod"/>
            </a:pPr>
            <a:r>
              <a:rPr lang="ru-RU" dirty="0"/>
              <a:t>С</a:t>
            </a:r>
            <a:r>
              <a:rPr lang="ru-RU" dirty="0" smtClean="0"/>
              <a:t>оздать новый пустой столбец</a:t>
            </a:r>
          </a:p>
          <a:p>
            <a:pPr lvl="1">
              <a:buAutoNum type="arabicPeriod"/>
            </a:pPr>
            <a:r>
              <a:rPr lang="ru-RU" dirty="0"/>
              <a:t>Д</a:t>
            </a:r>
            <a:r>
              <a:rPr lang="ru-RU" dirty="0" smtClean="0"/>
              <a:t>обавлять в него все </a:t>
            </a:r>
            <a:r>
              <a:rPr lang="ru-RU" dirty="0" err="1" smtClean="0"/>
              <a:t>тайлы</a:t>
            </a:r>
            <a:r>
              <a:rPr lang="ru-RU" dirty="0" smtClean="0"/>
              <a:t> исходного, если их нет в удаляемой области</a:t>
            </a:r>
          </a:p>
          <a:p>
            <a:pPr>
              <a:buAutoNum type="arabicPeriod"/>
            </a:pPr>
            <a:r>
              <a:rPr lang="ru-RU" dirty="0" smtClean="0"/>
              <a:t>Удалить из списка столбцов пустые столбцы</a:t>
            </a:r>
          </a:p>
        </p:txBody>
      </p:sp>
      <p:pic>
        <p:nvPicPr>
          <p:cNvPr id="8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592262"/>
            <a:ext cx="4553916" cy="4537075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1479395" y="4505093"/>
            <a:ext cx="810322" cy="12340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5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1139186" cy="1138236"/>
          </a:xfrm>
        </p:spPr>
        <p:txBody>
          <a:bodyPr/>
          <a:lstStyle/>
          <a:p>
            <a:r>
              <a:rPr lang="ru-RU" dirty="0" smtClean="0"/>
              <a:t>Почему нельзя менять </a:t>
            </a:r>
            <a:r>
              <a:rPr lang="en-US" dirty="0" smtClean="0"/>
              <a:t>state</a:t>
            </a:r>
            <a:r>
              <a:rPr lang="ru-RU" dirty="0" smtClean="0"/>
              <a:t>?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3295791" y="2126312"/>
            <a:ext cx="5600419" cy="2688814"/>
            <a:chOff x="3210753" y="2126312"/>
            <a:chExt cx="5600419" cy="2688814"/>
          </a:xfrm>
        </p:grpSpPr>
        <p:cxnSp>
          <p:nvCxnSpPr>
            <p:cNvPr id="4" name="Прямая со стрелкой 3"/>
            <p:cNvCxnSpPr>
              <a:stCxn id="6" idx="2"/>
              <a:endCxn id="8" idx="0"/>
            </p:cNvCxnSpPr>
            <p:nvPr/>
          </p:nvCxnSpPr>
          <p:spPr>
            <a:xfrm>
              <a:off x="6089498" y="2613158"/>
              <a:ext cx="0" cy="540271"/>
            </a:xfrm>
            <a:prstGeom prst="straightConnector1">
              <a:avLst/>
            </a:prstGeom>
            <a:ln w="76200" cap="rnd"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737073" y="2126312"/>
              <a:ext cx="704850" cy="486846"/>
            </a:xfrm>
            <a:prstGeom prst="rect">
              <a:avLst/>
            </a:prstGeom>
            <a:solidFill>
              <a:srgbClr val="CC17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236803" y="3206855"/>
              <a:ext cx="704850" cy="4868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737073" y="3153429"/>
              <a:ext cx="704850" cy="4868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236803" y="4315991"/>
              <a:ext cx="704850" cy="4868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 стрелкой 10"/>
            <p:cNvCxnSpPr>
              <a:stCxn id="7" idx="2"/>
              <a:endCxn id="13" idx="0"/>
            </p:cNvCxnSpPr>
            <p:nvPr/>
          </p:nvCxnSpPr>
          <p:spPr>
            <a:xfrm flipH="1">
              <a:off x="3563178" y="3693701"/>
              <a:ext cx="1026050" cy="634579"/>
            </a:xfrm>
            <a:prstGeom prst="straightConnector1">
              <a:avLst/>
            </a:prstGeom>
            <a:ln w="76200" cap="rnd"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8" idx="2"/>
              <a:endCxn id="14" idx="0"/>
            </p:cNvCxnSpPr>
            <p:nvPr/>
          </p:nvCxnSpPr>
          <p:spPr>
            <a:xfrm flipH="1">
              <a:off x="5658157" y="3640275"/>
              <a:ext cx="431341" cy="679244"/>
            </a:xfrm>
            <a:prstGeom prst="straightConnector1">
              <a:avLst/>
            </a:prstGeom>
            <a:ln w="76200" cap="rnd"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Прямоугольник 12"/>
            <p:cNvSpPr/>
            <p:nvPr/>
          </p:nvSpPr>
          <p:spPr>
            <a:xfrm>
              <a:off x="3210753" y="4328280"/>
              <a:ext cx="704850" cy="4868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5305732" y="4319519"/>
              <a:ext cx="704850" cy="4868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" name="Прямая со стрелкой 23"/>
            <p:cNvCxnSpPr>
              <a:stCxn id="7" idx="2"/>
              <a:endCxn id="10" idx="0"/>
            </p:cNvCxnSpPr>
            <p:nvPr/>
          </p:nvCxnSpPr>
          <p:spPr>
            <a:xfrm>
              <a:off x="4589228" y="3693701"/>
              <a:ext cx="0" cy="622290"/>
            </a:xfrm>
            <a:prstGeom prst="straightConnector1">
              <a:avLst/>
            </a:prstGeom>
            <a:ln w="76200" cap="rnd"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6" idx="2"/>
              <a:endCxn id="27" idx="0"/>
            </p:cNvCxnSpPr>
            <p:nvPr/>
          </p:nvCxnSpPr>
          <p:spPr>
            <a:xfrm>
              <a:off x="6089498" y="2613158"/>
              <a:ext cx="1524439" cy="593697"/>
            </a:xfrm>
            <a:prstGeom prst="straightConnector1">
              <a:avLst/>
            </a:prstGeom>
            <a:ln w="76200" cap="rnd"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Прямоугольник 26"/>
            <p:cNvSpPr/>
            <p:nvPr/>
          </p:nvSpPr>
          <p:spPr>
            <a:xfrm>
              <a:off x="7261512" y="3206855"/>
              <a:ext cx="704850" cy="4868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 стрелкой 27"/>
            <p:cNvCxnSpPr>
              <a:stCxn id="6" idx="2"/>
              <a:endCxn id="7" idx="0"/>
            </p:cNvCxnSpPr>
            <p:nvPr/>
          </p:nvCxnSpPr>
          <p:spPr>
            <a:xfrm flipH="1">
              <a:off x="4589228" y="2613158"/>
              <a:ext cx="1500270" cy="593697"/>
            </a:xfrm>
            <a:prstGeom prst="straightConnector1">
              <a:avLst/>
            </a:prstGeom>
            <a:ln w="76200" cap="rnd"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8" idx="2"/>
              <a:endCxn id="32" idx="0"/>
            </p:cNvCxnSpPr>
            <p:nvPr/>
          </p:nvCxnSpPr>
          <p:spPr>
            <a:xfrm>
              <a:off x="6089498" y="3640275"/>
              <a:ext cx="415613" cy="679244"/>
            </a:xfrm>
            <a:prstGeom prst="straightConnector1">
              <a:avLst/>
            </a:prstGeom>
            <a:ln w="76200" cap="rnd"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Прямоугольник 31"/>
            <p:cNvSpPr/>
            <p:nvPr/>
          </p:nvSpPr>
          <p:spPr>
            <a:xfrm>
              <a:off x="6152686" y="4319519"/>
              <a:ext cx="704850" cy="4868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6" name="Прямая со стрелкой 45"/>
            <p:cNvCxnSpPr>
              <a:stCxn id="27" idx="2"/>
              <a:endCxn id="47" idx="0"/>
            </p:cNvCxnSpPr>
            <p:nvPr/>
          </p:nvCxnSpPr>
          <p:spPr>
            <a:xfrm flipH="1">
              <a:off x="7611793" y="3693701"/>
              <a:ext cx="2144" cy="622290"/>
            </a:xfrm>
            <a:prstGeom prst="straightConnector1">
              <a:avLst/>
            </a:prstGeom>
            <a:ln w="76200" cap="rnd"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Прямоугольник 46"/>
            <p:cNvSpPr/>
            <p:nvPr/>
          </p:nvSpPr>
          <p:spPr>
            <a:xfrm>
              <a:off x="7259368" y="4315991"/>
              <a:ext cx="704850" cy="4868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8" name="Прямая со стрелкой 47"/>
            <p:cNvCxnSpPr>
              <a:stCxn id="27" idx="2"/>
              <a:endCxn id="49" idx="0"/>
            </p:cNvCxnSpPr>
            <p:nvPr/>
          </p:nvCxnSpPr>
          <p:spPr>
            <a:xfrm>
              <a:off x="7613937" y="3693701"/>
              <a:ext cx="844810" cy="622290"/>
            </a:xfrm>
            <a:prstGeom prst="straightConnector1">
              <a:avLst/>
            </a:prstGeom>
            <a:ln w="76200" cap="rnd">
              <a:solidFill>
                <a:schemeClr val="tx2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Прямоугольник 48"/>
            <p:cNvSpPr/>
            <p:nvPr/>
          </p:nvSpPr>
          <p:spPr>
            <a:xfrm>
              <a:off x="8106322" y="4315991"/>
              <a:ext cx="704850" cy="4868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772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Оценка не хода, а состояния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Сколько очков сможем набрать из этой позиции?</a:t>
            </a:r>
          </a:p>
          <a:p>
            <a:pPr lvl="1"/>
            <a:r>
              <a:rPr lang="en-US" dirty="0" smtClean="0"/>
              <a:t>score</a:t>
            </a:r>
            <a:r>
              <a:rPr lang="ru-RU" dirty="0" smtClean="0"/>
              <a:t> + стоимости всех ходов</a:t>
            </a:r>
          </a:p>
        </p:txBody>
      </p:sp>
    </p:spTree>
    <p:extLst>
      <p:ext uri="{BB962C8B-B14F-4D97-AF65-F5344CB8AC3E}">
        <p14:creationId xmlns:p14="http://schemas.microsoft.com/office/powerpoint/2010/main" val="135789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2. Другой взгляд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Эквивалентен обычному жадному алгоритму с такой функцией оценки:</a:t>
            </a:r>
          </a:p>
          <a:p>
            <a:pPr>
              <a:buAutoNum type="arabicPeriod"/>
            </a:pPr>
            <a:r>
              <a:rPr lang="ru-RU" dirty="0" smtClean="0"/>
              <a:t>Применить оцениваемый ход и взять новый список ходов.</a:t>
            </a:r>
          </a:p>
          <a:p>
            <a:pPr>
              <a:buAutoNum type="arabicPeriod"/>
            </a:pPr>
            <a:r>
              <a:rPr lang="ru-RU" dirty="0" smtClean="0"/>
              <a:t>Для каждого хода, применить его, оценить состояние.</a:t>
            </a:r>
          </a:p>
          <a:p>
            <a:pPr>
              <a:buAutoNum type="arabicPeriod"/>
            </a:pPr>
            <a:r>
              <a:rPr lang="ru-RU" dirty="0" smtClean="0"/>
              <a:t>Взять максимум из оценок состояний из предыдущего пункта.</a:t>
            </a:r>
          </a:p>
          <a:p>
            <a:pPr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* перед применением ходов нужно делать копию, чтобы не испортить исходное состояние</a:t>
            </a:r>
          </a:p>
          <a:p>
            <a:pPr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2239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90500" y="46038"/>
            <a:ext cx="12826999" cy="1503361"/>
          </a:xfrm>
        </p:spPr>
        <p:txBody>
          <a:bodyPr>
            <a:noAutofit/>
          </a:bodyPr>
          <a:lstStyle/>
          <a:p>
            <a:r>
              <a:rPr lang="ru-RU" sz="19900" dirty="0" smtClean="0">
                <a:solidFill>
                  <a:srgbClr val="CC17D8"/>
                </a:solidFill>
              </a:rPr>
              <a:t>Практика</a:t>
            </a:r>
            <a:endParaRPr lang="ru-RU" sz="19900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2425700"/>
            <a:ext cx="10980737" cy="3703638"/>
          </a:xfrm>
        </p:spPr>
        <p:txBody>
          <a:bodyPr/>
          <a:lstStyle/>
          <a:p>
            <a:r>
              <a:rPr lang="ru-RU" dirty="0"/>
              <a:t>Реализуйте </a:t>
            </a:r>
            <a:r>
              <a:rPr lang="ru-RU" dirty="0" smtClean="0"/>
              <a:t>метод </a:t>
            </a:r>
            <a:r>
              <a:rPr lang="en-US" dirty="0" err="1"/>
              <a:t>apply_move</a:t>
            </a:r>
            <a:r>
              <a:rPr lang="en-US" dirty="0"/>
              <a:t> </a:t>
            </a:r>
            <a:r>
              <a:rPr lang="ru-RU" dirty="0" smtClean="0"/>
              <a:t>проверьте его тестами</a:t>
            </a:r>
          </a:p>
          <a:p>
            <a:r>
              <a:rPr lang="ru-RU" dirty="0" smtClean="0"/>
              <a:t>Реализуйте оценку состояния: </a:t>
            </a:r>
            <a:r>
              <a:rPr lang="en-US" dirty="0" smtClean="0"/>
              <a:t>score + </a:t>
            </a:r>
            <a:r>
              <a:rPr lang="ru-RU" dirty="0" smtClean="0"/>
              <a:t>стоимость ходов</a:t>
            </a:r>
            <a:endParaRPr lang="en-US" dirty="0" smtClean="0"/>
          </a:p>
          <a:p>
            <a:r>
              <a:rPr lang="en-US" dirty="0" smtClean="0"/>
              <a:t>6</a:t>
            </a:r>
            <a:r>
              <a:rPr lang="ru-RU" dirty="0" smtClean="0"/>
              <a:t>0 минут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Если осталось время, реализуйте </a:t>
            </a:r>
            <a:r>
              <a:rPr lang="en-US" dirty="0" smtClean="0"/>
              <a:t>greedy2</a:t>
            </a:r>
            <a:r>
              <a:rPr lang="ru-RU" dirty="0" smtClean="0"/>
              <a:t> с использованием </a:t>
            </a:r>
            <a:r>
              <a:rPr lang="en-US" dirty="0" err="1" smtClean="0"/>
              <a:t>apply_move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83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6600" dirty="0" smtClean="0">
                <a:solidFill>
                  <a:srgbClr val="CC17D8"/>
                </a:solidFill>
              </a:rPr>
              <a:t>Альтернативные идеи</a:t>
            </a:r>
            <a:endParaRPr lang="ru-RU" sz="6600" dirty="0">
              <a:solidFill>
                <a:srgbClr val="CC17D8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0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одна </a:t>
            </a:r>
            <a:r>
              <a:rPr lang="ru-RU" dirty="0" err="1" smtClean="0"/>
              <a:t>функци</a:t>
            </a:r>
            <a:r>
              <a:rPr lang="ru-RU" dirty="0" smtClean="0"/>
              <a:t> оценки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разрешить ей быть вычислительно более сложной.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Доиграть игру до конца с помощью жадного алгоритма — узнать счёт.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Применяется в играх, где сложно придумать хорошую оценочную функцию.</a:t>
            </a:r>
          </a:p>
        </p:txBody>
      </p:sp>
    </p:spTree>
    <p:extLst>
      <p:ext uri="{BB962C8B-B14F-4D97-AF65-F5344CB8AC3E}">
        <p14:creationId xmlns:p14="http://schemas.microsoft.com/office/powerpoint/2010/main" val="9741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Сработает ли случайный поиск?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Сгенерировать случайные ходы до конца игры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Узнать счёт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Повторять пока есть время</a:t>
            </a:r>
          </a:p>
          <a:p>
            <a:pPr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Нет, результат будет не лучше жадного.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32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codingame.com/servlet/fileservlet?id=47342404462729&amp;format=puzzle_cov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4898867"/>
            <a:ext cx="12192000" cy="1959133"/>
          </a:xfrm>
          <a:prstGeom prst="rect">
            <a:avLst/>
          </a:prstGeom>
          <a:solidFill>
            <a:srgbClr val="110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073" y="5190056"/>
            <a:ext cx="10980737" cy="1138236"/>
          </a:xfrm>
        </p:spPr>
        <p:txBody>
          <a:bodyPr/>
          <a:lstStyle/>
          <a:p>
            <a:pPr algn="ctr"/>
            <a:r>
              <a:rPr lang="en-US" b="1" dirty="0">
                <a:latin typeface="Golos Text" panose="020B0503020202020204" pitchFamily="34" charset="-52"/>
                <a:cs typeface="Golos Text" panose="020B0503020202020204" pitchFamily="34" charset="-52"/>
              </a:rPr>
              <a:t>Same Game</a:t>
            </a:r>
            <a:br>
              <a:rPr lang="en-US" b="1" dirty="0">
                <a:latin typeface="Golos Text" panose="020B0503020202020204" pitchFamily="34" charset="-52"/>
                <a:cs typeface="Golos Text" panose="020B0503020202020204" pitchFamily="34" charset="-52"/>
              </a:rPr>
            </a:br>
            <a:r>
              <a:rPr lang="en-US" sz="2400" b="1" dirty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  <a:hlinkClick r:id="rId4"/>
              </a:rPr>
              <a:t>https://</a:t>
            </a:r>
            <a:r>
              <a:rPr lang="en-US" sz="2400" b="1" dirty="0" smtClean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  <a:hlinkClick r:id="rId4"/>
              </a:rPr>
              <a:t>www.codingame.com/multiplayer/optimization/samegame</a:t>
            </a:r>
            <a:r>
              <a:rPr lang="en-US" sz="2400" b="1" dirty="0" smtClean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 </a:t>
            </a:r>
            <a:endParaRPr lang="ru-RU" b="1" dirty="0">
              <a:solidFill>
                <a:schemeClr val="accent2"/>
              </a:solidFill>
              <a:latin typeface="Golos Text" panose="020B0503020202020204" pitchFamily="34" charset="-52"/>
              <a:cs typeface="Golos Text" panose="020B05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068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улучшить случайный поиск?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Генерировать не полностью случайные решения, а с помощью  </a:t>
            </a:r>
            <a:r>
              <a:rPr lang="ru-RU" dirty="0" err="1" smtClean="0"/>
              <a:t>рандомизированного</a:t>
            </a:r>
            <a:r>
              <a:rPr lang="ru-RU" dirty="0" smtClean="0"/>
              <a:t> жадного алгоритма.</a:t>
            </a:r>
          </a:p>
          <a:p>
            <a:r>
              <a:rPr lang="ru-RU" dirty="0" err="1" smtClean="0"/>
              <a:t>Рандомизированный</a:t>
            </a:r>
            <a:r>
              <a:rPr lang="ru-RU" dirty="0" smtClean="0"/>
              <a:t> жадный</a:t>
            </a:r>
          </a:p>
          <a:p>
            <a:pPr lvl="1"/>
            <a:r>
              <a:rPr lang="ru-RU" dirty="0" smtClean="0"/>
              <a:t>Среди всех ходов с максимальной оценкой выбирает случайный</a:t>
            </a:r>
          </a:p>
          <a:p>
            <a:pPr lvl="1"/>
            <a:r>
              <a:rPr lang="ru-RU" dirty="0"/>
              <a:t>Среди </a:t>
            </a:r>
            <a:r>
              <a:rPr lang="en-US" dirty="0"/>
              <a:t>K</a:t>
            </a:r>
            <a:r>
              <a:rPr lang="ru-RU" dirty="0"/>
              <a:t> лучших ходов выбирает случайный</a:t>
            </a:r>
          </a:p>
          <a:p>
            <a:pPr lvl="1"/>
            <a:r>
              <a:rPr lang="ru-RU" dirty="0" smtClean="0"/>
              <a:t>Среди всех ходов выбирает случайный с вероятностью пропорциональной оценки этого хода</a:t>
            </a:r>
          </a:p>
        </p:txBody>
      </p:sp>
    </p:spTree>
    <p:extLst>
      <p:ext uri="{BB962C8B-B14F-4D97-AF65-F5344CB8AC3E}">
        <p14:creationId xmlns:p14="http://schemas.microsoft.com/office/powerpoint/2010/main" val="238944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Ускорение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Зачем ускорять?</a:t>
            </a:r>
          </a:p>
          <a:p>
            <a:r>
              <a:rPr lang="ru-RU" dirty="0" smtClean="0"/>
              <a:t>Что именно ускорять?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2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Профилирование кода</a:t>
            </a:r>
            <a:endParaRPr lang="ru-R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623887" y="1635496"/>
            <a:ext cx="3246402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cProfile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solidFill>
                  <a:srgbClr val="A9B7C6"/>
                </a:solidFill>
                <a:latin typeface="JetBrains Mono"/>
              </a:rPr>
              <a:t>...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cProfile.Profile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ru-RU" sz="20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ru-RU" sz="2000" dirty="0" smtClean="0">
                <a:solidFill>
                  <a:srgbClr val="A9B7C6"/>
                </a:solidFill>
                <a:latin typeface="JetBrains Mono"/>
              </a:rPr>
              <a:t>   mc_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solve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pr.print_stats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87800" y="1462558"/>
            <a:ext cx="8610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  </a:t>
            </a:r>
            <a:r>
              <a:rPr lang="ru-RU" sz="1400" b="1" dirty="0" err="1" smtClean="0">
                <a:latin typeface="Consolas" panose="020B0609020204030204" pitchFamily="49" charset="0"/>
              </a:rPr>
              <a:t>ncalls</a:t>
            </a:r>
            <a:r>
              <a:rPr lang="ru-RU" sz="1400" b="1" dirty="0" smtClean="0">
                <a:latin typeface="Consolas" panose="020B0609020204030204" pitchFamily="49" charset="0"/>
              </a:rPr>
              <a:t>  </a:t>
            </a:r>
            <a:r>
              <a:rPr lang="ru-RU" sz="1400" b="1" dirty="0" err="1">
                <a:latin typeface="Consolas" panose="020B0609020204030204" pitchFamily="49" charset="0"/>
              </a:rPr>
              <a:t>tottime</a:t>
            </a:r>
            <a:r>
              <a:rPr lang="ru-RU" sz="1400" b="1" dirty="0">
                <a:latin typeface="Consolas" panose="020B0609020204030204" pitchFamily="49" charset="0"/>
              </a:rPr>
              <a:t>  </a:t>
            </a:r>
            <a:r>
              <a:rPr lang="ru-RU" sz="1400" b="1" dirty="0" err="1">
                <a:latin typeface="Consolas" panose="020B0609020204030204" pitchFamily="49" charset="0"/>
              </a:rPr>
              <a:t>percall</a:t>
            </a:r>
            <a:r>
              <a:rPr lang="ru-RU" sz="1400" b="1" dirty="0">
                <a:latin typeface="Consolas" panose="020B0609020204030204" pitchFamily="49" charset="0"/>
              </a:rPr>
              <a:t>  </a:t>
            </a:r>
            <a:r>
              <a:rPr lang="ru-RU" sz="1400" b="1" dirty="0" err="1">
                <a:latin typeface="Consolas" panose="020B0609020204030204" pitchFamily="49" charset="0"/>
              </a:rPr>
              <a:t>cumtime</a:t>
            </a:r>
            <a:r>
              <a:rPr lang="ru-RU" sz="1400" b="1" dirty="0">
                <a:latin typeface="Consolas" panose="020B0609020204030204" pitchFamily="49" charset="0"/>
              </a:rPr>
              <a:t>  </a:t>
            </a:r>
            <a:r>
              <a:rPr lang="ru-RU" sz="1400" b="1" dirty="0" err="1">
                <a:latin typeface="Consolas" panose="020B0609020204030204" pitchFamily="49" charset="0"/>
              </a:rPr>
              <a:t>percall</a:t>
            </a:r>
            <a:r>
              <a:rPr lang="ru-RU" sz="1400" b="1" dirty="0">
                <a:latin typeface="Consolas" panose="020B0609020204030204" pitchFamily="49" charset="0"/>
              </a:rPr>
              <a:t> </a:t>
            </a:r>
            <a:r>
              <a:rPr lang="ru-RU" sz="1400" b="1" dirty="0" err="1">
                <a:latin typeface="Consolas" panose="020B0609020204030204" pitchFamily="49" charset="0"/>
              </a:rPr>
              <a:t>filename:lineno</a:t>
            </a:r>
            <a:r>
              <a:rPr lang="ru-RU" sz="1400" b="1" dirty="0">
                <a:latin typeface="Consolas" panose="020B0609020204030204" pitchFamily="49" charset="0"/>
              </a:rPr>
              <a:t>(</a:t>
            </a:r>
            <a:r>
              <a:rPr lang="ru-RU" sz="1400" b="1" dirty="0" err="1">
                <a:latin typeface="Consolas" panose="020B0609020204030204" pitchFamily="49" charset="0"/>
              </a:rPr>
              <a:t>function</a:t>
            </a:r>
            <a:r>
              <a:rPr lang="ru-RU" sz="1400" b="1" dirty="0"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3667369   11.499    0.000   14.028    0.000 solution.py:64(</a:t>
            </a:r>
            <a:r>
              <a:rPr lang="ru-RU" sz="1400" dirty="0" err="1">
                <a:latin typeface="Consolas" panose="020B0609020204030204" pitchFamily="49" charset="0"/>
              </a:rPr>
              <a:t>bfs</a:t>
            </a:r>
            <a:r>
              <a:rPr lang="ru-RU" sz="1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37592390    2.190    0.000    2.190    0.000 {</a:t>
            </a:r>
            <a:r>
              <a:rPr lang="ru-RU" sz="1400" dirty="0" err="1">
                <a:latin typeface="Consolas" panose="020B0609020204030204" pitchFamily="49" charset="0"/>
              </a:rPr>
              <a:t>built-in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method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builtins.len</a:t>
            </a:r>
            <a:r>
              <a:rPr lang="ru-RU" sz="1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35716    1.918    0.000   16.215    0.000 solution.py:47(</a:t>
            </a:r>
            <a:r>
              <a:rPr lang="ru-RU" sz="1400" dirty="0" err="1">
                <a:latin typeface="Consolas" panose="020B0609020204030204" pitchFamily="49" charset="0"/>
              </a:rPr>
              <a:t>moves</a:t>
            </a:r>
            <a:r>
              <a:rPr lang="ru-RU" sz="1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784196    0.651    0.000    1.151    0.000 {</a:t>
            </a:r>
            <a:r>
              <a:rPr lang="ru-RU" sz="1400" dirty="0" err="1">
                <a:latin typeface="Consolas" panose="020B0609020204030204" pitchFamily="49" charset="0"/>
              </a:rPr>
              <a:t>built-in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method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builtins.max</a:t>
            </a:r>
            <a:r>
              <a:rPr lang="ru-RU" sz="1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713855    0.514    0.000    1.639    0.000 solution.py:186(</a:t>
            </a:r>
            <a:r>
              <a:rPr lang="ru-RU" sz="1400" dirty="0" err="1">
                <a:latin typeface="Consolas" panose="020B0609020204030204" pitchFamily="49" charset="0"/>
              </a:rPr>
              <a:t>tabu_estimate_move</a:t>
            </a:r>
            <a:r>
              <a:rPr lang="ru-RU" sz="1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5315015    0.506    0.000    0.506    0.000 {</a:t>
            </a:r>
            <a:r>
              <a:rPr lang="ru-RU" sz="1400" dirty="0" err="1">
                <a:latin typeface="Consolas" panose="020B0609020204030204" pitchFamily="49" charset="0"/>
              </a:rPr>
              <a:t>method</a:t>
            </a:r>
            <a:r>
              <a:rPr lang="ru-RU" sz="1400" dirty="0">
                <a:latin typeface="Consolas" panose="020B0609020204030204" pitchFamily="49" charset="0"/>
              </a:rPr>
              <a:t> '</a:t>
            </a:r>
            <a:r>
              <a:rPr lang="ru-RU" sz="1400" dirty="0" err="1">
                <a:latin typeface="Consolas" panose="020B0609020204030204" pitchFamily="49" charset="0"/>
              </a:rPr>
              <a:t>add</a:t>
            </a:r>
            <a:r>
              <a:rPr lang="ru-RU" sz="1400" dirty="0">
                <a:latin typeface="Consolas" panose="020B0609020204030204" pitchFamily="49" charset="0"/>
              </a:rPr>
              <a:t>' </a:t>
            </a:r>
            <a:r>
              <a:rPr lang="ru-RU" sz="1400" dirty="0" err="1">
                <a:latin typeface="Consolas" panose="020B0609020204030204" pitchFamily="49" charset="0"/>
              </a:rPr>
              <a:t>of</a:t>
            </a:r>
            <a:r>
              <a:rPr lang="ru-RU" sz="1400" dirty="0">
                <a:latin typeface="Consolas" panose="020B0609020204030204" pitchFamily="49" charset="0"/>
              </a:rPr>
              <a:t> '</a:t>
            </a:r>
            <a:r>
              <a:rPr lang="ru-RU" sz="1400" dirty="0" err="1">
                <a:latin typeface="Consolas" panose="020B0609020204030204" pitchFamily="49" charset="0"/>
              </a:rPr>
              <a:t>set</a:t>
            </a:r>
            <a:r>
              <a:rPr lang="ru-RU" sz="1400" dirty="0">
                <a:latin typeface="Consolas" panose="020B0609020204030204" pitchFamily="49" charset="0"/>
              </a:rPr>
              <a:t>' </a:t>
            </a:r>
            <a:r>
              <a:rPr lang="ru-RU" sz="1400" dirty="0" err="1">
                <a:latin typeface="Consolas" panose="020B0609020204030204" pitchFamily="49" charset="0"/>
              </a:rPr>
              <a:t>objects</a:t>
            </a:r>
            <a:r>
              <a:rPr lang="ru-RU" sz="1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4283130    0.484    0.000    0.484    0.000 solution.py:188(&lt;</a:t>
            </a:r>
            <a:r>
              <a:rPr lang="ru-RU" sz="1400" dirty="0" err="1">
                <a:latin typeface="Consolas" panose="020B0609020204030204" pitchFamily="49" charset="0"/>
              </a:rPr>
              <a:t>genexpr</a:t>
            </a:r>
            <a:r>
              <a:rPr lang="ru-RU" sz="1400" dirty="0">
                <a:latin typeface="Consolas" panose="020B0609020204030204" pitchFamily="49" charset="0"/>
              </a:rPr>
              <a:t>&gt;)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3445226    0.274    0.000    0.274    0.000 {</a:t>
            </a:r>
            <a:r>
              <a:rPr lang="ru-RU" sz="1400" dirty="0" err="1">
                <a:latin typeface="Consolas" panose="020B0609020204030204" pitchFamily="49" charset="0"/>
              </a:rPr>
              <a:t>method</a:t>
            </a:r>
            <a:r>
              <a:rPr lang="ru-RU" sz="1400" dirty="0">
                <a:latin typeface="Consolas" panose="020B0609020204030204" pitchFamily="49" charset="0"/>
              </a:rPr>
              <a:t> '</a:t>
            </a:r>
            <a:r>
              <a:rPr lang="ru-RU" sz="1400" dirty="0" err="1">
                <a:latin typeface="Consolas" panose="020B0609020204030204" pitchFamily="49" charset="0"/>
              </a:rPr>
              <a:t>append</a:t>
            </a:r>
            <a:r>
              <a:rPr lang="ru-RU" sz="1400" dirty="0">
                <a:latin typeface="Consolas" panose="020B0609020204030204" pitchFamily="49" charset="0"/>
              </a:rPr>
              <a:t>' </a:t>
            </a:r>
            <a:r>
              <a:rPr lang="ru-RU" sz="1400" dirty="0" err="1">
                <a:latin typeface="Consolas" panose="020B0609020204030204" pitchFamily="49" charset="0"/>
              </a:rPr>
              <a:t>of</a:t>
            </a:r>
            <a:r>
              <a:rPr lang="ru-RU" sz="1400" dirty="0">
                <a:latin typeface="Consolas" panose="020B0609020204030204" pitchFamily="49" charset="0"/>
              </a:rPr>
              <a:t> '</a:t>
            </a:r>
            <a:r>
              <a:rPr lang="ru-RU" sz="1400" dirty="0" err="1">
                <a:latin typeface="Consolas" panose="020B0609020204030204" pitchFamily="49" charset="0"/>
              </a:rPr>
              <a:t>list</a:t>
            </a:r>
            <a:r>
              <a:rPr lang="ru-RU" sz="1400" dirty="0">
                <a:latin typeface="Consolas" panose="020B0609020204030204" pitchFamily="49" charset="0"/>
              </a:rPr>
              <a:t>' </a:t>
            </a:r>
            <a:r>
              <a:rPr lang="ru-RU" sz="1400" dirty="0" err="1">
                <a:latin typeface="Consolas" panose="020B0609020204030204" pitchFamily="49" charset="0"/>
              </a:rPr>
              <a:t>objects</a:t>
            </a:r>
            <a:r>
              <a:rPr lang="ru-RU" sz="1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64976    0.173    0.000    0.214    0.000 solution.py:7(</a:t>
            </a:r>
            <a:r>
              <a:rPr lang="ru-RU" sz="1400" dirty="0" err="1">
                <a:latin typeface="Consolas" panose="020B0609020204030204" pitchFamily="49" charset="0"/>
              </a:rPr>
              <a:t>compact_column</a:t>
            </a:r>
            <a:r>
              <a:rPr lang="ru-RU" sz="1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35170    0.155    0.000    0.226    0.000 solution.py:15(</a:t>
            </a:r>
            <a:r>
              <a:rPr lang="ru-RU" sz="1400" dirty="0" err="1">
                <a:latin typeface="Consolas" panose="020B0609020204030204" pitchFamily="49" charset="0"/>
              </a:rPr>
              <a:t>compact_horizontally</a:t>
            </a:r>
            <a:r>
              <a:rPr lang="ru-RU" sz="1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35170    0.147    0.000    1.786    0.000 solution.py:119(&lt;</a:t>
            </a:r>
            <a:r>
              <a:rPr lang="ru-RU" sz="1400" dirty="0" err="1">
                <a:latin typeface="Consolas" panose="020B0609020204030204" pitchFamily="49" charset="0"/>
              </a:rPr>
              <a:t>listcomp</a:t>
            </a:r>
            <a:r>
              <a:rPr lang="ru-RU" sz="1400" dirty="0">
                <a:latin typeface="Consolas" panose="020B0609020204030204" pitchFamily="49" charset="0"/>
              </a:rPr>
              <a:t>&gt;)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35716    0.134    0.000   18.265    0.001 solution.py:111(</a:t>
            </a:r>
            <a:r>
              <a:rPr lang="ru-RU" sz="1400" dirty="0" err="1">
                <a:latin typeface="Consolas" panose="020B0609020204030204" pitchFamily="49" charset="0"/>
              </a:rPr>
              <a:t>greedy_ai</a:t>
            </a:r>
            <a:r>
              <a:rPr lang="ru-RU" sz="1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35170    0.105    0.000    0.627    0.000 solution.py:81(</a:t>
            </a:r>
            <a:r>
              <a:rPr lang="ru-RU" sz="1400" dirty="0" err="1">
                <a:latin typeface="Consolas" panose="020B0609020204030204" pitchFamily="49" charset="0"/>
              </a:rPr>
              <a:t>apply_move</a:t>
            </a:r>
            <a:r>
              <a:rPr lang="ru-RU" sz="1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  546    0.088    0.000   19.018    0.035 solution.py:217(</a:t>
            </a:r>
            <a:r>
              <a:rPr lang="ru-RU" sz="1400" dirty="0" err="1">
                <a:latin typeface="Consolas" panose="020B0609020204030204" pitchFamily="49" charset="0"/>
              </a:rPr>
              <a:t>solve</a:t>
            </a:r>
            <a:r>
              <a:rPr lang="ru-RU" sz="14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5867401" y="1162050"/>
            <a:ext cx="2609849" cy="635000"/>
          </a:xfrm>
          <a:prstGeom prst="straightConnector1">
            <a:avLst/>
          </a:prstGeom>
          <a:ln w="76200">
            <a:solidFill>
              <a:srgbClr val="CC17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7985161" y="2351558"/>
            <a:ext cx="2165351" cy="1439392"/>
          </a:xfrm>
          <a:prstGeom prst="straightConnector1">
            <a:avLst/>
          </a:prstGeom>
          <a:ln w="76200">
            <a:solidFill>
              <a:srgbClr val="CC17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8594761" y="1162050"/>
            <a:ext cx="1425539" cy="635000"/>
          </a:xfrm>
          <a:prstGeom prst="straightConnector1">
            <a:avLst/>
          </a:prstGeom>
          <a:ln w="76200">
            <a:solidFill>
              <a:srgbClr val="CC17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7245351" y="2351558"/>
            <a:ext cx="739810" cy="1439392"/>
          </a:xfrm>
          <a:prstGeom prst="straightConnector1">
            <a:avLst/>
          </a:prstGeom>
          <a:ln w="76200">
            <a:solidFill>
              <a:srgbClr val="CC17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8401050" y="4248501"/>
            <a:ext cx="1749462" cy="1175453"/>
          </a:xfrm>
          <a:prstGeom prst="straightConnector1">
            <a:avLst/>
          </a:prstGeom>
          <a:ln w="76200">
            <a:solidFill>
              <a:srgbClr val="CC17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 flipV="1">
            <a:off x="7245351" y="4248501"/>
            <a:ext cx="1155699" cy="1175454"/>
          </a:xfrm>
          <a:prstGeom prst="straightConnector1">
            <a:avLst/>
          </a:prstGeom>
          <a:ln w="76200">
            <a:solidFill>
              <a:srgbClr val="CC17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5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23887" y="1592263"/>
            <a:ext cx="8610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</a:rPr>
              <a:t>  </a:t>
            </a:r>
            <a:r>
              <a:rPr lang="ru-RU" sz="1400" b="1" dirty="0" err="1" smtClean="0">
                <a:latin typeface="Consolas" panose="020B0609020204030204" pitchFamily="49" charset="0"/>
              </a:rPr>
              <a:t>ncalls</a:t>
            </a:r>
            <a:r>
              <a:rPr lang="ru-RU" sz="1400" b="1" dirty="0" smtClean="0">
                <a:latin typeface="Consolas" panose="020B0609020204030204" pitchFamily="49" charset="0"/>
              </a:rPr>
              <a:t>  </a:t>
            </a:r>
            <a:r>
              <a:rPr lang="ru-RU" sz="1400" b="1" dirty="0" err="1">
                <a:latin typeface="Consolas" panose="020B0609020204030204" pitchFamily="49" charset="0"/>
              </a:rPr>
              <a:t>tottime</a:t>
            </a:r>
            <a:r>
              <a:rPr lang="ru-RU" sz="1400" b="1" dirty="0">
                <a:latin typeface="Consolas" panose="020B0609020204030204" pitchFamily="49" charset="0"/>
              </a:rPr>
              <a:t>  </a:t>
            </a:r>
            <a:r>
              <a:rPr lang="ru-RU" sz="1400" b="1" dirty="0" err="1">
                <a:latin typeface="Consolas" panose="020B0609020204030204" pitchFamily="49" charset="0"/>
              </a:rPr>
              <a:t>percall</a:t>
            </a:r>
            <a:r>
              <a:rPr lang="ru-RU" sz="1400" b="1" dirty="0">
                <a:latin typeface="Consolas" panose="020B0609020204030204" pitchFamily="49" charset="0"/>
              </a:rPr>
              <a:t>  </a:t>
            </a:r>
            <a:r>
              <a:rPr lang="ru-RU" sz="1400" b="1" dirty="0" err="1">
                <a:latin typeface="Consolas" panose="020B0609020204030204" pitchFamily="49" charset="0"/>
              </a:rPr>
              <a:t>cumtime</a:t>
            </a:r>
            <a:r>
              <a:rPr lang="ru-RU" sz="1400" b="1" dirty="0">
                <a:latin typeface="Consolas" panose="020B0609020204030204" pitchFamily="49" charset="0"/>
              </a:rPr>
              <a:t>  </a:t>
            </a:r>
            <a:r>
              <a:rPr lang="ru-RU" sz="1400" b="1" dirty="0" err="1">
                <a:latin typeface="Consolas" panose="020B0609020204030204" pitchFamily="49" charset="0"/>
              </a:rPr>
              <a:t>percall</a:t>
            </a:r>
            <a:r>
              <a:rPr lang="ru-RU" sz="1400" b="1" dirty="0">
                <a:latin typeface="Consolas" panose="020B0609020204030204" pitchFamily="49" charset="0"/>
              </a:rPr>
              <a:t> </a:t>
            </a:r>
            <a:r>
              <a:rPr lang="ru-RU" sz="1400" b="1" dirty="0" err="1">
                <a:latin typeface="Consolas" panose="020B0609020204030204" pitchFamily="49" charset="0"/>
              </a:rPr>
              <a:t>filename:lineno</a:t>
            </a:r>
            <a:r>
              <a:rPr lang="ru-RU" sz="1400" b="1" dirty="0">
                <a:latin typeface="Consolas" panose="020B0609020204030204" pitchFamily="49" charset="0"/>
              </a:rPr>
              <a:t>(</a:t>
            </a:r>
            <a:r>
              <a:rPr lang="ru-RU" sz="1400" b="1" dirty="0" err="1">
                <a:latin typeface="Consolas" panose="020B0609020204030204" pitchFamily="49" charset="0"/>
              </a:rPr>
              <a:t>function</a:t>
            </a:r>
            <a:r>
              <a:rPr lang="ru-RU" sz="1400" b="1" dirty="0"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3667369   11.499    0.000   14.028    0.000 solution.py:64(</a:t>
            </a:r>
            <a:r>
              <a:rPr lang="ru-RU" sz="1400" dirty="0" err="1">
                <a:latin typeface="Consolas" panose="020B0609020204030204" pitchFamily="49" charset="0"/>
              </a:rPr>
              <a:t>bfs</a:t>
            </a:r>
            <a:r>
              <a:rPr lang="ru-RU" sz="1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37592390    2.190    0.000    2.190    0.000 {</a:t>
            </a:r>
            <a:r>
              <a:rPr lang="ru-RU" sz="1400" dirty="0" err="1">
                <a:latin typeface="Consolas" panose="020B0609020204030204" pitchFamily="49" charset="0"/>
              </a:rPr>
              <a:t>built-in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method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builtins.len</a:t>
            </a:r>
            <a:r>
              <a:rPr lang="ru-RU" sz="1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35716    1.918    0.000   16.215    0.000 solution.py:47(</a:t>
            </a:r>
            <a:r>
              <a:rPr lang="ru-RU" sz="1400" dirty="0" err="1">
                <a:latin typeface="Consolas" panose="020B0609020204030204" pitchFamily="49" charset="0"/>
              </a:rPr>
              <a:t>moves</a:t>
            </a:r>
            <a:r>
              <a:rPr lang="ru-RU" sz="1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784196    0.651    0.000    1.151    0.000 {</a:t>
            </a:r>
            <a:r>
              <a:rPr lang="ru-RU" sz="1400" dirty="0" err="1">
                <a:latin typeface="Consolas" panose="020B0609020204030204" pitchFamily="49" charset="0"/>
              </a:rPr>
              <a:t>built-in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method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builtins.max</a:t>
            </a:r>
            <a:r>
              <a:rPr lang="ru-RU" sz="1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713855    0.514    0.000    1.639    0.000 solution.py:186(</a:t>
            </a:r>
            <a:r>
              <a:rPr lang="ru-RU" sz="1400" dirty="0" err="1">
                <a:latin typeface="Consolas" panose="020B0609020204030204" pitchFamily="49" charset="0"/>
              </a:rPr>
              <a:t>tabu_estimate_move</a:t>
            </a:r>
            <a:r>
              <a:rPr lang="ru-RU" sz="1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5315015    0.506    0.000    0.506    0.000 {</a:t>
            </a:r>
            <a:r>
              <a:rPr lang="ru-RU" sz="1400" dirty="0" err="1">
                <a:latin typeface="Consolas" panose="020B0609020204030204" pitchFamily="49" charset="0"/>
              </a:rPr>
              <a:t>method</a:t>
            </a:r>
            <a:r>
              <a:rPr lang="ru-RU" sz="1400" dirty="0">
                <a:latin typeface="Consolas" panose="020B0609020204030204" pitchFamily="49" charset="0"/>
              </a:rPr>
              <a:t> '</a:t>
            </a:r>
            <a:r>
              <a:rPr lang="ru-RU" sz="1400" dirty="0" err="1">
                <a:latin typeface="Consolas" panose="020B0609020204030204" pitchFamily="49" charset="0"/>
              </a:rPr>
              <a:t>add</a:t>
            </a:r>
            <a:r>
              <a:rPr lang="ru-RU" sz="1400" dirty="0">
                <a:latin typeface="Consolas" panose="020B0609020204030204" pitchFamily="49" charset="0"/>
              </a:rPr>
              <a:t>' </a:t>
            </a:r>
            <a:r>
              <a:rPr lang="ru-RU" sz="1400" dirty="0" err="1">
                <a:latin typeface="Consolas" panose="020B0609020204030204" pitchFamily="49" charset="0"/>
              </a:rPr>
              <a:t>of</a:t>
            </a:r>
            <a:r>
              <a:rPr lang="ru-RU" sz="1400" dirty="0">
                <a:latin typeface="Consolas" panose="020B0609020204030204" pitchFamily="49" charset="0"/>
              </a:rPr>
              <a:t> '</a:t>
            </a:r>
            <a:r>
              <a:rPr lang="ru-RU" sz="1400" dirty="0" err="1">
                <a:latin typeface="Consolas" panose="020B0609020204030204" pitchFamily="49" charset="0"/>
              </a:rPr>
              <a:t>set</a:t>
            </a:r>
            <a:r>
              <a:rPr lang="ru-RU" sz="1400" dirty="0">
                <a:latin typeface="Consolas" panose="020B0609020204030204" pitchFamily="49" charset="0"/>
              </a:rPr>
              <a:t>' </a:t>
            </a:r>
            <a:r>
              <a:rPr lang="ru-RU" sz="1400" dirty="0" err="1">
                <a:latin typeface="Consolas" panose="020B0609020204030204" pitchFamily="49" charset="0"/>
              </a:rPr>
              <a:t>objects</a:t>
            </a:r>
            <a:r>
              <a:rPr lang="ru-RU" sz="1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4283130    0.484    0.000    0.484    0.000 solution.py:188(&lt;</a:t>
            </a:r>
            <a:r>
              <a:rPr lang="ru-RU" sz="1400" dirty="0" err="1">
                <a:latin typeface="Consolas" panose="020B0609020204030204" pitchFamily="49" charset="0"/>
              </a:rPr>
              <a:t>genexpr</a:t>
            </a:r>
            <a:r>
              <a:rPr lang="ru-RU" sz="1400" dirty="0">
                <a:latin typeface="Consolas" panose="020B0609020204030204" pitchFamily="49" charset="0"/>
              </a:rPr>
              <a:t>&gt;)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3445226    0.274    0.000    0.274    0.000 {</a:t>
            </a:r>
            <a:r>
              <a:rPr lang="ru-RU" sz="1400" dirty="0" err="1">
                <a:latin typeface="Consolas" panose="020B0609020204030204" pitchFamily="49" charset="0"/>
              </a:rPr>
              <a:t>method</a:t>
            </a:r>
            <a:r>
              <a:rPr lang="ru-RU" sz="1400" dirty="0">
                <a:latin typeface="Consolas" panose="020B0609020204030204" pitchFamily="49" charset="0"/>
              </a:rPr>
              <a:t> '</a:t>
            </a:r>
            <a:r>
              <a:rPr lang="ru-RU" sz="1400" dirty="0" err="1">
                <a:latin typeface="Consolas" panose="020B0609020204030204" pitchFamily="49" charset="0"/>
              </a:rPr>
              <a:t>append</a:t>
            </a:r>
            <a:r>
              <a:rPr lang="ru-RU" sz="1400" dirty="0">
                <a:latin typeface="Consolas" panose="020B0609020204030204" pitchFamily="49" charset="0"/>
              </a:rPr>
              <a:t>' </a:t>
            </a:r>
            <a:r>
              <a:rPr lang="ru-RU" sz="1400" dirty="0" err="1">
                <a:latin typeface="Consolas" panose="020B0609020204030204" pitchFamily="49" charset="0"/>
              </a:rPr>
              <a:t>of</a:t>
            </a:r>
            <a:r>
              <a:rPr lang="ru-RU" sz="1400" dirty="0">
                <a:latin typeface="Consolas" panose="020B0609020204030204" pitchFamily="49" charset="0"/>
              </a:rPr>
              <a:t> '</a:t>
            </a:r>
            <a:r>
              <a:rPr lang="ru-RU" sz="1400" dirty="0" err="1">
                <a:latin typeface="Consolas" panose="020B0609020204030204" pitchFamily="49" charset="0"/>
              </a:rPr>
              <a:t>list</a:t>
            </a:r>
            <a:r>
              <a:rPr lang="ru-RU" sz="1400" dirty="0">
                <a:latin typeface="Consolas" panose="020B0609020204030204" pitchFamily="49" charset="0"/>
              </a:rPr>
              <a:t>' </a:t>
            </a:r>
            <a:r>
              <a:rPr lang="ru-RU" sz="1400" dirty="0" err="1">
                <a:latin typeface="Consolas" panose="020B0609020204030204" pitchFamily="49" charset="0"/>
              </a:rPr>
              <a:t>objects</a:t>
            </a:r>
            <a:r>
              <a:rPr lang="ru-RU" sz="1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64976    0.173    0.000    0.214    0.000 solution.py:7(</a:t>
            </a:r>
            <a:r>
              <a:rPr lang="ru-RU" sz="1400" dirty="0" err="1">
                <a:latin typeface="Consolas" panose="020B0609020204030204" pitchFamily="49" charset="0"/>
              </a:rPr>
              <a:t>compact_column</a:t>
            </a:r>
            <a:r>
              <a:rPr lang="ru-RU" sz="1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35170    0.155    0.000    0.226    0.000 solution.py:15(</a:t>
            </a:r>
            <a:r>
              <a:rPr lang="ru-RU" sz="1400" dirty="0" err="1">
                <a:latin typeface="Consolas" panose="020B0609020204030204" pitchFamily="49" charset="0"/>
              </a:rPr>
              <a:t>compact_horizontally</a:t>
            </a:r>
            <a:r>
              <a:rPr lang="ru-RU" sz="1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35170    0.147    0.000    1.786    0.000 solution.py:119(&lt;</a:t>
            </a:r>
            <a:r>
              <a:rPr lang="ru-RU" sz="1400" dirty="0" err="1">
                <a:latin typeface="Consolas" panose="020B0609020204030204" pitchFamily="49" charset="0"/>
              </a:rPr>
              <a:t>listcomp</a:t>
            </a:r>
            <a:r>
              <a:rPr lang="ru-RU" sz="1400" dirty="0">
                <a:latin typeface="Consolas" panose="020B0609020204030204" pitchFamily="49" charset="0"/>
              </a:rPr>
              <a:t>&gt;)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35716    0.134    0.000   18.265    0.001 solution.py:111(</a:t>
            </a:r>
            <a:r>
              <a:rPr lang="ru-RU" sz="1400" dirty="0" err="1">
                <a:latin typeface="Consolas" panose="020B0609020204030204" pitchFamily="49" charset="0"/>
              </a:rPr>
              <a:t>greedy_ai</a:t>
            </a:r>
            <a:r>
              <a:rPr lang="ru-RU" sz="1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35170    0.105    0.000    0.627    0.000 solution.py:81(</a:t>
            </a:r>
            <a:r>
              <a:rPr lang="ru-RU" sz="1400" dirty="0" err="1">
                <a:latin typeface="Consolas" panose="020B0609020204030204" pitchFamily="49" charset="0"/>
              </a:rPr>
              <a:t>apply_move</a:t>
            </a:r>
            <a:r>
              <a:rPr lang="ru-RU" sz="1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      546    0.088    0.000   19.018    0.035 solution.py:217(</a:t>
            </a:r>
            <a:r>
              <a:rPr lang="ru-RU" sz="1400" dirty="0" err="1">
                <a:latin typeface="Consolas" panose="020B0609020204030204" pitchFamily="49" charset="0"/>
              </a:rPr>
              <a:t>solve</a:t>
            </a:r>
            <a:r>
              <a:rPr lang="ru-RU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именно ускорять?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8228013" cy="339248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3900" b="1" dirty="0" smtClean="0">
                <a:solidFill>
                  <a:schemeClr val="accent2"/>
                </a:solidFill>
              </a:rPr>
              <a:t>BFS</a:t>
            </a:r>
            <a:endParaRPr lang="ru-RU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6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ускорять </a:t>
            </a:r>
            <a:r>
              <a:rPr lang="en-US" dirty="0" smtClean="0"/>
              <a:t>BFS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4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Идеи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Растить как можно большую одноцветную область</a:t>
            </a:r>
            <a:endParaRPr lang="en-US" dirty="0"/>
          </a:p>
          <a:p>
            <a:r>
              <a:rPr lang="ru-RU" dirty="0"/>
              <a:t>Выбирать самую маленькую область</a:t>
            </a:r>
          </a:p>
          <a:p>
            <a:r>
              <a:rPr lang="ru-RU" dirty="0"/>
              <a:t>Выбирать любой ход, кроме самого распространенного цвета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81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Составляющие решения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dirty="0"/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Получение списка доступных ходов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Оценка состояния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31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Составляющие решения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Симуляция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 smtClean="0"/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Получение списка доступных ходов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Оценка </a:t>
            </a:r>
            <a:r>
              <a:rPr lang="ru-RU" b="1" strike="sngStrike" dirty="0" smtClean="0">
                <a:solidFill>
                  <a:schemeClr val="accent2"/>
                </a:solidFill>
              </a:rPr>
              <a:t>состояния</a:t>
            </a:r>
            <a:r>
              <a:rPr lang="ru-RU" b="1" dirty="0" smtClean="0">
                <a:solidFill>
                  <a:schemeClr val="accent2"/>
                </a:solidFill>
              </a:rPr>
              <a:t> хода</a:t>
            </a:r>
            <a:endParaRPr lang="ru-RU" b="1" dirty="0">
              <a:solidFill>
                <a:schemeClr val="accent2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</p:txBody>
      </p:sp>
    </p:spTree>
    <p:extLst>
      <p:ext uri="{BB962C8B-B14F-4D97-AF65-F5344CB8AC3E}">
        <p14:creationId xmlns:p14="http://schemas.microsoft.com/office/powerpoint/2010/main" val="22656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C17D8"/>
                </a:solidFill>
              </a:rPr>
              <a:t>Состояние игры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Список столбцов с </a:t>
            </a:r>
            <a:r>
              <a:rPr lang="ru-RU" dirty="0" err="1" smtClean="0"/>
              <a:t>тайлами</a:t>
            </a:r>
            <a:endParaRPr lang="ru-RU" dirty="0" smtClean="0"/>
          </a:p>
          <a:p>
            <a:r>
              <a:rPr lang="ru-RU" dirty="0" smtClean="0"/>
              <a:t>Набранные очки</a:t>
            </a:r>
          </a:p>
          <a:p>
            <a:r>
              <a:rPr lang="en-US" dirty="0" smtClean="0"/>
              <a:t>[</a:t>
            </a:r>
            <a:r>
              <a:rPr lang="ru-RU" dirty="0" smtClean="0"/>
              <a:t>Вспомогательная информация</a:t>
            </a:r>
            <a:r>
              <a:rPr lang="en-US" dirty="0" smtClean="0"/>
              <a:t> </a:t>
            </a:r>
            <a:r>
              <a:rPr lang="ru-RU" dirty="0" smtClean="0"/>
              <a:t>для ускорения остального</a:t>
            </a:r>
            <a:r>
              <a:rPr lang="en-US" dirty="0" smtClean="0"/>
              <a:t>]</a:t>
            </a:r>
          </a:p>
          <a:p>
            <a:pPr lvl="1">
              <a:buFont typeface="+mj-lt"/>
              <a:buAutoNum type="arabicPeriod"/>
            </a:pP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27805" y="3261738"/>
            <a:ext cx="30732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columns = [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[G, G, V, R],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[G, G],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[V, R, V],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[Y, V, R, V],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[Y, G, G]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3386138"/>
            <a:ext cx="3373655" cy="24660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06051" y="3261738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move = (3, 0)</a:t>
            </a:r>
          </a:p>
        </p:txBody>
      </p:sp>
      <p:sp>
        <p:nvSpPr>
          <p:cNvPr id="13" name="Двойные круглые скобки 12"/>
          <p:cNvSpPr/>
          <p:nvPr/>
        </p:nvSpPr>
        <p:spPr>
          <a:xfrm>
            <a:off x="551698" y="4169059"/>
            <a:ext cx="632210" cy="1862489"/>
          </a:xfrm>
          <a:prstGeom prst="bracketPair">
            <a:avLst/>
          </a:prstGeom>
          <a:ln w="57150">
            <a:solidFill>
              <a:srgbClr val="CC17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Двойные круглые скобки 13"/>
          <p:cNvSpPr/>
          <p:nvPr/>
        </p:nvSpPr>
        <p:spPr>
          <a:xfrm>
            <a:off x="5410852" y="3647975"/>
            <a:ext cx="2390230" cy="433137"/>
          </a:xfrm>
          <a:prstGeom prst="bracketPair">
            <a:avLst/>
          </a:prstGeom>
          <a:ln w="57150">
            <a:solidFill>
              <a:srgbClr val="CC17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войные круглые скобки 14"/>
          <p:cNvSpPr/>
          <p:nvPr/>
        </p:nvSpPr>
        <p:spPr>
          <a:xfrm>
            <a:off x="1668878" y="5312374"/>
            <a:ext cx="632210" cy="600602"/>
          </a:xfrm>
          <a:prstGeom prst="bracketPair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войные круглые скобки 15"/>
          <p:cNvSpPr/>
          <p:nvPr/>
        </p:nvSpPr>
        <p:spPr>
          <a:xfrm>
            <a:off x="8422105" y="3218422"/>
            <a:ext cx="2569946" cy="600602"/>
          </a:xfrm>
          <a:prstGeom prst="bracketPair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30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210" y="2732348"/>
            <a:ext cx="10980737" cy="1138236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Смотрим код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6579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было в коде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hints</a:t>
            </a:r>
            <a:endParaRPr lang="ru-RU" dirty="0" smtClean="0"/>
          </a:p>
          <a:p>
            <a:r>
              <a:rPr lang="en-US" dirty="0" smtClean="0"/>
              <a:t>Unit tests</a:t>
            </a:r>
          </a:p>
          <a:p>
            <a:r>
              <a:rPr lang="ru-RU" dirty="0" smtClean="0"/>
              <a:t>Устройство </a:t>
            </a:r>
            <a:r>
              <a:rPr lang="en-US" dirty="0" smtClean="0"/>
              <a:t>main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9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Другая 2">
      <a:dk1>
        <a:srgbClr val="FFFFFF"/>
      </a:dk1>
      <a:lt1>
        <a:srgbClr val="FFFFFF"/>
      </a:lt1>
      <a:dk2>
        <a:srgbClr val="000000"/>
      </a:dk2>
      <a:lt2>
        <a:srgbClr val="03081B"/>
      </a:lt2>
      <a:accent1>
        <a:srgbClr val="FE25A7"/>
      </a:accent1>
      <a:accent2>
        <a:srgbClr val="1AB3D5"/>
      </a:accent2>
      <a:accent3>
        <a:srgbClr val="A30CFF"/>
      </a:accent3>
      <a:accent4>
        <a:srgbClr val="1C14EB"/>
      </a:accent4>
      <a:accent5>
        <a:srgbClr val="03CD6E"/>
      </a:accent5>
      <a:accent6>
        <a:srgbClr val="FC843C"/>
      </a:accent6>
      <a:hlink>
        <a:srgbClr val="FE25A7"/>
      </a:hlink>
      <a:folHlink>
        <a:srgbClr val="A30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C31BFB067CE438418208BFBD95ACF" ma:contentTypeVersion="4" ma:contentTypeDescription="Создание документа." ma:contentTypeScope="" ma:versionID="e5ae66e525818dd68787b862137e2b0d">
  <xsd:schema xmlns:xsd="http://www.w3.org/2001/XMLSchema" xmlns:xs="http://www.w3.org/2001/XMLSchema" xmlns:p="http://schemas.microsoft.com/office/2006/metadata/properties" xmlns:ns2="3344343f-a5f0-456c-af59-3f91e5f2cd12" targetNamespace="http://schemas.microsoft.com/office/2006/metadata/properties" ma:root="true" ma:fieldsID="301cf6c2f636c79f02f11baba80e7105" ns2:_="">
    <xsd:import namespace="3344343f-a5f0-456c-af59-3f91e5f2cd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4343f-a5f0-456c-af59-3f91e5f2c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0368C2-9EA3-4CF4-BF35-28C0E3B3E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44343f-a5f0-456c-af59-3f91e5f2cd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B755E9-87B2-4582-9EA2-5AB147E9C5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AD1C3F-2D59-484F-A9CD-A1FE403906F6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3344343f-a5f0-456c-af59-3f91e5f2cd12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20957</TotalTime>
  <Words>927</Words>
  <Application>Microsoft Office PowerPoint</Application>
  <PresentationFormat>Широкоэкранный</PresentationFormat>
  <Paragraphs>170</Paragraphs>
  <Slides>34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Golos Text</vt:lpstr>
      <vt:lpstr>Golos Text Black</vt:lpstr>
      <vt:lpstr>Golos Text VF</vt:lpstr>
      <vt:lpstr>JetBrains Mono</vt:lpstr>
      <vt:lpstr>Office Theme</vt:lpstr>
      <vt:lpstr>Школа «Алгоритмы, играющие в игры»</vt:lpstr>
      <vt:lpstr>Организационные вопросы</vt:lpstr>
      <vt:lpstr>Same Game https://www.codingame.com/multiplayer/optimization/samegame </vt:lpstr>
      <vt:lpstr>Идеи</vt:lpstr>
      <vt:lpstr>Составляющие решения</vt:lpstr>
      <vt:lpstr>Составляющие решения</vt:lpstr>
      <vt:lpstr>Состояние игры</vt:lpstr>
      <vt:lpstr>Смотрим код</vt:lpstr>
      <vt:lpstr>Что было в коде</vt:lpstr>
      <vt:lpstr>Получение списка ходов</vt:lpstr>
      <vt:lpstr>Unit Tests</vt:lpstr>
      <vt:lpstr>Оценка хода. Идеи:</vt:lpstr>
      <vt:lpstr>Практика</vt:lpstr>
      <vt:lpstr>Презентация PowerPoint</vt:lpstr>
      <vt:lpstr>Презентация PowerPoint</vt:lpstr>
      <vt:lpstr>Жадный алгоритм (Greedy Search)</vt:lpstr>
      <vt:lpstr>Жадный алгоритм (Greedy Search)</vt:lpstr>
      <vt:lpstr>Жадный 2</vt:lpstr>
      <vt:lpstr>Жадный 2</vt:lpstr>
      <vt:lpstr>Жадный 2</vt:lpstr>
      <vt:lpstr>Жадный 2</vt:lpstr>
      <vt:lpstr>Применение хода</vt:lpstr>
      <vt:lpstr>Почему нельзя менять state?</vt:lpstr>
      <vt:lpstr>Оценка не хода, а состояния</vt:lpstr>
      <vt:lpstr>Жадный 2. Другой взгляд</vt:lpstr>
      <vt:lpstr>Практика</vt:lpstr>
      <vt:lpstr>Альтернативные идеи</vt:lpstr>
      <vt:lpstr>Ещё одна функци оценки</vt:lpstr>
      <vt:lpstr>Сработает ли случайный поиск?</vt:lpstr>
      <vt:lpstr>Как улучшить случайный поиск?</vt:lpstr>
      <vt:lpstr>Ускорение кода</vt:lpstr>
      <vt:lpstr>Профилирование кода</vt:lpstr>
      <vt:lpstr>Что именно ускорять?</vt:lpstr>
      <vt:lpstr>Как ускорять BFS?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Школа АИВИ</dc:title>
  <dc:creator>Костоусова Анастасия Николаевна</dc:creator>
  <cp:lastModifiedBy>Егоров Павел Владимирович</cp:lastModifiedBy>
  <cp:revision>535</cp:revision>
  <dcterms:created xsi:type="dcterms:W3CDTF">2021-04-11T13:35:26Z</dcterms:created>
  <dcterms:modified xsi:type="dcterms:W3CDTF">2022-01-27T15:20:10Z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1049-11.2.0.10101</vt:lpwstr>
  </property>
  <property fmtid="{D5CDD505-2E9C-101B-9397-08002B2CF9AE}" pid="3" name="ContentTypeId">
    <vt:lpwstr>0x010100D15C31BFB067CE438418208BFBD95ACF</vt:lpwstr>
  </property>
</Properties>
</file>