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60" r:id="rId7"/>
    <p:sldId id="276" r:id="rId8"/>
    <p:sldId id="263" r:id="rId9"/>
    <p:sldId id="269" r:id="rId10"/>
    <p:sldId id="270" r:id="rId11"/>
    <p:sldId id="274" r:id="rId12"/>
    <p:sldId id="275" r:id="rId13"/>
    <p:sldId id="277" r:id="rId14"/>
    <p:sldId id="278" r:id="rId15"/>
    <p:sldId id="285" r:id="rId16"/>
    <p:sldId id="281" r:id="rId17"/>
    <p:sldId id="282" r:id="rId18"/>
    <p:sldId id="283" r:id="rId19"/>
    <p:sldId id="284" r:id="rId20"/>
    <p:sldId id="27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5597" autoAdjust="0"/>
  </p:normalViewPr>
  <p:slideViewPr>
    <p:cSldViewPr snapToGrid="0">
      <p:cViewPr varScale="1">
        <p:scale>
          <a:sx n="93" d="100"/>
          <a:sy n="93" d="100"/>
        </p:scale>
        <p:origin x="115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multiplayer/optimization/samega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etbrains.com/edu-products/download/#section=pycharm-edu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ru-RU" baseline="0" dirty="0" smtClean="0"/>
              <a:t> Анонс дня</a:t>
            </a:r>
          </a:p>
          <a:p>
            <a:endParaRPr lang="ru-RU" baseline="0" dirty="0" smtClean="0"/>
          </a:p>
          <a:p>
            <a:r>
              <a:rPr lang="ru-RU" dirty="0" smtClean="0"/>
              <a:t>На этот раз познакомимся с новой игрой под названием </a:t>
            </a:r>
            <a:r>
              <a:rPr lang="ru-RU" dirty="0" err="1" smtClean="0"/>
              <a:t>Same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. В ней симуляцию вам придется запрограммировать самостоятельно. Поэтому мы подробно разберем все идеи и алгоритмы, которые для этого понадобятся. По пути познакомимся с новыми возможностями языка </a:t>
            </a:r>
            <a:r>
              <a:rPr lang="ru-RU" dirty="0" err="1" smtClean="0"/>
              <a:t>Python</a:t>
            </a:r>
            <a:r>
              <a:rPr lang="ru-RU" dirty="0" smtClean="0"/>
              <a:t>: юнит-тестами, позволяющими легко тестировать свой код, и </a:t>
            </a:r>
            <a:r>
              <a:rPr lang="ru-RU" dirty="0" err="1" smtClean="0"/>
              <a:t>type-hints</a:t>
            </a:r>
            <a:r>
              <a:rPr lang="ru-RU" dirty="0" smtClean="0"/>
              <a:t>, позволяющие сделать ваш код понятнее.</a:t>
            </a:r>
          </a:p>
          <a:p>
            <a:r>
              <a:rPr lang="ru-RU" dirty="0" smtClean="0"/>
              <a:t>И наконец, мы рассмотрим как имея готовую симуляцию можно реализовать жадный алгоритм для решения этой задачи. В конце вы опять получите заготовку кода для реализации разобранного на лекции алгоритма. Это будет вашим следующим домашним заданием.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Ссылки: </a:t>
            </a:r>
            <a:br>
              <a:rPr lang="ru-RU" dirty="0" smtClean="0"/>
            </a:br>
            <a:r>
              <a:rPr lang="en-US" dirty="0" smtClean="0"/>
              <a:t>Same Game </a:t>
            </a:r>
            <a:r>
              <a:rPr lang="en-US" dirty="0" smtClean="0">
                <a:hlinkClick r:id="rId3"/>
              </a:rPr>
              <a:t>https://www.codingame.com/multiplayer/optimization/samegame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PyCharm</a:t>
            </a:r>
            <a:r>
              <a:rPr lang="en-US" dirty="0" smtClean="0"/>
              <a:t> Edu </a:t>
            </a:r>
            <a:r>
              <a:rPr lang="en-US" sz="1200" dirty="0" smtClean="0">
                <a:hlinkClick r:id="rId4"/>
              </a:rPr>
              <a:t>https://www.jetbrains.com/edu-products/download/#section=pycharm-edu</a:t>
            </a:r>
            <a:r>
              <a:rPr lang="ru-RU" sz="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Вопрос: Как впечатления от тех, кто пытался сдавать предыдущие задачи?</a:t>
            </a:r>
          </a:p>
          <a:p>
            <a:r>
              <a:rPr lang="ru-RU" baseline="0" dirty="0" smtClean="0"/>
              <a:t>Всем нужна была помощь с отладкой.</a:t>
            </a:r>
            <a:br>
              <a:rPr lang="ru-RU" baseline="0" dirty="0" smtClean="0"/>
            </a:br>
            <a:r>
              <a:rPr lang="ru-RU" baseline="0" dirty="0" smtClean="0"/>
              <a:t>Часть людей приходила на консультации вообще без кода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Юнит</a:t>
            </a:r>
            <a:r>
              <a:rPr lang="ru-RU" baseline="0" dirty="0" smtClean="0"/>
              <a:t> тесты помогут отлаживать ошибки, но для этого нужен </a:t>
            </a:r>
            <a:r>
              <a:rPr lang="en-US" baseline="0" dirty="0" err="1" smtClean="0"/>
              <a:t>PyCharm</a:t>
            </a:r>
            <a:endParaRPr lang="ru-RU" baseline="0" dirty="0" smtClean="0"/>
          </a:p>
          <a:p>
            <a:r>
              <a:rPr lang="ru-RU" dirty="0" err="1" smtClean="0"/>
              <a:t>Домашка</a:t>
            </a:r>
            <a:r>
              <a:rPr lang="ru-RU" baseline="0" dirty="0" smtClean="0"/>
              <a:t> будет больше, а поэтому делайте ее заранее!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</a:t>
            </a:r>
            <a:r>
              <a:rPr lang="ru-RU" baseline="0" dirty="0" smtClean="0"/>
              <a:t>очему нельзя было менять состояние, как в прошлой игре?</a:t>
            </a:r>
          </a:p>
          <a:p>
            <a:r>
              <a:rPr lang="ru-RU" dirty="0" smtClean="0"/>
              <a:t>Почему</a:t>
            </a:r>
            <a:r>
              <a:rPr lang="ru-RU" baseline="0" dirty="0" smtClean="0"/>
              <a:t> в той игре мы не сделали так же как и тут?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baseline="0" dirty="0" smtClean="0"/>
              <a:t>Т: А как проверить, есть ли </a:t>
            </a:r>
            <a:r>
              <a:rPr lang="ru-RU" baseline="0" dirty="0" err="1" smtClean="0"/>
              <a:t>тайл</a:t>
            </a:r>
            <a:r>
              <a:rPr lang="ru-RU" baseline="0" dirty="0" smtClean="0"/>
              <a:t> в удаляемой области?</a:t>
            </a:r>
            <a:br>
              <a:rPr lang="ru-RU" baseline="0" dirty="0" smtClean="0"/>
            </a:b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Напомню,</a:t>
            </a:r>
            <a:r>
              <a:rPr lang="ru-RU" baseline="0" dirty="0" smtClean="0"/>
              <a:t> нам выгодно собирать большую связную область одного цвета.</a:t>
            </a:r>
            <a:endParaRPr lang="ru-RU" dirty="0" smtClean="0"/>
          </a:p>
          <a:p>
            <a:r>
              <a:rPr lang="ru-RU" dirty="0" smtClean="0"/>
              <a:t>То есть чем</a:t>
            </a:r>
            <a:r>
              <a:rPr lang="ru-RU" baseline="0" dirty="0" smtClean="0"/>
              <a:t> больше больших областей, тем лучше.</a:t>
            </a:r>
            <a:br>
              <a:rPr lang="ru-RU" baseline="0" dirty="0" smtClean="0"/>
            </a:br>
            <a:r>
              <a:rPr lang="ru-RU" baseline="0" dirty="0" smtClean="0"/>
              <a:t>Какие есть идеи, как это можно формализовать? Превратить в формулу?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28 человек из </a:t>
            </a:r>
            <a:r>
              <a:rPr lang="en-US" dirty="0" smtClean="0"/>
              <a:t>~50</a:t>
            </a:r>
            <a:br>
              <a:rPr lang="en-US" dirty="0" smtClean="0"/>
            </a:br>
            <a:r>
              <a:rPr lang="en-US" dirty="0" smtClean="0"/>
              <a:t>21</a:t>
            </a:r>
            <a:r>
              <a:rPr lang="en-US" baseline="0" dirty="0" smtClean="0"/>
              <a:t> — </a:t>
            </a:r>
            <a:r>
              <a:rPr lang="ru-RU" baseline="0" dirty="0" smtClean="0"/>
              <a:t>вне Контура</a:t>
            </a:r>
          </a:p>
          <a:p>
            <a:r>
              <a:rPr lang="ru-RU" baseline="0" dirty="0" smtClean="0"/>
              <a:t>19 — программистами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где на картинках:</a:t>
            </a:r>
            <a:endParaRPr lang="en-US" baseline="0" dirty="0" smtClean="0"/>
          </a:p>
          <a:p>
            <a:r>
              <a:rPr lang="ru-RU" dirty="0" smtClean="0"/>
              <a:t>Тинькофф</a:t>
            </a:r>
            <a:r>
              <a:rPr lang="ru-RU" baseline="0" dirty="0" smtClean="0"/>
              <a:t> Яндекс </a:t>
            </a:r>
            <a:r>
              <a:rPr lang="ru-RU" baseline="0" dirty="0" err="1" smtClean="0"/>
              <a:t>Даблтэп</a:t>
            </a:r>
            <a:endParaRPr lang="ru-RU" baseline="0" dirty="0" smtClean="0"/>
          </a:p>
          <a:p>
            <a:r>
              <a:rPr lang="ru-RU" baseline="0" dirty="0" smtClean="0"/>
              <a:t>Экстрим . </a:t>
            </a:r>
            <a:r>
              <a:rPr lang="ru-RU" baseline="0" dirty="0" err="1" smtClean="0"/>
              <a:t>Наумен</a:t>
            </a:r>
            <a:endParaRPr lang="ru-RU" baseline="0" dirty="0" smtClean="0"/>
          </a:p>
          <a:p>
            <a:r>
              <a:rPr lang="ru-RU" baseline="0" dirty="0" smtClean="0"/>
              <a:t>. Контур </a:t>
            </a:r>
            <a:r>
              <a:rPr lang="ru-RU" baseline="0" dirty="0" err="1" smtClean="0"/>
              <a:t>Сбер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fiiturfu" TargetMode="External"/><Relationship Id="rId2" Type="http://schemas.openxmlformats.org/officeDocument/2006/relationships/hyperlink" Target="https://fiit-urfu.r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iit-urfu.ru/lp/bot-scho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multiplayer/bot-programming/line-rac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0" y="1340036"/>
            <a:ext cx="6741223" cy="1563623"/>
          </a:xfrm>
        </p:spPr>
        <p:txBody>
          <a:bodyPr anchor="b">
            <a:noAutofit/>
          </a:bodyPr>
          <a:lstStyle/>
          <a:p>
            <a:pPr algn="l"/>
            <a:r>
              <a:rPr lang="ru-RU" b="1" dirty="0" smtClean="0"/>
              <a:t>Игры с соперниками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Школа «Алгоритмы, играющие в игры»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56" y="2519186"/>
            <a:ext cx="1676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3887" y="274639"/>
            <a:ext cx="11301020" cy="1138236"/>
          </a:xfrm>
        </p:spPr>
        <p:txBody>
          <a:bodyPr/>
          <a:lstStyle/>
          <a:p>
            <a:r>
              <a:rPr lang="ru-RU" dirty="0" smtClean="0"/>
              <a:t>Что тянут за собой эти «игрушки»?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физика и математика </a:t>
            </a:r>
            <a:r>
              <a:rPr lang="ru-RU" dirty="0"/>
              <a:t>— в некоторых </a:t>
            </a:r>
            <a:r>
              <a:rPr lang="ru-RU" dirty="0" smtClean="0"/>
              <a:t>«</a:t>
            </a:r>
            <a:r>
              <a:rPr lang="ru-RU" dirty="0" err="1" smtClean="0"/>
              <a:t>физичных</a:t>
            </a:r>
            <a:r>
              <a:rPr lang="ru-RU" dirty="0"/>
              <a:t>»</a:t>
            </a:r>
            <a:r>
              <a:rPr lang="ru-RU" dirty="0" smtClean="0"/>
              <a:t> играх</a:t>
            </a:r>
          </a:p>
          <a:p>
            <a:r>
              <a:rPr lang="ru-RU" dirty="0"/>
              <a:t>английский — чтобы читать условия, форум и отчеты участников</a:t>
            </a:r>
          </a:p>
          <a:p>
            <a:r>
              <a:rPr lang="ru-RU" dirty="0" smtClean="0"/>
              <a:t>ООП — с ним код понятнее и аккуратнее</a:t>
            </a:r>
          </a:p>
          <a:p>
            <a:r>
              <a:rPr lang="ru-RU" dirty="0" smtClean="0"/>
              <a:t>большие исходники, на сотни строк кода, много дней разработки</a:t>
            </a:r>
          </a:p>
          <a:p>
            <a:r>
              <a:rPr lang="ru-RU" dirty="0" smtClean="0"/>
              <a:t>тестирование — без него сложно найти баги</a:t>
            </a:r>
          </a:p>
          <a:p>
            <a:r>
              <a:rPr lang="ru-RU" dirty="0" smtClean="0"/>
              <a:t>отладка — практика поиска ошибок в своем коде</a:t>
            </a:r>
          </a:p>
          <a:p>
            <a:r>
              <a:rPr lang="ru-RU" dirty="0" smtClean="0"/>
              <a:t>профилирование — с ним понятнее, что оптимизировать</a:t>
            </a:r>
          </a:p>
          <a:p>
            <a:r>
              <a:rPr lang="ru-RU" dirty="0"/>
              <a:t>алгоритмы и структуры данных — чтобы </a:t>
            </a:r>
            <a:r>
              <a:rPr lang="ru-RU" dirty="0" smtClean="0"/>
              <a:t>оптимизировать</a:t>
            </a:r>
          </a:p>
          <a:p>
            <a:r>
              <a:rPr lang="ru-RU" dirty="0" smtClean="0"/>
              <a:t>командная работа, чтение чужого кода — чтобы искать ошибки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3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я готовил эти занятия?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Выбрал игру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Изучил </a:t>
            </a:r>
            <a:r>
              <a:rPr lang="ru-RU" dirty="0"/>
              <a:t>отчеты участников, особенно победителей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Выбрал </a:t>
            </a:r>
            <a:r>
              <a:rPr lang="ru-RU" dirty="0"/>
              <a:t>подходящий </a:t>
            </a:r>
            <a:r>
              <a:rPr lang="ru-RU" dirty="0" smtClean="0"/>
              <a:t>алгоритм решения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Решил игру самостоятельно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Упростил, убрал лишнее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Разбил на задания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Определил, какая теория нужна, чтобы ученики справились с заданиями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5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Интересные, несложные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Физика движения:</a:t>
            </a:r>
            <a:endParaRPr lang="en-US" dirty="0" smtClean="0"/>
          </a:p>
          <a:p>
            <a:pPr lvl="1"/>
            <a:r>
              <a:rPr lang="en-US" dirty="0" smtClean="0"/>
              <a:t>Search Race</a:t>
            </a:r>
            <a:endParaRPr lang="ru-RU" dirty="0" smtClean="0"/>
          </a:p>
          <a:p>
            <a:pPr lvl="1"/>
            <a:r>
              <a:rPr lang="en-US" dirty="0" smtClean="0"/>
              <a:t>Mad Pod Racing</a:t>
            </a:r>
            <a:endParaRPr lang="ru-RU" dirty="0" smtClean="0"/>
          </a:p>
          <a:p>
            <a:pPr lvl="1"/>
            <a:r>
              <a:rPr lang="en-US" dirty="0" smtClean="0"/>
              <a:t>Mean Max</a:t>
            </a:r>
            <a:endParaRPr lang="ru-RU" dirty="0" smtClean="0"/>
          </a:p>
          <a:p>
            <a:pPr lvl="1"/>
            <a:r>
              <a:rPr lang="en-US" dirty="0" smtClean="0"/>
              <a:t>Poker Chip</a:t>
            </a:r>
            <a:r>
              <a:rPr lang="ru-RU" dirty="0" smtClean="0"/>
              <a:t> </a:t>
            </a:r>
            <a:r>
              <a:rPr lang="en-US" dirty="0" smtClean="0"/>
              <a:t>Race</a:t>
            </a:r>
          </a:p>
          <a:p>
            <a:pPr lvl="1"/>
            <a:r>
              <a:rPr lang="en-US" dirty="0"/>
              <a:t>Broomstick </a:t>
            </a:r>
            <a:r>
              <a:rPr lang="en-US" dirty="0" smtClean="0"/>
              <a:t>flyers</a:t>
            </a:r>
            <a:endParaRPr lang="ru-RU" dirty="0" smtClean="0"/>
          </a:p>
          <a:p>
            <a:r>
              <a:rPr lang="ru-RU" dirty="0" smtClean="0"/>
              <a:t>Пошаговые паззлы и игры:</a:t>
            </a:r>
            <a:endParaRPr lang="en-US" dirty="0" smtClean="0"/>
          </a:p>
          <a:p>
            <a:pPr lvl="1"/>
            <a:r>
              <a:rPr lang="en-US" dirty="0" smtClean="0"/>
              <a:t>Same Game</a:t>
            </a:r>
          </a:p>
          <a:p>
            <a:pPr lvl="1"/>
            <a:r>
              <a:rPr lang="en-US" dirty="0" smtClean="0"/>
              <a:t>2048</a:t>
            </a:r>
          </a:p>
          <a:p>
            <a:pPr lvl="1"/>
            <a:r>
              <a:rPr lang="en-US" dirty="0" smtClean="0"/>
              <a:t>Connect4</a:t>
            </a:r>
            <a:endParaRPr lang="ru-RU" dirty="0" smtClean="0"/>
          </a:p>
          <a:p>
            <a:pPr lvl="1"/>
            <a:r>
              <a:rPr lang="en-US" dirty="0" smtClean="0"/>
              <a:t>Smash</a:t>
            </a:r>
            <a:r>
              <a:rPr lang="ru-RU" dirty="0" smtClean="0"/>
              <a:t> </a:t>
            </a: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20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14439" y="2490439"/>
            <a:ext cx="7263161" cy="1519529"/>
          </a:xfrm>
        </p:spPr>
        <p:txBody>
          <a:bodyPr anchor="b">
            <a:noAutofit/>
          </a:bodyPr>
          <a:lstStyle/>
          <a:p>
            <a:r>
              <a:rPr lang="ru-RU" sz="3600" b="1" dirty="0"/>
              <a:t>ФИИТ </a:t>
            </a:r>
            <a:r>
              <a:rPr lang="ru-RU" sz="3600" b="1" dirty="0" err="1"/>
              <a:t>УрФУ</a:t>
            </a:r>
            <a:r>
              <a:rPr lang="ru-RU" sz="3600" b="1" dirty="0"/>
              <a:t> — </a:t>
            </a:r>
            <a:r>
              <a:rPr lang="ru-RU" sz="3600" b="1" dirty="0" err="1"/>
              <a:t>бакалавриат</a:t>
            </a:r>
            <a:r>
              <a:rPr lang="ru-RU" sz="3600" b="1" dirty="0"/>
              <a:t> для крутых разработчиков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Павел Егоров </a:t>
            </a:r>
            <a:r>
              <a:rPr lang="en-US" dirty="0" smtClean="0"/>
              <a:t>@</a:t>
            </a:r>
            <a:r>
              <a:rPr lang="en-US" dirty="0" err="1" smtClean="0"/>
              <a:t>xoposhiy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0" y="2075631"/>
            <a:ext cx="2705597" cy="27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Сайты ФИИТ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https://fiit-urfu.ru</a:t>
            </a:r>
            <a:r>
              <a:rPr lang="ru-RU" dirty="0" smtClean="0"/>
              <a:t> </a:t>
            </a:r>
          </a:p>
          <a:p>
            <a:r>
              <a:rPr lang="en-US" dirty="0" smtClean="0">
                <a:hlinkClick r:id="rId3"/>
              </a:rPr>
              <a:t>https://vk.com/fiiturfu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Стажировка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04560" y="792481"/>
            <a:ext cx="5600064" cy="533685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28 студентов стажировались</a:t>
            </a:r>
          </a:p>
          <a:p>
            <a:pPr marL="0" indent="0">
              <a:buNone/>
            </a:pPr>
            <a:r>
              <a:rPr lang="ru-RU" dirty="0" smtClean="0"/>
              <a:t>21 — разработчиками</a:t>
            </a:r>
          </a:p>
          <a:p>
            <a:pPr marL="0" indent="0">
              <a:buNone/>
            </a:pPr>
            <a:r>
              <a:rPr lang="ru-RU" dirty="0" smtClean="0"/>
              <a:t>5 — аналитиками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45" y="0"/>
            <a:ext cx="646062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3" y="-336886"/>
            <a:ext cx="5734634" cy="8348639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 rot="16200000">
            <a:off x="3871997" y="938891"/>
            <a:ext cx="2846549" cy="968768"/>
            <a:chOff x="5850504" y="-1600943"/>
            <a:chExt cx="2846549" cy="968768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504" y="-1600943"/>
              <a:ext cx="968768" cy="96876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60855" y="-1501281"/>
              <a:ext cx="20361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u="sng" dirty="0" err="1" smtClean="0">
                  <a:solidFill>
                    <a:srgbClr val="CD0079"/>
                  </a:solidFill>
                  <a:latin typeface="Golos Text" panose="020B0503020202020204" pitchFamily="34" charset="-52"/>
                  <a:cs typeface="Golos Text" panose="020B0503020202020204" pitchFamily="34" charset="-52"/>
                </a:rPr>
                <a:t>fiiturfu</a:t>
              </a:r>
              <a:endParaRPr lang="ru-RU" sz="4400" u="sng" dirty="0">
                <a:solidFill>
                  <a:srgbClr val="CD0079"/>
                </a:solidFill>
                <a:latin typeface="Golos Text" panose="020B0503020202020204" pitchFamily="34" charset="-52"/>
                <a:cs typeface="Golos Text" panose="020B0503020202020204" pitchFamily="34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4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451" y="1776954"/>
            <a:ext cx="10363200" cy="2123954"/>
          </a:xfrm>
        </p:spPr>
        <p:txBody>
          <a:bodyPr/>
          <a:lstStyle/>
          <a:p>
            <a:r>
              <a:rPr lang="ru-RU" b="1" dirty="0" smtClean="0"/>
              <a:t>Алгоритмы</a:t>
            </a:r>
            <a:r>
              <a:rPr lang="ru-RU" b="1" dirty="0"/>
              <a:t>, играющие в </a:t>
            </a:r>
            <a:r>
              <a:rPr lang="ru-RU" b="1" dirty="0" smtClean="0"/>
              <a:t>игры</a:t>
            </a:r>
            <a:br>
              <a:rPr lang="ru-RU" b="1" dirty="0" smtClean="0"/>
            </a:br>
            <a:r>
              <a:rPr lang="ru-RU" b="1" dirty="0" smtClean="0"/>
              <a:t>для школьников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27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Приглашайте своих школьников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5612459" cy="453707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fiit-urfu.ru/lp/bot-school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3</a:t>
            </a:r>
            <a:r>
              <a:rPr lang="ru-RU" dirty="0" smtClean="0"/>
              <a:t> недели</a:t>
            </a:r>
          </a:p>
          <a:p>
            <a:pPr lvl="1"/>
            <a:r>
              <a:rPr lang="ru-RU" dirty="0" smtClean="0"/>
              <a:t>1 очное занятие в неделю</a:t>
            </a:r>
          </a:p>
          <a:p>
            <a:pPr lvl="1"/>
            <a:r>
              <a:rPr lang="ru-RU" dirty="0" smtClean="0"/>
              <a:t>1 онлайн-консультация</a:t>
            </a:r>
            <a:endParaRPr lang="en-US" dirty="0" smtClean="0"/>
          </a:p>
          <a:p>
            <a:r>
              <a:rPr lang="ru-RU" dirty="0" smtClean="0"/>
              <a:t>Как попасть?</a:t>
            </a:r>
          </a:p>
          <a:p>
            <a:pPr lvl="1"/>
            <a:r>
              <a:rPr lang="ru-RU" dirty="0" smtClean="0"/>
              <a:t>Заполнить форму →</a:t>
            </a:r>
          </a:p>
          <a:p>
            <a:pPr lvl="1"/>
            <a:r>
              <a:rPr lang="ru-RU" dirty="0" smtClean="0"/>
              <a:t>выполнить тестовое до </a:t>
            </a:r>
            <a:r>
              <a:rPr lang="ru-RU" b="1" dirty="0" smtClean="0">
                <a:solidFill>
                  <a:schemeClr val="accent2"/>
                </a:solidFill>
              </a:rPr>
              <a:t>28 марта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35" y="1592263"/>
            <a:ext cx="4910138" cy="4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7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77308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99" y="4870743"/>
            <a:ext cx="10980737" cy="1138236"/>
          </a:xfrm>
        </p:spPr>
        <p:txBody>
          <a:bodyPr/>
          <a:lstStyle/>
          <a:p>
            <a:r>
              <a:rPr lang="en-US" b="1" dirty="0" smtClean="0">
                <a:latin typeface="Golos Text" panose="020B0503020202020204" pitchFamily="34" charset="-52"/>
                <a:cs typeface="Golos Text" panose="020B0503020202020204" pitchFamily="34" charset="-52"/>
              </a:rPr>
              <a:t>Line Racing </a:t>
            </a:r>
            <a:br>
              <a:rPr lang="en-US" b="1" dirty="0" smtClean="0">
                <a:latin typeface="Golos Text" panose="020B0503020202020204" pitchFamily="34" charset="-52"/>
                <a:cs typeface="Golos Text" panose="020B0503020202020204" pitchFamily="34" charset="-52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https</a:t>
            </a:r>
            <a:r>
              <a:rPr lang="en-US" sz="2000" b="1" dirty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://</a:t>
            </a:r>
            <a:r>
              <a:rPr lang="en-US" sz="20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www.codingame.com/multiplayer/bot-programming/line-racing</a:t>
            </a:r>
            <a:r>
              <a:rPr lang="en-US" sz="20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</a:t>
            </a:r>
            <a:endParaRPr lang="ru-RU" b="1" dirty="0">
              <a:solidFill>
                <a:schemeClr val="accent2"/>
              </a:solidFill>
              <a:latin typeface="Golos Text" panose="020B0503020202020204" pitchFamily="34" charset="-52"/>
              <a:cs typeface="Golos Text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32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 smtClean="0"/>
              <a:t>Применение </a:t>
            </a:r>
            <a:r>
              <a:rPr lang="ru-RU" dirty="0"/>
              <a:t>одного </a:t>
            </a:r>
            <a:r>
              <a:rPr lang="ru-RU" dirty="0" smtClean="0"/>
              <a:t>хода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Поле 20 </a:t>
            </a:r>
            <a:r>
              <a:rPr lang="en-US" dirty="0" smtClean="0"/>
              <a:t>x </a:t>
            </a:r>
            <a:r>
              <a:rPr lang="ru-RU" dirty="0" smtClean="0"/>
              <a:t>30</a:t>
            </a:r>
            <a:endParaRPr lang="en-US" dirty="0" smtClean="0"/>
          </a:p>
          <a:p>
            <a:pPr lvl="1"/>
            <a:r>
              <a:rPr lang="en-US" dirty="0" err="1" smtClean="0"/>
              <a:t>state.cells</a:t>
            </a:r>
            <a:r>
              <a:rPr lang="en-US" dirty="0" smtClean="0"/>
              <a:t>[x][y] == </a:t>
            </a:r>
            <a:r>
              <a:rPr lang="ru-RU" dirty="0" err="1" smtClean="0"/>
              <a:t>номер_игрока</a:t>
            </a:r>
            <a:endParaRPr lang="ru-RU" dirty="0" smtClean="0"/>
          </a:p>
          <a:p>
            <a:r>
              <a:rPr lang="ru-RU" dirty="0" smtClean="0"/>
              <a:t>Позиции мотоциклов</a:t>
            </a:r>
            <a:endParaRPr lang="en-US" dirty="0" smtClean="0"/>
          </a:p>
          <a:p>
            <a:pPr lvl="1"/>
            <a:r>
              <a:rPr lang="en-US" dirty="0" err="1" smtClean="0"/>
              <a:t>state.players</a:t>
            </a:r>
            <a:r>
              <a:rPr lang="en-US" dirty="0" smtClean="0"/>
              <a:t>[</a:t>
            </a:r>
            <a:r>
              <a:rPr lang="ru-RU" dirty="0" err="1" smtClean="0"/>
              <a:t>номер_игрока</a:t>
            </a:r>
            <a:r>
              <a:rPr lang="en-US" dirty="0" smtClean="0"/>
              <a:t>] == (x, y)</a:t>
            </a:r>
            <a:endParaRPr lang="ru-RU" dirty="0" smtClean="0"/>
          </a:p>
          <a:p>
            <a:r>
              <a:rPr lang="ru-RU" dirty="0" smtClean="0"/>
              <a:t>Номер текущего игрока (наш номер)</a:t>
            </a:r>
            <a:endParaRPr lang="en-US" dirty="0" smtClean="0"/>
          </a:p>
          <a:p>
            <a:pPr lvl="1"/>
            <a:r>
              <a:rPr lang="en-US" dirty="0" err="1" smtClean="0"/>
              <a:t>state.player_index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moves()</a:t>
            </a:r>
            <a:r>
              <a:rPr lang="ru-RU" dirty="0" smtClean="0"/>
              <a:t> — возвращает список корректных ходов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apply_move</a:t>
            </a:r>
            <a:r>
              <a:rPr lang="en-US" dirty="0" smtClean="0"/>
              <a:t>(move)</a:t>
            </a:r>
            <a:r>
              <a:rPr lang="ru-RU" dirty="0" smtClean="0"/>
              <a:t> —</a:t>
            </a:r>
            <a:r>
              <a:rPr lang="en-US" dirty="0" smtClean="0"/>
              <a:t> </a:t>
            </a:r>
            <a:r>
              <a:rPr lang="ru-RU" dirty="0" smtClean="0"/>
              <a:t>применяет ход (сдвигает один мотоцикл)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0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 копированием?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Состояние — таблица 20 </a:t>
            </a:r>
            <a:r>
              <a:rPr lang="en-US" dirty="0" smtClean="0"/>
              <a:t>x</a:t>
            </a:r>
            <a:r>
              <a:rPr lang="ru-RU" dirty="0" smtClean="0"/>
              <a:t> 30</a:t>
            </a:r>
            <a:r>
              <a:rPr lang="en-US" dirty="0" smtClean="0"/>
              <a:t>.</a:t>
            </a:r>
            <a:r>
              <a:rPr lang="ru-RU" dirty="0" smtClean="0"/>
              <a:t> Копировать — дорого</a:t>
            </a:r>
          </a:p>
          <a:p>
            <a:r>
              <a:rPr lang="ru-RU" dirty="0" smtClean="0"/>
              <a:t>Зато отменить сделанный ход — легко.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undo = </a:t>
            </a:r>
            <a:r>
              <a:rPr lang="en-US" dirty="0" err="1" smtClean="0">
                <a:latin typeface="Consolas" panose="020B0609020204030204" pitchFamily="49" charset="0"/>
              </a:rPr>
              <a:t>state.apply_move</a:t>
            </a:r>
            <a:r>
              <a:rPr lang="en-US" dirty="0" smtClean="0">
                <a:latin typeface="Consolas" panose="020B0609020204030204" pitchFamily="49" charset="0"/>
              </a:rPr>
              <a:t>(move)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state.undo_move</a:t>
            </a:r>
            <a:r>
              <a:rPr lang="en-US" dirty="0" smtClean="0">
                <a:latin typeface="Consolas" panose="020B0609020204030204" pitchFamily="49" charset="0"/>
              </a:rPr>
              <a:t>(undo)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undo ==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player_index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old_pos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new_pos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симулировать соперников?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Считать, что соперник не ходит вообще</a:t>
            </a:r>
          </a:p>
          <a:p>
            <a:r>
              <a:rPr lang="ru-RU" dirty="0" smtClean="0"/>
              <a:t>Считать, что соперник ходит случайно / простым алгоритмом</a:t>
            </a:r>
          </a:p>
          <a:p>
            <a:r>
              <a:rPr lang="ru-RU" dirty="0" smtClean="0"/>
              <a:t>Считать</a:t>
            </a:r>
            <a:r>
              <a:rPr lang="ru-RU" dirty="0"/>
              <a:t>, что соперник ходит нашим же алгоритмом, считая, что мы:</a:t>
            </a:r>
          </a:p>
          <a:p>
            <a:pPr lvl="1"/>
            <a:r>
              <a:rPr lang="ru-RU" dirty="0"/>
              <a:t>не ходим вообще</a:t>
            </a:r>
          </a:p>
          <a:p>
            <a:pPr lvl="1"/>
            <a:r>
              <a:rPr lang="ru-RU" dirty="0"/>
              <a:t>ходим </a:t>
            </a:r>
            <a:r>
              <a:rPr lang="ru-RU" dirty="0" smtClean="0"/>
              <a:t>случайно</a:t>
            </a:r>
          </a:p>
          <a:p>
            <a:pPr lvl="1"/>
            <a:r>
              <a:rPr lang="ru-RU" dirty="0" smtClean="0"/>
              <a:t>ходим нашим же алгоритмом (</a:t>
            </a:r>
            <a:r>
              <a:rPr lang="en-US" dirty="0" err="1" smtClean="0"/>
              <a:t>MiniMax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2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Оценка состояния. Идеи: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Больше пространства → лучше!</a:t>
            </a:r>
          </a:p>
          <a:p>
            <a:r>
              <a:rPr lang="ru-RU" dirty="0" smtClean="0"/>
              <a:t>Меньше коридоров → лучше!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estimate_for</a:t>
            </a:r>
            <a:r>
              <a:rPr lang="en-US" dirty="0" smtClean="0">
                <a:latin typeface="Consolas" panose="020B0609020204030204" pitchFamily="49" charset="0"/>
              </a:rPr>
              <a:t>(me) − </a:t>
            </a:r>
            <a:r>
              <a:rPr lang="en-US" dirty="0" err="1" smtClean="0">
                <a:latin typeface="Consolas" panose="020B0609020204030204" pitchFamily="49" charset="0"/>
              </a:rPr>
              <a:t>estimate_for</a:t>
            </a:r>
            <a:r>
              <a:rPr lang="en-US" dirty="0" smtClean="0">
                <a:latin typeface="Consolas" panose="020B0609020204030204" pitchFamily="49" charset="0"/>
              </a:rPr>
              <a:t>(them)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9631" t="-2169" b="542"/>
          <a:stretch/>
        </p:blipFill>
        <p:spPr>
          <a:xfrm>
            <a:off x="7736114" y="2777518"/>
            <a:ext cx="4455886" cy="40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341" y="274398"/>
            <a:ext cx="11146611" cy="1138236"/>
          </a:xfrm>
        </p:spPr>
        <p:txBody>
          <a:bodyPr/>
          <a:lstStyle/>
          <a:p>
            <a:r>
              <a:rPr lang="ru-RU" dirty="0" smtClean="0"/>
              <a:t>Алгоритм поиска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r>
              <a:rPr lang="ru-RU" dirty="0" smtClean="0"/>
              <a:t>Случайный поиск на глубину </a:t>
            </a:r>
            <a:r>
              <a:rPr lang="en-US" dirty="0" smtClean="0"/>
              <a:t>d</a:t>
            </a:r>
            <a:endParaRPr lang="ru-RU" dirty="0" smtClean="0"/>
          </a:p>
          <a:p>
            <a:r>
              <a:rPr lang="ru-RU" dirty="0" smtClean="0"/>
              <a:t>Жадный алгоритм</a:t>
            </a:r>
          </a:p>
          <a:p>
            <a:r>
              <a:rPr lang="ru-RU" dirty="0" smtClean="0"/>
              <a:t>Перебор всех ходов на глубину 2 / на глубину </a:t>
            </a:r>
            <a:r>
              <a:rPr lang="en-US" dirty="0" smtClean="0"/>
              <a:t>d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 это с одной из стратегий симуляции соперника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2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картинка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AD1C3F-2D59-484F-A9CD-A1FE403906F6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344343f-a5f0-456c-af59-3f91e5f2cd1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15144</TotalTime>
  <Words>731</Words>
  <Application>Microsoft Office PowerPoint</Application>
  <PresentationFormat>Широкоэкранный</PresentationFormat>
  <Paragraphs>123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Golos Text</vt:lpstr>
      <vt:lpstr>Golos Text Black</vt:lpstr>
      <vt:lpstr>Golos Text VF</vt:lpstr>
      <vt:lpstr>Office Theme</vt:lpstr>
      <vt:lpstr>Игры с соперниками</vt:lpstr>
      <vt:lpstr>Line Racing  https://www.codingame.com/multiplayer/bot-programming/line-racing </vt:lpstr>
      <vt:lpstr>Составляющие решения</vt:lpstr>
      <vt:lpstr>Симуляция</vt:lpstr>
      <vt:lpstr>Что с копированием?</vt:lpstr>
      <vt:lpstr>Как симулировать соперников?</vt:lpstr>
      <vt:lpstr>Оценка состояния. Идеи:</vt:lpstr>
      <vt:lpstr>Алгоритм поиска</vt:lpstr>
      <vt:lpstr>Общая картинка</vt:lpstr>
      <vt:lpstr>Что тянут за собой эти «игрушки»?</vt:lpstr>
      <vt:lpstr>Как я готовил эти занятия?</vt:lpstr>
      <vt:lpstr>Интересные, несложные игры</vt:lpstr>
      <vt:lpstr>ФИИТ УрФУ — бакалавриат для крутых разработчиков</vt:lpstr>
      <vt:lpstr>Сайты ФИИТ</vt:lpstr>
      <vt:lpstr>Стажировка</vt:lpstr>
      <vt:lpstr>Алгоритмы, играющие в игры для школьников </vt:lpstr>
      <vt:lpstr>Приглашайте своих школьников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575</cp:revision>
  <dcterms:created xsi:type="dcterms:W3CDTF">2021-04-11T13:35:26Z</dcterms:created>
  <dcterms:modified xsi:type="dcterms:W3CDTF">2022-03-24T11:43:20Z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