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6"/>
  </p:notesMasterIdLst>
  <p:sldIdLst>
    <p:sldId id="256" r:id="rId5"/>
    <p:sldId id="258" r:id="rId6"/>
    <p:sldId id="259" r:id="rId7"/>
    <p:sldId id="260" r:id="rId8"/>
    <p:sldId id="286" r:id="rId9"/>
    <p:sldId id="261" r:id="rId10"/>
    <p:sldId id="262" r:id="rId11"/>
    <p:sldId id="263" r:id="rId12"/>
    <p:sldId id="283" r:id="rId13"/>
    <p:sldId id="264" r:id="rId14"/>
    <p:sldId id="284" r:id="rId15"/>
    <p:sldId id="265" r:id="rId16"/>
    <p:sldId id="266" r:id="rId17"/>
    <p:sldId id="267" r:id="rId18"/>
    <p:sldId id="281" r:id="rId19"/>
    <p:sldId id="287" r:id="rId20"/>
    <p:sldId id="282" r:id="rId21"/>
    <p:sldId id="285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5597" autoAdjust="0"/>
  </p:normalViewPr>
  <p:slideViewPr>
    <p:cSldViewPr snapToGrid="0">
      <p:cViewPr varScale="1">
        <p:scale>
          <a:sx n="93" d="100"/>
          <a:sy n="93" d="100"/>
        </p:scale>
        <p:origin x="3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ame.com/multiplayer/optimization/samegam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jetbrains.com/edu-products/download/#section=pycharm-edu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ru-RU" baseline="0" dirty="0" smtClean="0"/>
              <a:t> Анонс дня</a:t>
            </a:r>
          </a:p>
          <a:p>
            <a:endParaRPr lang="ru-RU" baseline="0" dirty="0" smtClean="0"/>
          </a:p>
          <a:p>
            <a:r>
              <a:rPr lang="ru-RU" dirty="0" smtClean="0"/>
              <a:t>На этот раз познакомимся с новой игрой под названием </a:t>
            </a:r>
            <a:r>
              <a:rPr lang="ru-RU" dirty="0" err="1" smtClean="0"/>
              <a:t>Same</a:t>
            </a:r>
            <a:r>
              <a:rPr lang="ru-RU" dirty="0" smtClean="0"/>
              <a:t> </a:t>
            </a:r>
            <a:r>
              <a:rPr lang="ru-RU" dirty="0" err="1" smtClean="0"/>
              <a:t>Game</a:t>
            </a:r>
            <a:r>
              <a:rPr lang="ru-RU" dirty="0" smtClean="0"/>
              <a:t>. В ней симуляцию вам придется запрограммировать самостоятельно. Поэтому мы подробно разберем все идеи и алгоритмы, которые для этого понадобятся. По пути познакомимся с новыми возможностями языка </a:t>
            </a:r>
            <a:r>
              <a:rPr lang="ru-RU" dirty="0" err="1" smtClean="0"/>
              <a:t>Python</a:t>
            </a:r>
            <a:r>
              <a:rPr lang="ru-RU" dirty="0" smtClean="0"/>
              <a:t>: юнит-тестами, позволяющими легко тестировать свой код, и </a:t>
            </a:r>
            <a:r>
              <a:rPr lang="ru-RU" dirty="0" err="1" smtClean="0"/>
              <a:t>type-hints</a:t>
            </a:r>
            <a:r>
              <a:rPr lang="ru-RU" dirty="0" smtClean="0"/>
              <a:t>, позволяющие сделать ваш код понятнее.</a:t>
            </a:r>
          </a:p>
          <a:p>
            <a:r>
              <a:rPr lang="ru-RU" dirty="0" smtClean="0"/>
              <a:t>И наконец, мы рассмотрим как имея готовую симуляцию можно реализовать жадный алгоритм для решения этой задачи. В конце вы опять получите заготовку кода для реализации разобранного на лекции алгоритма. Это будет вашим следующим домашним заданием.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Ссылки: </a:t>
            </a:r>
            <a:br>
              <a:rPr lang="ru-RU" dirty="0" smtClean="0"/>
            </a:br>
            <a:r>
              <a:rPr lang="en-US" dirty="0" smtClean="0"/>
              <a:t>Same Game </a:t>
            </a:r>
            <a:r>
              <a:rPr lang="en-US" dirty="0" smtClean="0">
                <a:hlinkClick r:id="rId3"/>
              </a:rPr>
              <a:t>https://www.codingame.com/multiplayer/optimization/samegame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PyCharm</a:t>
            </a:r>
            <a:r>
              <a:rPr lang="en-US" dirty="0" smtClean="0"/>
              <a:t> Edu </a:t>
            </a:r>
            <a:r>
              <a:rPr lang="en-US" sz="1200" dirty="0" smtClean="0">
                <a:hlinkClick r:id="rId4"/>
              </a:rPr>
              <a:t>https://www.jetbrains.com/edu-products/download/#section=pycharm-edu</a:t>
            </a:r>
            <a:r>
              <a:rPr lang="ru-RU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Вопрос: Как впечатления от тех, кто пытался сдавать предыдущие задачи?</a:t>
            </a:r>
          </a:p>
          <a:p>
            <a:r>
              <a:rPr lang="ru-RU" baseline="0" dirty="0" smtClean="0"/>
              <a:t>Всем нужна была помощь с отладкой.</a:t>
            </a:r>
            <a:br>
              <a:rPr lang="ru-RU" baseline="0" dirty="0" smtClean="0"/>
            </a:br>
            <a:r>
              <a:rPr lang="ru-RU" baseline="0" dirty="0" smtClean="0"/>
              <a:t>Часть людей приходила на консультации вообще без кода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Юнит</a:t>
            </a:r>
            <a:r>
              <a:rPr lang="ru-RU" baseline="0" dirty="0" smtClean="0"/>
              <a:t> тесты помогут отлаживать ошибки, но для этого нужен </a:t>
            </a:r>
            <a:r>
              <a:rPr lang="en-US" baseline="0" dirty="0" err="1" smtClean="0"/>
              <a:t>PyCharm</a:t>
            </a:r>
            <a:endParaRPr lang="ru-RU" baseline="0" dirty="0" smtClean="0"/>
          </a:p>
          <a:p>
            <a:r>
              <a:rPr lang="ru-RU" dirty="0" err="1" smtClean="0"/>
              <a:t>Домашка</a:t>
            </a:r>
            <a:r>
              <a:rPr lang="ru-RU" baseline="0" dirty="0" smtClean="0"/>
              <a:t> будет больше, а поэтому делайте ее заранее!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7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5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мы можем понять из этой формулы?</a:t>
            </a:r>
          </a:p>
          <a:p>
            <a:r>
              <a:rPr lang="ru-RU" dirty="0" smtClean="0"/>
              <a:t>На сколько</a:t>
            </a:r>
            <a:r>
              <a:rPr lang="ru-RU" baseline="0" dirty="0" smtClean="0"/>
              <a:t> важно, растить связную область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2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4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9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Какая</a:t>
            </a:r>
            <a:r>
              <a:rPr lang="ru-RU" baseline="0" dirty="0" smtClean="0"/>
              <a:t> разница как хранить </a:t>
            </a:r>
            <a:r>
              <a:rPr lang="ru-RU" baseline="0" dirty="0" err="1" smtClean="0"/>
              <a:t>тайлы</a:t>
            </a:r>
            <a:r>
              <a:rPr lang="ru-RU" baseline="0" dirty="0" smtClean="0"/>
              <a:t>?</a:t>
            </a:r>
            <a:endParaRPr lang="en-US" dirty="0" smtClean="0"/>
          </a:p>
          <a:p>
            <a:r>
              <a:rPr lang="ru-RU" dirty="0" smtClean="0"/>
              <a:t>Что</a:t>
            </a:r>
            <a:r>
              <a:rPr lang="ru-RU" baseline="0" dirty="0" smtClean="0"/>
              <a:t> нам нужно будет делать с </a:t>
            </a:r>
            <a:r>
              <a:rPr lang="ru-RU" baseline="0" dirty="0" err="1" smtClean="0"/>
              <a:t>тайлами</a:t>
            </a:r>
            <a:r>
              <a:rPr lang="ru-RU" baseline="0" dirty="0" smtClean="0"/>
              <a:t>? (искать ходы и применять ход)</a:t>
            </a:r>
          </a:p>
          <a:p>
            <a:r>
              <a:rPr lang="ru-RU" dirty="0" smtClean="0"/>
              <a:t>Надо</a:t>
            </a:r>
            <a:r>
              <a:rPr lang="ru-RU" baseline="0" dirty="0" smtClean="0"/>
              <a:t> ли хранить пустые </a:t>
            </a:r>
            <a:r>
              <a:rPr lang="ru-RU" baseline="0" dirty="0" err="1" smtClean="0"/>
              <a:t>тайлы</a:t>
            </a:r>
            <a:r>
              <a:rPr lang="ru-RU" baseline="0" dirty="0" smtClean="0"/>
              <a:t>? А пустые столбцы?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7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ru-RU" baseline="0" dirty="0" smtClean="0"/>
              <a:t>очему нельзя было менять состояние, как в прошлой игре?</a:t>
            </a:r>
          </a:p>
          <a:p>
            <a:r>
              <a:rPr lang="ru-RU" dirty="0" smtClean="0"/>
              <a:t>Почему</a:t>
            </a:r>
            <a:r>
              <a:rPr lang="ru-RU" baseline="0" dirty="0" smtClean="0"/>
              <a:t> в той игре мы не сделали так же как и тут?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ru-RU" baseline="0" dirty="0" smtClean="0"/>
              <a:t>Т: А как проверить, есть ли </a:t>
            </a:r>
            <a:r>
              <a:rPr lang="ru-RU" baseline="0" dirty="0" err="1" smtClean="0"/>
              <a:t>тайл</a:t>
            </a:r>
            <a:r>
              <a:rPr lang="ru-RU" baseline="0" dirty="0" smtClean="0"/>
              <a:t> в удаляемой области?</a:t>
            </a:r>
            <a:br>
              <a:rPr lang="ru-RU" baseline="0" dirty="0" smtClean="0"/>
            </a:b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Напомню,</a:t>
            </a:r>
            <a:r>
              <a:rPr lang="ru-RU" baseline="0" dirty="0" smtClean="0"/>
              <a:t> нам выгодно собирать большую связную область одного цвета.</a:t>
            </a:r>
            <a:endParaRPr lang="ru-RU" dirty="0" smtClean="0"/>
          </a:p>
          <a:p>
            <a:r>
              <a:rPr lang="ru-RU" dirty="0" smtClean="0"/>
              <a:t>То есть чем</a:t>
            </a:r>
            <a:r>
              <a:rPr lang="ru-RU" baseline="0" dirty="0" smtClean="0"/>
              <a:t> больше больших областей, тем лучше.</a:t>
            </a:r>
            <a:br>
              <a:rPr lang="ru-RU" baseline="0" dirty="0" smtClean="0"/>
            </a:br>
            <a:r>
              <a:rPr lang="ru-RU" baseline="0" dirty="0" smtClean="0"/>
              <a:t>Какие есть идеи, как это можно формализовать? Превратить в формулу?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edu-products/download/#section=pycharm-ed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multiplayer/optimization/samegam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63400" y="1340036"/>
            <a:ext cx="6741223" cy="1563623"/>
          </a:xfrm>
        </p:spPr>
        <p:txBody>
          <a:bodyPr anchor="b">
            <a:noAutofit/>
          </a:bodyPr>
          <a:lstStyle/>
          <a:p>
            <a:pPr algn="l"/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1" y="3692324"/>
            <a:ext cx="6741223" cy="1884564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19 февраля — 19 марта</a:t>
            </a:r>
          </a:p>
          <a:p>
            <a:pPr algn="l"/>
            <a:r>
              <a:rPr lang="ru-RU" sz="2800" dirty="0"/>
              <a:t>Контур, ФИИТ </a:t>
            </a:r>
            <a:r>
              <a:rPr lang="ru-RU" sz="2800" dirty="0" err="1"/>
              <a:t>УрФУ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Павел Егоров</a:t>
            </a:r>
            <a:r>
              <a:rPr lang="en-US" sz="2800" dirty="0"/>
              <a:t> @</a:t>
            </a:r>
            <a:r>
              <a:rPr lang="en-US" sz="2800" dirty="0" err="1"/>
              <a:t>xoposhiy</a:t>
            </a:r>
            <a:endParaRPr lang="en-US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63" y="2497750"/>
            <a:ext cx="1677647" cy="1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210" y="2732348"/>
            <a:ext cx="10980737" cy="1138236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Смотрим код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53145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Установите себе </a:t>
            </a:r>
            <a:r>
              <a:rPr lang="en-US" dirty="0" err="1" smtClean="0"/>
              <a:t>PyCharm</a:t>
            </a:r>
            <a:r>
              <a:rPr lang="en-US" dirty="0" smtClean="0"/>
              <a:t> Edu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2"/>
              </a:rPr>
              <a:t>https://www.jetbrains.com/edu-products/download/#section=pycharm-edu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dirty="0"/>
              <a:t>2. Установите модуль </a:t>
            </a:r>
            <a:r>
              <a:rPr lang="en-US" dirty="0" err="1"/>
              <a:t>pytest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Попробуйте запустить тесты до начала работы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5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было в коде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ru-RU" dirty="0" smtClean="0"/>
          </a:p>
          <a:p>
            <a:r>
              <a:rPr lang="en-US" dirty="0" smtClean="0"/>
              <a:t>Type hints</a:t>
            </a:r>
            <a:endParaRPr lang="ru-RU" dirty="0" smtClean="0"/>
          </a:p>
          <a:p>
            <a:r>
              <a:rPr lang="en-US" dirty="0" smtClean="0"/>
              <a:t>Unit tests</a:t>
            </a:r>
          </a:p>
          <a:p>
            <a:r>
              <a:rPr lang="ru-RU" dirty="0" smtClean="0"/>
              <a:t>Устройство </a:t>
            </a:r>
            <a:r>
              <a:rPr lang="en-US" dirty="0" smtClean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90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Получение списка доступных ходов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3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058353" y="1592263"/>
            <a:ext cx="22647770" cy="935771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>
              <a:buFont typeface="+mj-lt"/>
              <a:buAutoNum type="arabicPeriod"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4680" b="53257"/>
          <a:stretch/>
        </p:blipFill>
        <p:spPr>
          <a:xfrm>
            <a:off x="70544" y="91441"/>
            <a:ext cx="12014776" cy="6598919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592919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497936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6" idx="6"/>
            <a:endCxn id="16" idx="2"/>
          </p:cNvCxnSpPr>
          <p:nvPr/>
        </p:nvCxnSpPr>
        <p:spPr>
          <a:xfrm>
            <a:off x="883670" y="760545"/>
            <a:ext cx="61426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599752" y="1530836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6" idx="4"/>
            <a:endCxn id="18" idx="0"/>
          </p:cNvCxnSpPr>
          <p:nvPr/>
        </p:nvCxnSpPr>
        <p:spPr>
          <a:xfrm>
            <a:off x="738295" y="902094"/>
            <a:ext cx="6833" cy="62874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6"/>
            <a:endCxn id="22" idx="2"/>
          </p:cNvCxnSpPr>
          <p:nvPr/>
        </p:nvCxnSpPr>
        <p:spPr>
          <a:xfrm>
            <a:off x="1788687" y="760545"/>
            <a:ext cx="59294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381630" y="618995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16" idx="4"/>
          </p:cNvCxnSpPr>
          <p:nvPr/>
        </p:nvCxnSpPr>
        <p:spPr>
          <a:xfrm flipH="1">
            <a:off x="1643311" y="902094"/>
            <a:ext cx="1" cy="7086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8" idx="6"/>
          </p:cNvCxnSpPr>
          <p:nvPr/>
        </p:nvCxnSpPr>
        <p:spPr>
          <a:xfrm>
            <a:off x="890503" y="1672386"/>
            <a:ext cx="658528" cy="113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8" idx="4"/>
          </p:cNvCxnSpPr>
          <p:nvPr/>
        </p:nvCxnSpPr>
        <p:spPr>
          <a:xfrm flipH="1">
            <a:off x="738294" y="1813935"/>
            <a:ext cx="6834" cy="6804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2" idx="6"/>
          </p:cNvCxnSpPr>
          <p:nvPr/>
        </p:nvCxnSpPr>
        <p:spPr>
          <a:xfrm flipV="1">
            <a:off x="2672381" y="760544"/>
            <a:ext cx="73831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2" idx="4"/>
            <a:endCxn id="38" idx="0"/>
          </p:cNvCxnSpPr>
          <p:nvPr/>
        </p:nvCxnSpPr>
        <p:spPr>
          <a:xfrm>
            <a:off x="2527006" y="902094"/>
            <a:ext cx="0" cy="64005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2381630" y="1542153"/>
            <a:ext cx="290751" cy="283099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/>
          <p:nvPr/>
        </p:nvCxnSpPr>
        <p:spPr>
          <a:xfrm>
            <a:off x="2527005" y="1813935"/>
            <a:ext cx="0" cy="6804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8" idx="6"/>
          </p:cNvCxnSpPr>
          <p:nvPr/>
        </p:nvCxnSpPr>
        <p:spPr>
          <a:xfrm flipV="1">
            <a:off x="2672381" y="1683702"/>
            <a:ext cx="738318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38" idx="2"/>
          </p:cNvCxnSpPr>
          <p:nvPr/>
        </p:nvCxnSpPr>
        <p:spPr>
          <a:xfrm flipH="1" flipV="1">
            <a:off x="1749598" y="1683702"/>
            <a:ext cx="632032" cy="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23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dfs(self, x, y, move):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Добавьте </a:t>
            </a:r>
            <a:r>
              <a:rPr lang="ru-RU" dirty="0" err="1" smtClean="0"/>
              <a:t>тайл</a:t>
            </a:r>
            <a:r>
              <a:rPr lang="ru-RU" dirty="0" smtClean="0"/>
              <a:t> (x, y) в </a:t>
            </a:r>
            <a:r>
              <a:rPr lang="en-US" dirty="0" smtClean="0"/>
              <a:t>move</a:t>
            </a:r>
            <a:endParaRPr lang="ru-RU" dirty="0" smtClean="0"/>
          </a:p>
          <a:p>
            <a:r>
              <a:rPr lang="ru-RU" dirty="0" smtClean="0"/>
              <a:t>Для каждого соседнего </a:t>
            </a:r>
            <a:r>
              <a:rPr lang="ru-RU" dirty="0" err="1" smtClean="0"/>
              <a:t>тайла</a:t>
            </a:r>
            <a:r>
              <a:rPr lang="ru-RU" dirty="0" smtClean="0"/>
              <a:t> того же цвета,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если его ещё нет в </a:t>
            </a:r>
            <a:r>
              <a:rPr lang="ru-RU" dirty="0" err="1" smtClean="0"/>
              <a:t>move</a:t>
            </a:r>
            <a:r>
              <a:rPr lang="ru-RU" dirty="0" smtClean="0"/>
              <a:t> — запустите из него рекурсивно </a:t>
            </a:r>
            <a:r>
              <a:rPr lang="ru-RU" dirty="0" err="1" smtClean="0"/>
              <a:t>dfs</a:t>
            </a:r>
            <a:endParaRPr lang="ru-RU" dirty="0" smtClean="0"/>
          </a:p>
          <a:p>
            <a:r>
              <a:rPr lang="ru-RU" dirty="0" smtClean="0"/>
              <a:t>Верните </a:t>
            </a:r>
            <a:r>
              <a:rPr lang="en-US" dirty="0" smtClean="0"/>
              <a:t>move</a:t>
            </a:r>
            <a:endParaRPr lang="ru-RU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dfs</a:t>
            </a:r>
            <a:r>
              <a:rPr lang="en-US" dirty="0" smtClean="0">
                <a:latin typeface="Consolas" panose="020B0609020204030204" pitchFamily="49" charset="0"/>
              </a:rPr>
              <a:t>(self, x, y, move):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Добавьте </a:t>
            </a:r>
            <a:r>
              <a:rPr lang="ru-RU" dirty="0" err="1" smtClean="0">
                <a:latin typeface="Consolas" panose="020B0609020204030204" pitchFamily="49" charset="0"/>
              </a:rPr>
              <a:t>тайл</a:t>
            </a:r>
            <a:r>
              <a:rPr lang="ru-RU" dirty="0" smtClean="0">
                <a:latin typeface="Consolas" panose="020B0609020204030204" pitchFamily="49" charset="0"/>
              </a:rPr>
              <a:t> (x, y)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Для каждого соседнего </a:t>
            </a:r>
            <a:r>
              <a:rPr lang="ru-RU" dirty="0" err="1" smtClean="0">
                <a:latin typeface="Consolas" panose="020B0609020204030204" pitchFamily="49" charset="0"/>
              </a:rPr>
              <a:t>тайла</a:t>
            </a:r>
            <a:r>
              <a:rPr lang="ru-RU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ru-RU" dirty="0" smtClean="0">
                <a:latin typeface="Consolas" panose="020B0609020204030204" pitchFamily="49" charset="0"/>
              </a:rPr>
              <a:t>) того же цвета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# </a:t>
            </a:r>
            <a:r>
              <a:rPr lang="ru-RU" dirty="0" smtClean="0">
                <a:latin typeface="Consolas" panose="020B0609020204030204" pitchFamily="49" charset="0"/>
              </a:rPr>
              <a:t>если его ещё нет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, то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self.dfs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return move	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использовать</a:t>
            </a:r>
            <a:r>
              <a:rPr lang="en-US" smtClean="0"/>
              <a:t> dfs?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move =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self.dfs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(x, y, [])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ru-RU" dirty="0" smtClean="0"/>
          </a:p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dfs</a:t>
            </a:r>
            <a:r>
              <a:rPr lang="en-US" dirty="0" smtClean="0">
                <a:latin typeface="Consolas" panose="020B0609020204030204" pitchFamily="49" charset="0"/>
              </a:rPr>
              <a:t>(self, x, y, move):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Добавьте </a:t>
            </a:r>
            <a:r>
              <a:rPr lang="ru-RU" dirty="0" err="1" smtClean="0">
                <a:latin typeface="Consolas" panose="020B0609020204030204" pitchFamily="49" charset="0"/>
              </a:rPr>
              <a:t>тайл</a:t>
            </a:r>
            <a:r>
              <a:rPr lang="ru-RU" dirty="0" smtClean="0">
                <a:latin typeface="Consolas" panose="020B0609020204030204" pitchFamily="49" charset="0"/>
              </a:rPr>
              <a:t> (x, y)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endParaRPr lang="ru-RU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# </a:t>
            </a:r>
            <a:r>
              <a:rPr lang="ru-RU" dirty="0" smtClean="0">
                <a:latin typeface="Consolas" panose="020B0609020204030204" pitchFamily="49" charset="0"/>
              </a:rPr>
              <a:t>Для каждого соседнего </a:t>
            </a:r>
            <a:r>
              <a:rPr lang="ru-RU" dirty="0" err="1" smtClean="0">
                <a:latin typeface="Consolas" panose="020B0609020204030204" pitchFamily="49" charset="0"/>
              </a:rPr>
              <a:t>тайла</a:t>
            </a:r>
            <a:r>
              <a:rPr lang="ru-RU" dirty="0" smtClean="0">
                <a:latin typeface="Consolas" panose="020B0609020204030204" pitchFamily="49" charset="0"/>
              </a:rPr>
              <a:t> 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ru-RU" dirty="0" smtClean="0">
                <a:latin typeface="Consolas" panose="020B0609020204030204" pitchFamily="49" charset="0"/>
              </a:rPr>
              <a:t>) того же цвета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# </a:t>
            </a:r>
            <a:r>
              <a:rPr lang="ru-RU" dirty="0" smtClean="0">
                <a:latin typeface="Consolas" panose="020B0609020204030204" pitchFamily="49" charset="0"/>
              </a:rPr>
              <a:t>если его ещё нет в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, то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ru-RU" dirty="0" smtClean="0"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</a:rPr>
              <a:t>self.dfs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nx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ny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r>
              <a:rPr lang="ru-RU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move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return move	</a:t>
            </a:r>
          </a:p>
        </p:txBody>
      </p:sp>
    </p:spTree>
    <p:extLst>
      <p:ext uri="{BB962C8B-B14F-4D97-AF65-F5344CB8AC3E}">
        <p14:creationId xmlns:p14="http://schemas.microsoft.com/office/powerpoint/2010/main" val="31874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списка ходов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7" y="1651667"/>
            <a:ext cx="8159709" cy="81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Получение списка ходов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Создайте </a:t>
            </a:r>
            <a:r>
              <a:rPr lang="ru-RU" dirty="0"/>
              <a:t>множество уже </a:t>
            </a:r>
            <a:r>
              <a:rPr lang="ru-RU" dirty="0">
                <a:solidFill>
                  <a:schemeClr val="accent2"/>
                </a:solidFill>
              </a:rPr>
              <a:t>посещённых</a:t>
            </a:r>
            <a:r>
              <a:rPr lang="ru-RU" dirty="0"/>
              <a:t> </a:t>
            </a:r>
            <a:r>
              <a:rPr lang="ru-RU" dirty="0" err="1" smtClean="0"/>
              <a:t>тайлов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Создайте </a:t>
            </a:r>
            <a:r>
              <a:rPr lang="ru-RU" dirty="0">
                <a:solidFill>
                  <a:schemeClr val="accent1"/>
                </a:solidFill>
              </a:rPr>
              <a:t>список ходов</a:t>
            </a:r>
            <a:r>
              <a:rPr lang="ru-RU" dirty="0"/>
              <a:t>, в котором будет накапливаться </a:t>
            </a:r>
            <a:r>
              <a:rPr lang="ru-RU" dirty="0" smtClean="0"/>
              <a:t>результат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Из </a:t>
            </a:r>
            <a:r>
              <a:rPr lang="ru-RU" dirty="0"/>
              <a:t>каждого </a:t>
            </a:r>
            <a:r>
              <a:rPr lang="ru-RU" dirty="0">
                <a:solidFill>
                  <a:schemeClr val="accent2"/>
                </a:solidFill>
              </a:rPr>
              <a:t>ещё не посещённого </a:t>
            </a:r>
            <a:r>
              <a:rPr lang="ru-RU" dirty="0" err="1"/>
              <a:t>тайла</a:t>
            </a:r>
            <a:endParaRPr lang="ru-RU" dirty="0"/>
          </a:p>
          <a:p>
            <a:pPr lvl="1">
              <a:buFont typeface="+mj-lt"/>
              <a:buAutoNum type="arabicPeriod"/>
            </a:pPr>
            <a:r>
              <a:rPr lang="ru-RU" dirty="0" smtClean="0"/>
              <a:t>Запустите </a:t>
            </a:r>
            <a:r>
              <a:rPr lang="ru-RU" dirty="0"/>
              <a:t>обход одноцветной области </a:t>
            </a:r>
            <a:r>
              <a:rPr lang="ru-RU" dirty="0" smtClean="0"/>
              <a:t>(</a:t>
            </a:r>
            <a:r>
              <a:rPr lang="ru-RU" dirty="0" err="1" smtClean="0"/>
              <a:t>dfs</a:t>
            </a:r>
            <a:r>
              <a:rPr lang="ru-RU" dirty="0" smtClean="0"/>
              <a:t>)</a:t>
            </a:r>
            <a:endParaRPr lang="ru-RU" dirty="0"/>
          </a:p>
          <a:p>
            <a:pPr lvl="1">
              <a:buFont typeface="+mj-lt"/>
              <a:buAutoNum type="arabicPeriod"/>
            </a:pPr>
            <a:r>
              <a:rPr lang="ru-RU" dirty="0" smtClean="0"/>
              <a:t>Найденную </a:t>
            </a:r>
            <a:r>
              <a:rPr lang="ru-RU" dirty="0"/>
              <a:t>область добавьте в </a:t>
            </a:r>
            <a:r>
              <a:rPr lang="ru-RU" dirty="0">
                <a:solidFill>
                  <a:schemeClr val="accent2"/>
                </a:solidFill>
              </a:rPr>
              <a:t>список </a:t>
            </a:r>
            <a:r>
              <a:rPr lang="ru-RU" dirty="0" smtClean="0">
                <a:solidFill>
                  <a:schemeClr val="accent2"/>
                </a:solidFill>
              </a:rPr>
              <a:t>ходов</a:t>
            </a:r>
            <a:r>
              <a:rPr lang="ru-RU" dirty="0"/>
              <a:t>, если </a:t>
            </a:r>
            <a:r>
              <a:rPr lang="ru-RU" dirty="0" smtClean="0"/>
              <a:t>в ней более 1 </a:t>
            </a:r>
            <a:r>
              <a:rPr lang="ru-RU" dirty="0" err="1" smtClean="0"/>
              <a:t>тайла</a:t>
            </a:r>
            <a:endParaRPr lang="ru-RU" dirty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dirty="0" smtClean="0"/>
              <a:t>Все </a:t>
            </a:r>
            <a:r>
              <a:rPr lang="ru-RU" dirty="0"/>
              <a:t>клетки найденной области добавьте в </a:t>
            </a:r>
            <a:r>
              <a:rPr lang="ru-RU" dirty="0" smtClean="0">
                <a:solidFill>
                  <a:schemeClr val="accent2"/>
                </a:solidFill>
              </a:rPr>
              <a:t>посещённые</a:t>
            </a:r>
            <a:endParaRPr lang="ru-RU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Верните </a:t>
            </a:r>
            <a:r>
              <a:rPr lang="ru-RU" dirty="0">
                <a:solidFill>
                  <a:schemeClr val="accent2"/>
                </a:solidFill>
              </a:rPr>
              <a:t>список ходов</a:t>
            </a:r>
          </a:p>
        </p:txBody>
      </p:sp>
    </p:spTree>
    <p:extLst>
      <p:ext uri="{BB962C8B-B14F-4D97-AF65-F5344CB8AC3E}">
        <p14:creationId xmlns:p14="http://schemas.microsoft.com/office/powerpoint/2010/main" val="2087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966" y="2731653"/>
            <a:ext cx="10980737" cy="1138236"/>
          </a:xfrm>
        </p:spPr>
        <p:txBody>
          <a:bodyPr/>
          <a:lstStyle/>
          <a:p>
            <a:pPr algn="ctr"/>
            <a:r>
              <a:rPr lang="en-US" dirty="0" smtClean="0"/>
              <a:t>Unit Tests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8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codingame.com/servlet/fileservlet?id=47342404462729&amp;format=puzzle_cov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4898867"/>
            <a:ext cx="12192000" cy="1959133"/>
          </a:xfrm>
          <a:prstGeom prst="rect">
            <a:avLst/>
          </a:prstGeom>
          <a:solidFill>
            <a:srgbClr val="110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073" y="5190056"/>
            <a:ext cx="10980737" cy="1138236"/>
          </a:xfrm>
        </p:spPr>
        <p:txBody>
          <a:bodyPr/>
          <a:lstStyle/>
          <a:p>
            <a:pPr algn="ctr"/>
            <a: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  <a:t>Same Game</a:t>
            </a:r>
            <a:br>
              <a:rPr lang="en-US" b="1" dirty="0">
                <a:latin typeface="Golos Text" panose="020B0503020202020204" pitchFamily="34" charset="-52"/>
                <a:cs typeface="Golos Text" panose="020B0503020202020204" pitchFamily="34" charset="-52"/>
              </a:rPr>
            </a:br>
            <a:r>
              <a:rPr lang="en-US" sz="2400" b="1" dirty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https://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  <a:hlinkClick r:id="rId4"/>
              </a:rPr>
              <a:t>www.codingame.com/multiplayer/optimization/samegame</a:t>
            </a:r>
            <a:r>
              <a:rPr lang="en-US" sz="2400" b="1" dirty="0" smtClean="0">
                <a:solidFill>
                  <a:schemeClr val="accent2"/>
                </a:solidFill>
                <a:latin typeface="Golos Text" panose="020B0503020202020204" pitchFamily="34" charset="-52"/>
                <a:cs typeface="Golos Text" panose="020B0503020202020204" pitchFamily="34" charset="-52"/>
              </a:rPr>
              <a:t> </a:t>
            </a:r>
            <a:endParaRPr lang="ru-RU" b="1" dirty="0">
              <a:solidFill>
                <a:schemeClr val="accent2"/>
              </a:solidFill>
              <a:latin typeface="Golos Text" panose="020B0503020202020204" pitchFamily="34" charset="-52"/>
              <a:cs typeface="Golos Text" panose="020B0503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324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Симуляция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</a:t>
            </a:r>
            <a:r>
              <a:rPr lang="ru-RU" b="1" dirty="0">
                <a:solidFill>
                  <a:schemeClr val="accent2"/>
                </a:solidFill>
              </a:rPr>
              <a:t>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1"/>
                </a:solidFill>
              </a:rPr>
              <a:t>Оценк</a:t>
            </a:r>
            <a:r>
              <a:rPr lang="ru-RU" b="1" dirty="0">
                <a:solidFill>
                  <a:schemeClr val="accent1"/>
                </a:solidFill>
              </a:rPr>
              <a:t>а</a:t>
            </a:r>
            <a:endParaRPr lang="ru-RU" b="1" dirty="0" smtClean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2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состояния. Идеи: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Количество фишек самого распространенного цвета</a:t>
            </a:r>
          </a:p>
          <a:p>
            <a:pPr marL="0" indent="0">
              <a:buNone/>
            </a:pPr>
            <a:r>
              <a:rPr lang="ru-RU" dirty="0" smtClean="0"/>
              <a:t>Сколько очков сможем набрать из этой позиции?</a:t>
            </a:r>
          </a:p>
          <a:p>
            <a:pPr lvl="1"/>
            <a:r>
              <a:rPr lang="en-US" dirty="0" smtClean="0"/>
              <a:t>score</a:t>
            </a:r>
            <a:r>
              <a:rPr lang="ru-RU" dirty="0" smtClean="0"/>
              <a:t> + стоимости всех ходов</a:t>
            </a:r>
          </a:p>
        </p:txBody>
      </p:sp>
    </p:spTree>
    <p:extLst>
      <p:ext uri="{BB962C8B-B14F-4D97-AF65-F5344CB8AC3E}">
        <p14:creationId xmlns:p14="http://schemas.microsoft.com/office/powerpoint/2010/main" val="29204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Симуляция </a:t>
            </a:r>
            <a:endParaRPr lang="ru-RU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Всё </a:t>
            </a:r>
            <a:r>
              <a:rPr lang="ru-RU" b="1" dirty="0">
                <a:solidFill>
                  <a:schemeClr val="accent2"/>
                </a:solidFill>
              </a:rPr>
              <a:t>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Получение </a:t>
            </a:r>
            <a:r>
              <a:rPr lang="ru-RU" b="1" dirty="0">
                <a:solidFill>
                  <a:schemeClr val="accent2"/>
                </a:solidFill>
              </a:rPr>
              <a:t>списка доступных ходов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Оценк</a:t>
            </a:r>
            <a:r>
              <a:rPr lang="ru-RU" b="1" dirty="0">
                <a:solidFill>
                  <a:schemeClr val="accent2"/>
                </a:solidFill>
              </a:rPr>
              <a:t>а</a:t>
            </a:r>
            <a:endParaRPr lang="ru-RU" b="1" dirty="0" smtClean="0">
              <a:solidFill>
                <a:schemeClr val="accent2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1"/>
                </a:solidFill>
              </a:rPr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8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19" y="0"/>
            <a:ext cx="7192963" cy="68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550" y="12313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1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3480" y="29025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>
                <a:solidFill>
                  <a:schemeClr val="bg1"/>
                </a:solidFill>
              </a:rPr>
              <a:t>2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9620" y="29025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3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0410" y="4573725"/>
            <a:ext cx="1143070" cy="58477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state</a:t>
            </a:r>
            <a:r>
              <a:rPr lang="en-US" sz="3200" baseline="-25000" dirty="0" smtClean="0">
                <a:solidFill>
                  <a:schemeClr val="bg1"/>
                </a:solidFill>
              </a:rPr>
              <a:t>4</a:t>
            </a:r>
            <a:endParaRPr lang="ru-RU" sz="3200" baseline="-25000" dirty="0">
              <a:solidFill>
                <a:schemeClr val="bg1"/>
              </a:solidFill>
            </a:endParaRPr>
          </a:p>
        </p:txBody>
      </p:sp>
      <p:cxnSp>
        <p:nvCxnSpPr>
          <p:cNvPr id="9" name="Прямая со стрелкой 8"/>
          <p:cNvCxnSpPr>
            <a:stCxn id="4" idx="2"/>
            <a:endCxn id="5" idx="0"/>
          </p:cNvCxnSpPr>
          <p:nvPr/>
        </p:nvCxnSpPr>
        <p:spPr>
          <a:xfrm flipH="1">
            <a:off x="484501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2"/>
            <a:endCxn id="6" idx="0"/>
          </p:cNvCxnSpPr>
          <p:nvPr/>
        </p:nvCxnSpPr>
        <p:spPr>
          <a:xfrm>
            <a:off x="5988085" y="18161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7" idx="0"/>
          </p:cNvCxnSpPr>
          <p:nvPr/>
        </p:nvCxnSpPr>
        <p:spPr>
          <a:xfrm flipH="1">
            <a:off x="370194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84501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7131155" y="3487300"/>
            <a:ext cx="1143070" cy="1086425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1195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9980" y="202948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 smtClean="0">
                <a:solidFill>
                  <a:schemeClr val="accent2"/>
                </a:solidFill>
              </a:rPr>
              <a:t>1</a:t>
            </a:r>
            <a:endParaRPr lang="ru-RU" baseline="-25000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4772" y="3727340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move</a:t>
            </a:r>
            <a:r>
              <a:rPr lang="en-US" baseline="-25000" dirty="0">
                <a:solidFill>
                  <a:schemeClr val="accent2"/>
                </a:solidFill>
              </a:rPr>
              <a:t>3</a:t>
            </a:r>
            <a:endParaRPr lang="ru-RU" baseline="-2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5341" y="274398"/>
            <a:ext cx="1114661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53707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cxnSp>
        <p:nvCxnSpPr>
          <p:cNvPr id="10" name="Прямая со стрелкой 9"/>
          <p:cNvCxnSpPr>
            <a:stCxn id="23" idx="2"/>
            <a:endCxn id="29" idx="0"/>
          </p:cNvCxnSpPr>
          <p:nvPr/>
        </p:nvCxnSpPr>
        <p:spPr>
          <a:xfrm flipH="1">
            <a:off x="6073131" y="1899480"/>
            <a:ext cx="480069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3" idx="2"/>
            <a:endCxn id="30" idx="0"/>
          </p:cNvCxnSpPr>
          <p:nvPr/>
        </p:nvCxnSpPr>
        <p:spPr>
          <a:xfrm>
            <a:off x="6553200" y="1899480"/>
            <a:ext cx="528049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6200775" y="1412634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5720706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6728824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712588" y="3573720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28" idx="2"/>
            <a:endCxn id="41" idx="0"/>
          </p:cNvCxnSpPr>
          <p:nvPr/>
        </p:nvCxnSpPr>
        <p:spPr>
          <a:xfrm flipH="1">
            <a:off x="4038963" y="2980023"/>
            <a:ext cx="1026050" cy="605986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8" idx="2"/>
            <a:endCxn id="42" idx="0"/>
          </p:cNvCxnSpPr>
          <p:nvPr/>
        </p:nvCxnSpPr>
        <p:spPr>
          <a:xfrm>
            <a:off x="5065013" y="2980023"/>
            <a:ext cx="1026245" cy="617536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686538" y="358600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5738833" y="3597559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724416" y="4690277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4732534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740652" y="46902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 стрелкой 49"/>
          <p:cNvCxnSpPr>
            <a:stCxn id="36" idx="2"/>
            <a:endCxn id="47" idx="0"/>
          </p:cNvCxnSpPr>
          <p:nvPr/>
        </p:nvCxnSpPr>
        <p:spPr>
          <a:xfrm>
            <a:off x="5065013" y="4060566"/>
            <a:ext cx="19946" cy="629711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6" idx="2"/>
            <a:endCxn id="48" idx="0"/>
          </p:cNvCxnSpPr>
          <p:nvPr/>
        </p:nvCxnSpPr>
        <p:spPr>
          <a:xfrm>
            <a:off x="5065013" y="4060566"/>
            <a:ext cx="1028064" cy="629711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4360163" y="5794545"/>
            <a:ext cx="704850" cy="486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 стрелкой 62"/>
          <p:cNvCxnSpPr>
            <a:stCxn id="46" idx="2"/>
            <a:endCxn id="65" idx="0"/>
          </p:cNvCxnSpPr>
          <p:nvPr/>
        </p:nvCxnSpPr>
        <p:spPr>
          <a:xfrm flipH="1">
            <a:off x="3513652" y="5177123"/>
            <a:ext cx="563189" cy="599960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3161227" y="577708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28" idx="2"/>
            <a:endCxn id="36" idx="0"/>
          </p:cNvCxnSpPr>
          <p:nvPr/>
        </p:nvCxnSpPr>
        <p:spPr>
          <a:xfrm>
            <a:off x="5065013" y="2980023"/>
            <a:ext cx="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6" idx="2"/>
            <a:endCxn id="62" idx="0"/>
          </p:cNvCxnSpPr>
          <p:nvPr/>
        </p:nvCxnSpPr>
        <p:spPr>
          <a:xfrm>
            <a:off x="4076841" y="5177123"/>
            <a:ext cx="635747" cy="617422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3" idx="2"/>
            <a:endCxn id="71" idx="0"/>
          </p:cNvCxnSpPr>
          <p:nvPr/>
        </p:nvCxnSpPr>
        <p:spPr>
          <a:xfrm>
            <a:off x="6553200" y="1899480"/>
            <a:ext cx="1536522" cy="593697"/>
          </a:xfrm>
          <a:prstGeom prst="straightConnector1">
            <a:avLst/>
          </a:prstGeom>
          <a:ln w="76200" cap="rnd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23" idx="2"/>
            <a:endCxn id="28" idx="0"/>
          </p:cNvCxnSpPr>
          <p:nvPr/>
        </p:nvCxnSpPr>
        <p:spPr>
          <a:xfrm flipH="1">
            <a:off x="5065013" y="1899480"/>
            <a:ext cx="1488187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6" idx="2"/>
            <a:endCxn id="46" idx="0"/>
          </p:cNvCxnSpPr>
          <p:nvPr/>
        </p:nvCxnSpPr>
        <p:spPr>
          <a:xfrm flipH="1">
            <a:off x="4076841" y="4060566"/>
            <a:ext cx="988172" cy="62971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62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1154131" cy="1138236"/>
          </a:xfrm>
        </p:spPr>
        <p:txBody>
          <a:bodyPr/>
          <a:lstStyle/>
          <a:p>
            <a:r>
              <a:rPr lang="ru-RU" dirty="0"/>
              <a:t>Жадный алгоритм</a:t>
            </a:r>
            <a:r>
              <a:rPr lang="en-US" dirty="0"/>
              <a:t> (Greedy Search)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ru-RU" dirty="0" smtClean="0"/>
              <a:t>Получит</a:t>
            </a:r>
            <a:r>
              <a:rPr lang="ru-RU" dirty="0"/>
              <a:t>е</a:t>
            </a:r>
            <a:r>
              <a:rPr lang="ru-RU" dirty="0" smtClean="0"/>
              <a:t> список возможных ходов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state.moves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ru-RU" dirty="0"/>
          </a:p>
          <a:p>
            <a:pPr>
              <a:buAutoNum type="arabicPeriod"/>
            </a:pPr>
            <a:r>
              <a:rPr lang="ru-RU" dirty="0" smtClean="0"/>
              <a:t>Каждый ход примените и оцените результат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state.apply_move</a:t>
            </a:r>
            <a:r>
              <a:rPr lang="en-US" dirty="0" smtClean="0">
                <a:latin typeface="Consolas" panose="020B0609020204030204" pitchFamily="49" charset="0"/>
              </a:rPr>
              <a:t>(...), estimate(...)</a:t>
            </a:r>
            <a:endParaRPr lang="ru-RU" dirty="0" smtClean="0">
              <a:latin typeface="Consolas" panose="020B0609020204030204" pitchFamily="49" charset="0"/>
            </a:endParaRPr>
          </a:p>
          <a:p>
            <a:pPr>
              <a:buAutoNum type="arabicPeriod"/>
            </a:pPr>
            <a:r>
              <a:rPr lang="ru-RU" dirty="0" smtClean="0"/>
              <a:t>Выберите из ходов, тот, что с максимальной оценкой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Практика</a:t>
            </a:r>
            <a:endParaRPr lang="ru-RU" sz="19900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Откройте стартовый код </a:t>
            </a:r>
            <a:r>
              <a:rPr lang="en-US" dirty="0" smtClean="0"/>
              <a:t>same-game</a:t>
            </a:r>
            <a:r>
              <a:rPr lang="ru-RU" dirty="0" smtClean="0"/>
              <a:t> и прочитайте его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Реализуйте метод </a:t>
            </a:r>
            <a:r>
              <a:rPr lang="en-US" dirty="0" smtClean="0"/>
              <a:t>moves </a:t>
            </a:r>
            <a:r>
              <a:rPr lang="ru-RU" dirty="0" smtClean="0"/>
              <a:t>проверьте его тестами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Реализуйте метод </a:t>
            </a:r>
            <a:r>
              <a:rPr lang="en-US" dirty="0" err="1"/>
              <a:t>apply_move</a:t>
            </a:r>
            <a:r>
              <a:rPr lang="en-US" dirty="0"/>
              <a:t> </a:t>
            </a:r>
            <a:r>
              <a:rPr lang="ru-RU" dirty="0"/>
              <a:t>проверьте его тестами</a:t>
            </a:r>
          </a:p>
          <a:p>
            <a:pPr>
              <a:buFont typeface="+mj-lt"/>
              <a:buAutoNum type="arabicPeriod"/>
            </a:pPr>
            <a:r>
              <a:rPr lang="ru-RU" dirty="0"/>
              <a:t>Реализуйте </a:t>
            </a:r>
            <a:r>
              <a:rPr lang="ru-RU" dirty="0" smtClean="0"/>
              <a:t>функцию оценки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Реализуйте </a:t>
            </a:r>
            <a:r>
              <a:rPr lang="en-US" dirty="0" err="1" smtClean="0"/>
              <a:t>greedy_ai</a:t>
            </a:r>
            <a:r>
              <a:rPr lang="ru-RU" dirty="0" smtClean="0"/>
              <a:t>, отправьте решение на </a:t>
            </a:r>
            <a:r>
              <a:rPr lang="en-US" dirty="0" smtClean="0"/>
              <a:t>CodinGame.com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Дополнительно:</a:t>
            </a:r>
            <a:endParaRPr lang="en-US" dirty="0" smtClean="0"/>
          </a:p>
          <a:p>
            <a:r>
              <a:rPr lang="ru-RU" dirty="0" smtClean="0"/>
              <a:t>поэкспериментируйте с функцией оценки</a:t>
            </a:r>
          </a:p>
          <a:p>
            <a:r>
              <a:rPr lang="ru-RU" dirty="0" smtClean="0"/>
              <a:t>реализуйте </a:t>
            </a:r>
            <a:r>
              <a:rPr lang="en-US" dirty="0" smtClean="0"/>
              <a:t>greedy</a:t>
            </a:r>
            <a:r>
              <a:rPr lang="ru-RU" dirty="0" smtClean="0"/>
              <a:t> на два хода вперед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3" grpId="0" animBg="1"/>
      <p:bldP spid="14" grpId="0" animBg="1"/>
      <p:bldP spid="27" grpId="0" animBg="1"/>
      <p:bldP spid="32" grpId="0" animBg="1"/>
      <p:bldP spid="47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/>
          <p:cNvCxnSpPr>
            <a:endCxn id="41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endCxn id="43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endCxn id="50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endCxn id="44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Game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Поле 15 </a:t>
            </a:r>
            <a:r>
              <a:rPr lang="en-US" dirty="0" smtClean="0"/>
              <a:t>x</a:t>
            </a:r>
            <a:r>
              <a:rPr lang="ru-RU" dirty="0" smtClean="0"/>
              <a:t> 15,  5 цветов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score</a:t>
            </a:r>
            <a:r>
              <a:rPr lang="ru-RU" dirty="0" smtClean="0"/>
              <a:t>(</a:t>
            </a:r>
            <a:r>
              <a:rPr lang="en-US" dirty="0" smtClean="0"/>
              <a:t>n) = (n-2)²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score(2) = 0</a:t>
            </a:r>
          </a:p>
          <a:p>
            <a:pPr marL="0" indent="0">
              <a:buNone/>
            </a:pPr>
            <a:r>
              <a:rPr lang="en-US" dirty="0" smtClean="0"/>
              <a:t>score(3) = 1</a:t>
            </a:r>
          </a:p>
          <a:p>
            <a:pPr marL="0" indent="0">
              <a:buNone/>
            </a:pPr>
            <a:r>
              <a:rPr lang="en-US" dirty="0" smtClean="0"/>
              <a:t>score(4) = 4</a:t>
            </a:r>
          </a:p>
          <a:p>
            <a:pPr marL="0" indent="0">
              <a:buNone/>
            </a:pPr>
            <a:r>
              <a:rPr lang="en-US" dirty="0" smtClean="0"/>
              <a:t>score(5) = 9</a:t>
            </a:r>
          </a:p>
          <a:p>
            <a:pPr marL="0" indent="0">
              <a:buNone/>
            </a:pPr>
            <a:r>
              <a:rPr lang="en-US" dirty="0" smtClean="0"/>
              <a:t>score(12) = 100</a:t>
            </a:r>
          </a:p>
          <a:p>
            <a:pPr marL="0" indent="0">
              <a:buNone/>
            </a:pPr>
            <a:r>
              <a:rPr lang="en-US" dirty="0" smtClean="0"/>
              <a:t>score(42) = 1600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2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5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6" idx="2"/>
            <a:endCxn id="8" idx="0"/>
          </p:cNvCxnSpPr>
          <p:nvPr/>
        </p:nvCxnSpPr>
        <p:spPr>
          <a:xfrm>
            <a:off x="6565283" y="1899480"/>
            <a:ext cx="0" cy="540271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6212858" y="1412634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712588" y="2493177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212858" y="243975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712588" y="3602313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7" idx="2"/>
            <a:endCxn id="13" idx="0"/>
          </p:cNvCxnSpPr>
          <p:nvPr/>
        </p:nvCxnSpPr>
        <p:spPr>
          <a:xfrm flipH="1">
            <a:off x="4038963" y="2980023"/>
            <a:ext cx="1026050" cy="63457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  <a:endCxn id="14" idx="0"/>
          </p:cNvCxnSpPr>
          <p:nvPr/>
        </p:nvCxnSpPr>
        <p:spPr>
          <a:xfrm flipH="1">
            <a:off x="6133942" y="2926597"/>
            <a:ext cx="431341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686538" y="3614602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781517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7" idx="2"/>
            <a:endCxn id="10" idx="0"/>
          </p:cNvCxnSpPr>
          <p:nvPr/>
        </p:nvCxnSpPr>
        <p:spPr>
          <a:xfrm>
            <a:off x="5065013" y="2980023"/>
            <a:ext cx="0" cy="622290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2"/>
            <a:endCxn id="27" idx="0"/>
          </p:cNvCxnSpPr>
          <p:nvPr/>
        </p:nvCxnSpPr>
        <p:spPr>
          <a:xfrm>
            <a:off x="6565283" y="1899480"/>
            <a:ext cx="1524439" cy="59369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737297" y="2493177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/>
          <p:cNvCxnSpPr>
            <a:stCxn id="6" idx="2"/>
            <a:endCxn id="7" idx="0"/>
          </p:cNvCxnSpPr>
          <p:nvPr/>
        </p:nvCxnSpPr>
        <p:spPr>
          <a:xfrm flipH="1">
            <a:off x="5065013" y="1899480"/>
            <a:ext cx="1500270" cy="593697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8" idx="2"/>
            <a:endCxn id="32" idx="0"/>
          </p:cNvCxnSpPr>
          <p:nvPr/>
        </p:nvCxnSpPr>
        <p:spPr>
          <a:xfrm>
            <a:off x="6565283" y="2926597"/>
            <a:ext cx="415613" cy="679244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628471" y="360584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/>
          <p:cNvCxnSpPr>
            <a:stCxn id="27" idx="2"/>
            <a:endCxn id="47" idx="0"/>
          </p:cNvCxnSpPr>
          <p:nvPr/>
        </p:nvCxnSpPr>
        <p:spPr>
          <a:xfrm flipH="1">
            <a:off x="8087578" y="2980023"/>
            <a:ext cx="2144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35153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/>
          <p:cNvCxnSpPr>
            <a:stCxn id="27" idx="2"/>
            <a:endCxn id="49" idx="0"/>
          </p:cNvCxnSpPr>
          <p:nvPr/>
        </p:nvCxnSpPr>
        <p:spPr>
          <a:xfrm>
            <a:off x="8089722" y="2980023"/>
            <a:ext cx="844810" cy="622290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8582107" y="3602313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710218" y="4703035"/>
            <a:ext cx="704850" cy="486846"/>
          </a:xfrm>
          <a:prstGeom prst="rect">
            <a:avLst/>
          </a:prstGeom>
          <a:solidFill>
            <a:srgbClr val="CC1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10" idx="2"/>
            <a:endCxn id="35" idx="0"/>
          </p:cNvCxnSpPr>
          <p:nvPr/>
        </p:nvCxnSpPr>
        <p:spPr>
          <a:xfrm>
            <a:off x="5065013" y="4089159"/>
            <a:ext cx="1009246" cy="612352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21834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690119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/>
          <p:cNvCxnSpPr>
            <a:stCxn id="13" idx="2"/>
            <a:endCxn id="38" idx="0"/>
          </p:cNvCxnSpPr>
          <p:nvPr/>
        </p:nvCxnSpPr>
        <p:spPr>
          <a:xfrm flipH="1">
            <a:off x="3069425" y="4101448"/>
            <a:ext cx="969538" cy="638107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2674922" y="4701511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 стрелкой 38"/>
          <p:cNvCxnSpPr>
            <a:stCxn id="13" idx="2"/>
            <a:endCxn id="36" idx="0"/>
          </p:cNvCxnSpPr>
          <p:nvPr/>
        </p:nvCxnSpPr>
        <p:spPr>
          <a:xfrm>
            <a:off x="4038963" y="4101448"/>
            <a:ext cx="3581" cy="600063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5" idx="2"/>
            <a:endCxn id="41" idx="0"/>
          </p:cNvCxnSpPr>
          <p:nvPr/>
        </p:nvCxnSpPr>
        <p:spPr>
          <a:xfrm>
            <a:off x="6074259" y="5188357"/>
            <a:ext cx="13461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735295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35" idx="2"/>
            <a:endCxn id="43" idx="0"/>
          </p:cNvCxnSpPr>
          <p:nvPr/>
        </p:nvCxnSpPr>
        <p:spPr>
          <a:xfrm>
            <a:off x="6074259" y="5188357"/>
            <a:ext cx="1038925" cy="621159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60759" y="5809516"/>
            <a:ext cx="704850" cy="4868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4709831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/>
          <p:cNvCxnSpPr>
            <a:stCxn id="33" idx="2"/>
            <a:endCxn id="50" idx="0"/>
          </p:cNvCxnSpPr>
          <p:nvPr/>
        </p:nvCxnSpPr>
        <p:spPr>
          <a:xfrm flipH="1">
            <a:off x="4042544" y="5189881"/>
            <a:ext cx="1020099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3690119" y="5809516"/>
            <a:ext cx="704850" cy="4868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/>
          <p:cNvCxnSpPr>
            <a:stCxn id="33" idx="2"/>
            <a:endCxn id="44" idx="0"/>
          </p:cNvCxnSpPr>
          <p:nvPr/>
        </p:nvCxnSpPr>
        <p:spPr>
          <a:xfrm flipH="1">
            <a:off x="5062256" y="5189881"/>
            <a:ext cx="387" cy="619635"/>
          </a:xfrm>
          <a:prstGeom prst="straightConnector1">
            <a:avLst/>
          </a:prstGeom>
          <a:ln w="76200" cap="rnd">
            <a:solidFill>
              <a:schemeClr val="tx2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0" idx="2"/>
            <a:endCxn id="33" idx="0"/>
          </p:cNvCxnSpPr>
          <p:nvPr/>
        </p:nvCxnSpPr>
        <p:spPr>
          <a:xfrm flipH="1">
            <a:off x="5062643" y="4089159"/>
            <a:ext cx="2370" cy="613876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9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70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Цвета </a:t>
            </a:r>
            <a:r>
              <a:rPr lang="ru-RU" dirty="0" err="1" smtClean="0"/>
              <a:t>тайлов</a:t>
            </a:r>
            <a:endParaRPr lang="ru-RU" dirty="0" smtClean="0"/>
          </a:p>
          <a:p>
            <a:r>
              <a:rPr lang="ru-RU" dirty="0" smtClean="0"/>
              <a:t>Набранные очки</a:t>
            </a:r>
          </a:p>
          <a:p>
            <a:pPr marL="0" indent="0">
              <a:buNone/>
            </a:pPr>
            <a:r>
              <a:rPr lang="ru-RU" dirty="0" smtClean="0"/>
              <a:t>Как хранить </a:t>
            </a:r>
            <a:r>
              <a:rPr lang="ru-RU" dirty="0" err="1" smtClean="0"/>
              <a:t>тайлы</a:t>
            </a:r>
            <a:r>
              <a:rPr lang="ru-RU" dirty="0" smtClean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7805" y="3261738"/>
            <a:ext cx="30732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columns = [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[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[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b="1" dirty="0" smtClean="0">
                <a:solidFill>
                  <a:schemeClr val="accent5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3386138"/>
            <a:ext cx="3373655" cy="24660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06051" y="326173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move = (3, 0)</a:t>
            </a:r>
          </a:p>
        </p:txBody>
      </p:sp>
      <p:sp>
        <p:nvSpPr>
          <p:cNvPr id="13" name="Двойные круглые скобки 12"/>
          <p:cNvSpPr/>
          <p:nvPr/>
        </p:nvSpPr>
        <p:spPr>
          <a:xfrm>
            <a:off x="556511" y="4128260"/>
            <a:ext cx="632210" cy="1862489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4" name="Двойные круглые скобки 13"/>
          <p:cNvSpPr/>
          <p:nvPr/>
        </p:nvSpPr>
        <p:spPr>
          <a:xfrm>
            <a:off x="5348286" y="3644231"/>
            <a:ext cx="2452795" cy="460944"/>
          </a:xfrm>
          <a:prstGeom prst="bracketPair">
            <a:avLst/>
          </a:prstGeom>
          <a:ln w="57150">
            <a:solidFill>
              <a:srgbClr val="CC17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5" name="Двойные круглые скобки 14"/>
          <p:cNvSpPr/>
          <p:nvPr/>
        </p:nvSpPr>
        <p:spPr>
          <a:xfrm>
            <a:off x="1668878" y="5312374"/>
            <a:ext cx="632210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ые круглые скобки 15"/>
          <p:cNvSpPr/>
          <p:nvPr/>
        </p:nvSpPr>
        <p:spPr>
          <a:xfrm>
            <a:off x="8422105" y="3218422"/>
            <a:ext cx="2569946" cy="600602"/>
          </a:xfrm>
          <a:prstGeom prst="bracketPair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b="1" dirty="0">
                <a:solidFill>
                  <a:schemeClr val="accent1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Получение списка доступных ходов</a:t>
            </a:r>
            <a:endParaRPr lang="en-US" b="1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Оценк</a:t>
            </a:r>
            <a:r>
              <a:rPr lang="ru-RU" dirty="0"/>
              <a:t>а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9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хода </a:t>
            </a:r>
            <a:r>
              <a:rPr lang="en-US" dirty="0" smtClean="0"/>
              <a:t>(</a:t>
            </a:r>
            <a:r>
              <a:rPr lang="en-US" dirty="0" err="1" smtClean="0"/>
              <a:t>apply_move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361272" y="1592263"/>
            <a:ext cx="6525928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smtClean="0"/>
              <a:t>Не менять состояние, а создать новое!</a:t>
            </a:r>
          </a:p>
          <a:p>
            <a:pPr>
              <a:buAutoNum type="arabicPeriod"/>
            </a:pPr>
            <a:r>
              <a:rPr lang="ru-RU" dirty="0" smtClean="0"/>
              <a:t>Из каждого столбца собрать оставшиеся </a:t>
            </a:r>
            <a:r>
              <a:rPr lang="ru-RU" dirty="0" err="1" smtClean="0"/>
              <a:t>тайлы</a:t>
            </a:r>
            <a:r>
              <a:rPr lang="ru-RU" dirty="0" smtClean="0"/>
              <a:t>:</a:t>
            </a:r>
          </a:p>
          <a:p>
            <a:pPr lvl="1"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оздать новый пустой столбец</a:t>
            </a:r>
          </a:p>
          <a:p>
            <a:pPr lvl="1">
              <a:buAutoNum type="arabicPeriod"/>
            </a:pPr>
            <a:r>
              <a:rPr lang="ru-RU" dirty="0"/>
              <a:t>Д</a:t>
            </a:r>
            <a:r>
              <a:rPr lang="ru-RU" dirty="0" smtClean="0"/>
              <a:t>обавлять в него все </a:t>
            </a:r>
            <a:r>
              <a:rPr lang="ru-RU" dirty="0" err="1" smtClean="0"/>
              <a:t>тайлы</a:t>
            </a:r>
            <a:r>
              <a:rPr lang="ru-RU" dirty="0" smtClean="0"/>
              <a:t> исходного, если их нет в удаляемой области</a:t>
            </a:r>
          </a:p>
          <a:p>
            <a:pPr>
              <a:buAutoNum type="arabicPeriod"/>
            </a:pPr>
            <a:r>
              <a:rPr lang="ru-RU" dirty="0" smtClean="0"/>
              <a:t>Если получился непустой столбец — добавить его в новый список столбцов.</a:t>
            </a:r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592262"/>
            <a:ext cx="4553916" cy="4537075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1479395" y="4505093"/>
            <a:ext cx="810322" cy="1234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5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является ходом?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8" cy="45370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Список координат всех ячеек одноцветной области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74" y="2698882"/>
            <a:ext cx="3373655" cy="246602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618594" y="2629531"/>
            <a:ext cx="69860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Доступные </a:t>
            </a:r>
            <a:r>
              <a:rPr lang="ru-RU" sz="2800" dirty="0"/>
              <a:t>ходы:</a:t>
            </a:r>
            <a:endParaRPr lang="en-US" sz="2800" dirty="0"/>
          </a:p>
          <a:p>
            <a:r>
              <a:rPr lang="ru-RU" sz="2800" dirty="0"/>
              <a:t>1. </a:t>
            </a:r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0, 0), (0, 1), (1, 0), (1, 1)]</a:t>
            </a:r>
          </a:p>
          <a:p>
            <a:r>
              <a:rPr lang="ru-RU" sz="2800" dirty="0"/>
              <a:t>2. 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3, 0), (4, 0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)]</a:t>
            </a:r>
            <a:endParaRPr lang="en-US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ru-RU" sz="2800" dirty="0"/>
              <a:t>3. </a:t>
            </a:r>
            <a:r>
              <a:rPr lang="en-US" sz="28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4, 1), (4, 2)]</a:t>
            </a:r>
          </a:p>
        </p:txBody>
      </p:sp>
    </p:spTree>
    <p:extLst>
      <p:ext uri="{BB962C8B-B14F-4D97-AF65-F5344CB8AC3E}">
        <p14:creationId xmlns:p14="http://schemas.microsoft.com/office/powerpoint/2010/main" val="419905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AD1C3F-2D59-484F-A9CD-A1FE403906F6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344343f-a5f0-456c-af59-3f91e5f2cd1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13691</TotalTime>
  <Words>1025</Words>
  <Application>Microsoft Office PowerPoint</Application>
  <PresentationFormat>Широкоэкранный</PresentationFormat>
  <Paragraphs>184</Paragraphs>
  <Slides>31</Slides>
  <Notes>11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Golos Text</vt:lpstr>
      <vt:lpstr>Golos Text Black</vt:lpstr>
      <vt:lpstr>Golos Text VF</vt:lpstr>
      <vt:lpstr>Office Theme</vt:lpstr>
      <vt:lpstr>Школа «Алгоритмы, играющие в игры»</vt:lpstr>
      <vt:lpstr>Same Game https://www.codingame.com/multiplayer/optimization/samegame </vt:lpstr>
      <vt:lpstr>Same Game</vt:lpstr>
      <vt:lpstr>Составляющие решения</vt:lpstr>
      <vt:lpstr>Составляющие решения</vt:lpstr>
      <vt:lpstr>Состояние игры</vt:lpstr>
      <vt:lpstr>Составляющие решения</vt:lpstr>
      <vt:lpstr>Применение хода (apply_move)</vt:lpstr>
      <vt:lpstr>Что является ходом?</vt:lpstr>
      <vt:lpstr>Смотрим код</vt:lpstr>
      <vt:lpstr>PyCharm</vt:lpstr>
      <vt:lpstr>Что было в коде</vt:lpstr>
      <vt:lpstr>Составляющие решения</vt:lpstr>
      <vt:lpstr>Презентация PowerPoint</vt:lpstr>
      <vt:lpstr>dfs(self, x, y, move):</vt:lpstr>
      <vt:lpstr>Как использовать dfs?</vt:lpstr>
      <vt:lpstr>Получение списка ходов</vt:lpstr>
      <vt:lpstr>Получение списка ходов</vt:lpstr>
      <vt:lpstr>Unit Tests</vt:lpstr>
      <vt:lpstr>Составляющие решения</vt:lpstr>
      <vt:lpstr>Оценка состояния. Идеи:</vt:lpstr>
      <vt:lpstr>Составляющие решения</vt:lpstr>
      <vt:lpstr>Презентация PowerPoint</vt:lpstr>
      <vt:lpstr>Презентация PowerPoint</vt:lpstr>
      <vt:lpstr>Жадный алгоритм (Greedy Search)</vt:lpstr>
      <vt:lpstr>Жадный алгоритм (Greedy Search)</vt:lpstr>
      <vt:lpstr>Практика</vt:lpstr>
      <vt:lpstr>Жадный 2</vt:lpstr>
      <vt:lpstr>Жадный 2</vt:lpstr>
      <vt:lpstr>Жадный 2</vt:lpstr>
      <vt:lpstr>Жадный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560</cp:revision>
  <dcterms:created xsi:type="dcterms:W3CDTF">2021-04-11T13:35:26Z</dcterms:created>
  <dcterms:modified xsi:type="dcterms:W3CDTF">2022-03-05T12:36:26Z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