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95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6" r:id="rId44"/>
    <p:sldId id="294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7D8"/>
    <a:srgbClr val="110F2C"/>
    <a:srgbClr val="5F3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5597" autoAdjust="0"/>
  </p:normalViewPr>
  <p:slideViewPr>
    <p:cSldViewPr snapToGrid="0">
      <p:cViewPr varScale="1">
        <p:scale>
          <a:sx n="94" d="100"/>
          <a:sy n="94" d="100"/>
        </p:scale>
        <p:origin x="31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8" d="100"/>
          <a:sy n="128" d="100"/>
        </p:scale>
        <p:origin x="72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ame.com/multiplayer/optimization/samegam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etbrains.com/edu-products/download/#section=pycharm-edu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</a:t>
            </a:r>
            <a:r>
              <a:rPr lang="ru-RU" baseline="0" dirty="0" smtClean="0"/>
              <a:t> Анонс дня</a:t>
            </a:r>
          </a:p>
          <a:p>
            <a:endParaRPr lang="ru-RU" baseline="0" dirty="0" smtClean="0"/>
          </a:p>
          <a:p>
            <a:r>
              <a:rPr lang="ru-RU" dirty="0" smtClean="0"/>
              <a:t>На этот раз познакомимся с новой игрой под названием </a:t>
            </a:r>
            <a:r>
              <a:rPr lang="ru-RU" dirty="0" err="1" smtClean="0"/>
              <a:t>Same</a:t>
            </a:r>
            <a:r>
              <a:rPr lang="ru-RU" dirty="0" smtClean="0"/>
              <a:t> </a:t>
            </a:r>
            <a:r>
              <a:rPr lang="ru-RU" dirty="0" err="1" smtClean="0"/>
              <a:t>Game</a:t>
            </a:r>
            <a:r>
              <a:rPr lang="ru-RU" dirty="0" smtClean="0"/>
              <a:t>. В ней симуляцию вам придется запрограммировать самостоятельно. Поэтому мы подробно разберем все идеи и алгоритмы, которые для этого понадобятся. По пути познакомимся с новыми возможностями языка </a:t>
            </a:r>
            <a:r>
              <a:rPr lang="ru-RU" dirty="0" err="1" smtClean="0"/>
              <a:t>Python</a:t>
            </a:r>
            <a:r>
              <a:rPr lang="ru-RU" dirty="0" smtClean="0"/>
              <a:t>: юнит-тестами, позволяющими легко тестировать свой код, и </a:t>
            </a:r>
            <a:r>
              <a:rPr lang="ru-RU" dirty="0" err="1" smtClean="0"/>
              <a:t>type-hints</a:t>
            </a:r>
            <a:r>
              <a:rPr lang="ru-RU" dirty="0" smtClean="0"/>
              <a:t>, позволяющие сделать ваш код понятнее.</a:t>
            </a:r>
          </a:p>
          <a:p>
            <a:r>
              <a:rPr lang="ru-RU" dirty="0" smtClean="0"/>
              <a:t>И наконец, мы рассмотрим как имея готовую симуляцию можно реализовать жадный алгоритм для решения этой задачи. В конце вы опять получите заготовку кода для реализации разобранного на лекции алгоритма. Это будет вашим следующим домашним заданием.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Ссылки: </a:t>
            </a:r>
            <a:br>
              <a:rPr lang="ru-RU" dirty="0" smtClean="0"/>
            </a:br>
            <a:r>
              <a:rPr lang="en-US" dirty="0" smtClean="0"/>
              <a:t>Same Game </a:t>
            </a:r>
            <a:r>
              <a:rPr lang="en-US" dirty="0" smtClean="0">
                <a:hlinkClick r:id="rId3"/>
              </a:rPr>
              <a:t>https://www.codingame.com/multiplayer/optimization/samegame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PyCharm</a:t>
            </a:r>
            <a:r>
              <a:rPr lang="en-US" dirty="0" smtClean="0"/>
              <a:t> Edu </a:t>
            </a:r>
            <a:r>
              <a:rPr lang="en-US" sz="1200" dirty="0" smtClean="0">
                <a:hlinkClick r:id="rId4"/>
              </a:rPr>
              <a:t>https://www.jetbrains.com/edu-products/download/#section=pycharm-edu</a:t>
            </a:r>
            <a:r>
              <a:rPr lang="ru-RU" sz="12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Вопрос: Как впечатления от тех, кто пытался сдавать предыдущие задачи?</a:t>
            </a:r>
          </a:p>
          <a:p>
            <a:r>
              <a:rPr lang="ru-RU" baseline="0" dirty="0" smtClean="0"/>
              <a:t>Всем нужна была помощь с отладкой.</a:t>
            </a:r>
            <a:br>
              <a:rPr lang="ru-RU" baseline="0" dirty="0" smtClean="0"/>
            </a:br>
            <a:r>
              <a:rPr lang="ru-RU" baseline="0" dirty="0" smtClean="0"/>
              <a:t>Часть людей приходила на консультации вообще без кода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Юнит</a:t>
            </a:r>
            <a:r>
              <a:rPr lang="ru-RU" baseline="0" dirty="0" smtClean="0"/>
              <a:t> тесты помогут отлаживать ошибки, но для этого нужен </a:t>
            </a:r>
            <a:r>
              <a:rPr lang="en-US" baseline="0" dirty="0" err="1" smtClean="0"/>
              <a:t>PyCharm</a:t>
            </a:r>
            <a:endParaRPr lang="ru-RU" baseline="0" dirty="0" smtClean="0"/>
          </a:p>
          <a:p>
            <a:r>
              <a:rPr lang="ru-RU" dirty="0" err="1" smtClean="0"/>
              <a:t>Домашка</a:t>
            </a:r>
            <a:r>
              <a:rPr lang="ru-RU" baseline="0" dirty="0" smtClean="0"/>
              <a:t> будет больше, а поэтому делайте ее заранее!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54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1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76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лежит в </a:t>
            </a:r>
            <a:r>
              <a:rPr lang="en-US" dirty="0" smtClean="0"/>
              <a:t>states[0]?</a:t>
            </a:r>
            <a:r>
              <a:rPr lang="ru-RU" dirty="0" smtClean="0"/>
              <a:t> </a:t>
            </a:r>
            <a:r>
              <a:rPr lang="ru-RU" baseline="0" dirty="0" smtClean="0"/>
              <a:t>Сколько элементов в списке </a:t>
            </a:r>
            <a:r>
              <a:rPr lang="en-US" baseline="0" dirty="0" smtClean="0"/>
              <a:t>states[0]</a:t>
            </a:r>
            <a:r>
              <a:rPr lang="ru-RU" baseline="0" dirty="0" smtClean="0"/>
              <a:t>? — один элемент стартовое состояние</a:t>
            </a:r>
          </a:p>
          <a:p>
            <a:r>
              <a:rPr lang="ru-RU" baseline="0" dirty="0" smtClean="0"/>
              <a:t>Как искать ответ? Что вообще такое ответ? — ответ — это путь от корня в дереве игры до лучшего конечного состояния. </a:t>
            </a:r>
            <a:br>
              <a:rPr lang="ru-RU" baseline="0" dirty="0" smtClean="0"/>
            </a:br>
            <a:r>
              <a:rPr lang="ru-RU" baseline="0" dirty="0" smtClean="0"/>
              <a:t>Восстановить путь можно, если сохранить для каждого состояния его предка, из которого оно получилось.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28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ru-RU" baseline="0" dirty="0" smtClean="0"/>
              <a:t> — чтобы работал алгоритм</a:t>
            </a:r>
          </a:p>
          <a:p>
            <a:r>
              <a:rPr lang="en-US" baseline="0" dirty="0" smtClean="0"/>
              <a:t>2</a:t>
            </a:r>
            <a:r>
              <a:rPr lang="ru-RU" baseline="0" dirty="0" smtClean="0"/>
              <a:t> — чтобы потом восстановить путь в дереве игры</a:t>
            </a:r>
          </a:p>
          <a:p>
            <a:r>
              <a:rPr lang="en-US" baseline="0" dirty="0" smtClean="0"/>
              <a:t>3</a:t>
            </a:r>
            <a:r>
              <a:rPr lang="ru-RU" baseline="0" dirty="0" smtClean="0"/>
              <a:t> — чтобы узнать последовательность ходов вдоль пути в дереве игры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73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01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6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6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44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21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4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1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84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1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8"/>
          <a:stretch/>
        </p:blipFill>
        <p:spPr>
          <a:xfrm>
            <a:off x="-11220" y="0"/>
            <a:ext cx="5662721" cy="6858000"/>
          </a:xfrm>
          <a:prstGeom prst="rect">
            <a:avLst/>
          </a:prstGeom>
        </p:spPr>
      </p:pic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4165600" y="2539943"/>
            <a:ext cx="7112000" cy="1470025"/>
          </a:xfrm>
        </p:spPr>
        <p:txBody>
          <a:bodyPr>
            <a:noAutofit/>
          </a:bodyPr>
          <a:lstStyle>
            <a:lvl1pPr algn="r">
              <a:defRPr sz="4800" b="0">
                <a:latin typeface="Golos Text Black" panose="020B0903020202020204" pitchFamily="34" charset="-52"/>
                <a:cs typeface="Golos Text Black" panose="020B0903020202020204" pitchFamily="34" charset="-5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828800" y="4233805"/>
            <a:ext cx="9448800" cy="1814512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73" userDrawn="1">
          <p15:clr>
            <a:srgbClr val="FBAE40"/>
          </p15:clr>
        </p15:guide>
        <p15:guide id="2" orient="horz" pos="24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3" userDrawn="1">
          <p15:clr>
            <a:srgbClr val="FBAE40"/>
          </p15:clr>
        </p15:guide>
        <p15:guide id="2" orient="horz" pos="8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 hasCustomPrompt="1"/>
          </p:nvPr>
        </p:nvSpPr>
        <p:spPr>
          <a:xfrm>
            <a:off x="-196344" y="-633907"/>
            <a:ext cx="12925016" cy="2877834"/>
          </a:xfrm>
        </p:spPr>
        <p:txBody>
          <a:bodyPr>
            <a:noAutofit/>
          </a:bodyPr>
          <a:lstStyle>
            <a:lvl1pPr>
              <a:defRPr sz="20000" b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Практика</a:t>
            </a:r>
            <a:endParaRPr lang="en-US" dirty="0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623887" y="2535637"/>
            <a:ext cx="10980737" cy="35937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944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3">
          <p15:clr>
            <a:srgbClr val="FBAE40"/>
          </p15:clr>
        </p15:guide>
        <p15:guide id="2" orient="horz" pos="89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1058451" y="2538832"/>
            <a:ext cx="10363200" cy="1362075"/>
          </a:xfrm>
        </p:spPr>
        <p:txBody>
          <a:bodyPr anchor="t">
            <a:noAutofit/>
          </a:bodyPr>
          <a:lstStyle>
            <a:lvl1pPr algn="ctr">
              <a:defRPr sz="6000" b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10487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8" name="Content Placeholder 2"/>
          <p:cNvSpPr>
            <a:spLocks noGrp="1"/>
          </p:cNvSpPr>
          <p:nvPr>
            <p:ph sz="half" idx="1"/>
          </p:nvPr>
        </p:nvSpPr>
        <p:spPr>
          <a:xfrm>
            <a:off x="623888" y="1600201"/>
            <a:ext cx="5370512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9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600201"/>
            <a:ext cx="5407025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10485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orient="horz" pos="1003" userDrawn="1">
          <p15:clr>
            <a:srgbClr val="FBAE40"/>
          </p15:clr>
        </p15:guide>
        <p15:guide id="3" pos="3772" userDrawn="1">
          <p15:clr>
            <a:srgbClr val="FBAE40"/>
          </p15:clr>
        </p15:guide>
        <p15:guide id="4" pos="390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3887" y="1592263"/>
            <a:ext cx="10980737" cy="453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04C20-81F0-455F-9EA6-DB887778A58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l" defTabSz="1219200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Golos Text Black" panose="020B0903020202020204" pitchFamily="34" charset="-52"/>
          <a:ea typeface="+mj-ea"/>
          <a:cs typeface="Golos Text Black" panose="020B0903020202020204" pitchFamily="34" charset="-52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10" userDrawn="1">
          <p15:clr>
            <a:srgbClr val="A4A3A4"/>
          </p15:clr>
        </p15:guide>
        <p15:guide id="4" pos="393" userDrawn="1">
          <p15:clr>
            <a:srgbClr val="A4A3A4"/>
          </p15:clr>
        </p15:guide>
        <p15:guide id="5" orient="horz" pos="3861" userDrawn="1">
          <p15:clr>
            <a:srgbClr val="A4A3A4"/>
          </p15:clr>
        </p15:guide>
        <p15:guide id="8" orient="horz" pos="16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deone.com/XayieE" TargetMode="Externa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heapq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heapq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63400" y="1340036"/>
            <a:ext cx="6741223" cy="1563623"/>
          </a:xfrm>
        </p:spPr>
        <p:txBody>
          <a:bodyPr anchor="b">
            <a:noAutofit/>
          </a:bodyPr>
          <a:lstStyle/>
          <a:p>
            <a:pPr algn="l"/>
            <a:r>
              <a:rPr lang="ru-RU" b="1" dirty="0" smtClean="0"/>
              <a:t>Школа «Алгоритмы, играющие в игры»</a:t>
            </a:r>
            <a:endParaRPr lang="ru-RU" b="1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4863401" y="3692324"/>
            <a:ext cx="6741223" cy="1884564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19 февраля — 19 марта</a:t>
            </a:r>
          </a:p>
          <a:p>
            <a:pPr algn="l"/>
            <a:r>
              <a:rPr lang="ru-RU" sz="2800" dirty="0"/>
              <a:t>Контур, ФИИТ </a:t>
            </a:r>
            <a:r>
              <a:rPr lang="ru-RU" sz="2800" dirty="0" err="1"/>
              <a:t>УрФУ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Павел Егоров</a:t>
            </a:r>
            <a:r>
              <a:rPr lang="en-US" sz="2800" dirty="0"/>
              <a:t> @</a:t>
            </a:r>
            <a:r>
              <a:rPr lang="en-US" sz="2800" dirty="0" err="1"/>
              <a:t>xoposhiy</a:t>
            </a:r>
            <a:endParaRPr lang="en-US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63" y="2497750"/>
            <a:ext cx="1677647" cy="16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/>
              <a:t>Beam Search (</a:t>
            </a:r>
            <a:r>
              <a:rPr lang="ru-RU" dirty="0"/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3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cxnSp>
        <p:nvCxnSpPr>
          <p:cNvPr id="56" name="Прямая со стрелкой 55"/>
          <p:cNvCxnSpPr>
            <a:stCxn id="57" idx="2"/>
            <a:endCxn id="5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6" name="Прямая со стрелкой 65"/>
          <p:cNvCxnSpPr>
            <a:stCxn id="58" idx="2"/>
            <a:endCxn id="68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58" idx="2"/>
            <a:endCxn id="69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stCxn id="58" idx="2"/>
            <a:endCxn id="64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57" idx="2"/>
            <a:endCxn id="84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stCxn id="57" idx="2"/>
            <a:endCxn id="5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60" idx="2"/>
            <a:endCxn id="87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8" name="Прямая со стрелкой 87"/>
          <p:cNvCxnSpPr>
            <a:stCxn id="60" idx="2"/>
            <a:endCxn id="89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0" name="Прямая со стрелкой 89"/>
          <p:cNvCxnSpPr>
            <a:stCxn id="57" idx="2"/>
            <a:endCxn id="6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9461821" y="352850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9" name="Прямая со стрелкой 108"/>
          <p:cNvCxnSpPr>
            <a:endCxn id="108" idx="0"/>
          </p:cNvCxnSpPr>
          <p:nvPr/>
        </p:nvCxnSpPr>
        <p:spPr>
          <a:xfrm>
            <a:off x="8103272" y="2970313"/>
            <a:ext cx="1710974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1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8" grpId="0" animBg="1"/>
      <p:bldP spid="69" grpId="0" animBg="1"/>
      <p:bldP spid="87" grpId="0" animBg="1"/>
      <p:bldP spid="89" grpId="0" animBg="1"/>
      <p:bldP spid="1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/>
              <a:t>Beam Search (</a:t>
            </a:r>
            <a:r>
              <a:rPr lang="ru-RU" dirty="0"/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3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cxnSp>
        <p:nvCxnSpPr>
          <p:cNvPr id="56" name="Прямая со стрелкой 55"/>
          <p:cNvCxnSpPr>
            <a:stCxn id="57" idx="2"/>
            <a:endCxn id="5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66" name="Прямая со стрелкой 65"/>
          <p:cNvCxnSpPr>
            <a:stCxn id="58" idx="2"/>
            <a:endCxn id="68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58" idx="2"/>
            <a:endCxn id="69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6" name="Прямая со стрелкой 75"/>
          <p:cNvCxnSpPr>
            <a:stCxn id="64" idx="2"/>
            <a:endCxn id="73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4" idx="2"/>
            <a:endCxn id="74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2"/>
            <a:endCxn id="64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57" idx="2"/>
            <a:endCxn id="84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stCxn id="57" idx="2"/>
            <a:endCxn id="5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60" idx="2"/>
            <a:endCxn id="87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88" name="Прямая со стрелкой 87"/>
          <p:cNvCxnSpPr>
            <a:stCxn id="60" idx="2"/>
            <a:endCxn id="89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90" name="Прямая со стрелкой 89"/>
          <p:cNvCxnSpPr>
            <a:stCxn id="57" idx="2"/>
            <a:endCxn id="6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9" idx="2"/>
            <a:endCxn id="92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stCxn id="89" idx="2"/>
            <a:endCxn id="9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рямоугольник 9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9" name="Прямая со стрелкой 98"/>
          <p:cNvCxnSpPr>
            <a:stCxn id="87" idx="2"/>
            <a:endCxn id="100" idx="0"/>
          </p:cNvCxnSpPr>
          <p:nvPr/>
        </p:nvCxnSpPr>
        <p:spPr>
          <a:xfrm>
            <a:off x="8329960" y="4084405"/>
            <a:ext cx="70485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/>
          <p:cNvSpPr/>
          <p:nvPr/>
        </p:nvSpPr>
        <p:spPr>
          <a:xfrm>
            <a:off x="8682385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9689191" y="464259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8" name="Прямоугольник 107"/>
          <p:cNvSpPr/>
          <p:nvPr/>
        </p:nvSpPr>
        <p:spPr>
          <a:xfrm>
            <a:off x="9461821" y="352850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9" name="Прямая со стрелкой 108"/>
          <p:cNvCxnSpPr>
            <a:endCxn id="108" idx="0"/>
          </p:cNvCxnSpPr>
          <p:nvPr/>
        </p:nvCxnSpPr>
        <p:spPr>
          <a:xfrm>
            <a:off x="8103272" y="2970313"/>
            <a:ext cx="1710974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87" idx="2"/>
            <a:endCxn id="101" idx="0"/>
          </p:cNvCxnSpPr>
          <p:nvPr/>
        </p:nvCxnSpPr>
        <p:spPr>
          <a:xfrm>
            <a:off x="8329960" y="4084405"/>
            <a:ext cx="1711656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4" idx="2"/>
            <a:endCxn id="72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92" grpId="0" animBg="1"/>
      <p:bldP spid="94" grpId="0" animBg="1"/>
      <p:bldP spid="100" grpId="0" animBg="1"/>
      <p:bldP spid="1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/>
              <a:t>Beam Search (</a:t>
            </a:r>
            <a:r>
              <a:rPr lang="ru-RU" dirty="0"/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3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cxnSp>
        <p:nvCxnSpPr>
          <p:cNvPr id="56" name="Прямая со стрелкой 55"/>
          <p:cNvCxnSpPr>
            <a:stCxn id="57" idx="2"/>
            <a:endCxn id="5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66" name="Прямая со стрелкой 65"/>
          <p:cNvCxnSpPr>
            <a:stCxn id="58" idx="2"/>
            <a:endCxn id="68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58" idx="2"/>
            <a:endCxn id="69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6" name="Прямая со стрелкой 75"/>
          <p:cNvCxnSpPr>
            <a:stCxn id="64" idx="2"/>
            <a:endCxn id="73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4" idx="2"/>
            <a:endCxn id="74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Прямоугольник 77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9" name="Прямая со стрелкой 78"/>
          <p:cNvCxnSpPr>
            <a:stCxn id="72" idx="2"/>
            <a:endCxn id="80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stCxn id="58" idx="2"/>
            <a:endCxn id="64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2" idx="2"/>
            <a:endCxn id="78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57" idx="2"/>
            <a:endCxn id="84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stCxn id="57" idx="2"/>
            <a:endCxn id="5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60" idx="2"/>
            <a:endCxn id="87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88" name="Прямая со стрелкой 87"/>
          <p:cNvCxnSpPr>
            <a:stCxn id="60" idx="2"/>
            <a:endCxn id="89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90" name="Прямая со стрелкой 89"/>
          <p:cNvCxnSpPr>
            <a:stCxn id="57" idx="2"/>
            <a:endCxn id="6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9" idx="2"/>
            <a:endCxn id="92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stCxn id="89" idx="2"/>
            <a:endCxn id="9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рямоугольник 9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9" name="Прямая со стрелкой 98"/>
          <p:cNvCxnSpPr>
            <a:stCxn id="87" idx="2"/>
            <a:endCxn id="100" idx="0"/>
          </p:cNvCxnSpPr>
          <p:nvPr/>
        </p:nvCxnSpPr>
        <p:spPr>
          <a:xfrm>
            <a:off x="8329960" y="4084405"/>
            <a:ext cx="704850" cy="582033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/>
          <p:cNvSpPr/>
          <p:nvPr/>
        </p:nvSpPr>
        <p:spPr>
          <a:xfrm>
            <a:off x="8682385" y="4666438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9689191" y="464259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8682385" y="579488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4" name="Прямая со стрелкой 103"/>
          <p:cNvCxnSpPr>
            <a:stCxn id="100" idx="2"/>
            <a:endCxn id="105" idx="0"/>
          </p:cNvCxnSpPr>
          <p:nvPr/>
        </p:nvCxnSpPr>
        <p:spPr>
          <a:xfrm>
            <a:off x="9034810" y="5153284"/>
            <a:ext cx="920559" cy="64126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/>
          <p:cNvSpPr/>
          <p:nvPr/>
        </p:nvSpPr>
        <p:spPr>
          <a:xfrm>
            <a:off x="9602944" y="579454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6" name="Прямая со стрелкой 105"/>
          <p:cNvCxnSpPr>
            <a:stCxn id="100" idx="2"/>
            <a:endCxn id="107" idx="0"/>
          </p:cNvCxnSpPr>
          <p:nvPr/>
        </p:nvCxnSpPr>
        <p:spPr>
          <a:xfrm flipH="1">
            <a:off x="8103272" y="5153284"/>
            <a:ext cx="931538" cy="62724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Прямоугольник 106"/>
          <p:cNvSpPr/>
          <p:nvPr/>
        </p:nvSpPr>
        <p:spPr>
          <a:xfrm>
            <a:off x="7750847" y="5780530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9461821" y="352850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9" name="Прямая со стрелкой 108"/>
          <p:cNvCxnSpPr>
            <a:endCxn id="108" idx="0"/>
          </p:cNvCxnSpPr>
          <p:nvPr/>
        </p:nvCxnSpPr>
        <p:spPr>
          <a:xfrm>
            <a:off x="8103272" y="2970313"/>
            <a:ext cx="1710974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87" idx="2"/>
            <a:endCxn id="101" idx="0"/>
          </p:cNvCxnSpPr>
          <p:nvPr/>
        </p:nvCxnSpPr>
        <p:spPr>
          <a:xfrm>
            <a:off x="8329960" y="4084405"/>
            <a:ext cx="1711656" cy="558194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101" idx="2"/>
            <a:endCxn id="112" idx="0"/>
          </p:cNvCxnSpPr>
          <p:nvPr/>
        </p:nvCxnSpPr>
        <p:spPr>
          <a:xfrm>
            <a:off x="10041616" y="5129445"/>
            <a:ext cx="920559" cy="64126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11"/>
          <p:cNvSpPr/>
          <p:nvPr/>
        </p:nvSpPr>
        <p:spPr>
          <a:xfrm>
            <a:off x="10609750" y="577070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2" name="Прямая со стрелкой 101"/>
          <p:cNvCxnSpPr>
            <a:stCxn id="100" idx="2"/>
            <a:endCxn id="103" idx="0"/>
          </p:cNvCxnSpPr>
          <p:nvPr/>
        </p:nvCxnSpPr>
        <p:spPr>
          <a:xfrm>
            <a:off x="9034810" y="5153284"/>
            <a:ext cx="0" cy="6415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4" idx="2"/>
            <a:endCxn id="72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81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103" grpId="0" animBg="1"/>
      <p:bldP spid="105" grpId="0" animBg="1"/>
      <p:bldP spid="107" grpId="0" animBg="1"/>
      <p:bldP spid="1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/>
              <a:t>Beam Search (</a:t>
            </a:r>
            <a:r>
              <a:rPr lang="ru-RU" dirty="0"/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3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cxnSp>
        <p:nvCxnSpPr>
          <p:cNvPr id="56" name="Прямая со стрелкой 55"/>
          <p:cNvCxnSpPr>
            <a:stCxn id="57" idx="2"/>
            <a:endCxn id="5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66" name="Прямая со стрелкой 65"/>
          <p:cNvCxnSpPr>
            <a:stCxn id="58" idx="2"/>
            <a:endCxn id="68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58" idx="2"/>
            <a:endCxn id="69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6" name="Прямая со стрелкой 75"/>
          <p:cNvCxnSpPr>
            <a:stCxn id="64" idx="2"/>
            <a:endCxn id="73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4" idx="2"/>
            <a:endCxn id="74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Прямоугольник 77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cxnSp>
        <p:nvCxnSpPr>
          <p:cNvPr id="79" name="Прямая со стрелкой 78"/>
          <p:cNvCxnSpPr>
            <a:stCxn id="72" idx="2"/>
            <a:endCxn id="80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stCxn id="58" idx="2"/>
            <a:endCxn id="64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2" idx="2"/>
            <a:endCxn id="78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57" idx="2"/>
            <a:endCxn id="84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stCxn id="57" idx="2"/>
            <a:endCxn id="5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60" idx="2"/>
            <a:endCxn id="87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88" name="Прямая со стрелкой 87"/>
          <p:cNvCxnSpPr>
            <a:stCxn id="60" idx="2"/>
            <a:endCxn id="89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90" name="Прямая со стрелкой 89"/>
          <p:cNvCxnSpPr>
            <a:stCxn id="57" idx="2"/>
            <a:endCxn id="6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9" idx="2"/>
            <a:endCxn id="92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stCxn id="89" idx="2"/>
            <a:endCxn id="9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рямоугольник 9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9" name="Прямая со стрелкой 98"/>
          <p:cNvCxnSpPr>
            <a:stCxn id="87" idx="2"/>
            <a:endCxn id="100" idx="0"/>
          </p:cNvCxnSpPr>
          <p:nvPr/>
        </p:nvCxnSpPr>
        <p:spPr>
          <a:xfrm>
            <a:off x="8329960" y="4084405"/>
            <a:ext cx="704850" cy="582033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/>
          <p:cNvSpPr/>
          <p:nvPr/>
        </p:nvSpPr>
        <p:spPr>
          <a:xfrm>
            <a:off x="8682385" y="4666438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9689191" y="464259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8682385" y="5794881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04" name="Прямая со стрелкой 103"/>
          <p:cNvCxnSpPr>
            <a:stCxn id="100" idx="2"/>
            <a:endCxn id="105" idx="0"/>
          </p:cNvCxnSpPr>
          <p:nvPr/>
        </p:nvCxnSpPr>
        <p:spPr>
          <a:xfrm>
            <a:off x="9034810" y="5153284"/>
            <a:ext cx="920559" cy="64126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/>
          <p:cNvSpPr/>
          <p:nvPr/>
        </p:nvSpPr>
        <p:spPr>
          <a:xfrm>
            <a:off x="9602944" y="579454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6" name="Прямая со стрелкой 105"/>
          <p:cNvCxnSpPr>
            <a:stCxn id="100" idx="2"/>
            <a:endCxn id="107" idx="0"/>
          </p:cNvCxnSpPr>
          <p:nvPr/>
        </p:nvCxnSpPr>
        <p:spPr>
          <a:xfrm flipH="1">
            <a:off x="8103272" y="5153284"/>
            <a:ext cx="931538" cy="62724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Прямоугольник 106"/>
          <p:cNvSpPr/>
          <p:nvPr/>
        </p:nvSpPr>
        <p:spPr>
          <a:xfrm>
            <a:off x="7750847" y="5780530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9461821" y="352850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9" name="Прямая со стрелкой 108"/>
          <p:cNvCxnSpPr>
            <a:endCxn id="108" idx="0"/>
          </p:cNvCxnSpPr>
          <p:nvPr/>
        </p:nvCxnSpPr>
        <p:spPr>
          <a:xfrm>
            <a:off x="8103272" y="2970313"/>
            <a:ext cx="1710974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87" idx="2"/>
            <a:endCxn id="101" idx="0"/>
          </p:cNvCxnSpPr>
          <p:nvPr/>
        </p:nvCxnSpPr>
        <p:spPr>
          <a:xfrm>
            <a:off x="8329960" y="4084405"/>
            <a:ext cx="1711656" cy="558194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101" idx="2"/>
            <a:endCxn id="112" idx="0"/>
          </p:cNvCxnSpPr>
          <p:nvPr/>
        </p:nvCxnSpPr>
        <p:spPr>
          <a:xfrm>
            <a:off x="10041616" y="5129445"/>
            <a:ext cx="920559" cy="64126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11"/>
          <p:cNvSpPr/>
          <p:nvPr/>
        </p:nvSpPr>
        <p:spPr>
          <a:xfrm>
            <a:off x="10609750" y="5770706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02" name="Прямая со стрелкой 101"/>
          <p:cNvCxnSpPr>
            <a:stCxn id="100" idx="2"/>
            <a:endCxn id="103" idx="0"/>
          </p:cNvCxnSpPr>
          <p:nvPr/>
        </p:nvCxnSpPr>
        <p:spPr>
          <a:xfrm>
            <a:off x="9034810" y="5153284"/>
            <a:ext cx="0" cy="6415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4" idx="2"/>
            <a:endCxn id="72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 </a:t>
            </a:r>
            <a:r>
              <a:rPr lang="en-US" dirty="0" smtClean="0"/>
              <a:t>Beam </a:t>
            </a:r>
            <a:r>
              <a:rPr lang="en-US" dirty="0" smtClean="0"/>
              <a:t>Search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 </a:t>
            </a:r>
            <a:r>
              <a:rPr lang="en-US" dirty="0" smtClean="0"/>
              <a:t>anytime</a:t>
            </a:r>
            <a:r>
              <a:rPr lang="ru-RU" dirty="0" smtClean="0"/>
              <a:t> алгоритм: нельзя остановить в произвольный момент времени и получить лучшее на текущий момент решение.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22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37"/>
          <p:cNvSpPr/>
          <p:nvPr/>
        </p:nvSpPr>
        <p:spPr>
          <a:xfrm>
            <a:off x="4360385" y="5793952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3" name="Прямая со стрелкой 42"/>
          <p:cNvCxnSpPr>
            <a:endCxn id="38" idx="0"/>
          </p:cNvCxnSpPr>
          <p:nvPr/>
        </p:nvCxnSpPr>
        <p:spPr>
          <a:xfrm>
            <a:off x="4077063" y="5176530"/>
            <a:ext cx="635747" cy="61742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3724416" y="46904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7" name="Прямая со стрелкой 36"/>
          <p:cNvCxnSpPr>
            <a:endCxn id="35" idx="0"/>
          </p:cNvCxnSpPr>
          <p:nvPr/>
        </p:nvCxnSpPr>
        <p:spPr>
          <a:xfrm flipH="1">
            <a:off x="4076841" y="4060772"/>
            <a:ext cx="988172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4712632" y="357249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4" name="Прямая со стрелкой 33"/>
          <p:cNvCxnSpPr>
            <a:endCxn id="33" idx="0"/>
          </p:cNvCxnSpPr>
          <p:nvPr/>
        </p:nvCxnSpPr>
        <p:spPr>
          <a:xfrm>
            <a:off x="5065057" y="2978800"/>
            <a:ext cx="0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4712233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 smtClean="0"/>
              <a:t>Чё</a:t>
            </a:r>
            <a:r>
              <a:rPr lang="ru-RU" dirty="0" smtClean="0"/>
              <a:t> куда </a:t>
            </a:r>
            <a:r>
              <a:rPr lang="ru-RU" dirty="0"/>
              <a:t>поиск?)</a:t>
            </a:r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>
            <a:off x="5065012" y="1900703"/>
            <a:ext cx="1488187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81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5" grpId="0" animBg="1"/>
      <p:bldP spid="33" grpId="0" animBg="1"/>
      <p:bldP spid="31" grpId="0" animBg="1"/>
      <p:bldP spid="28" grpId="0" animBg="1"/>
      <p:bldP spid="29" grpId="0" animBg="1"/>
      <p:bldP spid="30" grpId="0" animBg="1"/>
      <p:bldP spid="36" grpId="0" animBg="1"/>
      <p:bldP spid="41" grpId="0" animBg="1"/>
      <p:bldP spid="42" grpId="0" animBg="1"/>
      <p:bldP spid="46" grpId="0" animBg="1"/>
      <p:bldP spid="47" grpId="0" animBg="1"/>
      <p:bldP spid="48" grpId="0" animBg="1"/>
      <p:bldP spid="62" grpId="0" animBg="1"/>
      <p:bldP spid="65" grpId="0" animBg="1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37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endCxn id="43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8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5349080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2" name="Прямая со стрелкой 51"/>
          <p:cNvCxnSpPr>
            <a:endCxn id="53" idx="0"/>
          </p:cNvCxnSpPr>
          <p:nvPr/>
        </p:nvCxnSpPr>
        <p:spPr>
          <a:xfrm>
            <a:off x="6093077" y="5177123"/>
            <a:ext cx="597345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633799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 стрелкой 53"/>
          <p:cNvCxnSpPr>
            <a:endCxn id="45" idx="0"/>
          </p:cNvCxnSpPr>
          <p:nvPr/>
        </p:nvCxnSpPr>
        <p:spPr>
          <a:xfrm flipH="1">
            <a:off x="5701505" y="5177123"/>
            <a:ext cx="391572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1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Продолжаем </a:t>
            </a:r>
            <a:r>
              <a:rPr lang="en-US" dirty="0" smtClean="0"/>
              <a:t>Same Game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 у нас уже есть:</a:t>
            </a:r>
          </a:p>
          <a:p>
            <a:r>
              <a:rPr lang="ru-RU" dirty="0" smtClean="0"/>
              <a:t>Полноценная симуляция </a:t>
            </a:r>
            <a:r>
              <a:rPr lang="en-US" dirty="0" smtClean="0"/>
              <a:t>State, moves, </a:t>
            </a:r>
            <a:r>
              <a:rPr lang="en-US" dirty="0" err="1" smtClean="0"/>
              <a:t>apply_move</a:t>
            </a:r>
            <a:endParaRPr lang="ru-RU" dirty="0" smtClean="0"/>
          </a:p>
          <a:p>
            <a:r>
              <a:rPr lang="ru-RU" dirty="0" smtClean="0"/>
              <a:t>Функция оценки состояния</a:t>
            </a:r>
            <a:r>
              <a:rPr lang="en-US" dirty="0" smtClean="0"/>
              <a:t> estimate(state)</a:t>
            </a:r>
            <a:endParaRPr lang="ru-RU" dirty="0" smtClean="0"/>
          </a:p>
          <a:p>
            <a:r>
              <a:rPr lang="ru-RU" dirty="0" smtClean="0"/>
              <a:t>Жадный алгоритм</a:t>
            </a:r>
            <a:r>
              <a:rPr lang="en-US" dirty="0" smtClean="0"/>
              <a:t> </a:t>
            </a:r>
            <a:r>
              <a:rPr lang="en-US" dirty="0" err="1" smtClean="0"/>
              <a:t>greedy_ai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701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5349080" y="577708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2" name="Прямая со стрелкой 51"/>
          <p:cNvCxnSpPr>
            <a:endCxn id="53" idx="0"/>
          </p:cNvCxnSpPr>
          <p:nvPr/>
        </p:nvCxnSpPr>
        <p:spPr>
          <a:xfrm>
            <a:off x="6093077" y="5177123"/>
            <a:ext cx="597345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633799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 стрелкой 53"/>
          <p:cNvCxnSpPr>
            <a:endCxn id="45" idx="0"/>
          </p:cNvCxnSpPr>
          <p:nvPr/>
        </p:nvCxnSpPr>
        <p:spPr>
          <a:xfrm flipH="1">
            <a:off x="5701505" y="5177123"/>
            <a:ext cx="391572" cy="59996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5349080" y="577708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8" idx="2"/>
            <a:endCxn id="54" idx="0"/>
          </p:cNvCxnSpPr>
          <p:nvPr/>
        </p:nvCxnSpPr>
        <p:spPr>
          <a:xfrm>
            <a:off x="6093077" y="5177123"/>
            <a:ext cx="597345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633799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48" idx="2"/>
            <a:endCxn id="52" idx="0"/>
          </p:cNvCxnSpPr>
          <p:nvPr/>
        </p:nvCxnSpPr>
        <p:spPr>
          <a:xfrm flipH="1">
            <a:off x="5701505" y="5177123"/>
            <a:ext cx="391572" cy="59996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/>
          <p:cNvSpPr/>
          <p:nvPr/>
        </p:nvSpPr>
        <p:spPr>
          <a:xfrm>
            <a:off x="9461821" y="352850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9" name="Прямая со стрелкой 68"/>
          <p:cNvCxnSpPr>
            <a:endCxn id="72" idx="0"/>
          </p:cNvCxnSpPr>
          <p:nvPr/>
        </p:nvCxnSpPr>
        <p:spPr>
          <a:xfrm>
            <a:off x="8103272" y="2970313"/>
            <a:ext cx="1710974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00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5349080" y="577708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8" idx="2"/>
            <a:endCxn id="54" idx="0"/>
          </p:cNvCxnSpPr>
          <p:nvPr/>
        </p:nvCxnSpPr>
        <p:spPr>
          <a:xfrm>
            <a:off x="6093077" y="5177123"/>
            <a:ext cx="597345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633799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48" idx="2"/>
            <a:endCxn id="52" idx="0"/>
          </p:cNvCxnSpPr>
          <p:nvPr/>
        </p:nvCxnSpPr>
        <p:spPr>
          <a:xfrm flipH="1">
            <a:off x="5701505" y="5177123"/>
            <a:ext cx="391572" cy="59996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8682385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9689191" y="464259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9461821" y="352850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9" name="Прямая со стрелкой 68"/>
          <p:cNvCxnSpPr>
            <a:endCxn id="72" idx="0"/>
          </p:cNvCxnSpPr>
          <p:nvPr/>
        </p:nvCxnSpPr>
        <p:spPr>
          <a:xfrm>
            <a:off x="8103272" y="2970313"/>
            <a:ext cx="1710974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32" idx="2"/>
            <a:endCxn id="58" idx="0"/>
          </p:cNvCxnSpPr>
          <p:nvPr/>
        </p:nvCxnSpPr>
        <p:spPr>
          <a:xfrm>
            <a:off x="8329960" y="4084405"/>
            <a:ext cx="1711656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2" idx="2"/>
            <a:endCxn id="56" idx="0"/>
          </p:cNvCxnSpPr>
          <p:nvPr/>
        </p:nvCxnSpPr>
        <p:spPr>
          <a:xfrm>
            <a:off x="8329960" y="4084405"/>
            <a:ext cx="70485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6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5349080" y="577708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8" idx="2"/>
            <a:endCxn id="54" idx="0"/>
          </p:cNvCxnSpPr>
          <p:nvPr/>
        </p:nvCxnSpPr>
        <p:spPr>
          <a:xfrm>
            <a:off x="6093077" y="5177123"/>
            <a:ext cx="597345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633799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48" idx="2"/>
            <a:endCxn id="52" idx="0"/>
          </p:cNvCxnSpPr>
          <p:nvPr/>
        </p:nvCxnSpPr>
        <p:spPr>
          <a:xfrm flipH="1">
            <a:off x="5701505" y="5177123"/>
            <a:ext cx="391572" cy="59996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8682385" y="4666438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9689191" y="464259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8682385" y="579488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4" name="Прямая со стрелкой 63"/>
          <p:cNvCxnSpPr>
            <a:stCxn id="56" idx="2"/>
            <a:endCxn id="66" idx="0"/>
          </p:cNvCxnSpPr>
          <p:nvPr/>
        </p:nvCxnSpPr>
        <p:spPr>
          <a:xfrm>
            <a:off x="9034810" y="5153284"/>
            <a:ext cx="920559" cy="64126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9602944" y="579454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Прямая со стрелкой 66"/>
          <p:cNvCxnSpPr>
            <a:stCxn id="56" idx="2"/>
            <a:endCxn id="68" idx="0"/>
          </p:cNvCxnSpPr>
          <p:nvPr/>
        </p:nvCxnSpPr>
        <p:spPr>
          <a:xfrm flipH="1">
            <a:off x="8103272" y="5153284"/>
            <a:ext cx="931538" cy="62724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7750847" y="5780530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9461821" y="352850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9" name="Прямая со стрелкой 68"/>
          <p:cNvCxnSpPr>
            <a:endCxn id="72" idx="0"/>
          </p:cNvCxnSpPr>
          <p:nvPr/>
        </p:nvCxnSpPr>
        <p:spPr>
          <a:xfrm>
            <a:off x="8103272" y="2970313"/>
            <a:ext cx="1710974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32" idx="2"/>
            <a:endCxn id="58" idx="0"/>
          </p:cNvCxnSpPr>
          <p:nvPr/>
        </p:nvCxnSpPr>
        <p:spPr>
          <a:xfrm>
            <a:off x="8329960" y="4084405"/>
            <a:ext cx="1711656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2" idx="2"/>
            <a:endCxn id="56" idx="0"/>
          </p:cNvCxnSpPr>
          <p:nvPr/>
        </p:nvCxnSpPr>
        <p:spPr>
          <a:xfrm>
            <a:off x="8329960" y="4084405"/>
            <a:ext cx="704850" cy="582033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6" idx="2"/>
            <a:endCxn id="60" idx="0"/>
          </p:cNvCxnSpPr>
          <p:nvPr/>
        </p:nvCxnSpPr>
        <p:spPr>
          <a:xfrm>
            <a:off x="9034810" y="5153284"/>
            <a:ext cx="0" cy="6415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6" grpId="0" animBg="1"/>
      <p:bldP spid="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5349080" y="577708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8" idx="2"/>
            <a:endCxn id="54" idx="0"/>
          </p:cNvCxnSpPr>
          <p:nvPr/>
        </p:nvCxnSpPr>
        <p:spPr>
          <a:xfrm>
            <a:off x="6093077" y="5177123"/>
            <a:ext cx="597345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633799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48" idx="2"/>
            <a:endCxn id="52" idx="0"/>
          </p:cNvCxnSpPr>
          <p:nvPr/>
        </p:nvCxnSpPr>
        <p:spPr>
          <a:xfrm flipH="1">
            <a:off x="5701505" y="5177123"/>
            <a:ext cx="391572" cy="59996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8682385" y="4666438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9689191" y="464259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8682385" y="5794881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64" name="Прямая со стрелкой 63"/>
          <p:cNvCxnSpPr>
            <a:stCxn id="56" idx="2"/>
            <a:endCxn id="66" idx="0"/>
          </p:cNvCxnSpPr>
          <p:nvPr/>
        </p:nvCxnSpPr>
        <p:spPr>
          <a:xfrm>
            <a:off x="9034810" y="5153284"/>
            <a:ext cx="920559" cy="64126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9602944" y="579454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Прямая со стрелкой 66"/>
          <p:cNvCxnSpPr>
            <a:stCxn id="56" idx="2"/>
            <a:endCxn id="68" idx="0"/>
          </p:cNvCxnSpPr>
          <p:nvPr/>
        </p:nvCxnSpPr>
        <p:spPr>
          <a:xfrm flipH="1">
            <a:off x="8103272" y="5153284"/>
            <a:ext cx="931538" cy="62724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7750847" y="5780530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9461821" y="352850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9" name="Прямая со стрелкой 68"/>
          <p:cNvCxnSpPr>
            <a:endCxn id="72" idx="0"/>
          </p:cNvCxnSpPr>
          <p:nvPr/>
        </p:nvCxnSpPr>
        <p:spPr>
          <a:xfrm>
            <a:off x="8103272" y="2970313"/>
            <a:ext cx="1710974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32" idx="2"/>
            <a:endCxn id="58" idx="0"/>
          </p:cNvCxnSpPr>
          <p:nvPr/>
        </p:nvCxnSpPr>
        <p:spPr>
          <a:xfrm>
            <a:off x="8329960" y="4084405"/>
            <a:ext cx="1711656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2" idx="2"/>
            <a:endCxn id="56" idx="0"/>
          </p:cNvCxnSpPr>
          <p:nvPr/>
        </p:nvCxnSpPr>
        <p:spPr>
          <a:xfrm>
            <a:off x="8329960" y="4084405"/>
            <a:ext cx="704850" cy="582033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6" idx="2"/>
            <a:endCxn id="60" idx="0"/>
          </p:cNvCxnSpPr>
          <p:nvPr/>
        </p:nvCxnSpPr>
        <p:spPr>
          <a:xfrm>
            <a:off x="9034810" y="5153284"/>
            <a:ext cx="0" cy="6415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pPr algn="ctr"/>
            <a:r>
              <a:rPr lang="en-US" dirty="0"/>
              <a:t>Beam vs </a:t>
            </a:r>
            <a:r>
              <a:rPr lang="en-US" dirty="0" err="1"/>
              <a:t>Chokudai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59" y="2115642"/>
            <a:ext cx="5688230" cy="34159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285" y="1930400"/>
            <a:ext cx="5396335" cy="367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Происхождение </a:t>
            </a:r>
            <a:r>
              <a:rPr lang="en-US" dirty="0" err="1"/>
              <a:t>Chokudai</a:t>
            </a:r>
            <a:r>
              <a:rPr lang="en-US" dirty="0"/>
              <a:t> Search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4249" y="1470343"/>
            <a:ext cx="4600391" cy="50084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243" y="1470343"/>
            <a:ext cx="5178674" cy="37541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258243" y="5832421"/>
            <a:ext cx="27703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Исправленная версия: </a:t>
            </a:r>
            <a:br>
              <a:rPr lang="ru-RU" dirty="0"/>
            </a:br>
            <a:r>
              <a:rPr lang="ru-RU" dirty="0">
                <a:hlinkClick r:id="rId5"/>
              </a:rPr>
              <a:t>https://</a:t>
            </a:r>
            <a:r>
              <a:rPr lang="ru-RU" dirty="0" smtClean="0">
                <a:hlinkClick r:id="rId5"/>
              </a:rPr>
              <a:t>ideone.com/XayieE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29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996" y="-4"/>
            <a:ext cx="4072004" cy="277682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ru-RU" dirty="0" smtClean="0"/>
              <a:t>В </a:t>
            </a:r>
            <a:r>
              <a:rPr lang="en-US" dirty="0" smtClean="0"/>
              <a:t>states[t]</a:t>
            </a:r>
            <a:r>
              <a:rPr lang="ru-RU" dirty="0" smtClean="0"/>
              <a:t> — список состояний после </a:t>
            </a:r>
            <a:r>
              <a:rPr lang="en-US" dirty="0" smtClean="0"/>
              <a:t>t</a:t>
            </a:r>
            <a:r>
              <a:rPr lang="ru-RU" dirty="0" smtClean="0"/>
              <a:t> ходов.</a:t>
            </a:r>
          </a:p>
          <a:p>
            <a:pPr marL="609600" lvl="1" indent="0">
              <a:buNone/>
            </a:pPr>
            <a:r>
              <a:rPr lang="ru-RU" dirty="0" smtClean="0"/>
              <a:t>(То есть </a:t>
            </a:r>
            <a:r>
              <a:rPr lang="en-US" dirty="0" smtClean="0"/>
              <a:t>states — </a:t>
            </a:r>
            <a:r>
              <a:rPr lang="ru-RU" dirty="0" smtClean="0"/>
              <a:t>это список списков состояний)</a:t>
            </a:r>
          </a:p>
          <a:p>
            <a:pPr>
              <a:buAutoNum type="arabicPeriod"/>
            </a:pPr>
            <a:r>
              <a:rPr lang="ru-RU" dirty="0" smtClean="0"/>
              <a:t>Пока есть время</a:t>
            </a:r>
          </a:p>
          <a:p>
            <a:pPr lvl="1">
              <a:buAutoNum type="arabicPeriod"/>
            </a:pPr>
            <a:r>
              <a:rPr lang="en-US" dirty="0" smtClean="0"/>
              <a:t>t = 0</a:t>
            </a:r>
            <a:endParaRPr lang="ru-RU" dirty="0" smtClean="0"/>
          </a:p>
          <a:p>
            <a:pPr lvl="1">
              <a:buAutoNum type="arabicPeriod"/>
            </a:pPr>
            <a:r>
              <a:rPr lang="ru-RU" dirty="0" smtClean="0"/>
              <a:t>Найти в </a:t>
            </a:r>
            <a:r>
              <a:rPr lang="en-US" dirty="0" smtClean="0"/>
              <a:t>states[t]</a:t>
            </a:r>
            <a:r>
              <a:rPr lang="ru-RU" dirty="0" smtClean="0"/>
              <a:t> самое лучшее состояние. Если нашли, то:</a:t>
            </a:r>
          </a:p>
          <a:p>
            <a:pPr lvl="2">
              <a:buAutoNum type="arabicPeriod"/>
            </a:pPr>
            <a:r>
              <a:rPr lang="ru-RU" dirty="0" smtClean="0"/>
              <a:t>Убрать его из </a:t>
            </a:r>
            <a:r>
              <a:rPr lang="en-US" dirty="0" smtClean="0"/>
              <a:t>states[t]</a:t>
            </a:r>
            <a:endParaRPr lang="ru-RU" dirty="0" smtClean="0"/>
          </a:p>
          <a:p>
            <a:pPr lvl="2">
              <a:buAutoNum type="arabicPeriod"/>
            </a:pPr>
            <a:r>
              <a:rPr lang="ru-RU" dirty="0" smtClean="0"/>
              <a:t>Получить все </a:t>
            </a:r>
            <a:r>
              <a:rPr lang="ru-RU" dirty="0"/>
              <a:t>следующие из него состояния и </a:t>
            </a:r>
            <a:r>
              <a:rPr lang="ru-RU" dirty="0" smtClean="0"/>
              <a:t>добавить их в </a:t>
            </a:r>
            <a:r>
              <a:rPr lang="en-US" dirty="0" smtClean="0"/>
              <a:t>states[t+1]</a:t>
            </a:r>
            <a:endParaRPr lang="ru-RU" dirty="0" smtClean="0"/>
          </a:p>
          <a:p>
            <a:pPr lvl="1">
              <a:buAutoNum type="arabicPeriod"/>
            </a:pPr>
            <a:r>
              <a:rPr lang="en-US" dirty="0" smtClean="0"/>
              <a:t>t = t+1 </a:t>
            </a:r>
            <a:r>
              <a:rPr lang="ru-RU" dirty="0" smtClean="0"/>
              <a:t>и повторить с пункта </a:t>
            </a:r>
            <a:r>
              <a:rPr lang="en-US" dirty="0" smtClean="0"/>
              <a:t>«2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Пока есть время»</a:t>
            </a:r>
          </a:p>
          <a:p>
            <a:pPr>
              <a:buAutoNum type="arabicPeriod"/>
            </a:pPr>
            <a:r>
              <a:rPr lang="ru-RU" dirty="0" smtClean="0"/>
              <a:t>Если по пути встречаются конечные состояния, запоминать их. </a:t>
            </a:r>
            <a:br>
              <a:rPr lang="ru-RU" dirty="0" smtClean="0"/>
            </a:br>
            <a:r>
              <a:rPr lang="ru-RU" dirty="0" smtClean="0"/>
              <a:t>В конце из всех встреченных конечных выбрать лучшее.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2710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хранить в </a:t>
            </a:r>
            <a:r>
              <a:rPr lang="en-US" dirty="0" smtClean="0"/>
              <a:t>states[t]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ru-RU" dirty="0" smtClean="0"/>
              <a:t>Состояние игры</a:t>
            </a:r>
          </a:p>
          <a:p>
            <a:pPr>
              <a:buAutoNum type="arabicPeriod"/>
            </a:pPr>
            <a:r>
              <a:rPr lang="ru-RU" dirty="0" smtClean="0"/>
              <a:t>Предыдущее состояние, из которого получилось это</a:t>
            </a:r>
            <a:endParaRPr lang="en-US" dirty="0" smtClean="0"/>
          </a:p>
          <a:p>
            <a:pPr marL="609600" lvl="1" indent="0">
              <a:buNone/>
            </a:pPr>
            <a:r>
              <a:rPr lang="ru-RU" dirty="0" smtClean="0"/>
              <a:t>(чтобы восстановить путь в дереве игры до начального состояния)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ru-RU" dirty="0"/>
              <a:t>Ход, после которого это состояние </a:t>
            </a:r>
            <a:r>
              <a:rPr lang="ru-RU" dirty="0" smtClean="0"/>
              <a:t>получилось</a:t>
            </a:r>
          </a:p>
          <a:p>
            <a:pPr marL="609600" lvl="1" indent="0">
              <a:buNone/>
            </a:pPr>
            <a:r>
              <a:rPr lang="ru-RU" dirty="0" smtClean="0"/>
              <a:t>(чтобы узнать последовательность ходов, которая привела к этому состоянию)</a:t>
            </a:r>
            <a:endParaRPr lang="en-US" dirty="0" smtClean="0"/>
          </a:p>
          <a:p>
            <a:pPr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node = (state,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parent_node</a:t>
            </a:r>
            <a:r>
              <a:rPr lang="ru-RU" dirty="0" smtClean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move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states[t].append(node)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839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лучшего состояния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«Найти </a:t>
            </a:r>
            <a:r>
              <a:rPr lang="ru-RU" dirty="0"/>
              <a:t>в </a:t>
            </a:r>
            <a:r>
              <a:rPr lang="en-US" dirty="0"/>
              <a:t>states[t]</a:t>
            </a:r>
            <a:r>
              <a:rPr lang="ru-RU" dirty="0"/>
              <a:t> самое лучшее состояние. Убрать его оттуда</a:t>
            </a:r>
            <a:r>
              <a:rPr lang="ru-RU" dirty="0" smtClean="0"/>
              <a:t>.»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Как это делать быстрее, чем за полный просмотр всего списка?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39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Обобщение жадного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Жадный алгоритм рассматривает </a:t>
            </a:r>
            <a:r>
              <a:rPr lang="ru-RU" b="1" dirty="0" smtClean="0">
                <a:solidFill>
                  <a:schemeClr val="accent2"/>
                </a:solidFill>
              </a:rPr>
              <a:t>один </a:t>
            </a:r>
            <a:r>
              <a:rPr lang="ru-RU" dirty="0" smtClean="0"/>
              <a:t>лучший вариант.</a:t>
            </a:r>
          </a:p>
          <a:p>
            <a:pPr marL="0" indent="0">
              <a:buNone/>
            </a:pPr>
            <a:r>
              <a:rPr lang="ru-RU" dirty="0" smtClean="0"/>
              <a:t>Что если рассматривать несколько лучших?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881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данных «Куча»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</a:t>
            </a:r>
            <a:r>
              <a:rPr lang="ru-RU" dirty="0" smtClean="0"/>
              <a:t>перации:</a:t>
            </a:r>
          </a:p>
          <a:p>
            <a:r>
              <a:rPr lang="ru-RU" dirty="0" smtClean="0"/>
              <a:t>добавить элемент</a:t>
            </a:r>
          </a:p>
          <a:p>
            <a:r>
              <a:rPr lang="ru-RU" dirty="0" smtClean="0"/>
              <a:t>извлечь минимальный элемент</a:t>
            </a:r>
          </a:p>
          <a:p>
            <a:r>
              <a:rPr lang="ru-RU" dirty="0"/>
              <a:t>узнать </a:t>
            </a:r>
            <a:r>
              <a:rPr lang="ru-RU" dirty="0" smtClean="0"/>
              <a:t>размер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6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Бинарная куча (</a:t>
            </a:r>
            <a:r>
              <a:rPr lang="en-US" smtClean="0"/>
              <a:t>binary heap)</a:t>
            </a:r>
            <a:endParaRPr lang="ru-RU" dirty="0"/>
          </a:p>
        </p:txBody>
      </p:sp>
      <p:sp>
        <p:nvSpPr>
          <p:cNvPr id="39" name="Объект 38"/>
          <p:cNvSpPr>
            <a:spLocks noGrp="1"/>
          </p:cNvSpPr>
          <p:nvPr>
            <p:ph idx="1"/>
          </p:nvPr>
        </p:nvSpPr>
        <p:spPr>
          <a:xfrm>
            <a:off x="623886" y="1592263"/>
            <a:ext cx="7295834" cy="4537075"/>
          </a:xfrm>
        </p:spPr>
        <p:txBody>
          <a:bodyPr/>
          <a:lstStyle/>
          <a:p>
            <a:pPr>
              <a:buAutoNum type="arabicPeriod"/>
            </a:pPr>
            <a:r>
              <a:rPr lang="ru-RU" dirty="0" smtClean="0"/>
              <a:t>Полное бинарное дерево (все уровни заполнены, кроме может быть последнего)</a:t>
            </a:r>
          </a:p>
          <a:p>
            <a:pPr>
              <a:buAutoNum type="arabicPeriod"/>
            </a:pPr>
            <a:r>
              <a:rPr lang="ru-RU" dirty="0" smtClean="0"/>
              <a:t>Значение в узле меньше либо равно, </a:t>
            </a:r>
            <a:br>
              <a:rPr lang="ru-RU" dirty="0" smtClean="0"/>
            </a:br>
            <a:r>
              <a:rPr lang="ru-RU" dirty="0" smtClean="0"/>
              <a:t>чем значения в детях</a:t>
            </a:r>
          </a:p>
          <a:p>
            <a:pPr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Где может быть максимальный элемент?</a:t>
            </a:r>
          </a:p>
          <a:p>
            <a:pPr marL="0" indent="0">
              <a:buNone/>
            </a:pPr>
            <a:r>
              <a:rPr lang="ru-RU" dirty="0" smtClean="0"/>
              <a:t>Где может быть минимальный элемент?</a:t>
            </a:r>
          </a:p>
          <a:p>
            <a:pPr marL="0" indent="0">
              <a:buNone/>
            </a:pPr>
            <a:r>
              <a:rPr lang="ru-RU" dirty="0" smtClean="0"/>
              <a:t>Какая высота дерева?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20428" y="176219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27948" y="26034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807828" y="26034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815833" y="3477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631808" y="3477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447783" y="347926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263758" y="3477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680961" y="43509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201784" y="4350960"/>
            <a:ext cx="430024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4" idx="2"/>
            <a:endCxn id="5" idx="0"/>
          </p:cNvCxnSpPr>
          <p:nvPr/>
        </p:nvCxnSpPr>
        <p:spPr>
          <a:xfrm flipH="1">
            <a:off x="8580373" y="224904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2"/>
            <a:endCxn id="6" idx="0"/>
          </p:cNvCxnSpPr>
          <p:nvPr/>
        </p:nvCxnSpPr>
        <p:spPr>
          <a:xfrm>
            <a:off x="9372853" y="224904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2"/>
            <a:endCxn id="10" idx="0"/>
          </p:cNvCxnSpPr>
          <p:nvPr/>
        </p:nvCxnSpPr>
        <p:spPr>
          <a:xfrm>
            <a:off x="10160253" y="309028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2"/>
            <a:endCxn id="9" idx="0"/>
          </p:cNvCxnSpPr>
          <p:nvPr/>
        </p:nvCxnSpPr>
        <p:spPr>
          <a:xfrm flipH="1">
            <a:off x="9800208" y="309028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2"/>
            <a:endCxn id="8" idx="0"/>
          </p:cNvCxnSpPr>
          <p:nvPr/>
        </p:nvCxnSpPr>
        <p:spPr>
          <a:xfrm>
            <a:off x="8580373" y="309028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5" idx="2"/>
            <a:endCxn id="7" idx="0"/>
          </p:cNvCxnSpPr>
          <p:nvPr/>
        </p:nvCxnSpPr>
        <p:spPr>
          <a:xfrm flipH="1">
            <a:off x="8168258" y="309028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2"/>
            <a:endCxn id="11" idx="0"/>
          </p:cNvCxnSpPr>
          <p:nvPr/>
        </p:nvCxnSpPr>
        <p:spPr>
          <a:xfrm flipH="1">
            <a:off x="7907021" y="396404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7" idx="2"/>
            <a:endCxn id="14" idx="0"/>
          </p:cNvCxnSpPr>
          <p:nvPr/>
        </p:nvCxnSpPr>
        <p:spPr>
          <a:xfrm>
            <a:off x="8168258" y="3964046"/>
            <a:ext cx="248538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01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минимального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60828" y="2143194"/>
            <a:ext cx="704850" cy="486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68348" y="29844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48228" y="29844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56233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672208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488183" y="386026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304158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21361" y="47319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242184" y="4731960"/>
            <a:ext cx="430024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4" idx="2"/>
            <a:endCxn id="5" idx="0"/>
          </p:cNvCxnSpPr>
          <p:nvPr/>
        </p:nvCxnSpPr>
        <p:spPr>
          <a:xfrm flipH="1">
            <a:off x="1620773" y="263004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2"/>
            <a:endCxn id="6" idx="0"/>
          </p:cNvCxnSpPr>
          <p:nvPr/>
        </p:nvCxnSpPr>
        <p:spPr>
          <a:xfrm>
            <a:off x="2413253" y="263004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2"/>
            <a:endCxn id="10" idx="0"/>
          </p:cNvCxnSpPr>
          <p:nvPr/>
        </p:nvCxnSpPr>
        <p:spPr>
          <a:xfrm>
            <a:off x="3200653" y="347128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2"/>
            <a:endCxn id="9" idx="0"/>
          </p:cNvCxnSpPr>
          <p:nvPr/>
        </p:nvCxnSpPr>
        <p:spPr>
          <a:xfrm flipH="1">
            <a:off x="2840608" y="347128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2"/>
            <a:endCxn id="8" idx="0"/>
          </p:cNvCxnSpPr>
          <p:nvPr/>
        </p:nvCxnSpPr>
        <p:spPr>
          <a:xfrm>
            <a:off x="1620773" y="347128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5" idx="2"/>
            <a:endCxn id="7" idx="0"/>
          </p:cNvCxnSpPr>
          <p:nvPr/>
        </p:nvCxnSpPr>
        <p:spPr>
          <a:xfrm flipH="1">
            <a:off x="1208658" y="347128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2"/>
            <a:endCxn id="11" idx="0"/>
          </p:cNvCxnSpPr>
          <p:nvPr/>
        </p:nvCxnSpPr>
        <p:spPr>
          <a:xfrm flipH="1">
            <a:off x="947421" y="434504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7" idx="2"/>
            <a:endCxn id="14" idx="0"/>
          </p:cNvCxnSpPr>
          <p:nvPr/>
        </p:nvCxnSpPr>
        <p:spPr>
          <a:xfrm>
            <a:off x="1208658" y="4345046"/>
            <a:ext cx="248538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02908" y="214319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5210428" y="29844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790308" y="29844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798313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614288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6430263" y="386026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7246238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4663441" y="47319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36" name="Прямая со стрелкой 35"/>
          <p:cNvCxnSpPr>
            <a:stCxn id="22" idx="2"/>
            <a:endCxn id="24" idx="0"/>
          </p:cNvCxnSpPr>
          <p:nvPr/>
        </p:nvCxnSpPr>
        <p:spPr>
          <a:xfrm flipH="1">
            <a:off x="5562853" y="263004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2" idx="2"/>
            <a:endCxn id="25" idx="0"/>
          </p:cNvCxnSpPr>
          <p:nvPr/>
        </p:nvCxnSpPr>
        <p:spPr>
          <a:xfrm>
            <a:off x="6355333" y="263004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5" idx="2"/>
            <a:endCxn id="31" idx="0"/>
          </p:cNvCxnSpPr>
          <p:nvPr/>
        </p:nvCxnSpPr>
        <p:spPr>
          <a:xfrm>
            <a:off x="7142733" y="347128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5" idx="2"/>
            <a:endCxn id="30" idx="0"/>
          </p:cNvCxnSpPr>
          <p:nvPr/>
        </p:nvCxnSpPr>
        <p:spPr>
          <a:xfrm flipH="1">
            <a:off x="6782688" y="347128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4" idx="2"/>
            <a:endCxn id="28" idx="0"/>
          </p:cNvCxnSpPr>
          <p:nvPr/>
        </p:nvCxnSpPr>
        <p:spPr>
          <a:xfrm>
            <a:off x="5562853" y="347128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24" idx="2"/>
            <a:endCxn id="27" idx="0"/>
          </p:cNvCxnSpPr>
          <p:nvPr/>
        </p:nvCxnSpPr>
        <p:spPr>
          <a:xfrm flipH="1">
            <a:off x="5150738" y="347128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7" idx="2"/>
            <a:endCxn id="33" idx="0"/>
          </p:cNvCxnSpPr>
          <p:nvPr/>
        </p:nvCxnSpPr>
        <p:spPr>
          <a:xfrm flipH="1">
            <a:off x="4889501" y="434504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9713466" y="214319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8920986" y="29844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0500866" y="29844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8508871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9324846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10140821" y="386026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10956796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8373999" y="47319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5" idx="2"/>
            <a:endCxn id="46" idx="0"/>
          </p:cNvCxnSpPr>
          <p:nvPr/>
        </p:nvCxnSpPr>
        <p:spPr>
          <a:xfrm flipH="1">
            <a:off x="9273411" y="263004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5" idx="2"/>
            <a:endCxn id="47" idx="0"/>
          </p:cNvCxnSpPr>
          <p:nvPr/>
        </p:nvCxnSpPr>
        <p:spPr>
          <a:xfrm>
            <a:off x="10065891" y="263004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7" idx="2"/>
            <a:endCxn id="51" idx="0"/>
          </p:cNvCxnSpPr>
          <p:nvPr/>
        </p:nvCxnSpPr>
        <p:spPr>
          <a:xfrm>
            <a:off x="10853291" y="347128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7" idx="2"/>
            <a:endCxn id="50" idx="0"/>
          </p:cNvCxnSpPr>
          <p:nvPr/>
        </p:nvCxnSpPr>
        <p:spPr>
          <a:xfrm flipH="1">
            <a:off x="10493246" y="347128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46" idx="2"/>
            <a:endCxn id="49" idx="0"/>
          </p:cNvCxnSpPr>
          <p:nvPr/>
        </p:nvCxnSpPr>
        <p:spPr>
          <a:xfrm>
            <a:off x="9273411" y="347128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6" idx="2"/>
            <a:endCxn id="48" idx="0"/>
          </p:cNvCxnSpPr>
          <p:nvPr/>
        </p:nvCxnSpPr>
        <p:spPr>
          <a:xfrm flipH="1">
            <a:off x="8861296" y="347128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8" idx="2"/>
            <a:endCxn id="52" idx="0"/>
          </p:cNvCxnSpPr>
          <p:nvPr/>
        </p:nvCxnSpPr>
        <p:spPr>
          <a:xfrm flipH="1">
            <a:off x="8600059" y="434504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олилиния 17"/>
          <p:cNvSpPr/>
          <p:nvPr/>
        </p:nvSpPr>
        <p:spPr>
          <a:xfrm>
            <a:off x="1717040" y="2453640"/>
            <a:ext cx="2555240" cy="2560320"/>
          </a:xfrm>
          <a:custGeom>
            <a:avLst/>
            <a:gdLst>
              <a:gd name="connsiteX0" fmla="*/ 0 w 2555240"/>
              <a:gd name="connsiteY0" fmla="*/ 2560320 h 2560320"/>
              <a:gd name="connsiteX1" fmla="*/ 462280 w 2555240"/>
              <a:gd name="connsiteY1" fmla="*/ 2545080 h 2560320"/>
              <a:gd name="connsiteX2" fmla="*/ 538480 w 2555240"/>
              <a:gd name="connsiteY2" fmla="*/ 2534920 h 2560320"/>
              <a:gd name="connsiteX3" fmla="*/ 604520 w 2555240"/>
              <a:gd name="connsiteY3" fmla="*/ 2529840 h 2560320"/>
              <a:gd name="connsiteX4" fmla="*/ 751840 w 2555240"/>
              <a:gd name="connsiteY4" fmla="*/ 2509520 h 2560320"/>
              <a:gd name="connsiteX5" fmla="*/ 772160 w 2555240"/>
              <a:gd name="connsiteY5" fmla="*/ 2504440 h 2560320"/>
              <a:gd name="connsiteX6" fmla="*/ 843280 w 2555240"/>
              <a:gd name="connsiteY6" fmla="*/ 2494280 h 2560320"/>
              <a:gd name="connsiteX7" fmla="*/ 873760 w 2555240"/>
              <a:gd name="connsiteY7" fmla="*/ 2489200 h 2560320"/>
              <a:gd name="connsiteX8" fmla="*/ 929640 w 2555240"/>
              <a:gd name="connsiteY8" fmla="*/ 2484120 h 2560320"/>
              <a:gd name="connsiteX9" fmla="*/ 1010920 w 2555240"/>
              <a:gd name="connsiteY9" fmla="*/ 2468880 h 2560320"/>
              <a:gd name="connsiteX10" fmla="*/ 1056640 w 2555240"/>
              <a:gd name="connsiteY10" fmla="*/ 2458720 h 2560320"/>
              <a:gd name="connsiteX11" fmla="*/ 1117600 w 2555240"/>
              <a:gd name="connsiteY11" fmla="*/ 2443480 h 2560320"/>
              <a:gd name="connsiteX12" fmla="*/ 1183640 w 2555240"/>
              <a:gd name="connsiteY12" fmla="*/ 2438400 h 2560320"/>
              <a:gd name="connsiteX13" fmla="*/ 1249680 w 2555240"/>
              <a:gd name="connsiteY13" fmla="*/ 2423160 h 2560320"/>
              <a:gd name="connsiteX14" fmla="*/ 1280160 w 2555240"/>
              <a:gd name="connsiteY14" fmla="*/ 2418080 h 2560320"/>
              <a:gd name="connsiteX15" fmla="*/ 1381760 w 2555240"/>
              <a:gd name="connsiteY15" fmla="*/ 2407920 h 2560320"/>
              <a:gd name="connsiteX16" fmla="*/ 1503680 w 2555240"/>
              <a:gd name="connsiteY16" fmla="*/ 2382520 h 2560320"/>
              <a:gd name="connsiteX17" fmla="*/ 1630680 w 2555240"/>
              <a:gd name="connsiteY17" fmla="*/ 2372360 h 2560320"/>
              <a:gd name="connsiteX18" fmla="*/ 1645920 w 2555240"/>
              <a:gd name="connsiteY18" fmla="*/ 2362200 h 2560320"/>
              <a:gd name="connsiteX19" fmla="*/ 1717040 w 2555240"/>
              <a:gd name="connsiteY19" fmla="*/ 2346960 h 2560320"/>
              <a:gd name="connsiteX20" fmla="*/ 1742440 w 2555240"/>
              <a:gd name="connsiteY20" fmla="*/ 2336800 h 2560320"/>
              <a:gd name="connsiteX21" fmla="*/ 1767840 w 2555240"/>
              <a:gd name="connsiteY21" fmla="*/ 2331720 h 2560320"/>
              <a:gd name="connsiteX22" fmla="*/ 1783080 w 2555240"/>
              <a:gd name="connsiteY22" fmla="*/ 2326640 h 2560320"/>
              <a:gd name="connsiteX23" fmla="*/ 1838960 w 2555240"/>
              <a:gd name="connsiteY23" fmla="*/ 2316480 h 2560320"/>
              <a:gd name="connsiteX24" fmla="*/ 1879600 w 2555240"/>
              <a:gd name="connsiteY24" fmla="*/ 2301240 h 2560320"/>
              <a:gd name="connsiteX25" fmla="*/ 1899920 w 2555240"/>
              <a:gd name="connsiteY25" fmla="*/ 2296160 h 2560320"/>
              <a:gd name="connsiteX26" fmla="*/ 1940560 w 2555240"/>
              <a:gd name="connsiteY26" fmla="*/ 2280920 h 2560320"/>
              <a:gd name="connsiteX27" fmla="*/ 1965960 w 2555240"/>
              <a:gd name="connsiteY27" fmla="*/ 2275840 h 2560320"/>
              <a:gd name="connsiteX28" fmla="*/ 1986280 w 2555240"/>
              <a:gd name="connsiteY28" fmla="*/ 2270760 h 2560320"/>
              <a:gd name="connsiteX29" fmla="*/ 2037080 w 2555240"/>
              <a:gd name="connsiteY29" fmla="*/ 2245360 h 2560320"/>
              <a:gd name="connsiteX30" fmla="*/ 2062480 w 2555240"/>
              <a:gd name="connsiteY30" fmla="*/ 2230120 h 2560320"/>
              <a:gd name="connsiteX31" fmla="*/ 2082800 w 2555240"/>
              <a:gd name="connsiteY31" fmla="*/ 2225040 h 2560320"/>
              <a:gd name="connsiteX32" fmla="*/ 2123440 w 2555240"/>
              <a:gd name="connsiteY32" fmla="*/ 2199640 h 2560320"/>
              <a:gd name="connsiteX33" fmla="*/ 2164080 w 2555240"/>
              <a:gd name="connsiteY33" fmla="*/ 2184400 h 2560320"/>
              <a:gd name="connsiteX34" fmla="*/ 2189480 w 2555240"/>
              <a:gd name="connsiteY34" fmla="*/ 2164080 h 2560320"/>
              <a:gd name="connsiteX35" fmla="*/ 2214880 w 2555240"/>
              <a:gd name="connsiteY35" fmla="*/ 2153920 h 2560320"/>
              <a:gd name="connsiteX36" fmla="*/ 2240280 w 2555240"/>
              <a:gd name="connsiteY36" fmla="*/ 2138680 h 2560320"/>
              <a:gd name="connsiteX37" fmla="*/ 2270760 w 2555240"/>
              <a:gd name="connsiteY37" fmla="*/ 2118360 h 2560320"/>
              <a:gd name="connsiteX38" fmla="*/ 2296160 w 2555240"/>
              <a:gd name="connsiteY38" fmla="*/ 2108200 h 2560320"/>
              <a:gd name="connsiteX39" fmla="*/ 2311400 w 2555240"/>
              <a:gd name="connsiteY39" fmla="*/ 2092960 h 2560320"/>
              <a:gd name="connsiteX40" fmla="*/ 2326640 w 2555240"/>
              <a:gd name="connsiteY40" fmla="*/ 2082800 h 2560320"/>
              <a:gd name="connsiteX41" fmla="*/ 2346960 w 2555240"/>
              <a:gd name="connsiteY41" fmla="*/ 2072640 h 2560320"/>
              <a:gd name="connsiteX42" fmla="*/ 2397760 w 2555240"/>
              <a:gd name="connsiteY42" fmla="*/ 2021840 h 2560320"/>
              <a:gd name="connsiteX43" fmla="*/ 2428240 w 2555240"/>
              <a:gd name="connsiteY43" fmla="*/ 1981200 h 2560320"/>
              <a:gd name="connsiteX44" fmla="*/ 2458720 w 2555240"/>
              <a:gd name="connsiteY44" fmla="*/ 1930400 h 2560320"/>
              <a:gd name="connsiteX45" fmla="*/ 2489200 w 2555240"/>
              <a:gd name="connsiteY45" fmla="*/ 1899920 h 2560320"/>
              <a:gd name="connsiteX46" fmla="*/ 2504440 w 2555240"/>
              <a:gd name="connsiteY46" fmla="*/ 1869440 h 2560320"/>
              <a:gd name="connsiteX47" fmla="*/ 2529840 w 2555240"/>
              <a:gd name="connsiteY47" fmla="*/ 1833880 h 2560320"/>
              <a:gd name="connsiteX48" fmla="*/ 2534920 w 2555240"/>
              <a:gd name="connsiteY48" fmla="*/ 1813560 h 2560320"/>
              <a:gd name="connsiteX49" fmla="*/ 2550160 w 2555240"/>
              <a:gd name="connsiteY49" fmla="*/ 1783080 h 2560320"/>
              <a:gd name="connsiteX50" fmla="*/ 2555240 w 2555240"/>
              <a:gd name="connsiteY50" fmla="*/ 1696720 h 2560320"/>
              <a:gd name="connsiteX51" fmla="*/ 2550160 w 2555240"/>
              <a:gd name="connsiteY51" fmla="*/ 1427480 h 2560320"/>
              <a:gd name="connsiteX52" fmla="*/ 2534920 w 2555240"/>
              <a:gd name="connsiteY52" fmla="*/ 1280160 h 2560320"/>
              <a:gd name="connsiteX53" fmla="*/ 2524760 w 2555240"/>
              <a:gd name="connsiteY53" fmla="*/ 1183640 h 2560320"/>
              <a:gd name="connsiteX54" fmla="*/ 2519680 w 2555240"/>
              <a:gd name="connsiteY54" fmla="*/ 1163320 h 2560320"/>
              <a:gd name="connsiteX55" fmla="*/ 2514600 w 2555240"/>
              <a:gd name="connsiteY55" fmla="*/ 1112520 h 2560320"/>
              <a:gd name="connsiteX56" fmla="*/ 2504440 w 2555240"/>
              <a:gd name="connsiteY56" fmla="*/ 1071880 h 2560320"/>
              <a:gd name="connsiteX57" fmla="*/ 2499360 w 2555240"/>
              <a:gd name="connsiteY57" fmla="*/ 1041400 h 2560320"/>
              <a:gd name="connsiteX58" fmla="*/ 2484120 w 2555240"/>
              <a:gd name="connsiteY58" fmla="*/ 965200 h 2560320"/>
              <a:gd name="connsiteX59" fmla="*/ 2479040 w 2555240"/>
              <a:gd name="connsiteY59" fmla="*/ 944880 h 2560320"/>
              <a:gd name="connsiteX60" fmla="*/ 2463800 w 2555240"/>
              <a:gd name="connsiteY60" fmla="*/ 924560 h 2560320"/>
              <a:gd name="connsiteX61" fmla="*/ 2443480 w 2555240"/>
              <a:gd name="connsiteY61" fmla="*/ 863600 h 2560320"/>
              <a:gd name="connsiteX62" fmla="*/ 2428240 w 2555240"/>
              <a:gd name="connsiteY62" fmla="*/ 838200 h 2560320"/>
              <a:gd name="connsiteX63" fmla="*/ 2423160 w 2555240"/>
              <a:gd name="connsiteY63" fmla="*/ 822960 h 2560320"/>
              <a:gd name="connsiteX64" fmla="*/ 2413000 w 2555240"/>
              <a:gd name="connsiteY64" fmla="*/ 802640 h 2560320"/>
              <a:gd name="connsiteX65" fmla="*/ 2402840 w 2555240"/>
              <a:gd name="connsiteY65" fmla="*/ 772160 h 2560320"/>
              <a:gd name="connsiteX66" fmla="*/ 2372360 w 2555240"/>
              <a:gd name="connsiteY66" fmla="*/ 721360 h 2560320"/>
              <a:gd name="connsiteX67" fmla="*/ 2357120 w 2555240"/>
              <a:gd name="connsiteY67" fmla="*/ 701040 h 2560320"/>
              <a:gd name="connsiteX68" fmla="*/ 2336800 w 2555240"/>
              <a:gd name="connsiteY68" fmla="*/ 670560 h 2560320"/>
              <a:gd name="connsiteX69" fmla="*/ 2316480 w 2555240"/>
              <a:gd name="connsiteY69" fmla="*/ 645160 h 2560320"/>
              <a:gd name="connsiteX70" fmla="*/ 2296160 w 2555240"/>
              <a:gd name="connsiteY70" fmla="*/ 614680 h 2560320"/>
              <a:gd name="connsiteX71" fmla="*/ 2240280 w 2555240"/>
              <a:gd name="connsiteY71" fmla="*/ 553720 h 2560320"/>
              <a:gd name="connsiteX72" fmla="*/ 2230120 w 2555240"/>
              <a:gd name="connsiteY72" fmla="*/ 538480 h 2560320"/>
              <a:gd name="connsiteX73" fmla="*/ 2194560 w 2555240"/>
              <a:gd name="connsiteY73" fmla="*/ 502920 h 2560320"/>
              <a:gd name="connsiteX74" fmla="*/ 2169160 w 2555240"/>
              <a:gd name="connsiteY74" fmla="*/ 457200 h 2560320"/>
              <a:gd name="connsiteX75" fmla="*/ 2153920 w 2555240"/>
              <a:gd name="connsiteY75" fmla="*/ 447040 h 2560320"/>
              <a:gd name="connsiteX76" fmla="*/ 2092960 w 2555240"/>
              <a:gd name="connsiteY76" fmla="*/ 381000 h 2560320"/>
              <a:gd name="connsiteX77" fmla="*/ 2077720 w 2555240"/>
              <a:gd name="connsiteY77" fmla="*/ 365760 h 2560320"/>
              <a:gd name="connsiteX78" fmla="*/ 2052320 w 2555240"/>
              <a:gd name="connsiteY78" fmla="*/ 340360 h 2560320"/>
              <a:gd name="connsiteX79" fmla="*/ 2016760 w 2555240"/>
              <a:gd name="connsiteY79" fmla="*/ 314960 h 2560320"/>
              <a:gd name="connsiteX80" fmla="*/ 2001520 w 2555240"/>
              <a:gd name="connsiteY80" fmla="*/ 294640 h 2560320"/>
              <a:gd name="connsiteX81" fmla="*/ 1940560 w 2555240"/>
              <a:gd name="connsiteY81" fmla="*/ 259080 h 2560320"/>
              <a:gd name="connsiteX82" fmla="*/ 1920240 w 2555240"/>
              <a:gd name="connsiteY82" fmla="*/ 233680 h 2560320"/>
              <a:gd name="connsiteX83" fmla="*/ 1905000 w 2555240"/>
              <a:gd name="connsiteY83" fmla="*/ 228600 h 2560320"/>
              <a:gd name="connsiteX84" fmla="*/ 1884680 w 2555240"/>
              <a:gd name="connsiteY84" fmla="*/ 218440 h 2560320"/>
              <a:gd name="connsiteX85" fmla="*/ 1859280 w 2555240"/>
              <a:gd name="connsiteY85" fmla="*/ 203200 h 2560320"/>
              <a:gd name="connsiteX86" fmla="*/ 1828800 w 2555240"/>
              <a:gd name="connsiteY86" fmla="*/ 187960 h 2560320"/>
              <a:gd name="connsiteX87" fmla="*/ 1793240 w 2555240"/>
              <a:gd name="connsiteY87" fmla="*/ 167640 h 2560320"/>
              <a:gd name="connsiteX88" fmla="*/ 1752600 w 2555240"/>
              <a:gd name="connsiteY88" fmla="*/ 157480 h 2560320"/>
              <a:gd name="connsiteX89" fmla="*/ 1727200 w 2555240"/>
              <a:gd name="connsiteY89" fmla="*/ 147320 h 2560320"/>
              <a:gd name="connsiteX90" fmla="*/ 1676400 w 2555240"/>
              <a:gd name="connsiteY90" fmla="*/ 137160 h 2560320"/>
              <a:gd name="connsiteX91" fmla="*/ 1661160 w 2555240"/>
              <a:gd name="connsiteY91" fmla="*/ 132080 h 2560320"/>
              <a:gd name="connsiteX92" fmla="*/ 1635760 w 2555240"/>
              <a:gd name="connsiteY92" fmla="*/ 127000 h 2560320"/>
              <a:gd name="connsiteX93" fmla="*/ 1600200 w 2555240"/>
              <a:gd name="connsiteY93" fmla="*/ 116840 h 2560320"/>
              <a:gd name="connsiteX94" fmla="*/ 1584960 w 2555240"/>
              <a:gd name="connsiteY94" fmla="*/ 111760 h 2560320"/>
              <a:gd name="connsiteX95" fmla="*/ 1554480 w 2555240"/>
              <a:gd name="connsiteY95" fmla="*/ 106680 h 2560320"/>
              <a:gd name="connsiteX96" fmla="*/ 1534160 w 2555240"/>
              <a:gd name="connsiteY96" fmla="*/ 101600 h 2560320"/>
              <a:gd name="connsiteX97" fmla="*/ 1488440 w 2555240"/>
              <a:gd name="connsiteY97" fmla="*/ 91440 h 2560320"/>
              <a:gd name="connsiteX98" fmla="*/ 1442720 w 2555240"/>
              <a:gd name="connsiteY98" fmla="*/ 76200 h 2560320"/>
              <a:gd name="connsiteX99" fmla="*/ 1427480 w 2555240"/>
              <a:gd name="connsiteY99" fmla="*/ 71120 h 2560320"/>
              <a:gd name="connsiteX100" fmla="*/ 1397000 w 2555240"/>
              <a:gd name="connsiteY100" fmla="*/ 66040 h 2560320"/>
              <a:gd name="connsiteX101" fmla="*/ 1376680 w 2555240"/>
              <a:gd name="connsiteY101" fmla="*/ 55880 h 2560320"/>
              <a:gd name="connsiteX102" fmla="*/ 1330960 w 2555240"/>
              <a:gd name="connsiteY102" fmla="*/ 45720 h 2560320"/>
              <a:gd name="connsiteX103" fmla="*/ 1239520 w 2555240"/>
              <a:gd name="connsiteY103" fmla="*/ 25400 h 2560320"/>
              <a:gd name="connsiteX104" fmla="*/ 1214120 w 2555240"/>
              <a:gd name="connsiteY104" fmla="*/ 20320 h 2560320"/>
              <a:gd name="connsiteX105" fmla="*/ 1117600 w 2555240"/>
              <a:gd name="connsiteY105" fmla="*/ 5080 h 2560320"/>
              <a:gd name="connsiteX106" fmla="*/ 1102360 w 2555240"/>
              <a:gd name="connsiteY106" fmla="*/ 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555240" h="2560320">
                <a:moveTo>
                  <a:pt x="0" y="2560320"/>
                </a:moveTo>
                <a:cubicBezTo>
                  <a:pt x="175078" y="2510298"/>
                  <a:pt x="-8393" y="2559343"/>
                  <a:pt x="462280" y="2545080"/>
                </a:cubicBezTo>
                <a:cubicBezTo>
                  <a:pt x="487893" y="2544304"/>
                  <a:pt x="513001" y="2537650"/>
                  <a:pt x="538480" y="2534920"/>
                </a:cubicBezTo>
                <a:cubicBezTo>
                  <a:pt x="560433" y="2532568"/>
                  <a:pt x="582507" y="2531533"/>
                  <a:pt x="604520" y="2529840"/>
                </a:cubicBezTo>
                <a:cubicBezTo>
                  <a:pt x="815512" y="2492606"/>
                  <a:pt x="588819" y="2529898"/>
                  <a:pt x="751840" y="2509520"/>
                </a:cubicBezTo>
                <a:cubicBezTo>
                  <a:pt x="758768" y="2508654"/>
                  <a:pt x="765273" y="2505588"/>
                  <a:pt x="772160" y="2504440"/>
                </a:cubicBezTo>
                <a:cubicBezTo>
                  <a:pt x="795782" y="2500503"/>
                  <a:pt x="819598" y="2497832"/>
                  <a:pt x="843280" y="2494280"/>
                </a:cubicBezTo>
                <a:cubicBezTo>
                  <a:pt x="853466" y="2492752"/>
                  <a:pt x="863530" y="2490403"/>
                  <a:pt x="873760" y="2489200"/>
                </a:cubicBezTo>
                <a:cubicBezTo>
                  <a:pt x="892335" y="2487015"/>
                  <a:pt x="911013" y="2485813"/>
                  <a:pt x="929640" y="2484120"/>
                </a:cubicBezTo>
                <a:cubicBezTo>
                  <a:pt x="1022542" y="2460895"/>
                  <a:pt x="918277" y="2485229"/>
                  <a:pt x="1010920" y="2468880"/>
                </a:cubicBezTo>
                <a:cubicBezTo>
                  <a:pt x="1026294" y="2466167"/>
                  <a:pt x="1041453" y="2462336"/>
                  <a:pt x="1056640" y="2458720"/>
                </a:cubicBezTo>
                <a:cubicBezTo>
                  <a:pt x="1077016" y="2453869"/>
                  <a:pt x="1096918" y="2446789"/>
                  <a:pt x="1117600" y="2443480"/>
                </a:cubicBezTo>
                <a:cubicBezTo>
                  <a:pt x="1139401" y="2439992"/>
                  <a:pt x="1161627" y="2440093"/>
                  <a:pt x="1183640" y="2438400"/>
                </a:cubicBezTo>
                <a:cubicBezTo>
                  <a:pt x="1258840" y="2425867"/>
                  <a:pt x="1165247" y="2442645"/>
                  <a:pt x="1249680" y="2423160"/>
                </a:cubicBezTo>
                <a:cubicBezTo>
                  <a:pt x="1259716" y="2420844"/>
                  <a:pt x="1269980" y="2419646"/>
                  <a:pt x="1280160" y="2418080"/>
                </a:cubicBezTo>
                <a:cubicBezTo>
                  <a:pt x="1329374" y="2410509"/>
                  <a:pt x="1318906" y="2412755"/>
                  <a:pt x="1381760" y="2407920"/>
                </a:cubicBezTo>
                <a:cubicBezTo>
                  <a:pt x="1428456" y="2396246"/>
                  <a:pt x="1455744" y="2387702"/>
                  <a:pt x="1503680" y="2382520"/>
                </a:cubicBezTo>
                <a:cubicBezTo>
                  <a:pt x="1545903" y="2377955"/>
                  <a:pt x="1630680" y="2372360"/>
                  <a:pt x="1630680" y="2372360"/>
                </a:cubicBezTo>
                <a:cubicBezTo>
                  <a:pt x="1635760" y="2368973"/>
                  <a:pt x="1640182" y="2364286"/>
                  <a:pt x="1645920" y="2362200"/>
                </a:cubicBezTo>
                <a:cubicBezTo>
                  <a:pt x="1667341" y="2354410"/>
                  <a:pt x="1694334" y="2350744"/>
                  <a:pt x="1717040" y="2346960"/>
                </a:cubicBezTo>
                <a:cubicBezTo>
                  <a:pt x="1725507" y="2343573"/>
                  <a:pt x="1733706" y="2339420"/>
                  <a:pt x="1742440" y="2336800"/>
                </a:cubicBezTo>
                <a:cubicBezTo>
                  <a:pt x="1750710" y="2334319"/>
                  <a:pt x="1759463" y="2333814"/>
                  <a:pt x="1767840" y="2331720"/>
                </a:cubicBezTo>
                <a:cubicBezTo>
                  <a:pt x="1773035" y="2330421"/>
                  <a:pt x="1777844" y="2327762"/>
                  <a:pt x="1783080" y="2326640"/>
                </a:cubicBezTo>
                <a:cubicBezTo>
                  <a:pt x="1801592" y="2322673"/>
                  <a:pt x="1820448" y="2320447"/>
                  <a:pt x="1838960" y="2316480"/>
                </a:cubicBezTo>
                <a:cubicBezTo>
                  <a:pt x="1848948" y="2314340"/>
                  <a:pt x="1872905" y="2303472"/>
                  <a:pt x="1879600" y="2301240"/>
                </a:cubicBezTo>
                <a:cubicBezTo>
                  <a:pt x="1886224" y="2299032"/>
                  <a:pt x="1893296" y="2298368"/>
                  <a:pt x="1899920" y="2296160"/>
                </a:cubicBezTo>
                <a:cubicBezTo>
                  <a:pt x="1913645" y="2291585"/>
                  <a:pt x="1926732" y="2285175"/>
                  <a:pt x="1940560" y="2280920"/>
                </a:cubicBezTo>
                <a:cubicBezTo>
                  <a:pt x="1948813" y="2278381"/>
                  <a:pt x="1957531" y="2277713"/>
                  <a:pt x="1965960" y="2275840"/>
                </a:cubicBezTo>
                <a:cubicBezTo>
                  <a:pt x="1972776" y="2274325"/>
                  <a:pt x="1979507" y="2272453"/>
                  <a:pt x="1986280" y="2270760"/>
                </a:cubicBezTo>
                <a:cubicBezTo>
                  <a:pt x="2056928" y="2228371"/>
                  <a:pt x="1967945" y="2279928"/>
                  <a:pt x="2037080" y="2245360"/>
                </a:cubicBezTo>
                <a:cubicBezTo>
                  <a:pt x="2045911" y="2240944"/>
                  <a:pt x="2053457" y="2234130"/>
                  <a:pt x="2062480" y="2230120"/>
                </a:cubicBezTo>
                <a:cubicBezTo>
                  <a:pt x="2068860" y="2227284"/>
                  <a:pt x="2076263" y="2227491"/>
                  <a:pt x="2082800" y="2225040"/>
                </a:cubicBezTo>
                <a:cubicBezTo>
                  <a:pt x="2129987" y="2207345"/>
                  <a:pt x="2075490" y="2223615"/>
                  <a:pt x="2123440" y="2199640"/>
                </a:cubicBezTo>
                <a:cubicBezTo>
                  <a:pt x="2168115" y="2177302"/>
                  <a:pt x="2119067" y="2214409"/>
                  <a:pt x="2164080" y="2184400"/>
                </a:cubicBezTo>
                <a:cubicBezTo>
                  <a:pt x="2173102" y="2178386"/>
                  <a:pt x="2180183" y="2169658"/>
                  <a:pt x="2189480" y="2164080"/>
                </a:cubicBezTo>
                <a:cubicBezTo>
                  <a:pt x="2197299" y="2159388"/>
                  <a:pt x="2206724" y="2157998"/>
                  <a:pt x="2214880" y="2153920"/>
                </a:cubicBezTo>
                <a:cubicBezTo>
                  <a:pt x="2223711" y="2149504"/>
                  <a:pt x="2231950" y="2143981"/>
                  <a:pt x="2240280" y="2138680"/>
                </a:cubicBezTo>
                <a:cubicBezTo>
                  <a:pt x="2250582" y="2132124"/>
                  <a:pt x="2259423" y="2122895"/>
                  <a:pt x="2270760" y="2118360"/>
                </a:cubicBezTo>
                <a:lnTo>
                  <a:pt x="2296160" y="2108200"/>
                </a:lnTo>
                <a:cubicBezTo>
                  <a:pt x="2301240" y="2103120"/>
                  <a:pt x="2305881" y="2097559"/>
                  <a:pt x="2311400" y="2092960"/>
                </a:cubicBezTo>
                <a:cubicBezTo>
                  <a:pt x="2316090" y="2089051"/>
                  <a:pt x="2321339" y="2085829"/>
                  <a:pt x="2326640" y="2082800"/>
                </a:cubicBezTo>
                <a:cubicBezTo>
                  <a:pt x="2333215" y="2079043"/>
                  <a:pt x="2341210" y="2077568"/>
                  <a:pt x="2346960" y="2072640"/>
                </a:cubicBezTo>
                <a:cubicBezTo>
                  <a:pt x="2365142" y="2057055"/>
                  <a:pt x="2387050" y="2043259"/>
                  <a:pt x="2397760" y="2021840"/>
                </a:cubicBezTo>
                <a:cubicBezTo>
                  <a:pt x="2415730" y="1985899"/>
                  <a:pt x="2403549" y="1997661"/>
                  <a:pt x="2428240" y="1981200"/>
                </a:cubicBezTo>
                <a:cubicBezTo>
                  <a:pt x="2438400" y="1964267"/>
                  <a:pt x="2444756" y="1944364"/>
                  <a:pt x="2458720" y="1930400"/>
                </a:cubicBezTo>
                <a:cubicBezTo>
                  <a:pt x="2468880" y="1920240"/>
                  <a:pt x="2482774" y="1912771"/>
                  <a:pt x="2489200" y="1899920"/>
                </a:cubicBezTo>
                <a:cubicBezTo>
                  <a:pt x="2494280" y="1889760"/>
                  <a:pt x="2498923" y="1879370"/>
                  <a:pt x="2504440" y="1869440"/>
                </a:cubicBezTo>
                <a:cubicBezTo>
                  <a:pt x="2509746" y="1859889"/>
                  <a:pt x="2524181" y="1841425"/>
                  <a:pt x="2529840" y="1833880"/>
                </a:cubicBezTo>
                <a:cubicBezTo>
                  <a:pt x="2531533" y="1827107"/>
                  <a:pt x="2532327" y="1820042"/>
                  <a:pt x="2534920" y="1813560"/>
                </a:cubicBezTo>
                <a:cubicBezTo>
                  <a:pt x="2539139" y="1803013"/>
                  <a:pt x="2548214" y="1794271"/>
                  <a:pt x="2550160" y="1783080"/>
                </a:cubicBezTo>
                <a:cubicBezTo>
                  <a:pt x="2555101" y="1754670"/>
                  <a:pt x="2553547" y="1725507"/>
                  <a:pt x="2555240" y="1696720"/>
                </a:cubicBezTo>
                <a:cubicBezTo>
                  <a:pt x="2553547" y="1606973"/>
                  <a:pt x="2552652" y="1517208"/>
                  <a:pt x="2550160" y="1427480"/>
                </a:cubicBezTo>
                <a:cubicBezTo>
                  <a:pt x="2547456" y="1330133"/>
                  <a:pt x="2549638" y="1353752"/>
                  <a:pt x="2534920" y="1280160"/>
                </a:cubicBezTo>
                <a:cubicBezTo>
                  <a:pt x="2532659" y="1255291"/>
                  <a:pt x="2529200" y="1210280"/>
                  <a:pt x="2524760" y="1183640"/>
                </a:cubicBezTo>
                <a:cubicBezTo>
                  <a:pt x="2523612" y="1176753"/>
                  <a:pt x="2521373" y="1170093"/>
                  <a:pt x="2519680" y="1163320"/>
                </a:cubicBezTo>
                <a:cubicBezTo>
                  <a:pt x="2517987" y="1146387"/>
                  <a:pt x="2517398" y="1129306"/>
                  <a:pt x="2514600" y="1112520"/>
                </a:cubicBezTo>
                <a:cubicBezTo>
                  <a:pt x="2512304" y="1098746"/>
                  <a:pt x="2507366" y="1085534"/>
                  <a:pt x="2504440" y="1071880"/>
                </a:cubicBezTo>
                <a:cubicBezTo>
                  <a:pt x="2502282" y="1061808"/>
                  <a:pt x="2500926" y="1051580"/>
                  <a:pt x="2499360" y="1041400"/>
                </a:cubicBezTo>
                <a:cubicBezTo>
                  <a:pt x="2490894" y="986373"/>
                  <a:pt x="2498829" y="1024038"/>
                  <a:pt x="2484120" y="965200"/>
                </a:cubicBezTo>
                <a:cubicBezTo>
                  <a:pt x="2482427" y="958427"/>
                  <a:pt x="2483229" y="950465"/>
                  <a:pt x="2479040" y="944880"/>
                </a:cubicBezTo>
                <a:lnTo>
                  <a:pt x="2463800" y="924560"/>
                </a:lnTo>
                <a:cubicBezTo>
                  <a:pt x="2457539" y="899518"/>
                  <a:pt x="2456347" y="891477"/>
                  <a:pt x="2443480" y="863600"/>
                </a:cubicBezTo>
                <a:cubicBezTo>
                  <a:pt x="2439342" y="854635"/>
                  <a:pt x="2432656" y="847031"/>
                  <a:pt x="2428240" y="838200"/>
                </a:cubicBezTo>
                <a:cubicBezTo>
                  <a:pt x="2425845" y="833411"/>
                  <a:pt x="2425269" y="827882"/>
                  <a:pt x="2423160" y="822960"/>
                </a:cubicBezTo>
                <a:cubicBezTo>
                  <a:pt x="2420177" y="815999"/>
                  <a:pt x="2415812" y="809671"/>
                  <a:pt x="2413000" y="802640"/>
                </a:cubicBezTo>
                <a:cubicBezTo>
                  <a:pt x="2409023" y="792696"/>
                  <a:pt x="2409530" y="780523"/>
                  <a:pt x="2402840" y="772160"/>
                </a:cubicBezTo>
                <a:cubicBezTo>
                  <a:pt x="2355354" y="712803"/>
                  <a:pt x="2404603" y="779397"/>
                  <a:pt x="2372360" y="721360"/>
                </a:cubicBezTo>
                <a:cubicBezTo>
                  <a:pt x="2368248" y="713959"/>
                  <a:pt x="2361975" y="707976"/>
                  <a:pt x="2357120" y="701040"/>
                </a:cubicBezTo>
                <a:cubicBezTo>
                  <a:pt x="2350118" y="691037"/>
                  <a:pt x="2344428" y="680095"/>
                  <a:pt x="2336800" y="670560"/>
                </a:cubicBezTo>
                <a:cubicBezTo>
                  <a:pt x="2330027" y="662093"/>
                  <a:pt x="2322857" y="653929"/>
                  <a:pt x="2316480" y="645160"/>
                </a:cubicBezTo>
                <a:cubicBezTo>
                  <a:pt x="2309298" y="635285"/>
                  <a:pt x="2303605" y="624359"/>
                  <a:pt x="2296160" y="614680"/>
                </a:cubicBezTo>
                <a:cubicBezTo>
                  <a:pt x="2247169" y="550992"/>
                  <a:pt x="2284940" y="604760"/>
                  <a:pt x="2240280" y="553720"/>
                </a:cubicBezTo>
                <a:cubicBezTo>
                  <a:pt x="2236260" y="549125"/>
                  <a:pt x="2234204" y="543018"/>
                  <a:pt x="2230120" y="538480"/>
                </a:cubicBezTo>
                <a:cubicBezTo>
                  <a:pt x="2218906" y="526020"/>
                  <a:pt x="2202057" y="517913"/>
                  <a:pt x="2194560" y="502920"/>
                </a:cubicBezTo>
                <a:cubicBezTo>
                  <a:pt x="2188790" y="491381"/>
                  <a:pt x="2176814" y="466130"/>
                  <a:pt x="2169160" y="457200"/>
                </a:cubicBezTo>
                <a:cubicBezTo>
                  <a:pt x="2165187" y="452564"/>
                  <a:pt x="2159000" y="450427"/>
                  <a:pt x="2153920" y="447040"/>
                </a:cubicBezTo>
                <a:cubicBezTo>
                  <a:pt x="2130476" y="411875"/>
                  <a:pt x="2148077" y="436117"/>
                  <a:pt x="2092960" y="381000"/>
                </a:cubicBezTo>
                <a:lnTo>
                  <a:pt x="2077720" y="365760"/>
                </a:lnTo>
                <a:cubicBezTo>
                  <a:pt x="2069253" y="357293"/>
                  <a:pt x="2062283" y="347002"/>
                  <a:pt x="2052320" y="340360"/>
                </a:cubicBezTo>
                <a:cubicBezTo>
                  <a:pt x="2043667" y="334591"/>
                  <a:pt x="2023061" y="321261"/>
                  <a:pt x="2016760" y="314960"/>
                </a:cubicBezTo>
                <a:cubicBezTo>
                  <a:pt x="2010773" y="308973"/>
                  <a:pt x="2008203" y="299838"/>
                  <a:pt x="2001520" y="294640"/>
                </a:cubicBezTo>
                <a:cubicBezTo>
                  <a:pt x="1936940" y="244411"/>
                  <a:pt x="2005407" y="317443"/>
                  <a:pt x="1940560" y="259080"/>
                </a:cubicBezTo>
                <a:cubicBezTo>
                  <a:pt x="1932501" y="251827"/>
                  <a:pt x="1928472" y="240736"/>
                  <a:pt x="1920240" y="233680"/>
                </a:cubicBezTo>
                <a:cubicBezTo>
                  <a:pt x="1916174" y="230195"/>
                  <a:pt x="1909922" y="230709"/>
                  <a:pt x="1905000" y="228600"/>
                </a:cubicBezTo>
                <a:cubicBezTo>
                  <a:pt x="1898039" y="225617"/>
                  <a:pt x="1891300" y="222118"/>
                  <a:pt x="1884680" y="218440"/>
                </a:cubicBezTo>
                <a:cubicBezTo>
                  <a:pt x="1876049" y="213645"/>
                  <a:pt x="1867948" y="207928"/>
                  <a:pt x="1859280" y="203200"/>
                </a:cubicBezTo>
                <a:cubicBezTo>
                  <a:pt x="1849308" y="197761"/>
                  <a:pt x="1838730" y="193477"/>
                  <a:pt x="1828800" y="187960"/>
                </a:cubicBezTo>
                <a:cubicBezTo>
                  <a:pt x="1800102" y="172017"/>
                  <a:pt x="1827898" y="182493"/>
                  <a:pt x="1793240" y="167640"/>
                </a:cubicBezTo>
                <a:cubicBezTo>
                  <a:pt x="1772381" y="158700"/>
                  <a:pt x="1779104" y="165431"/>
                  <a:pt x="1752600" y="157480"/>
                </a:cubicBezTo>
                <a:cubicBezTo>
                  <a:pt x="1743866" y="154860"/>
                  <a:pt x="1735851" y="150204"/>
                  <a:pt x="1727200" y="147320"/>
                </a:cubicBezTo>
                <a:cubicBezTo>
                  <a:pt x="1706958" y="140573"/>
                  <a:pt x="1698910" y="142162"/>
                  <a:pt x="1676400" y="137160"/>
                </a:cubicBezTo>
                <a:cubicBezTo>
                  <a:pt x="1671173" y="135998"/>
                  <a:pt x="1666355" y="133379"/>
                  <a:pt x="1661160" y="132080"/>
                </a:cubicBezTo>
                <a:cubicBezTo>
                  <a:pt x="1652783" y="129986"/>
                  <a:pt x="1644137" y="129094"/>
                  <a:pt x="1635760" y="127000"/>
                </a:cubicBezTo>
                <a:cubicBezTo>
                  <a:pt x="1623800" y="124010"/>
                  <a:pt x="1612008" y="120382"/>
                  <a:pt x="1600200" y="116840"/>
                </a:cubicBezTo>
                <a:cubicBezTo>
                  <a:pt x="1595071" y="115301"/>
                  <a:pt x="1590187" y="112922"/>
                  <a:pt x="1584960" y="111760"/>
                </a:cubicBezTo>
                <a:cubicBezTo>
                  <a:pt x="1574905" y="109526"/>
                  <a:pt x="1564580" y="108700"/>
                  <a:pt x="1554480" y="106680"/>
                </a:cubicBezTo>
                <a:cubicBezTo>
                  <a:pt x="1547634" y="105311"/>
                  <a:pt x="1540963" y="103170"/>
                  <a:pt x="1534160" y="101600"/>
                </a:cubicBezTo>
                <a:cubicBezTo>
                  <a:pt x="1518948" y="98090"/>
                  <a:pt x="1503482" y="95618"/>
                  <a:pt x="1488440" y="91440"/>
                </a:cubicBezTo>
                <a:cubicBezTo>
                  <a:pt x="1472962" y="87140"/>
                  <a:pt x="1457960" y="81280"/>
                  <a:pt x="1442720" y="76200"/>
                </a:cubicBezTo>
                <a:cubicBezTo>
                  <a:pt x="1437640" y="74507"/>
                  <a:pt x="1432762" y="72000"/>
                  <a:pt x="1427480" y="71120"/>
                </a:cubicBezTo>
                <a:lnTo>
                  <a:pt x="1397000" y="66040"/>
                </a:lnTo>
                <a:cubicBezTo>
                  <a:pt x="1390227" y="62653"/>
                  <a:pt x="1383771" y="58539"/>
                  <a:pt x="1376680" y="55880"/>
                </a:cubicBezTo>
                <a:cubicBezTo>
                  <a:pt x="1367291" y="52359"/>
                  <a:pt x="1339328" y="47651"/>
                  <a:pt x="1330960" y="45720"/>
                </a:cubicBezTo>
                <a:cubicBezTo>
                  <a:pt x="1237696" y="24198"/>
                  <a:pt x="1348373" y="47171"/>
                  <a:pt x="1239520" y="25400"/>
                </a:cubicBezTo>
                <a:cubicBezTo>
                  <a:pt x="1231053" y="23707"/>
                  <a:pt x="1222668" y="21541"/>
                  <a:pt x="1214120" y="20320"/>
                </a:cubicBezTo>
                <a:cubicBezTo>
                  <a:pt x="1195177" y="17614"/>
                  <a:pt x="1126696" y="8112"/>
                  <a:pt x="1117600" y="5080"/>
                </a:cubicBezTo>
                <a:lnTo>
                  <a:pt x="110236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>
            <a:off x="1910713" y="2136195"/>
            <a:ext cx="908814" cy="598714"/>
          </a:xfrm>
          <a:custGeom>
            <a:avLst/>
            <a:gdLst>
              <a:gd name="connsiteX0" fmla="*/ 0 w 1117600"/>
              <a:gd name="connsiteY0" fmla="*/ 0 h 726546"/>
              <a:gd name="connsiteX1" fmla="*/ 30480 w 1117600"/>
              <a:gd name="connsiteY1" fmla="*/ 20320 h 726546"/>
              <a:gd name="connsiteX2" fmla="*/ 50800 w 1117600"/>
              <a:gd name="connsiteY2" fmla="*/ 30480 h 726546"/>
              <a:gd name="connsiteX3" fmla="*/ 91440 w 1117600"/>
              <a:gd name="connsiteY3" fmla="*/ 71120 h 726546"/>
              <a:gd name="connsiteX4" fmla="*/ 162560 w 1117600"/>
              <a:gd name="connsiteY4" fmla="*/ 121920 h 726546"/>
              <a:gd name="connsiteX5" fmla="*/ 299720 w 1117600"/>
              <a:gd name="connsiteY5" fmla="*/ 208280 h 726546"/>
              <a:gd name="connsiteX6" fmla="*/ 345440 w 1117600"/>
              <a:gd name="connsiteY6" fmla="*/ 238760 h 726546"/>
              <a:gd name="connsiteX7" fmla="*/ 391160 w 1117600"/>
              <a:gd name="connsiteY7" fmla="*/ 269240 h 726546"/>
              <a:gd name="connsiteX8" fmla="*/ 457200 w 1117600"/>
              <a:gd name="connsiteY8" fmla="*/ 314960 h 726546"/>
              <a:gd name="connsiteX9" fmla="*/ 492760 w 1117600"/>
              <a:gd name="connsiteY9" fmla="*/ 340360 h 726546"/>
              <a:gd name="connsiteX10" fmla="*/ 518160 w 1117600"/>
              <a:gd name="connsiteY10" fmla="*/ 360680 h 726546"/>
              <a:gd name="connsiteX11" fmla="*/ 574040 w 1117600"/>
              <a:gd name="connsiteY11" fmla="*/ 391160 h 726546"/>
              <a:gd name="connsiteX12" fmla="*/ 685800 w 1117600"/>
              <a:gd name="connsiteY12" fmla="*/ 462280 h 726546"/>
              <a:gd name="connsiteX13" fmla="*/ 777240 w 1117600"/>
              <a:gd name="connsiteY13" fmla="*/ 518160 h 726546"/>
              <a:gd name="connsiteX14" fmla="*/ 812800 w 1117600"/>
              <a:gd name="connsiteY14" fmla="*/ 538480 h 726546"/>
              <a:gd name="connsiteX15" fmla="*/ 848360 w 1117600"/>
              <a:gd name="connsiteY15" fmla="*/ 558800 h 726546"/>
              <a:gd name="connsiteX16" fmla="*/ 863600 w 1117600"/>
              <a:gd name="connsiteY16" fmla="*/ 574040 h 726546"/>
              <a:gd name="connsiteX17" fmla="*/ 889000 w 1117600"/>
              <a:gd name="connsiteY17" fmla="*/ 589280 h 726546"/>
              <a:gd name="connsiteX18" fmla="*/ 934720 w 1117600"/>
              <a:gd name="connsiteY18" fmla="*/ 619760 h 726546"/>
              <a:gd name="connsiteX19" fmla="*/ 975360 w 1117600"/>
              <a:gd name="connsiteY19" fmla="*/ 650240 h 726546"/>
              <a:gd name="connsiteX20" fmla="*/ 1026160 w 1117600"/>
              <a:gd name="connsiteY20" fmla="*/ 680720 h 726546"/>
              <a:gd name="connsiteX21" fmla="*/ 1041400 w 1117600"/>
              <a:gd name="connsiteY21" fmla="*/ 695960 h 726546"/>
              <a:gd name="connsiteX22" fmla="*/ 1056640 w 1117600"/>
              <a:gd name="connsiteY22" fmla="*/ 701040 h 726546"/>
              <a:gd name="connsiteX23" fmla="*/ 1076960 w 1117600"/>
              <a:gd name="connsiteY23" fmla="*/ 711200 h 726546"/>
              <a:gd name="connsiteX24" fmla="*/ 1092200 w 1117600"/>
              <a:gd name="connsiteY24" fmla="*/ 716280 h 726546"/>
              <a:gd name="connsiteX25" fmla="*/ 1117600 w 1117600"/>
              <a:gd name="connsiteY25" fmla="*/ 726440 h 72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17600" h="726546">
                <a:moveTo>
                  <a:pt x="0" y="0"/>
                </a:moveTo>
                <a:cubicBezTo>
                  <a:pt x="10160" y="6773"/>
                  <a:pt x="20009" y="14038"/>
                  <a:pt x="30480" y="20320"/>
                </a:cubicBezTo>
                <a:cubicBezTo>
                  <a:pt x="36974" y="24216"/>
                  <a:pt x="44499" y="26279"/>
                  <a:pt x="50800" y="30480"/>
                </a:cubicBezTo>
                <a:cubicBezTo>
                  <a:pt x="146107" y="94018"/>
                  <a:pt x="20268" y="12508"/>
                  <a:pt x="91440" y="71120"/>
                </a:cubicBezTo>
                <a:cubicBezTo>
                  <a:pt x="113929" y="89640"/>
                  <a:pt x="138453" y="105562"/>
                  <a:pt x="162560" y="121920"/>
                </a:cubicBezTo>
                <a:cubicBezTo>
                  <a:pt x="225644" y="164727"/>
                  <a:pt x="236989" y="168360"/>
                  <a:pt x="299720" y="208280"/>
                </a:cubicBezTo>
                <a:cubicBezTo>
                  <a:pt x="315173" y="218114"/>
                  <a:pt x="330200" y="228600"/>
                  <a:pt x="345440" y="238760"/>
                </a:cubicBezTo>
                <a:lnTo>
                  <a:pt x="391160" y="269240"/>
                </a:lnTo>
                <a:cubicBezTo>
                  <a:pt x="413281" y="284323"/>
                  <a:pt x="435266" y="299606"/>
                  <a:pt x="457200" y="314960"/>
                </a:cubicBezTo>
                <a:cubicBezTo>
                  <a:pt x="469133" y="323313"/>
                  <a:pt x="481385" y="331260"/>
                  <a:pt x="492760" y="340360"/>
                </a:cubicBezTo>
                <a:cubicBezTo>
                  <a:pt x="501227" y="347133"/>
                  <a:pt x="508965" y="354933"/>
                  <a:pt x="518160" y="360680"/>
                </a:cubicBezTo>
                <a:cubicBezTo>
                  <a:pt x="536152" y="371925"/>
                  <a:pt x="555895" y="380163"/>
                  <a:pt x="574040" y="391160"/>
                </a:cubicBezTo>
                <a:cubicBezTo>
                  <a:pt x="611803" y="414047"/>
                  <a:pt x="648355" y="438877"/>
                  <a:pt x="685800" y="462280"/>
                </a:cubicBezTo>
                <a:cubicBezTo>
                  <a:pt x="716091" y="481212"/>
                  <a:pt x="746610" y="499782"/>
                  <a:pt x="777240" y="518160"/>
                </a:cubicBezTo>
                <a:cubicBezTo>
                  <a:pt x="788947" y="525184"/>
                  <a:pt x="800947" y="531707"/>
                  <a:pt x="812800" y="538480"/>
                </a:cubicBezTo>
                <a:cubicBezTo>
                  <a:pt x="824653" y="545253"/>
                  <a:pt x="838707" y="549147"/>
                  <a:pt x="848360" y="558800"/>
                </a:cubicBezTo>
                <a:cubicBezTo>
                  <a:pt x="853440" y="563880"/>
                  <a:pt x="857853" y="569729"/>
                  <a:pt x="863600" y="574040"/>
                </a:cubicBezTo>
                <a:cubicBezTo>
                  <a:pt x="871499" y="579964"/>
                  <a:pt x="880694" y="583941"/>
                  <a:pt x="889000" y="589280"/>
                </a:cubicBezTo>
                <a:cubicBezTo>
                  <a:pt x="904407" y="599185"/>
                  <a:pt x="919756" y="609197"/>
                  <a:pt x="934720" y="619760"/>
                </a:cubicBezTo>
                <a:cubicBezTo>
                  <a:pt x="948554" y="629525"/>
                  <a:pt x="961271" y="640847"/>
                  <a:pt x="975360" y="650240"/>
                </a:cubicBezTo>
                <a:cubicBezTo>
                  <a:pt x="991791" y="661194"/>
                  <a:pt x="1012196" y="666756"/>
                  <a:pt x="1026160" y="680720"/>
                </a:cubicBezTo>
                <a:cubicBezTo>
                  <a:pt x="1031240" y="685800"/>
                  <a:pt x="1035422" y="691975"/>
                  <a:pt x="1041400" y="695960"/>
                </a:cubicBezTo>
                <a:cubicBezTo>
                  <a:pt x="1045855" y="698930"/>
                  <a:pt x="1051718" y="698931"/>
                  <a:pt x="1056640" y="701040"/>
                </a:cubicBezTo>
                <a:cubicBezTo>
                  <a:pt x="1063601" y="704023"/>
                  <a:pt x="1069999" y="708217"/>
                  <a:pt x="1076960" y="711200"/>
                </a:cubicBezTo>
                <a:cubicBezTo>
                  <a:pt x="1081882" y="713309"/>
                  <a:pt x="1087411" y="713885"/>
                  <a:pt x="1092200" y="716280"/>
                </a:cubicBezTo>
                <a:cubicBezTo>
                  <a:pt x="1116277" y="728319"/>
                  <a:pt x="1097996" y="726440"/>
                  <a:pt x="1117600" y="72644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2060828" y="2135304"/>
            <a:ext cx="798959" cy="598714"/>
          </a:xfrm>
          <a:custGeom>
            <a:avLst/>
            <a:gdLst>
              <a:gd name="connsiteX0" fmla="*/ 848360 w 848360"/>
              <a:gd name="connsiteY0" fmla="*/ 0 h 655320"/>
              <a:gd name="connsiteX1" fmla="*/ 0 w 848360"/>
              <a:gd name="connsiteY1" fmla="*/ 65532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8360" h="655320">
                <a:moveTo>
                  <a:pt x="848360" y="0"/>
                </a:moveTo>
                <a:lnTo>
                  <a:pt x="0" y="65532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олилиния 60"/>
          <p:cNvSpPr/>
          <p:nvPr/>
        </p:nvSpPr>
        <p:spPr>
          <a:xfrm>
            <a:off x="6749033" y="2457212"/>
            <a:ext cx="538535" cy="441960"/>
          </a:xfrm>
          <a:custGeom>
            <a:avLst/>
            <a:gdLst>
              <a:gd name="connsiteX0" fmla="*/ 0 w 538535"/>
              <a:gd name="connsiteY0" fmla="*/ 0 h 441960"/>
              <a:gd name="connsiteX1" fmla="*/ 101600 w 538535"/>
              <a:gd name="connsiteY1" fmla="*/ 5080 h 441960"/>
              <a:gd name="connsiteX2" fmla="*/ 121920 w 538535"/>
              <a:gd name="connsiteY2" fmla="*/ 10160 h 441960"/>
              <a:gd name="connsiteX3" fmla="*/ 193040 w 538535"/>
              <a:gd name="connsiteY3" fmla="*/ 25400 h 441960"/>
              <a:gd name="connsiteX4" fmla="*/ 233680 w 538535"/>
              <a:gd name="connsiteY4" fmla="*/ 40640 h 441960"/>
              <a:gd name="connsiteX5" fmla="*/ 259080 w 538535"/>
              <a:gd name="connsiteY5" fmla="*/ 45720 h 441960"/>
              <a:gd name="connsiteX6" fmla="*/ 289560 w 538535"/>
              <a:gd name="connsiteY6" fmla="*/ 66040 h 441960"/>
              <a:gd name="connsiteX7" fmla="*/ 335280 w 538535"/>
              <a:gd name="connsiteY7" fmla="*/ 96520 h 441960"/>
              <a:gd name="connsiteX8" fmla="*/ 365760 w 538535"/>
              <a:gd name="connsiteY8" fmla="*/ 127000 h 441960"/>
              <a:gd name="connsiteX9" fmla="*/ 401320 w 538535"/>
              <a:gd name="connsiteY9" fmla="*/ 157480 h 441960"/>
              <a:gd name="connsiteX10" fmla="*/ 416560 w 538535"/>
              <a:gd name="connsiteY10" fmla="*/ 177800 h 441960"/>
              <a:gd name="connsiteX11" fmla="*/ 477520 w 538535"/>
              <a:gd name="connsiteY11" fmla="*/ 248920 h 441960"/>
              <a:gd name="connsiteX12" fmla="*/ 487680 w 538535"/>
              <a:gd name="connsiteY12" fmla="*/ 264160 h 441960"/>
              <a:gd name="connsiteX13" fmla="*/ 492760 w 538535"/>
              <a:gd name="connsiteY13" fmla="*/ 279400 h 441960"/>
              <a:gd name="connsiteX14" fmla="*/ 513080 w 538535"/>
              <a:gd name="connsiteY14" fmla="*/ 320040 h 441960"/>
              <a:gd name="connsiteX15" fmla="*/ 523240 w 538535"/>
              <a:gd name="connsiteY15" fmla="*/ 350520 h 441960"/>
              <a:gd name="connsiteX16" fmla="*/ 533400 w 538535"/>
              <a:gd name="connsiteY16" fmla="*/ 386080 h 441960"/>
              <a:gd name="connsiteX17" fmla="*/ 538480 w 538535"/>
              <a:gd name="connsiteY17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8535" h="441960">
                <a:moveTo>
                  <a:pt x="0" y="0"/>
                </a:moveTo>
                <a:cubicBezTo>
                  <a:pt x="33867" y="1693"/>
                  <a:pt x="67808" y="2264"/>
                  <a:pt x="101600" y="5080"/>
                </a:cubicBezTo>
                <a:cubicBezTo>
                  <a:pt x="108558" y="5660"/>
                  <a:pt x="115104" y="8645"/>
                  <a:pt x="121920" y="10160"/>
                </a:cubicBezTo>
                <a:cubicBezTo>
                  <a:pt x="165248" y="19788"/>
                  <a:pt x="134156" y="10679"/>
                  <a:pt x="193040" y="25400"/>
                </a:cubicBezTo>
                <a:cubicBezTo>
                  <a:pt x="212783" y="30336"/>
                  <a:pt x="210373" y="33648"/>
                  <a:pt x="233680" y="40640"/>
                </a:cubicBezTo>
                <a:cubicBezTo>
                  <a:pt x="241950" y="43121"/>
                  <a:pt x="250613" y="44027"/>
                  <a:pt x="259080" y="45720"/>
                </a:cubicBezTo>
                <a:cubicBezTo>
                  <a:pt x="269240" y="52493"/>
                  <a:pt x="279258" y="59484"/>
                  <a:pt x="289560" y="66040"/>
                </a:cubicBezTo>
                <a:cubicBezTo>
                  <a:pt x="308001" y="77775"/>
                  <a:pt x="319254" y="82096"/>
                  <a:pt x="335280" y="96520"/>
                </a:cubicBezTo>
                <a:cubicBezTo>
                  <a:pt x="345960" y="106132"/>
                  <a:pt x="355080" y="117388"/>
                  <a:pt x="365760" y="127000"/>
                </a:cubicBezTo>
                <a:cubicBezTo>
                  <a:pt x="390855" y="149586"/>
                  <a:pt x="380918" y="133678"/>
                  <a:pt x="401320" y="157480"/>
                </a:cubicBezTo>
                <a:cubicBezTo>
                  <a:pt x="406830" y="163908"/>
                  <a:pt x="410896" y="171507"/>
                  <a:pt x="416560" y="177800"/>
                </a:cubicBezTo>
                <a:cubicBezTo>
                  <a:pt x="456924" y="222649"/>
                  <a:pt x="440882" y="193962"/>
                  <a:pt x="477520" y="248920"/>
                </a:cubicBezTo>
                <a:cubicBezTo>
                  <a:pt x="480907" y="254000"/>
                  <a:pt x="484950" y="258699"/>
                  <a:pt x="487680" y="264160"/>
                </a:cubicBezTo>
                <a:cubicBezTo>
                  <a:pt x="490075" y="268949"/>
                  <a:pt x="490544" y="274525"/>
                  <a:pt x="492760" y="279400"/>
                </a:cubicBezTo>
                <a:cubicBezTo>
                  <a:pt x="499027" y="293188"/>
                  <a:pt x="508291" y="305672"/>
                  <a:pt x="513080" y="320040"/>
                </a:cubicBezTo>
                <a:cubicBezTo>
                  <a:pt x="516467" y="330200"/>
                  <a:pt x="520643" y="340130"/>
                  <a:pt x="523240" y="350520"/>
                </a:cubicBezTo>
                <a:cubicBezTo>
                  <a:pt x="529619" y="376035"/>
                  <a:pt x="526112" y="364216"/>
                  <a:pt x="533400" y="386080"/>
                </a:cubicBezTo>
                <a:cubicBezTo>
                  <a:pt x="539438" y="428345"/>
                  <a:pt x="538480" y="409666"/>
                  <a:pt x="538480" y="44196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олилиния 61"/>
          <p:cNvSpPr/>
          <p:nvPr/>
        </p:nvSpPr>
        <p:spPr>
          <a:xfrm>
            <a:off x="11213337" y="3222782"/>
            <a:ext cx="391288" cy="582137"/>
          </a:xfrm>
          <a:custGeom>
            <a:avLst/>
            <a:gdLst>
              <a:gd name="connsiteX0" fmla="*/ 0 w 538535"/>
              <a:gd name="connsiteY0" fmla="*/ 0 h 441960"/>
              <a:gd name="connsiteX1" fmla="*/ 101600 w 538535"/>
              <a:gd name="connsiteY1" fmla="*/ 5080 h 441960"/>
              <a:gd name="connsiteX2" fmla="*/ 121920 w 538535"/>
              <a:gd name="connsiteY2" fmla="*/ 10160 h 441960"/>
              <a:gd name="connsiteX3" fmla="*/ 193040 w 538535"/>
              <a:gd name="connsiteY3" fmla="*/ 25400 h 441960"/>
              <a:gd name="connsiteX4" fmla="*/ 233680 w 538535"/>
              <a:gd name="connsiteY4" fmla="*/ 40640 h 441960"/>
              <a:gd name="connsiteX5" fmla="*/ 259080 w 538535"/>
              <a:gd name="connsiteY5" fmla="*/ 45720 h 441960"/>
              <a:gd name="connsiteX6" fmla="*/ 289560 w 538535"/>
              <a:gd name="connsiteY6" fmla="*/ 66040 h 441960"/>
              <a:gd name="connsiteX7" fmla="*/ 335280 w 538535"/>
              <a:gd name="connsiteY7" fmla="*/ 96520 h 441960"/>
              <a:gd name="connsiteX8" fmla="*/ 365760 w 538535"/>
              <a:gd name="connsiteY8" fmla="*/ 127000 h 441960"/>
              <a:gd name="connsiteX9" fmla="*/ 401320 w 538535"/>
              <a:gd name="connsiteY9" fmla="*/ 157480 h 441960"/>
              <a:gd name="connsiteX10" fmla="*/ 416560 w 538535"/>
              <a:gd name="connsiteY10" fmla="*/ 177800 h 441960"/>
              <a:gd name="connsiteX11" fmla="*/ 477520 w 538535"/>
              <a:gd name="connsiteY11" fmla="*/ 248920 h 441960"/>
              <a:gd name="connsiteX12" fmla="*/ 487680 w 538535"/>
              <a:gd name="connsiteY12" fmla="*/ 264160 h 441960"/>
              <a:gd name="connsiteX13" fmla="*/ 492760 w 538535"/>
              <a:gd name="connsiteY13" fmla="*/ 279400 h 441960"/>
              <a:gd name="connsiteX14" fmla="*/ 513080 w 538535"/>
              <a:gd name="connsiteY14" fmla="*/ 320040 h 441960"/>
              <a:gd name="connsiteX15" fmla="*/ 523240 w 538535"/>
              <a:gd name="connsiteY15" fmla="*/ 350520 h 441960"/>
              <a:gd name="connsiteX16" fmla="*/ 533400 w 538535"/>
              <a:gd name="connsiteY16" fmla="*/ 386080 h 441960"/>
              <a:gd name="connsiteX17" fmla="*/ 538480 w 538535"/>
              <a:gd name="connsiteY17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8535" h="441960">
                <a:moveTo>
                  <a:pt x="0" y="0"/>
                </a:moveTo>
                <a:cubicBezTo>
                  <a:pt x="33867" y="1693"/>
                  <a:pt x="67808" y="2264"/>
                  <a:pt x="101600" y="5080"/>
                </a:cubicBezTo>
                <a:cubicBezTo>
                  <a:pt x="108558" y="5660"/>
                  <a:pt x="115104" y="8645"/>
                  <a:pt x="121920" y="10160"/>
                </a:cubicBezTo>
                <a:cubicBezTo>
                  <a:pt x="165248" y="19788"/>
                  <a:pt x="134156" y="10679"/>
                  <a:pt x="193040" y="25400"/>
                </a:cubicBezTo>
                <a:cubicBezTo>
                  <a:pt x="212783" y="30336"/>
                  <a:pt x="210373" y="33648"/>
                  <a:pt x="233680" y="40640"/>
                </a:cubicBezTo>
                <a:cubicBezTo>
                  <a:pt x="241950" y="43121"/>
                  <a:pt x="250613" y="44027"/>
                  <a:pt x="259080" y="45720"/>
                </a:cubicBezTo>
                <a:cubicBezTo>
                  <a:pt x="269240" y="52493"/>
                  <a:pt x="279258" y="59484"/>
                  <a:pt x="289560" y="66040"/>
                </a:cubicBezTo>
                <a:cubicBezTo>
                  <a:pt x="308001" y="77775"/>
                  <a:pt x="319254" y="82096"/>
                  <a:pt x="335280" y="96520"/>
                </a:cubicBezTo>
                <a:cubicBezTo>
                  <a:pt x="345960" y="106132"/>
                  <a:pt x="355080" y="117388"/>
                  <a:pt x="365760" y="127000"/>
                </a:cubicBezTo>
                <a:cubicBezTo>
                  <a:pt x="390855" y="149586"/>
                  <a:pt x="380918" y="133678"/>
                  <a:pt x="401320" y="157480"/>
                </a:cubicBezTo>
                <a:cubicBezTo>
                  <a:pt x="406830" y="163908"/>
                  <a:pt x="410896" y="171507"/>
                  <a:pt x="416560" y="177800"/>
                </a:cubicBezTo>
                <a:cubicBezTo>
                  <a:pt x="456924" y="222649"/>
                  <a:pt x="440882" y="193962"/>
                  <a:pt x="477520" y="248920"/>
                </a:cubicBezTo>
                <a:cubicBezTo>
                  <a:pt x="480907" y="254000"/>
                  <a:pt x="484950" y="258699"/>
                  <a:pt x="487680" y="264160"/>
                </a:cubicBezTo>
                <a:cubicBezTo>
                  <a:pt x="490075" y="268949"/>
                  <a:pt x="490544" y="274525"/>
                  <a:pt x="492760" y="279400"/>
                </a:cubicBezTo>
                <a:cubicBezTo>
                  <a:pt x="499027" y="293188"/>
                  <a:pt x="508291" y="305672"/>
                  <a:pt x="513080" y="320040"/>
                </a:cubicBezTo>
                <a:cubicBezTo>
                  <a:pt x="516467" y="330200"/>
                  <a:pt x="520643" y="340130"/>
                  <a:pt x="523240" y="350520"/>
                </a:cubicBezTo>
                <a:cubicBezTo>
                  <a:pt x="529619" y="376035"/>
                  <a:pt x="526112" y="364216"/>
                  <a:pt x="533400" y="386080"/>
                </a:cubicBezTo>
                <a:cubicBezTo>
                  <a:pt x="539438" y="428345"/>
                  <a:pt x="538480" y="409666"/>
                  <a:pt x="538480" y="44196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47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19" grpId="0" animBg="1"/>
      <p:bldP spid="21" grpId="0" animBg="1"/>
      <p:bldP spid="61" grpId="0" animBg="1"/>
      <p:bldP spid="6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минимального</a:t>
            </a:r>
            <a:endParaRPr lang="ru-RU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2075366" y="215335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1282886" y="2994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2862766" y="2994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870771" y="386836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9" name="Прямоугольник 78"/>
          <p:cNvSpPr/>
          <p:nvPr/>
        </p:nvSpPr>
        <p:spPr>
          <a:xfrm>
            <a:off x="1686746" y="386836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80" name="Прямоугольник 79"/>
          <p:cNvSpPr/>
          <p:nvPr/>
        </p:nvSpPr>
        <p:spPr>
          <a:xfrm>
            <a:off x="2502721" y="387042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3318696" y="386836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735899" y="474212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83" name="Прямая со стрелкой 82"/>
          <p:cNvCxnSpPr>
            <a:stCxn id="75" idx="2"/>
            <a:endCxn id="76" idx="0"/>
          </p:cNvCxnSpPr>
          <p:nvPr/>
        </p:nvCxnSpPr>
        <p:spPr>
          <a:xfrm flipH="1">
            <a:off x="1635311" y="264020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75" idx="2"/>
            <a:endCxn id="77" idx="0"/>
          </p:cNvCxnSpPr>
          <p:nvPr/>
        </p:nvCxnSpPr>
        <p:spPr>
          <a:xfrm>
            <a:off x="2427791" y="264020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77" idx="2"/>
            <a:endCxn id="81" idx="0"/>
          </p:cNvCxnSpPr>
          <p:nvPr/>
        </p:nvCxnSpPr>
        <p:spPr>
          <a:xfrm>
            <a:off x="3215191" y="348144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77" idx="2"/>
            <a:endCxn id="80" idx="0"/>
          </p:cNvCxnSpPr>
          <p:nvPr/>
        </p:nvCxnSpPr>
        <p:spPr>
          <a:xfrm flipH="1">
            <a:off x="2855146" y="348144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76" idx="2"/>
            <a:endCxn id="79" idx="0"/>
          </p:cNvCxnSpPr>
          <p:nvPr/>
        </p:nvCxnSpPr>
        <p:spPr>
          <a:xfrm>
            <a:off x="1635311" y="348144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76" idx="2"/>
            <a:endCxn id="78" idx="0"/>
          </p:cNvCxnSpPr>
          <p:nvPr/>
        </p:nvCxnSpPr>
        <p:spPr>
          <a:xfrm flipH="1">
            <a:off x="1223196" y="348144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78" idx="2"/>
            <a:endCxn id="82" idx="0"/>
          </p:cNvCxnSpPr>
          <p:nvPr/>
        </p:nvCxnSpPr>
        <p:spPr>
          <a:xfrm flipH="1">
            <a:off x="961959" y="435520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/>
          <p:cNvSpPr/>
          <p:nvPr/>
        </p:nvSpPr>
        <p:spPr>
          <a:xfrm>
            <a:off x="6210486" y="215335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91" name="Прямоугольник 90"/>
          <p:cNvSpPr/>
          <p:nvPr/>
        </p:nvSpPr>
        <p:spPr>
          <a:xfrm>
            <a:off x="5418006" y="2994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92" name="Прямоугольник 91"/>
          <p:cNvSpPr/>
          <p:nvPr/>
        </p:nvSpPr>
        <p:spPr>
          <a:xfrm>
            <a:off x="6997886" y="2994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5005891" y="386836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5821866" y="386836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6637841" y="387042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6" name="Прямоугольник 95"/>
          <p:cNvSpPr/>
          <p:nvPr/>
        </p:nvSpPr>
        <p:spPr>
          <a:xfrm>
            <a:off x="7453816" y="386836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4871019" y="474212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98" name="Прямая со стрелкой 97"/>
          <p:cNvCxnSpPr>
            <a:stCxn id="90" idx="2"/>
            <a:endCxn id="91" idx="0"/>
          </p:cNvCxnSpPr>
          <p:nvPr/>
        </p:nvCxnSpPr>
        <p:spPr>
          <a:xfrm flipH="1">
            <a:off x="5770431" y="264020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90" idx="2"/>
            <a:endCxn id="92" idx="0"/>
          </p:cNvCxnSpPr>
          <p:nvPr/>
        </p:nvCxnSpPr>
        <p:spPr>
          <a:xfrm>
            <a:off x="6562911" y="264020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92" idx="2"/>
            <a:endCxn id="96" idx="0"/>
          </p:cNvCxnSpPr>
          <p:nvPr/>
        </p:nvCxnSpPr>
        <p:spPr>
          <a:xfrm>
            <a:off x="7350311" y="348144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92" idx="2"/>
            <a:endCxn id="95" idx="0"/>
          </p:cNvCxnSpPr>
          <p:nvPr/>
        </p:nvCxnSpPr>
        <p:spPr>
          <a:xfrm flipH="1">
            <a:off x="6990266" y="348144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91" idx="2"/>
            <a:endCxn id="94" idx="0"/>
          </p:cNvCxnSpPr>
          <p:nvPr/>
        </p:nvCxnSpPr>
        <p:spPr>
          <a:xfrm>
            <a:off x="5770431" y="348144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91" idx="2"/>
            <a:endCxn id="93" idx="0"/>
          </p:cNvCxnSpPr>
          <p:nvPr/>
        </p:nvCxnSpPr>
        <p:spPr>
          <a:xfrm flipH="1">
            <a:off x="5358316" y="348144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93" idx="2"/>
            <a:endCxn id="97" idx="0"/>
          </p:cNvCxnSpPr>
          <p:nvPr/>
        </p:nvCxnSpPr>
        <p:spPr>
          <a:xfrm flipH="1">
            <a:off x="5097079" y="435520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лилиния 2"/>
          <p:cNvSpPr/>
          <p:nvPr/>
        </p:nvSpPr>
        <p:spPr>
          <a:xfrm>
            <a:off x="3632200" y="3241040"/>
            <a:ext cx="320317" cy="528320"/>
          </a:xfrm>
          <a:custGeom>
            <a:avLst/>
            <a:gdLst>
              <a:gd name="connsiteX0" fmla="*/ 0 w 320317"/>
              <a:gd name="connsiteY0" fmla="*/ 0 h 528320"/>
              <a:gd name="connsiteX1" fmla="*/ 45720 w 320317"/>
              <a:gd name="connsiteY1" fmla="*/ 5080 h 528320"/>
              <a:gd name="connsiteX2" fmla="*/ 106680 w 320317"/>
              <a:gd name="connsiteY2" fmla="*/ 25400 h 528320"/>
              <a:gd name="connsiteX3" fmla="*/ 152400 w 320317"/>
              <a:gd name="connsiteY3" fmla="*/ 50800 h 528320"/>
              <a:gd name="connsiteX4" fmla="*/ 162560 w 320317"/>
              <a:gd name="connsiteY4" fmla="*/ 66040 h 528320"/>
              <a:gd name="connsiteX5" fmla="*/ 193040 w 320317"/>
              <a:gd name="connsiteY5" fmla="*/ 81280 h 528320"/>
              <a:gd name="connsiteX6" fmla="*/ 233680 w 320317"/>
              <a:gd name="connsiteY6" fmla="*/ 121920 h 528320"/>
              <a:gd name="connsiteX7" fmla="*/ 254000 w 320317"/>
              <a:gd name="connsiteY7" fmla="*/ 142240 h 528320"/>
              <a:gd name="connsiteX8" fmla="*/ 274320 w 320317"/>
              <a:gd name="connsiteY8" fmla="*/ 172720 h 528320"/>
              <a:gd name="connsiteX9" fmla="*/ 284480 w 320317"/>
              <a:gd name="connsiteY9" fmla="*/ 187960 h 528320"/>
              <a:gd name="connsiteX10" fmla="*/ 294640 w 320317"/>
              <a:gd name="connsiteY10" fmla="*/ 223520 h 528320"/>
              <a:gd name="connsiteX11" fmla="*/ 299720 w 320317"/>
              <a:gd name="connsiteY11" fmla="*/ 238760 h 528320"/>
              <a:gd name="connsiteX12" fmla="*/ 304800 w 320317"/>
              <a:gd name="connsiteY12" fmla="*/ 274320 h 528320"/>
              <a:gd name="connsiteX13" fmla="*/ 309880 w 320317"/>
              <a:gd name="connsiteY13" fmla="*/ 289560 h 528320"/>
              <a:gd name="connsiteX14" fmla="*/ 314960 w 320317"/>
              <a:gd name="connsiteY14" fmla="*/ 325120 h 528320"/>
              <a:gd name="connsiteX15" fmla="*/ 320040 w 320317"/>
              <a:gd name="connsiteY15" fmla="*/ 528320 h 52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0317" h="528320">
                <a:moveTo>
                  <a:pt x="0" y="0"/>
                </a:moveTo>
                <a:cubicBezTo>
                  <a:pt x="15240" y="1693"/>
                  <a:pt x="30565" y="2748"/>
                  <a:pt x="45720" y="5080"/>
                </a:cubicBezTo>
                <a:cubicBezTo>
                  <a:pt x="62311" y="7633"/>
                  <a:pt x="96315" y="20217"/>
                  <a:pt x="106680" y="25400"/>
                </a:cubicBezTo>
                <a:cubicBezTo>
                  <a:pt x="176551" y="60335"/>
                  <a:pt x="110256" y="36752"/>
                  <a:pt x="152400" y="50800"/>
                </a:cubicBezTo>
                <a:cubicBezTo>
                  <a:pt x="155787" y="55880"/>
                  <a:pt x="158243" y="61723"/>
                  <a:pt x="162560" y="66040"/>
                </a:cubicBezTo>
                <a:cubicBezTo>
                  <a:pt x="172408" y="75888"/>
                  <a:pt x="180645" y="77148"/>
                  <a:pt x="193040" y="81280"/>
                </a:cubicBezTo>
                <a:lnTo>
                  <a:pt x="233680" y="121920"/>
                </a:lnTo>
                <a:cubicBezTo>
                  <a:pt x="240453" y="128693"/>
                  <a:pt x="248687" y="134270"/>
                  <a:pt x="254000" y="142240"/>
                </a:cubicBezTo>
                <a:lnTo>
                  <a:pt x="274320" y="172720"/>
                </a:lnTo>
                <a:cubicBezTo>
                  <a:pt x="277707" y="177800"/>
                  <a:pt x="282549" y="182168"/>
                  <a:pt x="284480" y="187960"/>
                </a:cubicBezTo>
                <a:cubicBezTo>
                  <a:pt x="296660" y="224500"/>
                  <a:pt x="281883" y="178869"/>
                  <a:pt x="294640" y="223520"/>
                </a:cubicBezTo>
                <a:cubicBezTo>
                  <a:pt x="296111" y="228669"/>
                  <a:pt x="298027" y="233680"/>
                  <a:pt x="299720" y="238760"/>
                </a:cubicBezTo>
                <a:cubicBezTo>
                  <a:pt x="301413" y="250613"/>
                  <a:pt x="302452" y="262579"/>
                  <a:pt x="304800" y="274320"/>
                </a:cubicBezTo>
                <a:cubicBezTo>
                  <a:pt x="305850" y="279571"/>
                  <a:pt x="308830" y="284309"/>
                  <a:pt x="309880" y="289560"/>
                </a:cubicBezTo>
                <a:cubicBezTo>
                  <a:pt x="312228" y="301301"/>
                  <a:pt x="313267" y="313267"/>
                  <a:pt x="314960" y="325120"/>
                </a:cubicBezTo>
                <a:cubicBezTo>
                  <a:pt x="322106" y="453756"/>
                  <a:pt x="320040" y="386033"/>
                  <a:pt x="320040" y="52832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34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элемента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63354" y="216859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70874" y="30098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50754" y="30098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8759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74734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390709" y="388566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206684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23887" y="47573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4" idx="2"/>
            <a:endCxn id="5" idx="0"/>
          </p:cNvCxnSpPr>
          <p:nvPr/>
        </p:nvCxnSpPr>
        <p:spPr>
          <a:xfrm flipH="1">
            <a:off x="1523299" y="265544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2"/>
            <a:endCxn id="6" idx="0"/>
          </p:cNvCxnSpPr>
          <p:nvPr/>
        </p:nvCxnSpPr>
        <p:spPr>
          <a:xfrm>
            <a:off x="2315779" y="265544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2"/>
            <a:endCxn id="10" idx="0"/>
          </p:cNvCxnSpPr>
          <p:nvPr/>
        </p:nvCxnSpPr>
        <p:spPr>
          <a:xfrm>
            <a:off x="3103179" y="349668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2"/>
            <a:endCxn id="9" idx="0"/>
          </p:cNvCxnSpPr>
          <p:nvPr/>
        </p:nvCxnSpPr>
        <p:spPr>
          <a:xfrm flipH="1">
            <a:off x="2743134" y="349668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2"/>
            <a:endCxn id="8" idx="0"/>
          </p:cNvCxnSpPr>
          <p:nvPr/>
        </p:nvCxnSpPr>
        <p:spPr>
          <a:xfrm>
            <a:off x="1523299" y="349668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  <a:endCxn id="7" idx="0"/>
          </p:cNvCxnSpPr>
          <p:nvPr/>
        </p:nvCxnSpPr>
        <p:spPr>
          <a:xfrm flipH="1">
            <a:off x="1111184" y="349668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2"/>
            <a:endCxn id="11" idx="0"/>
          </p:cNvCxnSpPr>
          <p:nvPr/>
        </p:nvCxnSpPr>
        <p:spPr>
          <a:xfrm flipH="1">
            <a:off x="849947" y="437044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2"/>
          </p:cNvCxnSpPr>
          <p:nvPr/>
        </p:nvCxnSpPr>
        <p:spPr>
          <a:xfrm>
            <a:off x="1111184" y="4370446"/>
            <a:ext cx="30181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251453" y="4757360"/>
            <a:ext cx="452120" cy="486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5" name="Полилиния 24"/>
          <p:cNvSpPr/>
          <p:nvPr/>
        </p:nvSpPr>
        <p:spPr>
          <a:xfrm>
            <a:off x="1337244" y="4370447"/>
            <a:ext cx="237490" cy="368716"/>
          </a:xfrm>
          <a:custGeom>
            <a:avLst/>
            <a:gdLst>
              <a:gd name="connsiteX0" fmla="*/ 0 w 320317"/>
              <a:gd name="connsiteY0" fmla="*/ 0 h 528320"/>
              <a:gd name="connsiteX1" fmla="*/ 45720 w 320317"/>
              <a:gd name="connsiteY1" fmla="*/ 5080 h 528320"/>
              <a:gd name="connsiteX2" fmla="*/ 106680 w 320317"/>
              <a:gd name="connsiteY2" fmla="*/ 25400 h 528320"/>
              <a:gd name="connsiteX3" fmla="*/ 152400 w 320317"/>
              <a:gd name="connsiteY3" fmla="*/ 50800 h 528320"/>
              <a:gd name="connsiteX4" fmla="*/ 162560 w 320317"/>
              <a:gd name="connsiteY4" fmla="*/ 66040 h 528320"/>
              <a:gd name="connsiteX5" fmla="*/ 193040 w 320317"/>
              <a:gd name="connsiteY5" fmla="*/ 81280 h 528320"/>
              <a:gd name="connsiteX6" fmla="*/ 233680 w 320317"/>
              <a:gd name="connsiteY6" fmla="*/ 121920 h 528320"/>
              <a:gd name="connsiteX7" fmla="*/ 254000 w 320317"/>
              <a:gd name="connsiteY7" fmla="*/ 142240 h 528320"/>
              <a:gd name="connsiteX8" fmla="*/ 274320 w 320317"/>
              <a:gd name="connsiteY8" fmla="*/ 172720 h 528320"/>
              <a:gd name="connsiteX9" fmla="*/ 284480 w 320317"/>
              <a:gd name="connsiteY9" fmla="*/ 187960 h 528320"/>
              <a:gd name="connsiteX10" fmla="*/ 294640 w 320317"/>
              <a:gd name="connsiteY10" fmla="*/ 223520 h 528320"/>
              <a:gd name="connsiteX11" fmla="*/ 299720 w 320317"/>
              <a:gd name="connsiteY11" fmla="*/ 238760 h 528320"/>
              <a:gd name="connsiteX12" fmla="*/ 304800 w 320317"/>
              <a:gd name="connsiteY12" fmla="*/ 274320 h 528320"/>
              <a:gd name="connsiteX13" fmla="*/ 309880 w 320317"/>
              <a:gd name="connsiteY13" fmla="*/ 289560 h 528320"/>
              <a:gd name="connsiteX14" fmla="*/ 314960 w 320317"/>
              <a:gd name="connsiteY14" fmla="*/ 325120 h 528320"/>
              <a:gd name="connsiteX15" fmla="*/ 320040 w 320317"/>
              <a:gd name="connsiteY15" fmla="*/ 528320 h 52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0317" h="528320">
                <a:moveTo>
                  <a:pt x="0" y="0"/>
                </a:moveTo>
                <a:cubicBezTo>
                  <a:pt x="15240" y="1693"/>
                  <a:pt x="30565" y="2748"/>
                  <a:pt x="45720" y="5080"/>
                </a:cubicBezTo>
                <a:cubicBezTo>
                  <a:pt x="62311" y="7633"/>
                  <a:pt x="96315" y="20217"/>
                  <a:pt x="106680" y="25400"/>
                </a:cubicBezTo>
                <a:cubicBezTo>
                  <a:pt x="176551" y="60335"/>
                  <a:pt x="110256" y="36752"/>
                  <a:pt x="152400" y="50800"/>
                </a:cubicBezTo>
                <a:cubicBezTo>
                  <a:pt x="155787" y="55880"/>
                  <a:pt x="158243" y="61723"/>
                  <a:pt x="162560" y="66040"/>
                </a:cubicBezTo>
                <a:cubicBezTo>
                  <a:pt x="172408" y="75888"/>
                  <a:pt x="180645" y="77148"/>
                  <a:pt x="193040" y="81280"/>
                </a:cubicBezTo>
                <a:lnTo>
                  <a:pt x="233680" y="121920"/>
                </a:lnTo>
                <a:cubicBezTo>
                  <a:pt x="240453" y="128693"/>
                  <a:pt x="248687" y="134270"/>
                  <a:pt x="254000" y="142240"/>
                </a:cubicBezTo>
                <a:lnTo>
                  <a:pt x="274320" y="172720"/>
                </a:lnTo>
                <a:cubicBezTo>
                  <a:pt x="277707" y="177800"/>
                  <a:pt x="282549" y="182168"/>
                  <a:pt x="284480" y="187960"/>
                </a:cubicBezTo>
                <a:cubicBezTo>
                  <a:pt x="296660" y="224500"/>
                  <a:pt x="281883" y="178869"/>
                  <a:pt x="294640" y="223520"/>
                </a:cubicBezTo>
                <a:cubicBezTo>
                  <a:pt x="296111" y="228669"/>
                  <a:pt x="298027" y="233680"/>
                  <a:pt x="299720" y="238760"/>
                </a:cubicBezTo>
                <a:cubicBezTo>
                  <a:pt x="301413" y="250613"/>
                  <a:pt x="302452" y="262579"/>
                  <a:pt x="304800" y="274320"/>
                </a:cubicBezTo>
                <a:cubicBezTo>
                  <a:pt x="305850" y="279571"/>
                  <a:pt x="308830" y="284309"/>
                  <a:pt x="309880" y="289560"/>
                </a:cubicBezTo>
                <a:cubicBezTo>
                  <a:pt x="312228" y="301301"/>
                  <a:pt x="313267" y="313267"/>
                  <a:pt x="314960" y="325120"/>
                </a:cubicBezTo>
                <a:cubicBezTo>
                  <a:pt x="322106" y="453756"/>
                  <a:pt x="320040" y="386033"/>
                  <a:pt x="320040" y="52832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5750159" y="216859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4957679" y="30098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6537559" y="30098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545564" y="3883600"/>
            <a:ext cx="704850" cy="486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5361539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6177514" y="388566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6993489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4410692" y="47573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34" name="Прямая со стрелкой 33"/>
          <p:cNvCxnSpPr>
            <a:stCxn id="26" idx="2"/>
            <a:endCxn id="27" idx="0"/>
          </p:cNvCxnSpPr>
          <p:nvPr/>
        </p:nvCxnSpPr>
        <p:spPr>
          <a:xfrm flipH="1">
            <a:off x="5310104" y="265544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6" idx="2"/>
            <a:endCxn id="28" idx="0"/>
          </p:cNvCxnSpPr>
          <p:nvPr/>
        </p:nvCxnSpPr>
        <p:spPr>
          <a:xfrm>
            <a:off x="6102584" y="265544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8" idx="2"/>
            <a:endCxn id="32" idx="0"/>
          </p:cNvCxnSpPr>
          <p:nvPr/>
        </p:nvCxnSpPr>
        <p:spPr>
          <a:xfrm>
            <a:off x="6889984" y="349668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8" idx="2"/>
            <a:endCxn id="31" idx="0"/>
          </p:cNvCxnSpPr>
          <p:nvPr/>
        </p:nvCxnSpPr>
        <p:spPr>
          <a:xfrm flipH="1">
            <a:off x="6529939" y="349668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7" idx="2"/>
            <a:endCxn id="30" idx="0"/>
          </p:cNvCxnSpPr>
          <p:nvPr/>
        </p:nvCxnSpPr>
        <p:spPr>
          <a:xfrm>
            <a:off x="5310104" y="349668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27" idx="2"/>
            <a:endCxn id="29" idx="0"/>
          </p:cNvCxnSpPr>
          <p:nvPr/>
        </p:nvCxnSpPr>
        <p:spPr>
          <a:xfrm flipH="1">
            <a:off x="4897989" y="349668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9" idx="2"/>
            <a:endCxn id="33" idx="0"/>
          </p:cNvCxnSpPr>
          <p:nvPr/>
        </p:nvCxnSpPr>
        <p:spPr>
          <a:xfrm flipH="1">
            <a:off x="4636752" y="437044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9" idx="2"/>
          </p:cNvCxnSpPr>
          <p:nvPr/>
        </p:nvCxnSpPr>
        <p:spPr>
          <a:xfrm>
            <a:off x="4897989" y="4370446"/>
            <a:ext cx="30181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5038258" y="47573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</a:t>
            </a:r>
          </a:p>
        </p:txBody>
      </p:sp>
      <p:sp>
        <p:nvSpPr>
          <p:cNvPr id="43" name="Полилиния 42"/>
          <p:cNvSpPr/>
          <p:nvPr/>
        </p:nvSpPr>
        <p:spPr>
          <a:xfrm flipH="1">
            <a:off x="4659349" y="3396754"/>
            <a:ext cx="298330" cy="486846"/>
          </a:xfrm>
          <a:custGeom>
            <a:avLst/>
            <a:gdLst>
              <a:gd name="connsiteX0" fmla="*/ 0 w 320317"/>
              <a:gd name="connsiteY0" fmla="*/ 0 h 528320"/>
              <a:gd name="connsiteX1" fmla="*/ 45720 w 320317"/>
              <a:gd name="connsiteY1" fmla="*/ 5080 h 528320"/>
              <a:gd name="connsiteX2" fmla="*/ 106680 w 320317"/>
              <a:gd name="connsiteY2" fmla="*/ 25400 h 528320"/>
              <a:gd name="connsiteX3" fmla="*/ 152400 w 320317"/>
              <a:gd name="connsiteY3" fmla="*/ 50800 h 528320"/>
              <a:gd name="connsiteX4" fmla="*/ 162560 w 320317"/>
              <a:gd name="connsiteY4" fmla="*/ 66040 h 528320"/>
              <a:gd name="connsiteX5" fmla="*/ 193040 w 320317"/>
              <a:gd name="connsiteY5" fmla="*/ 81280 h 528320"/>
              <a:gd name="connsiteX6" fmla="*/ 233680 w 320317"/>
              <a:gd name="connsiteY6" fmla="*/ 121920 h 528320"/>
              <a:gd name="connsiteX7" fmla="*/ 254000 w 320317"/>
              <a:gd name="connsiteY7" fmla="*/ 142240 h 528320"/>
              <a:gd name="connsiteX8" fmla="*/ 274320 w 320317"/>
              <a:gd name="connsiteY8" fmla="*/ 172720 h 528320"/>
              <a:gd name="connsiteX9" fmla="*/ 284480 w 320317"/>
              <a:gd name="connsiteY9" fmla="*/ 187960 h 528320"/>
              <a:gd name="connsiteX10" fmla="*/ 294640 w 320317"/>
              <a:gd name="connsiteY10" fmla="*/ 223520 h 528320"/>
              <a:gd name="connsiteX11" fmla="*/ 299720 w 320317"/>
              <a:gd name="connsiteY11" fmla="*/ 238760 h 528320"/>
              <a:gd name="connsiteX12" fmla="*/ 304800 w 320317"/>
              <a:gd name="connsiteY12" fmla="*/ 274320 h 528320"/>
              <a:gd name="connsiteX13" fmla="*/ 309880 w 320317"/>
              <a:gd name="connsiteY13" fmla="*/ 289560 h 528320"/>
              <a:gd name="connsiteX14" fmla="*/ 314960 w 320317"/>
              <a:gd name="connsiteY14" fmla="*/ 325120 h 528320"/>
              <a:gd name="connsiteX15" fmla="*/ 320040 w 320317"/>
              <a:gd name="connsiteY15" fmla="*/ 528320 h 52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0317" h="528320">
                <a:moveTo>
                  <a:pt x="0" y="0"/>
                </a:moveTo>
                <a:cubicBezTo>
                  <a:pt x="15240" y="1693"/>
                  <a:pt x="30565" y="2748"/>
                  <a:pt x="45720" y="5080"/>
                </a:cubicBezTo>
                <a:cubicBezTo>
                  <a:pt x="62311" y="7633"/>
                  <a:pt x="96315" y="20217"/>
                  <a:pt x="106680" y="25400"/>
                </a:cubicBezTo>
                <a:cubicBezTo>
                  <a:pt x="176551" y="60335"/>
                  <a:pt x="110256" y="36752"/>
                  <a:pt x="152400" y="50800"/>
                </a:cubicBezTo>
                <a:cubicBezTo>
                  <a:pt x="155787" y="55880"/>
                  <a:pt x="158243" y="61723"/>
                  <a:pt x="162560" y="66040"/>
                </a:cubicBezTo>
                <a:cubicBezTo>
                  <a:pt x="172408" y="75888"/>
                  <a:pt x="180645" y="77148"/>
                  <a:pt x="193040" y="81280"/>
                </a:cubicBezTo>
                <a:lnTo>
                  <a:pt x="233680" y="121920"/>
                </a:lnTo>
                <a:cubicBezTo>
                  <a:pt x="240453" y="128693"/>
                  <a:pt x="248687" y="134270"/>
                  <a:pt x="254000" y="142240"/>
                </a:cubicBezTo>
                <a:lnTo>
                  <a:pt x="274320" y="172720"/>
                </a:lnTo>
                <a:cubicBezTo>
                  <a:pt x="277707" y="177800"/>
                  <a:pt x="282549" y="182168"/>
                  <a:pt x="284480" y="187960"/>
                </a:cubicBezTo>
                <a:cubicBezTo>
                  <a:pt x="296660" y="224500"/>
                  <a:pt x="281883" y="178869"/>
                  <a:pt x="294640" y="223520"/>
                </a:cubicBezTo>
                <a:cubicBezTo>
                  <a:pt x="296111" y="228669"/>
                  <a:pt x="298027" y="233680"/>
                  <a:pt x="299720" y="238760"/>
                </a:cubicBezTo>
                <a:cubicBezTo>
                  <a:pt x="301413" y="250613"/>
                  <a:pt x="302452" y="262579"/>
                  <a:pt x="304800" y="274320"/>
                </a:cubicBezTo>
                <a:cubicBezTo>
                  <a:pt x="305850" y="279571"/>
                  <a:pt x="308830" y="284309"/>
                  <a:pt x="309880" y="289560"/>
                </a:cubicBezTo>
                <a:cubicBezTo>
                  <a:pt x="312228" y="301301"/>
                  <a:pt x="313267" y="313267"/>
                  <a:pt x="314960" y="325120"/>
                </a:cubicBezTo>
                <a:cubicBezTo>
                  <a:pt x="322106" y="453756"/>
                  <a:pt x="320040" y="386033"/>
                  <a:pt x="320040" y="52832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9475776" y="216859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8683296" y="3009840"/>
            <a:ext cx="704850" cy="486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10263176" y="30098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8271181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10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9087156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9903131" y="388566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10719106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136309" y="47573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52" name="Прямая со стрелкой 51"/>
          <p:cNvCxnSpPr>
            <a:stCxn id="44" idx="2"/>
            <a:endCxn id="45" idx="0"/>
          </p:cNvCxnSpPr>
          <p:nvPr/>
        </p:nvCxnSpPr>
        <p:spPr>
          <a:xfrm flipH="1">
            <a:off x="9035721" y="265544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4" idx="2"/>
            <a:endCxn id="46" idx="0"/>
          </p:cNvCxnSpPr>
          <p:nvPr/>
        </p:nvCxnSpPr>
        <p:spPr>
          <a:xfrm>
            <a:off x="9828201" y="265544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6" idx="2"/>
            <a:endCxn id="50" idx="0"/>
          </p:cNvCxnSpPr>
          <p:nvPr/>
        </p:nvCxnSpPr>
        <p:spPr>
          <a:xfrm>
            <a:off x="10615601" y="349668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6" idx="2"/>
            <a:endCxn id="49" idx="0"/>
          </p:cNvCxnSpPr>
          <p:nvPr/>
        </p:nvCxnSpPr>
        <p:spPr>
          <a:xfrm flipH="1">
            <a:off x="10255556" y="349668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5" idx="2"/>
            <a:endCxn id="48" idx="0"/>
          </p:cNvCxnSpPr>
          <p:nvPr/>
        </p:nvCxnSpPr>
        <p:spPr>
          <a:xfrm>
            <a:off x="9035721" y="349668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45" idx="2"/>
            <a:endCxn id="47" idx="0"/>
          </p:cNvCxnSpPr>
          <p:nvPr/>
        </p:nvCxnSpPr>
        <p:spPr>
          <a:xfrm flipH="1">
            <a:off x="8623606" y="349668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7" idx="2"/>
            <a:endCxn id="51" idx="0"/>
          </p:cNvCxnSpPr>
          <p:nvPr/>
        </p:nvCxnSpPr>
        <p:spPr>
          <a:xfrm flipH="1">
            <a:off x="8362369" y="437044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7" idx="2"/>
          </p:cNvCxnSpPr>
          <p:nvPr/>
        </p:nvCxnSpPr>
        <p:spPr>
          <a:xfrm>
            <a:off x="8623606" y="4370446"/>
            <a:ext cx="30181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8763875" y="47573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497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284040"/>
            <a:ext cx="10980737" cy="1138236"/>
          </a:xfrm>
        </p:spPr>
        <p:txBody>
          <a:bodyPr/>
          <a:lstStyle/>
          <a:p>
            <a:r>
              <a:rPr lang="ru-RU" dirty="0" smtClean="0"/>
              <a:t>Хранение кучи в массиве</a:t>
            </a:r>
            <a:endParaRPr lang="ru-RU" dirty="0"/>
          </a:p>
        </p:txBody>
      </p:sp>
      <p:sp>
        <p:nvSpPr>
          <p:cNvPr id="20" name="Объект 19"/>
          <p:cNvSpPr>
            <a:spLocks noGrp="1"/>
          </p:cNvSpPr>
          <p:nvPr>
            <p:ph idx="1"/>
          </p:nvPr>
        </p:nvSpPr>
        <p:spPr>
          <a:xfrm>
            <a:off x="4241800" y="1894840"/>
            <a:ext cx="7362824" cy="401097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heap = [0, </a:t>
            </a: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, </a:t>
            </a: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, 2, </a:t>
            </a: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, 13, 6, 12, </a:t>
            </a: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, 4]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Получение детей узла с номером </a:t>
            </a:r>
            <a:r>
              <a:rPr lang="en-US" dirty="0" err="1" smtClean="0"/>
              <a:t>i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</a:rPr>
              <a:t>2*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/>
              <a:t>— левый,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2*i+1</a:t>
            </a:r>
            <a:r>
              <a:rPr lang="en-US" dirty="0" smtClean="0"/>
              <a:t> — </a:t>
            </a:r>
            <a:r>
              <a:rPr lang="ru-RU" dirty="0" smtClean="0"/>
              <a:t>правый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Получение родителя узла с номером </a:t>
            </a:r>
            <a:r>
              <a:rPr lang="en-US" dirty="0" err="1" smtClean="0"/>
              <a:t>i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/2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63354" y="216859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70874" y="30098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50754" y="30098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8759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74734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390709" y="388566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206684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23887" y="47573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4" idx="2"/>
            <a:endCxn id="5" idx="0"/>
          </p:cNvCxnSpPr>
          <p:nvPr/>
        </p:nvCxnSpPr>
        <p:spPr>
          <a:xfrm flipH="1">
            <a:off x="1523299" y="265544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2"/>
            <a:endCxn id="6" idx="0"/>
          </p:cNvCxnSpPr>
          <p:nvPr/>
        </p:nvCxnSpPr>
        <p:spPr>
          <a:xfrm>
            <a:off x="2315779" y="265544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2"/>
            <a:endCxn id="10" idx="0"/>
          </p:cNvCxnSpPr>
          <p:nvPr/>
        </p:nvCxnSpPr>
        <p:spPr>
          <a:xfrm>
            <a:off x="3103179" y="349668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2"/>
            <a:endCxn id="9" idx="0"/>
          </p:cNvCxnSpPr>
          <p:nvPr/>
        </p:nvCxnSpPr>
        <p:spPr>
          <a:xfrm flipH="1">
            <a:off x="2743134" y="349668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2"/>
            <a:endCxn id="8" idx="0"/>
          </p:cNvCxnSpPr>
          <p:nvPr/>
        </p:nvCxnSpPr>
        <p:spPr>
          <a:xfrm>
            <a:off x="1523299" y="349668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  <a:endCxn id="7" idx="0"/>
          </p:cNvCxnSpPr>
          <p:nvPr/>
        </p:nvCxnSpPr>
        <p:spPr>
          <a:xfrm flipH="1">
            <a:off x="1111184" y="349668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2"/>
            <a:endCxn id="11" idx="0"/>
          </p:cNvCxnSpPr>
          <p:nvPr/>
        </p:nvCxnSpPr>
        <p:spPr>
          <a:xfrm flipH="1">
            <a:off x="849947" y="437044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2"/>
          </p:cNvCxnSpPr>
          <p:nvPr/>
        </p:nvCxnSpPr>
        <p:spPr>
          <a:xfrm>
            <a:off x="1111184" y="4370446"/>
            <a:ext cx="30181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251453" y="47573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04560" y="1423709"/>
            <a:ext cx="177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 используется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Полилиния 23"/>
          <p:cNvSpPr/>
          <p:nvPr/>
        </p:nvSpPr>
        <p:spPr>
          <a:xfrm>
            <a:off x="5913120" y="1719495"/>
            <a:ext cx="325139" cy="350689"/>
          </a:xfrm>
          <a:custGeom>
            <a:avLst/>
            <a:gdLst>
              <a:gd name="connsiteX0" fmla="*/ 320040 w 325139"/>
              <a:gd name="connsiteY0" fmla="*/ 0 h 350689"/>
              <a:gd name="connsiteX1" fmla="*/ 309880 w 325139"/>
              <a:gd name="connsiteY1" fmla="*/ 121920 h 350689"/>
              <a:gd name="connsiteX2" fmla="*/ 294640 w 325139"/>
              <a:gd name="connsiteY2" fmla="*/ 172720 h 350689"/>
              <a:gd name="connsiteX3" fmla="*/ 289560 w 325139"/>
              <a:gd name="connsiteY3" fmla="*/ 193040 h 350689"/>
              <a:gd name="connsiteX4" fmla="*/ 203200 w 325139"/>
              <a:gd name="connsiteY4" fmla="*/ 279400 h 350689"/>
              <a:gd name="connsiteX5" fmla="*/ 182880 w 325139"/>
              <a:gd name="connsiteY5" fmla="*/ 289560 h 350689"/>
              <a:gd name="connsiteX6" fmla="*/ 132080 w 325139"/>
              <a:gd name="connsiteY6" fmla="*/ 309880 h 350689"/>
              <a:gd name="connsiteX7" fmla="*/ 30480 w 325139"/>
              <a:gd name="connsiteY7" fmla="*/ 345440 h 350689"/>
              <a:gd name="connsiteX8" fmla="*/ 0 w 325139"/>
              <a:gd name="connsiteY8" fmla="*/ 350520 h 35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39" h="350689">
                <a:moveTo>
                  <a:pt x="320040" y="0"/>
                </a:moveTo>
                <a:cubicBezTo>
                  <a:pt x="328170" y="73170"/>
                  <a:pt x="327807" y="27803"/>
                  <a:pt x="309880" y="121920"/>
                </a:cubicBezTo>
                <a:cubicBezTo>
                  <a:pt x="296536" y="191978"/>
                  <a:pt x="314567" y="119581"/>
                  <a:pt x="294640" y="172720"/>
                </a:cubicBezTo>
                <a:cubicBezTo>
                  <a:pt x="292189" y="179257"/>
                  <a:pt x="293335" y="187167"/>
                  <a:pt x="289560" y="193040"/>
                </a:cubicBezTo>
                <a:cubicBezTo>
                  <a:pt x="270688" y="222397"/>
                  <a:pt x="235919" y="263041"/>
                  <a:pt x="203200" y="279400"/>
                </a:cubicBezTo>
                <a:cubicBezTo>
                  <a:pt x="196427" y="282787"/>
                  <a:pt x="189500" y="285882"/>
                  <a:pt x="182880" y="289560"/>
                </a:cubicBezTo>
                <a:cubicBezTo>
                  <a:pt x="145976" y="310062"/>
                  <a:pt x="170748" y="302146"/>
                  <a:pt x="132080" y="309880"/>
                </a:cubicBezTo>
                <a:cubicBezTo>
                  <a:pt x="42799" y="347081"/>
                  <a:pt x="102265" y="325862"/>
                  <a:pt x="30480" y="345440"/>
                </a:cubicBezTo>
                <a:cubicBezTo>
                  <a:pt x="5963" y="352126"/>
                  <a:pt x="24824" y="350520"/>
                  <a:pt x="0" y="35052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73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 </a:t>
            </a:r>
            <a:r>
              <a:rPr lang="en-US" smtClean="0"/>
              <a:t>Python </a:t>
            </a:r>
            <a:r>
              <a:rPr lang="ru-RU" smtClean="0"/>
              <a:t>куча уже реализована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7280593" cy="45370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heapq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heap = []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heapq.</a:t>
            </a:r>
            <a:r>
              <a:rPr lang="en-US" b="1" dirty="0" err="1" smtClean="0">
                <a:latin typeface="Consolas" panose="020B0609020204030204" pitchFamily="49" charset="0"/>
              </a:rPr>
              <a:t>heappush</a:t>
            </a:r>
            <a:r>
              <a:rPr lang="en-US" b="1" dirty="0" smtClean="0">
                <a:latin typeface="Consolas" panose="020B0609020204030204" pitchFamily="49" charset="0"/>
              </a:rPr>
              <a:t>(heap, </a:t>
            </a:r>
            <a:r>
              <a:rPr lang="en-US" b="1" dirty="0" err="1" smtClean="0">
                <a:latin typeface="Consolas" panose="020B0609020204030204" pitchFamily="49" charset="0"/>
              </a:rPr>
              <a:t>new_item</a:t>
            </a:r>
            <a:r>
              <a:rPr lang="en-US" b="1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min_item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heapq.</a:t>
            </a:r>
            <a:r>
              <a:rPr lang="en-US" b="1" dirty="0" err="1" smtClean="0">
                <a:latin typeface="Consolas" panose="020B0609020204030204" pitchFamily="49" charset="0"/>
              </a:rPr>
              <a:t>heappop</a:t>
            </a:r>
            <a:r>
              <a:rPr lang="en-US" b="1" dirty="0" smtClean="0">
                <a:latin typeface="Consolas" panose="020B0609020204030204" pitchFamily="49" charset="0"/>
              </a:rPr>
              <a:t>(heap)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https://docs.python.org/3/library/heapq.html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86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Python </a:t>
            </a:r>
            <a:r>
              <a:rPr lang="ru-RU" dirty="0" smtClean="0"/>
              <a:t>куча уже реализована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750233" cy="45370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heapq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states[t] = []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...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next_node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(state,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parent_node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move)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heapq.heappush</a:t>
            </a:r>
            <a:r>
              <a:rPr lang="en-US" dirty="0" smtClean="0">
                <a:latin typeface="Consolas" panose="020B0609020204030204" pitchFamily="49" charset="0"/>
              </a:rPr>
              <a:t>(states[t], (-score, </a:t>
            </a:r>
            <a:r>
              <a:rPr lang="en-US" dirty="0" err="1" smtClean="0">
                <a:latin typeface="Consolas" panose="020B0609020204030204" pitchFamily="49" charset="0"/>
              </a:rPr>
              <a:t>next_node</a:t>
            </a:r>
            <a:r>
              <a:rPr lang="en-US" dirty="0" smtClean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best_node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heapq.heappop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states[t]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docs.python.org/3/library/heapq.html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97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en-US" dirty="0" err="1" smtClean="0"/>
              <a:t>heapq</a:t>
            </a:r>
            <a:r>
              <a:rPr lang="en-US" dirty="0" smtClean="0"/>
              <a:t> </a:t>
            </a:r>
            <a:r>
              <a:rPr lang="ru-RU" dirty="0" smtClean="0"/>
              <a:t>сравнивает </a:t>
            </a:r>
            <a:r>
              <a:rPr lang="en-US" dirty="0" smtClean="0"/>
              <a:t>tuple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node </a:t>
            </a:r>
            <a:r>
              <a:rPr lang="en-US" dirty="0">
                <a:latin typeface="Consolas" panose="020B0609020204030204" pitchFamily="49" charset="0"/>
              </a:rPr>
              <a:t>= (state,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parent_node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move)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heapq.heappush</a:t>
            </a:r>
            <a:r>
              <a:rPr lang="en-US" dirty="0" smtClean="0">
                <a:latin typeface="Consolas" panose="020B0609020204030204" pitchFamily="49" charset="0"/>
              </a:rPr>
              <a:t>(states[t</a:t>
            </a:r>
            <a:r>
              <a:rPr lang="en-US" dirty="0">
                <a:latin typeface="Consolas" panose="020B0609020204030204" pitchFamily="49" charset="0"/>
              </a:rPr>
              <a:t>], (-score, </a:t>
            </a:r>
            <a:r>
              <a:rPr lang="en-US" dirty="0" smtClean="0">
                <a:latin typeface="Consolas" panose="020B0609020204030204" pitchFamily="49" charset="0"/>
              </a:rPr>
              <a:t>node))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При равных </a:t>
            </a:r>
            <a:r>
              <a:rPr lang="en-US" dirty="0"/>
              <a:t>score</a:t>
            </a:r>
            <a:r>
              <a:rPr lang="ru-RU" dirty="0"/>
              <a:t> попытается сравнить </a:t>
            </a:r>
            <a:r>
              <a:rPr lang="en-US" dirty="0"/>
              <a:t>node</a:t>
            </a:r>
            <a:r>
              <a:rPr lang="ru-RU" dirty="0"/>
              <a:t> и не сможет. Что делать?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generation = 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heapq.heappush</a:t>
            </a:r>
            <a:r>
              <a:rPr lang="en-US" dirty="0" smtClean="0">
                <a:latin typeface="Consolas" panose="020B0609020204030204" pitchFamily="49" charset="0"/>
              </a:rPr>
              <a:t>(states[t</a:t>
            </a:r>
            <a:r>
              <a:rPr lang="en-US" dirty="0">
                <a:latin typeface="Consolas" panose="020B0609020204030204" pitchFamily="49" charset="0"/>
              </a:rPr>
              <a:t>], (-score, </a:t>
            </a:r>
            <a:r>
              <a:rPr lang="en-US" dirty="0" smtClean="0">
                <a:latin typeface="Consolas" panose="020B0609020204030204" pitchFamily="49" charset="0"/>
              </a:rPr>
              <a:t>generation, node))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generation += 1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733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ходы?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best_node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(</a:t>
            </a:r>
            <a:r>
              <a:rPr lang="en-US" dirty="0" smtClean="0">
                <a:latin typeface="Consolas" panose="020B0609020204030204" pitchFamily="49" charset="0"/>
              </a:rPr>
              <a:t>state, move, parent)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(state, move, parent)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(state, move, parent)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	   ...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(state, move, parent)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(state, None, None)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4330700" y="2051050"/>
            <a:ext cx="1252985" cy="661764"/>
          </a:xfrm>
          <a:custGeom>
            <a:avLst/>
            <a:gdLst>
              <a:gd name="connsiteX0" fmla="*/ 1143000 w 1252985"/>
              <a:gd name="connsiteY0" fmla="*/ 0 h 661764"/>
              <a:gd name="connsiteX1" fmla="*/ 1143000 w 1252985"/>
              <a:gd name="connsiteY1" fmla="*/ 317500 h 661764"/>
              <a:gd name="connsiteX2" fmla="*/ 0 w 1252985"/>
              <a:gd name="connsiteY2" fmla="*/ 660400 h 66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985" h="661764">
                <a:moveTo>
                  <a:pt x="1143000" y="0"/>
                </a:moveTo>
                <a:cubicBezTo>
                  <a:pt x="1238250" y="103716"/>
                  <a:pt x="1333500" y="207433"/>
                  <a:pt x="1143000" y="317500"/>
                </a:cubicBezTo>
                <a:cubicBezTo>
                  <a:pt x="952500" y="427567"/>
                  <a:pt x="179917" y="682625"/>
                  <a:pt x="0" y="660400"/>
                </a:cubicBezTo>
              </a:path>
            </a:pathLst>
          </a:custGeom>
          <a:noFill/>
          <a:ln>
            <a:solidFill>
              <a:srgbClr val="CC17D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3784600" y="2914650"/>
            <a:ext cx="769545" cy="710255"/>
          </a:xfrm>
          <a:custGeom>
            <a:avLst/>
            <a:gdLst>
              <a:gd name="connsiteX0" fmla="*/ 0 w 868739"/>
              <a:gd name="connsiteY0" fmla="*/ 0 h 706956"/>
              <a:gd name="connsiteX1" fmla="*/ 196850 w 868739"/>
              <a:gd name="connsiteY1" fmla="*/ 209550 h 706956"/>
              <a:gd name="connsiteX2" fmla="*/ 863600 w 868739"/>
              <a:gd name="connsiteY2" fmla="*/ 469900 h 706956"/>
              <a:gd name="connsiteX3" fmla="*/ 501650 w 868739"/>
              <a:gd name="connsiteY3" fmla="*/ 704850 h 706956"/>
              <a:gd name="connsiteX0" fmla="*/ 0 w 893816"/>
              <a:gd name="connsiteY0" fmla="*/ 0 h 707026"/>
              <a:gd name="connsiteX1" fmla="*/ 196850 w 893816"/>
              <a:gd name="connsiteY1" fmla="*/ 209550 h 707026"/>
              <a:gd name="connsiteX2" fmla="*/ 889000 w 893816"/>
              <a:gd name="connsiteY2" fmla="*/ 476250 h 707026"/>
              <a:gd name="connsiteX3" fmla="*/ 501650 w 893816"/>
              <a:gd name="connsiteY3" fmla="*/ 704850 h 707026"/>
              <a:gd name="connsiteX0" fmla="*/ 0 w 889782"/>
              <a:gd name="connsiteY0" fmla="*/ 0 h 709265"/>
              <a:gd name="connsiteX1" fmla="*/ 196850 w 889782"/>
              <a:gd name="connsiteY1" fmla="*/ 209550 h 709265"/>
              <a:gd name="connsiteX2" fmla="*/ 889000 w 889782"/>
              <a:gd name="connsiteY2" fmla="*/ 476250 h 709265"/>
              <a:gd name="connsiteX3" fmla="*/ 501650 w 889782"/>
              <a:gd name="connsiteY3" fmla="*/ 704850 h 709265"/>
              <a:gd name="connsiteX0" fmla="*/ 0 w 769545"/>
              <a:gd name="connsiteY0" fmla="*/ 0 h 710255"/>
              <a:gd name="connsiteX1" fmla="*/ 196850 w 769545"/>
              <a:gd name="connsiteY1" fmla="*/ 209550 h 710255"/>
              <a:gd name="connsiteX2" fmla="*/ 768350 w 769545"/>
              <a:gd name="connsiteY2" fmla="*/ 495300 h 710255"/>
              <a:gd name="connsiteX3" fmla="*/ 501650 w 769545"/>
              <a:gd name="connsiteY3" fmla="*/ 704850 h 71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545" h="710255">
                <a:moveTo>
                  <a:pt x="0" y="0"/>
                </a:moveTo>
                <a:cubicBezTo>
                  <a:pt x="26458" y="65616"/>
                  <a:pt x="68792" y="127000"/>
                  <a:pt x="196850" y="209550"/>
                </a:cubicBezTo>
                <a:cubicBezTo>
                  <a:pt x="324908" y="292100"/>
                  <a:pt x="749300" y="311150"/>
                  <a:pt x="768350" y="495300"/>
                </a:cubicBezTo>
                <a:cubicBezTo>
                  <a:pt x="787400" y="679450"/>
                  <a:pt x="573617" y="728133"/>
                  <a:pt x="501650" y="704850"/>
                </a:cubicBezTo>
              </a:path>
            </a:pathLst>
          </a:custGeom>
          <a:noFill/>
          <a:ln>
            <a:solidFill>
              <a:srgbClr val="CC17D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3651250" y="3710820"/>
            <a:ext cx="769545" cy="710255"/>
          </a:xfrm>
          <a:custGeom>
            <a:avLst/>
            <a:gdLst>
              <a:gd name="connsiteX0" fmla="*/ 0 w 868739"/>
              <a:gd name="connsiteY0" fmla="*/ 0 h 706956"/>
              <a:gd name="connsiteX1" fmla="*/ 196850 w 868739"/>
              <a:gd name="connsiteY1" fmla="*/ 209550 h 706956"/>
              <a:gd name="connsiteX2" fmla="*/ 863600 w 868739"/>
              <a:gd name="connsiteY2" fmla="*/ 469900 h 706956"/>
              <a:gd name="connsiteX3" fmla="*/ 501650 w 868739"/>
              <a:gd name="connsiteY3" fmla="*/ 704850 h 706956"/>
              <a:gd name="connsiteX0" fmla="*/ 0 w 893816"/>
              <a:gd name="connsiteY0" fmla="*/ 0 h 707026"/>
              <a:gd name="connsiteX1" fmla="*/ 196850 w 893816"/>
              <a:gd name="connsiteY1" fmla="*/ 209550 h 707026"/>
              <a:gd name="connsiteX2" fmla="*/ 889000 w 893816"/>
              <a:gd name="connsiteY2" fmla="*/ 476250 h 707026"/>
              <a:gd name="connsiteX3" fmla="*/ 501650 w 893816"/>
              <a:gd name="connsiteY3" fmla="*/ 704850 h 707026"/>
              <a:gd name="connsiteX0" fmla="*/ 0 w 889782"/>
              <a:gd name="connsiteY0" fmla="*/ 0 h 709265"/>
              <a:gd name="connsiteX1" fmla="*/ 196850 w 889782"/>
              <a:gd name="connsiteY1" fmla="*/ 209550 h 709265"/>
              <a:gd name="connsiteX2" fmla="*/ 889000 w 889782"/>
              <a:gd name="connsiteY2" fmla="*/ 476250 h 709265"/>
              <a:gd name="connsiteX3" fmla="*/ 501650 w 889782"/>
              <a:gd name="connsiteY3" fmla="*/ 704850 h 709265"/>
              <a:gd name="connsiteX0" fmla="*/ 0 w 769545"/>
              <a:gd name="connsiteY0" fmla="*/ 0 h 710255"/>
              <a:gd name="connsiteX1" fmla="*/ 196850 w 769545"/>
              <a:gd name="connsiteY1" fmla="*/ 209550 h 710255"/>
              <a:gd name="connsiteX2" fmla="*/ 768350 w 769545"/>
              <a:gd name="connsiteY2" fmla="*/ 495300 h 710255"/>
              <a:gd name="connsiteX3" fmla="*/ 501650 w 769545"/>
              <a:gd name="connsiteY3" fmla="*/ 704850 h 71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545" h="710255">
                <a:moveTo>
                  <a:pt x="0" y="0"/>
                </a:moveTo>
                <a:cubicBezTo>
                  <a:pt x="26458" y="65616"/>
                  <a:pt x="68792" y="127000"/>
                  <a:pt x="196850" y="209550"/>
                </a:cubicBezTo>
                <a:cubicBezTo>
                  <a:pt x="324908" y="292100"/>
                  <a:pt x="749300" y="311150"/>
                  <a:pt x="768350" y="495300"/>
                </a:cubicBezTo>
                <a:cubicBezTo>
                  <a:pt x="787400" y="679450"/>
                  <a:pt x="573617" y="728133"/>
                  <a:pt x="501650" y="704850"/>
                </a:cubicBezTo>
              </a:path>
            </a:pathLst>
          </a:custGeom>
          <a:noFill/>
          <a:ln>
            <a:solidFill>
              <a:srgbClr val="CC17D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3784599" y="4692650"/>
            <a:ext cx="769545" cy="710255"/>
          </a:xfrm>
          <a:custGeom>
            <a:avLst/>
            <a:gdLst>
              <a:gd name="connsiteX0" fmla="*/ 0 w 868739"/>
              <a:gd name="connsiteY0" fmla="*/ 0 h 706956"/>
              <a:gd name="connsiteX1" fmla="*/ 196850 w 868739"/>
              <a:gd name="connsiteY1" fmla="*/ 209550 h 706956"/>
              <a:gd name="connsiteX2" fmla="*/ 863600 w 868739"/>
              <a:gd name="connsiteY2" fmla="*/ 469900 h 706956"/>
              <a:gd name="connsiteX3" fmla="*/ 501650 w 868739"/>
              <a:gd name="connsiteY3" fmla="*/ 704850 h 706956"/>
              <a:gd name="connsiteX0" fmla="*/ 0 w 893816"/>
              <a:gd name="connsiteY0" fmla="*/ 0 h 707026"/>
              <a:gd name="connsiteX1" fmla="*/ 196850 w 893816"/>
              <a:gd name="connsiteY1" fmla="*/ 209550 h 707026"/>
              <a:gd name="connsiteX2" fmla="*/ 889000 w 893816"/>
              <a:gd name="connsiteY2" fmla="*/ 476250 h 707026"/>
              <a:gd name="connsiteX3" fmla="*/ 501650 w 893816"/>
              <a:gd name="connsiteY3" fmla="*/ 704850 h 707026"/>
              <a:gd name="connsiteX0" fmla="*/ 0 w 889782"/>
              <a:gd name="connsiteY0" fmla="*/ 0 h 709265"/>
              <a:gd name="connsiteX1" fmla="*/ 196850 w 889782"/>
              <a:gd name="connsiteY1" fmla="*/ 209550 h 709265"/>
              <a:gd name="connsiteX2" fmla="*/ 889000 w 889782"/>
              <a:gd name="connsiteY2" fmla="*/ 476250 h 709265"/>
              <a:gd name="connsiteX3" fmla="*/ 501650 w 889782"/>
              <a:gd name="connsiteY3" fmla="*/ 704850 h 709265"/>
              <a:gd name="connsiteX0" fmla="*/ 0 w 769545"/>
              <a:gd name="connsiteY0" fmla="*/ 0 h 710255"/>
              <a:gd name="connsiteX1" fmla="*/ 196850 w 769545"/>
              <a:gd name="connsiteY1" fmla="*/ 209550 h 710255"/>
              <a:gd name="connsiteX2" fmla="*/ 768350 w 769545"/>
              <a:gd name="connsiteY2" fmla="*/ 495300 h 710255"/>
              <a:gd name="connsiteX3" fmla="*/ 501650 w 769545"/>
              <a:gd name="connsiteY3" fmla="*/ 704850 h 71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545" h="710255">
                <a:moveTo>
                  <a:pt x="0" y="0"/>
                </a:moveTo>
                <a:cubicBezTo>
                  <a:pt x="26458" y="65616"/>
                  <a:pt x="68792" y="127000"/>
                  <a:pt x="196850" y="209550"/>
                </a:cubicBezTo>
                <a:cubicBezTo>
                  <a:pt x="324908" y="292100"/>
                  <a:pt x="749300" y="311150"/>
                  <a:pt x="768350" y="495300"/>
                </a:cubicBezTo>
                <a:cubicBezTo>
                  <a:pt x="787400" y="679450"/>
                  <a:pt x="573617" y="728133"/>
                  <a:pt x="501650" y="704850"/>
                </a:cubicBezTo>
              </a:path>
            </a:pathLst>
          </a:custGeom>
          <a:noFill/>
          <a:ln>
            <a:solidFill>
              <a:srgbClr val="CC17D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3448050" y="5514451"/>
            <a:ext cx="769545" cy="710255"/>
          </a:xfrm>
          <a:custGeom>
            <a:avLst/>
            <a:gdLst>
              <a:gd name="connsiteX0" fmla="*/ 0 w 868739"/>
              <a:gd name="connsiteY0" fmla="*/ 0 h 706956"/>
              <a:gd name="connsiteX1" fmla="*/ 196850 w 868739"/>
              <a:gd name="connsiteY1" fmla="*/ 209550 h 706956"/>
              <a:gd name="connsiteX2" fmla="*/ 863600 w 868739"/>
              <a:gd name="connsiteY2" fmla="*/ 469900 h 706956"/>
              <a:gd name="connsiteX3" fmla="*/ 501650 w 868739"/>
              <a:gd name="connsiteY3" fmla="*/ 704850 h 706956"/>
              <a:gd name="connsiteX0" fmla="*/ 0 w 893816"/>
              <a:gd name="connsiteY0" fmla="*/ 0 h 707026"/>
              <a:gd name="connsiteX1" fmla="*/ 196850 w 893816"/>
              <a:gd name="connsiteY1" fmla="*/ 209550 h 707026"/>
              <a:gd name="connsiteX2" fmla="*/ 889000 w 893816"/>
              <a:gd name="connsiteY2" fmla="*/ 476250 h 707026"/>
              <a:gd name="connsiteX3" fmla="*/ 501650 w 893816"/>
              <a:gd name="connsiteY3" fmla="*/ 704850 h 707026"/>
              <a:gd name="connsiteX0" fmla="*/ 0 w 889782"/>
              <a:gd name="connsiteY0" fmla="*/ 0 h 709265"/>
              <a:gd name="connsiteX1" fmla="*/ 196850 w 889782"/>
              <a:gd name="connsiteY1" fmla="*/ 209550 h 709265"/>
              <a:gd name="connsiteX2" fmla="*/ 889000 w 889782"/>
              <a:gd name="connsiteY2" fmla="*/ 476250 h 709265"/>
              <a:gd name="connsiteX3" fmla="*/ 501650 w 889782"/>
              <a:gd name="connsiteY3" fmla="*/ 704850 h 709265"/>
              <a:gd name="connsiteX0" fmla="*/ 0 w 769545"/>
              <a:gd name="connsiteY0" fmla="*/ 0 h 710255"/>
              <a:gd name="connsiteX1" fmla="*/ 196850 w 769545"/>
              <a:gd name="connsiteY1" fmla="*/ 209550 h 710255"/>
              <a:gd name="connsiteX2" fmla="*/ 768350 w 769545"/>
              <a:gd name="connsiteY2" fmla="*/ 495300 h 710255"/>
              <a:gd name="connsiteX3" fmla="*/ 501650 w 769545"/>
              <a:gd name="connsiteY3" fmla="*/ 704850 h 71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545" h="710255">
                <a:moveTo>
                  <a:pt x="0" y="0"/>
                </a:moveTo>
                <a:cubicBezTo>
                  <a:pt x="26458" y="65616"/>
                  <a:pt x="68792" y="127000"/>
                  <a:pt x="196850" y="209550"/>
                </a:cubicBezTo>
                <a:cubicBezTo>
                  <a:pt x="324908" y="292100"/>
                  <a:pt x="749300" y="311150"/>
                  <a:pt x="768350" y="495300"/>
                </a:cubicBezTo>
                <a:cubicBezTo>
                  <a:pt x="787400" y="679450"/>
                  <a:pt x="573617" y="728133"/>
                  <a:pt x="501650" y="704850"/>
                </a:cubicBezTo>
              </a:path>
            </a:pathLst>
          </a:custGeom>
          <a:noFill/>
          <a:ln>
            <a:solidFill>
              <a:srgbClr val="CC17D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1993900" y="5048250"/>
            <a:ext cx="850900" cy="641350"/>
          </a:xfrm>
          <a:custGeom>
            <a:avLst/>
            <a:gdLst>
              <a:gd name="connsiteX0" fmla="*/ 44450 w 850900"/>
              <a:gd name="connsiteY0" fmla="*/ 127000 h 641350"/>
              <a:gd name="connsiteX1" fmla="*/ 12700 w 850900"/>
              <a:gd name="connsiteY1" fmla="*/ 184150 h 641350"/>
              <a:gd name="connsiteX2" fmla="*/ 0 w 850900"/>
              <a:gd name="connsiteY2" fmla="*/ 234950 h 641350"/>
              <a:gd name="connsiteX3" fmla="*/ 12700 w 850900"/>
              <a:gd name="connsiteY3" fmla="*/ 425450 h 641350"/>
              <a:gd name="connsiteX4" fmla="*/ 25400 w 850900"/>
              <a:gd name="connsiteY4" fmla="*/ 463550 h 641350"/>
              <a:gd name="connsiteX5" fmla="*/ 57150 w 850900"/>
              <a:gd name="connsiteY5" fmla="*/ 514350 h 641350"/>
              <a:gd name="connsiteX6" fmla="*/ 107950 w 850900"/>
              <a:gd name="connsiteY6" fmla="*/ 565150 h 641350"/>
              <a:gd name="connsiteX7" fmla="*/ 152400 w 850900"/>
              <a:gd name="connsiteY7" fmla="*/ 584200 h 641350"/>
              <a:gd name="connsiteX8" fmla="*/ 177800 w 850900"/>
              <a:gd name="connsiteY8" fmla="*/ 596900 h 641350"/>
              <a:gd name="connsiteX9" fmla="*/ 247650 w 850900"/>
              <a:gd name="connsiteY9" fmla="*/ 615950 h 641350"/>
              <a:gd name="connsiteX10" fmla="*/ 304800 w 850900"/>
              <a:gd name="connsiteY10" fmla="*/ 628650 h 641350"/>
              <a:gd name="connsiteX11" fmla="*/ 463550 w 850900"/>
              <a:gd name="connsiteY11" fmla="*/ 641350 h 641350"/>
              <a:gd name="connsiteX12" fmla="*/ 590550 w 850900"/>
              <a:gd name="connsiteY12" fmla="*/ 628650 h 641350"/>
              <a:gd name="connsiteX13" fmla="*/ 698500 w 850900"/>
              <a:gd name="connsiteY13" fmla="*/ 571500 h 641350"/>
              <a:gd name="connsiteX14" fmla="*/ 711200 w 850900"/>
              <a:gd name="connsiteY14" fmla="*/ 552450 h 641350"/>
              <a:gd name="connsiteX15" fmla="*/ 762000 w 850900"/>
              <a:gd name="connsiteY15" fmla="*/ 508000 h 641350"/>
              <a:gd name="connsiteX16" fmla="*/ 781050 w 850900"/>
              <a:gd name="connsiteY16" fmla="*/ 501650 h 641350"/>
              <a:gd name="connsiteX17" fmla="*/ 819150 w 850900"/>
              <a:gd name="connsiteY17" fmla="*/ 463550 h 641350"/>
              <a:gd name="connsiteX18" fmla="*/ 838200 w 850900"/>
              <a:gd name="connsiteY18" fmla="*/ 425450 h 641350"/>
              <a:gd name="connsiteX19" fmla="*/ 850900 w 850900"/>
              <a:gd name="connsiteY19" fmla="*/ 400050 h 641350"/>
              <a:gd name="connsiteX20" fmla="*/ 838200 w 850900"/>
              <a:gd name="connsiteY20" fmla="*/ 266700 h 641350"/>
              <a:gd name="connsiteX21" fmla="*/ 831850 w 850900"/>
              <a:gd name="connsiteY21" fmla="*/ 241300 h 641350"/>
              <a:gd name="connsiteX22" fmla="*/ 812800 w 850900"/>
              <a:gd name="connsiteY22" fmla="*/ 209550 h 641350"/>
              <a:gd name="connsiteX23" fmla="*/ 800100 w 850900"/>
              <a:gd name="connsiteY23" fmla="*/ 177800 h 641350"/>
              <a:gd name="connsiteX24" fmla="*/ 762000 w 850900"/>
              <a:gd name="connsiteY24" fmla="*/ 127000 h 641350"/>
              <a:gd name="connsiteX25" fmla="*/ 749300 w 850900"/>
              <a:gd name="connsiteY25" fmla="*/ 101600 h 641350"/>
              <a:gd name="connsiteX26" fmla="*/ 723900 w 850900"/>
              <a:gd name="connsiteY26" fmla="*/ 82550 h 641350"/>
              <a:gd name="connsiteX27" fmla="*/ 711200 w 850900"/>
              <a:gd name="connsiteY27" fmla="*/ 63500 h 641350"/>
              <a:gd name="connsiteX28" fmla="*/ 647700 w 850900"/>
              <a:gd name="connsiteY28" fmla="*/ 19050 h 641350"/>
              <a:gd name="connsiteX29" fmla="*/ 596900 w 850900"/>
              <a:gd name="connsiteY29" fmla="*/ 0 h 641350"/>
              <a:gd name="connsiteX30" fmla="*/ 342900 w 850900"/>
              <a:gd name="connsiteY30" fmla="*/ 12700 h 641350"/>
              <a:gd name="connsiteX31" fmla="*/ 304800 w 850900"/>
              <a:gd name="connsiteY31" fmla="*/ 31750 h 641350"/>
              <a:gd name="connsiteX32" fmla="*/ 254000 w 850900"/>
              <a:gd name="connsiteY32" fmla="*/ 44450 h 641350"/>
              <a:gd name="connsiteX33" fmla="*/ 203200 w 850900"/>
              <a:gd name="connsiteY33" fmla="*/ 76200 h 641350"/>
              <a:gd name="connsiteX34" fmla="*/ 184150 w 850900"/>
              <a:gd name="connsiteY34" fmla="*/ 88900 h 641350"/>
              <a:gd name="connsiteX35" fmla="*/ 165100 w 850900"/>
              <a:gd name="connsiteY35" fmla="*/ 9525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0900" h="641350">
                <a:moveTo>
                  <a:pt x="44450" y="127000"/>
                </a:moveTo>
                <a:cubicBezTo>
                  <a:pt x="33867" y="146050"/>
                  <a:pt x="22446" y="164658"/>
                  <a:pt x="12700" y="184150"/>
                </a:cubicBezTo>
                <a:cubicBezTo>
                  <a:pt x="6191" y="197167"/>
                  <a:pt x="2415" y="222874"/>
                  <a:pt x="0" y="234950"/>
                </a:cubicBezTo>
                <a:cubicBezTo>
                  <a:pt x="1649" y="276170"/>
                  <a:pt x="-2990" y="367920"/>
                  <a:pt x="12700" y="425450"/>
                </a:cubicBezTo>
                <a:cubicBezTo>
                  <a:pt x="16222" y="438365"/>
                  <a:pt x="18512" y="452071"/>
                  <a:pt x="25400" y="463550"/>
                </a:cubicBezTo>
                <a:cubicBezTo>
                  <a:pt x="36523" y="482088"/>
                  <a:pt x="44934" y="497247"/>
                  <a:pt x="57150" y="514350"/>
                </a:cubicBezTo>
                <a:cubicBezTo>
                  <a:pt x="73823" y="537693"/>
                  <a:pt x="81393" y="549659"/>
                  <a:pt x="107950" y="565150"/>
                </a:cubicBezTo>
                <a:cubicBezTo>
                  <a:pt x="121874" y="573272"/>
                  <a:pt x="137725" y="577529"/>
                  <a:pt x="152400" y="584200"/>
                </a:cubicBezTo>
                <a:cubicBezTo>
                  <a:pt x="161018" y="588117"/>
                  <a:pt x="169099" y="593171"/>
                  <a:pt x="177800" y="596900"/>
                </a:cubicBezTo>
                <a:cubicBezTo>
                  <a:pt x="194191" y="603925"/>
                  <a:pt x="240471" y="614261"/>
                  <a:pt x="247650" y="615950"/>
                </a:cubicBezTo>
                <a:cubicBezTo>
                  <a:pt x="266646" y="620420"/>
                  <a:pt x="285419" y="626370"/>
                  <a:pt x="304800" y="628650"/>
                </a:cubicBezTo>
                <a:cubicBezTo>
                  <a:pt x="357522" y="634853"/>
                  <a:pt x="463550" y="641350"/>
                  <a:pt x="463550" y="641350"/>
                </a:cubicBezTo>
                <a:cubicBezTo>
                  <a:pt x="505883" y="637117"/>
                  <a:pt x="549276" y="638969"/>
                  <a:pt x="590550" y="628650"/>
                </a:cubicBezTo>
                <a:cubicBezTo>
                  <a:pt x="615475" y="622419"/>
                  <a:pt x="669481" y="588911"/>
                  <a:pt x="698500" y="571500"/>
                </a:cubicBezTo>
                <a:cubicBezTo>
                  <a:pt x="702733" y="565150"/>
                  <a:pt x="706314" y="558313"/>
                  <a:pt x="711200" y="552450"/>
                </a:cubicBezTo>
                <a:cubicBezTo>
                  <a:pt x="722057" y="539421"/>
                  <a:pt x="750066" y="515459"/>
                  <a:pt x="762000" y="508000"/>
                </a:cubicBezTo>
                <a:cubicBezTo>
                  <a:pt x="767676" y="504452"/>
                  <a:pt x="774700" y="503767"/>
                  <a:pt x="781050" y="501650"/>
                </a:cubicBezTo>
                <a:cubicBezTo>
                  <a:pt x="793750" y="488950"/>
                  <a:pt x="807218" y="476974"/>
                  <a:pt x="819150" y="463550"/>
                </a:cubicBezTo>
                <a:cubicBezTo>
                  <a:pt x="835982" y="444614"/>
                  <a:pt x="829069" y="446755"/>
                  <a:pt x="838200" y="425450"/>
                </a:cubicBezTo>
                <a:cubicBezTo>
                  <a:pt x="841929" y="416749"/>
                  <a:pt x="846667" y="408517"/>
                  <a:pt x="850900" y="400050"/>
                </a:cubicBezTo>
                <a:cubicBezTo>
                  <a:pt x="846667" y="355600"/>
                  <a:pt x="843520" y="311033"/>
                  <a:pt x="838200" y="266700"/>
                </a:cubicBezTo>
                <a:cubicBezTo>
                  <a:pt x="837160" y="258035"/>
                  <a:pt x="835394" y="249275"/>
                  <a:pt x="831850" y="241300"/>
                </a:cubicBezTo>
                <a:cubicBezTo>
                  <a:pt x="826837" y="230022"/>
                  <a:pt x="818320" y="220589"/>
                  <a:pt x="812800" y="209550"/>
                </a:cubicBezTo>
                <a:cubicBezTo>
                  <a:pt x="807702" y="199355"/>
                  <a:pt x="806074" y="187508"/>
                  <a:pt x="800100" y="177800"/>
                </a:cubicBezTo>
                <a:cubicBezTo>
                  <a:pt x="789007" y="159773"/>
                  <a:pt x="771466" y="145932"/>
                  <a:pt x="762000" y="127000"/>
                </a:cubicBezTo>
                <a:cubicBezTo>
                  <a:pt x="757767" y="118533"/>
                  <a:pt x="755460" y="108787"/>
                  <a:pt x="749300" y="101600"/>
                </a:cubicBezTo>
                <a:cubicBezTo>
                  <a:pt x="742412" y="93565"/>
                  <a:pt x="731384" y="90034"/>
                  <a:pt x="723900" y="82550"/>
                </a:cubicBezTo>
                <a:cubicBezTo>
                  <a:pt x="718504" y="77154"/>
                  <a:pt x="716596" y="68896"/>
                  <a:pt x="711200" y="63500"/>
                </a:cubicBezTo>
                <a:cubicBezTo>
                  <a:pt x="703955" y="56255"/>
                  <a:pt x="650812" y="20087"/>
                  <a:pt x="647700" y="19050"/>
                </a:cubicBezTo>
                <a:cubicBezTo>
                  <a:pt x="617836" y="9095"/>
                  <a:pt x="634865" y="15186"/>
                  <a:pt x="596900" y="0"/>
                </a:cubicBezTo>
                <a:cubicBezTo>
                  <a:pt x="512233" y="4233"/>
                  <a:pt x="427176" y="3540"/>
                  <a:pt x="342900" y="12700"/>
                </a:cubicBezTo>
                <a:cubicBezTo>
                  <a:pt x="328784" y="14234"/>
                  <a:pt x="318172" y="26974"/>
                  <a:pt x="304800" y="31750"/>
                </a:cubicBezTo>
                <a:cubicBezTo>
                  <a:pt x="288362" y="37621"/>
                  <a:pt x="254000" y="44450"/>
                  <a:pt x="254000" y="44450"/>
                </a:cubicBezTo>
                <a:cubicBezTo>
                  <a:pt x="237067" y="55033"/>
                  <a:pt x="219815" y="65123"/>
                  <a:pt x="203200" y="76200"/>
                </a:cubicBezTo>
                <a:cubicBezTo>
                  <a:pt x="196850" y="80433"/>
                  <a:pt x="190976" y="85487"/>
                  <a:pt x="184150" y="88900"/>
                </a:cubicBezTo>
                <a:cubicBezTo>
                  <a:pt x="178163" y="91893"/>
                  <a:pt x="165100" y="95250"/>
                  <a:pt x="165100" y="9525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>
            <a:off x="1962149" y="3304230"/>
            <a:ext cx="850900" cy="641350"/>
          </a:xfrm>
          <a:custGeom>
            <a:avLst/>
            <a:gdLst>
              <a:gd name="connsiteX0" fmla="*/ 44450 w 850900"/>
              <a:gd name="connsiteY0" fmla="*/ 127000 h 641350"/>
              <a:gd name="connsiteX1" fmla="*/ 12700 w 850900"/>
              <a:gd name="connsiteY1" fmla="*/ 184150 h 641350"/>
              <a:gd name="connsiteX2" fmla="*/ 0 w 850900"/>
              <a:gd name="connsiteY2" fmla="*/ 234950 h 641350"/>
              <a:gd name="connsiteX3" fmla="*/ 12700 w 850900"/>
              <a:gd name="connsiteY3" fmla="*/ 425450 h 641350"/>
              <a:gd name="connsiteX4" fmla="*/ 25400 w 850900"/>
              <a:gd name="connsiteY4" fmla="*/ 463550 h 641350"/>
              <a:gd name="connsiteX5" fmla="*/ 57150 w 850900"/>
              <a:gd name="connsiteY5" fmla="*/ 514350 h 641350"/>
              <a:gd name="connsiteX6" fmla="*/ 107950 w 850900"/>
              <a:gd name="connsiteY6" fmla="*/ 565150 h 641350"/>
              <a:gd name="connsiteX7" fmla="*/ 152400 w 850900"/>
              <a:gd name="connsiteY7" fmla="*/ 584200 h 641350"/>
              <a:gd name="connsiteX8" fmla="*/ 177800 w 850900"/>
              <a:gd name="connsiteY8" fmla="*/ 596900 h 641350"/>
              <a:gd name="connsiteX9" fmla="*/ 247650 w 850900"/>
              <a:gd name="connsiteY9" fmla="*/ 615950 h 641350"/>
              <a:gd name="connsiteX10" fmla="*/ 304800 w 850900"/>
              <a:gd name="connsiteY10" fmla="*/ 628650 h 641350"/>
              <a:gd name="connsiteX11" fmla="*/ 463550 w 850900"/>
              <a:gd name="connsiteY11" fmla="*/ 641350 h 641350"/>
              <a:gd name="connsiteX12" fmla="*/ 590550 w 850900"/>
              <a:gd name="connsiteY12" fmla="*/ 628650 h 641350"/>
              <a:gd name="connsiteX13" fmla="*/ 698500 w 850900"/>
              <a:gd name="connsiteY13" fmla="*/ 571500 h 641350"/>
              <a:gd name="connsiteX14" fmla="*/ 711200 w 850900"/>
              <a:gd name="connsiteY14" fmla="*/ 552450 h 641350"/>
              <a:gd name="connsiteX15" fmla="*/ 762000 w 850900"/>
              <a:gd name="connsiteY15" fmla="*/ 508000 h 641350"/>
              <a:gd name="connsiteX16" fmla="*/ 781050 w 850900"/>
              <a:gd name="connsiteY16" fmla="*/ 501650 h 641350"/>
              <a:gd name="connsiteX17" fmla="*/ 819150 w 850900"/>
              <a:gd name="connsiteY17" fmla="*/ 463550 h 641350"/>
              <a:gd name="connsiteX18" fmla="*/ 838200 w 850900"/>
              <a:gd name="connsiteY18" fmla="*/ 425450 h 641350"/>
              <a:gd name="connsiteX19" fmla="*/ 850900 w 850900"/>
              <a:gd name="connsiteY19" fmla="*/ 400050 h 641350"/>
              <a:gd name="connsiteX20" fmla="*/ 838200 w 850900"/>
              <a:gd name="connsiteY20" fmla="*/ 266700 h 641350"/>
              <a:gd name="connsiteX21" fmla="*/ 831850 w 850900"/>
              <a:gd name="connsiteY21" fmla="*/ 241300 h 641350"/>
              <a:gd name="connsiteX22" fmla="*/ 812800 w 850900"/>
              <a:gd name="connsiteY22" fmla="*/ 209550 h 641350"/>
              <a:gd name="connsiteX23" fmla="*/ 800100 w 850900"/>
              <a:gd name="connsiteY23" fmla="*/ 177800 h 641350"/>
              <a:gd name="connsiteX24" fmla="*/ 762000 w 850900"/>
              <a:gd name="connsiteY24" fmla="*/ 127000 h 641350"/>
              <a:gd name="connsiteX25" fmla="*/ 749300 w 850900"/>
              <a:gd name="connsiteY25" fmla="*/ 101600 h 641350"/>
              <a:gd name="connsiteX26" fmla="*/ 723900 w 850900"/>
              <a:gd name="connsiteY26" fmla="*/ 82550 h 641350"/>
              <a:gd name="connsiteX27" fmla="*/ 711200 w 850900"/>
              <a:gd name="connsiteY27" fmla="*/ 63500 h 641350"/>
              <a:gd name="connsiteX28" fmla="*/ 647700 w 850900"/>
              <a:gd name="connsiteY28" fmla="*/ 19050 h 641350"/>
              <a:gd name="connsiteX29" fmla="*/ 596900 w 850900"/>
              <a:gd name="connsiteY29" fmla="*/ 0 h 641350"/>
              <a:gd name="connsiteX30" fmla="*/ 342900 w 850900"/>
              <a:gd name="connsiteY30" fmla="*/ 12700 h 641350"/>
              <a:gd name="connsiteX31" fmla="*/ 304800 w 850900"/>
              <a:gd name="connsiteY31" fmla="*/ 31750 h 641350"/>
              <a:gd name="connsiteX32" fmla="*/ 254000 w 850900"/>
              <a:gd name="connsiteY32" fmla="*/ 44450 h 641350"/>
              <a:gd name="connsiteX33" fmla="*/ 203200 w 850900"/>
              <a:gd name="connsiteY33" fmla="*/ 76200 h 641350"/>
              <a:gd name="connsiteX34" fmla="*/ 184150 w 850900"/>
              <a:gd name="connsiteY34" fmla="*/ 88900 h 641350"/>
              <a:gd name="connsiteX35" fmla="*/ 165100 w 850900"/>
              <a:gd name="connsiteY35" fmla="*/ 9525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0900" h="641350">
                <a:moveTo>
                  <a:pt x="44450" y="127000"/>
                </a:moveTo>
                <a:cubicBezTo>
                  <a:pt x="33867" y="146050"/>
                  <a:pt x="22446" y="164658"/>
                  <a:pt x="12700" y="184150"/>
                </a:cubicBezTo>
                <a:cubicBezTo>
                  <a:pt x="6191" y="197167"/>
                  <a:pt x="2415" y="222874"/>
                  <a:pt x="0" y="234950"/>
                </a:cubicBezTo>
                <a:cubicBezTo>
                  <a:pt x="1649" y="276170"/>
                  <a:pt x="-2990" y="367920"/>
                  <a:pt x="12700" y="425450"/>
                </a:cubicBezTo>
                <a:cubicBezTo>
                  <a:pt x="16222" y="438365"/>
                  <a:pt x="18512" y="452071"/>
                  <a:pt x="25400" y="463550"/>
                </a:cubicBezTo>
                <a:cubicBezTo>
                  <a:pt x="36523" y="482088"/>
                  <a:pt x="44934" y="497247"/>
                  <a:pt x="57150" y="514350"/>
                </a:cubicBezTo>
                <a:cubicBezTo>
                  <a:pt x="73823" y="537693"/>
                  <a:pt x="81393" y="549659"/>
                  <a:pt x="107950" y="565150"/>
                </a:cubicBezTo>
                <a:cubicBezTo>
                  <a:pt x="121874" y="573272"/>
                  <a:pt x="137725" y="577529"/>
                  <a:pt x="152400" y="584200"/>
                </a:cubicBezTo>
                <a:cubicBezTo>
                  <a:pt x="161018" y="588117"/>
                  <a:pt x="169099" y="593171"/>
                  <a:pt x="177800" y="596900"/>
                </a:cubicBezTo>
                <a:cubicBezTo>
                  <a:pt x="194191" y="603925"/>
                  <a:pt x="240471" y="614261"/>
                  <a:pt x="247650" y="615950"/>
                </a:cubicBezTo>
                <a:cubicBezTo>
                  <a:pt x="266646" y="620420"/>
                  <a:pt x="285419" y="626370"/>
                  <a:pt x="304800" y="628650"/>
                </a:cubicBezTo>
                <a:cubicBezTo>
                  <a:pt x="357522" y="634853"/>
                  <a:pt x="463550" y="641350"/>
                  <a:pt x="463550" y="641350"/>
                </a:cubicBezTo>
                <a:cubicBezTo>
                  <a:pt x="505883" y="637117"/>
                  <a:pt x="549276" y="638969"/>
                  <a:pt x="590550" y="628650"/>
                </a:cubicBezTo>
                <a:cubicBezTo>
                  <a:pt x="615475" y="622419"/>
                  <a:pt x="669481" y="588911"/>
                  <a:pt x="698500" y="571500"/>
                </a:cubicBezTo>
                <a:cubicBezTo>
                  <a:pt x="702733" y="565150"/>
                  <a:pt x="706314" y="558313"/>
                  <a:pt x="711200" y="552450"/>
                </a:cubicBezTo>
                <a:cubicBezTo>
                  <a:pt x="722057" y="539421"/>
                  <a:pt x="750066" y="515459"/>
                  <a:pt x="762000" y="508000"/>
                </a:cubicBezTo>
                <a:cubicBezTo>
                  <a:pt x="767676" y="504452"/>
                  <a:pt x="774700" y="503767"/>
                  <a:pt x="781050" y="501650"/>
                </a:cubicBezTo>
                <a:cubicBezTo>
                  <a:pt x="793750" y="488950"/>
                  <a:pt x="807218" y="476974"/>
                  <a:pt x="819150" y="463550"/>
                </a:cubicBezTo>
                <a:cubicBezTo>
                  <a:pt x="835982" y="444614"/>
                  <a:pt x="829069" y="446755"/>
                  <a:pt x="838200" y="425450"/>
                </a:cubicBezTo>
                <a:cubicBezTo>
                  <a:pt x="841929" y="416749"/>
                  <a:pt x="846667" y="408517"/>
                  <a:pt x="850900" y="400050"/>
                </a:cubicBezTo>
                <a:cubicBezTo>
                  <a:pt x="846667" y="355600"/>
                  <a:pt x="843520" y="311033"/>
                  <a:pt x="838200" y="266700"/>
                </a:cubicBezTo>
                <a:cubicBezTo>
                  <a:pt x="837160" y="258035"/>
                  <a:pt x="835394" y="249275"/>
                  <a:pt x="831850" y="241300"/>
                </a:cubicBezTo>
                <a:cubicBezTo>
                  <a:pt x="826837" y="230022"/>
                  <a:pt x="818320" y="220589"/>
                  <a:pt x="812800" y="209550"/>
                </a:cubicBezTo>
                <a:cubicBezTo>
                  <a:pt x="807702" y="199355"/>
                  <a:pt x="806074" y="187508"/>
                  <a:pt x="800100" y="177800"/>
                </a:cubicBezTo>
                <a:cubicBezTo>
                  <a:pt x="789007" y="159773"/>
                  <a:pt x="771466" y="145932"/>
                  <a:pt x="762000" y="127000"/>
                </a:cubicBezTo>
                <a:cubicBezTo>
                  <a:pt x="757767" y="118533"/>
                  <a:pt x="755460" y="108787"/>
                  <a:pt x="749300" y="101600"/>
                </a:cubicBezTo>
                <a:cubicBezTo>
                  <a:pt x="742412" y="93565"/>
                  <a:pt x="731384" y="90034"/>
                  <a:pt x="723900" y="82550"/>
                </a:cubicBezTo>
                <a:cubicBezTo>
                  <a:pt x="718504" y="77154"/>
                  <a:pt x="716596" y="68896"/>
                  <a:pt x="711200" y="63500"/>
                </a:cubicBezTo>
                <a:cubicBezTo>
                  <a:pt x="703955" y="56255"/>
                  <a:pt x="650812" y="20087"/>
                  <a:pt x="647700" y="19050"/>
                </a:cubicBezTo>
                <a:cubicBezTo>
                  <a:pt x="617836" y="9095"/>
                  <a:pt x="634865" y="15186"/>
                  <a:pt x="596900" y="0"/>
                </a:cubicBezTo>
                <a:cubicBezTo>
                  <a:pt x="512233" y="4233"/>
                  <a:pt x="427176" y="3540"/>
                  <a:pt x="342900" y="12700"/>
                </a:cubicBezTo>
                <a:cubicBezTo>
                  <a:pt x="328784" y="14234"/>
                  <a:pt x="318172" y="26974"/>
                  <a:pt x="304800" y="31750"/>
                </a:cubicBezTo>
                <a:cubicBezTo>
                  <a:pt x="288362" y="37621"/>
                  <a:pt x="254000" y="44450"/>
                  <a:pt x="254000" y="44450"/>
                </a:cubicBezTo>
                <a:cubicBezTo>
                  <a:pt x="237067" y="55033"/>
                  <a:pt x="219815" y="65123"/>
                  <a:pt x="203200" y="76200"/>
                </a:cubicBezTo>
                <a:cubicBezTo>
                  <a:pt x="196850" y="80433"/>
                  <a:pt x="190976" y="85487"/>
                  <a:pt x="184150" y="88900"/>
                </a:cubicBezTo>
                <a:cubicBezTo>
                  <a:pt x="178163" y="91893"/>
                  <a:pt x="165100" y="95250"/>
                  <a:pt x="165100" y="9525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993900" y="2358232"/>
            <a:ext cx="850900" cy="641350"/>
          </a:xfrm>
          <a:custGeom>
            <a:avLst/>
            <a:gdLst>
              <a:gd name="connsiteX0" fmla="*/ 44450 w 850900"/>
              <a:gd name="connsiteY0" fmla="*/ 127000 h 641350"/>
              <a:gd name="connsiteX1" fmla="*/ 12700 w 850900"/>
              <a:gd name="connsiteY1" fmla="*/ 184150 h 641350"/>
              <a:gd name="connsiteX2" fmla="*/ 0 w 850900"/>
              <a:gd name="connsiteY2" fmla="*/ 234950 h 641350"/>
              <a:gd name="connsiteX3" fmla="*/ 12700 w 850900"/>
              <a:gd name="connsiteY3" fmla="*/ 425450 h 641350"/>
              <a:gd name="connsiteX4" fmla="*/ 25400 w 850900"/>
              <a:gd name="connsiteY4" fmla="*/ 463550 h 641350"/>
              <a:gd name="connsiteX5" fmla="*/ 57150 w 850900"/>
              <a:gd name="connsiteY5" fmla="*/ 514350 h 641350"/>
              <a:gd name="connsiteX6" fmla="*/ 107950 w 850900"/>
              <a:gd name="connsiteY6" fmla="*/ 565150 h 641350"/>
              <a:gd name="connsiteX7" fmla="*/ 152400 w 850900"/>
              <a:gd name="connsiteY7" fmla="*/ 584200 h 641350"/>
              <a:gd name="connsiteX8" fmla="*/ 177800 w 850900"/>
              <a:gd name="connsiteY8" fmla="*/ 596900 h 641350"/>
              <a:gd name="connsiteX9" fmla="*/ 247650 w 850900"/>
              <a:gd name="connsiteY9" fmla="*/ 615950 h 641350"/>
              <a:gd name="connsiteX10" fmla="*/ 304800 w 850900"/>
              <a:gd name="connsiteY10" fmla="*/ 628650 h 641350"/>
              <a:gd name="connsiteX11" fmla="*/ 463550 w 850900"/>
              <a:gd name="connsiteY11" fmla="*/ 641350 h 641350"/>
              <a:gd name="connsiteX12" fmla="*/ 590550 w 850900"/>
              <a:gd name="connsiteY12" fmla="*/ 628650 h 641350"/>
              <a:gd name="connsiteX13" fmla="*/ 698500 w 850900"/>
              <a:gd name="connsiteY13" fmla="*/ 571500 h 641350"/>
              <a:gd name="connsiteX14" fmla="*/ 711200 w 850900"/>
              <a:gd name="connsiteY14" fmla="*/ 552450 h 641350"/>
              <a:gd name="connsiteX15" fmla="*/ 762000 w 850900"/>
              <a:gd name="connsiteY15" fmla="*/ 508000 h 641350"/>
              <a:gd name="connsiteX16" fmla="*/ 781050 w 850900"/>
              <a:gd name="connsiteY16" fmla="*/ 501650 h 641350"/>
              <a:gd name="connsiteX17" fmla="*/ 819150 w 850900"/>
              <a:gd name="connsiteY17" fmla="*/ 463550 h 641350"/>
              <a:gd name="connsiteX18" fmla="*/ 838200 w 850900"/>
              <a:gd name="connsiteY18" fmla="*/ 425450 h 641350"/>
              <a:gd name="connsiteX19" fmla="*/ 850900 w 850900"/>
              <a:gd name="connsiteY19" fmla="*/ 400050 h 641350"/>
              <a:gd name="connsiteX20" fmla="*/ 838200 w 850900"/>
              <a:gd name="connsiteY20" fmla="*/ 266700 h 641350"/>
              <a:gd name="connsiteX21" fmla="*/ 831850 w 850900"/>
              <a:gd name="connsiteY21" fmla="*/ 241300 h 641350"/>
              <a:gd name="connsiteX22" fmla="*/ 812800 w 850900"/>
              <a:gd name="connsiteY22" fmla="*/ 209550 h 641350"/>
              <a:gd name="connsiteX23" fmla="*/ 800100 w 850900"/>
              <a:gd name="connsiteY23" fmla="*/ 177800 h 641350"/>
              <a:gd name="connsiteX24" fmla="*/ 762000 w 850900"/>
              <a:gd name="connsiteY24" fmla="*/ 127000 h 641350"/>
              <a:gd name="connsiteX25" fmla="*/ 749300 w 850900"/>
              <a:gd name="connsiteY25" fmla="*/ 101600 h 641350"/>
              <a:gd name="connsiteX26" fmla="*/ 723900 w 850900"/>
              <a:gd name="connsiteY26" fmla="*/ 82550 h 641350"/>
              <a:gd name="connsiteX27" fmla="*/ 711200 w 850900"/>
              <a:gd name="connsiteY27" fmla="*/ 63500 h 641350"/>
              <a:gd name="connsiteX28" fmla="*/ 647700 w 850900"/>
              <a:gd name="connsiteY28" fmla="*/ 19050 h 641350"/>
              <a:gd name="connsiteX29" fmla="*/ 596900 w 850900"/>
              <a:gd name="connsiteY29" fmla="*/ 0 h 641350"/>
              <a:gd name="connsiteX30" fmla="*/ 342900 w 850900"/>
              <a:gd name="connsiteY30" fmla="*/ 12700 h 641350"/>
              <a:gd name="connsiteX31" fmla="*/ 304800 w 850900"/>
              <a:gd name="connsiteY31" fmla="*/ 31750 h 641350"/>
              <a:gd name="connsiteX32" fmla="*/ 254000 w 850900"/>
              <a:gd name="connsiteY32" fmla="*/ 44450 h 641350"/>
              <a:gd name="connsiteX33" fmla="*/ 203200 w 850900"/>
              <a:gd name="connsiteY33" fmla="*/ 76200 h 641350"/>
              <a:gd name="connsiteX34" fmla="*/ 184150 w 850900"/>
              <a:gd name="connsiteY34" fmla="*/ 88900 h 641350"/>
              <a:gd name="connsiteX35" fmla="*/ 165100 w 850900"/>
              <a:gd name="connsiteY35" fmla="*/ 9525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0900" h="641350">
                <a:moveTo>
                  <a:pt x="44450" y="127000"/>
                </a:moveTo>
                <a:cubicBezTo>
                  <a:pt x="33867" y="146050"/>
                  <a:pt x="22446" y="164658"/>
                  <a:pt x="12700" y="184150"/>
                </a:cubicBezTo>
                <a:cubicBezTo>
                  <a:pt x="6191" y="197167"/>
                  <a:pt x="2415" y="222874"/>
                  <a:pt x="0" y="234950"/>
                </a:cubicBezTo>
                <a:cubicBezTo>
                  <a:pt x="1649" y="276170"/>
                  <a:pt x="-2990" y="367920"/>
                  <a:pt x="12700" y="425450"/>
                </a:cubicBezTo>
                <a:cubicBezTo>
                  <a:pt x="16222" y="438365"/>
                  <a:pt x="18512" y="452071"/>
                  <a:pt x="25400" y="463550"/>
                </a:cubicBezTo>
                <a:cubicBezTo>
                  <a:pt x="36523" y="482088"/>
                  <a:pt x="44934" y="497247"/>
                  <a:pt x="57150" y="514350"/>
                </a:cubicBezTo>
                <a:cubicBezTo>
                  <a:pt x="73823" y="537693"/>
                  <a:pt x="81393" y="549659"/>
                  <a:pt x="107950" y="565150"/>
                </a:cubicBezTo>
                <a:cubicBezTo>
                  <a:pt x="121874" y="573272"/>
                  <a:pt x="137725" y="577529"/>
                  <a:pt x="152400" y="584200"/>
                </a:cubicBezTo>
                <a:cubicBezTo>
                  <a:pt x="161018" y="588117"/>
                  <a:pt x="169099" y="593171"/>
                  <a:pt x="177800" y="596900"/>
                </a:cubicBezTo>
                <a:cubicBezTo>
                  <a:pt x="194191" y="603925"/>
                  <a:pt x="240471" y="614261"/>
                  <a:pt x="247650" y="615950"/>
                </a:cubicBezTo>
                <a:cubicBezTo>
                  <a:pt x="266646" y="620420"/>
                  <a:pt x="285419" y="626370"/>
                  <a:pt x="304800" y="628650"/>
                </a:cubicBezTo>
                <a:cubicBezTo>
                  <a:pt x="357522" y="634853"/>
                  <a:pt x="463550" y="641350"/>
                  <a:pt x="463550" y="641350"/>
                </a:cubicBezTo>
                <a:cubicBezTo>
                  <a:pt x="505883" y="637117"/>
                  <a:pt x="549276" y="638969"/>
                  <a:pt x="590550" y="628650"/>
                </a:cubicBezTo>
                <a:cubicBezTo>
                  <a:pt x="615475" y="622419"/>
                  <a:pt x="669481" y="588911"/>
                  <a:pt x="698500" y="571500"/>
                </a:cubicBezTo>
                <a:cubicBezTo>
                  <a:pt x="702733" y="565150"/>
                  <a:pt x="706314" y="558313"/>
                  <a:pt x="711200" y="552450"/>
                </a:cubicBezTo>
                <a:cubicBezTo>
                  <a:pt x="722057" y="539421"/>
                  <a:pt x="750066" y="515459"/>
                  <a:pt x="762000" y="508000"/>
                </a:cubicBezTo>
                <a:cubicBezTo>
                  <a:pt x="767676" y="504452"/>
                  <a:pt x="774700" y="503767"/>
                  <a:pt x="781050" y="501650"/>
                </a:cubicBezTo>
                <a:cubicBezTo>
                  <a:pt x="793750" y="488950"/>
                  <a:pt x="807218" y="476974"/>
                  <a:pt x="819150" y="463550"/>
                </a:cubicBezTo>
                <a:cubicBezTo>
                  <a:pt x="835982" y="444614"/>
                  <a:pt x="829069" y="446755"/>
                  <a:pt x="838200" y="425450"/>
                </a:cubicBezTo>
                <a:cubicBezTo>
                  <a:pt x="841929" y="416749"/>
                  <a:pt x="846667" y="408517"/>
                  <a:pt x="850900" y="400050"/>
                </a:cubicBezTo>
                <a:cubicBezTo>
                  <a:pt x="846667" y="355600"/>
                  <a:pt x="843520" y="311033"/>
                  <a:pt x="838200" y="266700"/>
                </a:cubicBezTo>
                <a:cubicBezTo>
                  <a:pt x="837160" y="258035"/>
                  <a:pt x="835394" y="249275"/>
                  <a:pt x="831850" y="241300"/>
                </a:cubicBezTo>
                <a:cubicBezTo>
                  <a:pt x="826837" y="230022"/>
                  <a:pt x="818320" y="220589"/>
                  <a:pt x="812800" y="209550"/>
                </a:cubicBezTo>
                <a:cubicBezTo>
                  <a:pt x="807702" y="199355"/>
                  <a:pt x="806074" y="187508"/>
                  <a:pt x="800100" y="177800"/>
                </a:cubicBezTo>
                <a:cubicBezTo>
                  <a:pt x="789007" y="159773"/>
                  <a:pt x="771466" y="145932"/>
                  <a:pt x="762000" y="127000"/>
                </a:cubicBezTo>
                <a:cubicBezTo>
                  <a:pt x="757767" y="118533"/>
                  <a:pt x="755460" y="108787"/>
                  <a:pt x="749300" y="101600"/>
                </a:cubicBezTo>
                <a:cubicBezTo>
                  <a:pt x="742412" y="93565"/>
                  <a:pt x="731384" y="90034"/>
                  <a:pt x="723900" y="82550"/>
                </a:cubicBezTo>
                <a:cubicBezTo>
                  <a:pt x="718504" y="77154"/>
                  <a:pt x="716596" y="68896"/>
                  <a:pt x="711200" y="63500"/>
                </a:cubicBezTo>
                <a:cubicBezTo>
                  <a:pt x="703955" y="56255"/>
                  <a:pt x="650812" y="20087"/>
                  <a:pt x="647700" y="19050"/>
                </a:cubicBezTo>
                <a:cubicBezTo>
                  <a:pt x="617836" y="9095"/>
                  <a:pt x="634865" y="15186"/>
                  <a:pt x="596900" y="0"/>
                </a:cubicBezTo>
                <a:cubicBezTo>
                  <a:pt x="512233" y="4233"/>
                  <a:pt x="427176" y="3540"/>
                  <a:pt x="342900" y="12700"/>
                </a:cubicBezTo>
                <a:cubicBezTo>
                  <a:pt x="328784" y="14234"/>
                  <a:pt x="318172" y="26974"/>
                  <a:pt x="304800" y="31750"/>
                </a:cubicBezTo>
                <a:cubicBezTo>
                  <a:pt x="288362" y="37621"/>
                  <a:pt x="254000" y="44450"/>
                  <a:pt x="254000" y="44450"/>
                </a:cubicBezTo>
                <a:cubicBezTo>
                  <a:pt x="237067" y="55033"/>
                  <a:pt x="219815" y="65123"/>
                  <a:pt x="203200" y="76200"/>
                </a:cubicBezTo>
                <a:cubicBezTo>
                  <a:pt x="196850" y="80433"/>
                  <a:pt x="190976" y="85487"/>
                  <a:pt x="184150" y="88900"/>
                </a:cubicBezTo>
                <a:cubicBezTo>
                  <a:pt x="178163" y="91893"/>
                  <a:pt x="165100" y="95250"/>
                  <a:pt x="165100" y="9525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3995345" y="1524421"/>
            <a:ext cx="850900" cy="641350"/>
          </a:xfrm>
          <a:custGeom>
            <a:avLst/>
            <a:gdLst>
              <a:gd name="connsiteX0" fmla="*/ 44450 w 850900"/>
              <a:gd name="connsiteY0" fmla="*/ 127000 h 641350"/>
              <a:gd name="connsiteX1" fmla="*/ 12700 w 850900"/>
              <a:gd name="connsiteY1" fmla="*/ 184150 h 641350"/>
              <a:gd name="connsiteX2" fmla="*/ 0 w 850900"/>
              <a:gd name="connsiteY2" fmla="*/ 234950 h 641350"/>
              <a:gd name="connsiteX3" fmla="*/ 12700 w 850900"/>
              <a:gd name="connsiteY3" fmla="*/ 425450 h 641350"/>
              <a:gd name="connsiteX4" fmla="*/ 25400 w 850900"/>
              <a:gd name="connsiteY4" fmla="*/ 463550 h 641350"/>
              <a:gd name="connsiteX5" fmla="*/ 57150 w 850900"/>
              <a:gd name="connsiteY5" fmla="*/ 514350 h 641350"/>
              <a:gd name="connsiteX6" fmla="*/ 107950 w 850900"/>
              <a:gd name="connsiteY6" fmla="*/ 565150 h 641350"/>
              <a:gd name="connsiteX7" fmla="*/ 152400 w 850900"/>
              <a:gd name="connsiteY7" fmla="*/ 584200 h 641350"/>
              <a:gd name="connsiteX8" fmla="*/ 177800 w 850900"/>
              <a:gd name="connsiteY8" fmla="*/ 596900 h 641350"/>
              <a:gd name="connsiteX9" fmla="*/ 247650 w 850900"/>
              <a:gd name="connsiteY9" fmla="*/ 615950 h 641350"/>
              <a:gd name="connsiteX10" fmla="*/ 304800 w 850900"/>
              <a:gd name="connsiteY10" fmla="*/ 628650 h 641350"/>
              <a:gd name="connsiteX11" fmla="*/ 463550 w 850900"/>
              <a:gd name="connsiteY11" fmla="*/ 641350 h 641350"/>
              <a:gd name="connsiteX12" fmla="*/ 590550 w 850900"/>
              <a:gd name="connsiteY12" fmla="*/ 628650 h 641350"/>
              <a:gd name="connsiteX13" fmla="*/ 698500 w 850900"/>
              <a:gd name="connsiteY13" fmla="*/ 571500 h 641350"/>
              <a:gd name="connsiteX14" fmla="*/ 711200 w 850900"/>
              <a:gd name="connsiteY14" fmla="*/ 552450 h 641350"/>
              <a:gd name="connsiteX15" fmla="*/ 762000 w 850900"/>
              <a:gd name="connsiteY15" fmla="*/ 508000 h 641350"/>
              <a:gd name="connsiteX16" fmla="*/ 781050 w 850900"/>
              <a:gd name="connsiteY16" fmla="*/ 501650 h 641350"/>
              <a:gd name="connsiteX17" fmla="*/ 819150 w 850900"/>
              <a:gd name="connsiteY17" fmla="*/ 463550 h 641350"/>
              <a:gd name="connsiteX18" fmla="*/ 838200 w 850900"/>
              <a:gd name="connsiteY18" fmla="*/ 425450 h 641350"/>
              <a:gd name="connsiteX19" fmla="*/ 850900 w 850900"/>
              <a:gd name="connsiteY19" fmla="*/ 400050 h 641350"/>
              <a:gd name="connsiteX20" fmla="*/ 838200 w 850900"/>
              <a:gd name="connsiteY20" fmla="*/ 266700 h 641350"/>
              <a:gd name="connsiteX21" fmla="*/ 831850 w 850900"/>
              <a:gd name="connsiteY21" fmla="*/ 241300 h 641350"/>
              <a:gd name="connsiteX22" fmla="*/ 812800 w 850900"/>
              <a:gd name="connsiteY22" fmla="*/ 209550 h 641350"/>
              <a:gd name="connsiteX23" fmla="*/ 800100 w 850900"/>
              <a:gd name="connsiteY23" fmla="*/ 177800 h 641350"/>
              <a:gd name="connsiteX24" fmla="*/ 762000 w 850900"/>
              <a:gd name="connsiteY24" fmla="*/ 127000 h 641350"/>
              <a:gd name="connsiteX25" fmla="*/ 749300 w 850900"/>
              <a:gd name="connsiteY25" fmla="*/ 101600 h 641350"/>
              <a:gd name="connsiteX26" fmla="*/ 723900 w 850900"/>
              <a:gd name="connsiteY26" fmla="*/ 82550 h 641350"/>
              <a:gd name="connsiteX27" fmla="*/ 711200 w 850900"/>
              <a:gd name="connsiteY27" fmla="*/ 63500 h 641350"/>
              <a:gd name="connsiteX28" fmla="*/ 647700 w 850900"/>
              <a:gd name="connsiteY28" fmla="*/ 19050 h 641350"/>
              <a:gd name="connsiteX29" fmla="*/ 596900 w 850900"/>
              <a:gd name="connsiteY29" fmla="*/ 0 h 641350"/>
              <a:gd name="connsiteX30" fmla="*/ 342900 w 850900"/>
              <a:gd name="connsiteY30" fmla="*/ 12700 h 641350"/>
              <a:gd name="connsiteX31" fmla="*/ 304800 w 850900"/>
              <a:gd name="connsiteY31" fmla="*/ 31750 h 641350"/>
              <a:gd name="connsiteX32" fmla="*/ 254000 w 850900"/>
              <a:gd name="connsiteY32" fmla="*/ 44450 h 641350"/>
              <a:gd name="connsiteX33" fmla="*/ 203200 w 850900"/>
              <a:gd name="connsiteY33" fmla="*/ 76200 h 641350"/>
              <a:gd name="connsiteX34" fmla="*/ 184150 w 850900"/>
              <a:gd name="connsiteY34" fmla="*/ 88900 h 641350"/>
              <a:gd name="connsiteX35" fmla="*/ 165100 w 850900"/>
              <a:gd name="connsiteY35" fmla="*/ 9525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0900" h="641350">
                <a:moveTo>
                  <a:pt x="44450" y="127000"/>
                </a:moveTo>
                <a:cubicBezTo>
                  <a:pt x="33867" y="146050"/>
                  <a:pt x="22446" y="164658"/>
                  <a:pt x="12700" y="184150"/>
                </a:cubicBezTo>
                <a:cubicBezTo>
                  <a:pt x="6191" y="197167"/>
                  <a:pt x="2415" y="222874"/>
                  <a:pt x="0" y="234950"/>
                </a:cubicBezTo>
                <a:cubicBezTo>
                  <a:pt x="1649" y="276170"/>
                  <a:pt x="-2990" y="367920"/>
                  <a:pt x="12700" y="425450"/>
                </a:cubicBezTo>
                <a:cubicBezTo>
                  <a:pt x="16222" y="438365"/>
                  <a:pt x="18512" y="452071"/>
                  <a:pt x="25400" y="463550"/>
                </a:cubicBezTo>
                <a:cubicBezTo>
                  <a:pt x="36523" y="482088"/>
                  <a:pt x="44934" y="497247"/>
                  <a:pt x="57150" y="514350"/>
                </a:cubicBezTo>
                <a:cubicBezTo>
                  <a:pt x="73823" y="537693"/>
                  <a:pt x="81393" y="549659"/>
                  <a:pt x="107950" y="565150"/>
                </a:cubicBezTo>
                <a:cubicBezTo>
                  <a:pt x="121874" y="573272"/>
                  <a:pt x="137725" y="577529"/>
                  <a:pt x="152400" y="584200"/>
                </a:cubicBezTo>
                <a:cubicBezTo>
                  <a:pt x="161018" y="588117"/>
                  <a:pt x="169099" y="593171"/>
                  <a:pt x="177800" y="596900"/>
                </a:cubicBezTo>
                <a:cubicBezTo>
                  <a:pt x="194191" y="603925"/>
                  <a:pt x="240471" y="614261"/>
                  <a:pt x="247650" y="615950"/>
                </a:cubicBezTo>
                <a:cubicBezTo>
                  <a:pt x="266646" y="620420"/>
                  <a:pt x="285419" y="626370"/>
                  <a:pt x="304800" y="628650"/>
                </a:cubicBezTo>
                <a:cubicBezTo>
                  <a:pt x="357522" y="634853"/>
                  <a:pt x="463550" y="641350"/>
                  <a:pt x="463550" y="641350"/>
                </a:cubicBezTo>
                <a:cubicBezTo>
                  <a:pt x="505883" y="637117"/>
                  <a:pt x="549276" y="638969"/>
                  <a:pt x="590550" y="628650"/>
                </a:cubicBezTo>
                <a:cubicBezTo>
                  <a:pt x="615475" y="622419"/>
                  <a:pt x="669481" y="588911"/>
                  <a:pt x="698500" y="571500"/>
                </a:cubicBezTo>
                <a:cubicBezTo>
                  <a:pt x="702733" y="565150"/>
                  <a:pt x="706314" y="558313"/>
                  <a:pt x="711200" y="552450"/>
                </a:cubicBezTo>
                <a:cubicBezTo>
                  <a:pt x="722057" y="539421"/>
                  <a:pt x="750066" y="515459"/>
                  <a:pt x="762000" y="508000"/>
                </a:cubicBezTo>
                <a:cubicBezTo>
                  <a:pt x="767676" y="504452"/>
                  <a:pt x="774700" y="503767"/>
                  <a:pt x="781050" y="501650"/>
                </a:cubicBezTo>
                <a:cubicBezTo>
                  <a:pt x="793750" y="488950"/>
                  <a:pt x="807218" y="476974"/>
                  <a:pt x="819150" y="463550"/>
                </a:cubicBezTo>
                <a:cubicBezTo>
                  <a:pt x="835982" y="444614"/>
                  <a:pt x="829069" y="446755"/>
                  <a:pt x="838200" y="425450"/>
                </a:cubicBezTo>
                <a:cubicBezTo>
                  <a:pt x="841929" y="416749"/>
                  <a:pt x="846667" y="408517"/>
                  <a:pt x="850900" y="400050"/>
                </a:cubicBezTo>
                <a:cubicBezTo>
                  <a:pt x="846667" y="355600"/>
                  <a:pt x="843520" y="311033"/>
                  <a:pt x="838200" y="266700"/>
                </a:cubicBezTo>
                <a:cubicBezTo>
                  <a:pt x="837160" y="258035"/>
                  <a:pt x="835394" y="249275"/>
                  <a:pt x="831850" y="241300"/>
                </a:cubicBezTo>
                <a:cubicBezTo>
                  <a:pt x="826837" y="230022"/>
                  <a:pt x="818320" y="220589"/>
                  <a:pt x="812800" y="209550"/>
                </a:cubicBezTo>
                <a:cubicBezTo>
                  <a:pt x="807702" y="199355"/>
                  <a:pt x="806074" y="187508"/>
                  <a:pt x="800100" y="177800"/>
                </a:cubicBezTo>
                <a:cubicBezTo>
                  <a:pt x="789007" y="159773"/>
                  <a:pt x="771466" y="145932"/>
                  <a:pt x="762000" y="127000"/>
                </a:cubicBezTo>
                <a:cubicBezTo>
                  <a:pt x="757767" y="118533"/>
                  <a:pt x="755460" y="108787"/>
                  <a:pt x="749300" y="101600"/>
                </a:cubicBezTo>
                <a:cubicBezTo>
                  <a:pt x="742412" y="93565"/>
                  <a:pt x="731384" y="90034"/>
                  <a:pt x="723900" y="82550"/>
                </a:cubicBezTo>
                <a:cubicBezTo>
                  <a:pt x="718504" y="77154"/>
                  <a:pt x="716596" y="68896"/>
                  <a:pt x="711200" y="63500"/>
                </a:cubicBezTo>
                <a:cubicBezTo>
                  <a:pt x="703955" y="56255"/>
                  <a:pt x="650812" y="20087"/>
                  <a:pt x="647700" y="19050"/>
                </a:cubicBezTo>
                <a:cubicBezTo>
                  <a:pt x="617836" y="9095"/>
                  <a:pt x="634865" y="15186"/>
                  <a:pt x="596900" y="0"/>
                </a:cubicBezTo>
                <a:cubicBezTo>
                  <a:pt x="512233" y="4233"/>
                  <a:pt x="427176" y="3540"/>
                  <a:pt x="342900" y="12700"/>
                </a:cubicBezTo>
                <a:cubicBezTo>
                  <a:pt x="328784" y="14234"/>
                  <a:pt x="318172" y="26974"/>
                  <a:pt x="304800" y="31750"/>
                </a:cubicBezTo>
                <a:cubicBezTo>
                  <a:pt x="288362" y="37621"/>
                  <a:pt x="254000" y="44450"/>
                  <a:pt x="254000" y="44450"/>
                </a:cubicBezTo>
                <a:cubicBezTo>
                  <a:pt x="237067" y="55033"/>
                  <a:pt x="219815" y="65123"/>
                  <a:pt x="203200" y="76200"/>
                </a:cubicBezTo>
                <a:cubicBezTo>
                  <a:pt x="196850" y="80433"/>
                  <a:pt x="190976" y="85487"/>
                  <a:pt x="184150" y="88900"/>
                </a:cubicBezTo>
                <a:cubicBezTo>
                  <a:pt x="178163" y="91893"/>
                  <a:pt x="165100" y="95250"/>
                  <a:pt x="165100" y="9525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74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/>
              <a:t>Beam Search (</a:t>
            </a:r>
            <a:r>
              <a:rPr lang="ru-RU" dirty="0"/>
              <a:t>Лучевой поиск)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2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14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7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 err="1" smtClean="0"/>
              <a:t>get_next_nodes</a:t>
            </a:r>
            <a:r>
              <a:rPr lang="ru-RU" dirty="0" smtClean="0"/>
              <a:t> — создаёт список </a:t>
            </a:r>
            <a:r>
              <a:rPr lang="ru-RU" dirty="0"/>
              <a:t>следующих узлов дерева </a:t>
            </a:r>
            <a:r>
              <a:rPr lang="ru-RU" dirty="0" smtClean="0"/>
              <a:t>игры</a:t>
            </a:r>
            <a:endParaRPr lang="ru-RU" dirty="0"/>
          </a:p>
          <a:p>
            <a:pPr>
              <a:buAutoNum type="arabicPeriod"/>
            </a:pPr>
            <a:r>
              <a:rPr lang="en-US" dirty="0" err="1"/>
              <a:t>chokudai_search</a:t>
            </a:r>
            <a:r>
              <a:rPr lang="ru-RU" dirty="0"/>
              <a:t> </a:t>
            </a:r>
            <a:r>
              <a:rPr lang="ru-RU" dirty="0" smtClean="0"/>
              <a:t>— находит финальный (лучший) узел </a:t>
            </a:r>
            <a:r>
              <a:rPr lang="ru-RU" dirty="0"/>
              <a:t>в дереве игры</a:t>
            </a:r>
          </a:p>
          <a:p>
            <a:pPr>
              <a:buAutoNum type="arabicPeriod"/>
            </a:pPr>
            <a:r>
              <a:rPr lang="en-US" dirty="0" err="1" smtClean="0"/>
              <a:t>get_moves</a:t>
            </a:r>
            <a:r>
              <a:rPr lang="en-US" dirty="0" smtClean="0"/>
              <a:t> — </a:t>
            </a:r>
            <a:r>
              <a:rPr lang="ru-RU" dirty="0" smtClean="0"/>
              <a:t>восстанавливает список </a:t>
            </a:r>
            <a:r>
              <a:rPr lang="ru-RU" dirty="0"/>
              <a:t>ходов по финальному </a:t>
            </a:r>
            <a:r>
              <a:rPr lang="ru-RU" dirty="0" smtClean="0"/>
              <a:t>узлу в дереве игры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6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7127" y="51682"/>
            <a:ext cx="12826999" cy="1503361"/>
          </a:xfrm>
        </p:spPr>
        <p:txBody>
          <a:bodyPr>
            <a:noAutofit/>
          </a:bodyPr>
          <a:lstStyle/>
          <a:p>
            <a:r>
              <a:rPr lang="ru-RU" sz="19900" dirty="0" err="1" smtClean="0"/>
              <a:t>Домашка</a:t>
            </a:r>
            <a:endParaRPr lang="ru-RU" sz="199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2425700"/>
            <a:ext cx="10980737" cy="37036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 выбор:</a:t>
            </a:r>
          </a:p>
          <a:p>
            <a:pPr>
              <a:buAutoNum type="arabicPeriod"/>
            </a:pPr>
            <a:r>
              <a:rPr lang="ru-RU" dirty="0" smtClean="0"/>
              <a:t>Либо реализуйте </a:t>
            </a:r>
            <a:r>
              <a:rPr lang="en-US" dirty="0" err="1" smtClean="0"/>
              <a:t>chokudai_search</a:t>
            </a:r>
            <a:r>
              <a:rPr lang="ru-RU" dirty="0" smtClean="0"/>
              <a:t>, если чувствуете себя уверено</a:t>
            </a:r>
          </a:p>
          <a:p>
            <a:pPr>
              <a:buAutoNum type="arabicPeriod"/>
            </a:pPr>
            <a:r>
              <a:rPr lang="ru-RU" dirty="0" smtClean="0"/>
              <a:t>Либо доделайте и </a:t>
            </a:r>
            <a:r>
              <a:rPr lang="ru-RU" dirty="0" err="1" smtClean="0"/>
              <a:t>досдайте</a:t>
            </a:r>
            <a:r>
              <a:rPr lang="ru-RU" dirty="0" smtClean="0"/>
              <a:t> предыдущие задачи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0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/>
              <a:t>Beam Search (</a:t>
            </a:r>
            <a:r>
              <a:rPr lang="ru-RU" dirty="0"/>
              <a:t>Лучевой поиск)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2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8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" grpId="0" animBg="1"/>
      <p:bldP spid="42" grpId="0" animBg="1"/>
      <p:bldP spid="32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/>
              <a:t>Beam Search (</a:t>
            </a:r>
            <a:r>
              <a:rPr lang="ru-RU" dirty="0"/>
              <a:t>Лучевой поиск)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2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27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38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/>
              <a:t>Beam Search (</a:t>
            </a:r>
            <a:r>
              <a:rPr lang="ru-RU" dirty="0"/>
              <a:t>Лучевой поиск)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5349080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3" name="Прямая со стрелкой 52"/>
          <p:cNvCxnSpPr>
            <a:stCxn id="48" idx="2"/>
            <a:endCxn id="54" idx="0"/>
          </p:cNvCxnSpPr>
          <p:nvPr/>
        </p:nvCxnSpPr>
        <p:spPr>
          <a:xfrm>
            <a:off x="6093077" y="5177123"/>
            <a:ext cx="597345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633799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2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cxnSp>
        <p:nvCxnSpPr>
          <p:cNvPr id="45" name="Прямая со стрелкой 44"/>
          <p:cNvCxnSpPr>
            <a:stCxn id="48" idx="2"/>
            <a:endCxn id="52" idx="0"/>
          </p:cNvCxnSpPr>
          <p:nvPr/>
        </p:nvCxnSpPr>
        <p:spPr>
          <a:xfrm flipH="1">
            <a:off x="5701505" y="5177123"/>
            <a:ext cx="391572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9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5" grpId="0" animBg="1"/>
      <p:bldP spid="52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/>
              <a:t>Beam Search (</a:t>
            </a:r>
            <a:r>
              <a:rPr lang="ru-RU" dirty="0"/>
              <a:t>Лучевой поиск)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5349080" y="577708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8" idx="2"/>
            <a:endCxn id="54" idx="0"/>
          </p:cNvCxnSpPr>
          <p:nvPr/>
        </p:nvCxnSpPr>
        <p:spPr>
          <a:xfrm>
            <a:off x="6093077" y="5177123"/>
            <a:ext cx="597345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633799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2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cxnSp>
        <p:nvCxnSpPr>
          <p:cNvPr id="45" name="Прямая со стрелкой 44"/>
          <p:cNvCxnSpPr>
            <a:stCxn id="48" idx="2"/>
            <a:endCxn id="52" idx="0"/>
          </p:cNvCxnSpPr>
          <p:nvPr/>
        </p:nvCxnSpPr>
        <p:spPr>
          <a:xfrm flipH="1">
            <a:off x="5701505" y="5177123"/>
            <a:ext cx="391572" cy="59996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5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/>
              <a:t>Beam Search (</a:t>
            </a:r>
            <a:r>
              <a:rPr lang="ru-RU" dirty="0"/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3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cxnSp>
        <p:nvCxnSpPr>
          <p:cNvPr id="56" name="Прямая со стрелкой 55"/>
          <p:cNvCxnSpPr>
            <a:stCxn id="57" idx="2"/>
            <a:endCxn id="5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3" name="Прямая со стрелкой 82"/>
          <p:cNvCxnSpPr>
            <a:stCxn id="57" idx="2"/>
            <a:endCxn id="84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/>
          <p:cNvCxnSpPr>
            <a:stCxn id="57" idx="2"/>
            <a:endCxn id="5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57" idx="2"/>
            <a:endCxn id="6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1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8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ФИИТ">
      <a:dk1>
        <a:srgbClr val="FFFFFF"/>
      </a:dk1>
      <a:lt1>
        <a:srgbClr val="FFFFFF"/>
      </a:lt1>
      <a:dk2>
        <a:srgbClr val="110F2C"/>
      </a:dk2>
      <a:lt2>
        <a:srgbClr val="110F2C"/>
      </a:lt2>
      <a:accent1>
        <a:srgbClr val="FE25A7"/>
      </a:accent1>
      <a:accent2>
        <a:srgbClr val="1AB3D5"/>
      </a:accent2>
      <a:accent3>
        <a:srgbClr val="A30CFF"/>
      </a:accent3>
      <a:accent4>
        <a:srgbClr val="1C14EB"/>
      </a:accent4>
      <a:accent5>
        <a:srgbClr val="03CD6E"/>
      </a:accent5>
      <a:accent6>
        <a:srgbClr val="FC843C"/>
      </a:accent6>
      <a:hlink>
        <a:srgbClr val="FE25A7"/>
      </a:hlink>
      <a:folHlink>
        <a:srgbClr val="FE2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C31BFB067CE438418208BFBD95ACF" ma:contentTypeVersion="4" ma:contentTypeDescription="Создание документа." ma:contentTypeScope="" ma:versionID="e5ae66e525818dd68787b862137e2b0d">
  <xsd:schema xmlns:xsd="http://www.w3.org/2001/XMLSchema" xmlns:xs="http://www.w3.org/2001/XMLSchema" xmlns:p="http://schemas.microsoft.com/office/2006/metadata/properties" xmlns:ns2="3344343f-a5f0-456c-af59-3f91e5f2cd12" targetNamespace="http://schemas.microsoft.com/office/2006/metadata/properties" ma:root="true" ma:fieldsID="301cf6c2f636c79f02f11baba80e7105" ns2:_="">
    <xsd:import namespace="3344343f-a5f0-456c-af59-3f91e5f2cd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4343f-a5f0-456c-af59-3f91e5f2cd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AD1C3F-2D59-484F-A9CD-A1FE403906F6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3344343f-a5f0-456c-af59-3f91e5f2cd1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EB755E9-87B2-4582-9EA2-5AB147E9C5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0368C2-9EA3-4CF4-BF35-28C0E3B3E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44343f-a5f0-456c-af59-3f91e5f2cd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13824</TotalTime>
  <Words>1285</Words>
  <Application>Microsoft Office PowerPoint</Application>
  <PresentationFormat>Широкоэкранный</PresentationFormat>
  <Paragraphs>408</Paragraphs>
  <Slides>41</Slides>
  <Notes>16</Notes>
  <HiddenSlides>5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Golos Text Black</vt:lpstr>
      <vt:lpstr>Golos Text VF</vt:lpstr>
      <vt:lpstr>Office Theme</vt:lpstr>
      <vt:lpstr>Школа «Алгоритмы, играющие в игры»</vt:lpstr>
      <vt:lpstr>Продолжаем Same Game</vt:lpstr>
      <vt:lpstr>Обобщение жадного алгоритма</vt:lpstr>
      <vt:lpstr>Beam Search (Лучевой поиск)</vt:lpstr>
      <vt:lpstr>Beam Search (Лучевой поиск)</vt:lpstr>
      <vt:lpstr>Beam Search (Лучевой поиск)</vt:lpstr>
      <vt:lpstr>Beam Search (Лучевой поиск)</vt:lpstr>
      <vt:lpstr>Beam Search (Лучевой поиск)</vt:lpstr>
      <vt:lpstr>Beam Search (Лучевой поиск)</vt:lpstr>
      <vt:lpstr>Beam Search (Лучевой поиск)</vt:lpstr>
      <vt:lpstr>Beam Search (Лучевой поиск)</vt:lpstr>
      <vt:lpstr>Beam Search (Лучевой поиск)</vt:lpstr>
      <vt:lpstr>Beam Search (Лучевой поиск)</vt:lpstr>
      <vt:lpstr>Минус Beam Search</vt:lpstr>
      <vt:lpstr>Chokudai Search (Чё куда поиск?)</vt:lpstr>
      <vt:lpstr>Chokudai Search (Чё куда поиск?)</vt:lpstr>
      <vt:lpstr>Chokudai Search (Чё куда поиск?)</vt:lpstr>
      <vt:lpstr>Chokudai Search (Чё куда поиск?)</vt:lpstr>
      <vt:lpstr>Chokudai Search (Чё куда поиск?)</vt:lpstr>
      <vt:lpstr>Chokudai Search (Чё куда поиск?)</vt:lpstr>
      <vt:lpstr>Chokudai Search (Чё куда поиск?)</vt:lpstr>
      <vt:lpstr>Chokudai Search (Чё куда поиск?)</vt:lpstr>
      <vt:lpstr>Chokudai Search (Чё куда поиск?)</vt:lpstr>
      <vt:lpstr>Chokudai Search (Чё куда поиск?)</vt:lpstr>
      <vt:lpstr>Beam vs Chokudai</vt:lpstr>
      <vt:lpstr>Происхождение Chokudai Search</vt:lpstr>
      <vt:lpstr>Реализация</vt:lpstr>
      <vt:lpstr>Что хранить в states[t]</vt:lpstr>
      <vt:lpstr>Поиск лучшего состояния</vt:lpstr>
      <vt:lpstr>Структура данных «Куча»</vt:lpstr>
      <vt:lpstr>Бинарная куча (binary heap)</vt:lpstr>
      <vt:lpstr>Удаление минимального</vt:lpstr>
      <vt:lpstr>Удаление минимального</vt:lpstr>
      <vt:lpstr>Добавление элемента</vt:lpstr>
      <vt:lpstr>Хранение кучи в массиве</vt:lpstr>
      <vt:lpstr>В Python куча уже реализована</vt:lpstr>
      <vt:lpstr>В Python куча уже реализована</vt:lpstr>
      <vt:lpstr>Как heapq сравнивает tuple?</vt:lpstr>
      <vt:lpstr>Как найти ходы?</vt:lpstr>
      <vt:lpstr>Этапы реализации</vt:lpstr>
      <vt:lpstr>Домашка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Мосты. Точки сочленения. Блоки.</dc:title>
  <dc:creator>Костоусова Анастасия Николаевна</dc:creator>
  <cp:lastModifiedBy>Егоров Павел Владимирович</cp:lastModifiedBy>
  <cp:revision>566</cp:revision>
  <dcterms:created xsi:type="dcterms:W3CDTF">2021-04-11T13:35:26Z</dcterms:created>
  <dcterms:modified xsi:type="dcterms:W3CDTF">2022-03-11T11:30:11Z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1049-11.2.0.10101</vt:lpwstr>
  </property>
  <property fmtid="{D5CDD505-2E9C-101B-9397-08002B2CF9AE}" pid="3" name="ContentTypeId">
    <vt:lpwstr>0x010100D15C31BFB067CE438418208BFBD95ACF</vt:lpwstr>
  </property>
</Properties>
</file>