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7"/>
  </p:notesMasterIdLst>
  <p:sldIdLst>
    <p:sldId id="256" r:id="rId5"/>
    <p:sldId id="258" r:id="rId6"/>
    <p:sldId id="260" r:id="rId7"/>
    <p:sldId id="276" r:id="rId8"/>
    <p:sldId id="263" r:id="rId9"/>
    <p:sldId id="269" r:id="rId10"/>
    <p:sldId id="270" r:id="rId11"/>
    <p:sldId id="274" r:id="rId12"/>
    <p:sldId id="275" r:id="rId13"/>
    <p:sldId id="277" r:id="rId14"/>
    <p:sldId id="278" r:id="rId15"/>
    <p:sldId id="27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17D8"/>
    <a:srgbClr val="110F2C"/>
    <a:srgbClr val="5F3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50" autoAdjust="0"/>
    <p:restoredTop sz="95597" autoAdjust="0"/>
  </p:normalViewPr>
  <p:slideViewPr>
    <p:cSldViewPr snapToGrid="0">
      <p:cViewPr>
        <p:scale>
          <a:sx n="66" d="100"/>
          <a:sy n="66" d="100"/>
        </p:scale>
        <p:origin x="6072" y="23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8" d="100"/>
          <a:sy n="128" d="100"/>
        </p:scale>
        <p:origin x="72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7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ingame.com/multiplayer/optimization/samegam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jetbrains.com/edu-products/download/#section=pycharm-edu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##</a:t>
            </a:r>
            <a:r>
              <a:rPr lang="ru-RU" baseline="0" dirty="0" smtClean="0"/>
              <a:t> Анонс дня</a:t>
            </a:r>
          </a:p>
          <a:p>
            <a:endParaRPr lang="ru-RU" baseline="0" dirty="0" smtClean="0"/>
          </a:p>
          <a:p>
            <a:r>
              <a:rPr lang="ru-RU" dirty="0" smtClean="0"/>
              <a:t>На этот раз познакомимся с новой игрой под названием </a:t>
            </a:r>
            <a:r>
              <a:rPr lang="ru-RU" dirty="0" err="1" smtClean="0"/>
              <a:t>Same</a:t>
            </a:r>
            <a:r>
              <a:rPr lang="ru-RU" dirty="0" smtClean="0"/>
              <a:t> </a:t>
            </a:r>
            <a:r>
              <a:rPr lang="ru-RU" dirty="0" err="1" smtClean="0"/>
              <a:t>Game</a:t>
            </a:r>
            <a:r>
              <a:rPr lang="ru-RU" dirty="0" smtClean="0"/>
              <a:t>. В ней симуляцию вам придется запрограммировать самостоятельно. Поэтому мы подробно разберем все идеи и алгоритмы, которые для этого понадобятся. По пути познакомимся с новыми возможностями языка </a:t>
            </a:r>
            <a:r>
              <a:rPr lang="ru-RU" dirty="0" err="1" smtClean="0"/>
              <a:t>Python</a:t>
            </a:r>
            <a:r>
              <a:rPr lang="ru-RU" dirty="0" smtClean="0"/>
              <a:t>: юнит-тестами, позволяющими легко тестировать свой код, и </a:t>
            </a:r>
            <a:r>
              <a:rPr lang="ru-RU" dirty="0" err="1" smtClean="0"/>
              <a:t>type-hints</a:t>
            </a:r>
            <a:r>
              <a:rPr lang="ru-RU" dirty="0" smtClean="0"/>
              <a:t>, позволяющие сделать ваш код понятнее.</a:t>
            </a:r>
          </a:p>
          <a:p>
            <a:r>
              <a:rPr lang="ru-RU" dirty="0" smtClean="0"/>
              <a:t>И наконец, мы рассмотрим как имея готовую симуляцию можно реализовать жадный алгоритм для решения этой задачи. В конце вы опять получите заготовку кода для реализации разобранного на лекции алгоритма. Это будет вашим следующим домашним заданием.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Ссылки: </a:t>
            </a:r>
            <a:br>
              <a:rPr lang="ru-RU" dirty="0" smtClean="0"/>
            </a:br>
            <a:r>
              <a:rPr lang="en-US" dirty="0" smtClean="0"/>
              <a:t>Same Game </a:t>
            </a:r>
            <a:r>
              <a:rPr lang="en-US" dirty="0" smtClean="0">
                <a:hlinkClick r:id="rId3"/>
              </a:rPr>
              <a:t>https://www.codingame.com/multiplayer/optimization/samegame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PyCharm</a:t>
            </a:r>
            <a:r>
              <a:rPr lang="en-US" dirty="0" smtClean="0"/>
              <a:t> Edu </a:t>
            </a:r>
            <a:r>
              <a:rPr lang="en-US" sz="1200" dirty="0" smtClean="0">
                <a:hlinkClick r:id="rId4"/>
              </a:rPr>
              <a:t>https://www.jetbrains.com/edu-products/download/#section=pycharm-edu</a:t>
            </a:r>
            <a:r>
              <a:rPr lang="ru-RU" sz="12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Вопрос: Как впечатления от тех, кто пытался сдавать предыдущие задачи?</a:t>
            </a:r>
          </a:p>
          <a:p>
            <a:r>
              <a:rPr lang="ru-RU" baseline="0" dirty="0" smtClean="0"/>
              <a:t>Всем нужна была помощь с отладкой.</a:t>
            </a:r>
            <a:br>
              <a:rPr lang="ru-RU" baseline="0" dirty="0" smtClean="0"/>
            </a:br>
            <a:r>
              <a:rPr lang="ru-RU" baseline="0" dirty="0" smtClean="0"/>
              <a:t>Часть людей приходила на консультации вообще без кода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Юнит</a:t>
            </a:r>
            <a:r>
              <a:rPr lang="ru-RU" baseline="0" dirty="0" smtClean="0"/>
              <a:t> тесты помогут отлаживать ошибки, но для этого нужен </a:t>
            </a:r>
            <a:r>
              <a:rPr lang="en-US" baseline="0" dirty="0" err="1" smtClean="0"/>
              <a:t>PyCharm</a:t>
            </a:r>
            <a:endParaRPr lang="ru-RU" baseline="0" dirty="0" smtClean="0"/>
          </a:p>
          <a:p>
            <a:r>
              <a:rPr lang="ru-RU" dirty="0" err="1" smtClean="0"/>
              <a:t>Домашка</a:t>
            </a:r>
            <a:r>
              <a:rPr lang="ru-RU" baseline="0" dirty="0" smtClean="0"/>
              <a:t> будет больше, а поэтому делайте ее заранее!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54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59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44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</a:t>
            </a:r>
            <a:r>
              <a:rPr lang="ru-RU" baseline="0" dirty="0" smtClean="0"/>
              <a:t>очему нельзя было менять состояние, как в прошлой игре?</a:t>
            </a:r>
          </a:p>
          <a:p>
            <a:r>
              <a:rPr lang="ru-RU" dirty="0" smtClean="0"/>
              <a:t>Почему</a:t>
            </a:r>
            <a:r>
              <a:rPr lang="ru-RU" baseline="0" dirty="0" smtClean="0"/>
              <a:t> в той игре мы не сделали так же как и тут?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ru-RU" baseline="0" dirty="0" smtClean="0"/>
              <a:t>Т: А как проверить, есть ли </a:t>
            </a:r>
            <a:r>
              <a:rPr lang="ru-RU" baseline="0" dirty="0" err="1" smtClean="0"/>
              <a:t>тайл</a:t>
            </a:r>
            <a:r>
              <a:rPr lang="ru-RU" baseline="0" dirty="0" smtClean="0"/>
              <a:t> в удаляемой области?</a:t>
            </a:r>
            <a:br>
              <a:rPr lang="ru-RU" baseline="0" dirty="0" smtClean="0"/>
            </a:b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Напомню,</a:t>
            </a:r>
            <a:r>
              <a:rPr lang="ru-RU" baseline="0" dirty="0" smtClean="0"/>
              <a:t> нам выгодно собирать большую связную область одного цвета.</a:t>
            </a:r>
            <a:endParaRPr lang="ru-RU" dirty="0" smtClean="0"/>
          </a:p>
          <a:p>
            <a:r>
              <a:rPr lang="ru-RU" dirty="0" smtClean="0"/>
              <a:t>То есть чем</a:t>
            </a:r>
            <a:r>
              <a:rPr lang="ru-RU" baseline="0" dirty="0" smtClean="0"/>
              <a:t> больше больших областей, тем лучше.</a:t>
            </a:r>
            <a:br>
              <a:rPr lang="ru-RU" baseline="0" dirty="0" smtClean="0"/>
            </a:br>
            <a:r>
              <a:rPr lang="ru-RU" baseline="0" dirty="0" smtClean="0"/>
              <a:t>Какие есть идеи, как это можно формализовать? Превратить в формулу?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33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8"/>
          <a:stretch/>
        </p:blipFill>
        <p:spPr>
          <a:xfrm>
            <a:off x="-11220" y="0"/>
            <a:ext cx="5662721" cy="6858000"/>
          </a:xfrm>
          <a:prstGeom prst="rect">
            <a:avLst/>
          </a:prstGeom>
        </p:spPr>
      </p:pic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4165600" y="2539943"/>
            <a:ext cx="7112000" cy="1470025"/>
          </a:xfrm>
        </p:spPr>
        <p:txBody>
          <a:bodyPr>
            <a:noAutofit/>
          </a:bodyPr>
          <a:lstStyle>
            <a:lvl1pPr algn="r">
              <a:defRPr sz="4800" b="0">
                <a:latin typeface="Golos Text Black" panose="020B0903020202020204" pitchFamily="34" charset="-52"/>
                <a:cs typeface="Golos Text Black" panose="020B0903020202020204" pitchFamily="34" charset="-5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828800" y="4233805"/>
            <a:ext cx="9448800" cy="1814512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73" userDrawn="1">
          <p15:clr>
            <a:srgbClr val="FBAE40"/>
          </p15:clr>
        </p15:guide>
        <p15:guide id="2" orient="horz" pos="240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623887" y="274639"/>
            <a:ext cx="10980737" cy="1138236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03" userDrawn="1">
          <p15:clr>
            <a:srgbClr val="FBAE40"/>
          </p15:clr>
        </p15:guide>
        <p15:guide id="2" orient="horz" pos="89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 hasCustomPrompt="1"/>
          </p:nvPr>
        </p:nvSpPr>
        <p:spPr>
          <a:xfrm>
            <a:off x="-196344" y="-633907"/>
            <a:ext cx="12925016" cy="2877834"/>
          </a:xfrm>
        </p:spPr>
        <p:txBody>
          <a:bodyPr>
            <a:noAutofit/>
          </a:bodyPr>
          <a:lstStyle>
            <a:lvl1pPr>
              <a:defRPr sz="20000" b="0">
                <a:solidFill>
                  <a:schemeClr val="accent1"/>
                </a:solidFill>
              </a:defRPr>
            </a:lvl1pPr>
          </a:lstStyle>
          <a:p>
            <a:r>
              <a:rPr lang="ru-RU" dirty="0" smtClean="0"/>
              <a:t>Практика</a:t>
            </a:r>
            <a:endParaRPr lang="en-US" dirty="0"/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623887" y="2535637"/>
            <a:ext cx="10980737" cy="35937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944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03">
          <p15:clr>
            <a:srgbClr val="FBAE40"/>
          </p15:clr>
        </p15:guide>
        <p15:guide id="2" orient="horz" pos="89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Title 1"/>
          <p:cNvSpPr>
            <a:spLocks noGrp="1"/>
          </p:cNvSpPr>
          <p:nvPr>
            <p:ph type="title"/>
          </p:nvPr>
        </p:nvSpPr>
        <p:spPr>
          <a:xfrm>
            <a:off x="1058451" y="2538832"/>
            <a:ext cx="10363200" cy="1362075"/>
          </a:xfrm>
        </p:spPr>
        <p:txBody>
          <a:bodyPr anchor="t">
            <a:noAutofit/>
          </a:bodyPr>
          <a:lstStyle>
            <a:lvl1pPr algn="ctr">
              <a:defRPr sz="6000" b="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7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10487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77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588" name="Content Placeholder 2"/>
          <p:cNvSpPr>
            <a:spLocks noGrp="1"/>
          </p:cNvSpPr>
          <p:nvPr>
            <p:ph sz="half" idx="1"/>
          </p:nvPr>
        </p:nvSpPr>
        <p:spPr>
          <a:xfrm>
            <a:off x="623888" y="1600201"/>
            <a:ext cx="5370512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9" name="Content Placeholder 3"/>
          <p:cNvSpPr>
            <a:spLocks noGrp="1"/>
          </p:cNvSpPr>
          <p:nvPr>
            <p:ph sz="half" idx="2"/>
          </p:nvPr>
        </p:nvSpPr>
        <p:spPr>
          <a:xfrm>
            <a:off x="6197599" y="1600201"/>
            <a:ext cx="5407025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9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10485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orient="horz" pos="1003" userDrawn="1">
          <p15:clr>
            <a:srgbClr val="FBAE40"/>
          </p15:clr>
        </p15:guide>
        <p15:guide id="3" pos="3772" userDrawn="1">
          <p15:clr>
            <a:srgbClr val="FBAE40"/>
          </p15:clr>
        </p15:guide>
        <p15:guide id="4" pos="390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0F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3887" y="274639"/>
            <a:ext cx="10980737" cy="113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3887" y="1592263"/>
            <a:ext cx="10980737" cy="453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04C20-81F0-455F-9EA6-DB887778A58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</p:sldLayoutIdLst>
  <p:timing>
    <p:tnLst>
      <p:par>
        <p:cTn id="1" dur="indefinite" restart="never" nodeType="tmRoot"/>
      </p:par>
    </p:tnLst>
  </p:timing>
  <p:txStyles>
    <p:titleStyle>
      <a:lvl1pPr algn="l" defTabSz="1219200" rtl="0" eaLnBrk="1" latinLnBrk="0" hangingPunct="1">
        <a:spcBef>
          <a:spcPct val="0"/>
        </a:spcBef>
        <a:buNone/>
        <a:defRPr sz="4800" kern="1200">
          <a:solidFill>
            <a:schemeClr val="accent1"/>
          </a:solidFill>
          <a:latin typeface="Golos Text Black" panose="020B0903020202020204" pitchFamily="34" charset="-52"/>
          <a:ea typeface="+mj-ea"/>
          <a:cs typeface="Golos Text Black" panose="020B0903020202020204" pitchFamily="34" charset="-52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310" userDrawn="1">
          <p15:clr>
            <a:srgbClr val="A4A3A4"/>
          </p15:clr>
        </p15:guide>
        <p15:guide id="4" pos="393" userDrawn="1">
          <p15:clr>
            <a:srgbClr val="A4A3A4"/>
          </p15:clr>
        </p15:guide>
        <p15:guide id="5" orient="horz" pos="3861" userDrawn="1">
          <p15:clr>
            <a:srgbClr val="A4A3A4"/>
          </p15:clr>
        </p15:guide>
        <p15:guide id="8" orient="horz" pos="16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ingame.com/multiplayer/bot-programming/line-rac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63400" y="1340036"/>
            <a:ext cx="6741223" cy="1563623"/>
          </a:xfrm>
        </p:spPr>
        <p:txBody>
          <a:bodyPr anchor="b">
            <a:noAutofit/>
          </a:bodyPr>
          <a:lstStyle/>
          <a:p>
            <a:pPr algn="l"/>
            <a:r>
              <a:rPr lang="ru-RU" b="1" dirty="0" smtClean="0"/>
              <a:t>Игры с соперниками</a:t>
            </a:r>
            <a:endParaRPr lang="ru-RU" b="1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4863401" y="3692324"/>
            <a:ext cx="6741223" cy="1884564"/>
          </a:xfrm>
        </p:spPr>
        <p:txBody>
          <a:bodyPr>
            <a:normAutofit/>
          </a:bodyPr>
          <a:lstStyle/>
          <a:p>
            <a:pPr algn="l"/>
            <a:r>
              <a:rPr lang="ru-RU" sz="2000" b="1" dirty="0"/>
              <a:t>Школа «Алгоритмы, играющие в игры»</a:t>
            </a:r>
            <a:endParaRPr lang="en-US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356" y="2519186"/>
            <a:ext cx="16764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тянут за собой эти игрушки?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физика и математика </a:t>
            </a:r>
            <a:r>
              <a:rPr lang="ru-RU" dirty="0"/>
              <a:t>— в некоторых </a:t>
            </a:r>
            <a:r>
              <a:rPr lang="ru-RU" dirty="0" smtClean="0"/>
              <a:t>«</a:t>
            </a:r>
            <a:r>
              <a:rPr lang="ru-RU" dirty="0" err="1" smtClean="0"/>
              <a:t>физичных</a:t>
            </a:r>
            <a:r>
              <a:rPr lang="ru-RU" dirty="0"/>
              <a:t>»</a:t>
            </a:r>
            <a:r>
              <a:rPr lang="ru-RU" dirty="0" smtClean="0"/>
              <a:t> играх</a:t>
            </a:r>
          </a:p>
          <a:p>
            <a:r>
              <a:rPr lang="ru-RU" dirty="0"/>
              <a:t>английский — чтобы читать условия, форум и отчеты участников</a:t>
            </a:r>
          </a:p>
          <a:p>
            <a:r>
              <a:rPr lang="ru-RU" dirty="0" smtClean="0"/>
              <a:t>ООП — с ним код понятнее и аккуратнее</a:t>
            </a:r>
          </a:p>
          <a:p>
            <a:r>
              <a:rPr lang="ru-RU" dirty="0" smtClean="0"/>
              <a:t>большие исходники, на сотни строк кода, много дней разработки</a:t>
            </a:r>
          </a:p>
          <a:p>
            <a:r>
              <a:rPr lang="ru-RU" dirty="0" smtClean="0"/>
              <a:t>тестирование — без него сложно найти баги</a:t>
            </a:r>
          </a:p>
          <a:p>
            <a:r>
              <a:rPr lang="ru-RU" dirty="0" smtClean="0"/>
              <a:t>отладочный вывод — без него сложно понять, что не так</a:t>
            </a:r>
          </a:p>
          <a:p>
            <a:r>
              <a:rPr lang="ru-RU" dirty="0" smtClean="0"/>
              <a:t>профилирование — с ним понятнее, что оптимизировать</a:t>
            </a:r>
          </a:p>
          <a:p>
            <a:r>
              <a:rPr lang="ru-RU" dirty="0"/>
              <a:t>алгоритмы и структуры данных — чтобы </a:t>
            </a:r>
            <a:r>
              <a:rPr lang="ru-RU" dirty="0" smtClean="0"/>
              <a:t>оптимизировать</a:t>
            </a:r>
          </a:p>
          <a:p>
            <a:r>
              <a:rPr lang="ru-RU" dirty="0" smtClean="0"/>
              <a:t>командная работа, чтение чужого кода — чтобы искать ошибки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839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готовить занятия?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 smtClean="0"/>
              <a:t>Выбрать игру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Изучить </a:t>
            </a:r>
            <a:r>
              <a:rPr lang="ru-RU" dirty="0"/>
              <a:t>отчеты участников, особенно победителей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Выбрать </a:t>
            </a:r>
            <a:r>
              <a:rPr lang="ru-RU" dirty="0"/>
              <a:t>подходящий </a:t>
            </a:r>
            <a:r>
              <a:rPr lang="ru-RU" dirty="0" smtClean="0"/>
              <a:t>алгоритм решения</a:t>
            </a:r>
            <a:endParaRPr lang="ru-RU" dirty="0"/>
          </a:p>
          <a:p>
            <a:pPr>
              <a:buFont typeface="+mj-lt"/>
              <a:buAutoNum type="arabicPeriod"/>
            </a:pPr>
            <a:r>
              <a:rPr lang="ru-RU" dirty="0" err="1" smtClean="0"/>
              <a:t>Прорешать</a:t>
            </a:r>
            <a:r>
              <a:rPr lang="ru-RU" dirty="0" smtClean="0"/>
              <a:t> игру самостоятельно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Упростить, убрать лишнее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Разбить на задания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Понять, какая теория нужна, чтобы ученики справились с заданиями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56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CodingHub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232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773082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99" y="4870743"/>
            <a:ext cx="10980737" cy="1138236"/>
          </a:xfrm>
        </p:spPr>
        <p:txBody>
          <a:bodyPr/>
          <a:lstStyle/>
          <a:p>
            <a:r>
              <a:rPr lang="en-US" b="1" dirty="0" smtClean="0">
                <a:latin typeface="Golos Text" panose="020B0503020202020204" pitchFamily="34" charset="-52"/>
                <a:cs typeface="Golos Text" panose="020B0503020202020204" pitchFamily="34" charset="-52"/>
              </a:rPr>
              <a:t>Line Racing </a:t>
            </a:r>
            <a:br>
              <a:rPr lang="en-US" b="1" dirty="0" smtClean="0">
                <a:latin typeface="Golos Text" panose="020B0503020202020204" pitchFamily="34" charset="-52"/>
                <a:cs typeface="Golos Text" panose="020B0503020202020204" pitchFamily="34" charset="-52"/>
              </a:rPr>
            </a:br>
            <a:r>
              <a:rPr lang="en-US" sz="2000" b="1" dirty="0" smtClean="0">
                <a:solidFill>
                  <a:schemeClr val="accent2"/>
                </a:solidFill>
                <a:latin typeface="Golos Text" panose="020B0503020202020204" pitchFamily="34" charset="-52"/>
                <a:cs typeface="Golos Text" panose="020B0503020202020204" pitchFamily="34" charset="-52"/>
                <a:hlinkClick r:id="rId4"/>
              </a:rPr>
              <a:t>https</a:t>
            </a:r>
            <a:r>
              <a:rPr lang="en-US" sz="2000" b="1" dirty="0">
                <a:solidFill>
                  <a:schemeClr val="accent2"/>
                </a:solidFill>
                <a:latin typeface="Golos Text" panose="020B0503020202020204" pitchFamily="34" charset="-52"/>
                <a:cs typeface="Golos Text" panose="020B0503020202020204" pitchFamily="34" charset="-52"/>
                <a:hlinkClick r:id="rId4"/>
              </a:rPr>
              <a:t>://</a:t>
            </a:r>
            <a:r>
              <a:rPr lang="en-US" sz="2000" b="1" dirty="0" smtClean="0">
                <a:solidFill>
                  <a:schemeClr val="accent2"/>
                </a:solidFill>
                <a:latin typeface="Golos Text" panose="020B0503020202020204" pitchFamily="34" charset="-52"/>
                <a:cs typeface="Golos Text" panose="020B0503020202020204" pitchFamily="34" charset="-52"/>
                <a:hlinkClick r:id="rId4"/>
              </a:rPr>
              <a:t>www.codingame.com/multiplayer/bot-programming/line-racing</a:t>
            </a:r>
            <a:r>
              <a:rPr lang="en-US" sz="2000" b="1" dirty="0" smtClean="0">
                <a:solidFill>
                  <a:schemeClr val="accent2"/>
                </a:solidFill>
                <a:latin typeface="Golos Text" panose="020B0503020202020204" pitchFamily="34" charset="-52"/>
                <a:cs typeface="Golos Text" panose="020B0503020202020204" pitchFamily="34" charset="-52"/>
              </a:rPr>
              <a:t> </a:t>
            </a:r>
            <a:endParaRPr lang="ru-RU" b="1" dirty="0">
              <a:solidFill>
                <a:schemeClr val="accent2"/>
              </a:solidFill>
              <a:latin typeface="Golos Text" panose="020B0503020202020204" pitchFamily="34" charset="-52"/>
              <a:cs typeface="Golos Text" panose="020B0503020202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3241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Составляющие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Симуляция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ru-RU" dirty="0"/>
              <a:t>Всё состояние игры</a:t>
            </a:r>
          </a:p>
          <a:p>
            <a:pPr lvl="1">
              <a:buFont typeface="+mj-lt"/>
              <a:buAutoNum type="arabicPeriod"/>
            </a:pPr>
            <a:r>
              <a:rPr lang="ru-RU" dirty="0"/>
              <a:t>Получение списка доступных ходов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ru-RU" dirty="0" smtClean="0"/>
              <a:t>Применение </a:t>
            </a:r>
            <a:r>
              <a:rPr lang="ru-RU" dirty="0"/>
              <a:t>одного </a:t>
            </a:r>
            <a:r>
              <a:rPr lang="ru-RU" dirty="0" smtClean="0"/>
              <a:t>хода</a:t>
            </a:r>
            <a:endParaRPr lang="ru-RU" dirty="0"/>
          </a:p>
          <a:p>
            <a:pPr>
              <a:buFont typeface="+mj-lt"/>
              <a:buAutoNum type="arabicPeriod"/>
            </a:pPr>
            <a:r>
              <a:rPr lang="ru-RU" dirty="0" smtClean="0"/>
              <a:t>Оценка</a:t>
            </a:r>
            <a:endParaRPr lang="ru-RU" dirty="0" smtClean="0"/>
          </a:p>
          <a:p>
            <a:pPr>
              <a:buFont typeface="+mj-lt"/>
              <a:buAutoNum type="arabicPeriod"/>
            </a:pPr>
            <a:r>
              <a:rPr lang="ru-RU" dirty="0" smtClean="0"/>
              <a:t>Алгоритм поиска</a:t>
            </a:r>
          </a:p>
          <a:p>
            <a:pPr lvl="1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170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Симуляция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Поле 20 </a:t>
            </a:r>
            <a:r>
              <a:rPr lang="en-US" dirty="0" smtClean="0"/>
              <a:t>x </a:t>
            </a:r>
            <a:r>
              <a:rPr lang="ru-RU" dirty="0" smtClean="0"/>
              <a:t>30</a:t>
            </a:r>
          </a:p>
          <a:p>
            <a:r>
              <a:rPr lang="ru-RU" dirty="0" smtClean="0"/>
              <a:t>Позиции мотоциклов</a:t>
            </a:r>
          </a:p>
          <a:p>
            <a:r>
              <a:rPr lang="ru-RU" dirty="0" smtClean="0"/>
              <a:t>Номер текущего игрока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moves()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apply_move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5704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с копированием?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Состояние — таблица 20 </a:t>
            </a:r>
            <a:r>
              <a:rPr lang="en-US" dirty="0" smtClean="0"/>
              <a:t>x</a:t>
            </a:r>
            <a:r>
              <a:rPr lang="ru-RU" dirty="0" smtClean="0"/>
              <a:t> 30</a:t>
            </a:r>
            <a:r>
              <a:rPr lang="en-US" dirty="0" smtClean="0"/>
              <a:t>.</a:t>
            </a:r>
            <a:r>
              <a:rPr lang="ru-RU" dirty="0" smtClean="0"/>
              <a:t> Копировать — дорого</a:t>
            </a:r>
          </a:p>
          <a:p>
            <a:r>
              <a:rPr lang="ru-RU" dirty="0" smtClean="0"/>
              <a:t>Зато отменить сделанный ход — легко.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undo = </a:t>
            </a:r>
            <a:r>
              <a:rPr lang="en-US" dirty="0" err="1" smtClean="0">
                <a:latin typeface="Consolas" panose="020B0609020204030204" pitchFamily="49" charset="0"/>
              </a:rPr>
              <a:t>state.apply_move</a:t>
            </a:r>
            <a:r>
              <a:rPr lang="en-US" dirty="0" smtClean="0">
                <a:latin typeface="Consolas" panose="020B0609020204030204" pitchFamily="49" charset="0"/>
              </a:rPr>
              <a:t>(move)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state.undo_move</a:t>
            </a:r>
            <a:r>
              <a:rPr lang="en-US" dirty="0" smtClean="0">
                <a:latin typeface="Consolas" panose="020B0609020204030204" pitchFamily="49" charset="0"/>
              </a:rPr>
              <a:t>(undo)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undo == (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old_head_pos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new_head_pos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135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симулировать соперников?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Считать, что соперник не ходит вообще</a:t>
            </a:r>
          </a:p>
          <a:p>
            <a:r>
              <a:rPr lang="ru-RU" dirty="0" smtClean="0"/>
              <a:t>Считать, что соперник ходит случайно / простым алгоритмом</a:t>
            </a:r>
          </a:p>
          <a:p>
            <a:r>
              <a:rPr lang="ru-RU" dirty="0" smtClean="0"/>
              <a:t>Считать</a:t>
            </a:r>
            <a:r>
              <a:rPr lang="ru-RU" dirty="0"/>
              <a:t>, что соперник ходит нашим же алгоритмом, считая, что мы:</a:t>
            </a:r>
          </a:p>
          <a:p>
            <a:pPr lvl="1"/>
            <a:r>
              <a:rPr lang="ru-RU" dirty="0"/>
              <a:t>не ходим вообще</a:t>
            </a:r>
          </a:p>
          <a:p>
            <a:pPr lvl="1"/>
            <a:r>
              <a:rPr lang="ru-RU" dirty="0"/>
              <a:t>ходим </a:t>
            </a:r>
            <a:r>
              <a:rPr lang="ru-RU" dirty="0" smtClean="0"/>
              <a:t>случайно</a:t>
            </a:r>
          </a:p>
          <a:p>
            <a:pPr lvl="1"/>
            <a:r>
              <a:rPr lang="ru-RU" dirty="0" smtClean="0"/>
              <a:t>ходим нашим же алгоритмом (</a:t>
            </a:r>
            <a:r>
              <a:rPr lang="en-US" dirty="0" err="1" smtClean="0"/>
              <a:t>MiniMax</a:t>
            </a:r>
            <a:r>
              <a:rPr lang="en-US" dirty="0" smtClean="0"/>
              <a:t>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720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Оценка состояния. Идеи: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Больше пространства → лучше!</a:t>
            </a:r>
          </a:p>
          <a:p>
            <a:r>
              <a:rPr lang="ru-RU" dirty="0" smtClean="0"/>
              <a:t>Меньше коридоров → лучше!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estimate_for</a:t>
            </a:r>
            <a:r>
              <a:rPr lang="en-US" dirty="0" smtClean="0">
                <a:latin typeface="Consolas" panose="020B0609020204030204" pitchFamily="49" charset="0"/>
              </a:rPr>
              <a:t>(me) − </a:t>
            </a:r>
            <a:r>
              <a:rPr lang="en-US" dirty="0" err="1" smtClean="0">
                <a:latin typeface="Consolas" panose="020B0609020204030204" pitchFamily="49" charset="0"/>
              </a:rPr>
              <a:t>estimate_for</a:t>
            </a:r>
            <a:r>
              <a:rPr lang="en-US" dirty="0" smtClean="0">
                <a:latin typeface="Consolas" panose="020B0609020204030204" pitchFamily="49" charset="0"/>
              </a:rPr>
              <a:t>(them)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29631" t="-2169" b="542"/>
          <a:stretch/>
        </p:blipFill>
        <p:spPr>
          <a:xfrm>
            <a:off x="7736114" y="2777518"/>
            <a:ext cx="4455886" cy="408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5341" y="274398"/>
            <a:ext cx="11146611" cy="1138236"/>
          </a:xfrm>
        </p:spPr>
        <p:txBody>
          <a:bodyPr/>
          <a:lstStyle/>
          <a:p>
            <a:r>
              <a:rPr lang="ru-RU" dirty="0" smtClean="0"/>
              <a:t>Алгоритм поиска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r>
              <a:rPr lang="ru-RU" dirty="0" smtClean="0"/>
              <a:t>Случайный поиск на глубину </a:t>
            </a:r>
            <a:r>
              <a:rPr lang="en-US" dirty="0" smtClean="0"/>
              <a:t>d</a:t>
            </a:r>
            <a:endParaRPr lang="ru-RU" dirty="0" smtClean="0"/>
          </a:p>
          <a:p>
            <a:r>
              <a:rPr lang="ru-RU" dirty="0" smtClean="0"/>
              <a:t>Жадный алгоритм</a:t>
            </a:r>
          </a:p>
          <a:p>
            <a:r>
              <a:rPr lang="ru-RU" dirty="0" smtClean="0"/>
              <a:t>Перебор всех ходов на глубину 2 / на глубину </a:t>
            </a:r>
            <a:r>
              <a:rPr lang="en-US" dirty="0" smtClean="0"/>
              <a:t>d</a:t>
            </a:r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Всё это с одной из стратегий симуляции соперника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521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картинка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175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ФИИТ">
      <a:dk1>
        <a:srgbClr val="FFFFFF"/>
      </a:dk1>
      <a:lt1>
        <a:srgbClr val="FFFFFF"/>
      </a:lt1>
      <a:dk2>
        <a:srgbClr val="110F2C"/>
      </a:dk2>
      <a:lt2>
        <a:srgbClr val="110F2C"/>
      </a:lt2>
      <a:accent1>
        <a:srgbClr val="FE25A7"/>
      </a:accent1>
      <a:accent2>
        <a:srgbClr val="1AB3D5"/>
      </a:accent2>
      <a:accent3>
        <a:srgbClr val="A30CFF"/>
      </a:accent3>
      <a:accent4>
        <a:srgbClr val="1C14EB"/>
      </a:accent4>
      <a:accent5>
        <a:srgbClr val="03CD6E"/>
      </a:accent5>
      <a:accent6>
        <a:srgbClr val="FC843C"/>
      </a:accent6>
      <a:hlink>
        <a:srgbClr val="FE25A7"/>
      </a:hlink>
      <a:folHlink>
        <a:srgbClr val="FE2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15C31BFB067CE438418208BFBD95ACF" ma:contentTypeVersion="4" ma:contentTypeDescription="Создание документа." ma:contentTypeScope="" ma:versionID="e5ae66e525818dd68787b862137e2b0d">
  <xsd:schema xmlns:xsd="http://www.w3.org/2001/XMLSchema" xmlns:xs="http://www.w3.org/2001/XMLSchema" xmlns:p="http://schemas.microsoft.com/office/2006/metadata/properties" xmlns:ns2="3344343f-a5f0-456c-af59-3f91e5f2cd12" targetNamespace="http://schemas.microsoft.com/office/2006/metadata/properties" ma:root="true" ma:fieldsID="301cf6c2f636c79f02f11baba80e7105" ns2:_="">
    <xsd:import namespace="3344343f-a5f0-456c-af59-3f91e5f2cd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44343f-a5f0-456c-af59-3f91e5f2cd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B755E9-87B2-4582-9EA2-5AB147E9C5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0368C2-9EA3-4CF4-BF35-28C0E3B3E7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44343f-a5f0-456c-af59-3f91e5f2cd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AD1C3F-2D59-484F-A9CD-A1FE403906F6}">
  <ds:schemaRefs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3344343f-a5f0-456c-af59-3f91e5f2cd1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14936</TotalTime>
  <Words>569</Words>
  <Application>Microsoft Office PowerPoint</Application>
  <PresentationFormat>Широкоэкранный</PresentationFormat>
  <Paragraphs>81</Paragraphs>
  <Slides>12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Golos Text</vt:lpstr>
      <vt:lpstr>Golos Text Black</vt:lpstr>
      <vt:lpstr>Golos Text VF</vt:lpstr>
      <vt:lpstr>Office Theme</vt:lpstr>
      <vt:lpstr>Игры с соперниками</vt:lpstr>
      <vt:lpstr>Line Racing  https://www.codingame.com/multiplayer/bot-programming/line-racing </vt:lpstr>
      <vt:lpstr>Составляющие решения</vt:lpstr>
      <vt:lpstr>Симуляция</vt:lpstr>
      <vt:lpstr>Что с копированием?</vt:lpstr>
      <vt:lpstr>Как симулировать соперников?</vt:lpstr>
      <vt:lpstr>Оценка состояния. Идеи:</vt:lpstr>
      <vt:lpstr>Алгоритм поиска</vt:lpstr>
      <vt:lpstr>Общая картинка</vt:lpstr>
      <vt:lpstr>Что тянут за собой эти игрушки?</vt:lpstr>
      <vt:lpstr>Как готовить занятия?</vt:lpstr>
      <vt:lpstr>CodingHub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Мосты. Точки сочленения. Блоки.</dc:title>
  <dc:creator>Костоусова Анастасия Николаевна</dc:creator>
  <cp:lastModifiedBy>Егоров Павел Владимирович</cp:lastModifiedBy>
  <cp:revision>567</cp:revision>
  <dcterms:created xsi:type="dcterms:W3CDTF">2021-04-11T13:35:26Z</dcterms:created>
  <dcterms:modified xsi:type="dcterms:W3CDTF">2022-03-20T08:03:41Z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1049-11.2.0.10101</vt:lpwstr>
  </property>
  <property fmtid="{D5CDD505-2E9C-101B-9397-08002B2CF9AE}" pid="3" name="ContentTypeId">
    <vt:lpwstr>0x010100D15C31BFB067CE438418208BFBD95ACF</vt:lpwstr>
  </property>
</Properties>
</file>