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0" r:id="rId7"/>
    <p:sldId id="271" r:id="rId8"/>
    <p:sldId id="272" r:id="rId9"/>
    <p:sldId id="261" r:id="rId10"/>
    <p:sldId id="262" r:id="rId11"/>
    <p:sldId id="273" r:id="rId12"/>
    <p:sldId id="274" r:id="rId13"/>
    <p:sldId id="27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9CC6-3E20-4D4D-8780-7961A5CA6CE0}" v="173" dt="2024-12-01T15:32:22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30" autoAdjust="0"/>
  </p:normalViewPr>
  <p:slideViewPr>
    <p:cSldViewPr snapToGrid="0">
      <p:cViewPr varScale="1">
        <p:scale>
          <a:sx n="90" d="100"/>
          <a:sy n="90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EC99E-F176-4B72-A081-0315987E85ED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20F9-44C2-4EF7-8137-46AF756528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52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Běžné účty - Poplatky, úroky, přidané služby</a:t>
            </a:r>
          </a:p>
          <a:p>
            <a:r>
              <a:rPr lang="cs-CZ" dirty="0"/>
              <a:t>Spořící účty - Úrokové sazby, flexibilita, podmínky</a:t>
            </a:r>
          </a:p>
          <a:p>
            <a:r>
              <a:rPr lang="cs-CZ" dirty="0"/>
              <a:t>Půjčky - Úrokové sazby, rychlost schválení, podmínky splácení</a:t>
            </a:r>
          </a:p>
          <a:p>
            <a:r>
              <a:rPr lang="cs-CZ" dirty="0"/>
              <a:t>Mobilní bankovnictví - Uživatelská přívětivost, funkce, bezpečnost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420F9-44C2-4EF7-8137-46AF7565288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750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Běžné účty</a:t>
            </a:r>
            <a:r>
              <a:rPr lang="cs-CZ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Česká spořitelna (4/5)</a:t>
            </a:r>
            <a:r>
              <a:rPr lang="cs-CZ" dirty="0"/>
              <a:t>: Vysoké poplatky, široká nabídka.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Komerční banka (3/5)</a:t>
            </a:r>
            <a:r>
              <a:rPr lang="cs-CZ" dirty="0"/>
              <a:t>: Vysoké poplatky, omezené výhody.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Air Bank (5/5)</a:t>
            </a:r>
            <a:r>
              <a:rPr lang="cs-CZ" dirty="0"/>
              <a:t>: Nízké poplatky, jednoduchost.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Moneta Money Bank (3/5)</a:t>
            </a:r>
            <a:r>
              <a:rPr lang="cs-CZ" dirty="0"/>
              <a:t>: Vysoké poplatky, slabé výhody</a:t>
            </a:r>
          </a:p>
          <a:p>
            <a:endParaRPr lang="cs-CZ" dirty="0"/>
          </a:p>
          <a:p>
            <a:r>
              <a:rPr lang="cs-CZ" b="1" dirty="0"/>
              <a:t>Spořící účty</a:t>
            </a:r>
            <a:r>
              <a:rPr lang="cs-CZ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Česká spořitelna (3/5)</a:t>
            </a:r>
            <a:r>
              <a:rPr lang="cs-CZ" dirty="0"/>
              <a:t>: Nižší úrokové sazby, stabilní.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Komerční banka (4/5)</a:t>
            </a:r>
            <a:r>
              <a:rPr lang="cs-CZ" dirty="0"/>
              <a:t>: Dobré úroky, široká nabídka.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Air Bank (4/5)</a:t>
            </a:r>
            <a:r>
              <a:rPr lang="cs-CZ" dirty="0"/>
              <a:t>: Vysoké úroky, flexibilní podmínky.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Moneta Money Bank (4/5)</a:t>
            </a:r>
            <a:r>
              <a:rPr lang="cs-CZ" dirty="0"/>
              <a:t>: Konkurenční úroky, stabilita.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b="1" dirty="0"/>
              <a:t>Půjčky</a:t>
            </a:r>
            <a:r>
              <a:rPr lang="cs-CZ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Česká spořitelna (4/5)</a:t>
            </a:r>
            <a:r>
              <a:rPr lang="cs-CZ" dirty="0"/>
              <a:t>: Nízké úroky, široká nabídka.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Komerční banka (3/5)</a:t>
            </a:r>
            <a:r>
              <a:rPr lang="cs-CZ" dirty="0"/>
              <a:t>: Vysoké úroky, složitější podmínky.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Air Bank (4/5)</a:t>
            </a:r>
            <a:r>
              <a:rPr lang="cs-CZ" dirty="0"/>
              <a:t>: Rychlé schválení, nízké úroky.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Moneta Money Bank (5/5)</a:t>
            </a:r>
            <a:r>
              <a:rPr lang="cs-CZ" dirty="0"/>
              <a:t>: Výhodné podmínky, flexibilita.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b="1" dirty="0"/>
              <a:t>Mobilní bankovnictví</a:t>
            </a:r>
            <a:r>
              <a:rPr lang="cs-CZ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Česká spořitelna (3/5)</a:t>
            </a:r>
            <a:r>
              <a:rPr lang="cs-CZ" dirty="0"/>
              <a:t>: Starší aplikace, ale funkční.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Komerční banka (4/5)</a:t>
            </a:r>
            <a:r>
              <a:rPr lang="cs-CZ" dirty="0"/>
              <a:t>: Dobrá uživatelská přívětivost, moderní funkce.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Air Bank (5/5)</a:t>
            </a:r>
            <a:r>
              <a:rPr lang="cs-CZ" dirty="0"/>
              <a:t>: Intuitivní, rychlé a bezpečné.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Moneta Money Bank (4/5)</a:t>
            </a:r>
            <a:r>
              <a:rPr lang="cs-CZ" dirty="0"/>
              <a:t>: Dobrá aplikace, přehledná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Závěr</a:t>
            </a:r>
          </a:p>
          <a:p>
            <a:r>
              <a:rPr lang="cs-CZ" b="1" dirty="0"/>
              <a:t>.Česká spořitelna (14/20)</a:t>
            </a:r>
            <a:r>
              <a:rPr lang="cs-CZ" dirty="0"/>
              <a:t>: Silná tradiční banka, ale vyšší poplatky a starší technologie.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Komerční banka (15/20)</a:t>
            </a:r>
            <a:r>
              <a:rPr lang="cs-CZ" dirty="0"/>
              <a:t>: Silné zázemí a nabídka, ale vysoké náklady a složitější produkty.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Air Bank (17/20)</a:t>
            </a:r>
            <a:r>
              <a:rPr lang="cs-CZ" dirty="0"/>
              <a:t>: Nejlepší volba pro nízké poplatky, moderní přístup a flexibilitu.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Moneta Money Bank (16/20)</a:t>
            </a:r>
            <a:r>
              <a:rPr lang="cs-CZ" dirty="0"/>
              <a:t>: Silné půjčky a stabilita, ale slabší mobilní bankovnictví a vyšší poplatky.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420F9-44C2-4EF7-8137-46AF7565288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51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Doporučení: … – zda preferuje nízké náklady nebo flexibilitu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420F9-44C2-4EF7-8137-46AF7565288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09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952F3-E3EF-DB8F-1C9B-F2358490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701C5-7B93-D703-959D-050EEDB0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AB883A-D2FE-5A30-455F-2EA4B15D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213808-B353-CC98-4833-5F99C319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B9D9DB-8D03-57E8-EDAA-23761C74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4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92F47-7716-EE84-8378-2AC93064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7303774-1427-F378-2C47-CD4360B04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BA838B-E998-5C21-00B2-6AFD257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ADF2A0-D44B-5A94-6BAA-5A3AE6B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22ADB0-1500-480C-88D3-93B88EA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52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B19243E-34D8-A1CB-2E74-26D6CDF97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06B0C71-DBF0-C3B8-D417-25FB6FB8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F578C9-7F9B-29E8-2827-E8961F30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246CF6-EE53-808E-C453-1B9CBD42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9B65F1-E269-E38E-01F5-D65CD9F0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39ACC-AF20-4050-B408-799694AC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8F4393-EC51-E8E5-C038-43B5E26A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38EB9E-6C89-F582-BCB4-96EB139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783A68-F35A-56E5-780C-206284FF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08CE6C-7C53-134F-97BC-75FA3FD5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47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DF13E6-D584-8F83-004E-E5EF062D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4AF09F-DC81-E663-79B4-8B0718F6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A56DEA-5381-E272-5961-01F36F64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B0F163-6E7C-C8A3-6F49-6660B3F7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9BBE61-2A32-48DC-DF96-8DF8B29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3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4A606-29FD-0E7F-4F65-7F551A84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6D56A6-C1E1-9F8B-450F-2624901E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11F71D-3BD1-21A6-B864-F9834D39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AABBCB-83B3-2A19-1779-60C5CB95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AF6C0E-457B-56E5-76D7-3A304EF7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BC3AC8-B24E-D2D0-1A96-9E7A927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6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5FB5A-8409-FCA8-C6D9-75A99EA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2FCD5C-E880-2E67-B294-126210F0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91F51A2-7303-EB01-99EA-5943D2588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BF3B63-F771-248C-45F9-1419D15D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153FB6D-2F08-41D6-C06B-5CF3F59F8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07ED842-02CC-DFB9-6DA0-5234A700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FCA9F21-8AB5-2EAF-BA39-90F75463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78925E5-1149-EE5C-E860-D85D5A12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7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D4115-20FB-017A-24C1-4C51EDA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7769769-E5FD-C902-36B7-9E0C5C53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AD9C1E6-72DD-0A6B-B03B-912FE6C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CA9921-1730-7C07-1CB6-2F8D26F8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943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1AA7B6D-DD40-96A2-509A-1F843C09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2E18713-F307-6121-022D-3152FD59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00D170E-0D22-4BAF-5A69-AF219E5C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38E7A-7699-B8A4-FD5B-7DFA8653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10941F-3E2D-1501-08C9-42C7B943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9BFC3E8-91EC-D319-D333-4C78A0DAA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45D884-4ED2-43FC-EB0A-09A1D002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F9EC1DE-452D-5F10-213C-53972F4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0D4B43-7B3F-87B5-1595-C3566045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1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E98B22-07F6-6C51-8D92-A7C0D89D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E2399BE-4C90-4204-C903-A9AF120B2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012E6B-7BA4-C33B-F6E7-D78B437F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7E1797-87D3-00B5-CD58-224ED77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0EF550-DBC6-E3D2-671C-E57F359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CB0CAE-4EAF-DFB4-3545-B4324194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1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15BCC6D-294C-E8E7-83AB-899D13F1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C11E04-876F-28DC-897E-149E6DB4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91644B-A0EE-A1EC-2E6D-8232CD9F1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52B69-BB93-4534-95E8-10D8986F36F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00EC70-D81F-3312-5AA9-5B1F9506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34E367-9D3A-5524-E862-838A65403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99BE-85BA-4F21-AD20-30E3358A87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57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znam bank a poboček zahraničních bank působících v ČR | BusinessInfo.cz">
            <a:extLst>
              <a:ext uri="{FF2B5EF4-FFF2-40B4-BE49-F238E27FC236}">
                <a16:creationId xmlns:a16="http://schemas.microsoft.com/office/drawing/2014/main" id="{D1AC0B3B-0B9E-8975-3318-CB9B6AFD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r="17553" b="81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A27EA-77D3-359D-BD4A-4C394D65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70901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 dirty="0">
                <a:solidFill>
                  <a:schemeClr val="bg1"/>
                </a:solidFill>
              </a:rPr>
              <a:t>Banky a srovnání jejich produktů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F95DEB-87A0-0CF2-6DB0-AEEBDE58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781503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s-CZ" sz="2000" dirty="0">
                <a:solidFill>
                  <a:schemeClr val="bg1"/>
                </a:solidFill>
              </a:rPr>
              <a:t>Daniel Hajžman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IF2</a:t>
            </a:r>
          </a:p>
        </p:txBody>
      </p:sp>
      <p:sp>
        <p:nvSpPr>
          <p:cNvPr id="1039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0C14D5F-9A83-2B88-F009-FC2900A6F86B}"/>
              </a:ext>
            </a:extLst>
          </p:cNvPr>
          <p:cNvSpPr/>
          <p:nvPr/>
        </p:nvSpPr>
        <p:spPr>
          <a:xfrm>
            <a:off x="342900" y="495300"/>
            <a:ext cx="1000125" cy="406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739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5C89-6717-169C-8A10-93DE9F0D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8204E-2329-FA38-13CB-3BD959DF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680FFD-9B87-79A2-0195-03F376D1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Moneta Money Bank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A643078-C50D-42E4-F5BA-49E230D97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27056"/>
              </p:ext>
            </p:extLst>
          </p:nvPr>
        </p:nvGraphicFramePr>
        <p:xfrm>
          <a:off x="838202" y="2555282"/>
          <a:ext cx="10515598" cy="2026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7645">
                  <a:extLst>
                    <a:ext uri="{9D8B030D-6E8A-4147-A177-3AD203B41FA5}">
                      <a16:colId xmlns:a16="http://schemas.microsoft.com/office/drawing/2014/main" val="4257898446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624039050"/>
                    </a:ext>
                  </a:extLst>
                </a:gridCol>
                <a:gridCol w="3112663">
                  <a:extLst>
                    <a:ext uri="{9D8B030D-6E8A-4147-A177-3AD203B41FA5}">
                      <a16:colId xmlns:a16="http://schemas.microsoft.com/office/drawing/2014/main" val="1392327117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34608172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STRENGHTS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WEAKNESSES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OPPORTUNITIES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THREATS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52232"/>
                  </a:ext>
                </a:extLst>
              </a:tr>
              <a:tr h="1441969"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Specializace na půjčky, dostupnost</a:t>
                      </a:r>
                    </a:p>
                  </a:txBody>
                  <a:tcPr anchor="ctr">
                    <a:solidFill>
                      <a:srgbClr val="B9173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Omezená nabídka pro velké firmy</a:t>
                      </a:r>
                      <a:endParaRPr lang="pl-PL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9173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Zaměření na malé podnikatele</a:t>
                      </a:r>
                    </a:p>
                  </a:txBody>
                  <a:tcPr anchor="ctr">
                    <a:solidFill>
                      <a:srgbClr val="B9173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Legislativní změny v oblasti půjček</a:t>
                      </a:r>
                    </a:p>
                  </a:txBody>
                  <a:tcPr anchor="ctr">
                    <a:solidFill>
                      <a:srgbClr val="B917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1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17C5BF-D71E-3899-1EFD-01D5C515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Vícekriteriální analýza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76C61727-D690-8B2C-A4A5-09E9E9A0D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94573"/>
              </p:ext>
            </p:extLst>
          </p:nvPr>
        </p:nvGraphicFramePr>
        <p:xfrm>
          <a:off x="1369155" y="2063750"/>
          <a:ext cx="945369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1675">
                  <a:extLst>
                    <a:ext uri="{9D8B030D-6E8A-4147-A177-3AD203B41FA5}">
                      <a16:colId xmlns:a16="http://schemas.microsoft.com/office/drawing/2014/main" val="402597528"/>
                    </a:ext>
                  </a:extLst>
                </a:gridCol>
                <a:gridCol w="1536382">
                  <a:extLst>
                    <a:ext uri="{9D8B030D-6E8A-4147-A177-3AD203B41FA5}">
                      <a16:colId xmlns:a16="http://schemas.microsoft.com/office/drawing/2014/main" val="2945109650"/>
                    </a:ext>
                  </a:extLst>
                </a:gridCol>
                <a:gridCol w="1723708">
                  <a:extLst>
                    <a:ext uri="{9D8B030D-6E8A-4147-A177-3AD203B41FA5}">
                      <a16:colId xmlns:a16="http://schemas.microsoft.com/office/drawing/2014/main" val="3495315333"/>
                    </a:ext>
                  </a:extLst>
                </a:gridCol>
                <a:gridCol w="1043750">
                  <a:extLst>
                    <a:ext uri="{9D8B030D-6E8A-4147-A177-3AD203B41FA5}">
                      <a16:colId xmlns:a16="http://schemas.microsoft.com/office/drawing/2014/main" val="1741220128"/>
                    </a:ext>
                  </a:extLst>
                </a:gridCol>
                <a:gridCol w="1826133">
                  <a:extLst>
                    <a:ext uri="{9D8B030D-6E8A-4147-A177-3AD203B41FA5}">
                      <a16:colId xmlns:a16="http://schemas.microsoft.com/office/drawing/2014/main" val="2442905898"/>
                    </a:ext>
                  </a:extLst>
                </a:gridCol>
                <a:gridCol w="1102042">
                  <a:extLst>
                    <a:ext uri="{9D8B030D-6E8A-4147-A177-3AD203B41FA5}">
                      <a16:colId xmlns:a16="http://schemas.microsoft.com/office/drawing/2014/main" val="1166514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BĚŽNÉ ÚČTY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SPOŘÍCÍ ÚČTY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PŮJČKY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MOBILNÍ </a:t>
                      </a:r>
                    </a:p>
                    <a:p>
                      <a:pPr algn="ctr"/>
                      <a:r>
                        <a:rPr lang="cs-CZ" dirty="0"/>
                        <a:t>BANKOVNICTVÍ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CELKEM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8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Česká Spořitelna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4416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Komerční banka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0238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Air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715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Moneta Money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3934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15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62B58-EF61-6A99-CB9E-13990471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Bodové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D5825C-9B51-ED0A-477B-30808EC4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Česká spořitelna: Silné zázemí, ale dražší poplatky (7/10)</a:t>
            </a:r>
          </a:p>
          <a:p>
            <a:r>
              <a:rPr lang="cs-CZ" dirty="0"/>
              <a:t>Komerční banka: Profesionální služby, vhodné pro firmy. (8/10)</a:t>
            </a:r>
          </a:p>
          <a:p>
            <a:r>
              <a:rPr lang="cs-CZ" dirty="0"/>
              <a:t>Air Bank: Skvělá volba pro jednoduché bankovnictví. (9/10)</a:t>
            </a:r>
          </a:p>
          <a:p>
            <a:r>
              <a:rPr lang="cs-CZ" dirty="0"/>
              <a:t>Moneta Money Bank: Výhodné půjčky, ale slabší digitální služby. (8/10)</a:t>
            </a:r>
          </a:p>
        </p:txBody>
      </p:sp>
    </p:spTree>
    <p:extLst>
      <p:ext uri="{BB962C8B-B14F-4D97-AF65-F5344CB8AC3E}">
        <p14:creationId xmlns:p14="http://schemas.microsoft.com/office/powerpoint/2010/main" val="107721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AF1407-361D-D708-1C27-3DBA66AE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D3F910-E016-51F5-A558-95C24521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Nejlepší volba: </a:t>
            </a:r>
            <a:r>
              <a:rPr lang="cs-CZ" b="1" dirty="0"/>
              <a:t>Air Bank</a:t>
            </a:r>
            <a:r>
              <a:rPr lang="cs-CZ" dirty="0"/>
              <a:t>, díky nízkým poplatkům, jednoduchosti a modernímu přístupu</a:t>
            </a:r>
          </a:p>
          <a:p>
            <a:r>
              <a:rPr lang="cs-CZ" dirty="0"/>
              <a:t>Doporučení: Každá banka má své silné stránky, záleží na individuálních potřebách klienta</a:t>
            </a:r>
          </a:p>
        </p:txBody>
      </p:sp>
    </p:spTree>
    <p:extLst>
      <p:ext uri="{BB962C8B-B14F-4D97-AF65-F5344CB8AC3E}">
        <p14:creationId xmlns:p14="http://schemas.microsoft.com/office/powerpoint/2010/main" val="10562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C3735-9267-A0BE-443F-56DB4126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7" b="18177"/>
          <a:stretch/>
        </p:blipFill>
        <p:spPr bwMode="auto">
          <a:xfrm>
            <a:off x="4043522" y="602133"/>
            <a:ext cx="3717080" cy="1131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3DEF6-9966-7B8A-F6A8-D762DEFE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23" y="2179197"/>
            <a:ext cx="10089102" cy="3710427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Největší banka v ČR podle počtu klientů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Nabízí široké spektrum produktů od běžných účtů po investice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Důraz na dlouhou tradici a důvěryhodnost</a:t>
            </a:r>
          </a:p>
        </p:txBody>
      </p:sp>
    </p:spTree>
    <p:extLst>
      <p:ext uri="{BB962C8B-B14F-4D97-AF65-F5344CB8AC3E}">
        <p14:creationId xmlns:p14="http://schemas.microsoft.com/office/powerpoint/2010/main" val="156912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B9DA0-FFA8-7CE4-47F3-EA3CB37A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55AE7D-FCB0-C4DB-D66E-40C6172B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r="128"/>
          <a:stretch/>
        </p:blipFill>
        <p:spPr bwMode="auto">
          <a:xfrm>
            <a:off x="4043522" y="611861"/>
            <a:ext cx="3717080" cy="1131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36BB7F-EAE4-CC3D-6E90-57DD518E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23" y="2179197"/>
            <a:ext cx="9408079" cy="3710427"/>
          </a:xfrm>
        </p:spPr>
        <p:txBody>
          <a:bodyPr anchor="t">
            <a:normAutofit/>
          </a:bodyPr>
          <a:lstStyle/>
          <a:p>
            <a:r>
              <a:rPr lang="cs-CZ" dirty="0"/>
              <a:t>Zaměřuje se na firmy i jednotlivce</a:t>
            </a:r>
          </a:p>
          <a:p>
            <a:r>
              <a:rPr lang="cs-CZ" dirty="0"/>
              <a:t>Inovativní přístup ke správě financí</a:t>
            </a:r>
          </a:p>
        </p:txBody>
      </p:sp>
    </p:spTree>
    <p:extLst>
      <p:ext uri="{BB962C8B-B14F-4D97-AF65-F5344CB8AC3E}">
        <p14:creationId xmlns:p14="http://schemas.microsoft.com/office/powerpoint/2010/main" val="11881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E3F1-2DEB-7F22-679F-83D4D8D8F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C5009C-5221-08EA-4E1C-884D046B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23" y="2179197"/>
            <a:ext cx="9408079" cy="3710427"/>
          </a:xfrm>
        </p:spPr>
        <p:txBody>
          <a:bodyPr anchor="t">
            <a:normAutofit/>
          </a:bodyPr>
          <a:lstStyle/>
          <a:p>
            <a:r>
              <a:rPr lang="cs-CZ" dirty="0"/>
              <a:t>Moderní banka zaměřená na digitalizaci</a:t>
            </a:r>
          </a:p>
          <a:p>
            <a:r>
              <a:rPr lang="cs-CZ" dirty="0"/>
              <a:t>Jednoduché produkty bez skrytých poplatků</a:t>
            </a:r>
          </a:p>
          <a:p>
            <a:r>
              <a:rPr lang="cs-CZ" dirty="0"/>
              <a:t>Atraktivní pro mladší generaci</a:t>
            </a:r>
          </a:p>
        </p:txBody>
      </p:sp>
      <p:pic>
        <p:nvPicPr>
          <p:cNvPr id="7170" name="Picture 2" descr="Kód banky 3030 - Air Bank - hyponamiru.cz">
            <a:extLst>
              <a:ext uri="{FF2B5EF4-FFF2-40B4-BE49-F238E27FC236}">
                <a16:creationId xmlns:a16="http://schemas.microsoft.com/office/drawing/2014/main" id="{1B10B832-AA51-BBB5-F2AA-8CD45CDE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66084"/>
            <a:ext cx="4819650" cy="240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B201F-02B3-5571-FFD4-737F9545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8A18C-7BD8-3BCF-D683-9D0F576E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23" y="2179197"/>
            <a:ext cx="9408079" cy="3710427"/>
          </a:xfrm>
        </p:spPr>
        <p:txBody>
          <a:bodyPr anchor="t">
            <a:normAutofit/>
          </a:bodyPr>
          <a:lstStyle/>
          <a:p>
            <a:r>
              <a:rPr lang="cs-CZ" dirty="0"/>
              <a:t>Silné postavení na trhu spotřebitelských půjček</a:t>
            </a:r>
          </a:p>
          <a:p>
            <a:r>
              <a:rPr lang="cs-CZ" dirty="0"/>
              <a:t>Nabízí produkty pro malé a střední podniky</a:t>
            </a:r>
          </a:p>
          <a:p>
            <a:r>
              <a:rPr lang="cs-CZ" dirty="0"/>
              <a:t>Zaměření na dostupnost a flexibilitu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029B50-B2D6-A5BC-D64F-F3D97303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8347" y="209550"/>
            <a:ext cx="6775306" cy="23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1" name="Rectangle 92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F66CE3-6A32-E084-DE4D-67268A57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9915"/>
            <a:ext cx="4443154" cy="1087819"/>
          </a:xfrm>
        </p:spPr>
        <p:txBody>
          <a:bodyPr anchor="b">
            <a:normAutofit/>
          </a:bodyPr>
          <a:lstStyle/>
          <a:p>
            <a:r>
              <a:rPr lang="cs-CZ" sz="3400" dirty="0"/>
              <a:t>Porovnávané oblasti</a:t>
            </a:r>
          </a:p>
        </p:txBody>
      </p:sp>
      <p:sp>
        <p:nvSpPr>
          <p:cNvPr id="9242" name="Rectangle 92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43" name="Rectangle 92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A845CD-54A1-B06F-A713-D652865F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19" y="2726433"/>
            <a:ext cx="4443154" cy="3492868"/>
          </a:xfrm>
        </p:spPr>
        <p:txBody>
          <a:bodyPr>
            <a:normAutofit/>
          </a:bodyPr>
          <a:lstStyle/>
          <a:p>
            <a:r>
              <a:rPr lang="cs-CZ" dirty="0"/>
              <a:t>Běžné účty</a:t>
            </a:r>
          </a:p>
          <a:p>
            <a:r>
              <a:rPr lang="cs-CZ" dirty="0"/>
              <a:t>Spořící účty</a:t>
            </a:r>
          </a:p>
          <a:p>
            <a:r>
              <a:rPr lang="cs-CZ" dirty="0"/>
              <a:t>Půjčky</a:t>
            </a:r>
          </a:p>
          <a:p>
            <a:r>
              <a:rPr lang="cs-CZ" dirty="0"/>
              <a:t>Mobilní bankovnictví</a:t>
            </a:r>
          </a:p>
        </p:txBody>
      </p:sp>
      <p:pic>
        <p:nvPicPr>
          <p:cNvPr id="9222" name="Picture 6" descr="5 tipů, jak získat okamžitě peníze navíc do rodinného rozpočtu | Kurzy.cz">
            <a:extLst>
              <a:ext uri="{FF2B5EF4-FFF2-40B4-BE49-F238E27FC236}">
                <a16:creationId xmlns:a16="http://schemas.microsoft.com/office/drawing/2014/main" id="{D77EE8A0-220E-3394-7FFC-EF7510DCB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459" y="1144527"/>
            <a:ext cx="5754340" cy="4568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5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35B63E-428B-A53B-E035-DB99005F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7F9CEF-EEE1-75A8-C1C3-E7378852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Česká spořitelna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64C6F2F-77E3-3AB4-FFCD-61CB1139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33707"/>
              </p:ext>
            </p:extLst>
          </p:nvPr>
        </p:nvGraphicFramePr>
        <p:xfrm>
          <a:off x="838202" y="2555282"/>
          <a:ext cx="10515598" cy="2026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7645">
                  <a:extLst>
                    <a:ext uri="{9D8B030D-6E8A-4147-A177-3AD203B41FA5}">
                      <a16:colId xmlns:a16="http://schemas.microsoft.com/office/drawing/2014/main" val="4257898446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624039050"/>
                    </a:ext>
                  </a:extLst>
                </a:gridCol>
                <a:gridCol w="3112663">
                  <a:extLst>
                    <a:ext uri="{9D8B030D-6E8A-4147-A177-3AD203B41FA5}">
                      <a16:colId xmlns:a16="http://schemas.microsoft.com/office/drawing/2014/main" val="1392327117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34608172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STRENGHTS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352232"/>
                  </a:ext>
                </a:extLst>
              </a:tr>
              <a:tr h="1441969">
                <a:tc>
                  <a:txBody>
                    <a:bodyPr/>
                    <a:lstStyle/>
                    <a:p>
                      <a:pPr algn="l"/>
                      <a:r>
                        <a:rPr lang="cs-CZ" sz="2400" dirty="0"/>
                        <a:t>Široká nabídka produktů, dlouhá tradice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/>
                        <a:t>Vyšší poplatky než u konkurence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/>
                        <a:t>Rozšíření digitálních </a:t>
                      </a:r>
                    </a:p>
                    <a:p>
                      <a:pPr algn="l"/>
                      <a:r>
                        <a:rPr lang="cs-CZ" sz="2400" dirty="0"/>
                        <a:t>služeb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/>
                        <a:t>Rostoucí konkurence moderních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6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8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EF3F1-8A8C-9BD2-3160-7D19D0B2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DF6F8-F692-C5DC-B747-123DA4DD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B1FEE9-CE4A-C027-36D9-CA3AC883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Komerční banka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CA5D13C-EFE7-D738-AD3E-50CE638D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33563"/>
              </p:ext>
            </p:extLst>
          </p:nvPr>
        </p:nvGraphicFramePr>
        <p:xfrm>
          <a:off x="838202" y="2555282"/>
          <a:ext cx="10515598" cy="2026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7645">
                  <a:extLst>
                    <a:ext uri="{9D8B030D-6E8A-4147-A177-3AD203B41FA5}">
                      <a16:colId xmlns:a16="http://schemas.microsoft.com/office/drawing/2014/main" val="4257898446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624039050"/>
                    </a:ext>
                  </a:extLst>
                </a:gridCol>
                <a:gridCol w="3112663">
                  <a:extLst>
                    <a:ext uri="{9D8B030D-6E8A-4147-A177-3AD203B41FA5}">
                      <a16:colId xmlns:a16="http://schemas.microsoft.com/office/drawing/2014/main" val="1392327117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34608172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STRENGHTS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WEAKNESSES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OPPORTUNITIES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THREATS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52232"/>
                  </a:ext>
                </a:extLst>
              </a:tr>
              <a:tr h="1441969"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Mezinárodní zázemí, inovace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>
                          <a:solidFill>
                            <a:schemeClr val="bg1"/>
                          </a:solidFill>
                        </a:rPr>
                        <a:t>Složitější produkty pro nové klienty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Rozvoj firemního financování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bg1"/>
                          </a:solidFill>
                        </a:rPr>
                        <a:t>Ekonomické změny ovlivňující firmy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0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92169-A9BB-2584-31EF-35494B18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E32E-67E8-A6CF-86E4-A8E4F218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3F25D-52EE-604B-6503-4772273C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Air Bank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279CDAA-9CE9-64FD-B34B-E38FE809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99175"/>
              </p:ext>
            </p:extLst>
          </p:nvPr>
        </p:nvGraphicFramePr>
        <p:xfrm>
          <a:off x="838202" y="2555282"/>
          <a:ext cx="10515598" cy="2026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7645">
                  <a:extLst>
                    <a:ext uri="{9D8B030D-6E8A-4147-A177-3AD203B41FA5}">
                      <a16:colId xmlns:a16="http://schemas.microsoft.com/office/drawing/2014/main" val="4257898446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624039050"/>
                    </a:ext>
                  </a:extLst>
                </a:gridCol>
                <a:gridCol w="3112663">
                  <a:extLst>
                    <a:ext uri="{9D8B030D-6E8A-4147-A177-3AD203B41FA5}">
                      <a16:colId xmlns:a16="http://schemas.microsoft.com/office/drawing/2014/main" val="1392327117"/>
                    </a:ext>
                  </a:extLst>
                </a:gridCol>
                <a:gridCol w="2467645">
                  <a:extLst>
                    <a:ext uri="{9D8B030D-6E8A-4147-A177-3AD203B41FA5}">
                      <a16:colId xmlns:a16="http://schemas.microsoft.com/office/drawing/2014/main" val="134608172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STRENGHTS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352232"/>
                  </a:ext>
                </a:extLst>
              </a:tr>
              <a:tr h="1441969"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Nízké poplatky, moderní přístup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>
                          <a:solidFill>
                            <a:schemeClr val="tx1"/>
                          </a:solidFill>
                        </a:rPr>
                        <a:t>Omezená pobočková síť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Růst mezi mladšími klienty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Silná konkurence zavedených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6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669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c1200c-b753-4067-96c9-88e218ca00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667EC226D69442AC31C55262B15E33" ma:contentTypeVersion="13" ma:contentTypeDescription="Vytvoří nový dokument" ma:contentTypeScope="" ma:versionID="2108d76e0581ef9298966427ed1c9a76">
  <xsd:schema xmlns:xsd="http://www.w3.org/2001/XMLSchema" xmlns:xs="http://www.w3.org/2001/XMLSchema" xmlns:p="http://schemas.microsoft.com/office/2006/metadata/properties" xmlns:ns3="4bc1200c-b753-4067-96c9-88e218ca007d" xmlns:ns4="e908a252-af1d-4e12-a5d9-0ec3b29b3f0a" targetNamespace="http://schemas.microsoft.com/office/2006/metadata/properties" ma:root="true" ma:fieldsID="b9648f44ff29f3fe015a0fe349660d27" ns3:_="" ns4:_="">
    <xsd:import namespace="4bc1200c-b753-4067-96c9-88e218ca007d"/>
    <xsd:import namespace="e908a252-af1d-4e12-a5d9-0ec3b29b3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1200c-b753-4067-96c9-88e218ca0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8a252-af1d-4e12-a5d9-0ec3b29b3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C84A5-6335-4B23-8773-BC7213624238}">
  <ds:schemaRefs>
    <ds:schemaRef ds:uri="http://purl.org/dc/elements/1.1/"/>
    <ds:schemaRef ds:uri="http://www.w3.org/XML/1998/namespace"/>
    <ds:schemaRef ds:uri="4bc1200c-b753-4067-96c9-88e218ca007d"/>
    <ds:schemaRef ds:uri="http://schemas.microsoft.com/office/infopath/2007/PartnerControls"/>
    <ds:schemaRef ds:uri="http://schemas.openxmlformats.org/package/2006/metadata/core-properties"/>
    <ds:schemaRef ds:uri="e908a252-af1d-4e12-a5d9-0ec3b29b3f0a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41F2667-3A33-4230-973E-452E9534E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72F41-8E80-4A36-B519-DC683CF796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1200c-b753-4067-96c9-88e218ca007d"/>
    <ds:schemaRef ds:uri="e908a252-af1d-4e12-a5d9-0ec3b29b3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613</Words>
  <Application>Microsoft Office PowerPoint</Application>
  <PresentationFormat>Širokoúhlá obrazovka</PresentationFormat>
  <Paragraphs>139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Motiv Office</vt:lpstr>
      <vt:lpstr>Banky a srovnání jejich produktů</vt:lpstr>
      <vt:lpstr>Prezentace aplikace PowerPoint</vt:lpstr>
      <vt:lpstr>Prezentace aplikace PowerPoint</vt:lpstr>
      <vt:lpstr>Prezentace aplikace PowerPoint</vt:lpstr>
      <vt:lpstr>Prezentace aplikace PowerPoint</vt:lpstr>
      <vt:lpstr>Porovnávané oblasti</vt:lpstr>
      <vt:lpstr>SWOT Analýza</vt:lpstr>
      <vt:lpstr>SWOT Analýza</vt:lpstr>
      <vt:lpstr>SWOT Analýza</vt:lpstr>
      <vt:lpstr>SWOT Analýza</vt:lpstr>
      <vt:lpstr>Vícekriteriální analýza</vt:lpstr>
      <vt:lpstr>Bodové hodnocení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Hajžman</dc:creator>
  <cp:lastModifiedBy>Daniel Hajžman</cp:lastModifiedBy>
  <cp:revision>2</cp:revision>
  <dcterms:created xsi:type="dcterms:W3CDTF">2024-11-27T07:27:37Z</dcterms:created>
  <dcterms:modified xsi:type="dcterms:W3CDTF">2024-12-01T15:35:03Z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0x01010055667EC226D69442AC31C55262B15E33</vt:lpwstr>
  </property>
</Properties>
</file>