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1" r:id="rId9"/>
    <p:sldId id="268" r:id="rId10"/>
    <p:sldId id="263" r:id="rId11"/>
    <p:sldId id="270" r:id="rId12"/>
    <p:sldId id="269" r:id="rId13"/>
    <p:sldId id="272" r:id="rId14"/>
    <p:sldId id="271" r:id="rId15"/>
    <p:sldId id="273" r:id="rId16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98D58-D97D-4EFE-BE24-07FE6FCDA2C6}" v="14" dt="2023-12-03T16:33:20.416"/>
    <p1510:client id="{C4DF8F62-D2AA-4333-8D9E-BA34CE93087A}" v="297" dt="2023-12-03T17:22:00.106"/>
    <p1510:client id="{E5FA9264-4CE2-F13A-FAAF-035BA4718368}" v="1154" dt="2023-12-03T17:24:25.656"/>
    <p1510:client id="{F4F56423-BD70-54C6-F682-1D90EAF6B316}" v="124" dt="2023-12-05T15:46:1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C075B7F1-77DE-41E2-96A8-CECC5F6BA7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7FC9CDC-378B-4E22-92F5-77F972F027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74302-6BCE-48AF-A7A8-E7F222358B51}" type="datetime1">
              <a:rPr lang="cs-CZ" smtClean="0"/>
              <a:t>05.12.2023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6B4182D-598C-48BA-AF06-DF8055E812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50DB9E-8000-4510-871A-2E1AB7CAE1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10434-465C-4826-BC0D-92DFB8CBD2A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7548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7EFD1-2B7F-4E50-9831-7E0865E962F9}" type="datetime1">
              <a:rPr lang="cs-CZ" noProof="0" smtClean="0"/>
              <a:pPr/>
              <a:t>05.12.2023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Po kliknutí můžete upravovat styly textu v předloze.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DA974-BE93-49AE-B0A9-E6CD1C133B06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73722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DA974-BE93-49AE-B0A9-E6CD1C133B06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070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Obrázek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rtlCol="0" anchor="b">
            <a:noAutofit/>
          </a:bodyPr>
          <a:lstStyle>
            <a:lvl1pPr algn="r">
              <a:defRPr sz="54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680322" y="4394039"/>
            <a:ext cx="8144134" cy="111768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051BC7-59A3-40EE-B8B8-7E69052FCBD3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ázek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rtlCol="0" anchor="b">
            <a:normAutofit/>
          </a:bodyPr>
          <a:lstStyle>
            <a:lvl1pPr>
              <a:defRPr sz="24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19" y="5169583"/>
            <a:ext cx="9613862" cy="622971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0C21E4-6318-4515-82F2-917CFF343588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titul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Obrázek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EB443-0B13-4F7A-B3C9-387173293025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Obrázek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Obdélník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bdélník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12" name="Zástupný symbol pro text 3"/>
          <p:cNvSpPr>
            <a:spLocks noGrp="1"/>
          </p:cNvSpPr>
          <p:nvPr>
            <p:ph type="body" sz="half" idx="13" hasCustomPrompt="1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52220D-1F6C-45D0-8128-F80AC1B8BF53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  <p:sp>
        <p:nvSpPr>
          <p:cNvPr id="16" name="Textové pole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sz="7200" noProof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7" name="Textové pole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cs-CZ" sz="7200" noProof="0">
                <a:solidFill>
                  <a:schemeClr val="tx1"/>
                </a:solidFill>
                <a:effectLst/>
              </a:rPr>
              <a:t>“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Obrázek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Obdélník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bdélník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0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CE3379-A512-4ACD-BB63-430154A40F04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Obrázek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Obdélník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Obdélník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Nadpis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7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8" name="Zástupný symbol pro text 3"/>
          <p:cNvSpPr>
            <a:spLocks noGrp="1"/>
          </p:cNvSpPr>
          <p:nvPr>
            <p:ph type="body" sz="half" idx="15" hasCustomPrompt="1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9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0" name="Zástupný symbol pro text 3"/>
          <p:cNvSpPr>
            <a:spLocks noGrp="1"/>
          </p:cNvSpPr>
          <p:nvPr>
            <p:ph type="body" sz="half" idx="16" hasCustomPrompt="1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1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12" name="Zástupný symbol pro text 3"/>
          <p:cNvSpPr>
            <a:spLocks noGrp="1"/>
          </p:cNvSpPr>
          <p:nvPr>
            <p:ph type="body" sz="half" idx="17" hasCustomPrompt="1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198067-5DFE-4ABD-907E-25A68B1AF7BA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ázek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Obdélní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bdélní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Nadpis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19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0" name="Zástupný symbol obrázku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1" name="Zástupný symbol pro text 3"/>
          <p:cNvSpPr>
            <a:spLocks noGrp="1"/>
          </p:cNvSpPr>
          <p:nvPr>
            <p:ph type="body" sz="half" idx="18" hasCustomPrompt="1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2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3" name="Zástupný symbol obrázku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4" name="Zástupný symbol pro text 3"/>
          <p:cNvSpPr>
            <a:spLocks noGrp="1"/>
          </p:cNvSpPr>
          <p:nvPr>
            <p:ph type="body" sz="half" idx="19" hasCustomPrompt="1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5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26" name="Zástupný symbol obrázku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27" name="Zástupný symbol pro text 3"/>
          <p:cNvSpPr>
            <a:spLocks noGrp="1"/>
          </p:cNvSpPr>
          <p:nvPr>
            <p:ph type="body" sz="half" idx="20" hasCustomPrompt="1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5125AD-E273-4409-8F6F-2764C519E5E1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Obrázek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r">
              <a:defRPr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A76023-885A-4DCA-A34C-1FD3B4964E0B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bdélník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680322" y="609597"/>
            <a:ext cx="8870004" cy="5326589"/>
          </a:xfrm>
        </p:spPr>
        <p:txBody>
          <a:bodyPr vert="eaVert"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 rtlCol="0"/>
          <a:lstStyle/>
          <a:p>
            <a:pPr rtl="0"/>
            <a:fld id="{40164EB6-E4B9-494D-8A70-232E97CC59E4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rtlCol="0" anchor="t"/>
          <a:lstStyle>
            <a:lvl1pPr algn="ctr">
              <a:defRPr/>
            </a:lvl1pPr>
          </a:lstStyle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ázek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Obrázek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Obdélník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bdélník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23F529-3B0F-407D-B309-6EC5339862FD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Obrázek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Obdélník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CE8949-A914-429C-9A7B-45E6D6AF22DB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ázek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CB04B-21C3-40B0-AAB1-87759564D9E6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Obrázek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Obdélník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élník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906350" y="2336873"/>
            <a:ext cx="4472327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5820154" y="2336873"/>
            <a:ext cx="4474028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2BA88-2360-4429-95E3-FDE904579AD0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Obrázek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Obdélník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Obdélník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B78C4C-7714-40A7-886A-A1BCF96ADA8E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Obdélník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91D31D-BC8E-4891-B1A8-872DE918FF3A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ázek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4685846" y="2336873"/>
            <a:ext cx="5608336" cy="359931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D833C9-3DE7-421D-AB81-DD5EAC94297D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Obrázek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Obdélník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680323" y="2336873"/>
            <a:ext cx="3876256" cy="3599315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365453-B9A7-4894-BE0E-703A63FC0D4E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cs-CZ" noProof="0" smtClean="0"/>
              <a:t>‹#›</a:t>
            </a:fld>
            <a:endParaRPr lang="cs-CZ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cs-CZ" noProof="0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EA1A6B6-F376-4A8A-B95F-580E222BF3DF}" type="datetime1">
              <a:rPr lang="cs-CZ" noProof="0" smtClean="0"/>
              <a:t>05.12.2023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err="1"/>
              <a:t>PrintInk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Daniel </a:t>
            </a:r>
            <a:r>
              <a:rPr lang="cs-CZ" err="1"/>
              <a:t>Hajžman</a:t>
            </a:r>
            <a:r>
              <a:rPr lang="cs-CZ"/>
              <a:t>, Barbora Babyková</a:t>
            </a:r>
          </a:p>
        </p:txBody>
      </p:sp>
    </p:spTree>
    <p:extLst>
      <p:ext uri="{BB962C8B-B14F-4D97-AF65-F5344CB8AC3E}">
        <p14:creationId xmlns:p14="http://schemas.microsoft.com/office/powerpoint/2010/main" val="414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Akční programy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09F58-5821-E6C9-4F85-4E63F265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Soutěže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Věrnostní program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Workshopy a kurzy potisku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Limitované edice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Sezónní slevy</a:t>
            </a:r>
          </a:p>
        </p:txBody>
      </p:sp>
    </p:spTree>
    <p:extLst>
      <p:ext uri="{BB962C8B-B14F-4D97-AF65-F5344CB8AC3E}">
        <p14:creationId xmlns:p14="http://schemas.microsoft.com/office/powerpoint/2010/main" val="11109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Rizika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09F58-5821-E6C9-4F85-4E63F265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Kvalita potisku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Zpoždění dodání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Nesoulad s designem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Konkurence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r>
              <a:rPr lang="cs-CZ" sz="2400"/>
              <a:t>Změny v trendech a preferencích </a:t>
            </a:r>
          </a:p>
        </p:txBody>
      </p:sp>
    </p:spTree>
    <p:extLst>
      <p:ext uri="{BB962C8B-B14F-4D97-AF65-F5344CB8AC3E}">
        <p14:creationId xmlns:p14="http://schemas.microsoft.com/office/powerpoint/2010/main" val="372355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Naše produkty</a:t>
            </a:r>
          </a:p>
        </p:txBody>
      </p:sp>
      <p:pic>
        <p:nvPicPr>
          <p:cNvPr id="4" name="Zástupný obsah 3" descr="7 Ways to Print T-shirts Using Digital Technology | Roland DG">
            <a:extLst>
              <a:ext uri="{FF2B5EF4-FFF2-40B4-BE49-F238E27FC236}">
                <a16:creationId xmlns:a16="http://schemas.microsoft.com/office/drawing/2014/main" id="{71CBA9B9-14E1-1EAB-7734-DC3D9A868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6419" y="2234205"/>
            <a:ext cx="4429332" cy="2949752"/>
          </a:xfrm>
        </p:spPr>
      </p:pic>
      <p:pic>
        <p:nvPicPr>
          <p:cNvPr id="5" name="Obrázek 4" descr="900+ ~ T-Shirt Design ~ ideas | t shirt, shirt designs, mens tshirts">
            <a:extLst>
              <a:ext uri="{FF2B5EF4-FFF2-40B4-BE49-F238E27FC236}">
                <a16:creationId xmlns:a16="http://schemas.microsoft.com/office/drawing/2014/main" id="{6B03F8AE-C4EE-3884-1CEE-A37CC04F0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919" y="2286056"/>
            <a:ext cx="2743200" cy="3922776"/>
          </a:xfrm>
          <a:prstGeom prst="rect">
            <a:avLst/>
          </a:prstGeom>
        </p:spPr>
      </p:pic>
      <p:pic>
        <p:nvPicPr>
          <p:cNvPr id="6" name="Obrázek 5" descr="Vlastní potisk a nášivky | Čistý triko">
            <a:extLst>
              <a:ext uri="{FF2B5EF4-FFF2-40B4-BE49-F238E27FC236}">
                <a16:creationId xmlns:a16="http://schemas.microsoft.com/office/drawing/2014/main" id="{66A24616-4004-927E-39E5-F1B50BA5F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895" y="5311633"/>
            <a:ext cx="4079049" cy="140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Naše produkty</a:t>
            </a:r>
          </a:p>
        </p:txBody>
      </p:sp>
      <p:pic>
        <p:nvPicPr>
          <p:cNvPr id="7" name="Zástupný obsah 6" descr="Print On Demand T-shirts | Gelato">
            <a:extLst>
              <a:ext uri="{FF2B5EF4-FFF2-40B4-BE49-F238E27FC236}">
                <a16:creationId xmlns:a16="http://schemas.microsoft.com/office/drawing/2014/main" id="{49F23A70-37A3-37C7-AEFF-77E93CCFD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02" y="2327392"/>
            <a:ext cx="6397978" cy="3598863"/>
          </a:xfrm>
        </p:spPr>
      </p:pic>
      <p:pic>
        <p:nvPicPr>
          <p:cNvPr id="8" name="Obrázek 7" descr="How to print a t-shirt: a step-by-step guide to t-shirt printing - 99designs">
            <a:extLst>
              <a:ext uri="{FF2B5EF4-FFF2-40B4-BE49-F238E27FC236}">
                <a16:creationId xmlns:a16="http://schemas.microsoft.com/office/drawing/2014/main" id="{11322E79-5444-AEB2-B8C3-3A13D3619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22" y="2145587"/>
            <a:ext cx="3147718" cy="39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2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Naše produkty</a:t>
            </a:r>
          </a:p>
        </p:txBody>
      </p:sp>
      <p:pic>
        <p:nvPicPr>
          <p:cNvPr id="8" name="Zástupný obsah 7" descr="Stroj na digitální potisk textilu Kornit Breeze - Brno - Sbazar.cz">
            <a:extLst>
              <a:ext uri="{FF2B5EF4-FFF2-40B4-BE49-F238E27FC236}">
                <a16:creationId xmlns:a16="http://schemas.microsoft.com/office/drawing/2014/main" id="{B73E147B-469F-7A36-1C53-D5A11AABF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228" y="2546972"/>
            <a:ext cx="4502649" cy="3374746"/>
          </a:xfrm>
        </p:spPr>
      </p:pic>
      <p:pic>
        <p:nvPicPr>
          <p:cNvPr id="10" name="Obrázek 9" descr="the wall of winnipeg &amp; me aesthetic | Jobs in art, Artist aesthetic, Art  studio room">
            <a:extLst>
              <a:ext uri="{FF2B5EF4-FFF2-40B4-BE49-F238E27FC236}">
                <a16:creationId xmlns:a16="http://schemas.microsoft.com/office/drawing/2014/main" id="{6984AB8C-C4A0-7F28-E528-6B3255A2F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108" y="2245660"/>
            <a:ext cx="3047999" cy="3047999"/>
          </a:xfrm>
          <a:prstGeom prst="rect">
            <a:avLst/>
          </a:prstGeom>
        </p:spPr>
      </p:pic>
      <p:pic>
        <p:nvPicPr>
          <p:cNvPr id="5" name="Obrázek 4" descr="Digitální potisk textilu v Brně od 10 ks - Fanswear.cz">
            <a:extLst>
              <a:ext uri="{FF2B5EF4-FFF2-40B4-BE49-F238E27FC236}">
                <a16:creationId xmlns:a16="http://schemas.microsoft.com/office/drawing/2014/main" id="{194F8767-4089-7265-DCF3-0B4B1823F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626" y="4553496"/>
            <a:ext cx="3953435" cy="20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7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Děkujeme za pozornost!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09F58-5821-E6C9-4F85-4E63F265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34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F460D3-A336-7D32-E282-4413AE1C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Kdo jsme?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2DEF32-D665-3971-34BD-9F086ECF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cs-CZ" err="1"/>
              <a:t>PrintInk</a:t>
            </a:r>
            <a:endParaRPr lang="cs-CZ"/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cs-CZ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cs-CZ"/>
              <a:t>Potisk triček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cs-CZ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cs-CZ"/>
              <a:t>Předtištěná či na zakázku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cs-CZ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cs-CZ"/>
              <a:t>Cíloví zákazníci</a:t>
            </a:r>
          </a:p>
          <a:p>
            <a:pPr>
              <a:buFont typeface="Wingdings" panose="020B0604020202020204" pitchFamily="34" charset="0"/>
              <a:buChar char="Ø"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352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0AD113-C270-55F5-DE40-02B6A9E8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Náš produkt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74C808-234C-4DB1-356E-21C96622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69585" cy="3886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cs-CZ"/>
              <a:t>Jádro produktu</a:t>
            </a:r>
          </a:p>
          <a:p>
            <a:pPr marL="896938" lvl="1" indent="-439738">
              <a:buFont typeface="Wingdings" panose="020B0604020202020204" pitchFamily="34" charset="0"/>
              <a:buChar char="Ø"/>
            </a:pPr>
            <a:r>
              <a:rPr lang="cs-CZ"/>
              <a:t>Předtištěná trička</a:t>
            </a:r>
          </a:p>
          <a:p>
            <a:pPr marL="896938" lvl="1" indent="-439738">
              <a:buFont typeface="Wingdings" panose="020B0604020202020204" pitchFamily="34" charset="0"/>
              <a:buChar char="Ø"/>
            </a:pPr>
            <a:r>
              <a:rPr lang="cs-CZ"/>
              <a:t>Trička tištěná na zakázku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cs-CZ"/>
          </a:p>
          <a:p>
            <a:pPr lvl="1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Font typeface="+mj-lt"/>
              <a:buAutoNum type="arabicParenR"/>
            </a:pPr>
            <a:r>
              <a:rPr lang="cs-CZ"/>
              <a:t>Fyzický produkt</a:t>
            </a:r>
          </a:p>
          <a:p>
            <a:pPr marL="896938" lvl="2" indent="-457200">
              <a:buFont typeface="Wingdings" panose="020B0604020202020204" pitchFamily="34" charset="0"/>
              <a:buChar char="Ø"/>
            </a:pPr>
            <a:r>
              <a:rPr lang="cs-CZ" sz="2000">
                <a:ea typeface="+mn-lt"/>
                <a:cs typeface="+mn-lt"/>
              </a:rPr>
              <a:t>Trička ze 100% bavlny</a:t>
            </a:r>
            <a:endParaRPr lang="cs-CZ" sz="2000"/>
          </a:p>
          <a:p>
            <a:pPr marL="896938" lvl="1" indent="-457200">
              <a:buFont typeface="Wingdings" panose="020B0604020202020204" pitchFamily="34" charset="0"/>
              <a:buChar char="Ø"/>
            </a:pPr>
            <a:r>
              <a:rPr lang="cs-CZ">
                <a:ea typeface="+mn-lt"/>
                <a:cs typeface="+mn-lt"/>
              </a:rPr>
              <a:t>Kvalitní digitální potisk</a:t>
            </a:r>
            <a:endParaRPr lang="cs-CZ"/>
          </a:p>
          <a:p>
            <a:pPr marL="896938" lvl="1" indent="-457200">
              <a:buFont typeface="Wingdings" panose="020B0604020202020204" pitchFamily="34" charset="0"/>
              <a:buChar char="Ø"/>
            </a:pPr>
            <a:r>
              <a:rPr lang="cs-CZ">
                <a:ea typeface="+mn-lt"/>
                <a:cs typeface="+mn-lt"/>
              </a:rPr>
              <a:t>Velikosti XXS – XXL</a:t>
            </a:r>
            <a:endParaRPr lang="cs-CZ"/>
          </a:p>
          <a:p>
            <a:pPr marL="896938" lvl="1" indent="-457200">
              <a:buFont typeface="Wingdings" panose="020B0604020202020204" pitchFamily="34" charset="0"/>
              <a:buChar char="Ø"/>
            </a:pPr>
            <a:r>
              <a:rPr lang="cs-CZ">
                <a:ea typeface="+mn-lt"/>
                <a:cs typeface="+mn-lt"/>
              </a:rPr>
              <a:t>Zasíláme v eko-</a:t>
            </a:r>
            <a:r>
              <a:rPr lang="cs-CZ" err="1">
                <a:ea typeface="+mn-lt"/>
                <a:cs typeface="+mn-lt"/>
              </a:rPr>
              <a:t>friendly</a:t>
            </a:r>
            <a:r>
              <a:rPr lang="cs-CZ">
                <a:ea typeface="+mn-lt"/>
                <a:cs typeface="+mn-lt"/>
              </a:rPr>
              <a:t> papírových obalech</a:t>
            </a:r>
            <a:endParaRPr lang="cs-CZ"/>
          </a:p>
          <a:p>
            <a:pPr marL="914400" lvl="1" indent="-457200">
              <a:buFont typeface="Wingdings" panose="020B0604020202020204" pitchFamily="34" charset="0"/>
              <a:buChar char="Ø"/>
            </a:pPr>
            <a:endParaRPr lang="cs-CZ"/>
          </a:p>
          <a:p>
            <a:pPr lvl="1">
              <a:buFont typeface="Wingdings" panose="020B0604020202020204" pitchFamily="34" charset="0"/>
              <a:buChar char="Ø"/>
            </a:pPr>
            <a:endParaRPr lang="cs-CZ" sz="2400"/>
          </a:p>
          <a:p>
            <a:pPr lvl="1">
              <a:buFont typeface="Wingdings" panose="020B0604020202020204" pitchFamily="34" charset="0"/>
              <a:buChar char="Ø"/>
            </a:pPr>
            <a:endParaRPr lang="cs-CZ"/>
          </a:p>
          <a:p>
            <a:pPr>
              <a:buAutoNum type="arabicParenR"/>
            </a:pPr>
            <a:endParaRPr lang="cs-CZ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7EFC1EA5-D630-2535-9302-B0DC21BBB7B4}"/>
              </a:ext>
            </a:extLst>
          </p:cNvPr>
          <p:cNvSpPr txBox="1">
            <a:spLocks/>
          </p:cNvSpPr>
          <p:nvPr/>
        </p:nvSpPr>
        <p:spPr>
          <a:xfrm>
            <a:off x="5700557" y="2336873"/>
            <a:ext cx="3984026" cy="2953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>
                <a:ea typeface="+mn-lt"/>
                <a:cs typeface="+mn-lt"/>
              </a:rPr>
              <a:t>3) Rozšířený produkt</a:t>
            </a:r>
            <a:endParaRPr lang="cs-CZ"/>
          </a:p>
          <a:p>
            <a:pPr marL="896938" lvl="1" indent="-449263">
              <a:buFont typeface="Wingdings"/>
              <a:buChar char="Ø"/>
            </a:pPr>
            <a:r>
              <a:rPr lang="cs-CZ">
                <a:ea typeface="+mn-lt"/>
                <a:cs typeface="+mn-lt"/>
              </a:rPr>
              <a:t>Rychlá doprava po celé ČR a Slovensku</a:t>
            </a:r>
            <a:endParaRPr lang="cs-CZ"/>
          </a:p>
          <a:p>
            <a:pPr marL="896938" lvl="1" indent="-449263">
              <a:buFont typeface="Wingdings"/>
              <a:buChar char="Ø"/>
            </a:pPr>
            <a:r>
              <a:rPr lang="cs-CZ">
                <a:ea typeface="+mn-lt"/>
                <a:cs typeface="+mn-lt"/>
              </a:rPr>
              <a:t>Možnost reklamace v plné ceně objednávky</a:t>
            </a:r>
            <a:endParaRPr lang="cs-CZ"/>
          </a:p>
          <a:p>
            <a:pPr>
              <a:buFont typeface="Arial" panose="020B0604020202020204" pitchFamily="34" charset="0"/>
              <a:buAutoNum type="arabicParenR"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132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92242-CD18-07A5-8A00-C95A118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Marketingový mix 4P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C50E5B-7FE0-CAB3-23ED-43E709C7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cs-CZ" sz="2800"/>
              <a:t>Produkt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Bavlněná trička s potiskem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100% bavlna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Originální design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Na zakázku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Digitální tisk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</p:txBody>
      </p:sp>
      <p:pic>
        <p:nvPicPr>
          <p:cNvPr id="4098" name="Picture 2" descr="Tshirt - Free fashion icons">
            <a:extLst>
              <a:ext uri="{FF2B5EF4-FFF2-40B4-BE49-F238E27FC236}">
                <a16:creationId xmlns:a16="http://schemas.microsoft.com/office/drawing/2014/main" id="{5FF073F0-AEAE-15FE-C808-84967C498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88" y="2247755"/>
            <a:ext cx="3857017" cy="385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7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92242-CD18-07A5-8A00-C95A118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Marketingový mix 4P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C50E5B-7FE0-CAB3-23ED-43E709C7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19942"/>
            <a:ext cx="961386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800"/>
              <a:t>2)   Cena</a:t>
            </a:r>
            <a:endParaRPr lang="cs-CZ"/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Orientovaná na náklady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Marže 40 %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269 Kč 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</p:txBody>
      </p:sp>
      <p:pic>
        <p:nvPicPr>
          <p:cNvPr id="3074" name="Picture 2" descr="Money - Free business icons">
            <a:extLst>
              <a:ext uri="{FF2B5EF4-FFF2-40B4-BE49-F238E27FC236}">
                <a16:creationId xmlns:a16="http://schemas.microsoft.com/office/drawing/2014/main" id="{3D7A3FFE-6AF7-A76D-1EEE-15070E058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22" y="2450728"/>
            <a:ext cx="3561685" cy="3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92242-CD18-07A5-8A00-C95A118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Marketingový mix 4P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C50E5B-7FE0-CAB3-23ED-43E709C7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800"/>
              <a:t>3)  Distribuce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 err="1"/>
              <a:t>E-Shop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Na adresu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Zásilkovna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r>
              <a:rPr lang="cs-CZ" sz="2400"/>
              <a:t>ČR a Slovensko</a:t>
            </a:r>
          </a:p>
          <a:p>
            <a:pPr marL="914400" lvl="1" indent="-457200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  <a:p>
            <a:pPr marL="457200" indent="-457200">
              <a:buAutoNum type="arabicParenR"/>
            </a:pPr>
            <a:endParaRPr lang="cs-CZ"/>
          </a:p>
        </p:txBody>
      </p:sp>
      <p:pic>
        <p:nvPicPr>
          <p:cNvPr id="1026" name="Picture 2" descr="Delivery van - Free transport icons">
            <a:extLst>
              <a:ext uri="{FF2B5EF4-FFF2-40B4-BE49-F238E27FC236}">
                <a16:creationId xmlns:a16="http://schemas.microsoft.com/office/drawing/2014/main" id="{C4430BD2-55D2-2867-55AE-941EF9E38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721" y="1919710"/>
            <a:ext cx="4185062" cy="41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4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92242-CD18-07A5-8A00-C95A118DD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Marketingový mix 4P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C50E5B-7FE0-CAB3-23ED-43E709C7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2800"/>
              <a:t>4)  Propagace</a:t>
            </a:r>
            <a:endParaRPr lang="cs-CZ"/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Instagram, Facebook, </a:t>
            </a:r>
            <a:r>
              <a:rPr lang="cs-CZ" sz="2400" err="1"/>
              <a:t>Tiktok</a:t>
            </a:r>
            <a:endParaRPr lang="cs-CZ" sz="2400"/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Krátká kreativní videa</a:t>
            </a:r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Den otevřených dveří</a:t>
            </a:r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Telefonní linka</a:t>
            </a:r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E-mail</a:t>
            </a:r>
          </a:p>
          <a:p>
            <a:pPr marL="971550" lvl="1" indent="-514350">
              <a:buFont typeface="Wingdings" panose="020B0604020202020204" pitchFamily="34" charset="0"/>
              <a:buChar char="Ø"/>
            </a:pPr>
            <a:r>
              <a:rPr lang="cs-CZ" sz="2400"/>
              <a:t>Webové stránky</a:t>
            </a:r>
          </a:p>
          <a:p>
            <a:pPr marL="971550" lvl="1" indent="-514350">
              <a:buFont typeface="Wingdings" panose="020B0604020202020204" pitchFamily="34" charset="0"/>
              <a:buChar char="Ø"/>
            </a:pPr>
            <a:endParaRPr lang="cs-CZ" sz="2400"/>
          </a:p>
          <a:p>
            <a:pPr marL="914400" lvl="1" indent="-457200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cs-CZ"/>
          </a:p>
          <a:p>
            <a:pPr marL="457200" indent="-457200">
              <a:buFont typeface="Wingdings" panose="020B0604020202020204" pitchFamily="34" charset="0"/>
              <a:buChar char="Ø"/>
            </a:pPr>
            <a:endParaRPr lang="cs-CZ"/>
          </a:p>
        </p:txBody>
      </p:sp>
      <p:pic>
        <p:nvPicPr>
          <p:cNvPr id="2050" name="Picture 2" descr="Multimedia Meticulous Line icon">
            <a:extLst>
              <a:ext uri="{FF2B5EF4-FFF2-40B4-BE49-F238E27FC236}">
                <a16:creationId xmlns:a16="http://schemas.microsoft.com/office/drawing/2014/main" id="{E53E934B-F203-F4E4-D5C3-AAAB745B5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343" y="2683908"/>
            <a:ext cx="3252281" cy="32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01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09F58-5821-E6C9-4F85-4E63F265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0112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arenR"/>
            </a:pPr>
            <a:r>
              <a:rPr lang="cs-CZ" sz="3200"/>
              <a:t>S – </a:t>
            </a:r>
            <a:r>
              <a:rPr lang="cs-CZ" sz="3200" err="1"/>
              <a:t>Strengths</a:t>
            </a:r>
            <a:endParaRPr lang="cs-CZ" sz="3200"/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Kvalita tisku</a:t>
            </a:r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Inovace</a:t>
            </a:r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Zakázky</a:t>
            </a:r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Široký sortiment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59BFE9E-2F46-BAFB-E4B9-344B29C087A2}"/>
              </a:ext>
            </a:extLst>
          </p:cNvPr>
          <p:cNvSpPr txBox="1">
            <a:spLocks/>
          </p:cNvSpPr>
          <p:nvPr/>
        </p:nvSpPr>
        <p:spPr>
          <a:xfrm>
            <a:off x="5376499" y="2338754"/>
            <a:ext cx="3946795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3200"/>
              <a:t>2) W - </a:t>
            </a:r>
            <a:r>
              <a:rPr lang="cs-CZ" sz="3200" err="1"/>
              <a:t>Weaknesses</a:t>
            </a:r>
            <a:endParaRPr lang="cs-CZ" sz="3200"/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Vysoké náklady</a:t>
            </a:r>
          </a:p>
          <a:p>
            <a:pPr marL="896938" lvl="1" indent="-439738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Závislost na dodavatelích</a:t>
            </a:r>
          </a:p>
        </p:txBody>
      </p:sp>
    </p:spTree>
    <p:extLst>
      <p:ext uri="{BB962C8B-B14F-4D97-AF65-F5344CB8AC3E}">
        <p14:creationId xmlns:p14="http://schemas.microsoft.com/office/powerpoint/2010/main" val="7587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BE68C9-EA88-AC5D-76FB-1CB96C55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SWOT analýza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609F58-5821-E6C9-4F85-4E63F265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420597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sz="3200"/>
              <a:t>3) O – </a:t>
            </a:r>
            <a:r>
              <a:rPr lang="cs-CZ" sz="3200" err="1"/>
              <a:t>Opportunities</a:t>
            </a:r>
            <a:endParaRPr lang="cs-CZ" sz="3200"/>
          </a:p>
          <a:p>
            <a:pPr marL="896938" lvl="1" indent="-43973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/>
              <a:t>Rozšíření nabídky</a:t>
            </a:r>
          </a:p>
          <a:p>
            <a:pPr marL="896938" lvl="1" indent="-43973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/>
              <a:t>Expanze do zahraničí </a:t>
            </a:r>
          </a:p>
          <a:p>
            <a:pPr marL="896938" lvl="1" indent="-43973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/>
              <a:t>Zřízení kamenné prodejny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59BFE9E-2F46-BAFB-E4B9-344B29C087A2}"/>
              </a:ext>
            </a:extLst>
          </p:cNvPr>
          <p:cNvSpPr txBox="1">
            <a:spLocks/>
          </p:cNvSpPr>
          <p:nvPr/>
        </p:nvSpPr>
        <p:spPr>
          <a:xfrm>
            <a:off x="5376499" y="2338754"/>
            <a:ext cx="5549861" cy="3608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sz="3200"/>
              <a:t>4) T – </a:t>
            </a:r>
            <a:r>
              <a:rPr lang="cs-CZ" sz="3200" err="1"/>
              <a:t>Threats</a:t>
            </a:r>
            <a:endParaRPr lang="cs-CZ" sz="3200"/>
          </a:p>
          <a:p>
            <a:pPr marL="914400" lvl="1" indent="-457200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Konkurence</a:t>
            </a:r>
          </a:p>
          <a:p>
            <a:pPr marL="914400" lvl="1" indent="-457200">
              <a:spcAft>
                <a:spcPts val="1200"/>
              </a:spcAft>
              <a:buFont typeface="Wingdings" panose="020B0604020202020204" pitchFamily="34" charset="0"/>
              <a:buChar char="Ø"/>
            </a:pPr>
            <a:r>
              <a:rPr lang="cs-CZ" sz="2400"/>
              <a:t>Změny v chování zákazníků</a:t>
            </a:r>
          </a:p>
          <a:p>
            <a:pPr marL="896938" lvl="1" indent="-439738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cs-CZ" sz="2400"/>
              <a:t>Ekonomické faktory</a:t>
            </a:r>
          </a:p>
        </p:txBody>
      </p:sp>
    </p:spTree>
    <p:extLst>
      <p:ext uri="{BB962C8B-B14F-4D97-AF65-F5344CB8AC3E}">
        <p14:creationId xmlns:p14="http://schemas.microsoft.com/office/powerpoint/2010/main" val="215356074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TM00001032</Template>
  <Application>Microsoft Office PowerPoint</Application>
  <PresentationFormat>Širokoúhlá obrazovka</PresentationFormat>
  <Slides>15</Slides>
  <Notes>1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TM04033917[[fn=Berlin]]_novariants</vt:lpstr>
      <vt:lpstr>PrintInk</vt:lpstr>
      <vt:lpstr>Kdo jsme?</vt:lpstr>
      <vt:lpstr>Náš produkt</vt:lpstr>
      <vt:lpstr>Marketingový mix 4P</vt:lpstr>
      <vt:lpstr>Marketingový mix 4P</vt:lpstr>
      <vt:lpstr>Marketingový mix 4P</vt:lpstr>
      <vt:lpstr>Marketingový mix 4P</vt:lpstr>
      <vt:lpstr>SWOT analýza</vt:lpstr>
      <vt:lpstr>SWOT analýza</vt:lpstr>
      <vt:lpstr>Akční programy</vt:lpstr>
      <vt:lpstr>Rizika projektu</vt:lpstr>
      <vt:lpstr>Naše produkty</vt:lpstr>
      <vt:lpstr>Naše produkty</vt:lpstr>
      <vt:lpstr>Naše produkty</vt:lpstr>
      <vt:lpstr>Děkujeme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6</cp:revision>
  <dcterms:created xsi:type="dcterms:W3CDTF">2023-12-03T16:32:59Z</dcterms:created>
  <dcterms:modified xsi:type="dcterms:W3CDTF">2023-12-05T15:51:35Z</dcterms:modified>
</cp:coreProperties>
</file>