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29.05.2024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130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29.05.2024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718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29.05.2024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578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29.05.2024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5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29.05.2024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728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29.05.2024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10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29.05.2024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757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29.05.2024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498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29.05.2024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379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29.05.2024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430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29.05.2024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859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3A43DF-04A3-4662-88CA-28FDED1CFC09}" type="datetimeFigureOut">
              <a:rPr lang="cs-CZ" smtClean="0"/>
              <a:t>29.05.2024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425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Živnosti a jiné podnikání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Daniel </a:t>
            </a:r>
            <a:r>
              <a:rPr lang="cs-CZ" dirty="0" err="1"/>
              <a:t>Hajžman</a:t>
            </a:r>
          </a:p>
          <a:p>
            <a:r>
              <a:rPr lang="cs-CZ" dirty="0"/>
              <a:t>IF1</a:t>
            </a: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46E54B-F0F8-552A-4129-9A4CD32A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Podmínky pro provozování živnosti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A39A2B-4091-BA32-B6A5-9867CE341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ea typeface="+mn-lt"/>
                <a:cs typeface="+mn-lt"/>
              </a:rPr>
              <a:t>Podmínky všeobecné</a:t>
            </a:r>
            <a:endParaRPr lang="cs-CZ" dirty="0"/>
          </a:p>
          <a:p>
            <a:pPr lvl="1"/>
            <a:r>
              <a:rPr lang="cs-CZ" dirty="0">
                <a:ea typeface="+mn-lt"/>
                <a:cs typeface="+mn-lt"/>
              </a:rPr>
              <a:t>Plná svéprávnost </a:t>
            </a:r>
            <a:endParaRPr lang="cs-CZ" dirty="0"/>
          </a:p>
          <a:p>
            <a:pPr lvl="1"/>
            <a:r>
              <a:rPr lang="cs-CZ" dirty="0">
                <a:ea typeface="+mn-lt"/>
                <a:cs typeface="+mn-lt"/>
              </a:rPr>
              <a:t>Bezúhonnost </a:t>
            </a:r>
            <a:endParaRPr lang="cs-CZ" dirty="0"/>
          </a:p>
          <a:p>
            <a:pPr lvl="1"/>
            <a:r>
              <a:rPr lang="cs-CZ" dirty="0">
                <a:ea typeface="+mn-lt"/>
                <a:cs typeface="+mn-lt"/>
              </a:rPr>
              <a:t>Dosažení věku 18 let</a:t>
            </a:r>
          </a:p>
          <a:p>
            <a:pPr lvl="1"/>
            <a:r>
              <a:rPr lang="cs-CZ" dirty="0">
                <a:ea typeface="+mn-lt"/>
                <a:cs typeface="+mn-lt"/>
              </a:rPr>
              <a:t>FO nesmí mít daňové nedoplatky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70695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46E54B-F0F8-552A-4129-9A4CD32A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Podmínky pro provozování živnosti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A39A2B-4091-BA32-B6A5-9867CE341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ea typeface="+mn-lt"/>
                <a:cs typeface="+mn-lt"/>
              </a:rPr>
              <a:t>Podmínky zvláštní</a:t>
            </a:r>
            <a:endParaRPr lang="cs-CZ" dirty="0"/>
          </a:p>
          <a:p>
            <a:pPr lvl="1"/>
            <a:r>
              <a:rPr lang="cs-CZ" dirty="0">
                <a:ea typeface="+mn-lt"/>
                <a:cs typeface="+mn-lt"/>
              </a:rPr>
              <a:t>Předepsaná odborná způsobilost</a:t>
            </a:r>
            <a:endParaRPr lang="cs-CZ" dirty="0"/>
          </a:p>
          <a:p>
            <a:pPr lvl="1"/>
            <a:r>
              <a:rPr lang="cs-CZ" dirty="0">
                <a:ea typeface="+mn-lt"/>
                <a:cs typeface="+mn-lt"/>
              </a:rPr>
              <a:t>Jiná než odborná způsobilost (spolehlivost)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033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B54663-F5AC-521B-D156-18AB3BF0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Druhy živností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F9B85E-2F23-8DD3-4706-81AE62D13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ea typeface="+mn-lt"/>
                <a:cs typeface="+mn-lt"/>
              </a:rPr>
              <a:t>Ohlašovací</a:t>
            </a:r>
            <a:endParaRPr lang="cs-CZ" sz="2000" dirty="0">
              <a:ea typeface="+mn-lt"/>
              <a:cs typeface="+mn-lt"/>
            </a:endParaRPr>
          </a:p>
          <a:p>
            <a:pPr lvl="1"/>
            <a:r>
              <a:rPr lang="cs-CZ" dirty="0">
                <a:ea typeface="+mn-lt"/>
                <a:cs typeface="+mn-lt"/>
              </a:rPr>
              <a:t>Na základě ohlášení</a:t>
            </a:r>
          </a:p>
          <a:p>
            <a:r>
              <a:rPr lang="cs-CZ" dirty="0">
                <a:ea typeface="+mn-lt"/>
                <a:cs typeface="+mn-lt"/>
              </a:rPr>
              <a:t>Koncesované</a:t>
            </a:r>
          </a:p>
          <a:p>
            <a:pPr lvl="1"/>
            <a:r>
              <a:rPr lang="cs-CZ" dirty="0">
                <a:cs typeface="Arial"/>
              </a:rPr>
              <a:t>Na základě koncese (kladné vyjádření příslušného orgánu)</a:t>
            </a:r>
          </a:p>
          <a:p>
            <a:pPr marL="457200" indent="-457200"/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9055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B54663-F5AC-521B-D156-18AB3BF0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>
                <a:ea typeface="+mj-lt"/>
                <a:cs typeface="+mj-lt"/>
              </a:rPr>
              <a:t>Druhy živností: Ohlašovací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F9B85E-2F23-8DD3-4706-81AE62D13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ea typeface="+mn-lt"/>
                <a:cs typeface="+mn-lt"/>
              </a:rPr>
              <a:t>Na základě ohlášení</a:t>
            </a:r>
          </a:p>
          <a:p>
            <a:endParaRPr lang="cs-CZ" dirty="0"/>
          </a:p>
          <a:p>
            <a:r>
              <a:rPr lang="cs-CZ" sz="2800" dirty="0">
                <a:ea typeface="+mn-lt"/>
                <a:cs typeface="+mn-lt"/>
              </a:rPr>
              <a:t>Řemeslné</a:t>
            </a:r>
          </a:p>
          <a:p>
            <a:pPr lvl="1"/>
            <a:r>
              <a:rPr lang="cs-CZ" dirty="0"/>
              <a:t>Řeznictví, uzenářství, zednictví</a:t>
            </a:r>
          </a:p>
          <a:p>
            <a:r>
              <a:rPr lang="cs-CZ" dirty="0"/>
              <a:t>Vázané</a:t>
            </a:r>
          </a:p>
          <a:p>
            <a:pPr lvl="1"/>
            <a:r>
              <a:rPr lang="cs-CZ" dirty="0"/>
              <a:t>Masérské služby, účetnictví, provoz autoškoly</a:t>
            </a:r>
          </a:p>
          <a:p>
            <a:r>
              <a:rPr lang="cs-CZ" dirty="0"/>
              <a:t>Volné</a:t>
            </a:r>
          </a:p>
          <a:p>
            <a:pPr lvl="1"/>
            <a:r>
              <a:rPr lang="cs-CZ" dirty="0"/>
              <a:t>VO, MO, ubytovací služby, fotografické služby</a:t>
            </a:r>
          </a:p>
          <a:p>
            <a:pPr lvl="1"/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92749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B54663-F5AC-521B-D156-18AB3BF0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>
                <a:ea typeface="+mj-lt"/>
                <a:cs typeface="+mj-lt"/>
              </a:rPr>
              <a:t>Druhy živností: Koncesované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F9B85E-2F23-8DD3-4706-81AE62D13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cs-CZ" dirty="0"/>
              <a:t>Na základě koncese (kladné vyjádření příslušného orgánu)</a:t>
            </a:r>
          </a:p>
          <a:p>
            <a:pPr lvl="0"/>
            <a:endParaRPr lang="cs-CZ" dirty="0"/>
          </a:p>
          <a:p>
            <a:pPr lvl="0"/>
            <a:r>
              <a:rPr lang="cs-CZ" dirty="0"/>
              <a:t>Pohřební služby, CK, silniční dopravy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16571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B54663-F5AC-521B-D156-18AB3BF0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Právní normy upravující podnikání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F9B85E-2F23-8DD3-4706-81AE62D13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endParaRPr lang="cs-CZ" dirty="0"/>
          </a:p>
          <a:p>
            <a:pPr marL="514350" lvl="0" indent="-514350">
              <a:buFont typeface="+mj-lt"/>
              <a:buAutoNum type="arabicPeriod"/>
            </a:pPr>
            <a:r>
              <a:rPr lang="cs-CZ" dirty="0"/>
              <a:t>Živnostenský zákon</a:t>
            </a:r>
          </a:p>
          <a:p>
            <a:pPr marL="514350" lvl="0" indent="-514350">
              <a:buFont typeface="+mj-lt"/>
              <a:buAutoNum type="arabicPeriod"/>
            </a:pPr>
            <a:r>
              <a:rPr lang="cs-CZ" dirty="0"/>
              <a:t>Zákon obchodních korporacích</a:t>
            </a:r>
          </a:p>
          <a:p>
            <a:pPr marL="514350" lvl="0" indent="-514350">
              <a:buFont typeface="+mj-lt"/>
              <a:buAutoNum type="arabicPeriod"/>
            </a:pPr>
            <a:r>
              <a:rPr lang="cs-CZ" dirty="0"/>
              <a:t>Občanský zákoník</a:t>
            </a:r>
          </a:p>
          <a:p>
            <a:pPr marL="514350" lvl="0" indent="-514350">
              <a:buFont typeface="+mj-lt"/>
              <a:buAutoNum type="arabicPeriod"/>
            </a:pPr>
            <a:r>
              <a:rPr lang="cs-CZ" dirty="0"/>
              <a:t>Zákoník práce</a:t>
            </a:r>
          </a:p>
        </p:txBody>
      </p:sp>
    </p:spTree>
    <p:extLst>
      <p:ext uri="{BB962C8B-B14F-4D97-AF65-F5344CB8AC3E}">
        <p14:creationId xmlns:p14="http://schemas.microsoft.com/office/powerpoint/2010/main" val="3252681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B54663-F5AC-521B-D156-18AB3BF0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Živnostenská provozovna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F9B85E-2F23-8DD3-4706-81AE62D13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dirty="0"/>
              <a:t>= Prostor, ve kterém se vykonává podnikatelská činnosti</a:t>
            </a:r>
          </a:p>
          <a:p>
            <a:pPr lvl="0"/>
            <a:endParaRPr lang="cs-CZ" dirty="0"/>
          </a:p>
          <a:p>
            <a:pPr lvl="0"/>
            <a:r>
              <a:rPr lang="cs-CZ" dirty="0"/>
              <a:t>Nahlášena na ŽÚ</a:t>
            </a:r>
          </a:p>
          <a:p>
            <a:pPr lvl="0"/>
            <a:r>
              <a:rPr lang="cs-CZ" dirty="0"/>
              <a:t>Např. kancelář, prodejna, dílna</a:t>
            </a:r>
          </a:p>
          <a:p>
            <a:pPr lvl="0"/>
            <a:r>
              <a:rPr lang="cs-CZ" dirty="0"/>
              <a:t>musí splňovat stavební, požární a hygienické předpisy</a:t>
            </a:r>
          </a:p>
        </p:txBody>
      </p:sp>
    </p:spTree>
    <p:extLst>
      <p:ext uri="{BB962C8B-B14F-4D97-AF65-F5344CB8AC3E}">
        <p14:creationId xmlns:p14="http://schemas.microsoft.com/office/powerpoint/2010/main" val="4242983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B54663-F5AC-521B-D156-18AB3BF0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Označení provozovny musí obsahovat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F9B85E-2F23-8DD3-4706-81AE62D13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cs-CZ" dirty="0"/>
              <a:t>Obchodní firmu nebo jméno a příjmení podnikatele</a:t>
            </a:r>
          </a:p>
          <a:p>
            <a:pPr lvl="0"/>
            <a:r>
              <a:rPr lang="cs-CZ" dirty="0"/>
              <a:t>IČO, DIČ</a:t>
            </a:r>
          </a:p>
          <a:p>
            <a:pPr lvl="0"/>
            <a:r>
              <a:rPr lang="cs-CZ" dirty="0"/>
              <a:t>Provozní dobu</a:t>
            </a:r>
          </a:p>
          <a:p>
            <a:pPr lvl="0"/>
            <a:r>
              <a:rPr lang="cs-CZ" dirty="0"/>
              <a:t>Jméno a příjmení osoby zodpovědné za činnost provozovny</a:t>
            </a:r>
          </a:p>
          <a:p>
            <a:pPr lvl="0"/>
            <a:r>
              <a:rPr lang="cs-CZ" dirty="0"/>
              <a:t>U mobilní provozovny také sídlo firmy</a:t>
            </a:r>
          </a:p>
          <a:p>
            <a:pPr lvl="0"/>
            <a:r>
              <a:rPr lang="cs-CZ" dirty="0"/>
              <a:t>V případě ubytovacího zařízení musí být uvedena i třída a kategorie zařazení</a:t>
            </a:r>
          </a:p>
        </p:txBody>
      </p:sp>
    </p:spTree>
    <p:extLst>
      <p:ext uri="{BB962C8B-B14F-4D97-AF65-F5344CB8AC3E}">
        <p14:creationId xmlns:p14="http://schemas.microsoft.com/office/powerpoint/2010/main" val="1574528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803674-E5D5-45AC-B7C9-B5571A73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Obchodní společnosti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E74A97E-1A97-462F-AE69-143D9FDD0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= Subjekty, které jsou vytvořeny za účelem generování zisku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PO</a:t>
            </a:r>
          </a:p>
          <a:p>
            <a:pPr marL="514350" indent="-514350">
              <a:buFont typeface="+mj-lt"/>
              <a:buAutoNum type="alphaUcPeriod"/>
            </a:pPr>
            <a:r>
              <a:rPr lang="cs-CZ" dirty="0"/>
              <a:t>Osobní společnosti</a:t>
            </a:r>
          </a:p>
          <a:p>
            <a:pPr marL="514350" indent="-514350">
              <a:buFont typeface="+mj-lt"/>
              <a:buAutoNum type="alphaUcPeriod"/>
            </a:pPr>
            <a:r>
              <a:rPr lang="cs-CZ" dirty="0"/>
              <a:t>Kapitálové společnosti</a:t>
            </a:r>
          </a:p>
          <a:p>
            <a:pPr marL="514350" indent="-514350">
              <a:buFont typeface="+mj-lt"/>
              <a:buAutoNum type="alphaUcPeriod"/>
            </a:pPr>
            <a:r>
              <a:rPr lang="cs-CZ" dirty="0"/>
              <a:t>Smíšené společnosti</a:t>
            </a:r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63970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803674-E5D5-45AC-B7C9-B5571A73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Obchodní společnosti: Osobní spolčenosti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E74A97E-1A97-462F-AE69-143D9FDD0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/>
              <a:t>Kladen důraz na osobní účast společníků</a:t>
            </a:r>
          </a:p>
          <a:p>
            <a:pPr lvl="0"/>
            <a:r>
              <a:rPr lang="cs-CZ" dirty="0"/>
              <a:t>Ručí za závazky společnosti celým svým majetkem</a:t>
            </a:r>
          </a:p>
          <a:p>
            <a:pPr lvl="1"/>
            <a:r>
              <a:rPr lang="cs-CZ" dirty="0"/>
              <a:t>Veřejná obchodní společnost</a:t>
            </a:r>
          </a:p>
        </p:txBody>
      </p:sp>
    </p:spTree>
    <p:extLst>
      <p:ext uri="{BB962C8B-B14F-4D97-AF65-F5344CB8AC3E}">
        <p14:creationId xmlns:p14="http://schemas.microsoft.com/office/powerpoint/2010/main" val="370107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B2ABB5-6211-33AC-BBC3-9952907A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Podnikání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D585C59-3A5C-65F1-7E35-D27DCEDD8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dirty="0"/>
              <a:t>= Činnost vymezená zákonem vedoucí k dosažení zisku</a:t>
            </a:r>
          </a:p>
          <a:p>
            <a:pPr marL="0" indent="0">
              <a:buNone/>
            </a:pPr>
            <a:endParaRPr lang="cs-CZ" dirty="0"/>
          </a:p>
          <a:p>
            <a:pPr>
              <a:buFont typeface="Arial"/>
              <a:buChar char="•"/>
            </a:pPr>
            <a:r>
              <a:rPr lang="cs-CZ" dirty="0">
                <a:ea typeface="+mn-lt"/>
                <a:cs typeface="+mn-lt"/>
              </a:rPr>
              <a:t>Samostatně</a:t>
            </a:r>
            <a:endParaRPr lang="cs-CZ" dirty="0"/>
          </a:p>
          <a:p>
            <a:pPr>
              <a:buFont typeface="Arial"/>
              <a:buChar char="•"/>
            </a:pPr>
            <a:r>
              <a:rPr lang="cs-CZ" dirty="0">
                <a:ea typeface="+mn-lt"/>
                <a:cs typeface="+mn-lt"/>
              </a:rPr>
              <a:t>Na vlastní účet a odpovědnost</a:t>
            </a:r>
            <a:endParaRPr lang="cs-CZ" dirty="0"/>
          </a:p>
          <a:p>
            <a:pPr>
              <a:buFont typeface="Arial"/>
              <a:buChar char="•"/>
            </a:pPr>
            <a:r>
              <a:rPr lang="cs-CZ" dirty="0">
                <a:ea typeface="+mn-lt"/>
                <a:cs typeface="+mn-lt"/>
              </a:rPr>
              <a:t>Soustavně</a:t>
            </a:r>
            <a:endParaRPr lang="cs-CZ" dirty="0"/>
          </a:p>
          <a:p>
            <a:pPr>
              <a:buFont typeface="Arial"/>
              <a:buChar char="•"/>
            </a:pPr>
            <a:r>
              <a:rPr lang="cs-CZ" dirty="0">
                <a:ea typeface="+mn-lt"/>
                <a:cs typeface="+mn-lt"/>
              </a:rPr>
              <a:t>Účelem zisk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10392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803674-E5D5-45AC-B7C9-B5571A73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Obchodní společnosti: Kapitálové spolčenosti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E74A97E-1A97-462F-AE69-143D9FDD0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/>
              <a:t>Založeny především na kapitálovém vkladu společníků</a:t>
            </a:r>
          </a:p>
          <a:p>
            <a:pPr lvl="1"/>
            <a:r>
              <a:rPr lang="cs-CZ" dirty="0"/>
              <a:t>Společnost s ručením omezeným</a:t>
            </a:r>
          </a:p>
          <a:p>
            <a:pPr lvl="1"/>
            <a:r>
              <a:rPr lang="cs-CZ" dirty="0"/>
              <a:t>Akciová společnost</a:t>
            </a:r>
          </a:p>
        </p:txBody>
      </p:sp>
    </p:spTree>
    <p:extLst>
      <p:ext uri="{BB962C8B-B14F-4D97-AF65-F5344CB8AC3E}">
        <p14:creationId xmlns:p14="http://schemas.microsoft.com/office/powerpoint/2010/main" val="1329054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803674-E5D5-45AC-B7C9-B5571A73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Obchodní společnosti: Smíšené spolčenosti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E74A97E-1A97-462F-AE69-143D9FDD0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dirty="0"/>
              <a:t>Kombinují prvky osobních a kapitálových společností</a:t>
            </a:r>
          </a:p>
          <a:p>
            <a:pPr lvl="0"/>
            <a:r>
              <a:rPr lang="cs-CZ" dirty="0"/>
              <a:t>Větší flexibilita a organizace</a:t>
            </a:r>
          </a:p>
          <a:p>
            <a:pPr lvl="1"/>
            <a:r>
              <a:rPr lang="cs-CZ" dirty="0"/>
              <a:t>Komanditní společnost</a:t>
            </a:r>
          </a:p>
        </p:txBody>
      </p:sp>
    </p:spTree>
    <p:extLst>
      <p:ext uri="{BB962C8B-B14F-4D97-AF65-F5344CB8AC3E}">
        <p14:creationId xmlns:p14="http://schemas.microsoft.com/office/powerpoint/2010/main" val="225588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803674-E5D5-45AC-B7C9-B5571A73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Družstva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E74A97E-1A97-462F-AE69-143D9FDD0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= Společenství neuzavřeného počtu osob založené za účelem podnikání nebo zajišťování hospodářských, sociálních nebo jiných potřeb svých členů</a:t>
            </a:r>
          </a:p>
          <a:p>
            <a:pPr marL="0" indent="0">
              <a:buNone/>
            </a:pPr>
            <a:endParaRPr lang="cs-CZ" dirty="0"/>
          </a:p>
          <a:p>
            <a:pPr lvl="0"/>
            <a:r>
              <a:rPr lang="cs-CZ" dirty="0"/>
              <a:t>V zemědělství</a:t>
            </a:r>
          </a:p>
          <a:p>
            <a:pPr lvl="0"/>
            <a:r>
              <a:rPr lang="cs-CZ" dirty="0"/>
              <a:t>Bytové hospodářství</a:t>
            </a:r>
          </a:p>
          <a:p>
            <a:pPr lvl="0"/>
            <a:r>
              <a:rPr lang="cs-CZ" dirty="0"/>
              <a:t>Obchod</a:t>
            </a:r>
          </a:p>
          <a:p>
            <a:pPr lvl="0"/>
            <a:r>
              <a:rPr lang="cs-CZ" dirty="0"/>
              <a:t>Výrobní služby</a:t>
            </a:r>
          </a:p>
          <a:p>
            <a:pPr lvl="0"/>
            <a:r>
              <a:rPr lang="cs-CZ" dirty="0"/>
              <a:t>Alespoň 5 členů/2 PO</a:t>
            </a:r>
          </a:p>
        </p:txBody>
      </p:sp>
    </p:spTree>
    <p:extLst>
      <p:ext uri="{BB962C8B-B14F-4D97-AF65-F5344CB8AC3E}">
        <p14:creationId xmlns:p14="http://schemas.microsoft.com/office/powerpoint/2010/main" val="1878177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803674-E5D5-45AC-B7C9-B5571A73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Družstva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E74A97E-1A97-462F-AE69-143D9FDD0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099"/>
            <a:ext cx="10515600" cy="493843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cs-CZ" dirty="0"/>
              <a:t>Bytová družstva</a:t>
            </a:r>
          </a:p>
          <a:p>
            <a:pPr lvl="1"/>
            <a:r>
              <a:rPr lang="cs-CZ" dirty="0"/>
              <a:t>Zajištění bydlení svých členů</a:t>
            </a:r>
          </a:p>
          <a:p>
            <a:pPr lvl="1"/>
            <a:r>
              <a:rPr lang="cs-CZ" dirty="0"/>
              <a:t>Princip společného vlastnictví nemovitostí</a:t>
            </a:r>
          </a:p>
          <a:p>
            <a:pPr lvl="1"/>
            <a:r>
              <a:rPr lang="cs-CZ" dirty="0"/>
              <a:t>Správa bytového fondu</a:t>
            </a:r>
          </a:p>
          <a:p>
            <a:pPr marL="514350" indent="-514350">
              <a:buFont typeface="+mj-lt"/>
              <a:buAutoNum type="alphaUcPeriod"/>
            </a:pPr>
            <a:r>
              <a:rPr lang="cs-CZ" dirty="0"/>
              <a:t>Spotřebitelská, nákupní, prodejní</a:t>
            </a:r>
          </a:p>
          <a:p>
            <a:pPr lvl="1"/>
            <a:r>
              <a:rPr lang="cs-CZ" dirty="0"/>
              <a:t>Poskytují svým členům přístup k širokému spektru spotřebního zboží a služeb za výhodné ceny</a:t>
            </a:r>
          </a:p>
          <a:p>
            <a:pPr marL="514350" indent="-514350">
              <a:buFont typeface="+mj-lt"/>
              <a:buAutoNum type="alphaUcPeriod"/>
            </a:pPr>
            <a:r>
              <a:rPr lang="cs-CZ" dirty="0"/>
              <a:t>Výrobní</a:t>
            </a:r>
          </a:p>
          <a:p>
            <a:pPr lvl="1"/>
            <a:r>
              <a:rPr lang="cs-CZ" dirty="0"/>
              <a:t>Členové společně vlastní a řídí výrobní podnik</a:t>
            </a:r>
          </a:p>
          <a:p>
            <a:pPr lvl="1"/>
            <a:r>
              <a:rPr lang="cs-CZ" dirty="0"/>
              <a:t>Členové zároveň pracují v podniku a podílejí se na jeho provozu</a:t>
            </a:r>
          </a:p>
          <a:p>
            <a:pPr marL="514350" indent="-514350">
              <a:buFont typeface="+mj-lt"/>
              <a:buAutoNum type="alphaUcPeriod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42341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803674-E5D5-45AC-B7C9-B5571A73D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3357"/>
          </a:xfrm>
        </p:spPr>
        <p:txBody>
          <a:bodyPr/>
          <a:lstStyle/>
          <a:p>
            <a:pPr algn="ctr"/>
            <a:r>
              <a:rPr lang="cs-CZ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160433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5A3D29-F5FC-152A-6B96-362E02DF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Podnikatel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7E63C1E-0F10-27D2-8311-E3CFAF15E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cs-CZ" dirty="0">
                <a:ea typeface="+mn-lt"/>
                <a:cs typeface="+mn-lt"/>
              </a:rPr>
              <a:t>= Subjekt, který podniká</a:t>
            </a:r>
          </a:p>
          <a:p>
            <a:pPr>
              <a:buNone/>
            </a:pPr>
            <a:endParaRPr lang="cs-CZ" dirty="0"/>
          </a:p>
          <a:p>
            <a:pPr>
              <a:buFont typeface="Arial"/>
              <a:buChar char="•"/>
            </a:pPr>
            <a:r>
              <a:rPr lang="cs-CZ" dirty="0">
                <a:ea typeface="+mn-lt"/>
                <a:cs typeface="+mn-lt"/>
              </a:rPr>
              <a:t>Fyzická osoba</a:t>
            </a:r>
            <a:endParaRPr lang="cs-CZ" dirty="0"/>
          </a:p>
          <a:p>
            <a:pPr>
              <a:buFont typeface="Arial"/>
              <a:buChar char="•"/>
            </a:pPr>
            <a:r>
              <a:rPr lang="cs-CZ" dirty="0">
                <a:ea typeface="+mn-lt"/>
                <a:cs typeface="+mn-lt"/>
              </a:rPr>
              <a:t>Právnická osoba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4105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4A6D96-B070-59F6-6ADD-7F704603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Podnikatelský subjekt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1D603A-53AE-E46C-C521-16A9AD61B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Fyzická osoba – lidé jako přirození nositelé práv a povinností</a:t>
            </a:r>
          </a:p>
          <a:p>
            <a:pPr lvl="1"/>
            <a:r>
              <a:rPr lang="cs-CZ" dirty="0"/>
              <a:t>Způsobilost podnikat od 18 (plná svéprávnost)</a:t>
            </a:r>
          </a:p>
          <a:p>
            <a:r>
              <a:rPr lang="cs-CZ"/>
              <a:t>Právnická osoba – útvary vytvořené lidmi</a:t>
            </a:r>
          </a:p>
          <a:p>
            <a:pPr lvl="1"/>
            <a:r>
              <a:rPr lang="cs-CZ"/>
              <a:t>Samostatný právní subjekt</a:t>
            </a:r>
          </a:p>
          <a:p>
            <a:pPr lvl="1"/>
            <a:r>
              <a:rPr lang="cs-CZ"/>
              <a:t>Obchodní společnosti a družstva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61783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B9D923-E801-FD26-3613-7F7784EB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Druhy podnikání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0AE80AF-B812-CA39-FD12-7BE19ADCB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ea typeface="+mn-lt"/>
                <a:cs typeface="+mn-lt"/>
              </a:rPr>
              <a:t>Podle právní normy</a:t>
            </a:r>
            <a:endParaRPr lang="cs-CZ" dirty="0"/>
          </a:p>
          <a:p>
            <a:pPr lvl="1"/>
            <a:r>
              <a:rPr lang="cs-CZ" dirty="0">
                <a:ea typeface="+mn-lt"/>
                <a:cs typeface="+mn-lt"/>
              </a:rPr>
              <a:t>Živnostenské – na základě živnostenského oprávnění</a:t>
            </a:r>
            <a:endParaRPr lang="cs-CZ" dirty="0"/>
          </a:p>
          <a:p>
            <a:pPr lvl="1"/>
            <a:r>
              <a:rPr lang="cs-CZ" dirty="0">
                <a:ea typeface="+mn-lt"/>
                <a:cs typeface="+mn-lt"/>
              </a:rPr>
              <a:t>Obchodní společnosti – PO zapsané v OR</a:t>
            </a:r>
            <a:endParaRPr lang="cs-CZ" dirty="0"/>
          </a:p>
          <a:p>
            <a:r>
              <a:rPr lang="cs-CZ" dirty="0">
                <a:ea typeface="+mn-lt"/>
                <a:cs typeface="+mn-lt"/>
              </a:rPr>
              <a:t>Podle velikosti</a:t>
            </a:r>
            <a:endParaRPr lang="cs-CZ" dirty="0"/>
          </a:p>
          <a:p>
            <a:pPr lvl="1"/>
            <a:r>
              <a:rPr lang="cs-CZ" dirty="0">
                <a:ea typeface="+mn-lt"/>
                <a:cs typeface="+mn-lt"/>
              </a:rPr>
              <a:t>Malé a střední podniky</a:t>
            </a:r>
            <a:endParaRPr lang="cs-CZ" dirty="0"/>
          </a:p>
          <a:p>
            <a:pPr lvl="1"/>
            <a:r>
              <a:rPr lang="cs-CZ" dirty="0">
                <a:ea typeface="+mn-lt"/>
                <a:cs typeface="+mn-lt"/>
              </a:rPr>
              <a:t>Velké podniky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1724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D2DE8E7-9060-478C-AAD1-BAADAF25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Cíle podnikání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BBB8619-E6B1-D9B8-B686-CDACBFF7D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dirty="0"/>
              <a:t>ZISK</a:t>
            </a:r>
          </a:p>
          <a:p>
            <a:r>
              <a:rPr lang="cs-CZ" dirty="0">
                <a:ea typeface="+mn-lt"/>
                <a:cs typeface="+mn-lt"/>
              </a:rPr>
              <a:t>Dosahování dobrého jména podniku a jeho stability na trhu</a:t>
            </a:r>
            <a:endParaRPr lang="cs-CZ" dirty="0"/>
          </a:p>
          <a:p>
            <a:r>
              <a:rPr lang="cs-CZ" dirty="0">
                <a:ea typeface="+mn-lt"/>
                <a:cs typeface="+mn-lt"/>
              </a:rPr>
              <a:t>Udržení kvalifikovaných pracovníků i v případě snížení výroby</a:t>
            </a:r>
            <a:endParaRPr lang="cs-CZ" dirty="0"/>
          </a:p>
          <a:p>
            <a:r>
              <a:rPr lang="cs-CZ" dirty="0">
                <a:ea typeface="+mn-lt"/>
                <a:cs typeface="+mn-lt"/>
              </a:rPr>
              <a:t>Zvýšení podílu firmy na trhu a otevírání nových trhů</a:t>
            </a:r>
            <a:endParaRPr lang="cs-CZ" dirty="0"/>
          </a:p>
          <a:p>
            <a:r>
              <a:rPr lang="cs-CZ" dirty="0">
                <a:ea typeface="+mn-lt"/>
                <a:cs typeface="+mn-lt"/>
              </a:rPr>
              <a:t>Urychlený vývoj nových výrobků a služeb</a:t>
            </a:r>
            <a:endParaRPr lang="cs-CZ" dirty="0"/>
          </a:p>
          <a:p>
            <a:r>
              <a:rPr lang="cs-CZ" dirty="0">
                <a:ea typeface="+mn-lt"/>
                <a:cs typeface="+mn-lt"/>
              </a:rPr>
              <a:t>Dobrý sociální program</a:t>
            </a:r>
            <a:endParaRPr lang="cs-CZ" dirty="0"/>
          </a:p>
          <a:p>
            <a:r>
              <a:rPr lang="cs-CZ" dirty="0">
                <a:ea typeface="+mn-lt"/>
                <a:cs typeface="+mn-lt"/>
              </a:rPr>
              <a:t>Zvýšení vlivu v regionu</a:t>
            </a:r>
            <a:endParaRPr lang="cs-CZ" dirty="0"/>
          </a:p>
          <a:p>
            <a:r>
              <a:rPr lang="cs-CZ" dirty="0">
                <a:ea typeface="+mn-lt"/>
                <a:cs typeface="+mn-lt"/>
              </a:rPr>
              <a:t>Ochrana životního prostředí</a:t>
            </a:r>
            <a:endParaRPr lang="cs-CZ" dirty="0"/>
          </a:p>
          <a:p>
            <a:pPr>
              <a:buAutoNum type="arabicPeriod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2108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2C550F-E23F-BEBD-94D5-F8665A74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Živnost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C1C926E-1D45-23A8-2326-C82BD209B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ea typeface="+mn-lt"/>
                <a:cs typeface="+mn-lt"/>
              </a:rPr>
              <a:t>Živnostenské podnikání - soustavná podnikatelská činnost provozovaná samostatně, vlastním jménem a na vlastní odpovědnost za účelem dosažení zisku</a:t>
            </a:r>
            <a:endParaRPr lang="cs-CZ" dirty="0"/>
          </a:p>
          <a:p>
            <a:r>
              <a:rPr lang="cs-CZ" dirty="0">
                <a:ea typeface="+mn-lt"/>
                <a:cs typeface="+mn-lt"/>
              </a:rPr>
              <a:t>Jakákoliv podnikatelská činnost, pokud není zákonem zakázaná nebo vyloučena ze živnostenského podnikání</a:t>
            </a:r>
            <a:endParaRPr lang="cs-CZ" dirty="0"/>
          </a:p>
          <a:p>
            <a:r>
              <a:rPr lang="cs-CZ" dirty="0">
                <a:ea typeface="+mn-lt"/>
                <a:cs typeface="+mn-lt"/>
              </a:rPr>
              <a:t>FO/PO musí mít oprávnění</a:t>
            </a:r>
            <a:endParaRPr lang="cs-CZ" dirty="0"/>
          </a:p>
          <a:p>
            <a:r>
              <a:rPr lang="cs-CZ" dirty="0">
                <a:ea typeface="+mn-lt"/>
                <a:cs typeface="+mn-lt"/>
              </a:rPr>
              <a:t>Zapsané v ŽR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9730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AA6F31-BECE-8B93-9498-B3E8978E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Živnost není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87E05B-5DCB-0DDA-95CB-C24ECC3D5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ea typeface="+mn-lt"/>
                <a:cs typeface="+mn-lt"/>
              </a:rPr>
              <a:t>Restaurování kulturních památek</a:t>
            </a:r>
            <a:endParaRPr lang="cs-CZ" dirty="0"/>
          </a:p>
          <a:p>
            <a:r>
              <a:rPr lang="cs-CZ" dirty="0">
                <a:ea typeface="+mn-lt"/>
                <a:cs typeface="+mn-lt"/>
              </a:rPr>
              <a:t>Provádění archeologických výzkumů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94965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FDE778-35F7-5D3C-1035-8BDEC14B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ea typeface="+mj-lt"/>
                <a:cs typeface="+mj-lt"/>
              </a:rPr>
              <a:t>Činnosti vyloučené ze živnostenského podnikání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FE604CA-1F19-F398-D405-CEDD2D9D6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ea typeface="+mn-lt"/>
                <a:cs typeface="+mn-lt"/>
              </a:rPr>
              <a:t>Činnost lékařů</a:t>
            </a:r>
            <a:endParaRPr lang="cs-CZ" dirty="0"/>
          </a:p>
          <a:p>
            <a:r>
              <a:rPr lang="cs-CZ" dirty="0">
                <a:ea typeface="+mn-lt"/>
                <a:cs typeface="+mn-lt"/>
              </a:rPr>
              <a:t>Činnost advokátů</a:t>
            </a:r>
            <a:endParaRPr lang="cs-CZ" dirty="0"/>
          </a:p>
          <a:p>
            <a:r>
              <a:rPr lang="cs-CZ" dirty="0">
                <a:ea typeface="+mn-lt"/>
                <a:cs typeface="+mn-lt"/>
              </a:rPr>
              <a:t>Veterináři</a:t>
            </a:r>
            <a:endParaRPr lang="cs-CZ" dirty="0"/>
          </a:p>
          <a:p>
            <a:r>
              <a:rPr lang="cs-CZ" dirty="0">
                <a:ea typeface="+mn-lt"/>
                <a:cs typeface="+mn-lt"/>
              </a:rPr>
              <a:t>Daňoví poradci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4786695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ancelář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5FC5AA11763464C854E31DB06502A14" ma:contentTypeVersion="13" ma:contentTypeDescription="Vytvoří nový dokument" ma:contentTypeScope="" ma:versionID="58e1872f17b5db800682b95d335cc68b">
  <xsd:schema xmlns:xsd="http://www.w3.org/2001/XMLSchema" xmlns:xs="http://www.w3.org/2001/XMLSchema" xmlns:p="http://schemas.microsoft.com/office/2006/metadata/properties" xmlns:ns2="ddd7f453-b290-4189-98d6-553bb48aa1bf" xmlns:ns3="f6c2daa3-3c16-44e7-b212-464d20bd9691" targetNamespace="http://schemas.microsoft.com/office/2006/metadata/properties" ma:root="true" ma:fieldsID="115de2517a4c5cc9b98e41bb783d090e" ns2:_="" ns3:_="">
    <xsd:import namespace="ddd7f453-b290-4189-98d6-553bb48aa1bf"/>
    <xsd:import namespace="f6c2daa3-3c16-44e7-b212-464d20bd96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d7f453-b290-4189-98d6-553bb48aa1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Značky obrázků" ma:readOnly="false" ma:fieldId="{5cf76f15-5ced-4ddc-b409-7134ff3c332f}" ma:taxonomyMulti="true" ma:sspId="b5190b6f-cc76-4299-8866-3904f6a46e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c2daa3-3c16-44e7-b212-464d20bd9691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62077b31-670d-4a2b-ae54-aef204e2c30b}" ma:internalName="TaxCatchAll" ma:showField="CatchAllData" ma:web="f6c2daa3-3c16-44e7-b212-464d20bd96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dd7f453-b290-4189-98d6-553bb48aa1bf">
      <Terms xmlns="http://schemas.microsoft.com/office/infopath/2007/PartnerControls"/>
    </lcf76f155ced4ddcb4097134ff3c332f>
    <TaxCatchAll xmlns="f6c2daa3-3c16-44e7-b212-464d20bd9691" xsi:nil="true"/>
  </documentManagement>
</p:properties>
</file>

<file path=customXml/itemProps1.xml><?xml version="1.0" encoding="utf-8"?>
<ds:datastoreItem xmlns:ds="http://schemas.openxmlformats.org/officeDocument/2006/customXml" ds:itemID="{536EF198-9FA6-4DDE-8B9E-C0EC0883D3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298290-52B3-4CAC-933A-ABD7DD7F7938}"/>
</file>

<file path=customXml/itemProps3.xml><?xml version="1.0" encoding="utf-8"?>
<ds:datastoreItem xmlns:ds="http://schemas.openxmlformats.org/officeDocument/2006/customXml" ds:itemID="{3A7EA16A-FC89-40D4-B879-106AD8C7E734}">
  <ds:schemaRefs>
    <ds:schemaRef ds:uri="http://schemas.microsoft.com/office/2006/metadata/properties"/>
    <ds:schemaRef ds:uri="http://www.w3.org/2000/xmlns/"/>
    <ds:schemaRef ds:uri="4bc1200c-b753-4067-96c9-88e218ca007d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556</Words>
  <Application>Microsoft Office PowerPoint</Application>
  <PresentationFormat>Širokoúhlá obrazovka</PresentationFormat>
  <Paragraphs>136</Paragraphs>
  <Slides>24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24</vt:i4>
      </vt:variant>
    </vt:vector>
  </HeadingPairs>
  <TitlesOfParts>
    <vt:vector size="25" baseType="lpstr">
      <vt:lpstr>Motiv systému Office</vt:lpstr>
      <vt:lpstr>Živnosti a jiné podnikání</vt:lpstr>
      <vt:lpstr>Podnikání</vt:lpstr>
      <vt:lpstr>Podnikatel</vt:lpstr>
      <vt:lpstr>Podnikatelský subjekt</vt:lpstr>
      <vt:lpstr>Druhy podnikání</vt:lpstr>
      <vt:lpstr>Cíle podnikání</vt:lpstr>
      <vt:lpstr>Živnost</vt:lpstr>
      <vt:lpstr>Živnost není</vt:lpstr>
      <vt:lpstr>Činnosti vyloučené ze živnostenského podnikání</vt:lpstr>
      <vt:lpstr>Podmínky pro provozování živnosti</vt:lpstr>
      <vt:lpstr>Podmínky pro provozování živnosti</vt:lpstr>
      <vt:lpstr>Druhy živností</vt:lpstr>
      <vt:lpstr>Druhy živností: Ohlašovací</vt:lpstr>
      <vt:lpstr>Druhy živností: Koncesované</vt:lpstr>
      <vt:lpstr>Právní normy upravující podnikání</vt:lpstr>
      <vt:lpstr>Živnostenská provozovna</vt:lpstr>
      <vt:lpstr>Označení provozovny musí obsahovat</vt:lpstr>
      <vt:lpstr>Obchodní společnosti</vt:lpstr>
      <vt:lpstr>Obchodní společnosti: Osobní spolčenosti</vt:lpstr>
      <vt:lpstr>Obchodní společnosti: Kapitálové spolčenosti</vt:lpstr>
      <vt:lpstr>Obchodní společnosti: Smíšené spolčenosti</vt:lpstr>
      <vt:lpstr>Družstva</vt:lpstr>
      <vt:lpstr>Družstva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zak</dc:creator>
  <cp:lastModifiedBy>Daniel Hajžman</cp:lastModifiedBy>
  <cp:revision>115</cp:revision>
  <dcterms:created xsi:type="dcterms:W3CDTF">2024-05-28T06:43:18Z</dcterms:created>
  <dcterms:modified xsi:type="dcterms:W3CDTF">2024-05-29T12:37:11Z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0x01010055667EC226D69442AC31C55262B15E33</vt:lpwstr>
  </property>
</Properties>
</file>