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6513" autoAdjust="0"/>
  </p:normalViewPr>
  <p:slideViewPr>
    <p:cSldViewPr snapToGrid="0">
      <p:cViewPr varScale="1">
        <p:scale>
          <a:sx n="81" d="100"/>
          <a:sy n="81" d="100"/>
        </p:scale>
        <p:origin x="16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1EEA-C8AA-4D97-8517-711383E86F8F}" type="datetimeFigureOut">
              <a:rPr lang="cs-CZ" smtClean="0"/>
              <a:t>30.03.2025</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D68A6-2264-438B-98A2-5E85F96D3900}" type="slidenum">
              <a:rPr lang="cs-CZ" smtClean="0"/>
              <a:t>‹#›</a:t>
            </a:fld>
            <a:endParaRPr lang="cs-CZ"/>
          </a:p>
        </p:txBody>
      </p:sp>
    </p:spTree>
    <p:extLst>
      <p:ext uri="{BB962C8B-B14F-4D97-AF65-F5344CB8AC3E}">
        <p14:creationId xmlns:p14="http://schemas.microsoft.com/office/powerpoint/2010/main" val="102440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a:buNone/>
            </a:pPr>
            <a:endParaRPr lang="en-US" i="0"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2</a:t>
            </a:fld>
            <a:endParaRPr lang="cs-CZ"/>
          </a:p>
        </p:txBody>
      </p:sp>
    </p:spTree>
    <p:extLst>
      <p:ext uri="{BB962C8B-B14F-4D97-AF65-F5344CB8AC3E}">
        <p14:creationId xmlns:p14="http://schemas.microsoft.com/office/powerpoint/2010/main" val="1301555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3D79-FD82-52C6-E126-3F14AB9ED184}"/>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0B3346A0-1D3E-B2D7-751F-3AC0E73662CA}"/>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CF08F113-DCC9-4723-6DD8-781346F5D257}"/>
              </a:ext>
            </a:extLst>
          </p:cNvPr>
          <p:cNvSpPr>
            <a:spLocks noGrp="1"/>
          </p:cNvSpPr>
          <p:nvPr>
            <p:ph type="body" idx="1"/>
          </p:nvPr>
        </p:nvSpPr>
        <p:spPr/>
        <p:txBody>
          <a:bodyPr/>
          <a:lstStyle/>
          <a:p>
            <a:pPr>
              <a:buNone/>
            </a:pPr>
            <a:r>
              <a:rPr lang="cs-CZ" i="0" dirty="0"/>
              <a:t>So </a:t>
            </a:r>
            <a:r>
              <a:rPr lang="cs-CZ" i="0" dirty="0" err="1"/>
              <a:t>what</a:t>
            </a:r>
            <a:r>
              <a:rPr lang="cs-CZ" i="0" dirty="0"/>
              <a:t> </a:t>
            </a:r>
            <a:r>
              <a:rPr lang="cs-CZ" i="0" dirty="0" err="1"/>
              <a:t>is</a:t>
            </a:r>
            <a:r>
              <a:rPr lang="cs-CZ" i="0" dirty="0"/>
              <a:t> IT? </a:t>
            </a:r>
            <a:r>
              <a:rPr lang="en-US" i="0" dirty="0"/>
              <a:t>IT refers to the use of computers and telecommunications to store, retrieve, and transmit data. The Internet, on the other hand, is a global network connecting billions of devices and people. Together, IT and the Internet have revolutionized the way we live, work, and interact."</a:t>
            </a:r>
          </a:p>
        </p:txBody>
      </p:sp>
      <p:sp>
        <p:nvSpPr>
          <p:cNvPr id="4" name="Zástupný symbol pro číslo snímku 3">
            <a:extLst>
              <a:ext uri="{FF2B5EF4-FFF2-40B4-BE49-F238E27FC236}">
                <a16:creationId xmlns:a16="http://schemas.microsoft.com/office/drawing/2014/main" id="{D6E738FF-AD5E-BB65-7270-24BFC4E2C3C9}"/>
              </a:ext>
            </a:extLst>
          </p:cNvPr>
          <p:cNvSpPr>
            <a:spLocks noGrp="1"/>
          </p:cNvSpPr>
          <p:nvPr>
            <p:ph type="sldNum" sz="quarter" idx="5"/>
          </p:nvPr>
        </p:nvSpPr>
        <p:spPr/>
        <p:txBody>
          <a:bodyPr/>
          <a:lstStyle/>
          <a:p>
            <a:fld id="{EA4D68A6-2264-438B-98A2-5E85F96D3900}" type="slidenum">
              <a:rPr lang="cs-CZ" smtClean="0"/>
              <a:t>3</a:t>
            </a:fld>
            <a:endParaRPr lang="cs-CZ"/>
          </a:p>
        </p:txBody>
      </p:sp>
    </p:spTree>
    <p:extLst>
      <p:ext uri="{BB962C8B-B14F-4D97-AF65-F5344CB8AC3E}">
        <p14:creationId xmlns:p14="http://schemas.microsoft.com/office/powerpoint/2010/main" val="421577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a:buNone/>
            </a:pPr>
            <a:r>
              <a:rPr lang="en-US" i="0" dirty="0"/>
              <a:t>"The story of IT began with the invention of the first computers in the mid-20th century. Over time, these computers became smaller, faster, and more powerful. By the 1980s, personal computers entered homes, paving the way for mass adoption."</a:t>
            </a:r>
          </a:p>
          <a:p>
            <a:r>
              <a:rPr lang="en-US" i="0" dirty="0"/>
              <a:t>"The Internet’s history started in the 1960s as a military communication system. In 1991, the World Wide Web was introduced, making it possible for anyone to access information from anywhere. Since then, the Internet has grown exponentially, with over 5 billion users worldwide today. We’ve also seen groundbreaking developments, like cloud computing, mobile technology, and artificial intelligence."</a:t>
            </a:r>
          </a:p>
          <a:p>
            <a:endParaRPr lang="cs-CZ" i="0"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4</a:t>
            </a:fld>
            <a:endParaRPr lang="cs-CZ"/>
          </a:p>
        </p:txBody>
      </p:sp>
    </p:spTree>
    <p:extLst>
      <p:ext uri="{BB962C8B-B14F-4D97-AF65-F5344CB8AC3E}">
        <p14:creationId xmlns:p14="http://schemas.microsoft.com/office/powerpoint/2010/main" val="149616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a:buNone/>
            </a:pPr>
            <a:r>
              <a:rPr lang="en-US" i="0" dirty="0"/>
              <a:t>"IT and the Internet touch almost every aspect of our daily lives. First, let’s talk about communication. Thanks to platforms like email, social media, and video conferencing, we can connect with people from all over the world instantly."</a:t>
            </a:r>
          </a:p>
          <a:p>
            <a:pPr>
              <a:buNone/>
            </a:pPr>
            <a:r>
              <a:rPr lang="en-US" i="0" dirty="0"/>
              <a:t>"Next, consider e-commerce. Companies like Amazon and eBay have transformed the way we shop. We can order anything with just a few clicks, and digital payment systems make transactions quick and secure."</a:t>
            </a:r>
          </a:p>
          <a:p>
            <a:r>
              <a:rPr lang="en-US" i="0" dirty="0"/>
              <a:t>"Education has also changed dramatically. Online platforms like Coursera and Khan Academy provide learning opportunities for millions of people. Even schools and universities have integrated IT into their curriculums, enabling remote learning during the pandemic."</a:t>
            </a:r>
          </a:p>
          <a:p>
            <a:endParaRPr lang="cs-CZ" i="0"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5</a:t>
            </a:fld>
            <a:endParaRPr lang="cs-CZ"/>
          </a:p>
        </p:txBody>
      </p:sp>
    </p:spTree>
    <p:extLst>
      <p:ext uri="{BB962C8B-B14F-4D97-AF65-F5344CB8AC3E}">
        <p14:creationId xmlns:p14="http://schemas.microsoft.com/office/powerpoint/2010/main" val="146611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a:buNone/>
            </a:pPr>
            <a:r>
              <a:rPr lang="en-US" i="0" dirty="0"/>
              <a:t>"With these benefits come significant opportunities. IT enables automation and improves efficiency across industries. It’s driving innovation, from healthcare to transportation, and creating jobs in fields like data science and cybersecurity."</a:t>
            </a:r>
          </a:p>
          <a:p>
            <a:r>
              <a:rPr lang="en-US" i="0" dirty="0"/>
              <a:t>"However, challenges remain. Cybersecurity threats, such as hacking and data breaches, put personal and organizational information at risk. Privacy concerns arise as tech companies collect massive amounts of data. And let’s not forget the digital divide—while many enjoy high-speed Internet, others still lack basic access."</a:t>
            </a:r>
          </a:p>
          <a:p>
            <a:endParaRPr lang="cs-CZ"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6</a:t>
            </a:fld>
            <a:endParaRPr lang="cs-CZ"/>
          </a:p>
        </p:txBody>
      </p:sp>
    </p:spTree>
    <p:extLst>
      <p:ext uri="{BB962C8B-B14F-4D97-AF65-F5344CB8AC3E}">
        <p14:creationId xmlns:p14="http://schemas.microsoft.com/office/powerpoint/2010/main" val="313485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a:buNone/>
            </a:pPr>
            <a:r>
              <a:rPr lang="en-US" i="0" dirty="0"/>
              <a:t>"Looking ahead, the future of IT and the Internet is exciting. Artificial Intelligence will continue to evolve, automating tasks and making predictions more accurate. The Internet of Things, or IoT, will connect everyday devices, making our homes and cities smarter."</a:t>
            </a:r>
          </a:p>
          <a:p>
            <a:r>
              <a:rPr lang="en-US" i="0" dirty="0"/>
              <a:t>"5G technology is already transforming connectivity, enabling faster Internet speeds and low-latency communication. And we can’t ignore the metaverse—a virtual world where people can interact, work, and play. While still in its infancy, it has the potential to redefine online interactions."</a:t>
            </a:r>
          </a:p>
          <a:p>
            <a:endParaRPr lang="cs-CZ" i="0"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7</a:t>
            </a:fld>
            <a:endParaRPr lang="cs-CZ"/>
          </a:p>
        </p:txBody>
      </p:sp>
    </p:spTree>
    <p:extLst>
      <p:ext uri="{BB962C8B-B14F-4D97-AF65-F5344CB8AC3E}">
        <p14:creationId xmlns:p14="http://schemas.microsoft.com/office/powerpoint/2010/main" val="296690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i="0" dirty="0"/>
              <a:t>"In conclusion, Information Technology and the Internet are the backbone of our modern world. They’ve transformed the way we live, offering countless opportunities while presenting challenges we must address. By embracing innovation and using technology responsibly, we can continue to shape a better future."</a:t>
            </a:r>
            <a:endParaRPr lang="cs-CZ" i="0"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8</a:t>
            </a:fld>
            <a:endParaRPr lang="cs-CZ"/>
          </a:p>
        </p:txBody>
      </p:sp>
    </p:spTree>
    <p:extLst>
      <p:ext uri="{BB962C8B-B14F-4D97-AF65-F5344CB8AC3E}">
        <p14:creationId xmlns:p14="http://schemas.microsoft.com/office/powerpoint/2010/main" val="359498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EA4D68A6-2264-438B-98A2-5E85F96D3900}" type="slidenum">
              <a:rPr lang="cs-CZ" smtClean="0"/>
              <a:t>9</a:t>
            </a:fld>
            <a:endParaRPr lang="cs-CZ"/>
          </a:p>
        </p:txBody>
      </p:sp>
    </p:spTree>
    <p:extLst>
      <p:ext uri="{BB962C8B-B14F-4D97-AF65-F5344CB8AC3E}">
        <p14:creationId xmlns:p14="http://schemas.microsoft.com/office/powerpoint/2010/main" val="2507844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17B035-9E79-0B4B-89D8-775A021B5E39}"/>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F60F6FA1-13B7-5FA6-0E9F-D926C94EF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FCA0B822-A3C5-46B1-E6E3-54583BE9B448}"/>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5" name="Zástupný symbol pro zápatí 4">
            <a:extLst>
              <a:ext uri="{FF2B5EF4-FFF2-40B4-BE49-F238E27FC236}">
                <a16:creationId xmlns:a16="http://schemas.microsoft.com/office/drawing/2014/main" id="{D86F8374-F218-6106-63B0-036E8EB84568}"/>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9BD105FD-C1FF-FFDB-7D53-55C5E6B87BE6}"/>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376605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344174A-FA3A-B3C6-C82C-6B882EF799B1}"/>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92C3259-2042-1241-BD04-365E59BFE755}"/>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6CDA1125-6C64-B225-139D-A1E97612E5C9}"/>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5" name="Zástupný symbol pro zápatí 4">
            <a:extLst>
              <a:ext uri="{FF2B5EF4-FFF2-40B4-BE49-F238E27FC236}">
                <a16:creationId xmlns:a16="http://schemas.microsoft.com/office/drawing/2014/main" id="{2BDBF67A-9C67-4925-6852-AD846ECF8561}"/>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C3C7B58-DD8C-B9D6-CBB3-37C05F5B28CF}"/>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278969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8F960B77-12D8-79C6-1007-54363FEA5669}"/>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7B0CCF1A-64F6-C28A-BE00-1A23FBD9E2AE}"/>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83FE62AA-258C-51B5-44A3-7B68C3333037}"/>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5" name="Zástupný symbol pro zápatí 4">
            <a:extLst>
              <a:ext uri="{FF2B5EF4-FFF2-40B4-BE49-F238E27FC236}">
                <a16:creationId xmlns:a16="http://schemas.microsoft.com/office/drawing/2014/main" id="{5CA11EDC-9F48-880E-ACDC-78AEDF41999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85D689DE-A7C9-6EAD-521E-54A5E225567B}"/>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71740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BD7ADDB-8E42-4741-1F05-7A28657485DE}"/>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77BFFBAF-7751-51C2-5086-DEE06FAD5BB6}"/>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161CC030-5747-D89C-DA87-AA4CF25947C0}"/>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5" name="Zástupný symbol pro zápatí 4">
            <a:extLst>
              <a:ext uri="{FF2B5EF4-FFF2-40B4-BE49-F238E27FC236}">
                <a16:creationId xmlns:a16="http://schemas.microsoft.com/office/drawing/2014/main" id="{25EC2424-2858-7B23-7ECD-A63965B80960}"/>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B47A66BD-7BE6-FC04-E291-7599D9D3BDE6}"/>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343737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B09E521-8738-7255-0D13-71C5229E0A98}"/>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2E625C15-5679-E5D6-11BC-0218921F97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179E8532-1559-0F7D-773F-319B61F7AC53}"/>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5" name="Zástupný symbol pro zápatí 4">
            <a:extLst>
              <a:ext uri="{FF2B5EF4-FFF2-40B4-BE49-F238E27FC236}">
                <a16:creationId xmlns:a16="http://schemas.microsoft.com/office/drawing/2014/main" id="{8D0A8126-D3A5-FB02-AD77-C74FE9EC2579}"/>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0F6DD699-9F0F-6151-C61F-9F6218DA770C}"/>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36226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8128E07-1A46-E16C-A0B8-C55BE1BE1D82}"/>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CD5BC7D0-55E8-873B-EBBD-75F74249F760}"/>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8021E689-6EA0-5527-B206-C9C2C2C1015F}"/>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A92CC8BF-5058-EC74-36CB-3EB1C788BAEA}"/>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6" name="Zástupný symbol pro zápatí 5">
            <a:extLst>
              <a:ext uri="{FF2B5EF4-FFF2-40B4-BE49-F238E27FC236}">
                <a16:creationId xmlns:a16="http://schemas.microsoft.com/office/drawing/2014/main" id="{6595014F-C8A3-3239-58BE-A27F577E85CA}"/>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14C410E0-2E14-0E0F-0B86-6CB60D48D855}"/>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338158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48B58A-41D7-BA5D-7DE7-E5F89E241BBA}"/>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DD0EE0A7-974B-ED87-8EDB-6FF195E4B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E8839CF7-DCD3-F280-B0DE-8EDF5EC69939}"/>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FFA0F0F0-5AAE-086B-3E42-B7E6AE86A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318D2515-4041-A190-AF59-878CF94C1700}"/>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2BD2FDB3-4156-2A9F-A355-B899565EE43E}"/>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8" name="Zástupný symbol pro zápatí 7">
            <a:extLst>
              <a:ext uri="{FF2B5EF4-FFF2-40B4-BE49-F238E27FC236}">
                <a16:creationId xmlns:a16="http://schemas.microsoft.com/office/drawing/2014/main" id="{3A78FD2D-E615-A1C8-7C77-E609618D4A08}"/>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EBCD2DB1-F4F1-AFD5-44AE-6D75FD6C5495}"/>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47985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97716C-3A9E-0520-10A7-73D27FE9235D}"/>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8153C62E-E9D2-4DBD-0C29-06A7CCA1C432}"/>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4" name="Zástupný symbol pro zápatí 3">
            <a:extLst>
              <a:ext uri="{FF2B5EF4-FFF2-40B4-BE49-F238E27FC236}">
                <a16:creationId xmlns:a16="http://schemas.microsoft.com/office/drawing/2014/main" id="{8190204E-1054-6A51-48AB-472B8A3142A2}"/>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433B5DD3-C0E3-7E0B-9F0A-ACE1858F0E9A}"/>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246696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064657D1-5221-4C67-A15D-A3D54BC94F87}"/>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3" name="Zástupný symbol pro zápatí 2">
            <a:extLst>
              <a:ext uri="{FF2B5EF4-FFF2-40B4-BE49-F238E27FC236}">
                <a16:creationId xmlns:a16="http://schemas.microsoft.com/office/drawing/2014/main" id="{B2ACAD7A-04B0-6F5F-7DA5-18600E96942F}"/>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C025B055-73D8-FAB6-250A-F1EE5303DBFF}"/>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401705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238028F-6B17-0407-85BA-D52A292E5B58}"/>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9DD88778-1FFC-70B3-66CD-EBF42847D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DC0DD1E5-594E-DB26-E875-E42A7E388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639184B3-F55F-0F45-828C-7B19594A919A}"/>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6" name="Zástupný symbol pro zápatí 5">
            <a:extLst>
              <a:ext uri="{FF2B5EF4-FFF2-40B4-BE49-F238E27FC236}">
                <a16:creationId xmlns:a16="http://schemas.microsoft.com/office/drawing/2014/main" id="{B3B53E65-6C47-5F0B-E1B4-20EB190794AA}"/>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2492D484-6629-7E32-BF11-22D3EEA95547}"/>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144523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7D86C7B-D858-F012-0661-659042BF2ED3}"/>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10922FD1-EB41-55A3-B1B4-087549F44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3D687281-2150-33EB-C83C-1A6AB44C6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08292C17-51A4-CD47-6DF5-57E22A8E02A6}"/>
              </a:ext>
            </a:extLst>
          </p:cNvPr>
          <p:cNvSpPr>
            <a:spLocks noGrp="1"/>
          </p:cNvSpPr>
          <p:nvPr>
            <p:ph type="dt" sz="half" idx="10"/>
          </p:nvPr>
        </p:nvSpPr>
        <p:spPr/>
        <p:txBody>
          <a:bodyPr/>
          <a:lstStyle/>
          <a:p>
            <a:fld id="{0DB9DB60-BBDF-4AB4-8F62-F6DD5142413B}" type="datetimeFigureOut">
              <a:rPr lang="cs-CZ" smtClean="0"/>
              <a:t>30.03.2025</a:t>
            </a:fld>
            <a:endParaRPr lang="cs-CZ"/>
          </a:p>
        </p:txBody>
      </p:sp>
      <p:sp>
        <p:nvSpPr>
          <p:cNvPr id="6" name="Zástupný symbol pro zápatí 5">
            <a:extLst>
              <a:ext uri="{FF2B5EF4-FFF2-40B4-BE49-F238E27FC236}">
                <a16:creationId xmlns:a16="http://schemas.microsoft.com/office/drawing/2014/main" id="{361AC527-CBFD-3CB7-966D-64F3BC67B5EF}"/>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C0C10FBB-9285-5758-1B53-A5B2118DE254}"/>
              </a:ext>
            </a:extLst>
          </p:cNvPr>
          <p:cNvSpPr>
            <a:spLocks noGrp="1"/>
          </p:cNvSpPr>
          <p:nvPr>
            <p:ph type="sldNum" sz="quarter" idx="12"/>
          </p:nvPr>
        </p:nvSpPr>
        <p:spPr/>
        <p:txBody>
          <a:bodyPr/>
          <a:lstStyle/>
          <a:p>
            <a:fld id="{65B4A681-6CC9-4040-856E-5E15CA463816}" type="slidenum">
              <a:rPr lang="cs-CZ" smtClean="0"/>
              <a:t>‹#›</a:t>
            </a:fld>
            <a:endParaRPr lang="cs-CZ"/>
          </a:p>
        </p:txBody>
      </p:sp>
    </p:spTree>
    <p:extLst>
      <p:ext uri="{BB962C8B-B14F-4D97-AF65-F5344CB8AC3E}">
        <p14:creationId xmlns:p14="http://schemas.microsoft.com/office/powerpoint/2010/main" val="106451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5445D658-DFA3-3C9E-C492-2F4E7AB7C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B22623F9-89C0-D5C0-CF64-E6DA460D6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89D9009D-CB68-2637-F0F7-75C82A831D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B9DB60-BBDF-4AB4-8F62-F6DD5142413B}" type="datetimeFigureOut">
              <a:rPr lang="cs-CZ" smtClean="0"/>
              <a:t>30.03.2025</a:t>
            </a:fld>
            <a:endParaRPr lang="cs-CZ"/>
          </a:p>
        </p:txBody>
      </p:sp>
      <p:sp>
        <p:nvSpPr>
          <p:cNvPr id="5" name="Zástupný symbol pro zápatí 4">
            <a:extLst>
              <a:ext uri="{FF2B5EF4-FFF2-40B4-BE49-F238E27FC236}">
                <a16:creationId xmlns:a16="http://schemas.microsoft.com/office/drawing/2014/main" id="{48EA0001-9593-4C21-5CA2-034963F2D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s-CZ"/>
          </a:p>
        </p:txBody>
      </p:sp>
      <p:sp>
        <p:nvSpPr>
          <p:cNvPr id="6" name="Zástupný symbol pro číslo snímku 5">
            <a:extLst>
              <a:ext uri="{FF2B5EF4-FFF2-40B4-BE49-F238E27FC236}">
                <a16:creationId xmlns:a16="http://schemas.microsoft.com/office/drawing/2014/main" id="{24DB041F-5122-4BB1-D3D8-4966CB7FA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B4A681-6CC9-4040-856E-5E15CA463816}" type="slidenum">
              <a:rPr lang="cs-CZ" smtClean="0"/>
              <a:t>‹#›</a:t>
            </a:fld>
            <a:endParaRPr lang="cs-CZ"/>
          </a:p>
        </p:txBody>
      </p:sp>
    </p:spTree>
    <p:extLst>
      <p:ext uri="{BB962C8B-B14F-4D97-AF65-F5344CB8AC3E}">
        <p14:creationId xmlns:p14="http://schemas.microsoft.com/office/powerpoint/2010/main" val="139496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Nadpis 1">
            <a:extLst>
              <a:ext uri="{FF2B5EF4-FFF2-40B4-BE49-F238E27FC236}">
                <a16:creationId xmlns:a16="http://schemas.microsoft.com/office/drawing/2014/main" id="{186699BD-22BA-FAD7-910B-91E8079A2DBB}"/>
              </a:ext>
            </a:extLst>
          </p:cNvPr>
          <p:cNvSpPr>
            <a:spLocks noGrp="1"/>
          </p:cNvSpPr>
          <p:nvPr>
            <p:ph type="ctrTitle"/>
          </p:nvPr>
        </p:nvSpPr>
        <p:spPr>
          <a:xfrm>
            <a:off x="2026693" y="1030406"/>
            <a:ext cx="8147713" cy="3081242"/>
          </a:xfrm>
        </p:spPr>
        <p:txBody>
          <a:bodyPr anchor="ctr">
            <a:normAutofit/>
          </a:bodyPr>
          <a:lstStyle/>
          <a:p>
            <a:r>
              <a:rPr lang="cs-CZ" sz="4800">
                <a:solidFill>
                  <a:srgbClr val="FFFFFF"/>
                </a:solidFill>
              </a:rPr>
              <a:t>Information Technologies, Internet</a:t>
            </a:r>
          </a:p>
        </p:txBody>
      </p:sp>
      <p:sp>
        <p:nvSpPr>
          <p:cNvPr id="3" name="Podnadpis 2">
            <a:extLst>
              <a:ext uri="{FF2B5EF4-FFF2-40B4-BE49-F238E27FC236}">
                <a16:creationId xmlns:a16="http://schemas.microsoft.com/office/drawing/2014/main" id="{9F603360-308B-454C-A123-73A55A722BDE}"/>
              </a:ext>
            </a:extLst>
          </p:cNvPr>
          <p:cNvSpPr>
            <a:spLocks noGrp="1"/>
          </p:cNvSpPr>
          <p:nvPr>
            <p:ph type="subTitle" idx="1"/>
          </p:nvPr>
        </p:nvSpPr>
        <p:spPr>
          <a:xfrm>
            <a:off x="1559943" y="5171093"/>
            <a:ext cx="9078628" cy="860620"/>
          </a:xfrm>
        </p:spPr>
        <p:txBody>
          <a:bodyPr anchor="ctr">
            <a:normAutofit/>
          </a:bodyPr>
          <a:lstStyle/>
          <a:p>
            <a:r>
              <a:rPr lang="cs-CZ" sz="2200">
                <a:solidFill>
                  <a:srgbClr val="FFFFFF"/>
                </a:solidFill>
              </a:rPr>
              <a:t>Daniel Hajžman</a:t>
            </a:r>
          </a:p>
          <a:p>
            <a:r>
              <a:rPr lang="cs-CZ" sz="2200">
                <a:solidFill>
                  <a:srgbClr val="FFFFFF"/>
                </a:solidFill>
              </a:rPr>
              <a:t>IF2</a:t>
            </a:r>
          </a:p>
        </p:txBody>
      </p:sp>
    </p:spTree>
    <p:extLst>
      <p:ext uri="{BB962C8B-B14F-4D97-AF65-F5344CB8AC3E}">
        <p14:creationId xmlns:p14="http://schemas.microsoft.com/office/powerpoint/2010/main" val="3882221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223B360-2064-8125-6188-3250C3D5D83B}"/>
              </a:ext>
            </a:extLst>
          </p:cNvPr>
          <p:cNvSpPr>
            <a:spLocks noGrp="1"/>
          </p:cNvSpPr>
          <p:nvPr>
            <p:ph type="title"/>
          </p:nvPr>
        </p:nvSpPr>
        <p:spPr>
          <a:xfrm>
            <a:off x="1371599" y="294538"/>
            <a:ext cx="9895951" cy="1033669"/>
          </a:xfrm>
        </p:spPr>
        <p:txBody>
          <a:bodyPr>
            <a:normAutofit/>
          </a:bodyPr>
          <a:lstStyle/>
          <a:p>
            <a:r>
              <a:rPr lang="cs-CZ" sz="4000">
                <a:solidFill>
                  <a:srgbClr val="FFFFFF"/>
                </a:solidFill>
              </a:rPr>
              <a:t>Table of content</a:t>
            </a:r>
          </a:p>
        </p:txBody>
      </p:sp>
      <p:sp>
        <p:nvSpPr>
          <p:cNvPr id="3" name="Zástupný obsah 2">
            <a:extLst>
              <a:ext uri="{FF2B5EF4-FFF2-40B4-BE49-F238E27FC236}">
                <a16:creationId xmlns:a16="http://schemas.microsoft.com/office/drawing/2014/main" id="{199762E6-79D9-8124-5DFF-A3BBDC2F6C6E}"/>
              </a:ext>
            </a:extLst>
          </p:cNvPr>
          <p:cNvSpPr>
            <a:spLocks noGrp="1"/>
          </p:cNvSpPr>
          <p:nvPr>
            <p:ph idx="1"/>
          </p:nvPr>
        </p:nvSpPr>
        <p:spPr>
          <a:xfrm>
            <a:off x="1371599" y="2318197"/>
            <a:ext cx="9724031" cy="3683358"/>
          </a:xfrm>
        </p:spPr>
        <p:txBody>
          <a:bodyPr anchor="ctr">
            <a:normAutofit/>
          </a:bodyPr>
          <a:lstStyle/>
          <a:p>
            <a:r>
              <a:rPr lang="cs-CZ" sz="2400" dirty="0" err="1"/>
              <a:t>Introduction</a:t>
            </a:r>
            <a:r>
              <a:rPr lang="cs-CZ" sz="2400" dirty="0"/>
              <a:t> </a:t>
            </a:r>
          </a:p>
          <a:p>
            <a:r>
              <a:rPr lang="en-US" sz="2400" dirty="0"/>
              <a:t>Evolution of IT and the Internet</a:t>
            </a:r>
            <a:endParaRPr lang="cs-CZ" sz="2400" dirty="0"/>
          </a:p>
          <a:p>
            <a:r>
              <a:rPr lang="en-US" sz="2400" dirty="0"/>
              <a:t>How IT and the Internet Affect Our Lives</a:t>
            </a:r>
            <a:endParaRPr lang="cs-CZ" sz="2400" dirty="0"/>
          </a:p>
          <a:p>
            <a:r>
              <a:rPr lang="cs-CZ" sz="2400" dirty="0" err="1"/>
              <a:t>Opportunities</a:t>
            </a:r>
            <a:r>
              <a:rPr lang="cs-CZ" sz="2400" dirty="0"/>
              <a:t> and </a:t>
            </a:r>
            <a:r>
              <a:rPr lang="cs-CZ" sz="2400" dirty="0" err="1"/>
              <a:t>Challenges</a:t>
            </a:r>
            <a:endParaRPr lang="cs-CZ" sz="2400" dirty="0"/>
          </a:p>
          <a:p>
            <a:r>
              <a:rPr lang="cs-CZ" sz="2400" dirty="0" err="1"/>
              <a:t>Future</a:t>
            </a:r>
            <a:r>
              <a:rPr lang="cs-CZ" sz="2400" dirty="0"/>
              <a:t> </a:t>
            </a:r>
            <a:r>
              <a:rPr lang="cs-CZ" sz="2400" dirty="0" err="1"/>
              <a:t>Trends</a:t>
            </a:r>
            <a:endParaRPr lang="cs-CZ" sz="2400" dirty="0"/>
          </a:p>
          <a:p>
            <a:r>
              <a:rPr lang="cs-CZ" sz="2400" dirty="0" err="1"/>
              <a:t>Conclusion</a:t>
            </a:r>
            <a:endParaRPr lang="cs-CZ" sz="2400" dirty="0"/>
          </a:p>
        </p:txBody>
      </p:sp>
    </p:spTree>
    <p:extLst>
      <p:ext uri="{BB962C8B-B14F-4D97-AF65-F5344CB8AC3E}">
        <p14:creationId xmlns:p14="http://schemas.microsoft.com/office/powerpoint/2010/main" val="247381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A1E547-57A1-1964-EE6F-C25AD389D36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1118DDC5-8EEF-1F9B-EEC1-986739567B1C}"/>
              </a:ext>
            </a:extLst>
          </p:cNvPr>
          <p:cNvSpPr>
            <a:spLocks noGrp="1"/>
          </p:cNvSpPr>
          <p:nvPr>
            <p:ph type="title"/>
          </p:nvPr>
        </p:nvSpPr>
        <p:spPr>
          <a:xfrm>
            <a:off x="1371599" y="294538"/>
            <a:ext cx="9895951" cy="1033669"/>
          </a:xfrm>
        </p:spPr>
        <p:txBody>
          <a:bodyPr>
            <a:normAutofit/>
          </a:bodyPr>
          <a:lstStyle/>
          <a:p>
            <a:r>
              <a:rPr lang="cs-CZ" sz="4000">
                <a:solidFill>
                  <a:srgbClr val="FFFFFF"/>
                </a:solidFill>
              </a:rPr>
              <a:t>Introduction</a:t>
            </a:r>
          </a:p>
        </p:txBody>
      </p:sp>
      <p:sp>
        <p:nvSpPr>
          <p:cNvPr id="3" name="Zástupný obsah 2">
            <a:extLst>
              <a:ext uri="{FF2B5EF4-FFF2-40B4-BE49-F238E27FC236}">
                <a16:creationId xmlns:a16="http://schemas.microsoft.com/office/drawing/2014/main" id="{0DF351D8-78FB-0AC7-51EE-FDE2E72C8318}"/>
              </a:ext>
            </a:extLst>
          </p:cNvPr>
          <p:cNvSpPr>
            <a:spLocks noGrp="1"/>
          </p:cNvSpPr>
          <p:nvPr>
            <p:ph idx="1"/>
          </p:nvPr>
        </p:nvSpPr>
        <p:spPr>
          <a:xfrm>
            <a:off x="1371599" y="2318197"/>
            <a:ext cx="9724031" cy="3683358"/>
          </a:xfrm>
        </p:spPr>
        <p:txBody>
          <a:bodyPr anchor="ctr">
            <a:normAutofit/>
          </a:bodyPr>
          <a:lstStyle/>
          <a:p>
            <a:r>
              <a:rPr lang="en-US" sz="2400" dirty="0"/>
              <a:t>What is IT?</a:t>
            </a:r>
            <a:endParaRPr lang="cs-CZ" sz="2400" dirty="0"/>
          </a:p>
          <a:p>
            <a:r>
              <a:rPr lang="en-US" sz="2400" dirty="0"/>
              <a:t>Importance of the Internet in daily life</a:t>
            </a:r>
            <a:endParaRPr lang="cs-CZ" sz="2400" dirty="0"/>
          </a:p>
          <a:p>
            <a:r>
              <a:rPr lang="en-US" sz="2400" dirty="0"/>
              <a:t>How IT and the Internet shape the modern world</a:t>
            </a:r>
            <a:endParaRPr lang="cs-CZ" sz="2400" dirty="0"/>
          </a:p>
        </p:txBody>
      </p:sp>
    </p:spTree>
    <p:extLst>
      <p:ext uri="{BB962C8B-B14F-4D97-AF65-F5344CB8AC3E}">
        <p14:creationId xmlns:p14="http://schemas.microsoft.com/office/powerpoint/2010/main" val="44694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C04A2-5257-973B-5E7E-41C8AC7CF76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1037D16-990C-C2AE-0CE4-B2D14085B34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Evolution of IT and the Internet</a:t>
            </a:r>
            <a:endParaRPr lang="cs-CZ" sz="4000">
              <a:solidFill>
                <a:srgbClr val="FFFFFF"/>
              </a:solidFill>
            </a:endParaRPr>
          </a:p>
        </p:txBody>
      </p:sp>
      <p:sp>
        <p:nvSpPr>
          <p:cNvPr id="3" name="Zástupný obsah 2">
            <a:extLst>
              <a:ext uri="{FF2B5EF4-FFF2-40B4-BE49-F238E27FC236}">
                <a16:creationId xmlns:a16="http://schemas.microsoft.com/office/drawing/2014/main" id="{3C61AE6D-934A-BAF5-A998-8ABC804F3718}"/>
              </a:ext>
            </a:extLst>
          </p:cNvPr>
          <p:cNvSpPr>
            <a:spLocks noGrp="1"/>
          </p:cNvSpPr>
          <p:nvPr>
            <p:ph idx="1"/>
          </p:nvPr>
        </p:nvSpPr>
        <p:spPr>
          <a:xfrm>
            <a:off x="1371599" y="2318197"/>
            <a:ext cx="9724031" cy="3683358"/>
          </a:xfrm>
        </p:spPr>
        <p:txBody>
          <a:bodyPr anchor="ctr">
            <a:normAutofit/>
          </a:bodyPr>
          <a:lstStyle/>
          <a:p>
            <a:r>
              <a:rPr lang="en-US" sz="2400" dirty="0"/>
              <a:t>Key milestones in IT (e.g., development of computers)</a:t>
            </a:r>
            <a:endParaRPr lang="cs-CZ" sz="2400" dirty="0"/>
          </a:p>
          <a:p>
            <a:r>
              <a:rPr lang="en-US" sz="2400" dirty="0"/>
              <a:t>Launch of the World Wide Web (1991)</a:t>
            </a:r>
            <a:endParaRPr lang="cs-CZ" sz="2400" dirty="0"/>
          </a:p>
          <a:p>
            <a:r>
              <a:rPr lang="en-US" sz="2400" dirty="0"/>
              <a:t>Current advancements (e.g., AI and cloud computing)</a:t>
            </a:r>
            <a:endParaRPr lang="cs-CZ" sz="2400" dirty="0"/>
          </a:p>
        </p:txBody>
      </p:sp>
    </p:spTree>
    <p:extLst>
      <p:ext uri="{BB962C8B-B14F-4D97-AF65-F5344CB8AC3E}">
        <p14:creationId xmlns:p14="http://schemas.microsoft.com/office/powerpoint/2010/main" val="406849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7DCF6F-8B70-01C9-4B62-089742BA4A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F7BE02A-91D4-7984-157B-46506266817D}"/>
              </a:ext>
            </a:extLst>
          </p:cNvPr>
          <p:cNvSpPr>
            <a:spLocks noGrp="1"/>
          </p:cNvSpPr>
          <p:nvPr>
            <p:ph type="title"/>
          </p:nvPr>
        </p:nvSpPr>
        <p:spPr>
          <a:xfrm>
            <a:off x="1371599" y="294538"/>
            <a:ext cx="9895951" cy="1033669"/>
          </a:xfrm>
        </p:spPr>
        <p:txBody>
          <a:bodyPr>
            <a:normAutofit/>
          </a:bodyPr>
          <a:lstStyle/>
          <a:p>
            <a:r>
              <a:rPr lang="cs-CZ" sz="4000">
                <a:solidFill>
                  <a:srgbClr val="FFFFFF"/>
                </a:solidFill>
              </a:rPr>
              <a:t>Impact on Our Lives</a:t>
            </a:r>
          </a:p>
        </p:txBody>
      </p:sp>
      <p:sp>
        <p:nvSpPr>
          <p:cNvPr id="3" name="Zástupný obsah 2">
            <a:extLst>
              <a:ext uri="{FF2B5EF4-FFF2-40B4-BE49-F238E27FC236}">
                <a16:creationId xmlns:a16="http://schemas.microsoft.com/office/drawing/2014/main" id="{66225E54-035B-DADD-6C6B-A7C73201067E}"/>
              </a:ext>
            </a:extLst>
          </p:cNvPr>
          <p:cNvSpPr>
            <a:spLocks noGrp="1"/>
          </p:cNvSpPr>
          <p:nvPr>
            <p:ph idx="1"/>
          </p:nvPr>
        </p:nvSpPr>
        <p:spPr>
          <a:xfrm>
            <a:off x="1371599" y="2318197"/>
            <a:ext cx="9724031" cy="3683358"/>
          </a:xfrm>
        </p:spPr>
        <p:txBody>
          <a:bodyPr anchor="ctr">
            <a:normAutofit/>
          </a:bodyPr>
          <a:lstStyle/>
          <a:p>
            <a:r>
              <a:rPr lang="cs-CZ" sz="2400" dirty="0" err="1"/>
              <a:t>Improved</a:t>
            </a:r>
            <a:r>
              <a:rPr lang="cs-CZ" sz="2400" dirty="0"/>
              <a:t> </a:t>
            </a:r>
            <a:r>
              <a:rPr lang="cs-CZ" sz="2400" dirty="0" err="1"/>
              <a:t>communication</a:t>
            </a:r>
            <a:r>
              <a:rPr lang="cs-CZ" sz="2400" dirty="0"/>
              <a:t>: </a:t>
            </a:r>
            <a:r>
              <a:rPr lang="cs-CZ" sz="2400" dirty="0" err="1"/>
              <a:t>Social</a:t>
            </a:r>
            <a:r>
              <a:rPr lang="cs-CZ" sz="2400" dirty="0"/>
              <a:t> media, email, video </a:t>
            </a:r>
            <a:r>
              <a:rPr lang="cs-CZ" sz="2400" dirty="0" err="1"/>
              <a:t>calls</a:t>
            </a:r>
            <a:endParaRPr lang="cs-CZ" sz="2400" dirty="0"/>
          </a:p>
          <a:p>
            <a:r>
              <a:rPr lang="en-US" sz="2400" dirty="0"/>
              <a:t>E-commerce revolution: Online shopping and services</a:t>
            </a:r>
            <a:endParaRPr lang="cs-CZ" sz="2400" dirty="0"/>
          </a:p>
          <a:p>
            <a:r>
              <a:rPr lang="en-US" sz="2400" dirty="0"/>
              <a:t>Education: Online courses and digital resources</a:t>
            </a:r>
            <a:endParaRPr lang="cs-CZ" sz="2400" dirty="0"/>
          </a:p>
        </p:txBody>
      </p:sp>
    </p:spTree>
    <p:extLst>
      <p:ext uri="{BB962C8B-B14F-4D97-AF65-F5344CB8AC3E}">
        <p14:creationId xmlns:p14="http://schemas.microsoft.com/office/powerpoint/2010/main" val="366391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0BC904-603D-3E18-8F16-AD9A8CA617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6DBDC9A-C362-1369-3941-B6F2FC2683C3}"/>
              </a:ext>
            </a:extLst>
          </p:cNvPr>
          <p:cNvSpPr>
            <a:spLocks noGrp="1"/>
          </p:cNvSpPr>
          <p:nvPr>
            <p:ph type="title"/>
          </p:nvPr>
        </p:nvSpPr>
        <p:spPr>
          <a:xfrm>
            <a:off x="1371599" y="294538"/>
            <a:ext cx="9895951" cy="1033669"/>
          </a:xfrm>
        </p:spPr>
        <p:txBody>
          <a:bodyPr>
            <a:normAutofit/>
          </a:bodyPr>
          <a:lstStyle/>
          <a:p>
            <a:r>
              <a:rPr lang="cs-CZ" sz="4000">
                <a:solidFill>
                  <a:srgbClr val="FFFFFF"/>
                </a:solidFill>
              </a:rPr>
              <a:t>Opportunities and Challenges</a:t>
            </a:r>
          </a:p>
        </p:txBody>
      </p:sp>
      <p:sp>
        <p:nvSpPr>
          <p:cNvPr id="3" name="Zástupný obsah 2">
            <a:extLst>
              <a:ext uri="{FF2B5EF4-FFF2-40B4-BE49-F238E27FC236}">
                <a16:creationId xmlns:a16="http://schemas.microsoft.com/office/drawing/2014/main" id="{03E6B2BE-0239-3224-0C63-E4268C03F3E6}"/>
              </a:ext>
            </a:extLst>
          </p:cNvPr>
          <p:cNvSpPr>
            <a:spLocks noGrp="1"/>
          </p:cNvSpPr>
          <p:nvPr>
            <p:ph idx="1"/>
          </p:nvPr>
        </p:nvSpPr>
        <p:spPr>
          <a:xfrm>
            <a:off x="1371599" y="2318197"/>
            <a:ext cx="9724031" cy="3683358"/>
          </a:xfrm>
        </p:spPr>
        <p:txBody>
          <a:bodyPr anchor="ctr">
            <a:normAutofit/>
          </a:bodyPr>
          <a:lstStyle/>
          <a:p>
            <a:r>
              <a:rPr lang="cs-CZ" sz="2400" b="1" dirty="0" err="1"/>
              <a:t>Opportunities</a:t>
            </a:r>
            <a:endParaRPr lang="cs-CZ" sz="2400" dirty="0"/>
          </a:p>
          <a:p>
            <a:pPr lvl="1"/>
            <a:r>
              <a:rPr lang="cs-CZ" dirty="0"/>
              <a:t>Digital </a:t>
            </a:r>
            <a:r>
              <a:rPr lang="cs-CZ" dirty="0" err="1"/>
              <a:t>transformation</a:t>
            </a:r>
            <a:endParaRPr lang="cs-CZ" dirty="0"/>
          </a:p>
          <a:p>
            <a:pPr lvl="1"/>
            <a:r>
              <a:rPr lang="cs-CZ" dirty="0" err="1"/>
              <a:t>Global</a:t>
            </a:r>
            <a:r>
              <a:rPr lang="cs-CZ" dirty="0"/>
              <a:t> </a:t>
            </a:r>
            <a:r>
              <a:rPr lang="cs-CZ" dirty="0" err="1"/>
              <a:t>access</a:t>
            </a:r>
            <a:endParaRPr lang="cs-CZ" dirty="0"/>
          </a:p>
          <a:p>
            <a:pPr lvl="1"/>
            <a:r>
              <a:rPr lang="cs-CZ" dirty="0"/>
              <a:t>Innovation</a:t>
            </a:r>
          </a:p>
          <a:p>
            <a:pPr lvl="1"/>
            <a:endParaRPr lang="cs-CZ" dirty="0"/>
          </a:p>
          <a:p>
            <a:r>
              <a:rPr lang="en-US" sz="2400" b="1" dirty="0"/>
              <a:t>Challenges</a:t>
            </a:r>
            <a:endParaRPr lang="cs-CZ" sz="2400" b="1" dirty="0"/>
          </a:p>
          <a:p>
            <a:pPr lvl="1"/>
            <a:r>
              <a:rPr lang="en-US" dirty="0"/>
              <a:t>Cybersecurity risks</a:t>
            </a:r>
            <a:endParaRPr lang="cs-CZ" dirty="0"/>
          </a:p>
          <a:p>
            <a:pPr lvl="1"/>
            <a:r>
              <a:rPr lang="cs-CZ" dirty="0"/>
              <a:t>M</a:t>
            </a:r>
            <a:r>
              <a:rPr lang="en-US" dirty="0" err="1"/>
              <a:t>isinformation</a:t>
            </a:r>
            <a:endParaRPr lang="cs-CZ" dirty="0"/>
          </a:p>
          <a:p>
            <a:pPr lvl="1"/>
            <a:r>
              <a:rPr lang="cs-CZ" dirty="0"/>
              <a:t>I</a:t>
            </a:r>
            <a:r>
              <a:rPr lang="en-US" dirty="0" err="1"/>
              <a:t>nequality</a:t>
            </a:r>
            <a:endParaRPr lang="cs-CZ" dirty="0"/>
          </a:p>
        </p:txBody>
      </p:sp>
    </p:spTree>
    <p:extLst>
      <p:ext uri="{BB962C8B-B14F-4D97-AF65-F5344CB8AC3E}">
        <p14:creationId xmlns:p14="http://schemas.microsoft.com/office/powerpoint/2010/main" val="170046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774194-3334-9D76-BC79-B1B8A2F8AB9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87DD012-9625-B3EF-697F-4B88E98D2E2A}"/>
              </a:ext>
            </a:extLst>
          </p:cNvPr>
          <p:cNvSpPr>
            <a:spLocks noGrp="1"/>
          </p:cNvSpPr>
          <p:nvPr>
            <p:ph type="title"/>
          </p:nvPr>
        </p:nvSpPr>
        <p:spPr>
          <a:xfrm>
            <a:off x="1371599" y="294538"/>
            <a:ext cx="9895951" cy="1033669"/>
          </a:xfrm>
        </p:spPr>
        <p:txBody>
          <a:bodyPr>
            <a:normAutofit/>
          </a:bodyPr>
          <a:lstStyle/>
          <a:p>
            <a:r>
              <a:rPr lang="cs-CZ" sz="4000">
                <a:solidFill>
                  <a:srgbClr val="FFFFFF"/>
                </a:solidFill>
              </a:rPr>
              <a:t>Future Trends</a:t>
            </a:r>
          </a:p>
        </p:txBody>
      </p:sp>
      <p:sp>
        <p:nvSpPr>
          <p:cNvPr id="3" name="Zástupný obsah 2">
            <a:extLst>
              <a:ext uri="{FF2B5EF4-FFF2-40B4-BE49-F238E27FC236}">
                <a16:creationId xmlns:a16="http://schemas.microsoft.com/office/drawing/2014/main" id="{02322F33-3D17-CDCB-0F5E-5D14467F51E2}"/>
              </a:ext>
            </a:extLst>
          </p:cNvPr>
          <p:cNvSpPr>
            <a:spLocks noGrp="1"/>
          </p:cNvSpPr>
          <p:nvPr>
            <p:ph idx="1"/>
          </p:nvPr>
        </p:nvSpPr>
        <p:spPr>
          <a:xfrm>
            <a:off x="1371599" y="2318197"/>
            <a:ext cx="9724031" cy="3683358"/>
          </a:xfrm>
        </p:spPr>
        <p:txBody>
          <a:bodyPr anchor="ctr">
            <a:normAutofit/>
          </a:bodyPr>
          <a:lstStyle/>
          <a:p>
            <a:r>
              <a:rPr lang="en-US" sz="2400" dirty="0"/>
              <a:t>Artificial Intelligence advancements</a:t>
            </a:r>
            <a:endParaRPr lang="cs-CZ" sz="2400" dirty="0"/>
          </a:p>
          <a:p>
            <a:r>
              <a:rPr lang="en-US" sz="2400" dirty="0"/>
              <a:t>Internet of Things and smart devices</a:t>
            </a:r>
            <a:endParaRPr lang="cs-CZ" sz="2400" dirty="0"/>
          </a:p>
          <a:p>
            <a:r>
              <a:rPr lang="en-US" sz="2400" dirty="0"/>
              <a:t>Rise of 5G networks</a:t>
            </a:r>
            <a:endParaRPr lang="cs-CZ" sz="2400" dirty="0"/>
          </a:p>
          <a:p>
            <a:r>
              <a:rPr lang="en-US" sz="2400" dirty="0"/>
              <a:t>Development of the metaverse</a:t>
            </a:r>
            <a:endParaRPr lang="cs-CZ" sz="2400" dirty="0"/>
          </a:p>
        </p:txBody>
      </p:sp>
    </p:spTree>
    <p:extLst>
      <p:ext uri="{BB962C8B-B14F-4D97-AF65-F5344CB8AC3E}">
        <p14:creationId xmlns:p14="http://schemas.microsoft.com/office/powerpoint/2010/main" val="419878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B303F9-AC18-2C1C-D5D4-82AE4B8480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8332842-AC8D-F303-1457-BB32DCAEB44F}"/>
              </a:ext>
            </a:extLst>
          </p:cNvPr>
          <p:cNvSpPr>
            <a:spLocks noGrp="1"/>
          </p:cNvSpPr>
          <p:nvPr>
            <p:ph type="title"/>
          </p:nvPr>
        </p:nvSpPr>
        <p:spPr>
          <a:xfrm>
            <a:off x="1371599" y="294538"/>
            <a:ext cx="9895951" cy="1033669"/>
          </a:xfrm>
        </p:spPr>
        <p:txBody>
          <a:bodyPr>
            <a:normAutofit/>
          </a:bodyPr>
          <a:lstStyle/>
          <a:p>
            <a:r>
              <a:rPr lang="cs-CZ" sz="4000">
                <a:solidFill>
                  <a:srgbClr val="FFFFFF"/>
                </a:solidFill>
              </a:rPr>
              <a:t>Conclusion</a:t>
            </a:r>
          </a:p>
        </p:txBody>
      </p:sp>
      <p:sp>
        <p:nvSpPr>
          <p:cNvPr id="3" name="Zástupný obsah 2">
            <a:extLst>
              <a:ext uri="{FF2B5EF4-FFF2-40B4-BE49-F238E27FC236}">
                <a16:creationId xmlns:a16="http://schemas.microsoft.com/office/drawing/2014/main" id="{5662CBE7-46EB-0501-25B9-D90798452AC1}"/>
              </a:ext>
            </a:extLst>
          </p:cNvPr>
          <p:cNvSpPr>
            <a:spLocks noGrp="1"/>
          </p:cNvSpPr>
          <p:nvPr>
            <p:ph idx="1"/>
          </p:nvPr>
        </p:nvSpPr>
        <p:spPr>
          <a:xfrm>
            <a:off x="1371599" y="2318197"/>
            <a:ext cx="9724031" cy="3683358"/>
          </a:xfrm>
        </p:spPr>
        <p:txBody>
          <a:bodyPr anchor="ctr">
            <a:normAutofit/>
          </a:bodyPr>
          <a:lstStyle/>
          <a:p>
            <a:r>
              <a:rPr lang="en-US" sz="2400" dirty="0"/>
              <a:t>IT and the Internet as pillars of modern society</a:t>
            </a:r>
            <a:endParaRPr lang="cs-CZ" sz="2400" dirty="0"/>
          </a:p>
          <a:p>
            <a:r>
              <a:rPr lang="en-US" sz="2400" dirty="0"/>
              <a:t>Need for responsible usage and further innovation</a:t>
            </a:r>
            <a:endParaRPr lang="cs-CZ" sz="2400" dirty="0"/>
          </a:p>
        </p:txBody>
      </p:sp>
    </p:spTree>
    <p:extLst>
      <p:ext uri="{BB962C8B-B14F-4D97-AF65-F5344CB8AC3E}">
        <p14:creationId xmlns:p14="http://schemas.microsoft.com/office/powerpoint/2010/main" val="375704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93563E-74EC-B846-3A54-3E42D25349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F2DC552C-A85B-AA43-83A4-7FDB0410BEFA}"/>
              </a:ext>
            </a:extLst>
          </p:cNvPr>
          <p:cNvSpPr>
            <a:spLocks noGrp="1"/>
          </p:cNvSpPr>
          <p:nvPr>
            <p:ph type="ctrTitle"/>
          </p:nvPr>
        </p:nvSpPr>
        <p:spPr>
          <a:xfrm>
            <a:off x="583365" y="818984"/>
            <a:ext cx="11025272" cy="3268520"/>
          </a:xfrm>
        </p:spPr>
        <p:txBody>
          <a:bodyPr>
            <a:normAutofit/>
          </a:bodyPr>
          <a:lstStyle/>
          <a:p>
            <a:r>
              <a:rPr lang="en-US" sz="4800" dirty="0">
                <a:solidFill>
                  <a:srgbClr val="FFFFFF"/>
                </a:solidFill>
              </a:rPr>
              <a:t>THANK YOU FOR YOUR ATTENTION</a:t>
            </a:r>
            <a:endParaRPr lang="cs-CZ" sz="4800" dirty="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8362380"/>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730</Words>
  <Application>Microsoft Office PowerPoint</Application>
  <PresentationFormat>Širokoúhlá obrazovka</PresentationFormat>
  <Paragraphs>60</Paragraphs>
  <Slides>9</Slides>
  <Notes>8</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9</vt:i4>
      </vt:variant>
    </vt:vector>
  </HeadingPairs>
  <TitlesOfParts>
    <vt:vector size="13" baseType="lpstr">
      <vt:lpstr>Aptos</vt:lpstr>
      <vt:lpstr>Aptos Display</vt:lpstr>
      <vt:lpstr>Arial</vt:lpstr>
      <vt:lpstr>Motiv Office</vt:lpstr>
      <vt:lpstr>Information Technologies, Internet</vt:lpstr>
      <vt:lpstr>Table of content</vt:lpstr>
      <vt:lpstr>Introduction</vt:lpstr>
      <vt:lpstr>Evolution of IT and the Internet</vt:lpstr>
      <vt:lpstr>Impact on Our Lives</vt:lpstr>
      <vt:lpstr>Opportunities and Challenges</vt:lpstr>
      <vt:lpstr>Future Trends</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Hajžman</dc:creator>
  <cp:lastModifiedBy>Daniel Hajžman</cp:lastModifiedBy>
  <cp:revision>3</cp:revision>
  <dcterms:created xsi:type="dcterms:W3CDTF">2025-03-28T08:28:18Z</dcterms:created>
  <dcterms:modified xsi:type="dcterms:W3CDTF">2025-03-30T09:32:28Z</dcterms:modified>
</cp:coreProperties>
</file>