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66"/>
  </p:notesMasterIdLst>
  <p:handoutMasterIdLst>
    <p:handoutMasterId r:id="rId67"/>
  </p:handoutMasterIdLst>
  <p:sldIdLst>
    <p:sldId id="256" r:id="rId2"/>
    <p:sldId id="307" r:id="rId3"/>
    <p:sldId id="259" r:id="rId4"/>
    <p:sldId id="275" r:id="rId5"/>
    <p:sldId id="269" r:id="rId6"/>
    <p:sldId id="278" r:id="rId7"/>
    <p:sldId id="285" r:id="rId8"/>
    <p:sldId id="286" r:id="rId9"/>
    <p:sldId id="314" r:id="rId10"/>
    <p:sldId id="287" r:id="rId11"/>
    <p:sldId id="315" r:id="rId12"/>
    <p:sldId id="288" r:id="rId13"/>
    <p:sldId id="276" r:id="rId14"/>
    <p:sldId id="268" r:id="rId15"/>
    <p:sldId id="263" r:id="rId16"/>
    <p:sldId id="264" r:id="rId17"/>
    <p:sldId id="265" r:id="rId18"/>
    <p:sldId id="266" r:id="rId19"/>
    <p:sldId id="274" r:id="rId20"/>
    <p:sldId id="270" r:id="rId21"/>
    <p:sldId id="271" r:id="rId22"/>
    <p:sldId id="279" r:id="rId23"/>
    <p:sldId id="281" r:id="rId24"/>
    <p:sldId id="282" r:id="rId25"/>
    <p:sldId id="284" r:id="rId26"/>
    <p:sldId id="283" r:id="rId27"/>
    <p:sldId id="291" r:id="rId28"/>
    <p:sldId id="290" r:id="rId29"/>
    <p:sldId id="306" r:id="rId30"/>
    <p:sldId id="289" r:id="rId31"/>
    <p:sldId id="292" r:id="rId32"/>
    <p:sldId id="293" r:id="rId33"/>
    <p:sldId id="294" r:id="rId34"/>
    <p:sldId id="295" r:id="rId35"/>
    <p:sldId id="297" r:id="rId36"/>
    <p:sldId id="298" r:id="rId37"/>
    <p:sldId id="299" r:id="rId38"/>
    <p:sldId id="303" r:id="rId39"/>
    <p:sldId id="316" r:id="rId40"/>
    <p:sldId id="334" r:id="rId41"/>
    <p:sldId id="300" r:id="rId42"/>
    <p:sldId id="302" r:id="rId43"/>
    <p:sldId id="326" r:id="rId44"/>
    <p:sldId id="312" r:id="rId45"/>
    <p:sldId id="313" r:id="rId46"/>
    <p:sldId id="332" r:id="rId47"/>
    <p:sldId id="333" r:id="rId48"/>
    <p:sldId id="330" r:id="rId49"/>
    <p:sldId id="329" r:id="rId50"/>
    <p:sldId id="331" r:id="rId51"/>
    <p:sldId id="301" r:id="rId52"/>
    <p:sldId id="309" r:id="rId53"/>
    <p:sldId id="325" r:id="rId54"/>
    <p:sldId id="311" r:id="rId55"/>
    <p:sldId id="327" r:id="rId56"/>
    <p:sldId id="328" r:id="rId57"/>
    <p:sldId id="310" r:id="rId58"/>
    <p:sldId id="308" r:id="rId59"/>
    <p:sldId id="322" r:id="rId60"/>
    <p:sldId id="317" r:id="rId61"/>
    <p:sldId id="324" r:id="rId62"/>
    <p:sldId id="323" r:id="rId63"/>
    <p:sldId id="304" r:id="rId64"/>
    <p:sldId id="30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12" autoAdjust="0"/>
  </p:normalViewPr>
  <p:slideViewPr>
    <p:cSldViewPr snapToGrid="0">
      <p:cViewPr varScale="1">
        <p:scale>
          <a:sx n="98" d="100"/>
          <a:sy n="98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Models</a:t>
            </a:r>
            <a:r>
              <a:rPr lang="en-US" baseline="0" dirty="0"/>
              <a:t> 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All Mini llm L12 V2</c:v>
                </c:pt>
                <c:pt idx="1">
                  <c:v>All mpnet base V2 </c:v>
                </c:pt>
                <c:pt idx="2">
                  <c:v>Cross-encoder DeBERTa V3 Large</c:v>
                </c:pt>
                <c:pt idx="3">
                  <c:v>DeBERTa V3 Large</c:v>
                </c:pt>
                <c:pt idx="4">
                  <c:v>DeBERTa V3 Large zeroshot V2</c:v>
                </c:pt>
                <c:pt idx="5">
                  <c:v>Ensamble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0.77</c:v>
                </c:pt>
                <c:pt idx="1">
                  <c:v>0.83</c:v>
                </c:pt>
                <c:pt idx="2">
                  <c:v>0.9</c:v>
                </c:pt>
                <c:pt idx="3">
                  <c:v>0.85</c:v>
                </c:pt>
                <c:pt idx="4">
                  <c:v>0.91</c:v>
                </c:pt>
                <c:pt idx="5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0-4C23-97BC-A5E887B4A8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783664"/>
        <c:axId val="1287780784"/>
      </c:barChart>
      <c:catAx>
        <c:axId val="12877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0784"/>
        <c:crosses val="autoZero"/>
        <c:auto val="1"/>
        <c:lblAlgn val="ctr"/>
        <c:lblOffset val="100"/>
        <c:noMultiLvlLbl val="0"/>
      </c:catAx>
      <c:valAx>
        <c:axId val="12877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Models</a:t>
            </a:r>
            <a:r>
              <a:rPr lang="en-US" baseline="0" dirty="0"/>
              <a:t> Training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Time per Epoch in Hours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40m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AAA-43AE-9BD0-AFF283B900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6B0B93-3448-40D9-A48F-FEE888995085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7F5-458F-9DC9-B605C703D84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11BEA7-0A2D-4A1D-8755-F4FCFD4124F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7F5-458F-9DC9-B605C703D84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ECBACCB-B530-445D-AAC9-6BCA67FDCF7B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7F5-458F-9DC9-B605C703D84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4D61A95-6533-4F46-A246-16CCBAACEDB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7F5-458F-9DC9-B605C703D8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All Mini llm L12 V2</c:v>
                </c:pt>
                <c:pt idx="1">
                  <c:v>All mpnet base V2 </c:v>
                </c:pt>
                <c:pt idx="2">
                  <c:v>Cross-encoder DeBERTa V3 Large</c:v>
                </c:pt>
                <c:pt idx="3">
                  <c:v>DeBERTa V3 Large</c:v>
                </c:pt>
                <c:pt idx="4">
                  <c:v>DeBERTa V3 Large zeroshot V2</c:v>
                </c:pt>
                <c:pt idx="5">
                  <c:v>Ensamble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50</c:v>
                </c:pt>
                <c:pt idx="2">
                  <c:v>180</c:v>
                </c:pt>
                <c:pt idx="3">
                  <c:v>180</c:v>
                </c:pt>
                <c:pt idx="4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0-4C23-97BC-A5E887B4A8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783664"/>
        <c:axId val="1287780784"/>
      </c:barChart>
      <c:catAx>
        <c:axId val="12877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0784"/>
        <c:crosses val="autoZero"/>
        <c:auto val="1"/>
        <c:lblAlgn val="ctr"/>
        <c:lblOffset val="100"/>
        <c:noMultiLvlLbl val="0"/>
      </c:catAx>
      <c:valAx>
        <c:axId val="12877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Models</a:t>
            </a:r>
            <a:r>
              <a:rPr lang="en-US" baseline="0" dirty="0"/>
              <a:t> False Positive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False-Positive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High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00C-4DAD-B1F9-1FE21EE1FBF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High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00C-4DAD-B1F9-1FE21EE1FBF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Low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00C-4DAD-B1F9-1FE21EE1FBF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Medium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00C-4DAD-B1F9-1FE21EE1FBF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baseline="0" dirty="0"/>
                      <a:t>Low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00C-4DAD-B1F9-1FE21EE1FBF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Very</a:t>
                    </a:r>
                    <a:r>
                      <a:rPr lang="en-US" baseline="0"/>
                      <a:t> Low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682-40CB-BFAB-D733B8D237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All Mini llm L12 V2</c:v>
                </c:pt>
                <c:pt idx="1">
                  <c:v>All mpnet base V2 </c:v>
                </c:pt>
                <c:pt idx="2">
                  <c:v>Cross-encoder DeBERTa V3 Large</c:v>
                </c:pt>
                <c:pt idx="3">
                  <c:v>DeBERTa V3 Large</c:v>
                </c:pt>
                <c:pt idx="4">
                  <c:v>DeBERTa V3 Large zeroshot V2</c:v>
                </c:pt>
                <c:pt idx="5">
                  <c:v>Ensamble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0-4C23-97BC-A5E887B4A8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783664"/>
        <c:axId val="1287780784"/>
      </c:barChart>
      <c:catAx>
        <c:axId val="12877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0784"/>
        <c:crosses val="autoZero"/>
        <c:auto val="1"/>
        <c:lblAlgn val="ctr"/>
        <c:lblOffset val="100"/>
        <c:noMultiLvlLbl val="0"/>
      </c:catAx>
      <c:valAx>
        <c:axId val="12877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Models</a:t>
            </a:r>
            <a:r>
              <a:rPr lang="en-US" baseline="0" dirty="0"/>
              <a:t> Accuracy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RoBERTa Large</c:v>
                </c:pt>
                <c:pt idx="1">
                  <c:v>RoBERTa openai detector</c:v>
                </c:pt>
                <c:pt idx="2">
                  <c:v>GPT-2</c:v>
                </c:pt>
                <c:pt idx="3">
                  <c:v>DeBERTa V3 Large</c:v>
                </c:pt>
                <c:pt idx="4">
                  <c:v>Ensamble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0.92</c:v>
                </c:pt>
                <c:pt idx="1">
                  <c:v>0.94</c:v>
                </c:pt>
                <c:pt idx="2">
                  <c:v>0.96099999999999997</c:v>
                </c:pt>
                <c:pt idx="3">
                  <c:v>0.97799999999999998</c:v>
                </c:pt>
                <c:pt idx="4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0-4C23-97BC-A5E887B4A8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783664"/>
        <c:axId val="1287780784"/>
      </c:barChart>
      <c:catAx>
        <c:axId val="12877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0784"/>
        <c:crosses val="autoZero"/>
        <c:auto val="1"/>
        <c:lblAlgn val="ctr"/>
        <c:lblOffset val="100"/>
        <c:noMultiLvlLbl val="0"/>
      </c:catAx>
      <c:valAx>
        <c:axId val="12877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Models</a:t>
            </a:r>
            <a:r>
              <a:rPr lang="en-US" baseline="0" dirty="0"/>
              <a:t> Training Time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Time per Epoch in Hours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130m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AAA-43AE-9BD0-AFF283B9000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5F89E92-3B01-4395-9080-06B2C5CA48EA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C6B-404A-AC6E-7710C601F6A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0E287EF-03B6-4F9F-9150-73082FAF5687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C6B-404A-AC6E-7710C601F6A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5ACD22F-D69F-49C1-B97C-28D91BA4B92B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C6B-404A-AC6E-7710C601F6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RoBERTa Large</c:v>
                </c:pt>
                <c:pt idx="1">
                  <c:v>RoBERTa openai detector</c:v>
                </c:pt>
                <c:pt idx="2">
                  <c:v>GPT-2</c:v>
                </c:pt>
                <c:pt idx="3">
                  <c:v>DeBERTa V3 Large</c:v>
                </c:pt>
                <c:pt idx="4">
                  <c:v>Ensamble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130</c:v>
                </c:pt>
                <c:pt idx="1">
                  <c:v>130</c:v>
                </c:pt>
                <c:pt idx="2">
                  <c:v>100</c:v>
                </c:pt>
                <c:pt idx="3">
                  <c:v>150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0-4C23-97BC-A5E887B4A8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783664"/>
        <c:axId val="1287780784"/>
      </c:barChart>
      <c:catAx>
        <c:axId val="12877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0784"/>
        <c:crosses val="autoZero"/>
        <c:auto val="1"/>
        <c:lblAlgn val="ctr"/>
        <c:lblOffset val="100"/>
        <c:noMultiLvlLbl val="0"/>
      </c:catAx>
      <c:valAx>
        <c:axId val="12877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Models</a:t>
            </a:r>
            <a:r>
              <a:rPr lang="en-US" baseline="0" dirty="0"/>
              <a:t> False Positive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False-Positive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High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00C-4DAD-B1F9-1FE21EE1FBF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Low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400C-4DAD-B1F9-1FE21EE1FBF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Low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00C-4DAD-B1F9-1FE21EE1FBF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High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00C-4DAD-B1F9-1FE21EE1FBF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Very</a:t>
                    </a:r>
                    <a:r>
                      <a:rPr lang="en-US" baseline="0"/>
                      <a:t> Low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00C-4DAD-B1F9-1FE21EE1FB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RoBERTa Large</c:v>
                </c:pt>
                <c:pt idx="1">
                  <c:v>RoBERTa openai detector</c:v>
                </c:pt>
                <c:pt idx="2">
                  <c:v>GPT-2</c:v>
                </c:pt>
                <c:pt idx="3">
                  <c:v>DeBERTa V3 Large</c:v>
                </c:pt>
                <c:pt idx="4">
                  <c:v>Ensamble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2.2000000000000002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0-4C23-97BC-A5E887B4A8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7783664"/>
        <c:axId val="1287780784"/>
      </c:barChart>
      <c:catAx>
        <c:axId val="128778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0784"/>
        <c:crosses val="autoZero"/>
        <c:auto val="1"/>
        <c:lblAlgn val="ctr"/>
        <c:lblOffset val="100"/>
        <c:noMultiLvlLbl val="0"/>
      </c:catAx>
      <c:valAx>
        <c:axId val="128778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783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5CD563-4D25-2B5C-A270-F4581C85F0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67E18-2A03-BA43-BFDD-A5E9C72DBC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C3345-E59D-47C5-AAC1-94EC4F14AE8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82D3D-17F5-7502-6E07-8240FCDE6C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6580F-27B5-730D-0D42-A5B8AD37D0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31A63-49AC-451D-AE38-C86EA54E0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80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B4DB-F1AA-46F2-A701-5B3E3F086F7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BFD4F-4AB1-4AD9-AB94-9A0AADCEE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8473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BFD4F-4AB1-4AD9-AB94-9A0AADCEE1B0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D4BC5-157B-2696-2288-972C1AE7F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4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BFD4F-4AB1-4AD9-AB94-9A0AADCEE1B0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FEFB1-DBCD-9BAF-AFD5-CB5BA0472A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BFD4F-4AB1-4AD9-AB94-9A0AADCEE1B0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EF35E-59C2-4151-74CE-A9818A49A0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2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BFD4F-4AB1-4AD9-AB94-9A0AADCEE1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BFD4F-4AB1-4AD9-AB94-9A0AADCEE1B0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539C-8654-D7E4-3AC2-0EA8C51FFD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BFD4F-4AB1-4AD9-AB94-9A0AADCEE1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BFD4F-4AB1-4AD9-AB94-9A0AADCEE1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36C8F-FBF9-C34E-64D1-0B64061D4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D51C5-4E59-BDB0-CDFA-C707627A4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3907D-A43C-1AE6-EBBE-0A5F7EA1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57BB-10D8-48ED-99E4-714A14F2111D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55941-89FD-EB74-C232-16ECC8F5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BA10-4980-EB43-0390-BBDE177E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F71D-A52D-6DA8-41CA-1D15905E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39018-F0B6-9D70-19D4-A284725F3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9A4AF-FE98-8589-BD62-7CDA513E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28F-AECC-44F5-84EC-ED9CBC6C76D0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35EA-667F-2509-3106-DEC9049F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7B4A-5035-D1AE-1F78-C9F67A90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4ECC9-3AB2-C2CB-40C1-6DEFAB1C8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FC2F9-879F-0EBF-4213-B3FB991A2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7A5D-C014-4E58-C4A6-66DB08C6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7DC-36E9-4641-B104-EEEF53F4C0CE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685C-A275-1D0D-E01E-E2C01A56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D7820-F2FB-8005-D2E4-9FA33BB7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9591-F92B-2620-0AFD-7B71F796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11A4-EACE-EBD6-590F-16230194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E9AD-CC1B-0807-5A60-8C4C4033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E310-D35F-4C78-AF4C-4813C48D6527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5DE1-582D-A047-9FDA-B0F7EC68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317A-E7E4-3D6E-D7B0-49410B69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8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4546-E823-5531-3E3F-4648AE9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E5E8-906F-FD0F-E0C9-4CCA6451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0787-AFD9-CB8A-E039-3254CAAE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4ECAE-62AB-4961-948F-E37E28C07E02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997E-2BFF-88CA-F57E-3FD40391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AF9A4-5C2E-863D-8006-FEB57B8F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03E8-5A88-4A39-5C2E-B93DFA84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7D2A-D341-770E-C3C8-01A4DAD2A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80B45-4AEB-B6AB-7879-46F59139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AEFF2-551E-A23B-C1E0-0B90ED97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8002D-76C2-42F2-8FE4-A2D26B3B5149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4059-865D-A14B-EEC1-4603E26B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E68BB-0AF1-CB9C-FF82-82107145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F6AF-051C-8ABA-5E85-FE7D335D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485B9-4319-4588-FDB2-B78782A4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07D0D-D1BD-3C7F-C30C-EBD287757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CCDA8-3F97-444E-ECA5-2668DEB10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8F3D8-D6AF-B62C-A7DE-602F1AFD8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0C7CE-99A8-DAF5-B9B5-7E4A502D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98C1-73DF-48C7-8D21-38AE0A906F49}" type="datetime1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66145-9BE7-0E06-5558-734F9503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A2536-623B-94A3-33DE-B96DFE16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1737-590D-480F-E62B-91CBE30C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4B931-940F-2D08-21BE-EBA9C715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6C25-CC3E-45CF-BCA6-FBC9624764CB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2C08C-FF7F-F701-EB8C-22321273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B285E-0BE8-5D59-D8CB-1FA6AF4D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2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BE22C-2314-3370-A458-A547900F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1B8D-E243-4B2D-9223-29DB3A6F7D32}" type="datetime1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A4C81-7C91-DF45-2D10-310A3AC1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286FF-540D-0D94-4DFA-288981A1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7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D55B-36B2-A009-CC51-6E18E029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58FD-82D4-4799-951A-0861D49B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8E0EF-A48A-10A5-C20C-77F76D8D4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DADD-879D-18AA-3C64-D9F393E1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536A-074A-4BF2-A196-80F8591D7BA4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E6DE2-D1FA-C084-EE14-07C200A7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D1AF9-C896-18B1-207E-27831682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05D1-6D08-F3D6-85EA-B05A363F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8FAF8-2B1C-0F41-E254-1F08FDE35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9EA73-B3AA-5CC5-12C7-D358EAFB0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50B29-7FE8-E0E4-E131-47F5D777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6B472-9FE6-45BF-AC9B-C85C590A7FE2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02359-AA2D-F547-C8A2-5EAD6969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84AFA-0348-DC5F-8E2A-F3CBF8F1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0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640E6-62FF-4BC8-3D94-0F412C207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9E2D-93FF-41C3-7070-9A027900D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E32A-E5CC-2CFD-B21F-573C49488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2A932-59C3-45EE-810F-A7568C7A2B6C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CAB39-CAC1-4780-7BB5-0B81226FA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087F-865A-2F8B-1CC4-65EC11A1E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journals.spiedigitallibrary.org/conference-proceedings-of-spie/13181/131816C/Analysis-of-Python-web-development-applications-based-on-the-Django/10.1117/12.3031411.short?utm_source=chatgpt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arxiv.org/pdf/2006.157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xiv.org/abs/1907.11692?utm_source=chatgpt.com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rxiv.org/abs/2006.03654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rxiv.org/pdf/2403.10407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rxiv.org/abs/2305.11442?utm_source=chatgpt.com" TargetMode="External"/><Relationship Id="rId5" Type="http://schemas.openxmlformats.org/officeDocument/2006/relationships/hyperlink" Target="18.%09Zero-Shot%20Text%20Classification%20via%20Self-Supervised%20Tuning%20(Liu%20et%20al.,%202023)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rxiv.org/abs/2306.07401?utm_source=chatgpt.com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llenai/scitldr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huggingface.co/datasets/PhilipMay/stsb_multi_m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sambit7/first-quora-datase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xxgdj/daigt-v2-train-dataset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kaggle.com/datasets/shanegerami/ai-vs-human-tex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starblasters8/human-vs-llm-text-corpu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9">
            <a:extLst>
              <a:ext uri="{FF2B5EF4-FFF2-40B4-BE49-F238E27FC236}">
                <a16:creationId xmlns:a16="http://schemas.microsoft.com/office/drawing/2014/main" id="{8201D79A-6287-568E-F827-3C38B49582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0278" y="295898"/>
            <a:ext cx="763460" cy="947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A722B-88C6-8DC6-11A8-56CCC0F9B9FF}"/>
              </a:ext>
            </a:extLst>
          </p:cNvPr>
          <p:cNvSpPr txBox="1"/>
          <p:nvPr/>
        </p:nvSpPr>
        <p:spPr>
          <a:xfrm>
            <a:off x="8907912" y="1311178"/>
            <a:ext cx="305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spc="-35" dirty="0">
                <a:latin typeface="Tahoma"/>
                <a:cs typeface="Tahoma"/>
              </a:rPr>
              <a:t>                                   Artificial Intelligence </a:t>
            </a:r>
            <a:r>
              <a:rPr lang="en-US" sz="900" b="1" spc="-10" dirty="0">
                <a:latin typeface="Tahoma"/>
                <a:cs typeface="Tahoma"/>
              </a:rPr>
              <a:t>Department</a:t>
            </a:r>
          </a:p>
          <a:p>
            <a:r>
              <a:rPr lang="en-US" sz="900" b="1" dirty="0">
                <a:latin typeface="Tahoma"/>
                <a:cs typeface="Tahoma"/>
              </a:rPr>
              <a:t>The</a:t>
            </a:r>
            <a:r>
              <a:rPr lang="en-US" sz="900" b="1" spc="-30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Faculty</a:t>
            </a:r>
            <a:r>
              <a:rPr lang="en-US" sz="900" b="1" spc="-35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of</a:t>
            </a:r>
            <a:r>
              <a:rPr lang="en-US" sz="900" b="1" spc="-30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Computing</a:t>
            </a:r>
            <a:r>
              <a:rPr lang="en-US" sz="900" b="1" spc="-15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&amp;</a:t>
            </a:r>
            <a:r>
              <a:rPr lang="en-US" sz="900" b="1" spc="-35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Artificial</a:t>
            </a:r>
            <a:r>
              <a:rPr lang="en-US" sz="900" b="1" spc="-25" dirty="0">
                <a:latin typeface="Tahoma"/>
                <a:cs typeface="Tahoma"/>
              </a:rPr>
              <a:t> </a:t>
            </a:r>
            <a:r>
              <a:rPr lang="en-US" sz="900" b="1" spc="-10" dirty="0">
                <a:latin typeface="Tahoma"/>
                <a:cs typeface="Tahoma"/>
              </a:rPr>
              <a:t>Intelligence </a:t>
            </a:r>
          </a:p>
          <a:p>
            <a:r>
              <a:rPr lang="en-US" sz="900" b="1" dirty="0">
                <a:latin typeface="Tahoma"/>
                <a:cs typeface="Tahoma"/>
              </a:rPr>
              <a:t>Helwan</a:t>
            </a:r>
            <a:r>
              <a:rPr lang="en-US" sz="900" b="1" spc="-40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University,</a:t>
            </a:r>
            <a:r>
              <a:rPr lang="en-US" sz="900" b="1" spc="-30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Cairo</a:t>
            </a:r>
            <a:r>
              <a:rPr lang="en-US" sz="900" b="1" spc="-55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-</a:t>
            </a:r>
            <a:r>
              <a:rPr lang="en-US" sz="900" b="1" spc="-50" dirty="0">
                <a:latin typeface="Tahoma"/>
                <a:cs typeface="Tahoma"/>
              </a:rPr>
              <a:t> </a:t>
            </a:r>
            <a:r>
              <a:rPr lang="en-US" sz="900" b="1" dirty="0">
                <a:latin typeface="Tahoma"/>
                <a:cs typeface="Tahoma"/>
              </a:rPr>
              <a:t>Egypt,</a:t>
            </a:r>
            <a:r>
              <a:rPr lang="en-US" sz="900" b="1" spc="-50" dirty="0">
                <a:latin typeface="Tahoma"/>
                <a:cs typeface="Tahoma"/>
              </a:rPr>
              <a:t> June </a:t>
            </a:r>
            <a:r>
              <a:rPr lang="en-US" sz="900" b="1" spc="-20" dirty="0">
                <a:latin typeface="Tahoma"/>
                <a:cs typeface="Tahoma"/>
              </a:rPr>
              <a:t>2025</a:t>
            </a:r>
            <a:endParaRPr lang="en-US" sz="900" dirty="0">
              <a:latin typeface="Tahoma"/>
              <a:cs typeface="Tahoma"/>
            </a:endParaRPr>
          </a:p>
          <a:p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65E63-4303-EA32-848E-8AF2956C1ACA}"/>
              </a:ext>
            </a:extLst>
          </p:cNvPr>
          <p:cNvSpPr txBox="1"/>
          <p:nvPr/>
        </p:nvSpPr>
        <p:spPr>
          <a:xfrm>
            <a:off x="4767042" y="1892758"/>
            <a:ext cx="69218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        Guarded Exam</a:t>
            </a:r>
          </a:p>
          <a:p>
            <a:r>
              <a:rPr lang="en-US" sz="5400" b="1" dirty="0">
                <a:solidFill>
                  <a:schemeClr val="accent1"/>
                </a:solidFill>
              </a:rPr>
              <a:t>Plagiarism Detection </a:t>
            </a:r>
          </a:p>
          <a:p>
            <a:r>
              <a:rPr lang="en-US" sz="5400" b="1" dirty="0">
                <a:solidFill>
                  <a:schemeClr val="accent1"/>
                </a:solidFill>
              </a:rPr>
              <a:t>                     &amp; </a:t>
            </a:r>
          </a:p>
          <a:p>
            <a:r>
              <a:rPr lang="en-US" sz="5400" b="1" dirty="0">
                <a:solidFill>
                  <a:schemeClr val="accent1"/>
                </a:solidFill>
              </a:rPr>
              <a:t>          Auto-Grading</a:t>
            </a:r>
          </a:p>
        </p:txBody>
      </p:sp>
      <p:pic>
        <p:nvPicPr>
          <p:cNvPr id="14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22408" y="5546822"/>
            <a:ext cx="1219200" cy="1219198"/>
          </a:xfrm>
          <a:prstGeom prst="rect">
            <a:avLst/>
          </a:prstGeom>
        </p:spPr>
      </p:pic>
      <p:pic>
        <p:nvPicPr>
          <p:cNvPr id="3" name="Picture 2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6B60EB9-0CF9-8CB2-BE2A-CFF9D11960E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359" y="-291124"/>
            <a:ext cx="7947483" cy="7947483"/>
          </a:xfrm>
          <a:prstGeom prst="rect">
            <a:avLst/>
          </a:prstGeom>
        </p:spPr>
      </p:pic>
      <p:sp>
        <p:nvSpPr>
          <p:cNvPr id="16" name="object 12">
            <a:extLst>
              <a:ext uri="{FF2B5EF4-FFF2-40B4-BE49-F238E27FC236}">
                <a16:creationId xmlns:a16="http://schemas.microsoft.com/office/drawing/2014/main" id="{3A5519D6-B96B-ACD7-81AC-5E0863C9A790}"/>
              </a:ext>
            </a:extLst>
          </p:cNvPr>
          <p:cNvSpPr txBox="1"/>
          <p:nvPr/>
        </p:nvSpPr>
        <p:spPr>
          <a:xfrm>
            <a:off x="10435734" y="5546822"/>
            <a:ext cx="830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ahoma"/>
                <a:cs typeface="Tahoma"/>
              </a:rPr>
              <a:t>Powered</a:t>
            </a:r>
            <a:r>
              <a:rPr sz="1000" b="1" spc="-40" dirty="0">
                <a:latin typeface="Tahoma"/>
                <a:cs typeface="Tahoma"/>
              </a:rPr>
              <a:t> </a:t>
            </a:r>
            <a:r>
              <a:rPr sz="1000" b="1" spc="-25" dirty="0">
                <a:latin typeface="Tahoma"/>
                <a:cs typeface="Tahoma"/>
              </a:rPr>
              <a:t>By: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EBA51-85F3-0DAF-D260-94939AD71736}"/>
              </a:ext>
            </a:extLst>
          </p:cNvPr>
          <p:cNvSpPr txBox="1"/>
          <p:nvPr/>
        </p:nvSpPr>
        <p:spPr>
          <a:xfrm>
            <a:off x="1571734" y="578708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Securing</a:t>
            </a:r>
            <a:r>
              <a:rPr lang="en-US" dirty="0"/>
              <a:t> </a:t>
            </a:r>
            <a:r>
              <a:rPr lang="en-US" dirty="0">
                <a:latin typeface="Century Schoolbook" panose="02040604050505020304" pitchFamily="18" charset="0"/>
              </a:rPr>
              <a:t>Success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BD80D-5146-57BD-198F-D2D7A7B5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5AE5-0F2D-9CEE-3CE4-7C68B40CC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578D-7CB6-6FD8-3CC4-65192E7DE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0FBC1-0923-1358-C5EF-1E67A0E83CC0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285AFEFE-CA51-B9FD-FB56-AE7EB940DF2B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E76AD-4BE9-D39F-DFD9-44D364C2C7D1}"/>
              </a:ext>
            </a:extLst>
          </p:cNvPr>
          <p:cNvSpPr txBox="1"/>
          <p:nvPr/>
        </p:nvSpPr>
        <p:spPr>
          <a:xfrm flipH="1">
            <a:off x="8786307" y="1959722"/>
            <a:ext cx="32891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Similarity Experiments</a:t>
            </a:r>
          </a:p>
          <a:p>
            <a:endParaRPr lang="en-US" sz="500" dirty="0"/>
          </a:p>
          <a:p>
            <a:r>
              <a:rPr lang="en-US" dirty="0"/>
              <a:t>AI-Detection Experiments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FFAE9-E54F-974D-E0F9-FE37E6F3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BF3DE582-8991-72FC-9B95-BDFFA1FD86EE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38F858AA-1BB2-5D48-4F48-E47A7F511D1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6A0A3DDC-A72A-C4FC-66DD-D79D118C91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8B961DB-3A02-8878-FAD9-7A9CFE04F494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1FA9ED65-C7AD-C74E-C621-E0AE7EBA53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DD0C-76E4-3C12-76E9-30290499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E881-DE0F-5445-D89A-66DEC009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70719-E0E9-8E5D-986A-4C7FF59FE8F4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EF653206-E926-AEE6-5293-D946A1B4119A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03DE5-FA25-69E4-4FE4-98D610C7EAE4}"/>
              </a:ext>
            </a:extLst>
          </p:cNvPr>
          <p:cNvSpPr txBox="1"/>
          <p:nvPr/>
        </p:nvSpPr>
        <p:spPr>
          <a:xfrm flipH="1">
            <a:off x="8786307" y="1959722"/>
            <a:ext cx="32891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View</a:t>
            </a:r>
          </a:p>
          <a:p>
            <a:endParaRPr lang="en-US" sz="100" dirty="0"/>
          </a:p>
          <a:p>
            <a:r>
              <a:rPr lang="en-US" dirty="0"/>
              <a:t>Teacher View</a:t>
            </a:r>
          </a:p>
          <a:p>
            <a:endParaRPr lang="en-US" sz="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C31CD-1F64-7198-5FA7-0DAEECD7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D97AAEF7-234A-A316-4835-B233981B692F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A88373C-72E4-B840-F63E-92B143C31A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4CB3263A-8960-9038-B058-349AD8C43C7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65B70F4E-8CDE-B29F-CA47-F7C2DA8B0FA2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2F52E9D7-AB1B-EAF6-AD78-AB53F5420B9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EACD-A69F-5419-F749-F5D91DC90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C692-F3D7-2F9A-D361-95A83D2D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90B3-F0B4-508D-37B8-C541FC0A1631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9289B11E-B100-D3BA-4E13-40A2206AD025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4505-17F9-132E-F2F5-BADAE494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313B9ED3-CFF7-BE92-8717-325A79CEF999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150BBE0B-F48F-EBAD-30CC-3B8B5E90C7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F394845E-D047-5F40-AD47-CE840DE3124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605CDB86-63A0-B969-ABB6-700464A4D25C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B92FDD7D-2C81-EC7D-386A-928BB91959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C4654-2A58-A8BB-AD63-A5183E3B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3A907CE-49CF-9154-7A09-BFFCD01ED9F2}"/>
              </a:ext>
            </a:extLst>
          </p:cNvPr>
          <p:cNvSpPr txBox="1"/>
          <p:nvPr/>
        </p:nvSpPr>
        <p:spPr>
          <a:xfrm>
            <a:off x="4046272" y="2967335"/>
            <a:ext cx="4099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06E6-0E94-1B27-1FAA-4828997B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13</a:t>
            </a:fld>
            <a:endParaRPr lang="en-US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A2E6D77E-B46D-1DAF-643C-B293775DF162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0910C4F4-2014-FB40-F0BC-613301D3FBA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B7E581C5-C9C5-B44D-8933-BC3FCE62C5C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C430CB55-63AD-0DC7-BA33-62B482F5AB00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149703A-D9E0-E046-7863-B857D2D379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0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EE331-6302-58EA-4ED6-21D298365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F0FF118-2E70-CFE0-ED2F-B42B83C6A4EA}"/>
              </a:ext>
            </a:extLst>
          </p:cNvPr>
          <p:cNvSpPr txBox="1"/>
          <p:nvPr/>
        </p:nvSpPr>
        <p:spPr>
          <a:xfrm>
            <a:off x="2136394" y="456945"/>
            <a:ext cx="93205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>
                <a:solidFill>
                  <a:schemeClr val="accent1"/>
                </a:solidFill>
              </a:rPr>
              <a:t>Problem Definition</a:t>
            </a:r>
            <a:endParaRPr sz="44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0A18B84A-F797-1CE7-637C-C3DBB5DF6DF6}"/>
              </a:ext>
            </a:extLst>
          </p:cNvPr>
          <p:cNvSpPr txBox="1"/>
          <p:nvPr/>
        </p:nvSpPr>
        <p:spPr>
          <a:xfrm>
            <a:off x="91541" y="337515"/>
            <a:ext cx="1943446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</a:t>
            </a:r>
            <a:endParaRPr lang="en-US" sz="12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Proposed Solutions</a:t>
            </a:r>
          </a:p>
          <a:p>
            <a:pPr marL="12700" marR="454025">
              <a:lnSpc>
                <a:spcPct val="166700"/>
              </a:lnSpc>
            </a:pPr>
            <a:r>
              <a:rPr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olution Design</a:t>
            </a:r>
            <a:r>
              <a:rPr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</a:t>
            </a:r>
            <a:r>
              <a:rPr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&amp;</a:t>
            </a:r>
            <a:r>
              <a:rPr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  <a:endParaRPr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D0D7E-1EE3-3EC4-55FE-5FFFA61F3AF5}"/>
              </a:ext>
            </a:extLst>
          </p:cNvPr>
          <p:cNvSpPr txBox="1"/>
          <p:nvPr/>
        </p:nvSpPr>
        <p:spPr>
          <a:xfrm>
            <a:off x="2136394" y="1706314"/>
            <a:ext cx="97782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AI models like ChatGPT have enabled a new form of academic dishonesty like automated cheating through AI-generated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proctoring solutions are: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Invasive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Ineffective for detecting post-submission integrity violations</a:t>
            </a:r>
          </a:p>
          <a:p>
            <a:pPr lvl="1"/>
            <a:endParaRPr lang="en-US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urgent need in the education sector for: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Non-intrusive systems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that can detect AI-generated content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that preserve student privacy</a:t>
            </a:r>
          </a:p>
        </p:txBody>
      </p:sp>
      <p:grpSp>
        <p:nvGrpSpPr>
          <p:cNvPr id="3" name="object 8">
            <a:extLst>
              <a:ext uri="{FF2B5EF4-FFF2-40B4-BE49-F238E27FC236}">
                <a16:creationId xmlns:a16="http://schemas.microsoft.com/office/drawing/2014/main" id="{A6F33431-4C91-FCCE-E9C2-72FE3A93EB02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4" name="object 9">
              <a:extLst>
                <a:ext uri="{FF2B5EF4-FFF2-40B4-BE49-F238E27FC236}">
                  <a16:creationId xmlns:a16="http://schemas.microsoft.com/office/drawing/2014/main" id="{5A3EC748-108E-2CE0-93ED-725E9B06E2C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6" name="object 10">
              <a:extLst>
                <a:ext uri="{FF2B5EF4-FFF2-40B4-BE49-F238E27FC236}">
                  <a16:creationId xmlns:a16="http://schemas.microsoft.com/office/drawing/2014/main" id="{169B0032-62BC-2CE1-E053-CD1F6AB48E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31AA16C4-03AB-93F7-7415-82845B9AA73D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455354EA-0600-F018-FD69-E68B43E7228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6BA5A-01EE-A5B8-2CEF-A7DB2FD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2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787BCCB-B018-D550-B6C1-E8213343683F}"/>
              </a:ext>
            </a:extLst>
          </p:cNvPr>
          <p:cNvSpPr txBox="1"/>
          <p:nvPr/>
        </p:nvSpPr>
        <p:spPr>
          <a:xfrm>
            <a:off x="2136394" y="456945"/>
            <a:ext cx="55124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chemeClr val="accent1"/>
                </a:solidFill>
                <a:latin typeface="Tahoma"/>
                <a:cs typeface="Tahoma"/>
              </a:rPr>
              <a:t>Why</a:t>
            </a:r>
            <a:r>
              <a:rPr sz="4400" spc="-15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US" sz="4400" spc="-150" dirty="0">
                <a:solidFill>
                  <a:schemeClr val="accent1"/>
                </a:solidFill>
                <a:latin typeface="Tahoma"/>
                <a:cs typeface="Tahoma"/>
              </a:rPr>
              <a:t>online Exams</a:t>
            </a:r>
            <a:r>
              <a:rPr sz="4400" spc="-50" dirty="0">
                <a:solidFill>
                  <a:schemeClr val="accent1"/>
                </a:solidFill>
                <a:latin typeface="Tahoma"/>
                <a:cs typeface="Tahoma"/>
              </a:rPr>
              <a:t>?</a:t>
            </a:r>
            <a:endParaRPr sz="44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1B6BAE9-944E-6451-D881-58F9CCCAE742}"/>
              </a:ext>
            </a:extLst>
          </p:cNvPr>
          <p:cNvSpPr txBox="1"/>
          <p:nvPr/>
        </p:nvSpPr>
        <p:spPr>
          <a:xfrm>
            <a:off x="2136393" y="1479245"/>
            <a:ext cx="9795629" cy="23217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anytime, anywhere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scalable for many students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automated result delivery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costs on materials and venues</a:t>
            </a:r>
          </a:p>
          <a:p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Securable with AI and lockdown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continuity during crises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77DAE0F-20B2-DBEF-7F8C-2162C207ACD1}"/>
              </a:ext>
            </a:extLst>
          </p:cNvPr>
          <p:cNvSpPr txBox="1"/>
          <p:nvPr/>
        </p:nvSpPr>
        <p:spPr>
          <a:xfrm>
            <a:off x="91541" y="337515"/>
            <a:ext cx="1844834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9A60C-1E1C-96C2-30AD-33475C1F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object 8">
            <a:extLst>
              <a:ext uri="{FF2B5EF4-FFF2-40B4-BE49-F238E27FC236}">
                <a16:creationId xmlns:a16="http://schemas.microsoft.com/office/drawing/2014/main" id="{CE0DF61E-63CF-4B0A-17C9-DF6F4DAEB890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B3372D95-0EAA-2B1F-6379-F4CE2ACBB1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F47B07B5-4838-06F6-EFED-07BB2DC8290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ADA0C72-C625-85E9-283D-857EC3D71ECD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CBD1BC6-C8FC-D70B-AFFB-E883CBACE74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6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E0ABF-F08B-5125-986F-D46826BF0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AF05AB4-607C-FE44-B30B-2C97C5DCDAE7}"/>
              </a:ext>
            </a:extLst>
          </p:cNvPr>
          <p:cNvSpPr txBox="1"/>
          <p:nvPr/>
        </p:nvSpPr>
        <p:spPr>
          <a:xfrm>
            <a:off x="2136394" y="456945"/>
            <a:ext cx="979562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50" dirty="0">
                <a:solidFill>
                  <a:schemeClr val="accent1"/>
                </a:solidFill>
                <a:latin typeface="Tahoma"/>
                <a:cs typeface="Tahoma"/>
              </a:rPr>
              <a:t>Academic Integrity Challenges in the Age of AI</a:t>
            </a:r>
            <a:endParaRPr sz="44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F6CC454-EEFF-2B62-672E-BB731A8DBE68}"/>
              </a:ext>
            </a:extLst>
          </p:cNvPr>
          <p:cNvSpPr txBox="1"/>
          <p:nvPr/>
        </p:nvSpPr>
        <p:spPr>
          <a:xfrm>
            <a:off x="2132994" y="2068050"/>
            <a:ext cx="9795629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tools like ChatGPT enable easy answer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risk of plagiarism and cheating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detect AI-generated content manually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exams struggle to maintain fairness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advanced AI-detection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Threatens trust in student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ethical and educational concerns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05580A9-583A-ED22-CC07-1062F4200783}"/>
              </a:ext>
            </a:extLst>
          </p:cNvPr>
          <p:cNvSpPr txBox="1"/>
          <p:nvPr/>
        </p:nvSpPr>
        <p:spPr>
          <a:xfrm>
            <a:off x="91541" y="337515"/>
            <a:ext cx="1826905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0614DC-00FE-A5EE-F273-9BACCB81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7C091DF-E553-68DB-F7F3-E1979C32D41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FF122480-42C5-E247-96E5-645536C21C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4BA6F7C6-3B68-794E-120D-B4D2B3A0F2B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15855F2A-C878-7E30-7586-E758B797F3B3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32F79FED-1569-B959-FE5E-24BEB5E014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E638-7802-BBEB-DA2F-4848BE0F2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80B81A3-B1BA-3CBE-F6C4-2373DDE0C829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50" dirty="0">
                <a:solidFill>
                  <a:schemeClr val="accent1"/>
                </a:solidFill>
                <a:latin typeface="Tahoma"/>
                <a:cs typeface="Tahoma"/>
              </a:rPr>
              <a:t>Limitations of Manual Answer Evaluation</a:t>
            </a:r>
            <a:endParaRPr sz="44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272AAB7-7618-53A0-A11D-51EE868EB05F}"/>
              </a:ext>
            </a:extLst>
          </p:cNvPr>
          <p:cNvSpPr txBox="1"/>
          <p:nvPr/>
        </p:nvSpPr>
        <p:spPr>
          <a:xfrm>
            <a:off x="2136394" y="1603004"/>
            <a:ext cx="9795629" cy="23987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and labor-intensive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grading between evaluators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scale for large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human error and bias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feedback delays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Resource-intensive and costly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007A229-6929-1715-13F5-21842FA21168}"/>
              </a:ext>
            </a:extLst>
          </p:cNvPr>
          <p:cNvSpPr txBox="1"/>
          <p:nvPr/>
        </p:nvSpPr>
        <p:spPr>
          <a:xfrm>
            <a:off x="91541" y="337515"/>
            <a:ext cx="1773117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2E658C-F276-9771-9A48-2FBA5911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CE02415-1BD9-A2A0-930D-983041F7120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657243CC-5995-53BF-1806-A5BA025605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ABF121AB-A0C2-15E3-67DE-02380E6C5B3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3168BA3-1AC8-AFED-1868-DA0953E2568D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6883A025-57AF-0843-2CB2-913F6ACF15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9D4E-2AF2-A2AA-9E90-921C3C81E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BDE2D18-8919-E333-C876-BE04C2493FB9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50" dirty="0">
                <a:solidFill>
                  <a:schemeClr val="accent1"/>
                </a:solidFill>
                <a:latin typeface="Tahoma"/>
                <a:cs typeface="Tahoma"/>
              </a:rPr>
              <a:t>Why Guarded Exam?</a:t>
            </a:r>
            <a:endParaRPr sz="44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9CAB13B-0791-9B4F-3587-80CC77DF70C9}"/>
              </a:ext>
            </a:extLst>
          </p:cNvPr>
          <p:cNvSpPr txBox="1"/>
          <p:nvPr/>
        </p:nvSpPr>
        <p:spPr>
          <a:xfrm>
            <a:off x="2136394" y="1466817"/>
            <a:ext cx="9795629" cy="2798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fast and consistent scoring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AI-generated answers reliably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academic integrity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any number of students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reduces evaluator 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feedback to learners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easy-to-use platform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E0270F57-032A-CC9D-15D0-3B20E9688664}"/>
              </a:ext>
            </a:extLst>
          </p:cNvPr>
          <p:cNvSpPr txBox="1"/>
          <p:nvPr/>
        </p:nvSpPr>
        <p:spPr>
          <a:xfrm>
            <a:off x="91541" y="337515"/>
            <a:ext cx="1782082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765865-494A-A1C7-0F9F-9A89165E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B3FA7528-7D75-26D1-9B4E-59EEA7DEAE06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AC3F93E1-E37D-7EEE-6D6D-C35A3C79C66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BE42DE91-4A87-A2B4-28BC-E3AE046D9C8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BE0D48BE-5F50-9EEE-0279-E3B1370DF55D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DA22CBC7-6CF0-D01E-2849-264F9884090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599AF-62FE-C23B-AE2F-82F987945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1573F7-902B-129E-F2E5-767A217200C2}"/>
              </a:ext>
            </a:extLst>
          </p:cNvPr>
          <p:cNvSpPr txBox="1"/>
          <p:nvPr/>
        </p:nvSpPr>
        <p:spPr>
          <a:xfrm>
            <a:off x="2903139" y="2967335"/>
            <a:ext cx="6385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ahoma"/>
                <a:cs typeface="Tahoma"/>
              </a:rPr>
              <a:t>Literature</a:t>
            </a:r>
            <a:r>
              <a:rPr lang="en-US" sz="5400" b="1" spc="-8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US" sz="5400" b="1" spc="-10" dirty="0">
                <a:solidFill>
                  <a:schemeClr val="accent1"/>
                </a:solidFill>
                <a:latin typeface="Tahoma"/>
                <a:cs typeface="Tahoma"/>
              </a:rPr>
              <a:t>Review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D548-4529-F565-BA97-2555567F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19</a:t>
            </a:fld>
            <a:endParaRPr lang="en-US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F3459DAE-B886-5D11-3B05-ABB80BA7E70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32DFE7F-16C8-66E2-0F30-C07B395C4A7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FE85C9E7-DD1C-54A3-C164-382FD467C9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DFB29E0-F734-0DAC-A3C5-E184E1422013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9A80EF0-532E-68FA-B5FF-1233FA6D994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9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C81C-3130-B43F-3400-AFA3BEE51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3F7BBC7-35EC-6BD3-35F5-FECB89D65300}"/>
              </a:ext>
            </a:extLst>
          </p:cNvPr>
          <p:cNvSpPr txBox="1"/>
          <p:nvPr/>
        </p:nvSpPr>
        <p:spPr>
          <a:xfrm>
            <a:off x="2528324" y="305068"/>
            <a:ext cx="7135350" cy="6140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made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Mahmoud Gamal Abo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Sriee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Mahmoud Khaled Mahmoud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Khaled Ahmed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Mahmoud Adel Ali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Khaled Abd El-Badie 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Soliman Mohamed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Abdrabo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 </a:t>
            </a:r>
          </a:p>
          <a:p>
            <a:pPr algn="ctr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Supervision of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Salwa Osama </a:t>
            </a:r>
          </a:p>
          <a:p>
            <a:pPr algn="ctr"/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Faculty of Computers and Artificial Intelligence at Helwan University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Partial Fulfillment of the Requirements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Degree of Bachelor of Computer Science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Computers and Artificial Intelligence </a:t>
            </a:r>
          </a:p>
          <a:p>
            <a:pPr algn="ctr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1203C43-83C5-CF0D-39A7-3AC66364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grpSp>
        <p:nvGrpSpPr>
          <p:cNvPr id="17" name="object 8">
            <a:extLst>
              <a:ext uri="{FF2B5EF4-FFF2-40B4-BE49-F238E27FC236}">
                <a16:creationId xmlns:a16="http://schemas.microsoft.com/office/drawing/2014/main" id="{A299F2C6-83B4-8352-20BC-87BBA950001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393B9548-9FED-757E-1DAB-BD52799115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B5D0D636-DB66-02A4-E0C8-AC04B7D9135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22" name="object 11">
              <a:extLst>
                <a:ext uri="{FF2B5EF4-FFF2-40B4-BE49-F238E27FC236}">
                  <a16:creationId xmlns:a16="http://schemas.microsoft.com/office/drawing/2014/main" id="{8CA8BDD0-9F51-9B8B-4949-1F90CAF27B22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Picture 22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673BEB4-EA87-2A91-58E0-ED3DFF2BF3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68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28CF3-FAAD-0989-ADA2-5A64D0363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DED214A-03BA-A47A-F1C7-F9CAE7753D85}"/>
              </a:ext>
            </a:extLst>
          </p:cNvPr>
          <p:cNvSpPr txBox="1"/>
          <p:nvPr/>
        </p:nvSpPr>
        <p:spPr>
          <a:xfrm>
            <a:off x="2136394" y="456945"/>
            <a:ext cx="979562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similar Stand-Alone Applications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3BC82D91-8BCF-FAC9-0737-7A261633E1E8}"/>
              </a:ext>
            </a:extLst>
          </p:cNvPr>
          <p:cNvSpPr txBox="1"/>
          <p:nvPr/>
        </p:nvSpPr>
        <p:spPr>
          <a:xfrm>
            <a:off x="91541" y="337515"/>
            <a:ext cx="1817940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Review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2FFDB0-98A2-9708-460F-410018518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27863"/>
              </p:ext>
            </p:extLst>
          </p:nvPr>
        </p:nvGraphicFramePr>
        <p:xfrm>
          <a:off x="2136393" y="2230719"/>
          <a:ext cx="9589434" cy="4170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8239">
                  <a:extLst>
                    <a:ext uri="{9D8B030D-6E8A-4147-A177-3AD203B41FA5}">
                      <a16:colId xmlns:a16="http://schemas.microsoft.com/office/drawing/2014/main" val="1497731711"/>
                    </a:ext>
                  </a:extLst>
                </a:gridCol>
                <a:gridCol w="1598239">
                  <a:extLst>
                    <a:ext uri="{9D8B030D-6E8A-4147-A177-3AD203B41FA5}">
                      <a16:colId xmlns:a16="http://schemas.microsoft.com/office/drawing/2014/main" val="1393328700"/>
                    </a:ext>
                  </a:extLst>
                </a:gridCol>
                <a:gridCol w="1598239">
                  <a:extLst>
                    <a:ext uri="{9D8B030D-6E8A-4147-A177-3AD203B41FA5}">
                      <a16:colId xmlns:a16="http://schemas.microsoft.com/office/drawing/2014/main" val="1544379351"/>
                    </a:ext>
                  </a:extLst>
                </a:gridCol>
                <a:gridCol w="1598239">
                  <a:extLst>
                    <a:ext uri="{9D8B030D-6E8A-4147-A177-3AD203B41FA5}">
                      <a16:colId xmlns:a16="http://schemas.microsoft.com/office/drawing/2014/main" val="2872387286"/>
                    </a:ext>
                  </a:extLst>
                </a:gridCol>
                <a:gridCol w="1598239">
                  <a:extLst>
                    <a:ext uri="{9D8B030D-6E8A-4147-A177-3AD203B41FA5}">
                      <a16:colId xmlns:a16="http://schemas.microsoft.com/office/drawing/2014/main" val="3993574162"/>
                    </a:ext>
                  </a:extLst>
                </a:gridCol>
                <a:gridCol w="1598239">
                  <a:extLst>
                    <a:ext uri="{9D8B030D-6E8A-4147-A177-3AD203B41FA5}">
                      <a16:colId xmlns:a16="http://schemas.microsoft.com/office/drawing/2014/main" val="1837374698"/>
                    </a:ext>
                  </a:extLst>
                </a:gridCol>
              </a:tblGrid>
              <a:tr h="595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System/Approach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Detection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Similarity Scoring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Privacy-Friendly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 Support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133864"/>
                  </a:ext>
                </a:extLst>
              </a:tr>
              <a:tr h="595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Guarded Exam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 Free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070299"/>
                  </a:ext>
                </a:extLst>
              </a:tr>
              <a:tr h="595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Turnitin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30118"/>
                  </a:ext>
                </a:extLst>
              </a:tr>
              <a:tr h="595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Proctorio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714647"/>
                  </a:ext>
                </a:extLst>
              </a:tr>
              <a:tr h="595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Digiexam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Lockdown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5907694"/>
                  </a:ext>
                </a:extLst>
              </a:tr>
              <a:tr h="595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SEB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✅ Yes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Free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24656"/>
                  </a:ext>
                </a:extLst>
              </a:tr>
              <a:tr h="5957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ProctorTrack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❌ No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4658270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139200-B975-6765-B455-F9E6E89D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E2A9D69-F16D-51F7-0348-75231D4DB415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40DC57ED-9313-A257-FE0E-3187FAB61DD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3AE06707-6EF2-A37E-B1FB-EF01CB4EDC0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67B5079A-987F-F361-0705-B7BD71817B1E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86E26F0C-0111-A676-A06D-64870E5854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69F6-6266-1164-5EF7-5D93DB84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DBF9945-FA24-16E4-384C-63E61B45A526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AI models Approaches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EF43908-B857-9434-4D05-622E3D9760F8}"/>
              </a:ext>
            </a:extLst>
          </p:cNvPr>
          <p:cNvSpPr txBox="1"/>
          <p:nvPr/>
        </p:nvSpPr>
        <p:spPr>
          <a:xfrm>
            <a:off x="2136393" y="1587536"/>
            <a:ext cx="9795629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AI-Paraphrased Text Detection (BBC &amp; ChatGPT)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AI-paraphrased news using similarity metrics.</a:t>
            </a: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96.2% F1-score, outperforming deep learning models.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SimilarGPT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Similarity with GPT-4</a:t>
            </a: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security vulnerabilities using semantic similarity.</a:t>
            </a: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fewer false positives.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MBO-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Fake Review Detection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optimization for review classification.</a:t>
            </a: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98% accuracy, adversarial robustness.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DeBERTaV3 for Enhanced Efficiency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similarity and classification performance.</a:t>
            </a: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+4.8% improvement on low-resource tasks.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GPT Detection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AI-written essays.</a:t>
            </a:r>
          </a:p>
          <a:p>
            <a:pPr lvl="1"/>
            <a:endParaRPr lang="en-US" sz="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of 94%.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08015C9D-789B-4DA0-BA30-F29561AA4054}"/>
              </a:ext>
            </a:extLst>
          </p:cNvPr>
          <p:cNvSpPr txBox="1"/>
          <p:nvPr/>
        </p:nvSpPr>
        <p:spPr>
          <a:xfrm>
            <a:off x="91541" y="337515"/>
            <a:ext cx="1773117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Review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DD07B7-A8CF-D354-C6AD-B2ED20B6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D7B1A40-DEEE-775C-F51C-69486DF14BEB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0B91904F-7EFD-6C57-CEEC-2FB2AB9173E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DF18F171-A4E4-E024-7C35-6E418C1FDB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CF46E8E2-AC6D-B34F-E350-F41F41D12EAC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70E6C16-AC01-176A-DE45-417FC65FF48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C426D-F10C-ABD2-F55A-400E2C1E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0173E85-A48B-C05C-A3A2-20DF0B98E9E2}"/>
              </a:ext>
            </a:extLst>
          </p:cNvPr>
          <p:cNvSpPr txBox="1"/>
          <p:nvPr/>
        </p:nvSpPr>
        <p:spPr>
          <a:xfrm>
            <a:off x="2903139" y="2967335"/>
            <a:ext cx="6883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ahoma"/>
                <a:cs typeface="Tahoma"/>
              </a:rPr>
              <a:t>Proposed Solutions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FBA2-CB66-730D-1BE1-926A39A4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22</a:t>
            </a:fld>
            <a:endParaRPr lang="en-US" sz="1200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40F9C1F9-43FC-58EF-F4C7-47745C676B19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CA21878E-D3EF-DF63-E813-A0E049DDE0E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AF4600FC-3F7F-9631-0800-B300821FB8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9A757E9-1588-5F8D-6BFD-B5B9FFFF644E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E9036F74-55F9-9D9F-762F-4BD4B36F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9DDD-68E8-332B-A68D-FFA78D56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418A35B-3D52-283E-8C46-21DC0E3650B8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Implemented methods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0475B31-AF2E-654E-1755-4FE7D3914DCD}"/>
              </a:ext>
            </a:extLst>
          </p:cNvPr>
          <p:cNvSpPr txBox="1"/>
          <p:nvPr/>
        </p:nvSpPr>
        <p:spPr>
          <a:xfrm>
            <a:off x="2136393" y="1587536"/>
            <a:ext cx="9795629" cy="37991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Detection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AI Detector model and a GPT-based discriminator.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answers as either human- or AI-written.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a combination of human-written and AI-generated datasets for better generalization.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Analysis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cross-encoder model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Zero-shot.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student responses with Teacher answers.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context-aware similarity scores to inform grading.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Techniques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model: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Ensemble validation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cross-encoder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zero-shot helps detecting the syntactic and semantic meaning.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classifier: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validation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GPT-2 helps minimize false positives.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C0C3B1F1-E4E3-F331-45B2-33EB07E778B8}"/>
              </a:ext>
            </a:extLst>
          </p:cNvPr>
          <p:cNvSpPr txBox="1"/>
          <p:nvPr/>
        </p:nvSpPr>
        <p:spPr>
          <a:xfrm>
            <a:off x="91541" y="337515"/>
            <a:ext cx="1817941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4397D4-08CB-0EAF-1153-AA2B725A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23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0202019-13A8-C7D3-EB7F-50DB8BFD45A7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F452CC59-544F-8A67-42DA-8C8DF684F6B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82E6049D-7776-888E-CC3D-A7F0AB8FBB8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04DEE82-9DCD-E39B-F6C0-1ABF95439906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62401DA-61C6-7EC3-5011-59A74BAE52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B1E4-9B43-F086-2552-0AEB09FC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2602F9E-78B1-D7BA-7A3F-89A4BD9810E4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Scope details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F60062B-4600-29DD-54B5-C91856B0B6F7}"/>
              </a:ext>
            </a:extLst>
          </p:cNvPr>
          <p:cNvSpPr txBox="1"/>
          <p:nvPr/>
        </p:nvSpPr>
        <p:spPr>
          <a:xfrm>
            <a:off x="2136393" y="1587536"/>
            <a:ext cx="9795629" cy="11060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In-Scope: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Post-exam textual analysis, semantic similarity matching, AI classification, instructor dashboard.</a:t>
            </a:r>
          </a:p>
          <a:p>
            <a:pPr lvl="0"/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Out-of-Scope: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only 1 monitor, audio/video proctoring, and multimedia exams.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2CC2CC52-807D-9F93-F81A-BCBEDD0FFE54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D68122-CE38-BFFC-2A03-89C3B613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24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219FC962-0933-9415-F1D5-259F79EA966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BB59C56A-6C95-ABA9-199E-E5060422E0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30362650-FAF1-D7F7-F530-81925D0E6B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8C628B5C-BB70-BCC2-98BC-1D7F3B5CE527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0D056A1-D492-3B35-1268-D7ED1F1C32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3809-C6AC-5443-6763-1D89B8FFF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26227D5-6029-5855-2F2A-05F364AEB09F}"/>
              </a:ext>
            </a:extLst>
          </p:cNvPr>
          <p:cNvSpPr txBox="1"/>
          <p:nvPr/>
        </p:nvSpPr>
        <p:spPr>
          <a:xfrm>
            <a:off x="2903139" y="2967335"/>
            <a:ext cx="5657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ahoma"/>
                <a:cs typeface="Tahoma"/>
              </a:rPr>
              <a:t>Solution Design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20ABE-1077-A81C-3B38-999EA695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25</a:t>
            </a:fld>
            <a:endParaRPr lang="en-US" sz="1200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EC7A90C8-7F67-1674-4929-9F567B192564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ED75BC99-2CE5-230B-A104-26431BBFB6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F37344E5-E0E0-5DE4-271A-716C9A53016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D1DC774-0157-E2D9-F50A-EDEDF48FA2AD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3D2DABA-73D5-69B5-BBA2-DE8C85A493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7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23E5-79E0-4252-AFD0-576669C6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57EE464-A146-21E4-95F4-2F2D3F5D16DF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System Overview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C3E46231-247D-2A36-5F40-8407A64AF234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A08D0D-ADE0-52AD-E36B-6C33457F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2689" y="6401055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26</a:t>
            </a:fld>
            <a:endParaRPr lang="en-US" dirty="0"/>
          </a:p>
        </p:txBody>
      </p:sp>
      <p:pic>
        <p:nvPicPr>
          <p:cNvPr id="13" name="Picture 12" descr="A screenshot of a computer diagram&#10;&#10;AI-generated content may be incorrect.">
            <a:extLst>
              <a:ext uri="{FF2B5EF4-FFF2-40B4-BE49-F238E27FC236}">
                <a16:creationId xmlns:a16="http://schemas.microsoft.com/office/drawing/2014/main" id="{7E7AC9B2-8935-0ADD-FC02-3A95D94D3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0"/>
            <a:ext cx="8829674" cy="685800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42568C-E860-516D-741B-AA5DCA039C47}"/>
              </a:ext>
            </a:extLst>
          </p:cNvPr>
          <p:cNvCxnSpPr/>
          <p:nvPr/>
        </p:nvCxnSpPr>
        <p:spPr>
          <a:xfrm rot="10800000">
            <a:off x="9986963" y="200026"/>
            <a:ext cx="647700" cy="447675"/>
          </a:xfrm>
          <a:prstGeom prst="bentConnector3">
            <a:avLst>
              <a:gd name="adj1" fmla="val 22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FA92F8-331D-83B9-2C33-0FE66B4EF8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3917" y="357304"/>
            <a:ext cx="1722113" cy="1468526"/>
          </a:xfrm>
          <a:prstGeom prst="bentConnector3">
            <a:avLst>
              <a:gd name="adj1" fmla="val 830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278FD2-D8DC-6A92-7BB3-19CABBFF1523}"/>
              </a:ext>
            </a:extLst>
          </p:cNvPr>
          <p:cNvCxnSpPr>
            <a:cxnSpLocks/>
          </p:cNvCxnSpPr>
          <p:nvPr/>
        </p:nvCxnSpPr>
        <p:spPr>
          <a:xfrm>
            <a:off x="8820710" y="230509"/>
            <a:ext cx="8185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0162F45-5A33-ECD8-AABE-E8AC94E403F0}"/>
              </a:ext>
            </a:extLst>
          </p:cNvPr>
          <p:cNvCxnSpPr/>
          <p:nvPr/>
        </p:nvCxnSpPr>
        <p:spPr>
          <a:xfrm rot="5400000" flipH="1" flipV="1">
            <a:off x="10401300" y="1630680"/>
            <a:ext cx="640080" cy="41148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20F6F5-B6BA-4B63-0D56-DCC94F37886B}"/>
              </a:ext>
            </a:extLst>
          </p:cNvPr>
          <p:cNvCxnSpPr/>
          <p:nvPr/>
        </p:nvCxnSpPr>
        <p:spPr>
          <a:xfrm>
            <a:off x="10934700" y="2141220"/>
            <a:ext cx="0" cy="322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DC965-7D2D-6B96-3F15-3EE54BF48F96}"/>
              </a:ext>
            </a:extLst>
          </p:cNvPr>
          <p:cNvCxnSpPr/>
          <p:nvPr/>
        </p:nvCxnSpPr>
        <p:spPr>
          <a:xfrm>
            <a:off x="10927080" y="286512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983F62-CD10-20F4-FA90-642474D876D7}"/>
              </a:ext>
            </a:extLst>
          </p:cNvPr>
          <p:cNvCxnSpPr/>
          <p:nvPr/>
        </p:nvCxnSpPr>
        <p:spPr>
          <a:xfrm>
            <a:off x="10927080" y="5454650"/>
            <a:ext cx="0" cy="120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DDECB7-72CA-2DA8-720B-AE3D55B10429}"/>
              </a:ext>
            </a:extLst>
          </p:cNvPr>
          <p:cNvCxnSpPr/>
          <p:nvPr/>
        </p:nvCxnSpPr>
        <p:spPr>
          <a:xfrm flipH="1">
            <a:off x="11277600" y="6372225"/>
            <a:ext cx="10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C594FBE-CCF9-9625-FB86-77A235767575}"/>
              </a:ext>
            </a:extLst>
          </p:cNvPr>
          <p:cNvCxnSpPr/>
          <p:nvPr/>
        </p:nvCxnSpPr>
        <p:spPr>
          <a:xfrm rot="16200000" flipH="1">
            <a:off x="10968037" y="5961062"/>
            <a:ext cx="565150" cy="263525"/>
          </a:xfrm>
          <a:prstGeom prst="bentConnector3">
            <a:avLst>
              <a:gd name="adj1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8AF7CF7-20FF-5C71-B3D4-7541B34EABD1}"/>
              </a:ext>
            </a:extLst>
          </p:cNvPr>
          <p:cNvCxnSpPr/>
          <p:nvPr/>
        </p:nvCxnSpPr>
        <p:spPr>
          <a:xfrm>
            <a:off x="4100513" y="2141220"/>
            <a:ext cx="619125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6CE422-D484-19D7-84B0-80F44126B52C}"/>
              </a:ext>
            </a:extLst>
          </p:cNvPr>
          <p:cNvCxnSpPr/>
          <p:nvPr/>
        </p:nvCxnSpPr>
        <p:spPr>
          <a:xfrm>
            <a:off x="5143500" y="214122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536D6D-FB75-280C-F8E4-A6B9937A05C8}"/>
              </a:ext>
            </a:extLst>
          </p:cNvPr>
          <p:cNvCxnSpPr/>
          <p:nvPr/>
        </p:nvCxnSpPr>
        <p:spPr>
          <a:xfrm>
            <a:off x="7034208" y="2156460"/>
            <a:ext cx="4905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41DE46-DF90-831C-FF38-5E95769B4601}"/>
              </a:ext>
            </a:extLst>
          </p:cNvPr>
          <p:cNvCxnSpPr/>
          <p:nvPr/>
        </p:nvCxnSpPr>
        <p:spPr>
          <a:xfrm>
            <a:off x="5986463" y="2156460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64DBED-D53C-25F6-593A-E04EB59FC1C8}"/>
              </a:ext>
            </a:extLst>
          </p:cNvPr>
          <p:cNvCxnSpPr/>
          <p:nvPr/>
        </p:nvCxnSpPr>
        <p:spPr>
          <a:xfrm>
            <a:off x="5772150" y="1914525"/>
            <a:ext cx="0" cy="11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333A96-E7C0-D056-32E9-6067AC7C1D91}"/>
              </a:ext>
            </a:extLst>
          </p:cNvPr>
          <p:cNvCxnSpPr>
            <a:cxnSpLocks/>
          </p:cNvCxnSpPr>
          <p:nvPr/>
        </p:nvCxnSpPr>
        <p:spPr>
          <a:xfrm>
            <a:off x="5772150" y="1914525"/>
            <a:ext cx="3552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56D05597-4040-30B0-6CC0-E1E1FA1E6F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15288" y="3086101"/>
            <a:ext cx="2481263" cy="138112"/>
          </a:xfrm>
          <a:prstGeom prst="bentConnector3">
            <a:avLst>
              <a:gd name="adj1" fmla="val -9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80E5DCD9-C670-3FAD-8FD8-E14C898F5D98}"/>
              </a:ext>
            </a:extLst>
          </p:cNvPr>
          <p:cNvCxnSpPr/>
          <p:nvPr/>
        </p:nvCxnSpPr>
        <p:spPr>
          <a:xfrm rot="16200000" flipV="1">
            <a:off x="8901632" y="3895290"/>
            <a:ext cx="2905041" cy="734377"/>
          </a:xfrm>
          <a:prstGeom prst="bentConnector3">
            <a:avLst>
              <a:gd name="adj1" fmla="val -9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4EB4AEB-FEE9-3CEC-AF31-6E1A9A959D96}"/>
              </a:ext>
            </a:extLst>
          </p:cNvPr>
          <p:cNvCxnSpPr/>
          <p:nvPr/>
        </p:nvCxnSpPr>
        <p:spPr>
          <a:xfrm rot="10800000" flipV="1">
            <a:off x="6711951" y="2809958"/>
            <a:ext cx="3275013" cy="390442"/>
          </a:xfrm>
          <a:prstGeom prst="bentConnector3">
            <a:avLst>
              <a:gd name="adj1" fmla="val 1000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3F61997-4ACA-8C84-23E2-501721BD749B}"/>
              </a:ext>
            </a:extLst>
          </p:cNvPr>
          <p:cNvCxnSpPr/>
          <p:nvPr/>
        </p:nvCxnSpPr>
        <p:spPr>
          <a:xfrm flipH="1">
            <a:off x="6615113" y="3209925"/>
            <a:ext cx="976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699AAB89-FC6F-A234-0A37-F15F7DD8238F}"/>
              </a:ext>
            </a:extLst>
          </p:cNvPr>
          <p:cNvCxnSpPr/>
          <p:nvPr/>
        </p:nvCxnSpPr>
        <p:spPr>
          <a:xfrm flipV="1">
            <a:off x="6615113" y="3219450"/>
            <a:ext cx="602456" cy="642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A71B2C-8EB6-4E6F-FA6B-AC228F9F642D}"/>
              </a:ext>
            </a:extLst>
          </p:cNvPr>
          <p:cNvCxnSpPr/>
          <p:nvPr/>
        </p:nvCxnSpPr>
        <p:spPr>
          <a:xfrm>
            <a:off x="6074569" y="3364706"/>
            <a:ext cx="142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92DC6349-8E4E-E340-7342-FB75F42E06A3}"/>
              </a:ext>
            </a:extLst>
          </p:cNvPr>
          <p:cNvCxnSpPr/>
          <p:nvPr/>
        </p:nvCxnSpPr>
        <p:spPr>
          <a:xfrm rot="16200000" flipV="1">
            <a:off x="6051948" y="3387328"/>
            <a:ext cx="373856" cy="333375"/>
          </a:xfrm>
          <a:prstGeom prst="bentConnector3">
            <a:avLst>
              <a:gd name="adj1" fmla="val 277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5EC2DA-561F-5FBF-92A8-636BAA75522B}"/>
              </a:ext>
            </a:extLst>
          </p:cNvPr>
          <p:cNvCxnSpPr/>
          <p:nvPr/>
        </p:nvCxnSpPr>
        <p:spPr>
          <a:xfrm>
            <a:off x="6615113" y="3836194"/>
            <a:ext cx="1140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0A3B8D4-0E1A-35C2-A580-2EC9C77DA87E}"/>
              </a:ext>
            </a:extLst>
          </p:cNvPr>
          <p:cNvCxnSpPr/>
          <p:nvPr/>
        </p:nvCxnSpPr>
        <p:spPr>
          <a:xfrm>
            <a:off x="4976813" y="3836194"/>
            <a:ext cx="12144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7FA78DC-9EE3-0538-8BFC-215899740255}"/>
              </a:ext>
            </a:extLst>
          </p:cNvPr>
          <p:cNvCxnSpPr/>
          <p:nvPr/>
        </p:nvCxnSpPr>
        <p:spPr>
          <a:xfrm>
            <a:off x="4100513" y="3836194"/>
            <a:ext cx="538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302417D-8915-EEFE-5D36-AB3E1C5BCABD}"/>
              </a:ext>
            </a:extLst>
          </p:cNvPr>
          <p:cNvCxnSpPr>
            <a:cxnSpLocks/>
          </p:cNvCxnSpPr>
          <p:nvPr/>
        </p:nvCxnSpPr>
        <p:spPr>
          <a:xfrm>
            <a:off x="4741069" y="3638550"/>
            <a:ext cx="0" cy="102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ABA9128-6C34-093B-A871-2F82D8998898}"/>
              </a:ext>
            </a:extLst>
          </p:cNvPr>
          <p:cNvCxnSpPr>
            <a:cxnSpLocks/>
          </p:cNvCxnSpPr>
          <p:nvPr/>
        </p:nvCxnSpPr>
        <p:spPr>
          <a:xfrm rot="5400000">
            <a:off x="2561410" y="4311627"/>
            <a:ext cx="2852740" cy="1506582"/>
          </a:xfrm>
          <a:prstGeom prst="bentConnector3">
            <a:avLst>
              <a:gd name="adj1" fmla="val -16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522C013-7E13-1201-06F3-18C0E73F172A}"/>
              </a:ext>
            </a:extLst>
          </p:cNvPr>
          <p:cNvCxnSpPr>
            <a:cxnSpLocks/>
          </p:cNvCxnSpPr>
          <p:nvPr/>
        </p:nvCxnSpPr>
        <p:spPr>
          <a:xfrm>
            <a:off x="4388644" y="3902869"/>
            <a:ext cx="250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5EF9876F-F95D-6C28-4A62-23121EE34867}"/>
              </a:ext>
            </a:extLst>
          </p:cNvPr>
          <p:cNvCxnSpPr/>
          <p:nvPr/>
        </p:nvCxnSpPr>
        <p:spPr>
          <a:xfrm rot="16200000" flipV="1">
            <a:off x="4139804" y="4144565"/>
            <a:ext cx="628650" cy="130969"/>
          </a:xfrm>
          <a:prstGeom prst="bentConnector3">
            <a:avLst>
              <a:gd name="adj1" fmla="val 11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CBD49A9-22F8-4A18-C0C6-52021061A819}"/>
              </a:ext>
            </a:extLst>
          </p:cNvPr>
          <p:cNvCxnSpPr/>
          <p:nvPr/>
        </p:nvCxnSpPr>
        <p:spPr>
          <a:xfrm flipH="1">
            <a:off x="5072063" y="4524375"/>
            <a:ext cx="130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D383207-97CA-54E9-F87A-83DB3D833B8E}"/>
              </a:ext>
            </a:extLst>
          </p:cNvPr>
          <p:cNvCxnSpPr/>
          <p:nvPr/>
        </p:nvCxnSpPr>
        <p:spPr>
          <a:xfrm flipH="1">
            <a:off x="5064919" y="4711001"/>
            <a:ext cx="133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4191E5D1-9901-5CC6-97D3-2339EA2CF018}"/>
              </a:ext>
            </a:extLst>
          </p:cNvPr>
          <p:cNvCxnSpPr/>
          <p:nvPr/>
        </p:nvCxnSpPr>
        <p:spPr>
          <a:xfrm rot="16200000" flipH="1">
            <a:off x="4764882" y="4090987"/>
            <a:ext cx="604837" cy="261938"/>
          </a:xfrm>
          <a:prstGeom prst="bentConnector3">
            <a:avLst>
              <a:gd name="adj1" fmla="val -7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C2EDFB62-DF75-4665-F69C-61254EB14761}"/>
              </a:ext>
            </a:extLst>
          </p:cNvPr>
          <p:cNvCxnSpPr>
            <a:cxnSpLocks/>
          </p:cNvCxnSpPr>
          <p:nvPr/>
        </p:nvCxnSpPr>
        <p:spPr>
          <a:xfrm rot="5400000">
            <a:off x="4700715" y="4957096"/>
            <a:ext cx="743651" cy="251460"/>
          </a:xfrm>
          <a:prstGeom prst="bentConnector3">
            <a:avLst>
              <a:gd name="adj1" fmla="val 10123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24847A-0DD6-C749-E5CC-C23A55A88A04}"/>
              </a:ext>
            </a:extLst>
          </p:cNvPr>
          <p:cNvCxnSpPr/>
          <p:nvPr/>
        </p:nvCxnSpPr>
        <p:spPr>
          <a:xfrm>
            <a:off x="4388644" y="5454650"/>
            <a:ext cx="278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01DB233-7AE9-CBB7-C3DE-1D744958E1C9}"/>
              </a:ext>
            </a:extLst>
          </p:cNvPr>
          <p:cNvCxnSpPr/>
          <p:nvPr/>
        </p:nvCxnSpPr>
        <p:spPr>
          <a:xfrm rot="5400000">
            <a:off x="4079327" y="5020318"/>
            <a:ext cx="743650" cy="125015"/>
          </a:xfrm>
          <a:prstGeom prst="bentConnector3">
            <a:avLst>
              <a:gd name="adj1" fmla="val 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C5792B9-FB52-AF49-70B7-933F0EBF4225}"/>
              </a:ext>
            </a:extLst>
          </p:cNvPr>
          <p:cNvCxnSpPr/>
          <p:nvPr/>
        </p:nvCxnSpPr>
        <p:spPr>
          <a:xfrm>
            <a:off x="4100513" y="5537200"/>
            <a:ext cx="538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04419B7-5FB1-7162-672A-C05C3B3323C2}"/>
              </a:ext>
            </a:extLst>
          </p:cNvPr>
          <p:cNvCxnSpPr/>
          <p:nvPr/>
        </p:nvCxnSpPr>
        <p:spPr>
          <a:xfrm>
            <a:off x="4976813" y="5514975"/>
            <a:ext cx="1296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B593DFD-6512-896B-D7C7-5FC9A7A364D4}"/>
              </a:ext>
            </a:extLst>
          </p:cNvPr>
          <p:cNvCxnSpPr/>
          <p:nvPr/>
        </p:nvCxnSpPr>
        <p:spPr>
          <a:xfrm>
            <a:off x="6689725" y="5537200"/>
            <a:ext cx="8588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1781983-7C75-F811-B4BE-591AB2822EB4}"/>
              </a:ext>
            </a:extLst>
          </p:cNvPr>
          <p:cNvCxnSpPr/>
          <p:nvPr/>
        </p:nvCxnSpPr>
        <p:spPr>
          <a:xfrm>
            <a:off x="6940550" y="5619750"/>
            <a:ext cx="0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29D240AD-24F2-DA52-4010-272E12F01564}"/>
              </a:ext>
            </a:extLst>
          </p:cNvPr>
          <p:cNvCxnSpPr/>
          <p:nvPr/>
        </p:nvCxnSpPr>
        <p:spPr>
          <a:xfrm rot="5400000">
            <a:off x="5937251" y="5680075"/>
            <a:ext cx="409575" cy="263525"/>
          </a:xfrm>
          <a:prstGeom prst="bentConnector3">
            <a:avLst>
              <a:gd name="adj1" fmla="val 3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9E43303-4EB4-6BA9-8F8D-A3F99EAF1D4D}"/>
              </a:ext>
            </a:extLst>
          </p:cNvPr>
          <p:cNvCxnSpPr/>
          <p:nvPr/>
        </p:nvCxnSpPr>
        <p:spPr>
          <a:xfrm>
            <a:off x="6689725" y="5619750"/>
            <a:ext cx="2508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1B2B67F-EB2E-9133-3C9E-9ADE0452C3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11540" y="5118499"/>
            <a:ext cx="275430" cy="125409"/>
          </a:xfrm>
          <a:prstGeom prst="bentConnector3">
            <a:avLst>
              <a:gd name="adj1" fmla="val 10187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F0419AB4-7CC6-C97B-C400-481CC218A62A}"/>
              </a:ext>
            </a:extLst>
          </p:cNvPr>
          <p:cNvCxnSpPr/>
          <p:nvPr/>
        </p:nvCxnSpPr>
        <p:spPr>
          <a:xfrm flipV="1">
            <a:off x="6483350" y="5327650"/>
            <a:ext cx="328609" cy="98425"/>
          </a:xfrm>
          <a:prstGeom prst="bentConnector3">
            <a:avLst>
              <a:gd name="adj1" fmla="val -217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89310432-B21D-6934-B710-1727C3DBA0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34492" y="5803106"/>
            <a:ext cx="4668859" cy="688182"/>
          </a:xfrm>
          <a:prstGeom prst="bentConnector3">
            <a:avLst>
              <a:gd name="adj1" fmla="val -1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71985D69-DAB1-272E-2899-B84C8302DC3F}"/>
              </a:ext>
            </a:extLst>
          </p:cNvPr>
          <p:cNvCxnSpPr>
            <a:cxnSpLocks/>
          </p:cNvCxnSpPr>
          <p:nvPr/>
        </p:nvCxnSpPr>
        <p:spPr>
          <a:xfrm rot="5400000">
            <a:off x="6513252" y="4017860"/>
            <a:ext cx="337867" cy="134143"/>
          </a:xfrm>
          <a:prstGeom prst="bentConnector3">
            <a:avLst>
              <a:gd name="adj1" fmla="val 986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CFD4F02-A636-CD12-567D-1F267D98A220}"/>
              </a:ext>
            </a:extLst>
          </p:cNvPr>
          <p:cNvCxnSpPr/>
          <p:nvPr/>
        </p:nvCxnSpPr>
        <p:spPr>
          <a:xfrm>
            <a:off x="6615113" y="3919537"/>
            <a:ext cx="1341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E2DBC23D-95B9-AC99-1512-83BA0C2BB06F}"/>
              </a:ext>
            </a:extLst>
          </p:cNvPr>
          <p:cNvCxnSpPr/>
          <p:nvPr/>
        </p:nvCxnSpPr>
        <p:spPr>
          <a:xfrm rot="10800000" flipV="1">
            <a:off x="6615113" y="3836193"/>
            <a:ext cx="1635918" cy="466725"/>
          </a:xfrm>
          <a:prstGeom prst="bentConnector3">
            <a:avLst>
              <a:gd name="adj1" fmla="val -2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4449E8F6-E591-7EC8-8FBC-B9D146CE9A01}"/>
              </a:ext>
            </a:extLst>
          </p:cNvPr>
          <p:cNvCxnSpPr/>
          <p:nvPr/>
        </p:nvCxnSpPr>
        <p:spPr>
          <a:xfrm>
            <a:off x="8131969" y="3836194"/>
            <a:ext cx="126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890F061-EBD4-3418-69CA-E506844661C0}"/>
              </a:ext>
            </a:extLst>
          </p:cNvPr>
          <p:cNvCxnSpPr/>
          <p:nvPr/>
        </p:nvCxnSpPr>
        <p:spPr>
          <a:xfrm>
            <a:off x="6615112" y="4395789"/>
            <a:ext cx="602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5F6A8FE0-37A1-7F5F-57E5-62DCF9969A9C}"/>
              </a:ext>
            </a:extLst>
          </p:cNvPr>
          <p:cNvCxnSpPr>
            <a:cxnSpLocks/>
          </p:cNvCxnSpPr>
          <p:nvPr/>
        </p:nvCxnSpPr>
        <p:spPr>
          <a:xfrm rot="10800000">
            <a:off x="7185423" y="4419601"/>
            <a:ext cx="208359" cy="194470"/>
          </a:xfrm>
          <a:prstGeom prst="bentConnector3">
            <a:avLst>
              <a:gd name="adj1" fmla="val 980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1A8DB9A1-B700-671D-9602-DB7DA5097338}"/>
              </a:ext>
            </a:extLst>
          </p:cNvPr>
          <p:cNvCxnSpPr>
            <a:cxnSpLocks/>
          </p:cNvCxnSpPr>
          <p:nvPr/>
        </p:nvCxnSpPr>
        <p:spPr>
          <a:xfrm rot="5400000">
            <a:off x="7657308" y="4479927"/>
            <a:ext cx="218282" cy="50006"/>
          </a:xfrm>
          <a:prstGeom prst="bentConnector3">
            <a:avLst>
              <a:gd name="adj1" fmla="val 98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832A580-0AD2-2F3A-B94E-B1C1ACE64444}"/>
              </a:ext>
            </a:extLst>
          </p:cNvPr>
          <p:cNvCxnSpPr/>
          <p:nvPr/>
        </p:nvCxnSpPr>
        <p:spPr>
          <a:xfrm>
            <a:off x="8570119" y="4395789"/>
            <a:ext cx="288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3ACF52F-F9E9-3FA3-E6C4-AF08686455EE}"/>
              </a:ext>
            </a:extLst>
          </p:cNvPr>
          <p:cNvCxnSpPr>
            <a:cxnSpLocks/>
          </p:cNvCxnSpPr>
          <p:nvPr/>
        </p:nvCxnSpPr>
        <p:spPr>
          <a:xfrm>
            <a:off x="7714063" y="4384675"/>
            <a:ext cx="479820" cy="47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object 8">
            <a:extLst>
              <a:ext uri="{FF2B5EF4-FFF2-40B4-BE49-F238E27FC236}">
                <a16:creationId xmlns:a16="http://schemas.microsoft.com/office/drawing/2014/main" id="{FD070EC7-E231-7B58-C1AB-FB33DFDF0789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E3BC66E7-1F32-F13B-BA9B-B0A0B801ED3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7" name="object 10">
              <a:extLst>
                <a:ext uri="{FF2B5EF4-FFF2-40B4-BE49-F238E27FC236}">
                  <a16:creationId xmlns:a16="http://schemas.microsoft.com/office/drawing/2014/main" id="{919BA4FF-8FBE-269F-3BB9-D4A9617BC2B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1288252E-A22A-43CA-9EE2-C6A91433EC7B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3676E86F-E510-598F-A5A3-D815DFCA86A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DFA26E-2D1F-49AE-CA5A-2106F97D0405}"/>
              </a:ext>
            </a:extLst>
          </p:cNvPr>
          <p:cNvCxnSpPr>
            <a:cxnSpLocks/>
          </p:cNvCxnSpPr>
          <p:nvPr/>
        </p:nvCxnSpPr>
        <p:spPr>
          <a:xfrm>
            <a:off x="8058150" y="2141220"/>
            <a:ext cx="2016125" cy="15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1099C-72A0-58EE-EFD5-CC8679BF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0070A54-791C-3574-6748-B15DE48A8224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Models Architectures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44867662-6AB9-D308-9B63-FE9C0B342048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pic>
        <p:nvPicPr>
          <p:cNvPr id="3" name="Picture 2" descr="Understanding Django MVT architecture and view functions| Django Full  Course for Beginners | Lesson 2 | by Code Maple | Medium">
            <a:extLst>
              <a:ext uri="{FF2B5EF4-FFF2-40B4-BE49-F238E27FC236}">
                <a16:creationId xmlns:a16="http://schemas.microsoft.com/office/drawing/2014/main" id="{F41BFFCA-9E74-2CCA-0670-5F723CD935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1189" y="1369600"/>
            <a:ext cx="5943600" cy="240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0D6110-5907-190E-0A13-A2C252927145}"/>
              </a:ext>
            </a:extLst>
          </p:cNvPr>
          <p:cNvSpPr txBox="1"/>
          <p:nvPr/>
        </p:nvSpPr>
        <p:spPr>
          <a:xfrm>
            <a:off x="2136394" y="1369600"/>
            <a:ext cx="389685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(Backend Web Framework) </a:t>
            </a:r>
          </a:p>
          <a:p>
            <a:endParaRPr 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Why we used it: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4725" lvl="1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high-level Python web framework valued for its robustness, scalability, and security.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ABCB9-465D-412D-C970-9D4F69CD480C}"/>
              </a:ext>
            </a:extLst>
          </p:cNvPr>
          <p:cNvSpPr txBox="1"/>
          <p:nvPr/>
        </p:nvSpPr>
        <p:spPr>
          <a:xfrm>
            <a:off x="2435532" y="3519984"/>
            <a:ext cx="7694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rapid development of a secure, maintainable backend integrated with our NLP models.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6E69F-403B-BCF6-B50B-80A30A323C61}"/>
              </a:ext>
            </a:extLst>
          </p:cNvPr>
          <p:cNvSpPr txBox="1"/>
          <p:nvPr/>
        </p:nvSpPr>
        <p:spPr>
          <a:xfrm>
            <a:off x="2274756" y="4258060"/>
            <a:ext cx="939339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Strengths: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built-in authentication, an ORM for easy database operations, and a scalable architecture.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 in Guarded Exam:</a:t>
            </a:r>
          </a:p>
          <a:p>
            <a:pPr lvl="2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secure user actions, routes inputs to NLP models, handles async tasks, and generates instructor reports.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DD047B-30B6-2CC6-D3A1-E1ACCE58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27</a:t>
            </a:fld>
            <a:endParaRPr lang="en-US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F87AA226-A451-5935-DE38-25BDD92398B6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D06AD4A6-00A8-8E98-D250-D6646F99CAE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17FB5A6D-661F-C7D3-92AA-FAC654A2B8B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395E52C7-D048-279C-1105-A3A752D9331C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DDF60862-F058-F5DE-4B08-C787BE841B6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9D5032F-3293-1570-2F7F-7BC68C82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5169" y="6575120"/>
            <a:ext cx="5873885" cy="365125"/>
          </a:xfrm>
        </p:spPr>
        <p:txBody>
          <a:bodyPr/>
          <a:lstStyle/>
          <a:p>
            <a:r>
              <a:rPr lang="en-US" sz="1050" dirty="0">
                <a:hlinkClick r:id="rId6"/>
              </a:rPr>
              <a:t>Analysis of Python web development applications based on the Django framework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7214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6ACD3-63F4-544D-95AB-1A8B8B5E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094BC92B-19F6-4744-40D4-8888095F0083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Models Architectures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B404AFA-EC79-5ECC-2B76-654E27031DFE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</a:t>
            </a:r>
            <a:r>
              <a:rPr lang="en-US" sz="1200" spc="-10" dirty="0">
                <a:solidFill>
                  <a:srgbClr val="B1B1B1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F18F75-EC72-83C1-EDAA-BE8C4700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87236" y="1333762"/>
            <a:ext cx="4332034" cy="521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4A81D0-E189-8584-8A87-042669D7C925}"/>
              </a:ext>
            </a:extLst>
          </p:cNvPr>
          <p:cNvSpPr txBox="1"/>
          <p:nvPr/>
        </p:nvSpPr>
        <p:spPr>
          <a:xfrm>
            <a:off x="2136394" y="1448140"/>
            <a:ext cx="555084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 (for AI Detection)</a:t>
            </a: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Why we used it: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 is an autoregressive model that understands and generates fluent text.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and used as a discriminator for classification, not text generation.</a:t>
            </a: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3336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fluency and coherence differences between AI and human writing.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certain human recall cases.</a:t>
            </a:r>
          </a:p>
          <a:p>
            <a:pPr marL="225425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 Guarded Exam: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5425"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5425"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second discriminator in the AI detection ensemble.</a:t>
            </a:r>
          </a:p>
          <a:p>
            <a:pPr lvl="1"/>
            <a:endParaRPr lang="en-US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false positives by better identifying human-written answers.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D286B2-92F0-9F66-3415-A85851EA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61673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6FDC8C0A-813D-D235-8DAC-95C8DB77D0C9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6175DB3B-7C09-7289-A206-DCA1C84D0F0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BD0EE1DB-EE11-090B-0F8C-2E6C08258A4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FEAB7707-284C-6C9C-7559-1A8EF13C6EAB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7DD607C-A146-F03F-5D12-8F296EFE2C7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DB81A5-B2C8-24F9-9F45-B1BF6CC0429C}"/>
              </a:ext>
            </a:extLst>
          </p:cNvPr>
          <p:cNvSpPr txBox="1"/>
          <p:nvPr/>
        </p:nvSpPr>
        <p:spPr>
          <a:xfrm>
            <a:off x="1600200" y="6544235"/>
            <a:ext cx="556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7"/>
              </a:rPr>
              <a:t>GPT-2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E66F5-8D5A-0FB0-8562-46862B401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052817C-2FEC-FB80-F4B4-672FCB065E84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Models Architectures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EB30B84A-77A7-47E8-02DB-DD5EF2548C4F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pic>
        <p:nvPicPr>
          <p:cNvPr id="2" name="Picture 1" descr="RoBERTa Architecture Figure 2 shows the architecture of the RoBERTa... |  Download Scientific Diagram">
            <a:extLst>
              <a:ext uri="{FF2B5EF4-FFF2-40B4-BE49-F238E27FC236}">
                <a16:creationId xmlns:a16="http://schemas.microsoft.com/office/drawing/2014/main" id="{F8E2F3F0-408D-C70C-29D3-BF0A377549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3784" y="427999"/>
            <a:ext cx="3563644" cy="312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7E378-A17A-C844-41C5-FFE5B796ECEE}"/>
              </a:ext>
            </a:extLst>
          </p:cNvPr>
          <p:cNvSpPr txBox="1"/>
          <p:nvPr/>
        </p:nvSpPr>
        <p:spPr>
          <a:xfrm>
            <a:off x="2136394" y="1370151"/>
            <a:ext cx="60063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AI Detection)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used it: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delivers strong performance in classification tasks.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accurately detect linguistic patterns common in AI-generated text.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</a:p>
          <a:p>
            <a:pPr marL="573088" indent="-231775">
              <a:buFont typeface="Arial" panose="020B0604020202020204" pitchFamily="34" charset="0"/>
              <a:buChar char="•"/>
            </a:pPr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syntactic and semantic cues effectively.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in benchmark NLP classification tasks.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on more data than BERT (without Next Sentence Prediction), enhancing context understanding.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 Guarded Exam: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one of the AI detectors in the ensemble.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student responses as AI-generated or human-written.</a:t>
            </a:r>
          </a:p>
        </p:txBody>
      </p:sp>
      <p:pic>
        <p:nvPicPr>
          <p:cNvPr id="17" name="Picture 16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87648EB8-2D29-7997-1FDF-59520D299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63" y="3719707"/>
            <a:ext cx="4124085" cy="300575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3364FA-AE42-BE4A-F19B-06895C2F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82975" y="6360338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705FF46-CBBB-8E57-1D99-0D96BE606AC6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ACCEEF5D-EC45-57D4-FF59-F4247FCBB81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C146FE2-E80B-13D5-E0C7-2598AE9EE8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D3639B67-2217-4D24-5F20-1054C457F825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DD700B7E-6A1D-02E2-96A6-1580586DFE7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07D807C-B12E-70B6-0A75-36769EAD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5825" y="6537700"/>
            <a:ext cx="5659148" cy="365125"/>
          </a:xfrm>
        </p:spPr>
        <p:txBody>
          <a:bodyPr/>
          <a:lstStyle/>
          <a:p>
            <a:r>
              <a:rPr lang="en-US" sz="1000" dirty="0">
                <a:hlinkClick r:id="rId8"/>
              </a:rPr>
              <a:t>[1907.11692] </a:t>
            </a:r>
            <a:r>
              <a:rPr lang="en-US" sz="1000" dirty="0" err="1">
                <a:hlinkClick r:id="rId8"/>
              </a:rPr>
              <a:t>RoBERTa</a:t>
            </a:r>
            <a:r>
              <a:rPr lang="en-US" sz="1000" dirty="0">
                <a:hlinkClick r:id="rId8"/>
              </a:rPr>
              <a:t>: A Robustly Optimized BERT Pretraining Approach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35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175A-4BD0-FD5F-DCE6-9A21B551C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331A-7C02-2A72-8C2C-2B6F4FCF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6CB44-E8FF-1463-722A-757454ABB954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212A60F-E142-B8D4-5725-E7EB2053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object 8">
            <a:extLst>
              <a:ext uri="{FF2B5EF4-FFF2-40B4-BE49-F238E27FC236}">
                <a16:creationId xmlns:a16="http://schemas.microsoft.com/office/drawing/2014/main" id="{4B85DB84-C028-F48A-E812-085EA3E33C3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6" name="object 9">
              <a:extLst>
                <a:ext uri="{FF2B5EF4-FFF2-40B4-BE49-F238E27FC236}">
                  <a16:creationId xmlns:a16="http://schemas.microsoft.com/office/drawing/2014/main" id="{A466EA03-5B5D-F474-3D2F-A46D9E6C7FB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7" name="object 10">
              <a:extLst>
                <a:ext uri="{FF2B5EF4-FFF2-40B4-BE49-F238E27FC236}">
                  <a16:creationId xmlns:a16="http://schemas.microsoft.com/office/drawing/2014/main" id="{87095DC5-23BF-A5D1-C7FD-1D4EA20C044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75B6A4CE-3A16-44E1-D6E1-4A06E95773D6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6F4973FC-A089-6706-4ECA-035F7544F0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D0820-810C-B62F-377E-1EDDC2E13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A810330-82E2-00CE-AC3E-BF0E2B359797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Models Architectures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77AC1FD-D3EE-43D8-0994-419DE2CDA731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pic>
        <p:nvPicPr>
          <p:cNvPr id="6" name="Picture 5" descr="The Next Generation of Transformers: Leaving BERT Behind With DeBERTa |  DeBERTa – Weights &amp; Biases">
            <a:extLst>
              <a:ext uri="{FF2B5EF4-FFF2-40B4-BE49-F238E27FC236}">
                <a16:creationId xmlns:a16="http://schemas.microsoft.com/office/drawing/2014/main" id="{B7D86D78-D5E4-EAF0-5FB5-BDA3E867D3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8422" y="1400659"/>
            <a:ext cx="5943600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60D71-1A27-4AD6-232D-34A2F9BF5F76}"/>
              </a:ext>
            </a:extLst>
          </p:cNvPr>
          <p:cNvSpPr txBox="1"/>
          <p:nvPr/>
        </p:nvSpPr>
        <p:spPr>
          <a:xfrm>
            <a:off x="2136394" y="1400659"/>
            <a:ext cx="39596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Similarity Scoring)</a:t>
            </a: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Why we used it: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5887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on BERT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disentangling position and content information.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D74D68-23D5-0933-FA99-F90C67A2D9FB}"/>
              </a:ext>
            </a:extLst>
          </p:cNvPr>
          <p:cNvSpPr txBox="1"/>
          <p:nvPr/>
        </p:nvSpPr>
        <p:spPr>
          <a:xfrm>
            <a:off x="2136393" y="3828627"/>
            <a:ext cx="913500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7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Strengths:</a:t>
            </a: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 in semantic similarity and entailment tasks.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Generalizes well to paraphrased or knowledge-based similarities.</a:t>
            </a: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 in Guarded Exam: </a:t>
            </a: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887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 the similarity model by comparing student and teacher answers.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accurate grading through contextual understanding beyond exact word matches.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51F81-7058-C2DD-18F7-5CB5DE0D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30</a:t>
            </a:fld>
            <a:endParaRPr lang="en-US"/>
          </a:p>
        </p:txBody>
      </p:sp>
      <p:grpSp>
        <p:nvGrpSpPr>
          <p:cNvPr id="4" name="object 8">
            <a:extLst>
              <a:ext uri="{FF2B5EF4-FFF2-40B4-BE49-F238E27FC236}">
                <a16:creationId xmlns:a16="http://schemas.microsoft.com/office/drawing/2014/main" id="{29B43BF1-3480-405B-7A32-F03D4378FBE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F9BC9D51-F58C-DA56-4398-969F466EAC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77EEF636-9D5F-5A70-F8F8-DD0849D245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2203D0B-B718-BE70-723E-9426B7DABFAE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76B59B3C-BCBB-2D80-B049-56855AB0E0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0FDFF3-AA69-16BF-721B-3AD0C3DA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90486" y="6508822"/>
            <a:ext cx="4910847" cy="365125"/>
          </a:xfrm>
        </p:spPr>
        <p:txBody>
          <a:bodyPr/>
          <a:lstStyle/>
          <a:p>
            <a:r>
              <a:rPr lang="en-US" sz="1050" dirty="0">
                <a:hlinkClick r:id="rId6"/>
              </a:rPr>
              <a:t>[2006.03654] </a:t>
            </a:r>
            <a:r>
              <a:rPr lang="en-US" sz="1050" dirty="0" err="1">
                <a:hlinkClick r:id="rId6"/>
              </a:rPr>
              <a:t>DeBERTa</a:t>
            </a:r>
            <a:r>
              <a:rPr lang="en-US" sz="1050" dirty="0">
                <a:hlinkClick r:id="rId6"/>
              </a:rPr>
              <a:t>: Decoding-enhanced BERT with Disentangled Attention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507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762D-4FB3-B70A-E0EF-A935D0B4F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533BB49-75F4-AA7A-FD0C-A83309CAAE7B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Fine-Tuning Methodologies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EE9A0AB4-62FA-0C75-D239-99C48568BE0F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</a:t>
            </a:r>
            <a:r>
              <a:rPr lang="en-US" sz="1200" spc="-10" dirty="0">
                <a:solidFill>
                  <a:srgbClr val="B1B1B1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BB0C-D99B-5B95-0A99-C0313427A00F}"/>
              </a:ext>
            </a:extLst>
          </p:cNvPr>
          <p:cNvSpPr txBox="1"/>
          <p:nvPr/>
        </p:nvSpPr>
        <p:spPr>
          <a:xfrm>
            <a:off x="2136394" y="1147519"/>
            <a:ext cx="99640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Cross-Encoder Model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Cross-Encoder processes both input sentences simultaneously with full attention.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rich interactions between the student’s answer and the Teacher answer.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Used It: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interaction between sentences boosts performance on semantic tasks like similarity, paraphrasing, and entailment.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cross-encoder (cross-encoder/deberta-v3-large) consistently showed high accuracy and robustness across domains.</a:t>
            </a:r>
          </a:p>
          <a:p>
            <a:pPr marL="457200" lvl="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on first Quora dataset the biggest benchmark for similarity tasks.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classification-style output 0 or 1.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70% layer freezing to retain general linguistic knowledge while adapting to the scientific domain.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 overfitting with dropout, warmup learning schedules,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optimization.</a:t>
            </a:r>
          </a:p>
          <a:p>
            <a:pPr marL="457200" lvl="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by ~90%.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strong performance on abstract-summary similarity, ideal for academic QA grading.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8EAC-C550-DCF4-CA9B-9E0E71FFD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401055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7" name="object 8">
            <a:extLst>
              <a:ext uri="{FF2B5EF4-FFF2-40B4-BE49-F238E27FC236}">
                <a16:creationId xmlns:a16="http://schemas.microsoft.com/office/drawing/2014/main" id="{2EF64F2F-6CF2-2D9C-F7EB-B7E1C3C9F35F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FDAB2331-2C74-179D-C3B9-C389C937DD5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DEDEE828-753D-17D1-450E-ABEE104DA11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D4A791B2-EDA6-814F-78F3-7216E898FF6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5E9CC513-1853-3250-EE58-D3696EC8BE0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F70CE-3C46-0608-2CCE-47C23D873F85}"/>
              </a:ext>
            </a:extLst>
          </p:cNvPr>
          <p:cNvSpPr txBox="1"/>
          <p:nvPr/>
        </p:nvSpPr>
        <p:spPr>
          <a:xfrm>
            <a:off x="1394753" y="6524280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6"/>
              </a:rPr>
              <a:t>Cross Encoder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60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F474F-DB09-CE92-2063-8ABB53275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7AB3278-BE72-2783-0A87-B70D03A395DC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Fine-Tuning Methodologies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FE08A9D6-66E1-610D-BA7B-E023781A7866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DA0F5-568F-2A24-4C05-E88921984E03}"/>
              </a:ext>
            </a:extLst>
          </p:cNvPr>
          <p:cNvSpPr txBox="1"/>
          <p:nvPr/>
        </p:nvSpPr>
        <p:spPr>
          <a:xfrm>
            <a:off x="2136394" y="1147519"/>
            <a:ext cx="99640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Model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pre-trained transformers.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to unseen tasks/domains.</a:t>
            </a:r>
          </a:p>
          <a:p>
            <a:pPr marL="457200" lvl="2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Used It: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generalization to new semantic structures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on broad, diverse corpora for robust understanding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Plug-and-play deployment with minimal compute/data</a:t>
            </a:r>
          </a:p>
          <a:p>
            <a:pPr marL="457200"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on first Quora dataset the biggest benchmark for similarity tasks.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classification-style output 0 or 1.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80% layer freezing to retain general linguistic knowledge while adapting to the scientific domain.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 overfitting with dropout, warmup learning schedules,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 by ~91%.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strong performance on abstract-summary similarity, ideal for academic QA grading.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4E72B5-9C72-B2E3-D4E4-DDC05ACB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32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F77EA313-B2A8-0403-A1A5-F23394246CD9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A3536D4-CE46-BDFA-0231-2060F4D0DAC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6B6409FD-F9DA-3D1F-8580-0F93285B71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23700987-A159-AB32-86F7-64F52FC91DA8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263B0FBD-232A-0695-2C2A-140A52D59A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" name="TextBox 1">
            <a:hlinkClick r:id="rId5" action="ppaction://hlinkfile"/>
            <a:extLst>
              <a:ext uri="{FF2B5EF4-FFF2-40B4-BE49-F238E27FC236}">
                <a16:creationId xmlns:a16="http://schemas.microsoft.com/office/drawing/2014/main" id="{329D42E6-3733-CB91-2C67-0AB1051CD694}"/>
              </a:ext>
            </a:extLst>
          </p:cNvPr>
          <p:cNvSpPr txBox="1"/>
          <p:nvPr/>
        </p:nvSpPr>
        <p:spPr>
          <a:xfrm>
            <a:off x="1327592" y="6459865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6"/>
              </a:rPr>
              <a:t>Zeroshot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5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55872-59B5-62CC-34C6-2DA7ADFE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749BC09-2D1D-E6E4-8192-697080A94CBF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Fine-Tuning Methodologies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63B86B-A253-F975-9642-15237062FFC5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</a:t>
            </a:r>
            <a:r>
              <a:rPr lang="en-US" sz="1200" spc="-10" dirty="0">
                <a:solidFill>
                  <a:srgbClr val="B1B1B1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09BCC-A784-9112-8F6F-B1A277EAF4C6}"/>
              </a:ext>
            </a:extLst>
          </p:cNvPr>
          <p:cNvSpPr txBox="1"/>
          <p:nvPr/>
        </p:nvSpPr>
        <p:spPr>
          <a:xfrm>
            <a:off x="2136394" y="1147519"/>
            <a:ext cx="99640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Loss for AI Detection Optimization</a:t>
            </a:r>
          </a:p>
          <a:p>
            <a:pPr marL="457200" lvl="2"/>
            <a:endParaRPr lang="en-US" sz="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Used It:</a:t>
            </a:r>
          </a:p>
          <a:p>
            <a:pPr marL="914400" lvl="3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vs. human classification risks false positives, flagging genuine answers as 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AI-written.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Focal Loss to focus training on harder-to-classify examples and reduce false positives.</a:t>
            </a:r>
          </a:p>
          <a:p>
            <a:pPr marL="914400" lvl="3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overfitting to easily classified examples.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recall on underrepresented or ambiguous cases.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learning in datasets with slight class imbalance.</a:t>
            </a:r>
          </a:p>
          <a:p>
            <a:pPr marL="914400" lvl="3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cross-entropy loss with focal loss 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class weights to bias learning toward human-written text.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with 70% layer freezing and dropout regularization.</a:t>
            </a:r>
          </a:p>
          <a:p>
            <a:pPr marL="914400" lvl="3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914400" lvl="3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false positives in Human Written.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robustness on borderline AI-like real student inputs.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into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GPT-2 ensemble for final predictions.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589083-CBA4-2DF1-7E7E-CCED3E8E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33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6422E36B-F136-BDF0-8F08-905729CF5153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D0D7D1CB-DC07-7808-0BFD-226FC4BFFB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9C199B6B-AC8C-C036-56D7-0DA868990A1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69939F24-05FC-E7A2-FA32-93A6B8C1044A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E5D038EB-786B-479D-0F02-A0D212684E1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17" name="Footer Placeholder 19">
            <a:extLst>
              <a:ext uri="{FF2B5EF4-FFF2-40B4-BE49-F238E27FC236}">
                <a16:creationId xmlns:a16="http://schemas.microsoft.com/office/drawing/2014/main" id="{4842BFDB-1653-159D-6EA0-326237CF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8725" y="6538912"/>
            <a:ext cx="5659148" cy="365125"/>
          </a:xfrm>
        </p:spPr>
        <p:txBody>
          <a:bodyPr/>
          <a:lstStyle/>
          <a:p>
            <a:r>
              <a:rPr lang="en-US" sz="1000" dirty="0">
                <a:hlinkClick r:id="rId5"/>
              </a:rPr>
              <a:t>[2306.07401] Implementing BERT and fine-tuned </a:t>
            </a:r>
            <a:r>
              <a:rPr lang="en-US" sz="1000" dirty="0" err="1">
                <a:hlinkClick r:id="rId5"/>
              </a:rPr>
              <a:t>RobertA</a:t>
            </a:r>
            <a:r>
              <a:rPr lang="en-US" sz="1000" dirty="0">
                <a:hlinkClick r:id="rId5"/>
              </a:rPr>
              <a:t> to detect AI generated news by ChatGPT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74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82C36-3BF1-84AF-40F3-75AB4BA6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FEE3720-25B0-CBF3-4404-B996369C534D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Fine-Tuning Methodologies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484A33E4-59FD-3017-3686-63D495CC6684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Solution Design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408C4-7245-FE16-A85A-31885F8B6DAA}"/>
              </a:ext>
            </a:extLst>
          </p:cNvPr>
          <p:cNvSpPr txBox="1"/>
          <p:nvPr/>
        </p:nvSpPr>
        <p:spPr>
          <a:xfrm>
            <a:off x="2136394" y="1147519"/>
            <a:ext cx="9964064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 using Logistic Regression</a:t>
            </a:r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/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 marL="914400" lvl="3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(zero-shot) and Cross-Encoder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predictions using a logistic regression meta-model.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learns to weight confidence scores to produce a final similarity score.</a:t>
            </a: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the same approach for AI detection.</a:t>
            </a:r>
          </a:p>
          <a:p>
            <a:pPr marL="914400" lvl="3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</a:p>
          <a:p>
            <a:pPr marL="914400" lvl="3"/>
            <a:endParaRPr lang="en-US" sz="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zero-shot handles general, less structured input.</a:t>
            </a: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balances precision and recall, promoting fair grading.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7F0A73-DEB8-99DB-D280-A84C4DC9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34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95BD9D5C-5767-6F07-9660-E3DFAEE276AD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06D1466A-DD34-1A40-0ACE-648B6B8BC5A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DC354263-5416-C18D-8328-B36C40976DD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0BF992EE-2A4B-2B2C-1D1D-FC2970E23153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A58035A-9BDF-EA38-C4CB-1F1BAFD6CCD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02F69-B6EA-30B3-4042-97488516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C52BA88-3649-9F17-1F4C-36D3D9B8ED8D}"/>
              </a:ext>
            </a:extLst>
          </p:cNvPr>
          <p:cNvSpPr txBox="1"/>
          <p:nvPr/>
        </p:nvSpPr>
        <p:spPr>
          <a:xfrm>
            <a:off x="4476005" y="2967335"/>
            <a:ext cx="3239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Tahoma"/>
                <a:cs typeface="Tahoma"/>
              </a:rPr>
              <a:t>Datasets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18700-0744-48D6-BA1C-CC2C07B8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35</a:t>
            </a:fld>
            <a:endParaRPr lang="en-US" sz="1200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5CD83DD0-8816-017B-8B73-E431D17B429D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6292F43-65D2-A02D-56D0-4F5883AB36F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268B40DF-8C49-AE9D-63C3-06058E125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356752BD-BBE4-9D58-4F24-97CA034B559C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DFFEE9BE-D91B-D466-4EAD-0214473B4C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35A44-9CD8-8E75-C838-6D0A9B93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DF10018-6CCC-7F2C-57ED-975916E4D695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Datasets Used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880FBC49-BA6D-51E7-3E40-D792FF94AEA7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accent2"/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33E2B-DEA1-5CBB-608D-AD9B1E163950}"/>
              </a:ext>
            </a:extLst>
          </p:cNvPr>
          <p:cNvSpPr txBox="1"/>
          <p:nvPr/>
        </p:nvSpPr>
        <p:spPr>
          <a:xfrm>
            <a:off x="2136394" y="1147519"/>
            <a:ext cx="9964064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Datasets</a:t>
            </a:r>
          </a:p>
          <a:p>
            <a:pPr marL="573087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7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7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7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7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3087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7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STSb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Multi‑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multilingual Semantic Textual Similarity Benchmark with aligned sentence pairs across languages.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pair scored from 0 to 5 based on semantic similarity.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training and evaluating multilingual semantic similarity models.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PhilipMay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stsb_multi_mt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· Datasets at Hugging Face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43050" lvl="3" indent="-171450"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2812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AllenAI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SciTLDRA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270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of scientific articles paired with TL;DR summaries.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Summaries treated as semantically similar to abstract or body sentences.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Repurposed for sentence-level similarity training in domain-specific contexts.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allenai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scitldr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· Datasets at Hugging Face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6312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Quora Question Pairs</a:t>
            </a:r>
          </a:p>
          <a:p>
            <a:pPr marL="6905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0562"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dataset of question pairs labeled as duplicates or not.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binary classification of semantic equivalence and paraphrase detection training.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First Quora Dataset Release: Question Pairs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F57A7-2C8D-649B-F6D4-F85DC44A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BF40C54C-7A85-E694-EFF8-6056FDEAB8D3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5F19D22E-5D12-D318-CF08-9E39B12CFB1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3EC12767-81E2-E800-9FED-DCAFECFCC6E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8C57D8C2-5A8C-C8B5-D4DA-BABC2B3BD162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12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55DEC897-5CA0-61FF-8D98-3A2FE180D014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3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AE85-1970-EE13-D995-52503A81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04804B44-A393-004E-8CD6-B3F853291DED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Datasets Used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248F6BE2-E6E6-0DD3-9CB7-7AAC2C9DF64B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accent2"/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77423-9E04-68B4-3D9E-3C2F67193C25}"/>
              </a:ext>
            </a:extLst>
          </p:cNvPr>
          <p:cNvSpPr txBox="1"/>
          <p:nvPr/>
        </p:nvSpPr>
        <p:spPr>
          <a:xfrm>
            <a:off x="2136394" y="1147519"/>
            <a:ext cx="9964064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Detection Datasets </a:t>
            </a:r>
          </a:p>
          <a:p>
            <a:pPr lvl="1"/>
            <a:endParaRPr lang="en-US" sz="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7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vs Human Text</a:t>
            </a:r>
          </a:p>
          <a:p>
            <a:pPr marL="573087"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of ~500,000 essays, evenly split between AI-generated and human-written.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train binary classifiers distinguishing the two.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AI Vs Human Text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DAIGT-v2 Train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dataset of human- and AI-authored text.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diversity to training corpora for AI detection models.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daigt-v2-train-dataset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4538" lvl="1" indent="-171450">
              <a:buFont typeface="Wingdings" panose="05000000000000000000" pitchFamily="2" charset="2"/>
              <a:buChar char="Ø"/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8838" lvl="1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vs LLM Text Corpus</a:t>
            </a:r>
          </a:p>
          <a:p>
            <a:pPr lvl="3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~800,000 texts labeled human-written or LLM-generated.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robustness in AI detection fine-tuning by covering diverse writing styles.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Human vs. LLM Text Corpus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92FD0DC-049C-C5E0-143D-100629ED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37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2C9D194E-3FEE-E8E0-C04E-87BAA0BF4C9E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5EB0849C-9B2A-117C-7CCA-2350E9D0ABA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474A631F-00CC-91D2-7CF7-D61266B65D3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C45A3DE1-DD78-6442-68CD-324C3531E7D9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24B83DA-5F74-909B-079C-6B5135B9D0B3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25EF5-41DD-57D5-8747-E44164D2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AA1B436-09B4-144F-2100-F89CC8FCE803}"/>
              </a:ext>
            </a:extLst>
          </p:cNvPr>
          <p:cNvSpPr txBox="1"/>
          <p:nvPr/>
        </p:nvSpPr>
        <p:spPr>
          <a:xfrm>
            <a:off x="4128955" y="2967335"/>
            <a:ext cx="4358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5400" b="1" spc="-40" dirty="0">
                <a:solidFill>
                  <a:schemeClr val="accent1"/>
                </a:solidFill>
                <a:latin typeface="Tahoma"/>
                <a:cs typeface="Tahoma"/>
              </a:rPr>
              <a:t>Deployment</a:t>
            </a:r>
            <a:endParaRPr lang="en-US" sz="5400" b="1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9CEF5-01FF-DAF8-0AE9-760E0902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38</a:t>
            </a:fld>
            <a:endParaRPr lang="en-US" sz="1200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718C7826-B2CC-CB0E-87E9-391E4A392FBE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4514184-067D-99F7-E20E-D7275FA1D9C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2AB7C813-1FC3-0C8D-AE6A-F259125D56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EE97662D-CA98-0A20-8851-842E243C560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95CE9200-BC12-D54A-E7AB-DAB0CCA635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CA817-7F7C-832E-59A4-7F5409BB6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E6730D50-FC2B-0C80-7B2E-25603AD63C71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accent2"/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8B179C-C856-31AD-E8D6-70A72034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39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BFAF530C-438C-E534-FF07-93C1D486930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1D3BE7DC-C827-7172-1FB4-8F703D9B5F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A28F25F4-AB99-2429-6F56-9F091569E8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426CB2E-45AB-401B-2BF8-1AD8654EB54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85DB76BE-D222-3806-9528-C91852CD11D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7E4A35-2DBF-13A9-2E60-C06FF9A1609A}"/>
              </a:ext>
            </a:extLst>
          </p:cNvPr>
          <p:cNvSpPr txBox="1"/>
          <p:nvPr/>
        </p:nvSpPr>
        <p:spPr>
          <a:xfrm>
            <a:off x="2054073" y="1372478"/>
            <a:ext cx="987455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Docker</a:t>
            </a:r>
          </a:p>
          <a:p>
            <a:endParaRPr lang="en-US" sz="100" b="1" dirty="0"/>
          </a:p>
          <a:p>
            <a:endParaRPr lang="en-US" sz="100" b="1" dirty="0"/>
          </a:p>
          <a:p>
            <a:endParaRPr lang="en-US" sz="1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Containerized Django backend and NLP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Ensured consistent environments across dev, test, and production </a:t>
            </a:r>
          </a:p>
          <a:p>
            <a:endParaRPr lang="en-US" sz="1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Kubernetes (</a:t>
            </a:r>
            <a:r>
              <a:rPr lang="en-US" b="1" dirty="0" err="1"/>
              <a:t>KinD</a:t>
            </a:r>
            <a:r>
              <a:rPr lang="en-US" b="1" dirty="0"/>
              <a:t>)</a:t>
            </a:r>
          </a:p>
          <a:p>
            <a:endParaRPr lang="en-US" sz="100" b="1" dirty="0"/>
          </a:p>
          <a:p>
            <a:endParaRPr lang="en-US" sz="100" b="1" dirty="0"/>
          </a:p>
          <a:p>
            <a:endParaRPr lang="en-US" sz="1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Deployed using </a:t>
            </a:r>
            <a:r>
              <a:rPr lang="en-US" sz="1600" dirty="0" err="1"/>
              <a:t>KinD</a:t>
            </a:r>
            <a:r>
              <a:rPr lang="en-US" sz="1600" dirty="0"/>
              <a:t> for local orchestration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Simulated production microservices with multi-pod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Managed services, configs, and persistent volumes via YAML</a:t>
            </a:r>
          </a:p>
          <a:p>
            <a:endParaRPr lang="en-US" sz="1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Modular Components</a:t>
            </a:r>
          </a:p>
          <a:p>
            <a:endParaRPr lang="en-US" sz="100" b="1" dirty="0"/>
          </a:p>
          <a:p>
            <a:endParaRPr lang="en-US" sz="100" b="1" dirty="0"/>
          </a:p>
          <a:p>
            <a:endParaRPr lang="en-US" sz="1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Django API (backend logic &amp; authentication)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NLP Inference Services (AI Detection, Similarity Grading)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SQLite Database with persistent volume storage</a:t>
            </a:r>
          </a:p>
          <a:p>
            <a:endParaRPr lang="en-US" sz="1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Access &amp; Exposure</a:t>
            </a:r>
          </a:p>
          <a:p>
            <a:endParaRPr lang="en-US" sz="100" b="1" dirty="0"/>
          </a:p>
          <a:p>
            <a:endParaRPr lang="en-US" sz="100" b="1" dirty="0"/>
          </a:p>
          <a:p>
            <a:endParaRPr lang="en-US" sz="1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Exposed via </a:t>
            </a:r>
            <a:r>
              <a:rPr lang="en-US" sz="1600" dirty="0" err="1"/>
              <a:t>NodePort</a:t>
            </a:r>
            <a:r>
              <a:rPr lang="en-US" sz="1600" dirty="0"/>
              <a:t> on port 30007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Planned migration to cloud-managed K8s (e.g., GKE/AWS EKS)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76879-693D-3501-DD25-E1D71446166C}"/>
              </a:ext>
            </a:extLst>
          </p:cNvPr>
          <p:cNvSpPr txBox="1"/>
          <p:nvPr/>
        </p:nvSpPr>
        <p:spPr>
          <a:xfrm>
            <a:off x="2013626" y="427999"/>
            <a:ext cx="55732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33592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FCA6-F177-4B20-6AA1-6C6BFCCB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A1AD-7776-9233-DF1F-05CC805B6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53D4-FB25-AA34-077E-5BB004E4794A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2CBADF38-D59C-7142-A04B-0AB227B221D5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AB7CB049-04AE-942C-5DB8-F8134F763E55}"/>
              </a:ext>
            </a:extLst>
          </p:cNvPr>
          <p:cNvSpPr txBox="1"/>
          <p:nvPr/>
        </p:nvSpPr>
        <p:spPr>
          <a:xfrm>
            <a:off x="9022977" y="1959722"/>
            <a:ext cx="2932777" cy="24042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5"/>
              </a:spcBef>
            </a:pPr>
            <a:r>
              <a:rPr lang="en-US">
                <a:latin typeface="Tahoma"/>
                <a:cs typeface="Tahoma"/>
              </a:rPr>
              <a:t>Problem Definition</a:t>
            </a: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endParaRPr lang="en-US" sz="100" dirty="0">
              <a:latin typeface="Tahoma"/>
              <a:cs typeface="Tahoma"/>
            </a:endParaRP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r>
              <a:rPr sz="1800" dirty="0">
                <a:latin typeface="Tahoma"/>
                <a:cs typeface="Tahoma"/>
              </a:rPr>
              <a:t>Why</a:t>
            </a:r>
            <a:r>
              <a:rPr sz="1800" spc="-70" dirty="0">
                <a:latin typeface="Tahoma"/>
                <a:cs typeface="Tahoma"/>
              </a:rPr>
              <a:t> </a:t>
            </a:r>
            <a:r>
              <a:rPr lang="en-US" sz="1800" dirty="0">
                <a:latin typeface="Tahoma"/>
                <a:cs typeface="Tahoma"/>
              </a:rPr>
              <a:t>online exams</a:t>
            </a:r>
            <a:r>
              <a:rPr sz="1800" spc="-10" dirty="0">
                <a:latin typeface="Tahoma"/>
                <a:cs typeface="Tahoma"/>
              </a:rPr>
              <a:t>?</a:t>
            </a:r>
            <a:endParaRPr lang="en-US" sz="1800" spc="-10" dirty="0">
              <a:latin typeface="Tahoma"/>
              <a:cs typeface="Tahoma"/>
            </a:endParaRP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endParaRPr lang="en-US" sz="100" spc="-30" dirty="0">
              <a:latin typeface="Tahoma"/>
              <a:cs typeface="Tahoma"/>
            </a:endParaRP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r>
              <a:rPr lang="en-US" sz="1800" spc="-30" dirty="0">
                <a:latin typeface="Tahoma"/>
                <a:cs typeface="Tahoma"/>
              </a:rPr>
              <a:t>Acad</a:t>
            </a:r>
            <a:r>
              <a:rPr lang="en-US" spc="-30" dirty="0">
                <a:latin typeface="Tahoma"/>
                <a:cs typeface="Tahoma"/>
              </a:rPr>
              <a:t>emic Integrity Challenges in the Age of AI.</a:t>
            </a: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endParaRPr lang="en-US" sz="100" spc="-30" dirty="0">
              <a:latin typeface="Tahoma"/>
              <a:cs typeface="Tahoma"/>
            </a:endParaRP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r>
              <a:rPr lang="en-US" sz="1800" spc="-30" dirty="0">
                <a:latin typeface="Tahoma"/>
                <a:cs typeface="Tahoma"/>
              </a:rPr>
              <a:t>Limitations of </a:t>
            </a:r>
            <a:r>
              <a:rPr lang="en-US" spc="-30" dirty="0">
                <a:latin typeface="Tahoma"/>
                <a:cs typeface="Tahoma"/>
              </a:rPr>
              <a:t>Manual Answer Evaluation.</a:t>
            </a: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endParaRPr sz="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lang="en-US" dirty="0">
                <a:latin typeface="Tahoma"/>
                <a:cs typeface="Tahoma"/>
              </a:rPr>
              <a:t>Why Guarded Exam?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09CE6-1231-A22E-3FAD-C24BD318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74F85D13-932A-8B06-E25C-5D983A255783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7" name="object 9">
              <a:extLst>
                <a:ext uri="{FF2B5EF4-FFF2-40B4-BE49-F238E27FC236}">
                  <a16:creationId xmlns:a16="http://schemas.microsoft.com/office/drawing/2014/main" id="{FB8C0384-9770-039C-5D42-1A5BF007A5E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8" name="object 10">
              <a:extLst>
                <a:ext uri="{FF2B5EF4-FFF2-40B4-BE49-F238E27FC236}">
                  <a16:creationId xmlns:a16="http://schemas.microsoft.com/office/drawing/2014/main" id="{D77B259A-AD1C-774C-B87D-24C9826BEAB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9AD9B676-497F-BA5E-3E25-65D85A53E8BC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43DF5B71-240B-3BCE-EF28-C39F25B9E3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CA817-7F7C-832E-59A4-7F5409BB6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E6730D50-FC2B-0C80-7B2E-25603AD63C71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accent2"/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8B179C-C856-31AD-E8D6-70A72034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object 8">
            <a:extLst>
              <a:ext uri="{FF2B5EF4-FFF2-40B4-BE49-F238E27FC236}">
                <a16:creationId xmlns:a16="http://schemas.microsoft.com/office/drawing/2014/main" id="{BFAF530C-438C-E534-FF07-93C1D486930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1D3BE7DC-C827-7172-1FB4-8F703D9B5F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A28F25F4-AB99-2429-6F56-9F091569E8C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426CB2E-45AB-401B-2BF8-1AD8654EB54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85DB76BE-D222-3806-9528-C91852CD11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7E4A35-2DBF-13A9-2E60-C06FF9A1609A}"/>
              </a:ext>
            </a:extLst>
          </p:cNvPr>
          <p:cNvSpPr txBox="1"/>
          <p:nvPr/>
        </p:nvSpPr>
        <p:spPr>
          <a:xfrm>
            <a:off x="1877093" y="1283988"/>
            <a:ext cx="1016742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AWS Deployment</a:t>
            </a:r>
          </a:p>
          <a:p>
            <a:pPr marL="548640" indent="-285750">
              <a:buFont typeface="Arial" pitchFamily="34" charset="0"/>
              <a:buChar char="•"/>
            </a:pPr>
            <a:r>
              <a:rPr lang="en-US" b="1" dirty="0"/>
              <a:t>Launched EC2 Instance: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/>
              <a:t>Created a new </a:t>
            </a:r>
            <a:r>
              <a:rPr lang="en-US" sz="1600" dirty="0" err="1"/>
              <a:t>Ubuntu</a:t>
            </a:r>
            <a:r>
              <a:rPr lang="en-US" sz="1600" dirty="0"/>
              <a:t>-based EC2 instance to host the application, configured security groups to allow HTTP (port 80) and SSH access.</a:t>
            </a:r>
          </a:p>
          <a:p>
            <a:pPr marL="548640" indent="-285750">
              <a:buFont typeface="Arial" pitchFamily="34" charset="0"/>
              <a:buChar char="•"/>
            </a:pPr>
            <a:r>
              <a:rPr lang="en-US" b="1" dirty="0"/>
              <a:t>Uploaded </a:t>
            </a:r>
            <a:r>
              <a:rPr lang="en-US" b="1" dirty="0" err="1"/>
              <a:t>Docker</a:t>
            </a:r>
            <a:r>
              <a:rPr lang="en-US" b="1" dirty="0"/>
              <a:t> Image to S3: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/>
              <a:t>Due to the large size of the image (~15.8GB), we used S3 for efficient upload and transfer. This avoids the need for building the image directly on EC2.</a:t>
            </a:r>
          </a:p>
          <a:p>
            <a:pPr marL="548640" indent="-285750">
              <a:buFont typeface="Arial" pitchFamily="34" charset="0"/>
              <a:buChar char="•"/>
            </a:pPr>
            <a:r>
              <a:rPr lang="en-US" b="1" dirty="0"/>
              <a:t>Downloaded and Loaded Image on EC2: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/>
              <a:t>Accessed the S3 bucket from EC2, downloaded the image .tar file, then loaded it into </a:t>
            </a:r>
            <a:r>
              <a:rPr lang="en-US" sz="1600" dirty="0" err="1"/>
              <a:t>Docker</a:t>
            </a:r>
            <a:r>
              <a:rPr lang="en-US" sz="1600" dirty="0"/>
              <a:t> using </a:t>
            </a:r>
            <a:r>
              <a:rPr lang="en-US" sz="1600" dirty="0" err="1"/>
              <a:t>docker</a:t>
            </a:r>
            <a:r>
              <a:rPr lang="en-US" sz="1600" dirty="0"/>
              <a:t> load.</a:t>
            </a:r>
          </a:p>
          <a:p>
            <a:pPr marL="548640" indent="-285750">
              <a:buFont typeface="Arial" pitchFamily="34" charset="0"/>
              <a:buChar char="•"/>
            </a:pPr>
            <a:r>
              <a:rPr lang="en-US" b="1" dirty="0"/>
              <a:t>Ran the Application in </a:t>
            </a:r>
            <a:r>
              <a:rPr lang="en-US" b="1" dirty="0" err="1"/>
              <a:t>Docker</a:t>
            </a:r>
            <a:r>
              <a:rPr lang="en-US" b="1" dirty="0"/>
              <a:t>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/>
              <a:t>Launched the container using the loaded image, exposed the app on a specific port (e.g., 8000), and ensured it was running correctly.</a:t>
            </a:r>
          </a:p>
          <a:p>
            <a:pPr marL="548640" indent="-285750">
              <a:buFont typeface="Arial" pitchFamily="34" charset="0"/>
              <a:buChar char="•"/>
            </a:pPr>
            <a:r>
              <a:rPr lang="en-US" b="1" dirty="0"/>
              <a:t>Configured </a:t>
            </a:r>
            <a:r>
              <a:rPr lang="en-US" b="1" dirty="0" err="1"/>
              <a:t>Nginx</a:t>
            </a:r>
            <a:r>
              <a:rPr lang="en-US" b="1" dirty="0"/>
              <a:t> as Reverse Proxy: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en-US" sz="1600" dirty="0"/>
              <a:t>Installed and configured </a:t>
            </a:r>
            <a:r>
              <a:rPr lang="en-US" sz="1600" dirty="0" err="1"/>
              <a:t>Nginx</a:t>
            </a:r>
            <a:r>
              <a:rPr lang="en-US" sz="1600" dirty="0"/>
              <a:t> to forward traffic from port 80 (HTTP) to the internal </a:t>
            </a:r>
            <a:r>
              <a:rPr lang="en-US" sz="1600" dirty="0" err="1"/>
              <a:t>Docker</a:t>
            </a:r>
            <a:r>
              <a:rPr lang="en-US" sz="1600" dirty="0"/>
              <a:t> container port, enabling public access to the app via EC2’s public IP.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76879-693D-3501-DD25-E1D71446166C}"/>
              </a:ext>
            </a:extLst>
          </p:cNvPr>
          <p:cNvSpPr txBox="1"/>
          <p:nvPr/>
        </p:nvSpPr>
        <p:spPr>
          <a:xfrm>
            <a:off x="2013626" y="427999"/>
            <a:ext cx="65774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Deployment Strategy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</a:p>
        </p:txBody>
      </p:sp>
    </p:spTree>
    <p:extLst>
      <p:ext uri="{BB962C8B-B14F-4D97-AF65-F5344CB8AC3E}">
        <p14:creationId xmlns:p14="http://schemas.microsoft.com/office/powerpoint/2010/main" val="285861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AFCBF-CD70-DC59-FDD5-CDBAE30CB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138217-70BF-6BE1-30A9-D64B6BC515A3}"/>
              </a:ext>
            </a:extLst>
          </p:cNvPr>
          <p:cNvSpPr txBox="1"/>
          <p:nvPr/>
        </p:nvSpPr>
        <p:spPr>
          <a:xfrm>
            <a:off x="2094424" y="2967335"/>
            <a:ext cx="8003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5400" b="1" spc="-40" dirty="0">
                <a:solidFill>
                  <a:schemeClr val="accent1"/>
                </a:solidFill>
                <a:latin typeface="Tahoma"/>
                <a:cs typeface="Tahoma"/>
              </a:rPr>
              <a:t>Experiments </a:t>
            </a:r>
            <a:r>
              <a:rPr lang="en-US" sz="5400" b="1" dirty="0">
                <a:solidFill>
                  <a:schemeClr val="accent1"/>
                </a:solidFill>
                <a:latin typeface="Tahoma"/>
                <a:cs typeface="Tahoma"/>
              </a:rPr>
              <a:t>&amp;</a:t>
            </a:r>
            <a:r>
              <a:rPr lang="en-US" sz="5400" b="1" spc="-2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US" sz="5400" b="1" spc="-10" dirty="0">
                <a:solidFill>
                  <a:schemeClr val="accent1"/>
                </a:solidFill>
                <a:latin typeface="Tahoma"/>
                <a:cs typeface="Tahoma"/>
              </a:rPr>
              <a:t>Results</a:t>
            </a:r>
            <a:endParaRPr lang="en-US" sz="5400" b="1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4C2CC-E8B3-9DE8-F720-BCBEC155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41</a:t>
            </a:fld>
            <a:endParaRPr lang="en-US" sz="1200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AEFC87DD-3476-A0DD-C08F-E591C64094E7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4440C21C-9C5D-CE3C-69D7-705BD894B54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40882E89-A15D-CA1E-FC01-2253C707BB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D0AF2A37-48DC-210D-EFD2-D6C8E52BEDAE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228A5DC-25E6-4A6A-AEF4-6783538FB8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47FB1-7D0E-AF2B-E7CA-C886E6F9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AC9E8AF0-4F65-C49F-5883-CB1BAB58A3A6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FFA3251B-10DE-B6DD-E79D-491084305710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842415-D3FA-4EB0-4A05-3F14690D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C0436B-17F3-CB0D-49C0-8DAED7DA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58270"/>
              </p:ext>
            </p:extLst>
          </p:nvPr>
        </p:nvGraphicFramePr>
        <p:xfrm>
          <a:off x="1873018" y="1459242"/>
          <a:ext cx="9784080" cy="5029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816">
                  <a:extLst>
                    <a:ext uri="{9D8B030D-6E8A-4147-A177-3AD203B41FA5}">
                      <a16:colId xmlns:a16="http://schemas.microsoft.com/office/drawing/2014/main" val="1497731711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1544379351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2872387286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3993574162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2925499348"/>
                    </a:ext>
                  </a:extLst>
                </a:gridCol>
              </a:tblGrid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Time 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Epoch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13386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Mini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L12 V2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77%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40m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33M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High False-Positive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070299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mpnet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base V2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83%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50m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110M</a:t>
                      </a:r>
                      <a:r>
                        <a:rPr lang="en-US" sz="1100" dirty="0"/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High False-Positive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30118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Cross-encoder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V3 Large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90%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3:00 H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435M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Low False-Positive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714647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V3 Large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85%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3:00 H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435M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Medium False-Positive</a:t>
                      </a:r>
                      <a:endParaRPr lang="en-US" sz="105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5907694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V3 Large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zeroshot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V2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91%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3:10 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435M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Low False-Positive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2754246"/>
                  </a:ext>
                </a:extLst>
              </a:tr>
              <a:tr h="718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Ensamble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93%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Low False-Positive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796041"/>
                  </a:ext>
                </a:extLst>
              </a:tr>
            </a:tbl>
          </a:graphicData>
        </a:graphic>
      </p:graphicFrame>
      <p:grpSp>
        <p:nvGrpSpPr>
          <p:cNvPr id="11" name="object 8">
            <a:extLst>
              <a:ext uri="{FF2B5EF4-FFF2-40B4-BE49-F238E27FC236}">
                <a16:creationId xmlns:a16="http://schemas.microsoft.com/office/drawing/2014/main" id="{EAC1ADB1-BF84-3661-8964-E3ADEF58EE57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1DABA65-F230-C1F0-BCC5-FC49D08C8F2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71A241E4-98EF-8FDE-22E3-262ACBCF1E9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CEB94B60-D8C7-07B0-0B8C-F3182D761902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0FBB7376-6F0F-6BA2-7712-2B6686E91E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F19A6-0723-ACE0-E8BD-3BDD3DAC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C433408D-A448-EED5-9677-9661F613B604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90D718-93DD-1538-56F7-144AE6B1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A97BDF3-BDAB-8BE3-76E2-4C32AE0C6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837048"/>
              </p:ext>
            </p:extLst>
          </p:nvPr>
        </p:nvGraphicFramePr>
        <p:xfrm>
          <a:off x="2288188" y="937683"/>
          <a:ext cx="932663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object 8">
            <a:extLst>
              <a:ext uri="{FF2B5EF4-FFF2-40B4-BE49-F238E27FC236}">
                <a16:creationId xmlns:a16="http://schemas.microsoft.com/office/drawing/2014/main" id="{FBAC1799-BF83-DF52-D2FA-D263D81016AF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7566C469-FA6A-3C23-A970-2F7973C87A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E75704F2-C262-EF9A-0E57-EE38AC739F3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CB918FA-9FF5-A8E8-72A7-3BB7EBFE21F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B0231ED2-20EC-05A8-C0DD-5DF7843765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4F8CD830-EB1E-7D61-0556-50C7376C3087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9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85EF-8F2B-0DB5-6078-05CF5690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61B83020-5415-68A6-BC21-1BFDE790270A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8C0F0F-8451-513F-C7BF-536B40D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AEF0B7CF-A5BA-2BE9-43DC-EAAA97A65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220941"/>
              </p:ext>
            </p:extLst>
          </p:nvPr>
        </p:nvGraphicFramePr>
        <p:xfrm>
          <a:off x="2810213" y="937683"/>
          <a:ext cx="865869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object 8">
            <a:extLst>
              <a:ext uri="{FF2B5EF4-FFF2-40B4-BE49-F238E27FC236}">
                <a16:creationId xmlns:a16="http://schemas.microsoft.com/office/drawing/2014/main" id="{599FB852-DBB5-1FE6-5BC4-B885F853F19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CB02946C-FA5F-536E-1CBF-63C2F96C8E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1FA0FF5A-E0E5-9A0F-47B3-2388404F0A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3D4959A1-C742-0026-CB34-ED43E7C4B608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740B100-4CFC-4959-FF4B-D5E7642793D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FD87DA0B-2621-2718-61F2-643EB3F38057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5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76067-6DA3-7A9B-5034-0F062B970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EA10BA64-3BD5-B4CF-429D-DAFDEC0AC136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A6DCC3-1045-B420-5EC1-71DACBEA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9E339C3-F05A-F45F-E400-CF4BE2BAF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1309011"/>
              </p:ext>
            </p:extLst>
          </p:nvPr>
        </p:nvGraphicFramePr>
        <p:xfrm>
          <a:off x="2810213" y="937683"/>
          <a:ext cx="840577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object 8">
            <a:extLst>
              <a:ext uri="{FF2B5EF4-FFF2-40B4-BE49-F238E27FC236}">
                <a16:creationId xmlns:a16="http://schemas.microsoft.com/office/drawing/2014/main" id="{FE2CD90E-587D-9B2B-D7CE-0C297B45350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2A6C508A-DB87-D976-DF6B-075361026D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88EED3F-DB4E-8503-FC6E-FFC5E45B08F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1F1AC04-A282-2139-9F16-1A97E3ED4697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2635E24C-D74A-DF42-5C56-15E9306FD2F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2BC310F-76A7-9A99-D13B-3D91E858D35E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6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52BEF-A170-94BA-1B01-A1061507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08CE05EF-F923-BF4F-C28F-3665304C8B43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93C0D4A-D840-3435-DA88-37990619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46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A169F4BC-4C6C-07F9-4E82-1D9B709A0A0B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79B95DE9-7231-3599-CF1E-2643FDC7C5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748E58DB-FF3A-74ED-E665-08536099E0B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4625DEA-5399-52CB-6903-C1EEECA91910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187C3B9F-CBC1-74EF-A11F-7D3EE220C4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E0436-4086-9F66-5D90-75F90DA9D78C}"/>
              </a:ext>
            </a:extLst>
          </p:cNvPr>
          <p:cNvSpPr txBox="1"/>
          <p:nvPr/>
        </p:nvSpPr>
        <p:spPr>
          <a:xfrm>
            <a:off x="2136394" y="1060133"/>
            <a:ext cx="724527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+mj-cs"/>
              </a:rPr>
              <a:t>Harmony Search Approach </a:t>
            </a:r>
            <a:endParaRPr lang="en-US" sz="1200" b="1" dirty="0">
              <a:latin typeface="Times New Roman" panose="02020603050405020304" pitchFamily="18" charset="0"/>
              <a:cs typeface="+mj-cs"/>
            </a:endParaRPr>
          </a:p>
          <a:p>
            <a:endParaRPr lang="en-US" sz="100" b="1" dirty="0">
              <a:cs typeface="+mj-cs"/>
            </a:endParaRPr>
          </a:p>
          <a:p>
            <a:r>
              <a:rPr lang="en-US" b="1" dirty="0">
                <a:cs typeface="+mj-cs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</a:t>
            </a: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ar-EG" sz="100" b="1" dirty="0">
              <a:latin typeface="Arial" panose="020B0604020202020204" pitchFamily="34" charset="0"/>
              <a:cs typeface="+mj-cs"/>
            </a:endParaRP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ar-EG" sz="100" b="1" dirty="0">
              <a:latin typeface="Arial" panose="020B0604020202020204" pitchFamily="34" charset="0"/>
              <a:cs typeface="+mj-cs"/>
            </a:endParaRP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ar-EG" sz="100" b="1" dirty="0">
              <a:latin typeface="Arial" panose="020B0604020202020204" pitchFamily="34" charset="0"/>
              <a:cs typeface="+mj-cs"/>
            </a:endParaRP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ar-EG" sz="100" b="1" dirty="0">
              <a:latin typeface="Arial" panose="020B0604020202020204" pitchFamily="34" charset="0"/>
              <a:cs typeface="+mj-cs"/>
            </a:endParaRPr>
          </a:p>
          <a:p>
            <a:pPr marL="631825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RoBERTa-Large</a:t>
            </a:r>
            <a:r>
              <a:rPr lang="ar-EG" altLang="ar-EG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ar-E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stsb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-large)</a:t>
            </a:r>
          </a:p>
          <a:p>
            <a:pPr marL="631825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+mj-cs"/>
              </a:rPr>
              <a:t>Cross-Encoder</a:t>
            </a:r>
            <a:r>
              <a:rPr lang="en-US" sz="1600" dirty="0">
                <a:cs typeface="+mj-cs"/>
              </a:rPr>
              <a:t> (cross-encoder/</a:t>
            </a:r>
            <a:r>
              <a:rPr lang="en-US" sz="1600" dirty="0" err="1">
                <a:cs typeface="+mj-cs"/>
              </a:rPr>
              <a:t>stsb</a:t>
            </a:r>
            <a:r>
              <a:rPr lang="en-US" sz="1600" dirty="0">
                <a:cs typeface="+mj-cs"/>
              </a:rPr>
              <a:t>-</a:t>
            </a:r>
            <a:r>
              <a:rPr lang="en-US" sz="1600" dirty="0" err="1">
                <a:cs typeface="+mj-cs"/>
              </a:rPr>
              <a:t>roberta</a:t>
            </a:r>
            <a:r>
              <a:rPr lang="en-US" sz="1600" dirty="0">
                <a:cs typeface="+mj-cs"/>
              </a:rPr>
              <a:t>-base)</a:t>
            </a:r>
            <a:endParaRPr lang="en-US" sz="1600" dirty="0">
              <a:latin typeface="Arial" panose="020B0604020202020204" pitchFamily="34" charset="0"/>
              <a:cs typeface="+mj-cs"/>
            </a:endParaRPr>
          </a:p>
          <a:p>
            <a:pPr marL="631825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+mj-cs"/>
              </a:rPr>
              <a:t>T5-Large</a:t>
            </a:r>
            <a:r>
              <a:rPr lang="en-US" sz="1600" dirty="0">
                <a:cs typeface="+mj-cs"/>
              </a:rPr>
              <a:t> (t5-large)</a:t>
            </a: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marL="228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Dataset</a:t>
            </a:r>
          </a:p>
          <a:p>
            <a:pPr marL="228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marL="2286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marL="6286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sz="1600" b="1" dirty="0" err="1">
                <a:latin typeface="Arial" panose="020B0604020202020204" pitchFamily="34" charset="0"/>
              </a:rPr>
              <a:t>Source</a:t>
            </a:r>
            <a:r>
              <a:rPr lang="en-US" altLang="ar-EG" sz="1600" b="1" dirty="0">
                <a:latin typeface="Arial" panose="020B0604020202020204" pitchFamily="34" charset="0"/>
              </a:rPr>
              <a:t>: </a:t>
            </a:r>
            <a:r>
              <a:rPr lang="en-US" sz="1600" dirty="0"/>
              <a:t>STS-B Multi-MT dataset (English split, test set)</a:t>
            </a:r>
            <a:endParaRPr lang="ar-EG" altLang="ar-EG" sz="1600" dirty="0">
              <a:latin typeface="Arial" panose="020B0604020202020204" pitchFamily="34" charset="0"/>
            </a:endParaRPr>
          </a:p>
          <a:p>
            <a:pPr marL="6286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sz="1600" b="1" dirty="0" err="1">
                <a:latin typeface="Arial" panose="020B0604020202020204" pitchFamily="34" charset="0"/>
              </a:rPr>
              <a:t>Total</a:t>
            </a:r>
            <a:r>
              <a:rPr lang="ar-EG" altLang="ar-EG" sz="1600" b="1" dirty="0">
                <a:latin typeface="Arial" panose="020B0604020202020204" pitchFamily="34" charset="0"/>
              </a:rPr>
              <a:t> </a:t>
            </a:r>
            <a:r>
              <a:rPr lang="ar-EG" altLang="ar-EG" sz="1600" b="1" dirty="0" err="1">
                <a:latin typeface="Arial" panose="020B0604020202020204" pitchFamily="34" charset="0"/>
              </a:rPr>
              <a:t>Size</a:t>
            </a:r>
            <a:r>
              <a:rPr lang="en-US" altLang="ar-EG" sz="1600" b="1" dirty="0">
                <a:latin typeface="Arial" panose="020B0604020202020204" pitchFamily="34" charset="0"/>
              </a:rPr>
              <a:t>:</a:t>
            </a:r>
            <a:r>
              <a:rPr lang="en-US" sz="1600" dirty="0"/>
              <a:t>1,379 samples</a:t>
            </a:r>
            <a:endParaRPr lang="ar-EG" altLang="ar-EG" sz="1600" dirty="0">
              <a:latin typeface="Arial" panose="020B0604020202020204" pitchFamily="34" charset="0"/>
            </a:endParaRPr>
          </a:p>
          <a:p>
            <a:pPr marL="6286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sz="1600" b="1" dirty="0" err="1">
                <a:latin typeface="Arial" panose="020B0604020202020204" pitchFamily="34" charset="0"/>
              </a:rPr>
              <a:t>Used</a:t>
            </a:r>
            <a:r>
              <a:rPr lang="ar-EG" altLang="ar-EG" sz="1600" b="1" dirty="0">
                <a:latin typeface="Arial" panose="020B0604020202020204" pitchFamily="34" charset="0"/>
              </a:rPr>
              <a:t> </a:t>
            </a:r>
            <a:r>
              <a:rPr lang="ar-EG" altLang="ar-EG" sz="1600" b="1" dirty="0" err="1">
                <a:latin typeface="Arial" panose="020B0604020202020204" pitchFamily="34" charset="0"/>
              </a:rPr>
              <a:t>for</a:t>
            </a:r>
            <a:r>
              <a:rPr lang="ar-EG" altLang="ar-EG" sz="1600" b="1" dirty="0">
                <a:latin typeface="Arial" panose="020B0604020202020204" pitchFamily="34" charset="0"/>
              </a:rPr>
              <a:t> </a:t>
            </a:r>
            <a:r>
              <a:rPr lang="ar-EG" altLang="ar-EG" sz="1600" b="1" dirty="0" err="1">
                <a:latin typeface="Arial" panose="020B0604020202020204" pitchFamily="34" charset="0"/>
              </a:rPr>
              <a:t>Optimization</a:t>
            </a:r>
            <a:r>
              <a:rPr lang="ar-EG" altLang="ar-EG" sz="1600" b="1" dirty="0">
                <a:latin typeface="Arial" panose="020B0604020202020204" pitchFamily="34" charset="0"/>
              </a:rPr>
              <a:t>: </a:t>
            </a:r>
            <a:r>
              <a:rPr lang="en-US" altLang="ar-EG" sz="1600" b="1" dirty="0">
                <a:latin typeface="Arial" panose="020B0604020202020204" pitchFamily="34" charset="0"/>
              </a:rPr>
              <a:t> </a:t>
            </a:r>
            <a:r>
              <a:rPr lang="en-US" sz="1600" dirty="0"/>
              <a:t>1,200 samples (due to memory constraints)</a:t>
            </a:r>
            <a:endParaRPr lang="ar-EG" altLang="ar-EG" sz="1600" dirty="0">
              <a:latin typeface="Arial" panose="020B0604020202020204" pitchFamily="34" charset="0"/>
            </a:endParaRPr>
          </a:p>
          <a:p>
            <a:pPr marL="6286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sz="1600" b="1" dirty="0" err="1">
                <a:latin typeface="Arial" panose="020B0604020202020204" pitchFamily="34" charset="0"/>
              </a:rPr>
              <a:t>Batch</a:t>
            </a:r>
            <a:r>
              <a:rPr lang="ar-EG" altLang="ar-EG" sz="1600" b="1" dirty="0">
                <a:latin typeface="Arial" panose="020B0604020202020204" pitchFamily="34" charset="0"/>
              </a:rPr>
              <a:t> </a:t>
            </a:r>
            <a:r>
              <a:rPr lang="ar-EG" altLang="ar-EG" sz="1600" b="1" dirty="0" err="1">
                <a:latin typeface="Arial" panose="020B0604020202020204" pitchFamily="34" charset="0"/>
              </a:rPr>
              <a:t>Processing</a:t>
            </a:r>
            <a:r>
              <a:rPr lang="en-US" altLang="ar-EG" sz="1600" b="1" dirty="0">
                <a:latin typeface="Arial" panose="020B0604020202020204" pitchFamily="34" charset="0"/>
              </a:rPr>
              <a:t>:</a:t>
            </a:r>
            <a:r>
              <a:rPr lang="ar-EG" altLang="ar-EG" sz="1600" dirty="0">
                <a:latin typeface="Arial" panose="020B0604020202020204" pitchFamily="34" charset="0"/>
              </a:rPr>
              <a:t> </a:t>
            </a:r>
            <a:r>
              <a:rPr lang="en-US" sz="1600" dirty="0"/>
              <a:t>4 batches of 300 samples each</a:t>
            </a:r>
            <a:endParaRPr lang="ar-EG" altLang="ar-EG" sz="1600" dirty="0">
              <a:latin typeface="Arial" panose="020B0604020202020204" pitchFamily="34" charset="0"/>
            </a:endParaRPr>
          </a:p>
          <a:p>
            <a:pPr marL="6286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sz="1600" b="1" dirty="0" err="1">
                <a:latin typeface="Arial" panose="020B0604020202020204" pitchFamily="34" charset="0"/>
              </a:rPr>
              <a:t>Labels</a:t>
            </a:r>
            <a:r>
              <a:rPr lang="en-US" altLang="ar-EG" sz="1600" b="1" dirty="0">
                <a:latin typeface="Arial" panose="020B0604020202020204" pitchFamily="34" charset="0"/>
              </a:rPr>
              <a:t>:</a:t>
            </a:r>
            <a:r>
              <a:rPr lang="en-US" altLang="ar-EG" sz="1600" dirty="0">
                <a:latin typeface="Arial" panose="020B0604020202020204" pitchFamily="34" charset="0"/>
              </a:rPr>
              <a:t> </a:t>
            </a:r>
            <a:r>
              <a:rPr lang="en-US" sz="1600" dirty="0"/>
              <a:t>Similarity scores normalized to [0, 1] range</a:t>
            </a:r>
            <a:endParaRPr lang="ar-EG" altLang="ar-EG" sz="1600" dirty="0">
              <a:latin typeface="Arial" panose="020B0604020202020204" pitchFamily="34" charset="0"/>
            </a:endParaRP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marL="460375"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+mj-cs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Harmony Search Algorithm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ar-EG" sz="100" b="1" dirty="0">
              <a:cs typeface="+mj-cs"/>
            </a:endParaRPr>
          </a:p>
          <a:p>
            <a:pPr marL="631825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sz="1600" b="1" dirty="0" err="1">
                <a:latin typeface="Arial" panose="020B0604020202020204" pitchFamily="34" charset="0"/>
                <a:cs typeface="+mj-cs"/>
              </a:rPr>
              <a:t>Population</a:t>
            </a:r>
            <a:r>
              <a:rPr lang="ar-EG" altLang="ar-EG" sz="1600" b="1" dirty="0">
                <a:latin typeface="Arial" panose="020B0604020202020204" pitchFamily="34" charset="0"/>
                <a:cs typeface="+mj-cs"/>
              </a:rPr>
              <a:t> </a:t>
            </a:r>
            <a:r>
              <a:rPr lang="ar-EG" altLang="ar-EG" sz="1600" b="1" dirty="0" err="1">
                <a:latin typeface="Arial" panose="020B0604020202020204" pitchFamily="34" charset="0"/>
                <a:cs typeface="+mj-cs"/>
              </a:rPr>
              <a:t>Size</a:t>
            </a:r>
            <a:r>
              <a:rPr lang="ar-EG" altLang="ar-EG" sz="1600" b="1" dirty="0">
                <a:latin typeface="Arial" panose="020B0604020202020204" pitchFamily="34" charset="0"/>
                <a:cs typeface="+mj-cs"/>
              </a:rPr>
              <a:t> (</a:t>
            </a:r>
            <a:r>
              <a:rPr lang="ar-EG" altLang="ar-EG" sz="1600" b="1" dirty="0" err="1">
                <a:latin typeface="Arial" panose="020B0604020202020204" pitchFamily="34" charset="0"/>
                <a:cs typeface="+mj-cs"/>
              </a:rPr>
              <a:t>HM_size</a:t>
            </a:r>
            <a:r>
              <a:rPr lang="ar-EG" altLang="ar-EG" sz="1600" b="1" dirty="0">
                <a:latin typeface="Arial" panose="020B0604020202020204" pitchFamily="34" charset="0"/>
                <a:cs typeface="+mj-cs"/>
              </a:rPr>
              <a:t>)</a:t>
            </a:r>
            <a:r>
              <a:rPr lang="en-US" altLang="ar-EG" sz="1600" b="1" dirty="0">
                <a:latin typeface="Arial" panose="020B0604020202020204" pitchFamily="34" charset="0"/>
                <a:cs typeface="+mj-cs"/>
              </a:rPr>
              <a:t> : </a:t>
            </a:r>
            <a:r>
              <a:rPr lang="en-US" sz="1600" dirty="0">
                <a:cs typeface="+mj-cs"/>
              </a:rPr>
              <a:t>5 harmonies</a:t>
            </a:r>
            <a:endParaRPr lang="ar-EG" altLang="ar-EG" sz="1600" dirty="0">
              <a:latin typeface="Arial" panose="020B0604020202020204" pitchFamily="34" charset="0"/>
              <a:cs typeface="+mj-cs"/>
            </a:endParaRPr>
          </a:p>
          <a:p>
            <a:pPr marL="631825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cs typeface="+mj-cs"/>
              </a:rPr>
              <a:t>Harmony Memory Considering Rate (HMCR)</a:t>
            </a:r>
            <a:r>
              <a:rPr lang="en-US" sz="1600" dirty="0">
                <a:cs typeface="+mj-cs"/>
              </a:rPr>
              <a:t>: 0.9 </a:t>
            </a:r>
            <a:endParaRPr lang="ar-EG" sz="1600" dirty="0">
              <a:cs typeface="+mj-cs"/>
            </a:endParaRPr>
          </a:p>
          <a:p>
            <a:pPr marL="631825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cs typeface="+mj-cs"/>
              </a:rPr>
              <a:t>Pitch Adjusting Rate (PAR)</a:t>
            </a:r>
            <a:r>
              <a:rPr lang="en-US" sz="1600" dirty="0">
                <a:cs typeface="+mj-cs"/>
              </a:rPr>
              <a:t>: 0.3 </a:t>
            </a:r>
            <a:endParaRPr lang="ar-EG" sz="1600" dirty="0">
              <a:cs typeface="+mj-cs"/>
            </a:endParaRPr>
          </a:p>
          <a:p>
            <a:pPr marL="631825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cs typeface="+mj-cs"/>
              </a:rPr>
              <a:t>Bandwidth (BW)</a:t>
            </a:r>
            <a:r>
              <a:rPr lang="en-US" sz="1600" dirty="0">
                <a:cs typeface="+mj-cs"/>
              </a:rPr>
              <a:t>: 0.1 </a:t>
            </a:r>
            <a:endParaRPr lang="ar-EG" sz="1600" dirty="0">
              <a:cs typeface="+mj-cs"/>
            </a:endParaRPr>
          </a:p>
          <a:p>
            <a:pPr marL="631825" lvl="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cs typeface="+mj-cs"/>
              </a:rPr>
              <a:t>Maximum Iterations</a:t>
            </a:r>
            <a:r>
              <a:rPr lang="en-US" sz="1600" dirty="0">
                <a:cs typeface="+mj-cs"/>
              </a:rPr>
              <a:t>: 10 per batch</a:t>
            </a:r>
            <a:endParaRPr lang="ar-EG" altLang="ar-EG" sz="1400" dirty="0">
              <a:latin typeface="Arial" panose="020B0604020202020204" pitchFamily="34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b="1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+mj-cs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" dirty="0"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cs typeface="+mj-cs"/>
              </a:rPr>
              <a:t>                    </a:t>
            </a:r>
            <a:r>
              <a:rPr lang="en-US" sz="1600" dirty="0">
                <a:cs typeface="+mj-cs"/>
              </a:rPr>
              <a:t>MAE = (1/N) × </a:t>
            </a:r>
            <a:r>
              <a:rPr lang="el-GR" sz="1600" dirty="0">
                <a:cs typeface="+mj-cs"/>
              </a:rPr>
              <a:t>Σ|</a:t>
            </a:r>
            <a:r>
              <a:rPr lang="en-US" sz="1600" dirty="0" err="1">
                <a:cs typeface="+mj-cs"/>
              </a:rPr>
              <a:t>y_true</a:t>
            </a:r>
            <a:r>
              <a:rPr lang="en-US" sz="1600" dirty="0">
                <a:cs typeface="+mj-cs"/>
              </a:rPr>
              <a:t> - </a:t>
            </a:r>
            <a:r>
              <a:rPr lang="en-US" sz="1600" dirty="0" err="1">
                <a:cs typeface="+mj-cs"/>
              </a:rPr>
              <a:t>y_ensemble</a:t>
            </a:r>
            <a:r>
              <a:rPr lang="en-US" sz="1600" dirty="0">
                <a:cs typeface="+mj-cs"/>
              </a:rPr>
              <a:t>|</a:t>
            </a:r>
            <a:endParaRPr lang="ar-EG" sz="1600" dirty="0">
              <a:cs typeface="+mj-cs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EF29619-7396-F327-8045-6775FF095C6E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DB573-573D-28E5-B857-CC4DA507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F1664AFB-2480-C3C0-B10A-0281755A4214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3D5BD2-E891-CCDD-EF9F-AA8DD269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47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D8F93C41-610D-496C-B0A2-8E6758872ABB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C29FEEE1-AB5D-E8A1-F7D9-35AFC56D790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2D51230F-B177-28B0-B987-AB592A27FD4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AADCA65D-E925-39BF-6EBA-0B4BDA3D446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24863852-7370-A72D-5687-4EE38250A5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797BB66E-DCF4-FEF6-ABB0-5BFA6AF7022C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56031-56EF-EF72-ABC4-BDCE5CF6DD7E}"/>
              </a:ext>
            </a:extLst>
          </p:cNvPr>
          <p:cNvSpPr txBox="1"/>
          <p:nvPr/>
        </p:nvSpPr>
        <p:spPr>
          <a:xfrm>
            <a:off x="2136393" y="1060133"/>
            <a:ext cx="8954031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Harmony Search Approach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Ensemble Weights (Average)</a:t>
            </a:r>
          </a:p>
          <a:p>
            <a:pPr marL="346075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-Large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46.37%                                                                              </a:t>
            </a:r>
          </a:p>
          <a:p>
            <a:pPr marL="631825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Cross-Encoder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49.55%</a:t>
            </a:r>
          </a:p>
          <a:p>
            <a:pPr marL="631825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T5-Large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4.08%                                                                                                </a:t>
            </a:r>
          </a:p>
          <a:p>
            <a:pPr marL="631825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Average MAE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0.1075</a:t>
            </a:r>
          </a:p>
          <a:p>
            <a:pPr marL="233363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3363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2575" indent="-58738"/>
            <a:r>
              <a:rPr lang="en-US" sz="16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58738"/>
            <a:endParaRPr lang="en-US" sz="100" b="1" dirty="0">
              <a:solidFill>
                <a:srgbClr val="1F23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1825" indent="-2921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Constraints</a:t>
            </a: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Only ~87% of the dataset was used due to computational limitations</a:t>
            </a:r>
          </a:p>
          <a:p>
            <a:pPr marL="631825" indent="-2921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Iterations</a:t>
            </a: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Only 10 iterations per batch due to time constraints</a:t>
            </a:r>
          </a:p>
          <a:p>
            <a:pPr marL="631825" indent="-2921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</a:t>
            </a: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May not capture global optimal weights</a:t>
            </a:r>
          </a:p>
          <a:p>
            <a:pPr marL="631825" indent="-2921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T5 Encoding</a:t>
            </a:r>
            <a:r>
              <a:rPr lang="en-US" sz="1600" dirty="0">
                <a:solidFill>
                  <a:srgbClr val="1F23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T5 encoding strategy might not be optimal for similarity tasks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2974C4-8550-7555-6495-8911F3FFD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073" y="4384120"/>
            <a:ext cx="9435062" cy="22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4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878CA-88CF-2EB5-66A2-FAD61205A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E7ECCBE2-6356-96EE-9FA9-6E99AC201897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01D53-A2A4-AD6E-9A64-5B06E38B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48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0D6F5686-A504-3CDA-E9AB-91E5F25CAB3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A115CAF6-74F7-D742-551B-B98B04CB798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9385045F-235F-9854-4A1A-E6A1CAEEC7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E0E85F44-46C5-7B50-5688-A409E093E907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10EE4DF-2B23-E11E-D412-F0A04E5A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98B7F-C883-653C-26EE-6164AADEC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18" y="1365212"/>
            <a:ext cx="9949636" cy="4991138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41D73412-CEE0-99D2-B085-82B9EB039907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43CEF-2E2D-4FAC-1AC5-366DB2F0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96DDD75F-8837-37E0-08E6-CB7B14E44972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E1369C-8635-85A3-7F96-B55D91C4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401055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FE5F2B70-EF4F-0981-EA13-0C9614BC0C7A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FC040028-B8C3-67DE-4440-0C58B32D28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1CCE162B-FFD1-A679-475D-20791D61E90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3171D1C1-93D7-A9FF-71E0-F5A181EE9FC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9D6DE6C-3543-AA47-7B57-0FD2629D26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97D55404-EBC0-D00D-23CC-716E036EC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94" y="1107482"/>
            <a:ext cx="909459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altLang="ar-E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EG" altLang="ar-EG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ar-EG" altLang="ar-E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ar-EG" altLang="ar-E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cross-encoder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stsb-roberta-large</a:t>
            </a:r>
            <a:endParaRPr lang="ar-EG" alt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ar-EG" altLang="ar-E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ar-EG" altLang="ar-E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fine-tuned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ar-EG" alt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ar-EG" altLang="ar-E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ar-EG" altLang="ar-E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Cross-Encoder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sentences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742950" marR="0" lvl="1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ar-EG" altLang="ar-EG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ar-EG" altLang="ar-E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ar-EG" altLang="ar-E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ar-EG" alt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ar-EG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ar-EG" altLang="ar-EG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marL="454025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4025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source sentences + target summaries into sentence pairs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(sentence, target summary) with corresponding ROUGE score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EG" alt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3DDEB2A-DF5C-21B2-2BBB-648BF4B3B496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4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AECE8-5C23-B220-3118-26D17D9A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8F79-3D9B-0CC4-5EBE-052E36CD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897D7-2DE8-8EFA-6B81-2B4ACEEBA192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35A81D05-F7AB-BBF7-F091-7A9553A4D7EB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7D2871B-E9F1-04B0-D2BA-DA607CDBD0C5}"/>
              </a:ext>
            </a:extLst>
          </p:cNvPr>
          <p:cNvSpPr txBox="1"/>
          <p:nvPr/>
        </p:nvSpPr>
        <p:spPr>
          <a:xfrm>
            <a:off x="9022977" y="1959722"/>
            <a:ext cx="3087955" cy="9650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 of similar Stand-Alone Applications. </a:t>
            </a:r>
          </a:p>
          <a:p>
            <a:endParaRPr lang="en-US" sz="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AI models Approaches</a:t>
            </a:r>
          </a:p>
          <a:p>
            <a:pPr marL="12700" marR="5080">
              <a:lnSpc>
                <a:spcPct val="111100"/>
              </a:lnSpc>
              <a:spcBef>
                <a:spcPts val="105"/>
              </a:spcBef>
            </a:pPr>
            <a:endParaRPr lang="en-US" sz="100" spc="-3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2F07-0EA3-283E-B454-1C043F7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A4DF76AB-2AC4-7A94-2168-FC19E929AEC3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1202CC85-BC68-BE35-8E99-58E7D35C269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BEBF63CB-BC5C-6E1E-68B2-04ADDF60681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15CCB253-FD21-7583-3845-40B3B02ABAC3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F188C00-8EFE-67BF-17E8-542EA28781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6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EDE9-8AD8-93C8-AF6A-DC1B71526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9B5B6D40-7E95-9144-A51C-D91F175FD30F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9ABBC3-224A-AB95-2E02-8AC74A22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401055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BC9DEB4-E57D-474D-A10D-9DFB164F504A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A07AC22C-0668-1509-0FE1-03C66B71C8D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A511D10E-DB59-CE8E-E129-7E4467E4BE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4B2C857F-842D-3CA4-5D09-861A592BB606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50754A3D-303B-D123-5241-34AA80D56B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03F0DC-EF10-EE62-CD40-1048374A6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188" y="1083928"/>
            <a:ext cx="873529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Setup &amp; Training</a:t>
            </a:r>
            <a:endParaRPr lang="en-US" altLang="ar-EG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ar-EG" b="1" dirty="0">
                <a:cs typeface="+mj-cs"/>
              </a:rPr>
              <a:t>     </a:t>
            </a:r>
            <a:r>
              <a:rPr lang="ar-EG" altLang="ar-EG" b="1" dirty="0" err="1">
                <a:cs typeface="+mj-cs"/>
              </a:rPr>
              <a:t>Layer</a:t>
            </a:r>
            <a:r>
              <a:rPr lang="ar-EG" altLang="ar-EG" b="1" dirty="0">
                <a:cs typeface="+mj-cs"/>
              </a:rPr>
              <a:t> </a:t>
            </a:r>
            <a:r>
              <a:rPr lang="ar-EG" altLang="ar-EG" b="1" dirty="0" err="1">
                <a:cs typeface="+mj-cs"/>
              </a:rPr>
              <a:t>Freezing</a:t>
            </a:r>
            <a:endParaRPr lang="en-US" altLang="ar-EG" b="1" dirty="0"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ar-EG" sz="100" b="1" dirty="0"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r-EG" altLang="ar-EG" sz="100" b="1" dirty="0">
              <a:cs typeface="+mj-c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EG" altLang="ar-EG" dirty="0" err="1">
                <a:latin typeface="Times New Roman" panose="02020603050405020304" pitchFamily="18" charset="0"/>
                <a:cs typeface="+mj-cs"/>
              </a:rPr>
              <a:t>Froze</a:t>
            </a:r>
            <a:r>
              <a:rPr lang="ar-EG" altLang="ar-EG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en-US" altLang="ar-EG" dirty="0">
                <a:latin typeface="Times New Roman" panose="02020603050405020304" pitchFamily="18" charset="0"/>
                <a:cs typeface="+mj-cs"/>
              </a:rPr>
              <a:t>70</a:t>
            </a:r>
            <a:r>
              <a:rPr lang="ar-EG" altLang="ar-EG" dirty="0">
                <a:latin typeface="Times New Roman" panose="02020603050405020304" pitchFamily="18" charset="0"/>
                <a:cs typeface="+mj-cs"/>
              </a:rPr>
              <a:t> %</a:t>
            </a:r>
            <a:r>
              <a:rPr lang="ar-EG" altLang="ar-EG" dirty="0" err="1">
                <a:latin typeface="Times New Roman" panose="02020603050405020304" pitchFamily="18" charset="0"/>
                <a:cs typeface="+mj-cs"/>
              </a:rPr>
              <a:t>of</a:t>
            </a:r>
            <a:r>
              <a:rPr lang="ar-EG" altLang="ar-EG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+mj-cs"/>
              </a:rPr>
              <a:t>the</a:t>
            </a:r>
            <a:r>
              <a:rPr lang="ar-EG" altLang="ar-EG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+mj-cs"/>
              </a:rPr>
              <a:t>model</a:t>
            </a:r>
            <a:r>
              <a:rPr lang="ar-EG" altLang="ar-EG" dirty="0">
                <a:latin typeface="Times New Roman" panose="02020603050405020304" pitchFamily="18" charset="0"/>
                <a:cs typeface="+mj-cs"/>
              </a:rPr>
              <a:t> </a:t>
            </a:r>
            <a:r>
              <a:rPr lang="ar-EG" altLang="ar-EG" dirty="0" err="1">
                <a:latin typeface="Times New Roman" panose="02020603050405020304" pitchFamily="18" charset="0"/>
                <a:cs typeface="+mj-cs"/>
              </a:rPr>
              <a:t>layers</a:t>
            </a:r>
            <a:r>
              <a:rPr lang="ar-EG" altLang="ar-EG" dirty="0">
                <a:latin typeface="Times New Roman" panose="02020603050405020304" pitchFamily="18" charset="0"/>
                <a:cs typeface="+mj-cs"/>
              </a:rPr>
              <a:t>:</a:t>
            </a:r>
          </a:p>
          <a:p>
            <a:pPr marL="739775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Epochs</a:t>
            </a:r>
            <a:r>
              <a:rPr lang="ar-EG" altLang="ar-EG" b="1" dirty="0">
                <a:latin typeface="Arial" panose="020B0604020202020204" pitchFamily="34" charset="0"/>
                <a:cs typeface="+mj-cs"/>
              </a:rPr>
              <a:t>: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lang="en-US" altLang="ar-EG" dirty="0">
                <a:latin typeface="Arial" panose="020B0604020202020204" pitchFamily="34" charset="0"/>
                <a:cs typeface="+mj-cs"/>
              </a:rPr>
              <a:t> 15</a:t>
            </a:r>
            <a:endParaRPr kumimoji="0" lang="ar-EG" altLang="ar-E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Batch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size</a:t>
            </a:r>
            <a:r>
              <a:rPr lang="ar-EG" altLang="ar-EG" b="1" dirty="0">
                <a:latin typeface="Arial" panose="020B0604020202020204" pitchFamily="34" charset="0"/>
                <a:cs typeface="+mj-cs"/>
              </a:rPr>
              <a:t>: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en-US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16</a:t>
            </a:r>
            <a:endParaRPr kumimoji="0" lang="ar-EG" altLang="ar-E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Learning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rate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lang="ar-EG" altLang="ar-EG" b="1" dirty="0">
                <a:latin typeface="Arial" panose="020B0604020202020204" pitchFamily="34" charset="0"/>
                <a:cs typeface="+mj-cs"/>
              </a:rPr>
              <a:t>: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lang="en-US" dirty="0">
                <a:cs typeface="+mj-cs"/>
              </a:rPr>
              <a:t>2e-5</a:t>
            </a:r>
            <a:endParaRPr kumimoji="0" lang="ar-EG" altLang="ar-E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Warmup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steps</a:t>
            </a:r>
            <a:r>
              <a:rPr kumimoji="0" lang="ar-EG" altLang="ar-E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en-US" altLang="ar-E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: </a:t>
            </a:r>
            <a:r>
              <a:rPr lang="en-US" dirty="0">
                <a:cs typeface="+mj-cs"/>
              </a:rPr>
              <a:t>10% of total steps</a:t>
            </a:r>
            <a:endParaRPr kumimoji="0" lang="ar-EG" altLang="ar-E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EG" altLang="ar-EG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Loss</a:t>
            </a:r>
            <a:r>
              <a:rPr kumimoji="0" lang="en-US" altLang="ar-E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: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Mean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Squared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Error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 (</a:t>
            </a:r>
            <a:r>
              <a:rPr kumimoji="0" lang="ar-EG" altLang="ar-EG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regression</a:t>
            </a:r>
            <a:r>
              <a:rPr kumimoji="0" lang="ar-EG" altLang="ar-EG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+mj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DCE63-C51E-57F1-5A72-31657A39FFE2}"/>
              </a:ext>
            </a:extLst>
          </p:cNvPr>
          <p:cNvSpPr txBox="1"/>
          <p:nvPr/>
        </p:nvSpPr>
        <p:spPr>
          <a:xfrm>
            <a:off x="2432422" y="3792362"/>
            <a:ext cx="617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📊 </a:t>
            </a:r>
            <a:r>
              <a:rPr lang="it-IT" b="1" dirty="0"/>
              <a:t>Model Performance Comparison (MSE)</a:t>
            </a:r>
            <a:endParaRPr lang="it-IT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2DB9A46-952A-EB62-4C0F-C8206C278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703"/>
              </p:ext>
            </p:extLst>
          </p:nvPr>
        </p:nvGraphicFramePr>
        <p:xfrm>
          <a:off x="2432422" y="4435679"/>
          <a:ext cx="81280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276869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557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Value</a:t>
                      </a:r>
                      <a:endParaRPr lang="ar-E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Metric</a:t>
                      </a:r>
                      <a:endParaRPr lang="ar-E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04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0.0896</a:t>
                      </a:r>
                      <a:endParaRPr lang="ar-E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Before Fine-Tuning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33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0.0063</a:t>
                      </a:r>
                      <a:endParaRPr lang="ar-EG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After Fine-Tuning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77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+0.0832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l-G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Δ </a:t>
                      </a: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MSE 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838684"/>
                  </a:ext>
                </a:extLst>
              </a:tr>
            </a:tbl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FFF931E2-BED3-C6D8-5B36-BD402F17C060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7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26D52-0A0A-C701-F6B2-CE225280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6A6F113A-8318-2E97-7CCA-056A31DDA869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98A1A-E455-6AAE-C7CC-DD001A22EB82}"/>
              </a:ext>
            </a:extLst>
          </p:cNvPr>
          <p:cNvSpPr txBox="1"/>
          <p:nvPr/>
        </p:nvSpPr>
        <p:spPr>
          <a:xfrm>
            <a:off x="2136395" y="1050406"/>
            <a:ext cx="996406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score student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tutor-provided model answers using semantic similarity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&amp; Methods</a:t>
            </a:r>
          </a:p>
          <a:p>
            <a:pPr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DeBERTa-v3-large-zeroshot-v2.0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on Quora with a classification head</a:t>
            </a:r>
          </a:p>
          <a:p>
            <a:pPr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Cross-Encoder DeBERTa-v3</a:t>
            </a: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fine-tuned on Quora using a classification head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Strategy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on both models' outputs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predictions for higher scoring reliability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Techniques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normalization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balancing on Quora dataset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 layers to retain pretrained linguistic structure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are used for evaluation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C353190-B435-9C4E-93C0-2929690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401055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D2081CD-83C6-D625-B4D3-E6C9BE01F6B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DEDDFF80-755E-6894-7A82-5F71E405E73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9CF8AB42-EF71-6927-FA99-DB236F5BF5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5102929D-2C47-8584-255D-49DE8C583B86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54012617-93BF-6028-A88B-4D58C20C86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5B9EBAF-71CD-93CA-290E-E3141AE72E6E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643D5-95E0-9D44-509E-21327CFBD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F606573-015C-F431-361F-48BA6A1DEE6F}"/>
              </a:ext>
            </a:extLst>
          </p:cNvPr>
          <p:cNvSpPr txBox="1"/>
          <p:nvPr/>
        </p:nvSpPr>
        <p:spPr>
          <a:xfrm>
            <a:off x="2136394" y="33751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Similarity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5684F76C-C0D2-802F-430B-AA8DCDD64AB4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D90CB-1491-9003-AEF7-D49206FDF22A}"/>
              </a:ext>
            </a:extLst>
          </p:cNvPr>
          <p:cNvSpPr txBox="1"/>
          <p:nvPr/>
        </p:nvSpPr>
        <p:spPr>
          <a:xfrm>
            <a:off x="2136394" y="1264414"/>
            <a:ext cx="9964064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Cross-Encoder: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(~90%)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Zeroshot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 (~91%) Accuracy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~93%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generalization to real-world exam answers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818579-2BA7-BF24-6947-8A63D75B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401055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21A26520-946B-D1B4-D85B-48115D576790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F0C5262-68B5-626D-2FED-EC55B684A33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2B3AFCE7-A899-6723-C6EC-FE65C8C1C3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ADBB5BDA-CACF-60CA-09CD-A1E04392C2A8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307A302-44FC-B66C-0962-B63B876B17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F9641-B77D-AEE1-7712-48A1BCB8A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9E60745-2A36-EDB1-AFCC-6217EDC5DE52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AI-Detection Experiments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A70E6195-9084-F3FB-5EF8-9A1877C6BA8E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F1E067C-5DBD-7162-0D0E-60C6B4C4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CC5D0F-C42B-6C35-E966-7761F27C6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30985"/>
              </p:ext>
            </p:extLst>
          </p:nvPr>
        </p:nvGraphicFramePr>
        <p:xfrm>
          <a:off x="1825902" y="1351805"/>
          <a:ext cx="9784080" cy="5092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6816">
                  <a:extLst>
                    <a:ext uri="{9D8B030D-6E8A-4147-A177-3AD203B41FA5}">
                      <a16:colId xmlns:a16="http://schemas.microsoft.com/office/drawing/2014/main" val="1497731711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1544379351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2872387286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3993574162"/>
                    </a:ext>
                  </a:extLst>
                </a:gridCol>
                <a:gridCol w="1956816">
                  <a:extLst>
                    <a:ext uri="{9D8B030D-6E8A-4147-A177-3AD203B41FA5}">
                      <a16:colId xmlns:a16="http://schemas.microsoft.com/office/drawing/2014/main" val="2925499348"/>
                    </a:ext>
                  </a:extLst>
                </a:gridCol>
              </a:tblGrid>
              <a:tr h="84867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Time 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 Epoch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6133864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Large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92%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130m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355M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Higher False-Positive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070299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detector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96%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130m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355M</a:t>
                      </a:r>
                      <a:r>
                        <a:rPr lang="en-US" sz="1100" dirty="0"/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Low False-Positive</a:t>
                      </a:r>
                      <a:r>
                        <a:rPr lang="en-US" sz="105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30118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GPT-2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97%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100m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117M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Low False-Positive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2714647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V3 Large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98%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150m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/>
                        <a:t>435M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</a:rPr>
                        <a:t>Higher False-Positive</a:t>
                      </a:r>
                      <a:endParaRPr lang="en-US" sz="105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5907694"/>
                  </a:ext>
                </a:extLst>
              </a:tr>
              <a:tr h="8486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Ensamble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98.2%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11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3200" b="0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Low False-Positive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2754246"/>
                  </a:ext>
                </a:extLst>
              </a:tr>
            </a:tbl>
          </a:graphicData>
        </a:graphic>
      </p:graphicFrame>
      <p:grpSp>
        <p:nvGrpSpPr>
          <p:cNvPr id="11" name="object 8">
            <a:extLst>
              <a:ext uri="{FF2B5EF4-FFF2-40B4-BE49-F238E27FC236}">
                <a16:creationId xmlns:a16="http://schemas.microsoft.com/office/drawing/2014/main" id="{DADA9766-59B6-DB27-7728-62286A046EF1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C1160CE4-CA50-1076-4AB4-2C3DE524329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D651132A-4B75-3294-F4FD-E527FE3C6E3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9333BD87-5E76-4008-62EB-C4C0004A83E8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2C56BD9-889D-0CB3-14F3-06B2AB4CBA5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7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5E43-6DDA-F9EF-832C-962A464E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72A93AA-BFB7-A6CD-58A6-4CA059B22264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AI-Detection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6E6111E-C8E1-383F-BA60-F839FCA81DEA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D505D1-96C8-27F4-BF5C-19EFBD0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59F64B8-887E-690D-5457-A4B5056A7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179843"/>
              </p:ext>
            </p:extLst>
          </p:nvPr>
        </p:nvGraphicFramePr>
        <p:xfrm>
          <a:off x="2810213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object 8">
            <a:extLst>
              <a:ext uri="{FF2B5EF4-FFF2-40B4-BE49-F238E27FC236}">
                <a16:creationId xmlns:a16="http://schemas.microsoft.com/office/drawing/2014/main" id="{98BAEDE1-3C91-7BFB-70D8-B57E162ABFF8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15FB6564-E47E-721C-5A13-AEDB358340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01D42EFE-18EA-162B-7412-0C01F14E5D7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248ACF3C-5376-D19B-58EB-693B76F6D04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52FCE9B-8623-ACA9-7B33-2640349B07F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4F8F-DA05-D5E0-711B-5A9476F3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4BF4444F-A08A-14F3-2312-E9D24339BC3C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AI-Detection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4E2FA32A-452E-FA8D-AC51-C46431253E66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49BAB5-A057-1D2C-51DC-69EAF4AC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CDF2F42-9E63-DE3C-7EC0-B1742B46F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63657"/>
              </p:ext>
            </p:extLst>
          </p:nvPr>
        </p:nvGraphicFramePr>
        <p:xfrm>
          <a:off x="2810213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object 8">
            <a:extLst>
              <a:ext uri="{FF2B5EF4-FFF2-40B4-BE49-F238E27FC236}">
                <a16:creationId xmlns:a16="http://schemas.microsoft.com/office/drawing/2014/main" id="{61B4D450-EB05-8EDE-0A8E-83585DB870B5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9B23E979-E73C-00AD-82C1-121F8360845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18CEBDF-9B4B-A619-A169-51F5690AAF1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90AF83F0-ED06-5FF2-3462-692B8F768F4F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67859054-CD6F-C2A1-6116-02E8345550F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CA64B-3B68-3BD3-CE4A-9EF31C22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C8C0AC24-5430-CBF8-FCBB-5ADF7270B5E5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AI-Detection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47AD672-D23A-8C62-966A-6495004F897E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AFD6A8-1749-EACD-E086-628348FD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8822" y="6356350"/>
            <a:ext cx="2743200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BF25D50-4215-A3A3-5C37-EDDE2822BCAF}"/>
              </a:ext>
            </a:extLst>
          </p:cNvPr>
          <p:cNvGraphicFramePr/>
          <p:nvPr/>
        </p:nvGraphicFramePr>
        <p:xfrm>
          <a:off x="2810213" y="93768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object 8">
            <a:extLst>
              <a:ext uri="{FF2B5EF4-FFF2-40B4-BE49-F238E27FC236}">
                <a16:creationId xmlns:a16="http://schemas.microsoft.com/office/drawing/2014/main" id="{6EB45086-84B4-3826-580D-8E85F3BD8BE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5631A14F-013E-BF4E-7D67-0E7157E240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867C73FB-80D4-3F72-612F-CF99604B688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1D1CCC70-C64E-B45D-098F-665B745B3D72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B71F1D0A-D1C3-7530-6544-E802046A793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589B5-E1A1-B2AD-7616-34CBC17DA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F50F9390-BA00-3D47-966B-620BC84CF4BB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AI-Detection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4EB86157-3906-8FC7-62C4-330CE6C08894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9228-FFD6-1D95-50A6-E3BA4B4B31ED}"/>
              </a:ext>
            </a:extLst>
          </p:cNvPr>
          <p:cNvSpPr txBox="1"/>
          <p:nvPr/>
        </p:nvSpPr>
        <p:spPr>
          <a:xfrm>
            <a:off x="2136394" y="1001376"/>
            <a:ext cx="99640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whether a student's exam answer is AI-generated or human-written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high accuracy and low false positives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&amp; Methods</a:t>
            </a:r>
          </a:p>
          <a:p>
            <a:pPr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with high dropout (0.7)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freezing to preserve language understanding and boost generalization</a:t>
            </a:r>
          </a:p>
          <a:p>
            <a:pPr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Detector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on ChatGPT outputs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fine-tuned on a generalized dataset for broader LLM detection with the same approach as GPT-2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Strategy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on model output probabilities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strengths of GPT-2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Techniques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Loss: Reduces false positives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freezing ratio (70%): Maintains pretrained structure</a:t>
            </a: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pPr lvl="1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 used for evaluation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75146E-31CC-59B2-5CCB-2C01C4A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57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7B2834C-B1E1-81F2-D6B2-93354D67011A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C5F47FDB-2B84-F7FF-6A1A-20D8BEB04A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DF09F273-A959-0DF8-0430-2EEC1527449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76E24AF0-7285-D443-A188-AB1D3337BB10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B51EE845-6B4C-ECD9-3DC7-ED79FC467C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4F75E-496A-EA37-6B70-3B628B6B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BE29F98-A945-FCDB-2FE2-53EFC7F0CCD7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AI-Detection Experiments </a:t>
            </a:r>
            <a:r>
              <a:rPr lang="en-US" b="1" dirty="0">
                <a:solidFill>
                  <a:schemeClr val="accent1"/>
                </a:solidFill>
              </a:rPr>
              <a:t>Cont.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0E4EBDB-CBEB-014C-F935-E6917B7124E9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accent2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BADAE-7ADE-D005-EF06-46A8E6F67306}"/>
              </a:ext>
            </a:extLst>
          </p:cNvPr>
          <p:cNvSpPr txBox="1"/>
          <p:nvPr/>
        </p:nvSpPr>
        <p:spPr>
          <a:xfrm>
            <a:off x="2136395" y="1240298"/>
            <a:ext cx="99640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lvl="1"/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recall for human-written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at detecting AI-generated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98.2% accuracy, With High Recall  for human-written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false alarms, strong detection performance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469D95-4B43-0981-B9B2-3B761570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58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DB40328D-B6F1-82FE-2B7C-2674F1E0B62E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F3AD42FB-E848-2EF2-88B9-A539240909C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835D855F-23F9-B0D5-DF88-B85A3F3527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CB8BDD94-1ADA-535A-B2C9-7FFFD81451D9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D9C620D6-4029-7251-9F84-C53CCEF76AC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7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8FBBD-7399-33BA-66AA-BC2C555F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1113FAE-C8C0-8FA6-0CB9-95863DD24D92}"/>
              </a:ext>
            </a:extLst>
          </p:cNvPr>
          <p:cNvSpPr txBox="1"/>
          <p:nvPr/>
        </p:nvSpPr>
        <p:spPr>
          <a:xfrm>
            <a:off x="4995218" y="2967335"/>
            <a:ext cx="2201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965" indent="-342265" algn="ctr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5400" b="1" spc="-40" dirty="0">
                <a:solidFill>
                  <a:schemeClr val="accent1"/>
                </a:solidFill>
                <a:latin typeface="Tahoma"/>
                <a:cs typeface="Tahoma"/>
              </a:rPr>
              <a:t>Demo</a:t>
            </a:r>
            <a:endParaRPr lang="en-US" sz="5400" b="1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51CDD-361D-1AB6-BE76-A38C11BC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59</a:t>
            </a:fld>
            <a:endParaRPr lang="en-US" sz="1200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4459A893-6203-FED4-451D-8BC28B680A7C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A7E408C0-C4BA-5496-C2B5-582C2EA0CB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00F1B717-25D7-CBBB-E5BE-49CBA254E03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AE86A09A-86CE-FB24-0189-93410B5C7A12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53F9A203-4CBD-E092-A710-3A4F39A3B49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930CB-E7B0-1284-E683-7F41618B2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99714-9B44-B891-2BEC-F92A4F46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69A71-B95F-7F89-BEA3-4D7BEE30791D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32DCE70A-F0E6-E1F9-08E9-58135A455939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7B630-843C-894B-F772-64DFDC5EEAAA}"/>
              </a:ext>
            </a:extLst>
          </p:cNvPr>
          <p:cNvSpPr txBox="1"/>
          <p:nvPr/>
        </p:nvSpPr>
        <p:spPr>
          <a:xfrm flipH="1">
            <a:off x="8786307" y="1959722"/>
            <a:ext cx="328915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methodology </a:t>
            </a:r>
          </a:p>
          <a:p>
            <a:endParaRPr lang="en-US" sz="100" dirty="0"/>
          </a:p>
          <a:p>
            <a:r>
              <a:rPr lang="en-US" dirty="0"/>
              <a:t>Implemented methods</a:t>
            </a:r>
          </a:p>
          <a:p>
            <a:endParaRPr lang="en-US" sz="100" dirty="0"/>
          </a:p>
          <a:p>
            <a:r>
              <a:rPr lang="en-US" dirty="0"/>
              <a:t>Scope details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F1C4-E484-329B-8496-B8D74DF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1CF347E2-DC8C-D5EC-3E58-5158EF113D6D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7532674-4644-0639-F630-C5B13B71246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73E9F4B4-C180-C325-8D4D-A9DE0176E81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0EE84168-498D-A1BC-14F9-4E158C6507B7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5837BE4E-4EAB-8C6F-A789-81EE2CCF66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074CF-0AC4-F5CE-F7D6-D01D4F34D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F86F5791-F0BB-D96B-C652-DA456A676C39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27BB1C-41A2-8BAE-0473-7E8D56AB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60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5891B73A-0CA0-C037-A0DA-E06F4E7B28DB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D535AAF-8712-7072-55EB-C3084EC25F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985794A3-D266-A5D9-9782-6760B102C9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16C4AB3-8965-9272-FB4D-B318BCDC8AC1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734830FA-4B4A-C51F-06D6-4F79AAF902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770D3EDF-33B1-C0E1-186F-7000C4ABB28F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Admin View</a:t>
            </a:r>
          </a:p>
        </p:txBody>
      </p:sp>
    </p:spTree>
    <p:extLst>
      <p:ext uri="{BB962C8B-B14F-4D97-AF65-F5344CB8AC3E}">
        <p14:creationId xmlns:p14="http://schemas.microsoft.com/office/powerpoint/2010/main" val="13820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AC8D-7301-9CA4-126C-668B1CC01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3">
            <a:extLst>
              <a:ext uri="{FF2B5EF4-FFF2-40B4-BE49-F238E27FC236}">
                <a16:creationId xmlns:a16="http://schemas.microsoft.com/office/drawing/2014/main" id="{507C6D48-444F-13B7-1A5F-1C207C2F84CC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accent2"/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09719B-2103-376B-0EBC-9D3A223E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61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8B66C1FB-98ED-6475-33AA-CCDDB2531B26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E45A3F71-7474-FD63-E31A-D5EBE2F2F50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BC9A88C9-8DEC-B8F8-213B-4F17BB914AC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D07A6A4D-3C13-ADFE-5D34-EF50D7383AF6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E63B44F-5232-25DB-E6B5-5658A6CDBA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2425AE89-71EC-ABC8-94DD-E45C698AD19A}"/>
              </a:ext>
            </a:extLst>
          </p:cNvPr>
          <p:cNvSpPr txBox="1"/>
          <p:nvPr/>
        </p:nvSpPr>
        <p:spPr>
          <a:xfrm>
            <a:off x="2136394" y="369559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Teacher View</a:t>
            </a:r>
          </a:p>
        </p:txBody>
      </p:sp>
    </p:spTree>
    <p:extLst>
      <p:ext uri="{BB962C8B-B14F-4D97-AF65-F5344CB8AC3E}">
        <p14:creationId xmlns:p14="http://schemas.microsoft.com/office/powerpoint/2010/main" val="408351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6407D-84B6-4344-E8A1-4A381875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E049AE-6F20-BD85-F420-2BF30195B86B}"/>
              </a:ext>
            </a:extLst>
          </p:cNvPr>
          <p:cNvSpPr txBox="1"/>
          <p:nvPr/>
        </p:nvSpPr>
        <p:spPr>
          <a:xfrm>
            <a:off x="4128955" y="2967335"/>
            <a:ext cx="39340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5400" b="1" spc="-40" dirty="0">
                <a:solidFill>
                  <a:schemeClr val="accent1"/>
                </a:solidFill>
                <a:latin typeface="Tahoma"/>
                <a:cs typeface="Tahoma"/>
              </a:rPr>
              <a:t>Conclusion</a:t>
            </a:r>
            <a:endParaRPr lang="en-US" sz="5400" b="1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C3FF0-DEFD-9846-F180-618474B4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62</a:t>
            </a:fld>
            <a:endParaRPr lang="en-US" sz="1200" dirty="0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86DA0D7A-5545-1871-CC0E-7D38C156808E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A6D97A69-CE3A-C86B-D3E2-527BE1CA26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49FF9610-489D-46BC-05CD-5400301A85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FC1A72A-0CB1-A141-DED6-5153E814BB1B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86AEA33-A408-C648-4B41-F102E294FE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38B7-359A-A866-7E21-6289298D9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5176A33-7E16-E996-4DB4-3BF2346F8B18}"/>
              </a:ext>
            </a:extLst>
          </p:cNvPr>
          <p:cNvSpPr txBox="1"/>
          <p:nvPr/>
        </p:nvSpPr>
        <p:spPr>
          <a:xfrm>
            <a:off x="2136394" y="456945"/>
            <a:ext cx="979562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8A4778E3-B0DC-31AE-FBEF-3EE2B914209A}"/>
              </a:ext>
            </a:extLst>
          </p:cNvPr>
          <p:cNvSpPr txBox="1"/>
          <p:nvPr/>
        </p:nvSpPr>
        <p:spPr>
          <a:xfrm>
            <a:off x="91541" y="337515"/>
            <a:ext cx="1764153" cy="2743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Introduction</a:t>
            </a:r>
          </a:p>
          <a:p>
            <a:pPr marL="12700" marR="454025">
              <a:lnSpc>
                <a:spcPct val="166700"/>
              </a:lnSpc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Literature</a:t>
            </a:r>
            <a:r>
              <a:rPr lang="en-US" sz="12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Review Proposed Solutions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Solution Design </a:t>
            </a: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Datasets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454025">
              <a:lnSpc>
                <a:spcPct val="166700"/>
              </a:lnSpc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Deployment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Experiments &amp;</a:t>
            </a:r>
            <a:r>
              <a:rPr lang="en-US" sz="12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Results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</a:t>
            </a:r>
          </a:p>
          <a:p>
            <a:pPr marL="12700" marR="5080">
              <a:lnSpc>
                <a:spcPct val="166700"/>
              </a:lnSpc>
              <a:spcBef>
                <a:spcPts val="5"/>
              </a:spcBef>
            </a:pPr>
            <a:r>
              <a:rPr lang="en-US" sz="1200" dirty="0">
                <a:solidFill>
                  <a:schemeClr val="accent2"/>
                </a:solidFill>
                <a:latin typeface="Tahoma"/>
                <a:cs typeface="Tahoma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C0B9F-E99F-8C20-D308-1205649DDE32}"/>
              </a:ext>
            </a:extLst>
          </p:cNvPr>
          <p:cNvSpPr txBox="1"/>
          <p:nvPr/>
        </p:nvSpPr>
        <p:spPr>
          <a:xfrm>
            <a:off x="2145539" y="1351676"/>
            <a:ext cx="99640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text is becoming nearly indistinguishable from human writing, posing challenges for academic integrity.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cutting-edge NLP models with scalable web technology to analyze answer content intelligently.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98.2% accuracy in AI detection and 93% in semantic grading.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that combating misconduct can be ethical, precise, and innovative.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vision for smarter, fairer, and more responsible education in the AI era.</a:t>
            </a:r>
          </a:p>
          <a:p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Guarded Exam offers a privacy-preserving, fair solution without invasive monitoring or lockdowns.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7DB3DE-8C6B-3E09-141C-E8BA3328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63</a:t>
            </a:fld>
            <a:endParaRPr lang="en-US"/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981FA646-508E-E957-AD63-9951D5B1DDAB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12" name="object 9">
              <a:extLst>
                <a:ext uri="{FF2B5EF4-FFF2-40B4-BE49-F238E27FC236}">
                  <a16:creationId xmlns:a16="http://schemas.microsoft.com/office/drawing/2014/main" id="{60908545-5915-0896-06F2-BF7A823DBD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B8C13321-83C3-8314-DE6F-2BF13F7341A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65D14DFC-2087-6E4D-5C3D-BB2A07E8CC0D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AA4861E4-E417-043C-AB91-5B5B4127CD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46EF-B268-7B80-A4CE-28ABC798C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F0A1867-4A8A-6873-69B4-50DF4D66CF92}"/>
              </a:ext>
            </a:extLst>
          </p:cNvPr>
          <p:cNvSpPr txBox="1"/>
          <p:nvPr/>
        </p:nvSpPr>
        <p:spPr>
          <a:xfrm>
            <a:off x="3340919" y="3026474"/>
            <a:ext cx="5510163" cy="2995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54965" indent="-342265" algn="ctr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5400" b="1" spc="-40" dirty="0">
                <a:solidFill>
                  <a:schemeClr val="accent1"/>
                </a:solidFill>
                <a:latin typeface="Tahoma"/>
                <a:cs typeface="Tahoma"/>
              </a:rPr>
              <a:t>Any Questions?</a:t>
            </a:r>
          </a:p>
          <a:p>
            <a:pPr marL="354965" indent="-342265" algn="ctr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5400" b="1" spc="-40" dirty="0">
                <a:solidFill>
                  <a:schemeClr val="accent1"/>
                </a:solidFill>
                <a:latin typeface="Tahoma"/>
                <a:cs typeface="Tahoma"/>
              </a:rPr>
              <a:t>Or </a:t>
            </a:r>
          </a:p>
          <a:p>
            <a:pPr marL="354965" indent="-342265" algn="ctr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5400" b="1" spc="-40" dirty="0">
                <a:solidFill>
                  <a:schemeClr val="accent1"/>
                </a:solidFill>
                <a:latin typeface="Tahoma"/>
                <a:cs typeface="Tahoma"/>
              </a:rPr>
              <a:t>Comments</a:t>
            </a:r>
            <a:endParaRPr lang="en-US" sz="5400" b="1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62E2C-453E-4A8C-7365-69C477790053}"/>
              </a:ext>
            </a:extLst>
          </p:cNvPr>
          <p:cNvSpPr txBox="1"/>
          <p:nvPr/>
        </p:nvSpPr>
        <p:spPr>
          <a:xfrm>
            <a:off x="4492195" y="1755023"/>
            <a:ext cx="32076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-40" dirty="0">
                <a:solidFill>
                  <a:schemeClr val="accent1"/>
                </a:solidFill>
                <a:latin typeface="Tahoma"/>
                <a:cs typeface="Tahoma"/>
              </a:rPr>
              <a:t>Thanks</a:t>
            </a:r>
            <a:endParaRPr lang="en-US" sz="6600" dirty="0"/>
          </a:p>
        </p:txBody>
      </p:sp>
      <p:grpSp>
        <p:nvGrpSpPr>
          <p:cNvPr id="5" name="object 8">
            <a:extLst>
              <a:ext uri="{FF2B5EF4-FFF2-40B4-BE49-F238E27FC236}">
                <a16:creationId xmlns:a16="http://schemas.microsoft.com/office/drawing/2014/main" id="{9C2F991A-1A1C-2BCC-85A3-9CCEAB7E4C72}"/>
              </a:ext>
            </a:extLst>
          </p:cNvPr>
          <p:cNvGrpSpPr/>
          <p:nvPr/>
        </p:nvGrpSpPr>
        <p:grpSpPr>
          <a:xfrm>
            <a:off x="224117" y="4190936"/>
            <a:ext cx="952499" cy="2057463"/>
            <a:chOff x="0" y="4190936"/>
            <a:chExt cx="952499" cy="2057463"/>
          </a:xfrm>
        </p:grpSpPr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49AF0247-B1E9-7442-5EE6-C7884978A19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E55DFC40-BF01-16D0-09E6-9862D4C0B71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FA41A81B-5910-E5CE-2121-8E7B01052386}"/>
                </a:ext>
              </a:extLst>
            </p:cNvPr>
            <p:cNvSpPr/>
            <p:nvPr/>
          </p:nvSpPr>
          <p:spPr>
            <a:xfrm flipH="1">
              <a:off x="838197" y="4419599"/>
              <a:ext cx="114301" cy="1676400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EC96D34F-15CF-FAD0-8B2D-0C73436A43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4519" y="-534944"/>
            <a:ext cx="5510162" cy="5510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18DF26-536E-C6DD-31B0-19021A4A0E47}"/>
              </a:ext>
            </a:extLst>
          </p:cNvPr>
          <p:cNvSpPr txBox="1"/>
          <p:nvPr/>
        </p:nvSpPr>
        <p:spPr>
          <a:xfrm>
            <a:off x="1176615" y="3637504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Securing Success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AEB0-D9E0-FA1D-52A6-9048D71D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7E7843D-FF13-4365-9478-9625B70A2705}" type="slidenum">
              <a:rPr lang="en-US" sz="1200" smtClean="0"/>
              <a:t>64</a:t>
            </a:fld>
            <a:endParaRPr lang="en-US" sz="1200" dirty="0"/>
          </a:p>
        </p:txBody>
      </p:sp>
      <p:pic>
        <p:nvPicPr>
          <p:cNvPr id="7" name="Picture 6" descr="A qr code with a robot face&#10;&#10;AI-generated content may be incorrect.">
            <a:extLst>
              <a:ext uri="{FF2B5EF4-FFF2-40B4-BE49-F238E27FC236}">
                <a16:creationId xmlns:a16="http://schemas.microsoft.com/office/drawing/2014/main" id="{9F122507-3507-B4A6-72C8-518016999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69" y="136525"/>
            <a:ext cx="2144089" cy="246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2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EF3A7-C6B1-D88E-E793-84161CF9E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0B7B-6789-2822-79B6-A36F461C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9A955-F4AA-ECB9-94E7-DE174983D25D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766A057B-AFAE-0A22-CA93-6C9E6D173922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B93E5-DFD8-C1EE-5D76-775826249CA6}"/>
              </a:ext>
            </a:extLst>
          </p:cNvPr>
          <p:cNvSpPr txBox="1"/>
          <p:nvPr/>
        </p:nvSpPr>
        <p:spPr>
          <a:xfrm flipH="1">
            <a:off x="8777342" y="1959722"/>
            <a:ext cx="3289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Overview</a:t>
            </a:r>
          </a:p>
          <a:p>
            <a:endParaRPr lang="en-US" sz="300" dirty="0"/>
          </a:p>
          <a:p>
            <a:r>
              <a:rPr lang="en-US" dirty="0"/>
              <a:t>Models Architectures</a:t>
            </a:r>
          </a:p>
          <a:p>
            <a:endParaRPr lang="en-US" sz="200" dirty="0"/>
          </a:p>
          <a:p>
            <a:r>
              <a:rPr lang="en-US" dirty="0"/>
              <a:t>Fine-Tuning Methodologies</a:t>
            </a:r>
          </a:p>
          <a:p>
            <a:endParaRPr lang="en-US" sz="1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50446-56B3-1397-538C-D2BF5B97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58AE8B41-8981-CB2B-E363-AE1017C6D4E5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4A1BBB02-EF70-D28E-E78E-077FA8D0A6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62381D79-CC8D-4016-790A-AF438BD35E3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5DC81833-820F-3DAE-2485-D8671A0EFA14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F1722C2C-E4D0-3EC8-79F8-C20ABFDB0BD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C0657-7F06-9F75-76A1-CFE27226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A62C-A8D0-62F7-502F-EF2D0A76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56A62-1FAB-65A6-3B4C-1660CE9E8D77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6C659813-41AD-8EF1-FAC2-56500F2B0D1C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C7794C-7893-EC4C-E2B8-D648657EB17D}"/>
              </a:ext>
            </a:extLst>
          </p:cNvPr>
          <p:cNvSpPr txBox="1"/>
          <p:nvPr/>
        </p:nvSpPr>
        <p:spPr>
          <a:xfrm flipH="1">
            <a:off x="8786307" y="1959722"/>
            <a:ext cx="32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Datasets Used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ECC82-9EF1-AEDD-6912-6E008975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3DE2C1CB-9E8E-E745-603E-C3BFFCFB49C4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E43CD694-E0CB-1132-8C43-D4E202CF9B0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CD237B04-D642-EFC9-22F7-5DAE10C2842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AD876BE-0ADA-E7D8-B25F-CCB53420A23C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C1A64E5C-D184-57B5-CC7F-9ACC16A9A5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274C-C2EF-4FD5-8429-A3A4198A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A1BD-6B34-A7B8-F5BC-1DB64FE8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0777" y="1959722"/>
            <a:ext cx="6172200" cy="3960532"/>
          </a:xfrm>
        </p:spPr>
        <p:txBody>
          <a:bodyPr>
            <a:no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1600" b="1" spc="-1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1600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1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0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161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tabLst>
                <a:tab pos="35496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D9118-E66D-3A9D-DFC5-79CEF5C1DCCA}"/>
              </a:ext>
            </a:extLst>
          </p:cNvPr>
          <p:cNvSpPr txBox="1"/>
          <p:nvPr/>
        </p:nvSpPr>
        <p:spPr>
          <a:xfrm>
            <a:off x="2850777" y="815788"/>
            <a:ext cx="193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6D20FA9B-A41B-EF00-34D1-68EE1C4B80F0}"/>
              </a:ext>
            </a:extLst>
          </p:cNvPr>
          <p:cNvSpPr/>
          <p:nvPr/>
        </p:nvSpPr>
        <p:spPr>
          <a:xfrm>
            <a:off x="8691283" y="1606027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60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0964-9746-1078-56D6-DED57A16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E18108B9-C6DF-D0AC-410D-6FE2C3B060BD}"/>
              </a:ext>
            </a:extLst>
          </p:cNvPr>
          <p:cNvGrpSpPr/>
          <p:nvPr/>
        </p:nvGrpSpPr>
        <p:grpSpPr>
          <a:xfrm>
            <a:off x="263377" y="3792362"/>
            <a:ext cx="952499" cy="2922395"/>
            <a:chOff x="0" y="3326004"/>
            <a:chExt cx="952499" cy="2922395"/>
          </a:xfrm>
        </p:grpSpPr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6243E83C-8F9E-0C5D-5B7C-FDAB60FDA5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81599"/>
              <a:ext cx="952499" cy="1066800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6E968515-F6F8-E7C6-FD58-BEC00C02DB4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190936"/>
              <a:ext cx="763587" cy="947737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FB733D3F-02F9-E2FB-8E79-523597CC69CA}"/>
                </a:ext>
              </a:extLst>
            </p:cNvPr>
            <p:cNvSpPr/>
            <p:nvPr/>
          </p:nvSpPr>
          <p:spPr>
            <a:xfrm flipH="1">
              <a:off x="838198" y="3326004"/>
              <a:ext cx="114300" cy="2769995"/>
            </a:xfrm>
            <a:custGeom>
              <a:avLst/>
              <a:gdLst/>
              <a:ahLst/>
              <a:cxnLst/>
              <a:rect l="l" t="t" r="r" b="b"/>
              <a:pathLst>
                <a:path h="1676400">
                  <a:moveTo>
                    <a:pt x="0" y="0"/>
                  </a:moveTo>
                  <a:lnTo>
                    <a:pt x="0" y="1676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A black background with a shield&#10;&#10;AI-generated content may be incorrect.">
            <a:extLst>
              <a:ext uri="{FF2B5EF4-FFF2-40B4-BE49-F238E27FC236}">
                <a16:creationId xmlns:a16="http://schemas.microsoft.com/office/drawing/2014/main" id="{0A305CAF-459B-73E2-8176-922249CBD5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651" y="3276316"/>
            <a:ext cx="1609641" cy="16096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35FF70-458C-B6F0-8294-F2B6F4C31596}"/>
              </a:ext>
            </a:extLst>
          </p:cNvPr>
          <p:cNvSpPr txBox="1"/>
          <p:nvPr/>
        </p:nvSpPr>
        <p:spPr>
          <a:xfrm flipH="1">
            <a:off x="8786307" y="1959722"/>
            <a:ext cx="328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Strategy</a:t>
            </a:r>
          </a:p>
        </p:txBody>
      </p:sp>
    </p:spTree>
    <p:extLst>
      <p:ext uri="{BB962C8B-B14F-4D97-AF65-F5344CB8AC3E}">
        <p14:creationId xmlns:p14="http://schemas.microsoft.com/office/powerpoint/2010/main" val="318629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3152</TotalTime>
  <Words>3784</Words>
  <Application>Microsoft Office PowerPoint</Application>
  <PresentationFormat>Widescreen</PresentationFormat>
  <Paragraphs>1365</Paragraphs>
  <Slides>64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Aptos</vt:lpstr>
      <vt:lpstr>Aptos Display</vt:lpstr>
      <vt:lpstr>Arial</vt:lpstr>
      <vt:lpstr>Calibri</vt:lpstr>
      <vt:lpstr>Century Schoolbook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20210773</dc:creator>
  <cp:lastModifiedBy>Mohammed 20210773</cp:lastModifiedBy>
  <cp:revision>33</cp:revision>
  <dcterms:created xsi:type="dcterms:W3CDTF">2025-06-05T09:16:40Z</dcterms:created>
  <dcterms:modified xsi:type="dcterms:W3CDTF">2025-06-17T12:42:26Z</dcterms:modified>
</cp:coreProperties>
</file>