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books.google.com/books?hl=es&amp;lr=&amp;id=5uTYyRhLl0kC&amp;oi=fnd&amp;pg=PA1&amp;dq=Etymological+dictionary+of+romance&amp;ots=8SAwDQ4ZW2&amp;sig=QORf-LgYd3kC0JZS28rT3ECMkP8#v=onepage&amp;q=Machoire&amp;f=false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 rot="5400000">
            <a:off x="-1269000" y="3369240"/>
            <a:ext cx="3199680" cy="151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 rot="16200000">
            <a:off x="6374520" y="1041120"/>
            <a:ext cx="6857280" cy="4776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509400" y="703440"/>
            <a:ext cx="11066400" cy="52081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TextShape 5"/>
          <p:cNvSpPr/>
          <p:nvPr/>
        </p:nvSpPr>
        <p:spPr>
          <a:xfrm>
            <a:off x="965880" y="1447920"/>
            <a:ext cx="9909720" cy="25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0" lang="en-US" sz="8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Theory and Broadening and Narrowing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 rot="5400000">
            <a:off x="-1522800" y="3366000"/>
            <a:ext cx="3199680" cy="151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TextBox 2"/>
          <p:cNvSpPr/>
          <p:nvPr/>
        </p:nvSpPr>
        <p:spPr>
          <a:xfrm>
            <a:off x="1587240" y="4138560"/>
            <a:ext cx="3195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Samuel Johnson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Rectangle 9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Rectangle 11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523880" y="5476680"/>
            <a:ext cx="9143640" cy="65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Using Focus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, x = Center of the House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Straight Connector 13"/>
          <p:cNvSpPr/>
          <p:nvPr/>
        </p:nvSpPr>
        <p:spPr>
          <a:xfrm flipH="1">
            <a:off x="596160" y="6354360"/>
            <a:ext cx="11000520" cy="36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3" name="Picture 4" descr=""/>
          <p:cNvPicPr/>
          <p:nvPr/>
        </p:nvPicPr>
        <p:blipFill>
          <a:blip r:embed="rId1"/>
          <a:stretch/>
        </p:blipFill>
        <p:spPr>
          <a:xfrm>
            <a:off x="1655640" y="2473920"/>
            <a:ext cx="8505000" cy="76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 9"/>
          <p:cNvSpPr/>
          <p:nvPr/>
        </p:nvSpPr>
        <p:spPr>
          <a:xfrm rot="5400000">
            <a:off x="-1269720" y="336924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ectangle 11"/>
          <p:cNvSpPr/>
          <p:nvPr/>
        </p:nvSpPr>
        <p:spPr>
          <a:xfrm rot="16200000">
            <a:off x="6374520" y="1040760"/>
            <a:ext cx="6857640" cy="4776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Rectangle 13"/>
          <p:cNvSpPr/>
          <p:nvPr/>
        </p:nvSpPr>
        <p:spPr>
          <a:xfrm>
            <a:off x="388080" y="857880"/>
            <a:ext cx="11066760" cy="5208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987840" y="1553400"/>
            <a:ext cx="9910080" cy="128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Using Avunculus, for Fr, </a:t>
            </a:r>
            <a:endParaRPr b="0" lang="en-US" sz="5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x = Father's brother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9" name="Rectangle 15"/>
          <p:cNvSpPr/>
          <p:nvPr/>
        </p:nvSpPr>
        <p:spPr>
          <a:xfrm rot="5400000">
            <a:off x="-1523520" y="336600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0" name="Picture 4" descr=""/>
          <p:cNvPicPr/>
          <p:nvPr/>
        </p:nvPicPr>
        <p:blipFill>
          <a:blip r:embed="rId1"/>
          <a:stretch/>
        </p:blipFill>
        <p:spPr>
          <a:xfrm>
            <a:off x="1681560" y="3534120"/>
            <a:ext cx="7161120" cy="70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2" name="Group 9"/>
          <p:cNvGrpSpPr/>
          <p:nvPr/>
        </p:nvGrpSpPr>
        <p:grpSpPr>
          <a:xfrm>
            <a:off x="0" y="1216440"/>
            <a:ext cx="731160" cy="673200"/>
            <a:chOff x="0" y="1216440"/>
            <a:chExt cx="731160" cy="673200"/>
          </a:xfrm>
        </p:grpSpPr>
        <p:sp>
          <p:nvSpPr>
            <p:cNvPr id="193" name="Rectangle 10"/>
            <p:cNvSpPr/>
            <p:nvPr/>
          </p:nvSpPr>
          <p:spPr>
            <a:xfrm>
              <a:off x="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4" name="Rectangle 11"/>
            <p:cNvSpPr/>
            <p:nvPr/>
          </p:nvSpPr>
          <p:spPr>
            <a:xfrm>
              <a:off x="26784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Rectangle 12"/>
            <p:cNvSpPr/>
            <p:nvPr/>
          </p:nvSpPr>
          <p:spPr>
            <a:xfrm>
              <a:off x="535680" y="121644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6" name="Rectangle 14"/>
          <p:cNvSpPr/>
          <p:nvPr/>
        </p:nvSpPr>
        <p:spPr>
          <a:xfrm>
            <a:off x="640080" y="613800"/>
            <a:ext cx="10907280" cy="18936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43640" y="810000"/>
            <a:ext cx="9942480" cy="1554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Using Casa, for Span and Port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Straight Connector 16"/>
          <p:cNvSpPr/>
          <p:nvPr/>
        </p:nvSpPr>
        <p:spPr>
          <a:xfrm flipH="1">
            <a:off x="838080" y="6485040"/>
            <a:ext cx="10515600" cy="36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9" name="Picture 4" descr=""/>
          <p:cNvPicPr/>
          <p:nvPr/>
        </p:nvPicPr>
        <p:blipFill>
          <a:blip r:embed="rId1"/>
          <a:stretch/>
        </p:blipFill>
        <p:spPr>
          <a:xfrm>
            <a:off x="1540440" y="3666600"/>
            <a:ext cx="8183160" cy="7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 9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Rectangle 11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Narrowing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1523880" y="5514120"/>
            <a:ext cx="9143640" cy="65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5" name="Straight Connector 13"/>
          <p:cNvSpPr/>
          <p:nvPr/>
        </p:nvSpPr>
        <p:spPr>
          <a:xfrm flipH="1">
            <a:off x="596160" y="6354360"/>
            <a:ext cx="11000520" cy="36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Rectangle 9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Rectangle 11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1523880" y="5514120"/>
            <a:ext cx="9143640" cy="65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Using Auca, x= "gooseness"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0" name="Straight Connector 13"/>
          <p:cNvSpPr/>
          <p:nvPr/>
        </p:nvSpPr>
        <p:spPr>
          <a:xfrm flipH="1">
            <a:off x="596160" y="6354360"/>
            <a:ext cx="11000520" cy="36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1" name="Picture 4" descr=""/>
          <p:cNvPicPr/>
          <p:nvPr/>
        </p:nvPicPr>
        <p:blipFill>
          <a:blip r:embed="rId1"/>
          <a:stretch/>
        </p:blipFill>
        <p:spPr>
          <a:xfrm>
            <a:off x="1519920" y="2462400"/>
            <a:ext cx="8926560" cy="79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Right Triangle 20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Rectangle 22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5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1285200" y="4582800"/>
            <a:ext cx="7131960" cy="1312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Using Rezar, for Spanish and Portuguese x = prayer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216" name="Picture 4" descr=""/>
          <p:cNvPicPr/>
          <p:nvPr/>
        </p:nvPicPr>
        <p:blipFill>
          <a:blip r:embed="rId1"/>
          <a:stretch/>
        </p:blipFill>
        <p:spPr>
          <a:xfrm>
            <a:off x="2243520" y="2699640"/>
            <a:ext cx="6180840" cy="55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Shape 4"/>
          <p:cNvSpPr/>
          <p:nvPr/>
        </p:nvSpPr>
        <p:spPr>
          <a:xfrm>
            <a:off x="1285200" y="1050480"/>
            <a:ext cx="8074080" cy="16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While still too early for conclusions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221" name="TextShape 5"/>
          <p:cNvSpPr/>
          <p:nvPr/>
        </p:nvSpPr>
        <p:spPr>
          <a:xfrm>
            <a:off x="1285200" y="2969640"/>
            <a:ext cx="8074080" cy="279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Set Theory does appear to lend well to the explanation of words as being compromised of semantic members</a:t>
            </a:r>
            <a:endParaRPr b="0" lang="en-US" sz="24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Seems to be consistent in single languages but throughout Romance requires more research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2"/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3"/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Shape 4"/>
          <p:cNvSpPr/>
          <p:nvPr/>
        </p:nvSpPr>
        <p:spPr>
          <a:xfrm>
            <a:off x="1285200" y="1009080"/>
            <a:ext cx="9230760" cy="35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Gracias, Merci, et Obrigado for attending my presentation</a:t>
            </a:r>
            <a:endParaRPr b="0" lang="en-US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8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TextShape 1"/>
          <p:cNvSpPr/>
          <p:nvPr/>
        </p:nvSpPr>
        <p:spPr>
          <a:xfrm>
            <a:off x="645120" y="1463040"/>
            <a:ext cx="3795840" cy="26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Bibliography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228" name="Group 89"/>
          <p:cNvGrpSpPr/>
          <p:nvPr/>
        </p:nvGrpSpPr>
        <p:grpSpPr>
          <a:xfrm>
            <a:off x="209520" y="4415040"/>
            <a:ext cx="11982240" cy="2088000"/>
            <a:chOff x="209520" y="4415040"/>
            <a:chExt cx="11982240" cy="2088000"/>
          </a:xfrm>
        </p:grpSpPr>
        <p:sp>
          <p:nvSpPr>
            <p:cNvPr id="229" name="Rectangle 90"/>
            <p:cNvSpPr/>
            <p:nvPr/>
          </p:nvSpPr>
          <p:spPr>
            <a:xfrm flipH="1" flipV="1">
              <a:off x="423720" y="4415400"/>
              <a:ext cx="11767680" cy="2087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Straight Connector 91"/>
            <p:cNvSpPr/>
            <p:nvPr/>
          </p:nvSpPr>
          <p:spPr>
            <a:xfrm>
              <a:off x="209520" y="4415040"/>
              <a:ext cx="0" cy="2088000"/>
            </a:xfrm>
            <a:prstGeom prst="line">
              <a:avLst/>
            </a:prstGeom>
            <a:ln w="1778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1" name="Rectangle 93"/>
          <p:cNvSpPr/>
          <p:nvPr/>
        </p:nvSpPr>
        <p:spPr>
          <a:xfrm>
            <a:off x="5133600" y="587880"/>
            <a:ext cx="6504840" cy="5681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TextShape 2"/>
          <p:cNvSpPr/>
          <p:nvPr/>
        </p:nvSpPr>
        <p:spPr>
          <a:xfrm>
            <a:off x="5656320" y="1463040"/>
            <a:ext cx="5542200" cy="43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Bezhanishvili, G., &amp; Landreth, E. (2013). An introduction to elementary set theory. Convergence.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Вlank, A., &amp; Koch, P. (1999). Onomasiologie et Étymologie Cognitive: L'exemple de la tête.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Caput, J. P. (1986).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L'Académie française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. FeniXX.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Chomsky, N. (2002).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Syntactic structures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. Walter de Gruyter.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Contreras, J. C. (2001). ESTUDIO ONOMASIOLÓGICO DE LAS PARTES DEL CUERPO latín, español medieval y francés medieval.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Analecta Malacitana (AnMal electrónica)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, (9), 2.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De Swart, H. (1998). Introduction to natural language semantics.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Diez, F. C., &amp; Donkin, T. C. (1864).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An Etymological Dictionary of the Romance Languages; chiefly from the German of F. Diez. By TC Donkin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. Williams and Norgate. </a:t>
            </a:r>
            <a:r>
              <a:rPr b="0" lang="en-US" sz="700" spc="-1" strike="noStrike" u="sng">
                <a:solidFill>
                  <a:srgbClr val="0563c1"/>
                </a:solidFill>
                <a:uFillTx/>
                <a:latin typeface="Arial"/>
                <a:ea typeface="DejaVu Sans"/>
                <a:hlinkClick r:id="rId1"/>
              </a:rPr>
              <a:t>https://books.google.com/books?hl=es&amp;lr=&amp;id=5uTYyRhLl0kC&amp;oi=fnd&amp;pg=PA1&amp;dq=Etymological+dictionary+of+romance&amp;ots=8SAwDQ4ZW2&amp;sig=QORf-LgYd3kC0JZS28rT3ECMkP8#v=onepage&amp;q=Machoire&amp;f=false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Herman, J. (2000).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Vulgar latin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. Penn State Press.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Ørberg, H. H. (2002). Lingua Latina per se illustrata (Vol. 2). Museum Tusculanum Press.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Partee, B. B., ter Meulen, A. G., &amp; Wall, R. (2012).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Mathematical methods in linguistics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 (Vol. 30). Springer Science &amp; Business Media.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Resnick, M. C., &amp; Hammond, R. M. (2019).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Introducción a la historia de la lengua española: segunda edición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. Georgetown University Press.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Schweickard, W. (2013). Ti Alkire/Carol Rosen, Romance Languages. A Historical Introduction, Cambridge et al., Cambridge University Press, 2010, IX+ 377 p.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Zeitschrift für romanische Philologie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129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(4), 1211-1212.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Tornatore, M. G. (2006). In defense of an endangered species: Historical Romance linguistics.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Romance Notes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46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(2), 243-252.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Wright, R. (2018). Studying Ibero-Romance before 1200.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Studies in Historical Ibero-Romance Morpho-Syntax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16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, 325.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Wright, R. (2019). Homonymy and suppletion in the history of Spanish traer,'to bring'. In </a:t>
            </a:r>
            <a:r>
              <a:rPr b="0" i="1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Estudios lingüísticos en homenaje a Emilio Ridruejo [2 vol.]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 (pp. 1409-1416). Universitat de València.</a:t>
            </a:r>
            <a:endParaRPr b="0" lang="en-US" sz="7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  <a:ea typeface="DejaVu Sans"/>
              </a:rPr>
              <a:t>Elmarin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7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Shape 2"/>
          <p:cNvSpPr/>
          <p:nvPr/>
        </p:nvSpPr>
        <p:spPr>
          <a:xfrm>
            <a:off x="645120" y="1463040"/>
            <a:ext cx="3795480" cy="26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Research questions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23" name="Group 3"/>
          <p:cNvGrpSpPr/>
          <p:nvPr/>
        </p:nvGrpSpPr>
        <p:grpSpPr>
          <a:xfrm>
            <a:off x="209520" y="4415040"/>
            <a:ext cx="11981160" cy="2088000"/>
            <a:chOff x="209520" y="4415040"/>
            <a:chExt cx="11981160" cy="2088000"/>
          </a:xfrm>
        </p:grpSpPr>
        <p:sp>
          <p:nvSpPr>
            <p:cNvPr id="124" name="CustomShape 4"/>
            <p:cNvSpPr/>
            <p:nvPr/>
          </p:nvSpPr>
          <p:spPr>
            <a:xfrm flipH="1" flipV="1">
              <a:off x="422640" y="4414680"/>
              <a:ext cx="11767320" cy="2086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5" name="Line 5"/>
            <p:cNvSpPr/>
            <p:nvPr/>
          </p:nvSpPr>
          <p:spPr>
            <a:xfrm>
              <a:off x="209520" y="4415040"/>
              <a:ext cx="360" cy="2088000"/>
            </a:xfrm>
            <a:prstGeom prst="line">
              <a:avLst/>
            </a:prstGeom>
            <a:ln w="17784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6" name="CustomShape 6"/>
          <p:cNvSpPr/>
          <p:nvPr/>
        </p:nvSpPr>
        <p:spPr>
          <a:xfrm>
            <a:off x="5133600" y="587880"/>
            <a:ext cx="6504480" cy="568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Shape 7"/>
          <p:cNvSpPr/>
          <p:nvPr/>
        </p:nvSpPr>
        <p:spPr>
          <a:xfrm>
            <a:off x="5656320" y="1463040"/>
            <a:ext cx="5541840" cy="42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Does Set Theory explain broadening and narrowing consistently?</a:t>
            </a:r>
            <a:endParaRPr b="0" lang="en-US" sz="36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Is there a consistent pattern of broadening from Latin to Romance?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"/>
          <p:cNvSpPr/>
          <p:nvPr/>
        </p:nvSpPr>
        <p:spPr>
          <a:xfrm flipH="1">
            <a:off x="-72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49680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Content Placeholder 4" descr="A picture containing shape&#10;&#10;Description automatically generated"/>
          <p:cNvPicPr/>
          <p:nvPr/>
        </p:nvPicPr>
        <p:blipFill>
          <a:blip r:embed="rId1"/>
          <a:srcRect l="3391" t="0" r="17866" b="0"/>
          <a:stretch/>
        </p:blipFill>
        <p:spPr>
          <a:xfrm>
            <a:off x="733680" y="666720"/>
            <a:ext cx="5535360" cy="5465160"/>
          </a:xfrm>
          <a:prstGeom prst="rect">
            <a:avLst/>
          </a:prstGeom>
          <a:ln w="0">
            <a:noFill/>
          </a:ln>
        </p:spPr>
      </p:pic>
      <p:grpSp>
        <p:nvGrpSpPr>
          <p:cNvPr id="132" name="Group 4"/>
          <p:cNvGrpSpPr/>
          <p:nvPr/>
        </p:nvGrpSpPr>
        <p:grpSpPr>
          <a:xfrm>
            <a:off x="11460600" y="3154320"/>
            <a:ext cx="730800" cy="672840"/>
            <a:chOff x="11460600" y="3154320"/>
            <a:chExt cx="730800" cy="672840"/>
          </a:xfrm>
        </p:grpSpPr>
        <p:sp>
          <p:nvSpPr>
            <p:cNvPr id="133" name="CustomShape 5"/>
            <p:cNvSpPr/>
            <p:nvPr/>
          </p:nvSpPr>
          <p:spPr>
            <a:xfrm>
              <a:off x="1146060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6"/>
            <p:cNvSpPr/>
            <p:nvPr/>
          </p:nvSpPr>
          <p:spPr>
            <a:xfrm>
              <a:off x="1172844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7"/>
            <p:cNvSpPr/>
            <p:nvPr/>
          </p:nvSpPr>
          <p:spPr>
            <a:xfrm>
              <a:off x="1199628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6" name="CustomShape 8"/>
          <p:cNvSpPr/>
          <p:nvPr/>
        </p:nvSpPr>
        <p:spPr>
          <a:xfrm>
            <a:off x="7315200" y="876240"/>
            <a:ext cx="3171240" cy="478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Romance?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Romance refers to the dialects of Vulgar Latin that are now collectively referred to as the Romance Languages, hence the Roman in romance.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Shape 2"/>
          <p:cNvSpPr/>
          <p:nvPr/>
        </p:nvSpPr>
        <p:spPr>
          <a:xfrm>
            <a:off x="7041960" y="3113280"/>
            <a:ext cx="403560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What is Set Theory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Bezhanishvili, G., &amp; Landreth, E. (2013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 flipH="1">
            <a:off x="-72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4"/>
          <p:cNvSpPr/>
          <p:nvPr/>
        </p:nvSpPr>
        <p:spPr>
          <a:xfrm>
            <a:off x="49680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1" name="Content Placeholder 4" descr="Diagram&#10;&#10;Description automatically generated"/>
          <p:cNvPicPr/>
          <p:nvPr/>
        </p:nvPicPr>
        <p:blipFill>
          <a:blip r:embed="rId1"/>
          <a:srcRect l="12130" t="0" r="11908" b="0"/>
          <a:stretch/>
        </p:blipFill>
        <p:spPr>
          <a:xfrm>
            <a:off x="733680" y="666720"/>
            <a:ext cx="5535360" cy="5465160"/>
          </a:xfrm>
          <a:prstGeom prst="rect">
            <a:avLst/>
          </a:prstGeom>
          <a:ln w="0">
            <a:noFill/>
          </a:ln>
        </p:spPr>
      </p:pic>
      <p:grpSp>
        <p:nvGrpSpPr>
          <p:cNvPr id="142" name="Group 5"/>
          <p:cNvGrpSpPr/>
          <p:nvPr/>
        </p:nvGrpSpPr>
        <p:grpSpPr>
          <a:xfrm>
            <a:off x="11460600" y="3154320"/>
            <a:ext cx="730800" cy="672840"/>
            <a:chOff x="11460600" y="3154320"/>
            <a:chExt cx="730800" cy="672840"/>
          </a:xfrm>
        </p:grpSpPr>
        <p:sp>
          <p:nvSpPr>
            <p:cNvPr id="143" name="CustomShape 6"/>
            <p:cNvSpPr/>
            <p:nvPr/>
          </p:nvSpPr>
          <p:spPr>
            <a:xfrm>
              <a:off x="1146060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CustomShape 7"/>
            <p:cNvSpPr/>
            <p:nvPr/>
          </p:nvSpPr>
          <p:spPr>
            <a:xfrm>
              <a:off x="1172844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CustomShape 8"/>
            <p:cNvSpPr/>
            <p:nvPr/>
          </p:nvSpPr>
          <p:spPr>
            <a:xfrm>
              <a:off x="11996280" y="31543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2"/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3"/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4"/>
          <p:cNvSpPr/>
          <p:nvPr/>
        </p:nvSpPr>
        <p:spPr>
          <a:xfrm>
            <a:off x="4654080" y="1852560"/>
            <a:ext cx="360" cy="3236760"/>
          </a:xfrm>
          <a:prstGeom prst="line">
            <a:avLst/>
          </a:prstGeom>
          <a:ln cap="sq"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Shape 5"/>
          <p:cNvSpPr/>
          <p:nvPr/>
        </p:nvSpPr>
        <p:spPr>
          <a:xfrm>
            <a:off x="5255280" y="1648800"/>
            <a:ext cx="4701960" cy="35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According to Georg " we are to understand any collection into a whole M of definite and separate objects m of our intuition or our thought. These objects are called the elements" of M.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ght Triangle 13"/>
          <p:cNvSpPr/>
          <p:nvPr/>
        </p:nvSpPr>
        <p:spPr>
          <a:xfrm rot="16200000">
            <a:off x="9173880" y="3834360"/>
            <a:ext cx="2397960" cy="364716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Important logical operators to understand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Picture 6" descr=""/>
          <p:cNvPicPr/>
          <p:nvPr/>
        </p:nvPicPr>
        <p:blipFill>
          <a:blip r:embed="rId1"/>
          <a:stretch/>
        </p:blipFill>
        <p:spPr>
          <a:xfrm>
            <a:off x="1390320" y="1505880"/>
            <a:ext cx="2077200" cy="927000"/>
          </a:xfrm>
          <a:prstGeom prst="rect">
            <a:avLst/>
          </a:prstGeom>
          <a:ln w="0">
            <a:noFill/>
          </a:ln>
        </p:spPr>
      </p:pic>
      <p:pic>
        <p:nvPicPr>
          <p:cNvPr id="154" name="Picture 8" descr=""/>
          <p:cNvPicPr/>
          <p:nvPr/>
        </p:nvPicPr>
        <p:blipFill>
          <a:blip r:embed="rId2"/>
          <a:stretch/>
        </p:blipFill>
        <p:spPr>
          <a:xfrm>
            <a:off x="1365480" y="3261600"/>
            <a:ext cx="2127600" cy="94608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9" descr=""/>
          <p:cNvPicPr/>
          <p:nvPr/>
        </p:nvPicPr>
        <p:blipFill>
          <a:blip r:embed="rId3"/>
          <a:stretch/>
        </p:blipFill>
        <p:spPr>
          <a:xfrm>
            <a:off x="1328040" y="5073120"/>
            <a:ext cx="2202840" cy="958680"/>
          </a:xfrm>
          <a:prstGeom prst="rect">
            <a:avLst/>
          </a:prstGeom>
          <a:ln w="0">
            <a:noFill/>
          </a:ln>
        </p:spPr>
      </p:pic>
      <p:sp>
        <p:nvSpPr>
          <p:cNvPr id="156" name="TextBox 10"/>
          <p:cNvSpPr/>
          <p:nvPr/>
        </p:nvSpPr>
        <p:spPr>
          <a:xfrm>
            <a:off x="4237200" y="1438920"/>
            <a:ext cx="3717360" cy="46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 marL="685800" indent="-685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X and 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X in y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4000" spc="-1" strike="noStrike">
              <a:latin typeface="Arial"/>
            </a:endParaRPr>
          </a:p>
          <a:p>
            <a:pPr marL="685800" indent="-685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X not in y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7" name="Rectangle 12"/>
          <p:cNvSpPr/>
          <p:nvPr/>
        </p:nvSpPr>
        <p:spPr>
          <a:xfrm>
            <a:off x="540720" y="484200"/>
            <a:ext cx="11004840" cy="594576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TextShape 2"/>
          <p:cNvSpPr/>
          <p:nvPr/>
        </p:nvSpPr>
        <p:spPr>
          <a:xfrm>
            <a:off x="645120" y="1463040"/>
            <a:ext cx="3795480" cy="26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 Light"/>
                <a:ea typeface="DejaVu Sans"/>
              </a:rPr>
              <a:t>Methodology</a:t>
            </a:r>
            <a:endParaRPr b="0" lang="en-US" sz="4800" spc="-1" strike="noStrike">
              <a:latin typeface="Arial"/>
            </a:endParaRPr>
          </a:p>
        </p:txBody>
      </p:sp>
      <p:grpSp>
        <p:nvGrpSpPr>
          <p:cNvPr id="160" name="Group 3"/>
          <p:cNvGrpSpPr/>
          <p:nvPr/>
        </p:nvGrpSpPr>
        <p:grpSpPr>
          <a:xfrm>
            <a:off x="209520" y="4415040"/>
            <a:ext cx="11981160" cy="2088000"/>
            <a:chOff x="209520" y="4415040"/>
            <a:chExt cx="11981160" cy="2088000"/>
          </a:xfrm>
        </p:grpSpPr>
        <p:sp>
          <p:nvSpPr>
            <p:cNvPr id="161" name="CustomShape 4"/>
            <p:cNvSpPr/>
            <p:nvPr/>
          </p:nvSpPr>
          <p:spPr>
            <a:xfrm flipH="1" flipV="1">
              <a:off x="422640" y="4414680"/>
              <a:ext cx="11767320" cy="20869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Line 5"/>
            <p:cNvSpPr/>
            <p:nvPr/>
          </p:nvSpPr>
          <p:spPr>
            <a:xfrm>
              <a:off x="209520" y="4415040"/>
              <a:ext cx="360" cy="2088000"/>
            </a:xfrm>
            <a:prstGeom prst="line">
              <a:avLst/>
            </a:prstGeom>
            <a:ln w="17784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3" name="CustomShape 6"/>
          <p:cNvSpPr/>
          <p:nvPr/>
        </p:nvSpPr>
        <p:spPr>
          <a:xfrm>
            <a:off x="5133600" y="587880"/>
            <a:ext cx="6504480" cy="5681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Shape 7"/>
          <p:cNvSpPr/>
          <p:nvPr/>
        </p:nvSpPr>
        <p:spPr>
          <a:xfrm>
            <a:off x="5656320" y="1463040"/>
            <a:ext cx="5541840" cy="42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1. Define the meanings of cognates in Latin and Romance 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2. Separate those meanings and assign them variables. 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3. Apply those variables to a Set, labelled as the capital letter of the word in Romance.</a:t>
            </a:r>
            <a:endParaRPr b="0" lang="en-US" sz="2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Step 4. Use the logical formalization of Set Theory 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7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Rectangle 9"/>
          <p:cNvSpPr/>
          <p:nvPr/>
        </p:nvSpPr>
        <p:spPr>
          <a:xfrm>
            <a:off x="0" y="0"/>
            <a:ext cx="12191760" cy="4412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Rectangle 11"/>
          <p:cNvSpPr/>
          <p:nvPr/>
        </p:nvSpPr>
        <p:spPr>
          <a:xfrm>
            <a:off x="596520" y="551880"/>
            <a:ext cx="10998720" cy="4618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algn="t" blurRad="139680" dir="5400000" dist="127080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293480"/>
            <a:ext cx="9143640" cy="327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7200" spc="-1" strike="noStrike">
                <a:solidFill>
                  <a:srgbClr val="000000"/>
                </a:solidFill>
                <a:latin typeface="Arial"/>
                <a:ea typeface="DejaVu Sans"/>
              </a:rPr>
              <a:t>Broadening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1523880" y="5514120"/>
            <a:ext cx="9143640" cy="651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0" name="Straight Connector 13"/>
          <p:cNvSpPr/>
          <p:nvPr/>
        </p:nvSpPr>
        <p:spPr>
          <a:xfrm flipH="1">
            <a:off x="596160" y="6354360"/>
            <a:ext cx="11000520" cy="36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 flipH="1">
            <a:off x="8575920" y="3335760"/>
            <a:ext cx="3291120" cy="319968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641880" y="623160"/>
            <a:ext cx="10904400" cy="5607000"/>
          </a:xfrm>
          <a:prstGeom prst="rect">
            <a:avLst/>
          </a:prstGeom>
          <a:noFill/>
          <a:ln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Shape 4"/>
          <p:cNvSpPr/>
          <p:nvPr/>
        </p:nvSpPr>
        <p:spPr>
          <a:xfrm>
            <a:off x="641160" y="1301040"/>
            <a:ext cx="3880440" cy="447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 fontScale="88000"/>
          </a:bodyPr>
          <a:p>
            <a:pPr algn="r">
              <a:lnSpc>
                <a:spcPct val="90000"/>
              </a:lnSpc>
              <a:buNone/>
            </a:pPr>
            <a:r>
              <a:rPr b="0" lang="en-US" sz="5100" spc="-1" strike="noStrike">
                <a:solidFill>
                  <a:srgbClr val="000000"/>
                </a:solidFill>
                <a:latin typeface="Calibri Light"/>
                <a:ea typeface="DejaVu Sans"/>
              </a:rPr>
              <a:t>An example using FABVLARE/</a:t>
            </a:r>
            <a:endParaRPr b="0" lang="en-US" sz="51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5100" spc="-1" strike="noStrike">
                <a:solidFill>
                  <a:srgbClr val="000000"/>
                </a:solidFill>
                <a:latin typeface="Calibri Light"/>
                <a:ea typeface="DejaVu Sans"/>
              </a:rPr>
              <a:t>PARABOLARE</a:t>
            </a:r>
            <a:endParaRPr b="0" lang="en-US" sz="5100" spc="-1" strike="noStrike">
              <a:latin typeface="Arial"/>
            </a:endParaRPr>
          </a:p>
          <a:p>
            <a:pPr algn="r">
              <a:lnSpc>
                <a:spcPct val="90000"/>
              </a:lnSpc>
              <a:buNone/>
            </a:pPr>
            <a:r>
              <a:rPr b="0" lang="en-US" sz="5100" spc="-1" strike="noStrike">
                <a:solidFill>
                  <a:srgbClr val="000000"/>
                </a:solidFill>
                <a:latin typeface="Calibri Light"/>
                <a:ea typeface="DejaVu Sans"/>
              </a:rPr>
              <a:t>X= Narration</a:t>
            </a:r>
            <a:endParaRPr b="0" lang="en-US" sz="5100" spc="-1" strike="noStrike">
              <a:latin typeface="Arial"/>
            </a:endParaRPr>
          </a:p>
        </p:txBody>
      </p:sp>
      <p:sp>
        <p:nvSpPr>
          <p:cNvPr id="175" name="Line 5"/>
          <p:cNvSpPr/>
          <p:nvPr/>
        </p:nvSpPr>
        <p:spPr>
          <a:xfrm>
            <a:off x="4654080" y="1852560"/>
            <a:ext cx="360" cy="3236760"/>
          </a:xfrm>
          <a:prstGeom prst="line">
            <a:avLst/>
          </a:prstGeom>
          <a:ln cap="sq" w="19080"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Shape 6"/>
          <p:cNvSpPr/>
          <p:nvPr/>
        </p:nvSpPr>
        <p:spPr>
          <a:xfrm>
            <a:off x="5255280" y="1648800"/>
            <a:ext cx="4701960" cy="35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4924440" y="3015000"/>
            <a:ext cx="5810400" cy="51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Application>LibreOffice/7.3.7.2$Linux_X86_64 LibreOffice_project/30$Build-2</Application>
  <AppVersion>15.0000</AppVersion>
  <Words>1192</Words>
  <Paragraphs>101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2020-12-04T12:40:25Z</dcterms:created>
  <dc:creator>Sam Johnson</dc:creator>
  <dc:description/>
  <dc:language>en-US</dc:language>
  <cp:lastModifiedBy/>
  <dcterms:modified xsi:type="dcterms:W3CDTF">2023-04-30T13:50:23Z</dcterms:modified>
  <cp:revision>230</cp:revision>
  <dc:subject/>
  <dc:title>Set Theory and Broadening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