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68" r:id="rId4"/>
    <p:sldId id="258" r:id="rId5"/>
    <p:sldId id="263" r:id="rId6"/>
    <p:sldId id="264" r:id="rId7"/>
    <p:sldId id="278" r:id="rId8"/>
    <p:sldId id="269" r:id="rId9"/>
    <p:sldId id="288" r:id="rId10"/>
    <p:sldId id="265" r:id="rId11"/>
    <p:sldId id="282" r:id="rId12"/>
    <p:sldId id="284" r:id="rId13"/>
    <p:sldId id="285" r:id="rId14"/>
    <p:sldId id="287" r:id="rId15"/>
    <p:sldId id="286" r:id="rId16"/>
    <p:sldId id="289" r:id="rId17"/>
    <p:sldId id="274" r:id="rId18"/>
    <p:sldId id="277" r:id="rId19"/>
    <p:sldId id="276" r:id="rId20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3F0D4C-3854-773D-0D43-96A7CAD64B36}" v="236" dt="2021-12-02T18:12:14.319"/>
    <p1510:client id="{9188E919-D9A6-66DD-078A-5FE8A3B9F9CD}" v="95" dt="2021-11-30T21:34:46.142"/>
    <p1510:client id="{E46754B1-8E00-C5F8-EAE9-E28CA1F29F05}" v="399" dt="2021-12-01T22:38:25.2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6AAA70FF-2946-4D4C-8366-67DF8358D8C2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12/2/2021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AE7E961-778A-4B7C-AFD6-D87190B3597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0CC772CC-31BD-499D-BEE5-B78EACBB439A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12/2/2021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1A18C42-6128-45C6-A038-CBE4013A791C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books.google.com/books?hl=es&amp;lr=&amp;id=5uTYyRhLl0kC&amp;oi=fnd&amp;pg=PA1&amp;dq=Etymological+dictionary+of+romance&amp;ots=8SAwDQ4ZW2&amp;sig=QORf-LgYd3kC0JZS28rT3ECMkP8#v=onepage&amp;q=Machoire&amp;f=false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0"/>
            <a:ext cx="1219176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2"/>
          <p:cNvSpPr/>
          <p:nvPr/>
        </p:nvSpPr>
        <p:spPr>
          <a:xfrm rot="5400000">
            <a:off x="-1269720" y="3369240"/>
            <a:ext cx="3200040" cy="1519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3"/>
          <p:cNvSpPr/>
          <p:nvPr/>
        </p:nvSpPr>
        <p:spPr>
          <a:xfrm rot="16200000">
            <a:off x="6374520" y="1040760"/>
            <a:ext cx="6857640" cy="4776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CustomShape 4"/>
          <p:cNvSpPr/>
          <p:nvPr/>
        </p:nvSpPr>
        <p:spPr>
          <a:xfrm>
            <a:off x="509558" y="703271"/>
            <a:ext cx="11066760" cy="52084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80" dir="540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TextShape 5"/>
          <p:cNvSpPr txBox="1"/>
          <p:nvPr/>
        </p:nvSpPr>
        <p:spPr>
          <a:xfrm>
            <a:off x="965753" y="1447769"/>
            <a:ext cx="9910080" cy="258984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8000" b="0" strike="noStrike" spc="-1" dirty="0">
                <a:solidFill>
                  <a:srgbClr val="000000"/>
                </a:solidFill>
                <a:latin typeface="Times New Roman"/>
              </a:rPr>
              <a:t>Set Theory and Broadening</a:t>
            </a:r>
            <a:r>
              <a:rPr lang="en-US" sz="8000" spc="-1" dirty="0">
                <a:solidFill>
                  <a:srgbClr val="000000"/>
                </a:solidFill>
                <a:latin typeface="Times New Roman"/>
              </a:rPr>
              <a:t> and Narrowing</a:t>
            </a:r>
            <a:endParaRPr lang="en-US" sz="8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CustomShape 6"/>
          <p:cNvSpPr/>
          <p:nvPr/>
        </p:nvSpPr>
        <p:spPr>
          <a:xfrm rot="5400000">
            <a:off x="-1523520" y="3366000"/>
            <a:ext cx="3200040" cy="1519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E6015C-3AA3-40F3-9A5A-B8694A6A61F8}"/>
              </a:ext>
            </a:extLst>
          </p:cNvPr>
          <p:cNvSpPr txBox="1"/>
          <p:nvPr/>
        </p:nvSpPr>
        <p:spPr>
          <a:xfrm>
            <a:off x="1587362" y="4138404"/>
            <a:ext cx="31959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Samuel Johnson </a:t>
            </a:r>
            <a:r>
              <a:rPr lang="en-US" b="1"/>
              <a:t>Ontiveros</a:t>
            </a: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F1FBA1-7835-437F-AF84-89AE1E6F2B35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524000" y="5476577"/>
            <a:ext cx="9144000" cy="65191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400" dirty="0"/>
              <a:t>Using Focus</a:t>
            </a:r>
            <a:r>
              <a:rPr lang="en-US" dirty="0"/>
              <a:t>, x = Center of the House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4">
            <a:extLst>
              <a:ext uri="{FF2B5EF4-FFF2-40B4-BE49-F238E27FC236}">
                <a16:creationId xmlns:a16="http://schemas.microsoft.com/office/drawing/2014/main" id="{2F1830D9-F630-4168-9682-B48D0B325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556" y="2473878"/>
            <a:ext cx="8505410" cy="76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015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D9DEF6-DEF1-4DBA-AB5A-E53EA357BEF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987688" y="1553518"/>
            <a:ext cx="9910295" cy="1281733"/>
          </a:xfr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r>
              <a:rPr lang="en-US" sz="5400" dirty="0"/>
              <a:t>Using </a:t>
            </a:r>
            <a:r>
              <a:rPr lang="en-US" sz="5400" dirty="0" err="1"/>
              <a:t>Avunculus</a:t>
            </a:r>
            <a:r>
              <a:rPr lang="en-US" sz="5400" dirty="0"/>
              <a:t>, for Fr, </a:t>
            </a:r>
          </a:p>
          <a:p>
            <a:r>
              <a:rPr lang="en-US" sz="5400" dirty="0"/>
              <a:t>x = Father's brother</a:t>
            </a:r>
            <a:endParaRPr lang="en-US" sz="5400" kern="1200">
              <a:latin typeface="+mn-lt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4EB20B7A-D913-4A17-BD33-5B6A831DB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508" y="3534051"/>
            <a:ext cx="7161419" cy="70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61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C70696-390C-4E82-A5B6-51C7B9587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Using Casa, for Span and Port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>
            <a:extLst>
              <a:ext uri="{FF2B5EF4-FFF2-40B4-BE49-F238E27FC236}">
                <a16:creationId xmlns:a16="http://schemas.microsoft.com/office/drawing/2014/main" id="{B7D2F51C-0567-435C-8FFE-44DCC6953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358" y="3666573"/>
            <a:ext cx="8183631" cy="72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536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75465-9C51-42DE-8580-EC9718192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/>
              <a:t>Narrowing</a:t>
            </a:r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C93E8-8435-4657-A643-B56D13E265EF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524000" y="5514052"/>
            <a:ext cx="9144000" cy="6519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ts val="1000"/>
              </a:spcBef>
            </a:pPr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514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52B87D-D3E6-44BD-9850-9E4C3111A40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524000" y="5514052"/>
            <a:ext cx="9144000" cy="6519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Using Auca, x= "</a:t>
            </a:r>
            <a:r>
              <a:rPr lang="en-US" sz="3600" dirty="0" err="1"/>
              <a:t>gooseness</a:t>
            </a:r>
            <a:r>
              <a:rPr lang="en-US" sz="3600" dirty="0"/>
              <a:t>"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>
            <a:extLst>
              <a:ext uri="{FF2B5EF4-FFF2-40B4-BE49-F238E27FC236}">
                <a16:creationId xmlns:a16="http://schemas.microsoft.com/office/drawing/2014/main" id="{B42DF2FE-85CC-4B37-BE3F-5B470A2CC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097" y="2462291"/>
            <a:ext cx="8926954" cy="79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800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64E7C0-2E4F-4DF2-82FB-5A6B9A780AFC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285241" y="4582814"/>
            <a:ext cx="7132335" cy="13126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4000" kern="1200" dirty="0">
                <a:latin typeface="+mn-lt"/>
                <a:ea typeface="+mn-ea"/>
                <a:cs typeface="+mn-cs"/>
              </a:rPr>
              <a:t>Using </a:t>
            </a:r>
            <a:r>
              <a:rPr lang="en-US" sz="4000" kern="1200" dirty="0" err="1">
                <a:latin typeface="+mn-lt"/>
                <a:ea typeface="+mn-ea"/>
                <a:cs typeface="+mn-cs"/>
              </a:rPr>
              <a:t>Rezar</a:t>
            </a:r>
            <a:r>
              <a:rPr lang="en-US" sz="4000" kern="1200" dirty="0">
                <a:latin typeface="+mn-lt"/>
                <a:ea typeface="+mn-ea"/>
                <a:cs typeface="+mn-cs"/>
              </a:rPr>
              <a:t>,</a:t>
            </a:r>
            <a:r>
              <a:rPr lang="en-US" sz="4000" dirty="0"/>
              <a:t> for Spanish and Portuguese</a:t>
            </a:r>
            <a:r>
              <a:rPr lang="en-US" sz="4000" kern="1200" dirty="0">
                <a:latin typeface="+mn-lt"/>
                <a:ea typeface="+mn-ea"/>
                <a:cs typeface="+mn-cs"/>
              </a:rPr>
              <a:t> x = prayer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26C5E75-A505-475C-B63F-42B6B7081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451" y="2699635"/>
            <a:ext cx="6181100" cy="55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424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ustomShape 2"/>
          <p:cNvSpPr/>
          <p:nvPr/>
        </p:nvSpPr>
        <p:spPr>
          <a:xfrm flipH="1">
            <a:off x="8575920" y="3335760"/>
            <a:ext cx="3291480" cy="320004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ustomShape 3"/>
          <p:cNvSpPr/>
          <p:nvPr/>
        </p:nvSpPr>
        <p:spPr>
          <a:xfrm>
            <a:off x="641880" y="623160"/>
            <a:ext cx="10904760" cy="5607360"/>
          </a:xfrm>
          <a:prstGeom prst="rect">
            <a:avLst/>
          </a:prstGeom>
          <a:noFill/>
          <a:ln w="1908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TextShape 4"/>
          <p:cNvSpPr txBox="1"/>
          <p:nvPr/>
        </p:nvSpPr>
        <p:spPr>
          <a:xfrm>
            <a:off x="1285200" y="1050480"/>
            <a:ext cx="8074440" cy="1618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b="0" strike="noStrike" spc="-1">
                <a:solidFill>
                  <a:srgbClr val="000000"/>
                </a:solidFill>
                <a:latin typeface="Calibri Light"/>
              </a:rPr>
              <a:t>While still too early for conclusions</a:t>
            </a:r>
            <a:endParaRPr lang="en-US" sz="5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TextShape 5"/>
          <p:cNvSpPr txBox="1"/>
          <p:nvPr/>
        </p:nvSpPr>
        <p:spPr>
          <a:xfrm>
            <a:off x="1285200" y="2969640"/>
            <a:ext cx="8074440" cy="28000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Set Theory does appear to lend well to the explanation of words as being compromised of semantic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members</a:t>
            </a:r>
          </a:p>
          <a:p>
            <a:pPr marL="228600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latin typeface="Calibri"/>
              </a:rPr>
              <a:t>Seems to be consistent in single languages but throughout Romance requires more research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2"/>
          <p:cNvSpPr/>
          <p:nvPr/>
        </p:nvSpPr>
        <p:spPr>
          <a:xfrm flipH="1">
            <a:off x="8575920" y="3335760"/>
            <a:ext cx="3291480" cy="320004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3"/>
          <p:cNvSpPr/>
          <p:nvPr/>
        </p:nvSpPr>
        <p:spPr>
          <a:xfrm>
            <a:off x="641880" y="623160"/>
            <a:ext cx="10904760" cy="5607360"/>
          </a:xfrm>
          <a:prstGeom prst="rect">
            <a:avLst/>
          </a:prstGeom>
          <a:noFill/>
          <a:ln w="1908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TextShape 4"/>
          <p:cNvSpPr txBox="1"/>
          <p:nvPr/>
        </p:nvSpPr>
        <p:spPr>
          <a:xfrm>
            <a:off x="1285200" y="1009080"/>
            <a:ext cx="9231120" cy="35416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84000"/>
          </a:bodyPr>
          <a:lstStyle/>
          <a:p>
            <a:pPr>
              <a:lnSpc>
                <a:spcPct val="90000"/>
              </a:lnSpc>
            </a:pPr>
            <a:r>
              <a:rPr lang="en-US" sz="7200" b="0" strike="noStrike" spc="-1">
                <a:solidFill>
                  <a:srgbClr val="000000"/>
                </a:solidFill>
                <a:latin typeface="Calibri Light"/>
              </a:rPr>
              <a:t>Gracias, Merci, et Obrigado for attending my presentation</a:t>
            </a:r>
            <a:endParaRPr lang="en-US" sz="7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3" name="Rectangle 8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TextShape 1"/>
          <p:cNvSpPr txBox="1"/>
          <p:nvPr/>
        </p:nvSpPr>
        <p:spPr>
          <a:xfrm>
            <a:off x="645065" y="1463040"/>
            <a:ext cx="3796306" cy="26909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0" strike="noStrike" kern="1200" spc="-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Bibliography</a:t>
            </a:r>
          </a:p>
        </p:txBody>
      </p:sp>
      <p:grpSp>
        <p:nvGrpSpPr>
          <p:cNvPr id="214" name="Group 8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5" name="Rectangle 9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TextShape 2"/>
          <p:cNvSpPr txBox="1"/>
          <p:nvPr/>
        </p:nvSpPr>
        <p:spPr>
          <a:xfrm>
            <a:off x="5656218" y="1463039"/>
            <a:ext cx="5542387" cy="430044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700" b="0" strike="noStrike" spc="-1" dirty="0" err="1"/>
              <a:t>Bezhanishvili</a:t>
            </a:r>
            <a:r>
              <a:rPr lang="en-US" sz="700" b="0" strike="noStrike" spc="-1" dirty="0"/>
              <a:t>, G., &amp; Landreth, E. (2013). An introduction to elementary set theory. Convergence.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700" b="0" strike="noStrike" spc="-1" dirty="0" err="1"/>
              <a:t>Вlank</a:t>
            </a:r>
            <a:r>
              <a:rPr lang="en-US" sz="700" b="0" strike="noStrike" spc="-1" dirty="0"/>
              <a:t>, A., &amp; Koch, P. (1999). </a:t>
            </a:r>
            <a:r>
              <a:rPr lang="en-US" sz="700" b="0" strike="noStrike" spc="-1" dirty="0" err="1"/>
              <a:t>Onomasiologie</a:t>
            </a:r>
            <a:r>
              <a:rPr lang="en-US" sz="700" b="0" strike="noStrike" spc="-1" dirty="0"/>
              <a:t> et Étymologie Cognitive: </a:t>
            </a:r>
            <a:r>
              <a:rPr lang="en-US" sz="700" b="0" strike="noStrike" spc="-1" dirty="0" err="1"/>
              <a:t>L'exemple</a:t>
            </a:r>
            <a:r>
              <a:rPr lang="en-US" sz="700" b="0" strike="noStrike" spc="-1" dirty="0"/>
              <a:t> de la tête.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700" b="0" strike="noStrike" spc="-1" dirty="0"/>
              <a:t>Caput, J. P. (1986). </a:t>
            </a:r>
            <a:r>
              <a:rPr lang="en-US" sz="700" b="0" i="1" strike="noStrike" spc="-1" dirty="0" err="1"/>
              <a:t>L'Académie</a:t>
            </a:r>
            <a:r>
              <a:rPr lang="en-US" sz="700" b="0" i="1" strike="noStrike" spc="-1" dirty="0"/>
              <a:t> française</a:t>
            </a:r>
            <a:r>
              <a:rPr lang="en-US" sz="700" b="0" strike="noStrike" spc="-1" dirty="0"/>
              <a:t>. </a:t>
            </a:r>
            <a:r>
              <a:rPr lang="en-US" sz="700" b="0" strike="noStrike" spc="-1" dirty="0" err="1"/>
              <a:t>FeniXX</a:t>
            </a:r>
            <a:r>
              <a:rPr lang="en-US" sz="700" b="0" strike="noStrike" spc="-1" dirty="0"/>
              <a:t>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700" b="0" strike="noStrike" spc="-1" dirty="0"/>
              <a:t>Chomsky, N. (2002). </a:t>
            </a:r>
            <a:r>
              <a:rPr lang="en-US" sz="700" b="0" i="1" strike="noStrike" spc="-1" dirty="0"/>
              <a:t>Syntactic structures</a:t>
            </a:r>
            <a:r>
              <a:rPr lang="en-US" sz="700" b="0" strike="noStrike" spc="-1" dirty="0"/>
              <a:t>. Walter de Gruyter.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700" b="0" strike="noStrike" spc="-1" dirty="0"/>
              <a:t>Contreras, J. C. (2001). ESTUDIO ONOMASIOLÓGICO DE LAS PARTES DEL CUERPO </a:t>
            </a:r>
            <a:r>
              <a:rPr lang="en-US" sz="700" b="0" strike="noStrike" spc="-1" dirty="0" err="1"/>
              <a:t>latín</a:t>
            </a:r>
            <a:r>
              <a:rPr lang="en-US" sz="700" b="0" strike="noStrike" spc="-1" dirty="0"/>
              <a:t>, </a:t>
            </a:r>
            <a:r>
              <a:rPr lang="en-US" sz="700" b="0" strike="noStrike" spc="-1" dirty="0" err="1"/>
              <a:t>español</a:t>
            </a:r>
            <a:r>
              <a:rPr lang="en-US" sz="700" b="0" strike="noStrike" spc="-1" dirty="0"/>
              <a:t> medieval y </a:t>
            </a:r>
            <a:r>
              <a:rPr lang="en-US" sz="700" b="0" strike="noStrike" spc="-1" dirty="0" err="1"/>
              <a:t>francés</a:t>
            </a:r>
            <a:r>
              <a:rPr lang="en-US" sz="700" b="0" strike="noStrike" spc="-1" dirty="0"/>
              <a:t> medieval. </a:t>
            </a:r>
            <a:r>
              <a:rPr lang="en-US" sz="700" b="0" i="1" strike="noStrike" spc="-1" dirty="0"/>
              <a:t>Analecta </a:t>
            </a:r>
            <a:r>
              <a:rPr lang="en-US" sz="700" b="0" i="1" strike="noStrike" spc="-1" dirty="0" err="1"/>
              <a:t>Malacitana</a:t>
            </a:r>
            <a:r>
              <a:rPr lang="en-US" sz="700" b="0" i="1" strike="noStrike" spc="-1" dirty="0"/>
              <a:t> (</a:t>
            </a:r>
            <a:r>
              <a:rPr lang="en-US" sz="700" b="0" i="1" strike="noStrike" spc="-1" dirty="0" err="1"/>
              <a:t>AnMal</a:t>
            </a:r>
            <a:r>
              <a:rPr lang="en-US" sz="700" b="0" i="1" strike="noStrike" spc="-1" dirty="0"/>
              <a:t> </a:t>
            </a:r>
            <a:r>
              <a:rPr lang="en-US" sz="700" b="0" i="1" strike="noStrike" spc="-1" dirty="0" err="1"/>
              <a:t>electrónica</a:t>
            </a:r>
            <a:r>
              <a:rPr lang="en-US" sz="700" b="0" i="1" strike="noStrike" spc="-1" dirty="0"/>
              <a:t>)</a:t>
            </a:r>
            <a:r>
              <a:rPr lang="en-US" sz="700" b="0" strike="noStrike" spc="-1" dirty="0"/>
              <a:t>, (9), 2.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700" b="0" strike="noStrike" spc="-1" dirty="0"/>
              <a:t>De Swart, H. (1998). Introduction to natural language semantics.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700" b="0" strike="noStrike" spc="-1" dirty="0"/>
              <a:t>Diez, F. C., &amp; Donkin, T. C. (1864). </a:t>
            </a:r>
            <a:r>
              <a:rPr lang="en-US" sz="700" b="0" i="1" strike="noStrike" spc="-1" dirty="0"/>
              <a:t>An Etymological Dictionary of the Romance Languages; chiefly from the German of F. Diez. By TC Donkin</a:t>
            </a:r>
            <a:r>
              <a:rPr lang="en-US" sz="700" b="0" strike="noStrike" spc="-1" dirty="0"/>
              <a:t>. Williams and Norgate. </a:t>
            </a:r>
            <a:r>
              <a:rPr lang="en-US" sz="700" b="0" u="sng" strike="noStrike" spc="-1" dirty="0">
                <a:uFillTx/>
                <a:hlinkClick r:id="rId2"/>
              </a:rPr>
              <a:t>https://books.google.com/books?hl=es&amp;lr=&amp;id=5uTYyRhLl0kC&amp;oi=fnd&amp;pg=PA1&amp;dq=Etymological+dictionary+of+romance&amp;ots=8SAwDQ4ZW2&amp;sig=QORf-LgYd3kC0JZS28rT3ECMkP8#v=onepage&amp;q=Machoire&amp;f=false</a:t>
            </a:r>
            <a:endParaRPr lang="en-US" sz="700" b="0" strike="noStrike" spc="-1" dirty="0"/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700" b="0" strike="noStrike" spc="-1" dirty="0"/>
              <a:t>Herman, J. (2000). </a:t>
            </a:r>
            <a:r>
              <a:rPr lang="en-US" sz="700" b="0" i="1" strike="noStrike" spc="-1" dirty="0"/>
              <a:t>Vulgar </a:t>
            </a:r>
            <a:r>
              <a:rPr lang="en-US" sz="700" b="0" i="1" strike="noStrike" spc="-1" dirty="0" err="1"/>
              <a:t>latin</a:t>
            </a:r>
            <a:r>
              <a:rPr lang="en-US" sz="700" b="0" strike="noStrike" spc="-1" dirty="0"/>
              <a:t>. Penn State Press.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700" b="0" strike="noStrike" spc="-1" dirty="0"/>
              <a:t>Ørberg, H. H. (2002). Lingua Latina per se </a:t>
            </a:r>
            <a:r>
              <a:rPr lang="en-US" sz="700" b="0" strike="noStrike" spc="-1" dirty="0" err="1"/>
              <a:t>illustrata</a:t>
            </a:r>
            <a:r>
              <a:rPr lang="en-US" sz="700" b="0" strike="noStrike" spc="-1" dirty="0"/>
              <a:t> (Vol. 2). Museum </a:t>
            </a:r>
            <a:r>
              <a:rPr lang="en-US" sz="700" b="0" strike="noStrike" spc="-1" dirty="0" err="1"/>
              <a:t>Tusculanum</a:t>
            </a:r>
            <a:r>
              <a:rPr lang="en-US" sz="700" b="0" strike="noStrike" spc="-1" dirty="0"/>
              <a:t> Press.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700" b="0" strike="noStrike" spc="-1" dirty="0"/>
              <a:t>Partee, B. B., </a:t>
            </a:r>
            <a:r>
              <a:rPr lang="en-US" sz="700" b="0" strike="noStrike" spc="-1" dirty="0" err="1"/>
              <a:t>ter</a:t>
            </a:r>
            <a:r>
              <a:rPr lang="en-US" sz="700" b="0" strike="noStrike" spc="-1" dirty="0"/>
              <a:t> </a:t>
            </a:r>
            <a:r>
              <a:rPr lang="en-US" sz="700" b="0" strike="noStrike" spc="-1" dirty="0" err="1"/>
              <a:t>Meulen</a:t>
            </a:r>
            <a:r>
              <a:rPr lang="en-US" sz="700" b="0" strike="noStrike" spc="-1" dirty="0"/>
              <a:t>, A. G., &amp; Wall, R. (2012). </a:t>
            </a:r>
            <a:r>
              <a:rPr lang="en-US" sz="700" b="0" i="1" strike="noStrike" spc="-1" dirty="0"/>
              <a:t>Mathematical methods in linguistics</a:t>
            </a:r>
            <a:r>
              <a:rPr lang="en-US" sz="700" b="0" strike="noStrike" spc="-1" dirty="0"/>
              <a:t> (Vol. 30). Springer Science &amp; Business Media.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700" b="0" strike="noStrike" spc="-1" dirty="0"/>
              <a:t>Resnick, M. C., &amp; Hammond, R. M. (2019). </a:t>
            </a:r>
            <a:r>
              <a:rPr lang="en-US" sz="700" b="0" i="1" strike="noStrike" spc="-1" dirty="0" err="1"/>
              <a:t>Introducción</a:t>
            </a:r>
            <a:r>
              <a:rPr lang="en-US" sz="700" b="0" i="1" strike="noStrike" spc="-1" dirty="0"/>
              <a:t> a la </a:t>
            </a:r>
            <a:r>
              <a:rPr lang="en-US" sz="700" b="0" i="1" strike="noStrike" spc="-1" dirty="0" err="1"/>
              <a:t>historia</a:t>
            </a:r>
            <a:r>
              <a:rPr lang="en-US" sz="700" b="0" i="1" strike="noStrike" spc="-1" dirty="0"/>
              <a:t> de la </a:t>
            </a:r>
            <a:r>
              <a:rPr lang="en-US" sz="700" b="0" i="1" strike="noStrike" spc="-1" dirty="0" err="1"/>
              <a:t>lengua</a:t>
            </a:r>
            <a:r>
              <a:rPr lang="en-US" sz="700" b="0" i="1" strike="noStrike" spc="-1" dirty="0"/>
              <a:t> </a:t>
            </a:r>
            <a:r>
              <a:rPr lang="en-US" sz="700" b="0" i="1" strike="noStrike" spc="-1" dirty="0" err="1"/>
              <a:t>española</a:t>
            </a:r>
            <a:r>
              <a:rPr lang="en-US" sz="700" b="0" i="1" strike="noStrike" spc="-1" dirty="0"/>
              <a:t>: </a:t>
            </a:r>
            <a:r>
              <a:rPr lang="en-US" sz="700" b="0" i="1" strike="noStrike" spc="-1" dirty="0" err="1"/>
              <a:t>segunda</a:t>
            </a:r>
            <a:r>
              <a:rPr lang="en-US" sz="700" b="0" i="1" strike="noStrike" spc="-1" dirty="0"/>
              <a:t> </a:t>
            </a:r>
            <a:r>
              <a:rPr lang="en-US" sz="700" b="0" i="1" strike="noStrike" spc="-1" dirty="0" err="1"/>
              <a:t>edición</a:t>
            </a:r>
            <a:r>
              <a:rPr lang="en-US" sz="700" b="0" strike="noStrike" spc="-1" dirty="0"/>
              <a:t>. Georgetown University Press.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700" b="0" strike="noStrike" spc="-1" dirty="0" err="1"/>
              <a:t>Schweickard</a:t>
            </a:r>
            <a:r>
              <a:rPr lang="en-US" sz="700" b="0" strike="noStrike" spc="-1" dirty="0"/>
              <a:t>, W. (2013). </a:t>
            </a:r>
            <a:r>
              <a:rPr lang="en-US" sz="700" b="0" strike="noStrike" spc="-1" dirty="0" err="1"/>
              <a:t>Ti</a:t>
            </a:r>
            <a:r>
              <a:rPr lang="en-US" sz="700" b="0" strike="noStrike" spc="-1" dirty="0"/>
              <a:t> Alkire/Carol Rosen, Romance Languages. A Historical Introduction, Cambridge et al., Cambridge University Press, 2010, IX+ 377 p. </a:t>
            </a:r>
            <a:r>
              <a:rPr lang="en-US" sz="700" b="0" i="1" strike="noStrike" spc="-1" dirty="0" err="1"/>
              <a:t>Zeitschrift</a:t>
            </a:r>
            <a:r>
              <a:rPr lang="en-US" sz="700" b="0" i="1" strike="noStrike" spc="-1" dirty="0"/>
              <a:t> für </a:t>
            </a:r>
            <a:r>
              <a:rPr lang="en-US" sz="700" b="0" i="1" strike="noStrike" spc="-1" dirty="0" err="1"/>
              <a:t>romanische</a:t>
            </a:r>
            <a:r>
              <a:rPr lang="en-US" sz="700" b="0" i="1" strike="noStrike" spc="-1" dirty="0"/>
              <a:t> </a:t>
            </a:r>
            <a:r>
              <a:rPr lang="en-US" sz="700" b="0" i="1" strike="noStrike" spc="-1" dirty="0" err="1"/>
              <a:t>Philologie</a:t>
            </a:r>
            <a:r>
              <a:rPr lang="en-US" sz="700" b="0" strike="noStrike" spc="-1" dirty="0"/>
              <a:t>, </a:t>
            </a:r>
            <a:r>
              <a:rPr lang="en-US" sz="700" b="0" i="1" strike="noStrike" spc="-1" dirty="0"/>
              <a:t>129</a:t>
            </a:r>
            <a:r>
              <a:rPr lang="en-US" sz="700" b="0" strike="noStrike" spc="-1" dirty="0"/>
              <a:t>(4), 1211-1212.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700" b="0" strike="noStrike" spc="-1" dirty="0"/>
              <a:t>Tornatore, M. G. (2006). In defense of an endangered species: Historical Romance linguistics. </a:t>
            </a:r>
            <a:r>
              <a:rPr lang="en-US" sz="700" b="0" i="1" strike="noStrike" spc="-1" dirty="0"/>
              <a:t>Romance Notes</a:t>
            </a:r>
            <a:r>
              <a:rPr lang="en-US" sz="700" b="0" strike="noStrike" spc="-1" dirty="0"/>
              <a:t>, </a:t>
            </a:r>
            <a:r>
              <a:rPr lang="en-US" sz="700" b="0" i="1" strike="noStrike" spc="-1" dirty="0"/>
              <a:t>46</a:t>
            </a:r>
            <a:r>
              <a:rPr lang="en-US" sz="700" b="0" strike="noStrike" spc="-1" dirty="0"/>
              <a:t>(2), 243-252.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700" b="0" strike="noStrike" spc="-1" dirty="0"/>
              <a:t>Wright, R. (2018). Studying Ibero-Romance before 1200. </a:t>
            </a:r>
            <a:r>
              <a:rPr lang="en-US" sz="700" b="0" i="1" strike="noStrike" spc="-1" dirty="0"/>
              <a:t>Studies in Historical Ibero-Romance Morpho-Syntax</a:t>
            </a:r>
            <a:r>
              <a:rPr lang="en-US" sz="700" b="0" strike="noStrike" spc="-1" dirty="0"/>
              <a:t>, </a:t>
            </a:r>
            <a:r>
              <a:rPr lang="en-US" sz="700" b="0" i="1" strike="noStrike" spc="-1" dirty="0"/>
              <a:t>16</a:t>
            </a:r>
            <a:r>
              <a:rPr lang="en-US" sz="700" b="0" strike="noStrike" spc="-1" dirty="0"/>
              <a:t>, 325.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700" b="0" strike="noStrike" spc="-1" dirty="0"/>
              <a:t>Wright, R. (2019). Homonymy and suppletion in the history of Spanish </a:t>
            </a:r>
            <a:r>
              <a:rPr lang="en-US" sz="700" b="0" strike="noStrike" spc="-1" dirty="0" err="1"/>
              <a:t>traer</a:t>
            </a:r>
            <a:r>
              <a:rPr lang="en-US" sz="700" b="0" strike="noStrike" spc="-1" dirty="0"/>
              <a:t>,'to bring'. In </a:t>
            </a:r>
            <a:r>
              <a:rPr lang="en-US" sz="700" b="0" i="1" strike="noStrike" spc="-1" dirty="0" err="1"/>
              <a:t>Estudios</a:t>
            </a:r>
            <a:r>
              <a:rPr lang="en-US" sz="700" b="0" i="1" strike="noStrike" spc="-1" dirty="0"/>
              <a:t> </a:t>
            </a:r>
            <a:r>
              <a:rPr lang="en-US" sz="700" b="0" i="1" strike="noStrike" spc="-1" dirty="0" err="1"/>
              <a:t>lingüísticos</a:t>
            </a:r>
            <a:r>
              <a:rPr lang="en-US" sz="700" b="0" i="1" strike="noStrike" spc="-1" dirty="0"/>
              <a:t> </a:t>
            </a:r>
            <a:r>
              <a:rPr lang="en-US" sz="700" b="0" i="1" strike="noStrike" spc="-1" dirty="0" err="1"/>
              <a:t>en</a:t>
            </a:r>
            <a:r>
              <a:rPr lang="en-US" sz="700" b="0" i="1" strike="noStrike" spc="-1" dirty="0"/>
              <a:t> </a:t>
            </a:r>
            <a:r>
              <a:rPr lang="en-US" sz="700" b="0" i="1" strike="noStrike" spc="-1" dirty="0" err="1"/>
              <a:t>homenaje</a:t>
            </a:r>
            <a:r>
              <a:rPr lang="en-US" sz="700" b="0" i="1" strike="noStrike" spc="-1" dirty="0"/>
              <a:t> a Emilio </a:t>
            </a:r>
            <a:r>
              <a:rPr lang="en-US" sz="700" b="0" i="1" strike="noStrike" spc="-1" dirty="0" err="1"/>
              <a:t>Ridruejo</a:t>
            </a:r>
            <a:r>
              <a:rPr lang="en-US" sz="700" b="0" i="1" strike="noStrike" spc="-1" dirty="0"/>
              <a:t> [2 vol.]</a:t>
            </a:r>
            <a:r>
              <a:rPr lang="en-US" sz="700" b="0" strike="noStrike" spc="-1" dirty="0"/>
              <a:t> (pp. 1409-1416). Universitat de València.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700" spc="-1" dirty="0" err="1"/>
              <a:t>Elmarin</a:t>
            </a:r>
            <a:endParaRPr lang="en-US" sz="700" b="0" strike="noStrike" spc="-1" dirty="0" err="1"/>
          </a:p>
          <a:p>
            <a:pPr indent="-2286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endParaRPr lang="en-US" sz="700" b="0" strike="noStrike" spc="-1"/>
          </a:p>
          <a:p>
            <a:pPr indent="-2286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endParaRPr lang="en-US" sz="700" spc="-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0" y="0"/>
            <a:ext cx="1219176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TextShape 2"/>
          <p:cNvSpPr txBox="1"/>
          <p:nvPr/>
        </p:nvSpPr>
        <p:spPr>
          <a:xfrm>
            <a:off x="645120" y="1463040"/>
            <a:ext cx="3795840" cy="2690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b="0" strike="noStrike" spc="-1">
                <a:solidFill>
                  <a:srgbClr val="000000"/>
                </a:solidFill>
                <a:latin typeface="Calibri Light"/>
              </a:rPr>
              <a:t>Research questions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67" name="Group 3"/>
          <p:cNvGrpSpPr/>
          <p:nvPr/>
        </p:nvGrpSpPr>
        <p:grpSpPr>
          <a:xfrm>
            <a:off x="209520" y="4415040"/>
            <a:ext cx="11982240" cy="2088000"/>
            <a:chOff x="209520" y="4415040"/>
            <a:chExt cx="11982240" cy="2088000"/>
          </a:xfrm>
        </p:grpSpPr>
        <p:sp>
          <p:nvSpPr>
            <p:cNvPr id="168" name="CustomShape 4"/>
            <p:cNvSpPr/>
            <p:nvPr/>
          </p:nvSpPr>
          <p:spPr>
            <a:xfrm flipH="1" flipV="1">
              <a:off x="423720" y="4415400"/>
              <a:ext cx="11767680" cy="208728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9" name="Line 5"/>
            <p:cNvSpPr/>
            <p:nvPr/>
          </p:nvSpPr>
          <p:spPr>
            <a:xfrm>
              <a:off x="209520" y="4415040"/>
              <a:ext cx="0" cy="2088000"/>
            </a:xfrm>
            <a:prstGeom prst="line">
              <a:avLst/>
            </a:prstGeom>
            <a:ln w="17784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70" name="CustomShape 6"/>
          <p:cNvSpPr/>
          <p:nvPr/>
        </p:nvSpPr>
        <p:spPr>
          <a:xfrm>
            <a:off x="5133600" y="587880"/>
            <a:ext cx="6504840" cy="5681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80" dir="540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TextShape 7"/>
          <p:cNvSpPr txBox="1"/>
          <p:nvPr/>
        </p:nvSpPr>
        <p:spPr>
          <a:xfrm>
            <a:off x="5656320" y="1463040"/>
            <a:ext cx="5542200" cy="4300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600" b="0" strike="noStrike" spc="-1" dirty="0">
                <a:solidFill>
                  <a:srgbClr val="000000"/>
                </a:solidFill>
                <a:latin typeface="Times New Roman"/>
              </a:rPr>
              <a:t>Does Set Theory explain </a:t>
            </a:r>
            <a:r>
              <a:rPr lang="en-US" sz="3600" spc="-1" dirty="0">
                <a:solidFill>
                  <a:srgbClr val="000000"/>
                </a:solidFill>
                <a:latin typeface="Times New Roman"/>
              </a:rPr>
              <a:t>broadening and narrowing </a:t>
            </a:r>
            <a:r>
              <a:rPr lang="en-US" sz="3600" b="0" strike="noStrike" spc="-1" dirty="0">
                <a:solidFill>
                  <a:srgbClr val="000000"/>
                </a:solidFill>
                <a:latin typeface="Times New Roman"/>
              </a:rPr>
              <a:t>consistently?</a:t>
            </a:r>
          </a:p>
          <a:p>
            <a:pPr marL="228600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600" b="0" strike="noStrike" spc="-1" dirty="0">
                <a:solidFill>
                  <a:srgbClr val="000000"/>
                </a:solidFill>
                <a:latin typeface="Times New Roman"/>
              </a:rPr>
              <a:t>Is there a consistent pattern of broadening from Latin to Romance?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0" y="0"/>
            <a:ext cx="1219176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2"/>
          <p:cNvSpPr/>
          <p:nvPr/>
        </p:nvSpPr>
        <p:spPr>
          <a:xfrm flipH="1">
            <a:off x="0" y="0"/>
            <a:ext cx="1494000" cy="6857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3"/>
          <p:cNvSpPr/>
          <p:nvPr/>
        </p:nvSpPr>
        <p:spPr>
          <a:xfrm>
            <a:off x="496800" y="392040"/>
            <a:ext cx="6009120" cy="60166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80" dir="540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Content Placeholder 4" descr="A picture containing shape&#10;&#10;Description automatically generated"/>
          <p:cNvPicPr/>
          <p:nvPr/>
        </p:nvPicPr>
        <p:blipFill>
          <a:blip r:embed="rId2"/>
          <a:srcRect l="3391" r="17864"/>
          <a:stretch/>
        </p:blipFill>
        <p:spPr>
          <a:xfrm>
            <a:off x="733680" y="666720"/>
            <a:ext cx="5535720" cy="5465520"/>
          </a:xfrm>
          <a:prstGeom prst="rect">
            <a:avLst/>
          </a:prstGeom>
          <a:ln>
            <a:noFill/>
          </a:ln>
        </p:spPr>
      </p:pic>
      <p:grpSp>
        <p:nvGrpSpPr>
          <p:cNvPr id="97" name="Group 4"/>
          <p:cNvGrpSpPr/>
          <p:nvPr/>
        </p:nvGrpSpPr>
        <p:grpSpPr>
          <a:xfrm>
            <a:off x="11460600" y="3154320"/>
            <a:ext cx="731160" cy="673200"/>
            <a:chOff x="11460600" y="3154320"/>
            <a:chExt cx="731160" cy="673200"/>
          </a:xfrm>
        </p:grpSpPr>
        <p:sp>
          <p:nvSpPr>
            <p:cNvPr id="98" name="CustomShape 5"/>
            <p:cNvSpPr/>
            <p:nvPr/>
          </p:nvSpPr>
          <p:spPr>
            <a:xfrm>
              <a:off x="11460600" y="3154320"/>
              <a:ext cx="19548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9" name="CustomShape 6"/>
            <p:cNvSpPr/>
            <p:nvPr/>
          </p:nvSpPr>
          <p:spPr>
            <a:xfrm>
              <a:off x="11728440" y="3154320"/>
              <a:ext cx="19548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" name="CustomShape 7"/>
            <p:cNvSpPr/>
            <p:nvPr/>
          </p:nvSpPr>
          <p:spPr>
            <a:xfrm>
              <a:off x="11996280" y="3154320"/>
              <a:ext cx="19548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1" name="CustomShape 8"/>
          <p:cNvSpPr/>
          <p:nvPr/>
        </p:nvSpPr>
        <p:spPr>
          <a:xfrm>
            <a:off x="7315200" y="876240"/>
            <a:ext cx="3171600" cy="478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What is Romance?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Romance refers to the dialects of Vulgar Latin that are now collectively referred to as the Romance Languages, hence the Roman in romance. 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0" y="0"/>
            <a:ext cx="1219176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TextShape 2"/>
          <p:cNvSpPr txBox="1"/>
          <p:nvPr/>
        </p:nvSpPr>
        <p:spPr>
          <a:xfrm>
            <a:off x="7041960" y="3113280"/>
            <a:ext cx="4035960" cy="2387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0" strike="noStrike" spc="-1">
                <a:solidFill>
                  <a:srgbClr val="000000"/>
                </a:solidFill>
                <a:latin typeface="Times New Roman"/>
              </a:rPr>
              <a:t>What is Set Theory</a:t>
            </a:r>
            <a:br/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Bezhanishvili, G., &amp; Landreth, E. (2013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CustomShape 3"/>
          <p:cNvSpPr/>
          <p:nvPr/>
        </p:nvSpPr>
        <p:spPr>
          <a:xfrm flipH="1">
            <a:off x="0" y="0"/>
            <a:ext cx="1494000" cy="6857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4"/>
          <p:cNvSpPr/>
          <p:nvPr/>
        </p:nvSpPr>
        <p:spPr>
          <a:xfrm>
            <a:off x="496800" y="392040"/>
            <a:ext cx="6009120" cy="60166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80" dir="540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9" name="Content Placeholder 4" descr="Diagram&#10;&#10;Description automatically generated"/>
          <p:cNvPicPr/>
          <p:nvPr/>
        </p:nvPicPr>
        <p:blipFill>
          <a:blip r:embed="rId2"/>
          <a:srcRect l="12130" r="11908"/>
          <a:stretch/>
        </p:blipFill>
        <p:spPr>
          <a:xfrm>
            <a:off x="733680" y="666720"/>
            <a:ext cx="5535720" cy="5465520"/>
          </a:xfrm>
          <a:prstGeom prst="rect">
            <a:avLst/>
          </a:prstGeom>
          <a:ln>
            <a:noFill/>
          </a:ln>
        </p:spPr>
      </p:pic>
      <p:grpSp>
        <p:nvGrpSpPr>
          <p:cNvPr id="140" name="Group 5"/>
          <p:cNvGrpSpPr/>
          <p:nvPr/>
        </p:nvGrpSpPr>
        <p:grpSpPr>
          <a:xfrm>
            <a:off x="11460600" y="3154320"/>
            <a:ext cx="731160" cy="673200"/>
            <a:chOff x="11460600" y="3154320"/>
            <a:chExt cx="731160" cy="673200"/>
          </a:xfrm>
        </p:grpSpPr>
        <p:sp>
          <p:nvSpPr>
            <p:cNvPr id="141" name="CustomShape 6"/>
            <p:cNvSpPr/>
            <p:nvPr/>
          </p:nvSpPr>
          <p:spPr>
            <a:xfrm>
              <a:off x="11460600" y="3154320"/>
              <a:ext cx="19548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" name="CustomShape 7"/>
            <p:cNvSpPr/>
            <p:nvPr/>
          </p:nvSpPr>
          <p:spPr>
            <a:xfrm>
              <a:off x="11728440" y="3154320"/>
              <a:ext cx="19548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" name="CustomShape 8"/>
            <p:cNvSpPr/>
            <p:nvPr/>
          </p:nvSpPr>
          <p:spPr>
            <a:xfrm>
              <a:off x="11996280" y="3154320"/>
              <a:ext cx="195480" cy="673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2"/>
          <p:cNvSpPr/>
          <p:nvPr/>
        </p:nvSpPr>
        <p:spPr>
          <a:xfrm flipH="1">
            <a:off x="8575920" y="3335760"/>
            <a:ext cx="3291480" cy="320004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3"/>
          <p:cNvSpPr/>
          <p:nvPr/>
        </p:nvSpPr>
        <p:spPr>
          <a:xfrm>
            <a:off x="641880" y="623160"/>
            <a:ext cx="10904760" cy="5607360"/>
          </a:xfrm>
          <a:prstGeom prst="rect">
            <a:avLst/>
          </a:prstGeom>
          <a:noFill/>
          <a:ln w="1908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Line 4"/>
          <p:cNvSpPr/>
          <p:nvPr/>
        </p:nvSpPr>
        <p:spPr>
          <a:xfrm>
            <a:off x="4654080" y="1852560"/>
            <a:ext cx="0" cy="3236760"/>
          </a:xfrm>
          <a:prstGeom prst="line">
            <a:avLst/>
          </a:prstGeom>
          <a:ln w="1908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TextShape 5"/>
          <p:cNvSpPr txBox="1"/>
          <p:nvPr/>
        </p:nvSpPr>
        <p:spPr>
          <a:xfrm>
            <a:off x="5255280" y="1648800"/>
            <a:ext cx="4702320" cy="35600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According to Georg " we are to understand any collection into a whole M of definite and separate objects m of our intuition or our thought. These objects are called the elements" of 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E64E56C3-9535-4632-86B0-507D00D05FB7}"/>
              </a:ext>
            </a:extLst>
          </p:cNvPr>
          <p:cNvSpPr/>
          <p:nvPr/>
        </p:nvSpPr>
        <p:spPr>
          <a:xfrm rot="16200000">
            <a:off x="9173980" y="3833734"/>
            <a:ext cx="2398425" cy="364760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A9DEB0-C65B-496A-B095-A117E85C9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logical operators to understand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CEB8954B-7C98-48BE-8C2C-F5167A812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335" y="1505853"/>
            <a:ext cx="2077554" cy="927376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1A7C67FE-08CE-460E-87D6-6255EBBEE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590" y="3261766"/>
            <a:ext cx="2128135" cy="946566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90EE9701-8B72-4C61-81E7-007F628DF0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8113" y="5073077"/>
            <a:ext cx="2203087" cy="9590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CCBAD5C-1CB8-4B88-A536-1C5329B9450E}"/>
              </a:ext>
            </a:extLst>
          </p:cNvPr>
          <p:cNvSpPr txBox="1"/>
          <p:nvPr/>
        </p:nvSpPr>
        <p:spPr>
          <a:xfrm>
            <a:off x="4237220" y="1439055"/>
            <a:ext cx="3717560" cy="45949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X and y</a:t>
            </a: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X in y</a:t>
            </a: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X not in 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1A998D-2A0D-4CCE-B4B2-022778050EE0}"/>
              </a:ext>
            </a:extLst>
          </p:cNvPr>
          <p:cNvSpPr/>
          <p:nvPr/>
        </p:nvSpPr>
        <p:spPr>
          <a:xfrm>
            <a:off x="540583" y="484370"/>
            <a:ext cx="11005275" cy="59460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44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0" y="0"/>
            <a:ext cx="1219176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TextShape 2"/>
          <p:cNvSpPr txBox="1"/>
          <p:nvPr/>
        </p:nvSpPr>
        <p:spPr>
          <a:xfrm>
            <a:off x="645120" y="1463040"/>
            <a:ext cx="3795840" cy="2690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b="0" strike="noStrike" spc="-1">
                <a:solidFill>
                  <a:srgbClr val="000000"/>
                </a:solidFill>
                <a:latin typeface="Calibri Light"/>
              </a:rPr>
              <a:t>Methodology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74" name="Group 3"/>
          <p:cNvGrpSpPr/>
          <p:nvPr/>
        </p:nvGrpSpPr>
        <p:grpSpPr>
          <a:xfrm>
            <a:off x="209520" y="4415040"/>
            <a:ext cx="11982240" cy="2088000"/>
            <a:chOff x="209520" y="4415040"/>
            <a:chExt cx="11982240" cy="2088000"/>
          </a:xfrm>
        </p:grpSpPr>
        <p:sp>
          <p:nvSpPr>
            <p:cNvPr id="175" name="CustomShape 4"/>
            <p:cNvSpPr/>
            <p:nvPr/>
          </p:nvSpPr>
          <p:spPr>
            <a:xfrm flipH="1" flipV="1">
              <a:off x="423720" y="4415400"/>
              <a:ext cx="11767680" cy="208728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6" name="Line 5"/>
            <p:cNvSpPr/>
            <p:nvPr/>
          </p:nvSpPr>
          <p:spPr>
            <a:xfrm>
              <a:off x="209520" y="4415040"/>
              <a:ext cx="0" cy="2088000"/>
            </a:xfrm>
            <a:prstGeom prst="line">
              <a:avLst/>
            </a:prstGeom>
            <a:ln w="17784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77" name="CustomShape 6"/>
          <p:cNvSpPr/>
          <p:nvPr/>
        </p:nvSpPr>
        <p:spPr>
          <a:xfrm>
            <a:off x="5133600" y="587880"/>
            <a:ext cx="6504840" cy="5681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80" dir="540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TextShape 7"/>
          <p:cNvSpPr txBox="1"/>
          <p:nvPr/>
        </p:nvSpPr>
        <p:spPr>
          <a:xfrm>
            <a:off x="5656320" y="1463040"/>
            <a:ext cx="5542200" cy="4300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>
            <a:normAutofit fontScale="96500"/>
          </a:bodyPr>
          <a:lstStyle/>
          <a:p>
            <a:pPr marL="228600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Step 1. Define the meanings of cognates in Latin and Romance</a:t>
            </a:r>
            <a:r>
              <a:rPr lang="en-US" sz="2200" spc="-1" dirty="0">
                <a:solidFill>
                  <a:srgbClr val="000000"/>
                </a:solidFill>
                <a:latin typeface="Calibri"/>
              </a:rPr>
              <a:t> </a:t>
            </a:r>
            <a:endParaRPr lang="en-US" dirty="0"/>
          </a:p>
          <a:p>
            <a:pPr marL="228600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Step 2. Separate those meanings and assign them variables.</a:t>
            </a:r>
            <a:r>
              <a:rPr lang="en-US" sz="2200" spc="-1" dirty="0">
                <a:solidFill>
                  <a:srgbClr val="000000"/>
                </a:solidFill>
                <a:latin typeface="Calibri"/>
              </a:rPr>
              <a:t> </a:t>
            </a:r>
            <a:endParaRPr lang="en-US" sz="22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Step 3. Apply those variables to a Set, labelled as the capital letter of the word in Romance.</a:t>
            </a:r>
          </a:p>
          <a:p>
            <a:pPr marL="228600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Step 4. Use the </a:t>
            </a:r>
            <a:r>
              <a:rPr lang="en-US" sz="2200" spc="-1" dirty="0">
                <a:solidFill>
                  <a:srgbClr val="000000"/>
                </a:solidFill>
                <a:latin typeface="Calibri"/>
              </a:rPr>
              <a:t>logical </a:t>
            </a:r>
            <a:r>
              <a:rPr lang="en-US" sz="2200" spc="-1">
                <a:solidFill>
                  <a:srgbClr val="000000"/>
                </a:solidFill>
                <a:latin typeface="Calibri"/>
              </a:rPr>
              <a:t>formalization</a:t>
            </a:r>
            <a:r>
              <a:rPr lang="en-US" sz="2200" spc="-1" dirty="0">
                <a:solidFill>
                  <a:srgbClr val="000000"/>
                </a:solidFill>
                <a:latin typeface="Calibri"/>
              </a:rPr>
              <a:t> of Set Theory .</a:t>
            </a:r>
            <a:endParaRPr lang="en-US" sz="22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A0688-19A5-417D-8C0C-98B2E0F2E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dirty="0"/>
              <a:t>Broadening</a:t>
            </a:r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93E163-F72E-4A43-B0AD-9FEF04A01831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524000" y="5514052"/>
            <a:ext cx="9144000" cy="6519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ts val="1000"/>
              </a:spcBef>
            </a:pPr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155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2"/>
          <p:cNvSpPr/>
          <p:nvPr/>
        </p:nvSpPr>
        <p:spPr>
          <a:xfrm flipH="1">
            <a:off x="8575920" y="3335760"/>
            <a:ext cx="3291480" cy="320004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3"/>
          <p:cNvSpPr/>
          <p:nvPr/>
        </p:nvSpPr>
        <p:spPr>
          <a:xfrm>
            <a:off x="641880" y="623160"/>
            <a:ext cx="10904760" cy="5607360"/>
          </a:xfrm>
          <a:prstGeom prst="rect">
            <a:avLst/>
          </a:prstGeom>
          <a:noFill/>
          <a:ln w="1908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TextShape 4"/>
          <p:cNvSpPr txBox="1"/>
          <p:nvPr/>
        </p:nvSpPr>
        <p:spPr>
          <a:xfrm>
            <a:off x="641002" y="1301146"/>
            <a:ext cx="3880891" cy="44802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5100" b="0" strike="noStrike" spc="-1" dirty="0">
                <a:solidFill>
                  <a:srgbClr val="000000"/>
                </a:solidFill>
                <a:latin typeface="Calibri Light"/>
              </a:rPr>
              <a:t>An example using </a:t>
            </a:r>
            <a:r>
              <a:rPr lang="en-US" sz="5100" spc="-1" dirty="0">
                <a:solidFill>
                  <a:srgbClr val="000000"/>
                </a:solidFill>
                <a:latin typeface="Calibri Light"/>
              </a:rPr>
              <a:t>FABVLARE/</a:t>
            </a:r>
            <a:endParaRPr lang="en-US" dirty="0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90000"/>
              </a:lnSpc>
            </a:pPr>
            <a:r>
              <a:rPr lang="en-US" sz="5100" spc="-1" dirty="0">
                <a:solidFill>
                  <a:srgbClr val="000000"/>
                </a:solidFill>
                <a:latin typeface="Calibri Light"/>
              </a:rPr>
              <a:t>PARABOLARE</a:t>
            </a:r>
          </a:p>
          <a:p>
            <a:pPr algn="r">
              <a:lnSpc>
                <a:spcPct val="90000"/>
              </a:lnSpc>
            </a:pPr>
            <a:r>
              <a:rPr lang="en-US" sz="5100" spc="-1" dirty="0">
                <a:latin typeface="Calibri Light"/>
              </a:rPr>
              <a:t>X= Narration</a:t>
            </a:r>
          </a:p>
        </p:txBody>
      </p:sp>
      <p:sp>
        <p:nvSpPr>
          <p:cNvPr id="153" name="Line 5"/>
          <p:cNvSpPr/>
          <p:nvPr/>
        </p:nvSpPr>
        <p:spPr>
          <a:xfrm>
            <a:off x="4654080" y="1852560"/>
            <a:ext cx="0" cy="3236760"/>
          </a:xfrm>
          <a:prstGeom prst="line">
            <a:avLst/>
          </a:prstGeom>
          <a:ln w="1908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TextShape 6"/>
          <p:cNvSpPr txBox="1"/>
          <p:nvPr/>
        </p:nvSpPr>
        <p:spPr>
          <a:xfrm>
            <a:off x="5255280" y="1648800"/>
            <a:ext cx="4702320" cy="35600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38FB343C-797E-4A05-A6AC-4434EBE8A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425" y="3015008"/>
            <a:ext cx="5810802" cy="5187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1789</TotalTime>
  <Words>1192</Words>
  <Application>Microsoft Office PowerPoint</Application>
  <PresentationFormat>Widescreen</PresentationFormat>
  <Paragraphs>101</Paragraphs>
  <Slides>18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Important logical operators to understand</vt:lpstr>
      <vt:lpstr>PowerPoint Presentation</vt:lpstr>
      <vt:lpstr>Broadening</vt:lpstr>
      <vt:lpstr>PowerPoint Presentation</vt:lpstr>
      <vt:lpstr>PowerPoint Presentation</vt:lpstr>
      <vt:lpstr>PowerPoint Presentation</vt:lpstr>
      <vt:lpstr>Using Casa, for Span and Port</vt:lpstr>
      <vt:lpstr>Narrowing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Theory and Broadening</dc:title>
  <dc:subject/>
  <dc:creator>Sam Johnson</dc:creator>
  <dc:description/>
  <cp:lastModifiedBy/>
  <cp:revision>228</cp:revision>
  <dcterms:created xsi:type="dcterms:W3CDTF">2020-12-04T12:40:25Z</dcterms:created>
  <dcterms:modified xsi:type="dcterms:W3CDTF">2021-12-02T18:12:15Z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22</vt:i4>
  </property>
</Properties>
</file>