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2" r:id="rId1"/>
  </p:sldMasterIdLst>
  <p:notesMasterIdLst>
    <p:notesMasterId r:id="rId24"/>
  </p:notesMasterIdLst>
  <p:sldIdLst>
    <p:sldId id="256" r:id="rId2"/>
    <p:sldId id="270" r:id="rId3"/>
    <p:sldId id="285" r:id="rId4"/>
    <p:sldId id="265" r:id="rId5"/>
    <p:sldId id="281" r:id="rId6"/>
    <p:sldId id="272" r:id="rId7"/>
    <p:sldId id="278" r:id="rId8"/>
    <p:sldId id="279" r:id="rId9"/>
    <p:sldId id="282" r:id="rId10"/>
    <p:sldId id="283" r:id="rId11"/>
    <p:sldId id="284" r:id="rId12"/>
    <p:sldId id="264" r:id="rId13"/>
    <p:sldId id="269" r:id="rId14"/>
    <p:sldId id="261" r:id="rId15"/>
    <p:sldId id="257" r:id="rId16"/>
    <p:sldId id="258" r:id="rId17"/>
    <p:sldId id="280" r:id="rId18"/>
    <p:sldId id="276" r:id="rId19"/>
    <p:sldId id="271" r:id="rId20"/>
    <p:sldId id="277" r:id="rId21"/>
    <p:sldId id="260" r:id="rId22"/>
    <p:sldId id="266" r:id="rId2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89103"/>
  </p:normalViewPr>
  <p:slideViewPr>
    <p:cSldViewPr snapToGrid="0" snapToObjects="1">
      <p:cViewPr varScale="1">
        <p:scale>
          <a:sx n="76" d="100"/>
          <a:sy n="7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827E8-B68D-D149-950A-E9F283E9D0B2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959A20FD-A6ED-EB48-BCEA-486E13B9C719}">
      <dgm:prSet custT="1"/>
      <dgm:spPr/>
      <dgm:t>
        <a:bodyPr/>
        <a:lstStyle/>
        <a:p>
          <a:pPr rtl="0"/>
          <a:r>
            <a:rPr lang="en-GB" sz="2200" noProof="0" dirty="0" smtClean="0">
              <a:latin typeface="Century Gothic" charset="0"/>
              <a:ea typeface="Century Gothic" charset="0"/>
              <a:cs typeface="Century Gothic" charset="0"/>
            </a:rPr>
            <a:t>Teach infants to focus either on shape or function when learning and generalizing novel words.</a:t>
          </a:r>
        </a:p>
      </dgm:t>
    </dgm:pt>
    <dgm:pt modelId="{08C312F4-D7AE-854C-944B-D2B2DFB1F870}" type="parTrans" cxnId="{984D32C0-BA31-F54F-8475-33442DC07C1A}">
      <dgm:prSet/>
      <dgm:spPr/>
      <dgm:t>
        <a:bodyPr/>
        <a:lstStyle/>
        <a:p>
          <a:endParaRPr lang="es-ES_tradnl"/>
        </a:p>
      </dgm:t>
    </dgm:pt>
    <dgm:pt modelId="{3D763FDE-C997-CF4A-9FCB-E0AEB1D59D8D}" type="sibTrans" cxnId="{984D32C0-BA31-F54F-8475-33442DC07C1A}">
      <dgm:prSet/>
      <dgm:spPr/>
      <dgm:t>
        <a:bodyPr/>
        <a:lstStyle/>
        <a:p>
          <a:endParaRPr lang="es-ES_tradnl"/>
        </a:p>
      </dgm:t>
    </dgm:pt>
    <dgm:pt modelId="{A6D3712D-2E70-E948-B3DF-E8650A9E6357}">
      <dgm:prSet custT="1"/>
      <dgm:spPr/>
      <dgm:t>
        <a:bodyPr/>
        <a:lstStyle/>
        <a:p>
          <a:pPr rtl="0"/>
          <a:r>
            <a:rPr lang="en-GB" sz="2200" noProof="0" dirty="0" smtClean="0">
              <a:latin typeface="Century Gothic" charset="0"/>
              <a:ea typeface="Century Gothic" charset="0"/>
              <a:cs typeface="Century Gothic" charset="0"/>
            </a:rPr>
            <a:t>Assess the effects the two strategies have in vocabulary growth.</a:t>
          </a:r>
          <a:endParaRPr lang="en-GB" sz="2200" noProof="0" dirty="0">
            <a:latin typeface="Century Gothic" charset="0"/>
            <a:ea typeface="Century Gothic" charset="0"/>
            <a:cs typeface="Century Gothic" charset="0"/>
          </a:endParaRPr>
        </a:p>
      </dgm:t>
    </dgm:pt>
    <dgm:pt modelId="{B84762E4-59BC-EA49-BEA4-4DE3012FB567}" type="parTrans" cxnId="{A9C863BC-8B98-2341-BB44-2F60285A7DF1}">
      <dgm:prSet/>
      <dgm:spPr/>
      <dgm:t>
        <a:bodyPr/>
        <a:lstStyle/>
        <a:p>
          <a:endParaRPr lang="es-ES_tradnl"/>
        </a:p>
      </dgm:t>
    </dgm:pt>
    <dgm:pt modelId="{96829C00-639F-B143-B74E-EA1CE092CB59}" type="sibTrans" cxnId="{A9C863BC-8B98-2341-BB44-2F60285A7DF1}">
      <dgm:prSet/>
      <dgm:spPr/>
      <dgm:t>
        <a:bodyPr/>
        <a:lstStyle/>
        <a:p>
          <a:endParaRPr lang="es-ES_tradnl"/>
        </a:p>
      </dgm:t>
    </dgm:pt>
    <dgm:pt modelId="{1F63AE76-0130-2A43-86AA-ED12CF4E8D9D}" type="pres">
      <dgm:prSet presAssocID="{997827E8-B68D-D149-950A-E9F283E9D0B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34BDC3D4-DA00-374E-B5C9-5284415094EB}" type="pres">
      <dgm:prSet presAssocID="{959A20FD-A6ED-EB48-BCEA-486E13B9C71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E416C49-D491-1341-9DAA-B83A2A0437B8}" type="pres">
      <dgm:prSet presAssocID="{3D763FDE-C997-CF4A-9FCB-E0AEB1D59D8D}" presName="sibTrans" presStyleCnt="0"/>
      <dgm:spPr/>
    </dgm:pt>
    <dgm:pt modelId="{3B9ACB87-B7AF-134D-A7D3-028083620A3A}" type="pres">
      <dgm:prSet presAssocID="{A6D3712D-2E70-E948-B3DF-E8650A9E635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13D6190F-C05F-9B48-83F1-C70B3629ECC9}" type="presOf" srcId="{997827E8-B68D-D149-950A-E9F283E9D0B2}" destId="{1F63AE76-0130-2A43-86AA-ED12CF4E8D9D}" srcOrd="0" destOrd="0" presId="urn:microsoft.com/office/officeart/2005/8/layout/default"/>
    <dgm:cxn modelId="{984D32C0-BA31-F54F-8475-33442DC07C1A}" srcId="{997827E8-B68D-D149-950A-E9F283E9D0B2}" destId="{959A20FD-A6ED-EB48-BCEA-486E13B9C719}" srcOrd="0" destOrd="0" parTransId="{08C312F4-D7AE-854C-944B-D2B2DFB1F870}" sibTransId="{3D763FDE-C997-CF4A-9FCB-E0AEB1D59D8D}"/>
    <dgm:cxn modelId="{A9C863BC-8B98-2341-BB44-2F60285A7DF1}" srcId="{997827E8-B68D-D149-950A-E9F283E9D0B2}" destId="{A6D3712D-2E70-E948-B3DF-E8650A9E6357}" srcOrd="1" destOrd="0" parTransId="{B84762E4-59BC-EA49-BEA4-4DE3012FB567}" sibTransId="{96829C00-639F-B143-B74E-EA1CE092CB59}"/>
    <dgm:cxn modelId="{99536D0D-7309-2B47-A559-3BB33A74B1B9}" type="presOf" srcId="{A6D3712D-2E70-E948-B3DF-E8650A9E6357}" destId="{3B9ACB87-B7AF-134D-A7D3-028083620A3A}" srcOrd="0" destOrd="0" presId="urn:microsoft.com/office/officeart/2005/8/layout/default"/>
    <dgm:cxn modelId="{B4446148-C921-FA43-9186-980BEC3BD560}" type="presOf" srcId="{959A20FD-A6ED-EB48-BCEA-486E13B9C719}" destId="{34BDC3D4-DA00-374E-B5C9-5284415094EB}" srcOrd="0" destOrd="0" presId="urn:microsoft.com/office/officeart/2005/8/layout/default"/>
    <dgm:cxn modelId="{FAD0F2D5-62D4-0043-8B02-CAA25162D405}" type="presParOf" srcId="{1F63AE76-0130-2A43-86AA-ED12CF4E8D9D}" destId="{34BDC3D4-DA00-374E-B5C9-5284415094EB}" srcOrd="0" destOrd="0" presId="urn:microsoft.com/office/officeart/2005/8/layout/default"/>
    <dgm:cxn modelId="{4D589354-364E-F543-A8FB-9809B126ACEB}" type="presParOf" srcId="{1F63AE76-0130-2A43-86AA-ED12CF4E8D9D}" destId="{FE416C49-D491-1341-9DAA-B83A2A0437B8}" srcOrd="1" destOrd="0" presId="urn:microsoft.com/office/officeart/2005/8/layout/default"/>
    <dgm:cxn modelId="{95D2B48B-8FBE-104D-A152-D2FFDD37FB37}" type="presParOf" srcId="{1F63AE76-0130-2A43-86AA-ED12CF4E8D9D}" destId="{3B9ACB87-B7AF-134D-A7D3-028083620A3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DC3D4-DA00-374E-B5C9-5284415094EB}">
      <dsp:nvSpPr>
        <dsp:cNvPr id="0" name=""/>
        <dsp:cNvSpPr/>
      </dsp:nvSpPr>
      <dsp:spPr>
        <a:xfrm>
          <a:off x="1088" y="823625"/>
          <a:ext cx="4244392" cy="2546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noProof="0" dirty="0" smtClean="0">
              <a:latin typeface="Century Gothic" charset="0"/>
              <a:ea typeface="Century Gothic" charset="0"/>
              <a:cs typeface="Century Gothic" charset="0"/>
            </a:rPr>
            <a:t>Teach infants to focus either on shape or function when learning and generalizing novel words.</a:t>
          </a:r>
        </a:p>
      </dsp:txBody>
      <dsp:txXfrm>
        <a:off x="1088" y="823625"/>
        <a:ext cx="4244392" cy="2546635"/>
      </dsp:txXfrm>
    </dsp:sp>
    <dsp:sp modelId="{3B9ACB87-B7AF-134D-A7D3-028083620A3A}">
      <dsp:nvSpPr>
        <dsp:cNvPr id="0" name=""/>
        <dsp:cNvSpPr/>
      </dsp:nvSpPr>
      <dsp:spPr>
        <a:xfrm>
          <a:off x="4669919" y="823625"/>
          <a:ext cx="4244392" cy="2546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noProof="0" dirty="0" smtClean="0">
              <a:latin typeface="Century Gothic" charset="0"/>
              <a:ea typeface="Century Gothic" charset="0"/>
              <a:cs typeface="Century Gothic" charset="0"/>
            </a:rPr>
            <a:t>Assess the effects the two strategies have in vocabulary growth.</a:t>
          </a:r>
          <a:endParaRPr lang="en-GB" sz="2200" kern="1200" noProof="0" dirty="0">
            <a:latin typeface="Century Gothic" charset="0"/>
            <a:ea typeface="Century Gothic" charset="0"/>
            <a:cs typeface="Century Gothic" charset="0"/>
          </a:endParaRPr>
        </a:p>
      </dsp:txBody>
      <dsp:txXfrm>
        <a:off x="4669919" y="823625"/>
        <a:ext cx="4244392" cy="2546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95B-F804-E94F-8447-C50AB163F883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B8F9B-1FB1-4649-BA6D-FBE0EEA8F55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051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200" dirty="0" smtClean="0"/>
              <a:t>Shape bias trajectory:</a:t>
            </a:r>
          </a:p>
          <a:p>
            <a:pPr lvl="1"/>
            <a:r>
              <a:rPr lang="en-GB" sz="2200" dirty="0" smtClean="0"/>
              <a:t>At 24 months - fragile concept (Hupp, 2015; </a:t>
            </a:r>
            <a:r>
              <a:rPr lang="en-US" sz="2200" dirty="0" smtClean="0"/>
              <a:t>Vlach, 2016</a:t>
            </a:r>
            <a:r>
              <a:rPr lang="en-GB" sz="2200" dirty="0" smtClean="0"/>
              <a:t>).</a:t>
            </a:r>
          </a:p>
          <a:p>
            <a:pPr lvl="1"/>
            <a:r>
              <a:rPr lang="en-GB" sz="2200" dirty="0" smtClean="0"/>
              <a:t>Next couple of years -  shape is dominant (Perry &amp; Samuelson, 2011)</a:t>
            </a:r>
          </a:p>
          <a:p>
            <a:pPr lvl="1"/>
            <a:r>
              <a:rPr lang="en-GB" sz="2200" dirty="0" smtClean="0"/>
              <a:t>5 years old – shape bias well stablished (Landau, Smith &amp; Jones, 1998)</a:t>
            </a:r>
            <a:endParaRPr lang="es-ES_tradnl" sz="2200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B8F9B-1FB1-4649-BA6D-FBE0EEA8F555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404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Two perspectives</a:t>
            </a:r>
          </a:p>
          <a:p>
            <a:pPr lvl="1"/>
            <a:r>
              <a:rPr lang="en-US" sz="2200" dirty="0" smtClean="0"/>
              <a:t>Skill developed later than the shape bias</a:t>
            </a:r>
            <a:r>
              <a:rPr lang="en-GB" sz="2200" dirty="0" smtClean="0"/>
              <a:t> – around 6 years old </a:t>
            </a:r>
            <a:r>
              <a:rPr lang="en-US" sz="2200" dirty="0" smtClean="0"/>
              <a:t>(Imai, </a:t>
            </a:r>
            <a:r>
              <a:rPr lang="en-US" sz="2200" dirty="0" err="1" smtClean="0"/>
              <a:t>Gentner</a:t>
            </a:r>
            <a:r>
              <a:rPr lang="en-US" sz="2200" dirty="0" smtClean="0"/>
              <a:t>,  &amp; Uchida, 1994)</a:t>
            </a:r>
          </a:p>
          <a:p>
            <a:pPr lvl="2"/>
            <a:r>
              <a:rPr lang="en-US" sz="2200" dirty="0" smtClean="0"/>
              <a:t>Shape and function - different influence at different times </a:t>
            </a:r>
          </a:p>
          <a:p>
            <a:pPr lvl="2"/>
            <a:r>
              <a:rPr lang="en-US" sz="2200" dirty="0" smtClean="0"/>
              <a:t>Requires certain cognitive development</a:t>
            </a:r>
          </a:p>
          <a:p>
            <a:pPr lvl="2"/>
            <a:endParaRPr lang="en-GB" sz="2200" dirty="0" smtClean="0"/>
          </a:p>
          <a:p>
            <a:pPr lvl="1"/>
            <a:r>
              <a:rPr lang="en-US" sz="2200" dirty="0" smtClean="0"/>
              <a:t>Early stages can be observed even at 2 years old in specific conditions (e.g. </a:t>
            </a:r>
            <a:r>
              <a:rPr lang="en-US" sz="2200" dirty="0" err="1" smtClean="0"/>
              <a:t>Diesendruck</a:t>
            </a:r>
            <a:r>
              <a:rPr lang="en-US" sz="2200" dirty="0" smtClean="0"/>
              <a:t>, </a:t>
            </a:r>
            <a:r>
              <a:rPr lang="en-US" sz="2200" dirty="0" err="1" smtClean="0"/>
              <a:t>Markson</a:t>
            </a:r>
            <a:r>
              <a:rPr lang="en-US" sz="2200" dirty="0" smtClean="0"/>
              <a:t> &amp; Bloom, 2003, Graham, et al., 1999)</a:t>
            </a:r>
          </a:p>
          <a:p>
            <a:endParaRPr lang="en-US" sz="2200" dirty="0" smtClean="0"/>
          </a:p>
          <a:p>
            <a:r>
              <a:rPr lang="en-US" sz="2200" dirty="0" smtClean="0"/>
              <a:t>Stronger with age 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B8F9B-1FB1-4649-BA6D-FBE0EEA8F555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10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AA9-14FA-AB4A-901A-B5763A4AA662}" type="datetimeFigureOut">
              <a:rPr lang="es-ES_tradnl" smtClean="0"/>
              <a:t>24/7/17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962B56-02D7-DC4D-A446-7D412296CE7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613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215" r:id="rId13"/>
    <p:sldLayoutId id="2147484216" r:id="rId14"/>
    <p:sldLayoutId id="2147484217" r:id="rId15"/>
    <p:sldLayoutId id="21474842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acquisition of words during the first years of life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z="2000" dirty="0" smtClean="0"/>
              <a:t>Claudia Cecilia Zuniga Montanez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7004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35" y="1017792"/>
            <a:ext cx="8352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62" y="1695705"/>
            <a:ext cx="4812030" cy="3600000"/>
          </a:xfrm>
        </p:spPr>
      </p:pic>
      <p:sp>
        <p:nvSpPr>
          <p:cNvPr id="5" name="Rectángulo 4"/>
          <p:cNvSpPr/>
          <p:nvPr/>
        </p:nvSpPr>
        <p:spPr>
          <a:xfrm>
            <a:off x="2592925" y="1905000"/>
            <a:ext cx="347636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charset="0"/>
              <a:buChar char="•"/>
            </a:pPr>
            <a:endParaRPr lang="en-US" sz="2200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sz="2200" dirty="0" smtClean="0"/>
              <a:t>Objects </a:t>
            </a:r>
            <a:r>
              <a:rPr lang="en-US" sz="2200" dirty="0"/>
              <a:t>can also </a:t>
            </a:r>
            <a:r>
              <a:rPr lang="en-US" sz="2200" dirty="0" smtClean="0"/>
              <a:t>be classified </a:t>
            </a:r>
            <a:r>
              <a:rPr lang="en-US" sz="2200" dirty="0"/>
              <a:t>by </a:t>
            </a:r>
            <a:r>
              <a:rPr lang="en-US" sz="2200" dirty="0" smtClean="0"/>
              <a:t>their function</a:t>
            </a:r>
          </a:p>
          <a:p>
            <a:pPr marL="342900" lvl="1" indent="-342900">
              <a:buFont typeface="Arial" charset="0"/>
              <a:buChar char="•"/>
            </a:pPr>
            <a:endParaRPr lang="en-US" sz="2200" dirty="0"/>
          </a:p>
          <a:p>
            <a:pPr marL="342900" lvl="1" indent="-342900">
              <a:buFont typeface="Arial" charset="0"/>
              <a:buChar char="•"/>
            </a:pPr>
            <a:endParaRPr lang="en-US" sz="2200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sz="2200" dirty="0" smtClean="0"/>
              <a:t>Used </a:t>
            </a:r>
            <a:r>
              <a:rPr lang="en-US" sz="2200" dirty="0"/>
              <a:t>by older children and </a:t>
            </a:r>
            <a:r>
              <a:rPr lang="en-US" sz="2200" dirty="0" smtClean="0"/>
              <a:t>adults </a:t>
            </a:r>
            <a:r>
              <a:rPr lang="en-US" dirty="0" smtClean="0"/>
              <a:t>(</a:t>
            </a:r>
            <a:r>
              <a:rPr lang="en-US" dirty="0" err="1" smtClean="0"/>
              <a:t>Diesendruck</a:t>
            </a:r>
            <a:r>
              <a:rPr lang="en-US" dirty="0" smtClean="0"/>
              <a:t>, </a:t>
            </a:r>
            <a:r>
              <a:rPr lang="en-US" dirty="0" err="1" smtClean="0"/>
              <a:t>Markson</a:t>
            </a:r>
            <a:r>
              <a:rPr lang="en-US" dirty="0" smtClean="0"/>
              <a:t>&amp; Bloom, 2003</a:t>
            </a:r>
            <a:r>
              <a:rPr lang="en-US" dirty="0"/>
              <a:t>).</a:t>
            </a:r>
            <a:endParaRPr lang="es-ES_tradnl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dirty="0" smtClean="0"/>
              <a:t>And function?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1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Attention to function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03475" y="1762125"/>
            <a:ext cx="8601952" cy="4440382"/>
          </a:xfrm>
        </p:spPr>
        <p:txBody>
          <a:bodyPr>
            <a:normAutofit/>
          </a:bodyPr>
          <a:lstStyle/>
          <a:p>
            <a:r>
              <a:rPr lang="en-US" sz="2200" dirty="0"/>
              <a:t>O</a:t>
            </a:r>
            <a:r>
              <a:rPr lang="en-US" sz="2200" dirty="0" smtClean="0"/>
              <a:t>bjects can be </a:t>
            </a:r>
            <a:r>
              <a:rPr lang="en-US" sz="2200" dirty="0"/>
              <a:t>used for the same purpose </a:t>
            </a:r>
            <a:r>
              <a:rPr lang="en-US" sz="2200" dirty="0" smtClean="0"/>
              <a:t>and </a:t>
            </a:r>
            <a:r>
              <a:rPr lang="en-US" sz="2200" dirty="0"/>
              <a:t>have different </a:t>
            </a:r>
            <a:r>
              <a:rPr lang="en-US" sz="2200" dirty="0" smtClean="0"/>
              <a:t>properties</a:t>
            </a:r>
          </a:p>
          <a:p>
            <a:endParaRPr lang="en-US" sz="2200" dirty="0" smtClean="0"/>
          </a:p>
          <a:p>
            <a:r>
              <a:rPr lang="en-US" sz="2200" dirty="0" smtClean="0"/>
              <a:t>Function can be </a:t>
            </a:r>
            <a:r>
              <a:rPr lang="en-US" sz="2200" dirty="0"/>
              <a:t>more difficult to understand </a:t>
            </a:r>
            <a:r>
              <a:rPr lang="en-US" sz="2200" dirty="0" smtClean="0"/>
              <a:t>- less </a:t>
            </a:r>
            <a:r>
              <a:rPr lang="en-US" sz="2200" dirty="0"/>
              <a:t>intuitive </a:t>
            </a:r>
            <a:r>
              <a:rPr lang="en-US" sz="2200" dirty="0" smtClean="0"/>
              <a:t>and </a:t>
            </a:r>
            <a:r>
              <a:rPr lang="en-US" sz="2200" dirty="0"/>
              <a:t>not </a:t>
            </a:r>
            <a:r>
              <a:rPr lang="en-US" sz="2200" dirty="0" smtClean="0"/>
              <a:t>obvious</a:t>
            </a:r>
          </a:p>
          <a:p>
            <a:endParaRPr lang="en-US" sz="2200" dirty="0"/>
          </a:p>
          <a:p>
            <a:r>
              <a:rPr lang="en-US" sz="2200" dirty="0"/>
              <a:t>When and under which conditions a successful function mapping occurs? </a:t>
            </a:r>
          </a:p>
          <a:p>
            <a:pPr lvl="1"/>
            <a:r>
              <a:rPr lang="en-US" sz="2200" dirty="0"/>
              <a:t>Contradictory results </a:t>
            </a:r>
          </a:p>
          <a:p>
            <a:pPr lvl="1"/>
            <a:r>
              <a:rPr lang="en-US" sz="2200" dirty="0"/>
              <a:t>Different methodologies and stimuli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6312" y="1185864"/>
            <a:ext cx="8915400" cy="4753934"/>
          </a:xfrm>
        </p:spPr>
        <p:txBody>
          <a:bodyPr>
            <a:noAutofit/>
          </a:bodyPr>
          <a:lstStyle/>
          <a:p>
            <a:r>
              <a:rPr lang="en-GB" sz="2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Can infants learn to attend to shape or function when learning and generalizing novel words?</a:t>
            </a:r>
          </a:p>
          <a:p>
            <a:endParaRPr lang="en-GB" sz="22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GB" sz="2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Can infants transfer/generalize this knowledge?</a:t>
            </a:r>
          </a:p>
          <a:p>
            <a:endParaRPr lang="en-GB" sz="22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GB" sz="2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Attending to shape or function can boost infant´s vocabulary?</a:t>
            </a:r>
          </a:p>
          <a:p>
            <a:endParaRPr lang="en-GB" sz="22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GB" sz="2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Training is better than no training?</a:t>
            </a:r>
          </a:p>
          <a:p>
            <a:endParaRPr lang="en-GB" sz="22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GB" sz="22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Which training is better?</a:t>
            </a:r>
          </a:p>
          <a:p>
            <a:endParaRPr lang="en-GB" sz="22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GB" sz="22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2" y="3902304"/>
            <a:ext cx="3336608" cy="26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</a:t>
            </a:r>
            <a:endParaRPr lang="en-GB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93359"/>
              </p:ext>
            </p:extLst>
          </p:nvPr>
        </p:nvGraphicFramePr>
        <p:xfrm>
          <a:off x="2589213" y="1717964"/>
          <a:ext cx="8915400" cy="419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5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Methodology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8799" y="1614488"/>
            <a:ext cx="6701051" cy="4867591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Participants	</a:t>
            </a:r>
          </a:p>
          <a:p>
            <a:pPr lvl="1"/>
            <a:r>
              <a:rPr lang="en-GB" sz="2000" dirty="0" smtClean="0"/>
              <a:t>32 infants - 17 month-olds</a:t>
            </a:r>
          </a:p>
          <a:p>
            <a:pPr lvl="1"/>
            <a:r>
              <a:rPr lang="en-GB" sz="2000" dirty="0"/>
              <a:t>4</a:t>
            </a:r>
            <a:r>
              <a:rPr lang="en-GB" sz="2000" dirty="0" smtClean="0"/>
              <a:t> conditions</a:t>
            </a:r>
          </a:p>
          <a:p>
            <a:pPr lvl="2"/>
            <a:r>
              <a:rPr lang="en-GB" sz="2000" dirty="0" smtClean="0"/>
              <a:t>Shape training condition</a:t>
            </a:r>
          </a:p>
          <a:p>
            <a:pPr lvl="2"/>
            <a:r>
              <a:rPr lang="en-GB" sz="2000" dirty="0" smtClean="0"/>
              <a:t>Function training condition</a:t>
            </a:r>
          </a:p>
          <a:p>
            <a:pPr lvl="2"/>
            <a:r>
              <a:rPr lang="en-GB" sz="2000" dirty="0" smtClean="0"/>
              <a:t>Control shape condition</a:t>
            </a:r>
          </a:p>
          <a:p>
            <a:pPr lvl="2"/>
            <a:r>
              <a:rPr lang="en-GB" sz="2000" dirty="0" smtClean="0"/>
              <a:t>Control function condition</a:t>
            </a:r>
          </a:p>
          <a:p>
            <a:pPr lvl="2"/>
            <a:endParaRPr lang="en-GB" sz="2000" dirty="0" smtClean="0"/>
          </a:p>
          <a:p>
            <a:r>
              <a:rPr lang="en-GB" sz="2000" dirty="0" smtClean="0"/>
              <a:t>Initial and final vocabulary assessment</a:t>
            </a:r>
            <a:r>
              <a:rPr lang="en-GB" sz="2000" dirty="0"/>
              <a:t> </a:t>
            </a:r>
            <a:r>
              <a:rPr lang="en-GB" sz="2200" dirty="0" smtClean="0"/>
              <a:t>- CDI</a:t>
            </a:r>
            <a:endParaRPr lang="en-GB" sz="2200" dirty="0"/>
          </a:p>
          <a:p>
            <a:endParaRPr lang="en-GB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40" y="1905000"/>
            <a:ext cx="2974340" cy="404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Shape training condition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1593273"/>
            <a:ext cx="8729577" cy="4807527"/>
          </a:xfrm>
        </p:spPr>
        <p:txBody>
          <a:bodyPr>
            <a:noAutofit/>
          </a:bodyPr>
          <a:lstStyle/>
          <a:p>
            <a:r>
              <a:rPr lang="en-GB" sz="2200" dirty="0" smtClean="0"/>
              <a:t>9 sessions: 7 training sessions and 2 test sessions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6" y="2178908"/>
            <a:ext cx="5629189" cy="42218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29" y="2197443"/>
            <a:ext cx="5604476" cy="4203357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5095101" y="3997036"/>
            <a:ext cx="2122617" cy="169493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457" y="2160373"/>
            <a:ext cx="5653903" cy="4240427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3341816" y="4289854"/>
            <a:ext cx="2119870" cy="211094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65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training condition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58097"/>
            <a:ext cx="8915400" cy="4453125"/>
          </a:xfrm>
        </p:spPr>
        <p:txBody>
          <a:bodyPr>
            <a:normAutofit/>
          </a:bodyPr>
          <a:lstStyle/>
          <a:p>
            <a:r>
              <a:rPr lang="en-GB" sz="2200" dirty="0"/>
              <a:t>9 sessions: 7 training sessions and 2 test </a:t>
            </a:r>
            <a:r>
              <a:rPr lang="en-GB" sz="2200" dirty="0" smtClean="0"/>
              <a:t>sessions</a:t>
            </a:r>
            <a:endParaRPr lang="en-GB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30" y="2255108"/>
            <a:ext cx="5346357" cy="40097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87" y="2245521"/>
            <a:ext cx="5472000" cy="4104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42" y="2166667"/>
            <a:ext cx="5741773" cy="430633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65" y="2138107"/>
            <a:ext cx="5796349" cy="4347262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5432854" y="3654869"/>
            <a:ext cx="2026508" cy="27232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2" y="2069899"/>
            <a:ext cx="5940324" cy="4455243"/>
          </a:xfrm>
          <a:prstGeom prst="rect">
            <a:avLst/>
          </a:prstGeom>
        </p:spPr>
      </p:pic>
      <p:grpSp>
        <p:nvGrpSpPr>
          <p:cNvPr id="14" name="Agrupar 13"/>
          <p:cNvGrpSpPr>
            <a:grpSpLocks noChangeAspect="1"/>
          </p:cNvGrpSpPr>
          <p:nvPr/>
        </p:nvGrpSpPr>
        <p:grpSpPr>
          <a:xfrm>
            <a:off x="3352802" y="2069899"/>
            <a:ext cx="6031800" cy="4523451"/>
            <a:chOff x="0" y="0"/>
            <a:chExt cx="2399665" cy="1799590"/>
          </a:xfrm>
        </p:grpSpPr>
        <p:pic>
          <p:nvPicPr>
            <p:cNvPr id="15" name="Imagen 14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399665" cy="179959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160" y="186121"/>
              <a:ext cx="269365" cy="360000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402" y="1426942"/>
              <a:ext cx="269365" cy="3600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50" y="1439590"/>
              <a:ext cx="303158" cy="3600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80" y="1426942"/>
              <a:ext cx="303158" cy="360000"/>
            </a:xfrm>
            <a:prstGeom prst="rect">
              <a:avLst/>
            </a:prstGeom>
          </p:spPr>
        </p:pic>
      </p:grpSp>
      <p:sp>
        <p:nvSpPr>
          <p:cNvPr id="20" name="Elipse 19"/>
          <p:cNvSpPr/>
          <p:nvPr/>
        </p:nvSpPr>
        <p:spPr>
          <a:xfrm>
            <a:off x="7253726" y="3551081"/>
            <a:ext cx="1659927" cy="304226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451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Control </a:t>
            </a:r>
            <a:r>
              <a:rPr lang="es-ES_tradnl" dirty="0" err="1" smtClean="0"/>
              <a:t>conditions</a:t>
            </a:r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19091" y="1905000"/>
            <a:ext cx="8915400" cy="4006222"/>
          </a:xfrm>
        </p:spPr>
        <p:txBody>
          <a:bodyPr>
            <a:noAutofit/>
          </a:bodyPr>
          <a:lstStyle/>
          <a:p>
            <a:endParaRPr lang="en-GB" sz="2200" dirty="0" smtClean="0"/>
          </a:p>
          <a:p>
            <a:r>
              <a:rPr lang="en-GB" sz="2200" dirty="0" smtClean="0"/>
              <a:t>Free play during 7 sessions</a:t>
            </a:r>
          </a:p>
          <a:p>
            <a:endParaRPr lang="en-GB" sz="2200" dirty="0"/>
          </a:p>
          <a:p>
            <a:endParaRPr lang="en-GB" sz="2200" dirty="0" smtClean="0"/>
          </a:p>
          <a:p>
            <a:r>
              <a:rPr lang="en-GB" sz="2200" dirty="0" smtClean="0"/>
              <a:t>Same tests during session 8 and 9 than training conditions</a:t>
            </a:r>
            <a:endParaRPr lang="en-GB" sz="2200" dirty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95526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Hypotheses</a:t>
            </a:r>
            <a:r>
              <a:rPr lang="es-ES_tradnl" dirty="0" smtClean="0"/>
              <a:t>/</a:t>
            </a:r>
            <a:r>
              <a:rPr lang="es-ES_tradnl" dirty="0" err="1" smtClean="0"/>
              <a:t>Expected</a:t>
            </a:r>
            <a:r>
              <a:rPr lang="es-ES_tradnl" dirty="0" smtClean="0"/>
              <a:t> </a:t>
            </a:r>
            <a:r>
              <a:rPr lang="es-ES_tradnl" dirty="0" err="1" smtClean="0"/>
              <a:t>results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0076" y="1482811"/>
            <a:ext cx="9354536" cy="4889413"/>
          </a:xfrm>
        </p:spPr>
        <p:txBody>
          <a:bodyPr>
            <a:noAutofit/>
          </a:bodyPr>
          <a:lstStyle/>
          <a:p>
            <a:r>
              <a:rPr lang="en-US" sz="2200" dirty="0"/>
              <a:t>Shape </a:t>
            </a:r>
            <a:r>
              <a:rPr lang="en-US" sz="2200" dirty="0" smtClean="0"/>
              <a:t>training condition</a:t>
            </a:r>
          </a:p>
          <a:p>
            <a:pPr lvl="1"/>
            <a:r>
              <a:rPr lang="en-US" sz="2200" dirty="0" smtClean="0"/>
              <a:t>Prefer shape matching objects </a:t>
            </a:r>
          </a:p>
          <a:p>
            <a:pPr lvl="1"/>
            <a:r>
              <a:rPr lang="en-US" sz="2200" dirty="0" smtClean="0"/>
              <a:t>Significant productive vocabulary growth - higher than </a:t>
            </a:r>
            <a:r>
              <a:rPr lang="en-US" sz="2200" dirty="0"/>
              <a:t>other </a:t>
            </a:r>
            <a:r>
              <a:rPr lang="en-US" sz="2200" dirty="0" smtClean="0"/>
              <a:t>conditions</a:t>
            </a:r>
            <a:endParaRPr lang="en-US" sz="2200" dirty="0"/>
          </a:p>
          <a:p>
            <a:r>
              <a:rPr lang="en-US" sz="2200" dirty="0" smtClean="0"/>
              <a:t>Function training condition</a:t>
            </a:r>
          </a:p>
          <a:p>
            <a:pPr lvl="1"/>
            <a:r>
              <a:rPr lang="en-US" sz="2200" dirty="0" smtClean="0"/>
              <a:t>Prefer function matching objects</a:t>
            </a:r>
            <a:endParaRPr lang="en-US" sz="2200" dirty="0"/>
          </a:p>
          <a:p>
            <a:pPr lvl="1"/>
            <a:r>
              <a:rPr lang="en-US" sz="2200" dirty="0" smtClean="0"/>
              <a:t>Significant vocabulary growth?</a:t>
            </a:r>
          </a:p>
          <a:p>
            <a:pPr lvl="1"/>
            <a:r>
              <a:rPr lang="en-US" sz="2200" dirty="0" smtClean="0"/>
              <a:t>Shape vs function?</a:t>
            </a:r>
            <a:endParaRPr lang="en-US" sz="2200" dirty="0"/>
          </a:p>
          <a:p>
            <a:r>
              <a:rPr lang="en-US" sz="2200" dirty="0"/>
              <a:t>Control shape condition and control function condition</a:t>
            </a:r>
          </a:p>
          <a:p>
            <a:pPr lvl="1"/>
            <a:r>
              <a:rPr lang="en-US" sz="2200" dirty="0"/>
              <a:t>Random selection</a:t>
            </a:r>
          </a:p>
          <a:p>
            <a:pPr lvl="1"/>
            <a:r>
              <a:rPr lang="en-US" sz="2200" dirty="0"/>
              <a:t>Reduced significant vocabulary growth compared to training </a:t>
            </a:r>
            <a:r>
              <a:rPr lang="en-US" sz="2200" dirty="0" smtClean="0"/>
              <a:t>conditions</a:t>
            </a:r>
            <a:endParaRPr lang="es-ES_tradnl" sz="2200" dirty="0"/>
          </a:p>
          <a:p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183381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Vocabulary</a:t>
            </a:r>
            <a:r>
              <a:rPr lang="es-ES_tradnl" dirty="0" smtClean="0"/>
              <a:t> </a:t>
            </a:r>
            <a:r>
              <a:rPr lang="es-ES_tradnl" dirty="0" err="1" smtClean="0"/>
              <a:t>learning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84960"/>
            <a:ext cx="8915400" cy="4530090"/>
          </a:xfrm>
        </p:spPr>
        <p:txBody>
          <a:bodyPr>
            <a:normAutofit/>
          </a:bodyPr>
          <a:lstStyle/>
          <a:p>
            <a:r>
              <a:rPr lang="en-GB" sz="2200" dirty="0" smtClean="0"/>
              <a:t>Language acquisition </a:t>
            </a:r>
            <a:endParaRPr lang="en-GB" sz="2200" dirty="0"/>
          </a:p>
          <a:p>
            <a:pPr lvl="1"/>
            <a:r>
              <a:rPr lang="en-GB" sz="2200" dirty="0"/>
              <a:t>W</a:t>
            </a:r>
            <a:r>
              <a:rPr lang="en-GB" sz="2200" dirty="0" smtClean="0"/>
              <a:t>hen do infants start talking?</a:t>
            </a:r>
          </a:p>
          <a:p>
            <a:pPr lvl="1"/>
            <a:r>
              <a:rPr lang="en-GB" sz="2200" dirty="0" smtClean="0"/>
              <a:t>Which words do they learn first?</a:t>
            </a:r>
          </a:p>
          <a:p>
            <a:pPr lvl="1"/>
            <a:endParaRPr lang="en-GB" sz="2200" dirty="0" smtClean="0"/>
          </a:p>
          <a:p>
            <a:endParaRPr lang="es-ES_tradnl" dirty="0"/>
          </a:p>
        </p:txBody>
      </p:sp>
      <p:sp>
        <p:nvSpPr>
          <p:cNvPr id="4" name="Rectángulo redondeado 3"/>
          <p:cNvSpPr/>
          <p:nvPr/>
        </p:nvSpPr>
        <p:spPr>
          <a:xfrm>
            <a:off x="2099733" y="3810000"/>
            <a:ext cx="2184400" cy="1794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New </a:t>
            </a:r>
            <a:r>
              <a:rPr lang="en-GB" sz="2200" dirty="0" smtClean="0"/>
              <a:t>born </a:t>
            </a:r>
            <a:r>
              <a:rPr lang="en-GB" sz="2200" dirty="0"/>
              <a:t>- sounds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5181599" y="3809998"/>
            <a:ext cx="2184400" cy="1794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15 to 24 months </a:t>
            </a:r>
            <a:r>
              <a:rPr lang="en-GB" sz="2200"/>
              <a:t>old </a:t>
            </a:r>
            <a:r>
              <a:rPr lang="en-GB" sz="2200" smtClean="0"/>
              <a:t>– 50 to 300 </a:t>
            </a:r>
            <a:r>
              <a:rPr lang="en-GB" sz="2200" dirty="0"/>
              <a:t>words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8263465" y="3809998"/>
            <a:ext cx="2540000" cy="1794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3 year olds - highly skilled word learners</a:t>
            </a:r>
          </a:p>
        </p:txBody>
      </p:sp>
      <p:sp>
        <p:nvSpPr>
          <p:cNvPr id="8" name="Elipse 7"/>
          <p:cNvSpPr/>
          <p:nvPr/>
        </p:nvSpPr>
        <p:spPr>
          <a:xfrm>
            <a:off x="4859336" y="3321576"/>
            <a:ext cx="2828925" cy="27717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19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directions</a:t>
            </a:r>
            <a:endParaRPr lang="en-GB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Rectángulo redondeado 4"/>
          <p:cNvSpPr/>
          <p:nvPr/>
        </p:nvSpPr>
        <p:spPr>
          <a:xfrm>
            <a:off x="2866767" y="2490173"/>
            <a:ext cx="3904736" cy="3064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200" dirty="0">
                <a:latin typeface="Century Gothic" charset="0"/>
                <a:ea typeface="Century Gothic" charset="0"/>
                <a:cs typeface="Century Gothic" charset="0"/>
              </a:rPr>
              <a:t>Results will provide information regarding techniques to boost the vocabulary of typically developed infants, and potentially infants with language delays.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7049057" y="2490173"/>
            <a:ext cx="3997884" cy="3064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200" dirty="0" smtClean="0">
                <a:latin typeface="Century Gothic" charset="0"/>
                <a:ea typeface="Century Gothic" charset="0"/>
                <a:cs typeface="Century Gothic" charset="0"/>
              </a:rPr>
              <a:t>Study 2 : Late talkers and the use of shape bias as a </a:t>
            </a:r>
            <a:r>
              <a:rPr lang="en-GB" sz="2200" smtClean="0">
                <a:latin typeface="Century Gothic" charset="0"/>
                <a:ea typeface="Century Gothic" charset="0"/>
                <a:cs typeface="Century Gothic" charset="0"/>
              </a:rPr>
              <a:t>language intervention</a:t>
            </a:r>
            <a:endParaRPr lang="en-GB" sz="2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28576"/>
            <a:ext cx="8911687" cy="1280890"/>
          </a:xfrm>
        </p:spPr>
        <p:txBody>
          <a:bodyPr>
            <a:normAutofit/>
          </a:bodyPr>
          <a:lstStyle/>
          <a:p>
            <a:r>
              <a:rPr lang="es-ES_tradnl" sz="3400" dirty="0" err="1" smtClean="0"/>
              <a:t>References</a:t>
            </a:r>
            <a:endParaRPr lang="es-ES_tradnl" sz="3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6346" y="1269242"/>
            <a:ext cx="9348266" cy="5332279"/>
          </a:xfrm>
        </p:spPr>
        <p:txBody>
          <a:bodyPr>
            <a:normAutofit fontScale="40000" lnSpcReduction="20000"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Bloom, P. (2000). How children learn the meaning of words. Cambridge, MA: MIT Press</a:t>
            </a:r>
            <a:r>
              <a:rPr lang="en-US" sz="37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3700" dirty="0" err="1">
                <a:solidFill>
                  <a:schemeClr val="tx1"/>
                </a:solidFill>
              </a:rPr>
              <a:t>Dansereau</a:t>
            </a:r>
            <a:r>
              <a:rPr lang="en-GB" sz="3700" dirty="0">
                <a:solidFill>
                  <a:schemeClr val="tx1"/>
                </a:solidFill>
              </a:rPr>
              <a:t>, D. R. (2016). Young children, sound-producing objects, and the shape bias. </a:t>
            </a:r>
            <a:r>
              <a:rPr lang="en-GB" sz="3700" i="1" dirty="0">
                <a:solidFill>
                  <a:schemeClr val="tx1"/>
                </a:solidFill>
              </a:rPr>
              <a:t>Psychology of Music,</a:t>
            </a:r>
            <a:r>
              <a:rPr lang="en-GB" sz="3700" dirty="0">
                <a:solidFill>
                  <a:schemeClr val="tx1"/>
                </a:solidFill>
              </a:rPr>
              <a:t>030573561665346. </a:t>
            </a:r>
            <a:r>
              <a:rPr lang="en-GB" sz="3700" dirty="0" smtClean="0">
                <a:solidFill>
                  <a:schemeClr val="tx1"/>
                </a:solidFill>
              </a:rPr>
              <a:t>doi:10.1177/0305735616653465</a:t>
            </a:r>
          </a:p>
          <a:p>
            <a:r>
              <a:rPr lang="en-US" sz="3700" dirty="0" err="1">
                <a:solidFill>
                  <a:schemeClr val="tx1"/>
                </a:solidFill>
              </a:rPr>
              <a:t>Diesendruck</a:t>
            </a:r>
            <a:r>
              <a:rPr lang="en-US" sz="3700" dirty="0">
                <a:solidFill>
                  <a:schemeClr val="tx1"/>
                </a:solidFill>
              </a:rPr>
              <a:t>, G., </a:t>
            </a:r>
            <a:r>
              <a:rPr lang="en-US" sz="3700" dirty="0" err="1">
                <a:solidFill>
                  <a:schemeClr val="tx1"/>
                </a:solidFill>
              </a:rPr>
              <a:t>Markson</a:t>
            </a:r>
            <a:r>
              <a:rPr lang="en-US" sz="3700" dirty="0">
                <a:solidFill>
                  <a:schemeClr val="tx1"/>
                </a:solidFill>
              </a:rPr>
              <a:t>, L., &amp; Bloom, P. (2003). Children's reliance on creator's intent in extending names for Artifacts. </a:t>
            </a:r>
            <a:r>
              <a:rPr lang="en-US" sz="3700" i="1" dirty="0">
                <a:solidFill>
                  <a:schemeClr val="tx1"/>
                </a:solidFill>
              </a:rPr>
              <a:t>Psychological Science,14</a:t>
            </a:r>
            <a:r>
              <a:rPr lang="en-US" sz="3700" dirty="0">
                <a:solidFill>
                  <a:schemeClr val="tx1"/>
                </a:solidFill>
              </a:rPr>
              <a:t>(2), 164-169. </a:t>
            </a:r>
            <a:r>
              <a:rPr lang="en-US" sz="3700" dirty="0" smtClean="0">
                <a:solidFill>
                  <a:schemeClr val="tx1"/>
                </a:solidFill>
              </a:rPr>
              <a:t>doi:10.1111/1467-9280.t01-1-01436</a:t>
            </a:r>
            <a:endParaRPr lang="en-GB" sz="3700" dirty="0" smtClean="0">
              <a:solidFill>
                <a:schemeClr val="tx1"/>
              </a:solidFill>
            </a:endParaRPr>
          </a:p>
          <a:p>
            <a:r>
              <a:rPr lang="en-US" sz="3700" dirty="0">
                <a:solidFill>
                  <a:schemeClr val="tx1"/>
                </a:solidFill>
              </a:rPr>
              <a:t>Graham, S. A., Williams, L. D., &amp; Huber, J. F. (1999). Preschoolers' and Adults' Reliance on Object Shape and Object Function for Lexical Extension. </a:t>
            </a:r>
            <a:r>
              <a:rPr lang="en-US" sz="3700" i="1" dirty="0">
                <a:solidFill>
                  <a:schemeClr val="tx1"/>
                </a:solidFill>
              </a:rPr>
              <a:t>Journal of Experimental Child Psychology,74</a:t>
            </a:r>
            <a:r>
              <a:rPr lang="en-US" sz="3700" dirty="0">
                <a:solidFill>
                  <a:schemeClr val="tx1"/>
                </a:solidFill>
              </a:rPr>
              <a:t>(2), 128-151. </a:t>
            </a:r>
            <a:r>
              <a:rPr lang="en-US" sz="3700" dirty="0" smtClean="0">
                <a:solidFill>
                  <a:schemeClr val="tx1"/>
                </a:solidFill>
              </a:rPr>
              <a:t>doi:10.1006/jecp.1999.2514</a:t>
            </a:r>
          </a:p>
          <a:p>
            <a:r>
              <a:rPr lang="en-US" sz="3700" dirty="0">
                <a:solidFill>
                  <a:schemeClr val="tx1"/>
                </a:solidFill>
              </a:rPr>
              <a:t>Hoff, E. (2014). </a:t>
            </a:r>
            <a:r>
              <a:rPr lang="en-US" sz="3700" i="1" dirty="0">
                <a:solidFill>
                  <a:schemeClr val="tx1"/>
                </a:solidFill>
              </a:rPr>
              <a:t>Language development</a:t>
            </a:r>
            <a:r>
              <a:rPr lang="en-US" sz="3700" dirty="0">
                <a:solidFill>
                  <a:schemeClr val="tx1"/>
                </a:solidFill>
              </a:rPr>
              <a:t>. Belmont, CA: Wadsworth/Thomson Learning</a:t>
            </a:r>
            <a:r>
              <a:rPr lang="en-US" sz="37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3700" dirty="0">
                <a:solidFill>
                  <a:schemeClr val="tx1"/>
                </a:solidFill>
              </a:rPr>
              <a:t>Hupp, J. M. (2015). Development of the Shape Bias During the Second Year. </a:t>
            </a:r>
            <a:r>
              <a:rPr lang="en-GB" sz="3700" i="1" dirty="0">
                <a:solidFill>
                  <a:schemeClr val="tx1"/>
                </a:solidFill>
              </a:rPr>
              <a:t>The Journal of Genetic Psychology,176</a:t>
            </a:r>
            <a:r>
              <a:rPr lang="en-GB" sz="3700" dirty="0">
                <a:solidFill>
                  <a:schemeClr val="tx1"/>
                </a:solidFill>
              </a:rPr>
              <a:t>(2), 82-92. </a:t>
            </a:r>
            <a:r>
              <a:rPr lang="en-GB" sz="3700" dirty="0" smtClean="0">
                <a:solidFill>
                  <a:schemeClr val="tx1"/>
                </a:solidFill>
              </a:rPr>
              <a:t>doi:10.1080/00221325.2015.1006563</a:t>
            </a:r>
          </a:p>
          <a:p>
            <a:r>
              <a:rPr lang="en-GB" sz="3700" dirty="0" smtClean="0">
                <a:solidFill>
                  <a:schemeClr val="tx1"/>
                </a:solidFill>
              </a:rPr>
              <a:t>Landau</a:t>
            </a:r>
            <a:r>
              <a:rPr lang="en-GB" sz="3700" dirty="0">
                <a:solidFill>
                  <a:schemeClr val="tx1"/>
                </a:solidFill>
              </a:rPr>
              <a:t>, B., Smith, L. B., &amp; Jones, S. S. (1988). The importance of shape in early lexical learning. </a:t>
            </a:r>
            <a:r>
              <a:rPr lang="en-GB" sz="3700" i="1" dirty="0">
                <a:solidFill>
                  <a:schemeClr val="tx1"/>
                </a:solidFill>
              </a:rPr>
              <a:t>Cognitive Development,3</a:t>
            </a:r>
            <a:r>
              <a:rPr lang="en-GB" sz="3700" dirty="0">
                <a:solidFill>
                  <a:schemeClr val="tx1"/>
                </a:solidFill>
              </a:rPr>
              <a:t>(3), 299-321. </a:t>
            </a:r>
            <a:r>
              <a:rPr lang="en-GB" sz="3700" dirty="0" smtClean="0">
                <a:solidFill>
                  <a:schemeClr val="tx1"/>
                </a:solidFill>
              </a:rPr>
              <a:t>doi:10.1016/0885-2014(88)90014-7</a:t>
            </a:r>
          </a:p>
          <a:p>
            <a:r>
              <a:rPr lang="en-GB" sz="3700" dirty="0" smtClean="0">
                <a:solidFill>
                  <a:schemeClr val="tx1"/>
                </a:solidFill>
              </a:rPr>
              <a:t>Perry</a:t>
            </a:r>
            <a:r>
              <a:rPr lang="en-GB" sz="3700" dirty="0">
                <a:solidFill>
                  <a:schemeClr val="tx1"/>
                </a:solidFill>
              </a:rPr>
              <a:t>, L. K., &amp; Samuelson, L. K. (2011). The Shape of the Vocabulary Predicts the Shape of the Bias. </a:t>
            </a:r>
            <a:r>
              <a:rPr lang="en-GB" sz="3700" i="1" dirty="0">
                <a:solidFill>
                  <a:schemeClr val="tx1"/>
                </a:solidFill>
              </a:rPr>
              <a:t>Frontiers in Psychology,2</a:t>
            </a:r>
            <a:r>
              <a:rPr lang="en-GB" sz="3700" dirty="0">
                <a:solidFill>
                  <a:schemeClr val="tx1"/>
                </a:solidFill>
              </a:rPr>
              <a:t>. </a:t>
            </a:r>
            <a:r>
              <a:rPr lang="en-GB" sz="3700" dirty="0" smtClean="0">
                <a:solidFill>
                  <a:schemeClr val="tx1"/>
                </a:solidFill>
              </a:rPr>
              <a:t>doi:10.3389/fpsyg.2011.00345</a:t>
            </a:r>
            <a:endParaRPr lang="en-US" sz="3700" dirty="0" smtClean="0">
              <a:solidFill>
                <a:schemeClr val="tx1"/>
              </a:solidFill>
            </a:endParaRPr>
          </a:p>
          <a:p>
            <a:r>
              <a:rPr lang="en-US" sz="3700" dirty="0" smtClean="0">
                <a:solidFill>
                  <a:schemeClr val="tx1"/>
                </a:solidFill>
              </a:rPr>
              <a:t>Smith</a:t>
            </a:r>
            <a:r>
              <a:rPr lang="en-US" sz="3700" dirty="0">
                <a:solidFill>
                  <a:schemeClr val="tx1"/>
                </a:solidFill>
              </a:rPr>
              <a:t>, L. B., Jones, S. S., Landau, B., </a:t>
            </a:r>
            <a:r>
              <a:rPr lang="en-US" sz="3700" dirty="0" err="1">
                <a:solidFill>
                  <a:schemeClr val="tx1"/>
                </a:solidFill>
              </a:rPr>
              <a:t>Gershkoff</a:t>
            </a:r>
            <a:r>
              <a:rPr lang="en-US" sz="3700" dirty="0">
                <a:solidFill>
                  <a:schemeClr val="tx1"/>
                </a:solidFill>
              </a:rPr>
              <a:t>-Stowe, L., &amp; Samuelson, L. (2002). Object name Learning Provides On-the-Job Training for Attention. </a:t>
            </a:r>
            <a:r>
              <a:rPr lang="en-US" sz="3700" i="1" dirty="0">
                <a:solidFill>
                  <a:schemeClr val="tx1"/>
                </a:solidFill>
              </a:rPr>
              <a:t>Psychological Science,13</a:t>
            </a:r>
            <a:r>
              <a:rPr lang="en-US" sz="3700" dirty="0">
                <a:solidFill>
                  <a:schemeClr val="tx1"/>
                </a:solidFill>
              </a:rPr>
              <a:t>(1), 13-19. </a:t>
            </a:r>
            <a:r>
              <a:rPr lang="en-US" sz="3700" dirty="0" smtClean="0">
                <a:solidFill>
                  <a:schemeClr val="tx1"/>
                </a:solidFill>
              </a:rPr>
              <a:t>doi:10.1111/1467-9280.00403</a:t>
            </a:r>
          </a:p>
          <a:p>
            <a:r>
              <a:rPr lang="en-GB" sz="3700" dirty="0" smtClean="0">
                <a:solidFill>
                  <a:schemeClr val="tx1"/>
                </a:solidFill>
              </a:rPr>
              <a:t>Vlach</a:t>
            </a:r>
            <a:r>
              <a:rPr lang="en-GB" sz="3700" dirty="0">
                <a:solidFill>
                  <a:schemeClr val="tx1"/>
                </a:solidFill>
              </a:rPr>
              <a:t>, H. A. (2016). How we categorize objects is related to how we remember them: The shape bias as a memory bias. </a:t>
            </a:r>
            <a:r>
              <a:rPr lang="en-GB" sz="3700" i="1" dirty="0">
                <a:solidFill>
                  <a:schemeClr val="tx1"/>
                </a:solidFill>
              </a:rPr>
              <a:t>Journal of Experimental Child Psychology,152</a:t>
            </a:r>
            <a:r>
              <a:rPr lang="en-GB" sz="3700" dirty="0">
                <a:solidFill>
                  <a:schemeClr val="tx1"/>
                </a:solidFill>
              </a:rPr>
              <a:t>, 12-30. doi:10.1016/j.jecp.2016.06.013</a:t>
            </a:r>
            <a:endParaRPr lang="es-ES_tradnl" sz="3700" dirty="0">
              <a:solidFill>
                <a:schemeClr val="tx1"/>
              </a:solidFill>
            </a:endParaRP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6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Thank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5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Vocabulary</a:t>
            </a:r>
            <a:r>
              <a:rPr lang="es-ES_tradnl" dirty="0" smtClean="0"/>
              <a:t> </a:t>
            </a:r>
            <a:r>
              <a:rPr lang="es-ES_tradnl" dirty="0" err="1" smtClean="0"/>
              <a:t>learning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200" dirty="0" err="1" smtClean="0"/>
              <a:t>Context</a:t>
            </a:r>
            <a:r>
              <a:rPr lang="es-ES_tradnl" sz="2200" dirty="0" smtClean="0"/>
              <a:t> flexible – </a:t>
            </a:r>
            <a:r>
              <a:rPr lang="es-ES_tradnl" sz="2200" dirty="0" err="1" smtClean="0"/>
              <a:t>generalization</a:t>
            </a:r>
            <a:r>
              <a:rPr lang="es-ES_tradnl" sz="2200" dirty="0" smtClean="0"/>
              <a:t> </a:t>
            </a:r>
            <a:endParaRPr lang="es-ES_tradnl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32765"/>
            <a:ext cx="2778457" cy="27784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3132765"/>
            <a:ext cx="3771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2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Shape bias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5975" y="1537856"/>
            <a:ext cx="8915400" cy="1171478"/>
          </a:xfrm>
        </p:spPr>
        <p:txBody>
          <a:bodyPr>
            <a:normAutofit/>
          </a:bodyPr>
          <a:lstStyle/>
          <a:p>
            <a:endParaRPr lang="en-GB" sz="2200" dirty="0" smtClean="0"/>
          </a:p>
          <a:p>
            <a:r>
              <a:rPr lang="en-GB" sz="2200" dirty="0" smtClean="0"/>
              <a:t>Objects that are called the same have the same </a:t>
            </a:r>
            <a:r>
              <a:rPr lang="en-GB" sz="2200" dirty="0" smtClean="0"/>
              <a:t>shape </a:t>
            </a:r>
            <a:r>
              <a:rPr lang="en-GB" dirty="0" smtClean="0"/>
              <a:t>(</a:t>
            </a:r>
            <a:r>
              <a:rPr lang="en-GB" dirty="0" smtClean="0"/>
              <a:t>Perry </a:t>
            </a:r>
            <a:r>
              <a:rPr lang="en-GB" dirty="0"/>
              <a:t>&amp; Samuelson, </a:t>
            </a:r>
            <a:r>
              <a:rPr lang="en-GB" dirty="0" smtClean="0"/>
              <a:t>2011</a:t>
            </a:r>
            <a:r>
              <a:rPr lang="en-GB" dirty="0"/>
              <a:t>)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sz="2200" dirty="0" smtClean="0"/>
          </a:p>
          <a:p>
            <a:pPr lvl="1"/>
            <a:endParaRPr lang="en-GB" sz="2200" dirty="0"/>
          </a:p>
        </p:txBody>
      </p:sp>
      <p:grpSp>
        <p:nvGrpSpPr>
          <p:cNvPr id="4" name="Agrupar 3"/>
          <p:cNvGrpSpPr>
            <a:grpSpLocks noChangeAspect="1"/>
          </p:cNvGrpSpPr>
          <p:nvPr/>
        </p:nvGrpSpPr>
        <p:grpSpPr>
          <a:xfrm>
            <a:off x="3885540" y="2709334"/>
            <a:ext cx="4657356" cy="3600000"/>
            <a:chOff x="2615541" y="476811"/>
            <a:chExt cx="6480957" cy="5009590"/>
          </a:xfrm>
        </p:grpSpPr>
        <p:sp>
          <p:nvSpPr>
            <p:cNvPr id="5" name="Franja diagonal 4"/>
            <p:cNvSpPr/>
            <p:nvPr/>
          </p:nvSpPr>
          <p:spPr>
            <a:xfrm>
              <a:off x="2615541" y="3942608"/>
              <a:ext cx="1576449" cy="1543792"/>
            </a:xfrm>
            <a:prstGeom prst="diagStrip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6" name="Cheurón 5"/>
            <p:cNvSpPr/>
            <p:nvPr/>
          </p:nvSpPr>
          <p:spPr>
            <a:xfrm rot="5400000">
              <a:off x="7649191" y="4039094"/>
              <a:ext cx="1555669" cy="133894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7" name="Acorde 6"/>
            <p:cNvSpPr/>
            <p:nvPr/>
          </p:nvSpPr>
          <p:spPr>
            <a:xfrm>
              <a:off x="5192485" y="3915887"/>
              <a:ext cx="1766455" cy="1570514"/>
            </a:xfrm>
            <a:prstGeom prst="chord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049701" y="3053690"/>
              <a:ext cx="6046797" cy="513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mtClean="0"/>
                <a:t>           </a:t>
              </a:r>
              <a:r>
                <a:rPr lang="en-GB" smtClean="0"/>
                <a:t> “</a:t>
              </a:r>
              <a:r>
                <a:rPr lang="en-GB" dirty="0" smtClean="0"/>
                <a:t>Where is the other </a:t>
              </a:r>
              <a:r>
                <a:rPr lang="en-GB" dirty="0" err="1" smtClean="0"/>
                <a:t>gaz</a:t>
              </a:r>
              <a:r>
                <a:rPr lang="en-GB" dirty="0" smtClean="0"/>
                <a:t>?”</a:t>
              </a:r>
              <a:endParaRPr lang="en-GB" dirty="0"/>
            </a:p>
          </p:txBody>
        </p:sp>
        <p:sp>
          <p:nvSpPr>
            <p:cNvPr id="9" name="Cheurón 8"/>
            <p:cNvSpPr/>
            <p:nvPr/>
          </p:nvSpPr>
          <p:spPr>
            <a:xfrm rot="5400000">
              <a:off x="4828803" y="1243655"/>
              <a:ext cx="1632857" cy="1321129"/>
            </a:xfrm>
            <a:prstGeom prst="chevr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797630" y="476811"/>
              <a:ext cx="2556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 smtClean="0"/>
                <a:t>“</a:t>
              </a:r>
              <a:r>
                <a:rPr lang="es-ES_tradnl" dirty="0" err="1" smtClean="0"/>
                <a:t>This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is</a:t>
              </a:r>
              <a:r>
                <a:rPr lang="es-ES_tradnl" dirty="0" smtClean="0"/>
                <a:t> a </a:t>
              </a:r>
              <a:r>
                <a:rPr lang="es-ES_tradnl" dirty="0" err="1" smtClean="0"/>
                <a:t>gaz</a:t>
              </a:r>
              <a:r>
                <a:rPr lang="es-ES_tradnl" dirty="0" smtClean="0"/>
                <a:t>”</a:t>
              </a:r>
              <a:endParaRPr lang="es-ES_tradnl" dirty="0"/>
            </a:p>
          </p:txBody>
        </p:sp>
      </p:grpSp>
      <p:sp>
        <p:nvSpPr>
          <p:cNvPr id="11" name="Elipse 10"/>
          <p:cNvSpPr/>
          <p:nvPr/>
        </p:nvSpPr>
        <p:spPr>
          <a:xfrm>
            <a:off x="7192452" y="4930467"/>
            <a:ext cx="1738691" cy="1724144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054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Preference to organize, name and generalize by shape and not colour, texture, </a:t>
            </a:r>
            <a:r>
              <a:rPr lang="en-GB" sz="2200" dirty="0" smtClean="0"/>
              <a:t>size</a:t>
            </a:r>
            <a:r>
              <a:rPr lang="en-GB" sz="2200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Dansereau</a:t>
            </a:r>
            <a:r>
              <a:rPr lang="en-GB" dirty="0"/>
              <a:t>, 2016</a:t>
            </a:r>
            <a:r>
              <a:rPr lang="en-GB" dirty="0" smtClean="0"/>
              <a:t>).</a:t>
            </a:r>
          </a:p>
          <a:p>
            <a:endParaRPr lang="en-GB" dirty="0" smtClean="0"/>
          </a:p>
          <a:p>
            <a:pPr lvl="1"/>
            <a:r>
              <a:rPr lang="en-GB" sz="2000" dirty="0" smtClean="0"/>
              <a:t>Based in real life experiences</a:t>
            </a:r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Assumption – but not a conscious decision</a:t>
            </a:r>
            <a:endParaRPr lang="en-GB" sz="2000" dirty="0"/>
          </a:p>
          <a:p>
            <a:endParaRPr lang="en-GB" sz="2200" dirty="0"/>
          </a:p>
          <a:p>
            <a:pPr marL="342900" lvl="1" indent="-342900"/>
            <a:r>
              <a:rPr lang="en-GB" sz="2200" dirty="0" smtClean="0"/>
              <a:t>Visible at </a:t>
            </a:r>
            <a:r>
              <a:rPr lang="en-GB" sz="2200" dirty="0"/>
              <a:t>24 months </a:t>
            </a:r>
            <a:r>
              <a:rPr lang="en-GB" sz="1800" dirty="0"/>
              <a:t>(Hupp, 2015; Vlach, 2016).</a:t>
            </a:r>
          </a:p>
          <a:p>
            <a:endParaRPr lang="es-ES_tradnl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 smtClean="0"/>
              <a:t>Shape bias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Shape</a:t>
            </a:r>
            <a:r>
              <a:rPr lang="es-ES_tradnl" dirty="0" smtClean="0"/>
              <a:t> </a:t>
            </a:r>
            <a:r>
              <a:rPr lang="es-ES_tradnl" dirty="0" err="1" smtClean="0"/>
              <a:t>bias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343025"/>
            <a:ext cx="8915400" cy="4568197"/>
          </a:xfrm>
        </p:spPr>
        <p:txBody>
          <a:bodyPr>
            <a:normAutofit/>
          </a:bodyPr>
          <a:lstStyle/>
          <a:p>
            <a:endParaRPr lang="en-GB" sz="2200" dirty="0" smtClean="0"/>
          </a:p>
          <a:p>
            <a:r>
              <a:rPr lang="en-GB" sz="2200" dirty="0" smtClean="0"/>
              <a:t>Why </a:t>
            </a:r>
            <a:r>
              <a:rPr lang="en-US" sz="2200" dirty="0"/>
              <a:t>shape? </a:t>
            </a:r>
            <a:endParaRPr lang="en-US" sz="2200" dirty="0" smtClean="0"/>
          </a:p>
          <a:p>
            <a:endParaRPr lang="en-US" sz="2200" dirty="0"/>
          </a:p>
          <a:p>
            <a:pPr lvl="1"/>
            <a:r>
              <a:rPr lang="en-US" sz="2200" dirty="0"/>
              <a:t>Availability and easier to perceive </a:t>
            </a:r>
            <a:r>
              <a:rPr lang="en-US" sz="1800" dirty="0"/>
              <a:t>(Landau, et al.,1988</a:t>
            </a:r>
            <a:r>
              <a:rPr lang="en-US" sz="1800" dirty="0" smtClean="0"/>
              <a:t>)</a:t>
            </a:r>
          </a:p>
          <a:p>
            <a:pPr lvl="1"/>
            <a:endParaRPr lang="en-US" sz="1800" dirty="0"/>
          </a:p>
          <a:p>
            <a:pPr lvl="1"/>
            <a:r>
              <a:rPr lang="en-US" sz="2200" dirty="0"/>
              <a:t>Does not require experience </a:t>
            </a:r>
            <a:r>
              <a:rPr lang="en-US" sz="1800" dirty="0"/>
              <a:t>(Graham, Williams, &amp; Huber, 1999</a:t>
            </a:r>
            <a:r>
              <a:rPr lang="en-US" sz="1800" dirty="0" smtClean="0"/>
              <a:t>)</a:t>
            </a:r>
          </a:p>
          <a:p>
            <a:pPr lvl="1"/>
            <a:endParaRPr lang="en-US" sz="1800" dirty="0"/>
          </a:p>
          <a:p>
            <a:pPr lvl="1"/>
            <a:r>
              <a:rPr lang="en-US" sz="2200" dirty="0"/>
              <a:t>Objects of the same category usually have the same </a:t>
            </a:r>
            <a:r>
              <a:rPr lang="en-US" sz="2200" dirty="0" smtClean="0"/>
              <a:t>shape</a:t>
            </a:r>
            <a:r>
              <a:rPr lang="en-US" sz="2200" dirty="0"/>
              <a:t> </a:t>
            </a:r>
            <a:r>
              <a:rPr lang="en-US" sz="1800" dirty="0" smtClean="0"/>
              <a:t>(Graham</a:t>
            </a:r>
            <a:r>
              <a:rPr lang="en-US" sz="1800" dirty="0"/>
              <a:t>, et al.,1999</a:t>
            </a:r>
            <a:r>
              <a:rPr lang="en-US" sz="1800" dirty="0" smtClean="0"/>
              <a:t>)</a:t>
            </a:r>
          </a:p>
          <a:p>
            <a:pPr lvl="1"/>
            <a:endParaRPr lang="en-US" sz="2200" dirty="0" smtClean="0"/>
          </a:p>
          <a:p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2631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00540"/>
            <a:ext cx="8911687" cy="1280890"/>
          </a:xfrm>
        </p:spPr>
        <p:txBody>
          <a:bodyPr/>
          <a:lstStyle/>
          <a:p>
            <a:r>
              <a:rPr lang="en-GB" dirty="0" smtClean="0"/>
              <a:t>Vocabulary growth – shape bias training (Smith, et al., 2002)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21" y="1709352"/>
            <a:ext cx="4564238" cy="45030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45" y="1707292"/>
            <a:ext cx="4328089" cy="4953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39" y="1905000"/>
            <a:ext cx="5084919" cy="42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Vocabulary growth – shape bias training (Smith, et al., 2002)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err="1" smtClean="0"/>
              <a:t>Color</a:t>
            </a:r>
            <a:r>
              <a:rPr lang="en-GB" sz="2200" dirty="0" smtClean="0"/>
              <a:t> and texture </a:t>
            </a:r>
          </a:p>
          <a:p>
            <a:endParaRPr lang="en-GB" sz="2200" dirty="0" smtClean="0"/>
          </a:p>
          <a:p>
            <a:endParaRPr lang="en-GB" sz="2200" dirty="0" smtClean="0"/>
          </a:p>
          <a:p>
            <a:r>
              <a:rPr lang="en-GB" sz="2200" dirty="0" smtClean="0"/>
              <a:t>Why not?</a:t>
            </a:r>
          </a:p>
          <a:p>
            <a:pPr lvl="1"/>
            <a:r>
              <a:rPr lang="en-GB" sz="2000" dirty="0" err="1" smtClean="0"/>
              <a:t>Color</a:t>
            </a:r>
            <a:r>
              <a:rPr lang="en-GB" sz="2000" dirty="0" smtClean="0"/>
              <a:t> and texture – confusing</a:t>
            </a:r>
          </a:p>
          <a:p>
            <a:pPr lvl="1"/>
            <a:r>
              <a:rPr lang="en-GB" sz="2200" dirty="0" smtClean="0"/>
              <a:t>In real life, is this useful?</a:t>
            </a:r>
          </a:p>
          <a:p>
            <a:endParaRPr lang="en-GB" sz="2200" dirty="0" smtClean="0"/>
          </a:p>
          <a:p>
            <a:endParaRPr lang="en-GB" sz="2200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58" y="1906468"/>
            <a:ext cx="3297050" cy="42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1308</TotalTime>
  <Words>683</Words>
  <Application>Microsoft Macintosh PowerPoint</Application>
  <PresentationFormat>Panorámica</PresentationFormat>
  <Paragraphs>128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Wingdings 3</vt:lpstr>
      <vt:lpstr>Arial</vt:lpstr>
      <vt:lpstr>Espiral</vt:lpstr>
      <vt:lpstr>The acquisition of words during the first years of life </vt:lpstr>
      <vt:lpstr>Vocabulary learning</vt:lpstr>
      <vt:lpstr>Vocabulary learning</vt:lpstr>
      <vt:lpstr>Shape bias</vt:lpstr>
      <vt:lpstr>Shape bias</vt:lpstr>
      <vt:lpstr>Shape bias</vt:lpstr>
      <vt:lpstr>Vocabulary growth – shape bias training (Smith, et al., 2002)</vt:lpstr>
      <vt:lpstr>Vocabulary growth – shape bias training (Smith, et al., 2002)</vt:lpstr>
      <vt:lpstr>Presentación de PowerPoint</vt:lpstr>
      <vt:lpstr>Presentación de PowerPoint</vt:lpstr>
      <vt:lpstr>And function?</vt:lpstr>
      <vt:lpstr>Attention to function</vt:lpstr>
      <vt:lpstr>Presentación de PowerPoint</vt:lpstr>
      <vt:lpstr>Objectives </vt:lpstr>
      <vt:lpstr>Methodology</vt:lpstr>
      <vt:lpstr>Shape training condition</vt:lpstr>
      <vt:lpstr>Function training condition</vt:lpstr>
      <vt:lpstr>Control conditions </vt:lpstr>
      <vt:lpstr>Hypotheses/Expected results</vt:lpstr>
      <vt:lpstr>Future directions</vt:lpstr>
      <vt:lpstr>References</vt:lpstr>
      <vt:lpstr>Thank you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Zuniga Montanez</dc:creator>
  <cp:lastModifiedBy>Cecilia Zuniga Montanez</cp:lastModifiedBy>
  <cp:revision>302</cp:revision>
  <dcterms:created xsi:type="dcterms:W3CDTF">2017-02-13T10:34:24Z</dcterms:created>
  <dcterms:modified xsi:type="dcterms:W3CDTF">2017-07-24T08:19:20Z</dcterms:modified>
</cp:coreProperties>
</file>