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2013efe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2013efe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013efe1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013efe1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2013efe1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013efe1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2d263c0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d263c0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2013efe1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2013efe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2013efe1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2013efe1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2013efe1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013efe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2d263c0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2d263c0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A7-</a:t>
            </a:r>
            <a:r>
              <a:rPr lang="es"/>
              <a:t>Cross-Site Scripting (XSS)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Cross-site scripting (XSS) es un ataque de inyección de código que permite a un atacante ejecutar JavaScript malicioso en el navegador de otro usuario.</a:t>
            </a:r>
            <a:endParaRPr/>
          </a:p>
          <a:p>
            <a:pPr indent="0" lvl="0" marL="0" rtl="0" algn="just">
              <a:spcBef>
                <a:spcPts val="0"/>
              </a:spcBef>
              <a:spcAft>
                <a:spcPts val="0"/>
              </a:spcAft>
              <a:buNone/>
            </a:pPr>
            <a:r>
              <a:t/>
            </a:r>
            <a:endParaRPr/>
          </a:p>
          <a:p>
            <a:pPr indent="0" lvl="0" marL="0" rtl="0" algn="just">
              <a:spcBef>
                <a:spcPts val="1600"/>
              </a:spcBef>
              <a:spcAft>
                <a:spcPts val="0"/>
              </a:spcAft>
              <a:buNone/>
            </a:pPr>
            <a:r>
              <a:rPr lang="es"/>
              <a:t>El atacante no apunta directamente a su víctima. En cambio, explota una vulnerabilidad en un sitio web que visita la víctima, para que el sitio web le entregue el JavaScript malicioso. Para el navegador de la víctima, el JavaScript malicioso parece ser una parte legítima del sitio web, y el sitio web ha actuado como un cómplice involuntario del atacante.</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a:t>
            </a:r>
            <a:r>
              <a:rPr lang="es"/>
              <a:t>Cómo se inyecta el JavaScript malicioso?</a:t>
            </a:r>
            <a:endParaRPr/>
          </a:p>
        </p:txBody>
      </p:sp>
      <p:sp>
        <p:nvSpPr>
          <p:cNvPr id="79" name="Google Shape;79;p15"/>
          <p:cNvSpPr txBox="1"/>
          <p:nvPr>
            <p:ph idx="1" type="body"/>
          </p:nvPr>
        </p:nvSpPr>
        <p:spPr>
          <a:xfrm>
            <a:off x="311700" y="1702425"/>
            <a:ext cx="8520600" cy="286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única forma para que el atacante ejecute su JavaScript malicioso en el navegador de la víctima es </a:t>
            </a:r>
            <a:r>
              <a:rPr lang="es"/>
              <a:t>inyectándose</a:t>
            </a:r>
            <a:r>
              <a:rPr lang="es"/>
              <a:t> en una de las páginas que la víctima descarga del sitio web. Esto puede suceder si el sitio web incluye directamente la entrada del usuario en sus páginas, porque el atacante puede insertar una cadena que será tratada como código por el navegador de la víctima.</a:t>
            </a: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87900" y="416550"/>
            <a:ext cx="8368200" cy="4152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s"/>
              <a:t>Sin embargo, la posibilidad de que JavaScript sea malicioso se vuelve más clara cuando considera los siguientes hechos:</a:t>
            </a:r>
            <a:endParaRPr/>
          </a:p>
          <a:p>
            <a:pPr indent="-298450" lvl="0" marL="457200" rtl="0" algn="just">
              <a:spcBef>
                <a:spcPts val="1200"/>
              </a:spcBef>
              <a:spcAft>
                <a:spcPts val="0"/>
              </a:spcAft>
              <a:buClr>
                <a:srgbClr val="000000"/>
              </a:buClr>
              <a:buSzPts val="1100"/>
              <a:buFont typeface="Arial"/>
              <a:buChar char="●"/>
            </a:pPr>
            <a:r>
              <a:rPr lang="es"/>
              <a:t>    JavaScript tiene acceso a parte de la información confidencial del usuario, como las cookies.</a:t>
            </a:r>
            <a:endParaRPr/>
          </a:p>
          <a:p>
            <a:pPr indent="0" lvl="0" marL="457200" rtl="0" algn="just">
              <a:spcBef>
                <a:spcPts val="1200"/>
              </a:spcBef>
              <a:spcAft>
                <a:spcPts val="0"/>
              </a:spcAft>
              <a:buNone/>
            </a:pPr>
            <a:r>
              <a:t/>
            </a:r>
            <a:endParaRPr/>
          </a:p>
          <a:p>
            <a:pPr indent="-298450" lvl="0" marL="457200" rtl="0" algn="just">
              <a:spcBef>
                <a:spcPts val="1200"/>
              </a:spcBef>
              <a:spcAft>
                <a:spcPts val="0"/>
              </a:spcAft>
              <a:buClr>
                <a:srgbClr val="000000"/>
              </a:buClr>
              <a:buSzPts val="1100"/>
              <a:buFont typeface="Arial"/>
              <a:buChar char="●"/>
            </a:pPr>
            <a:r>
              <a:rPr lang="es"/>
              <a:t>    JavaScript puede enviar solicitudes HTTP con contenido arbitrario a destinos arbitrarios mediante XMLHttpRequest y otros mecanismos.</a:t>
            </a:r>
            <a:endParaRPr/>
          </a:p>
          <a:p>
            <a:pPr indent="0" lvl="0" marL="457200" rtl="0" algn="just">
              <a:spcBef>
                <a:spcPts val="1200"/>
              </a:spcBef>
              <a:spcAft>
                <a:spcPts val="0"/>
              </a:spcAft>
              <a:buNone/>
            </a:pPr>
            <a:r>
              <a:t/>
            </a:r>
            <a:endParaRPr/>
          </a:p>
          <a:p>
            <a:pPr indent="-298450" lvl="0" marL="457200" rtl="0" algn="just">
              <a:spcBef>
                <a:spcPts val="1200"/>
              </a:spcBef>
              <a:spcAft>
                <a:spcPts val="0"/>
              </a:spcAft>
              <a:buClr>
                <a:srgbClr val="000000"/>
              </a:buClr>
              <a:buSzPts val="1100"/>
              <a:buFont typeface="Arial"/>
              <a:buChar char="●"/>
            </a:pPr>
            <a:r>
              <a:rPr lang="es"/>
              <a:t>    JavaScript puede realizar modificaciones arbitrarias en el HTML de la página actual mediante el uso de métodos de manipulación DOM.</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XSS</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Persistent XSS: Donde el string malicioso se origina de la base de datos del sitio web.</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Reflected XSS: Donde el string malicioso se origina de la petición de la </a:t>
            </a:r>
            <a:r>
              <a:rPr lang="es"/>
              <a:t>víctima</a:t>
            </a:r>
            <a:r>
              <a:rPr lang="es"/>
              <a: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DOM-based XSS: Donde la vulnerabilidad esta en el </a:t>
            </a:r>
            <a:r>
              <a:rPr lang="es"/>
              <a:t>código de la pagina</a:t>
            </a:r>
            <a:r>
              <a:rPr lang="es"/>
              <a:t> del cliente más que en el </a:t>
            </a:r>
            <a:r>
              <a:rPr lang="es"/>
              <a:t>código</a:t>
            </a:r>
            <a:r>
              <a:rPr lang="es"/>
              <a:t> de la pagina del servidor.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Las consecuencias de JavaScript malicioso</a:t>
            </a:r>
            <a:endParaRPr/>
          </a:p>
        </p:txBody>
      </p:sp>
      <p:sp>
        <p:nvSpPr>
          <p:cNvPr id="96" name="Google Shape;96;p18"/>
          <p:cNvSpPr txBox="1"/>
          <p:nvPr>
            <p:ph idx="1" type="body"/>
          </p:nvPr>
        </p:nvSpPr>
        <p:spPr>
          <a:xfrm>
            <a:off x="311700" y="1358325"/>
            <a:ext cx="8520600" cy="29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t>Robo de cookies</a:t>
            </a:r>
            <a:endParaRPr sz="2400"/>
          </a:p>
          <a:p>
            <a:pPr indent="0" lvl="0" marL="0" rtl="0" algn="just">
              <a:spcBef>
                <a:spcPts val="1600"/>
              </a:spcBef>
              <a:spcAft>
                <a:spcPts val="0"/>
              </a:spcAft>
              <a:buNone/>
            </a:pPr>
            <a:r>
              <a:rPr lang="es"/>
              <a:t>    El atacante puede acceder a las cookies de la víctima asociadas con el sitio web mediante document.cookie, enviarlas a su propio servidor y usarlas para extraer información confidencial como ID de sesión.</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87900" y="3669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Keylogging</a:t>
            </a:r>
            <a:endParaRPr sz="2400"/>
          </a:p>
          <a:p>
            <a:pPr indent="0" lvl="0" marL="0" rtl="0" algn="l">
              <a:spcBef>
                <a:spcPts val="1600"/>
              </a:spcBef>
              <a:spcAft>
                <a:spcPts val="0"/>
              </a:spcAft>
              <a:buNone/>
            </a:pPr>
            <a:r>
              <a:t/>
            </a:r>
            <a:endParaRPr/>
          </a:p>
          <a:p>
            <a:pPr indent="0" lvl="0" marL="0" rtl="0" algn="l">
              <a:spcBef>
                <a:spcPts val="1600"/>
              </a:spcBef>
              <a:spcAft>
                <a:spcPts val="0"/>
              </a:spcAft>
              <a:buNone/>
            </a:pPr>
            <a:r>
              <a:rPr lang="es"/>
              <a:t>    El atacante puede registrar un detector de eventos de teclado usando addEventListener y luego enviar todas las pulsaciones de teclas del usuario a su propio servidor, registrando potencialmente información confidencial como contraseñas y números de tarjetas de crédito.</a:t>
            </a:r>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87900" y="4635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Suplantación de identidad</a:t>
            </a:r>
            <a:endParaRPr sz="2400"/>
          </a:p>
          <a:p>
            <a:pPr indent="0" lvl="0" marL="0" rtl="0" algn="l">
              <a:spcBef>
                <a:spcPts val="1600"/>
              </a:spcBef>
              <a:spcAft>
                <a:spcPts val="0"/>
              </a:spcAft>
              <a:buNone/>
            </a:pPr>
            <a:r>
              <a:t/>
            </a:r>
            <a:endParaRPr/>
          </a:p>
          <a:p>
            <a:pPr indent="0" lvl="0" marL="0" rtl="0" algn="l">
              <a:spcBef>
                <a:spcPts val="1600"/>
              </a:spcBef>
              <a:spcAft>
                <a:spcPts val="0"/>
              </a:spcAft>
              <a:buNone/>
            </a:pPr>
            <a:r>
              <a:rPr lang="es"/>
              <a:t>    El atacante puede insertar un formulario de inicio de sesión falso en la página mediante la manipulación del DOM, establecer el atributo de acción del formulario para apuntar a su propio servidor y luego engañar al usuario para que envíe información confidencial.</a:t>
            </a:r>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489400" y="400050"/>
            <a:ext cx="7658100" cy="434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