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0653cb6df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0653cb6df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07ee8e2a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07ee8e2a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07ee8e2a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07ee8e2a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0653cb6d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0653cb6d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07ee8e2a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07ee8e2a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07ee8e2a4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07ee8e2a4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0653cb6d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0653cb6d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f6846d7b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f6846d7b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f6846d7b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f6846d7b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0653cb6d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0653cb6d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0653cb6d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0653cb6d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f6846d7b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f6846d7b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f6846d7b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f6846d7b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f6846d7b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f6846d7b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55a06a4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55a06a4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55a06a4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55a06a4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0653cb6d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0653cb6d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55a06a4b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55a06a4b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hyperlink" Target="https://es.wikipedia.org/wiki/Unidad_central_de_procesamiento" TargetMode="External"/><Relationship Id="rId5" Type="http://schemas.openxmlformats.org/officeDocument/2006/relationships/hyperlink" Target="https://es.wikipedia.org/wiki/Central_Processing_Uni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hyperlink" Target="https://es.wikipedia.org/wiki/Memoria_principal" TargetMode="External"/><Relationship Id="rId4" Type="http://schemas.openxmlformats.org/officeDocument/2006/relationships/hyperlink" Target="https://es.wikipedia.org/wiki/Puerta_l%C3%B3gica" TargetMode="External"/><Relationship Id="rId5" Type="http://schemas.openxmlformats.org/officeDocument/2006/relationships/hyperlink" Target="https://es.wikipedia.org/wiki/Circuito_digital" TargetMode="External"/><Relationship Id="rId6" Type="http://schemas.openxmlformats.org/officeDocument/2006/relationships/hyperlink" Target="https://es.wikipedia.org/wiki/Conjunto_de_instruccion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hyperlink" Target="https://es.wikipedia.org/wiki/X86"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Unidad III. ARQUITECTURA DE COMPUTADORAS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Organización y diseño de computadoras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3) Unidad Aritmético Lógica</a:t>
            </a:r>
            <a:endParaRPr/>
          </a:p>
        </p:txBody>
      </p:sp>
      <p:sp>
        <p:nvSpPr>
          <p:cNvPr id="160" name="Google Shape;160;p2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t>¿Qué es?</a:t>
            </a:r>
            <a:endParaRPr sz="3000"/>
          </a:p>
        </p:txBody>
      </p:sp>
      <p:sp>
        <p:nvSpPr>
          <p:cNvPr id="161" name="Google Shape;161;p22"/>
          <p:cNvSpPr txBox="1"/>
          <p:nvPr>
            <p:ph idx="2" type="body"/>
          </p:nvPr>
        </p:nvSpPr>
        <p:spPr>
          <a:xfrm>
            <a:off x="5149475" y="76802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800"/>
              <a:t>Se le conoce como ALU (Arithmetic Logic Unit), que en su interior tiene circuitos digitales que realizan las operaciones </a:t>
            </a:r>
            <a:r>
              <a:rPr lang="es" sz="1800"/>
              <a:t>aritméticas</a:t>
            </a:r>
            <a:r>
              <a:rPr lang="es" sz="1800"/>
              <a:t> y lógicas, entre dos operandos.</a:t>
            </a:r>
            <a:endParaRPr sz="1800"/>
          </a:p>
        </p:txBody>
      </p:sp>
      <p:pic>
        <p:nvPicPr>
          <p:cNvPr id="162" name="Google Shape;162;p22"/>
          <p:cNvPicPr preferRelativeResize="0"/>
          <p:nvPr/>
        </p:nvPicPr>
        <p:blipFill>
          <a:blip r:embed="rId3">
            <a:alphaModFix/>
          </a:blip>
          <a:stretch>
            <a:fillRect/>
          </a:stretch>
        </p:blipFill>
        <p:spPr>
          <a:xfrm>
            <a:off x="5794600" y="2924400"/>
            <a:ext cx="1771650" cy="152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3) Unidad Aritmético Lógica</a:t>
            </a:r>
            <a:endParaRPr/>
          </a:p>
        </p:txBody>
      </p:sp>
      <p:sp>
        <p:nvSpPr>
          <p:cNvPr id="168" name="Google Shape;168;p2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t>Operaciones lógicas</a:t>
            </a:r>
            <a:endParaRPr sz="3000"/>
          </a:p>
        </p:txBody>
      </p:sp>
      <p:sp>
        <p:nvSpPr>
          <p:cNvPr id="169" name="Google Shape;169;p23"/>
          <p:cNvSpPr txBox="1"/>
          <p:nvPr>
            <p:ph idx="2" type="body"/>
          </p:nvPr>
        </p:nvSpPr>
        <p:spPr>
          <a:xfrm>
            <a:off x="4877625" y="895025"/>
            <a:ext cx="37569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Las operaciones que se encuentran generalmente en las computadoras son:</a:t>
            </a:r>
            <a:endParaRPr sz="2400"/>
          </a:p>
          <a:p>
            <a:pPr indent="-381000" lvl="0" marL="457200" rtl="0" algn="l">
              <a:spcBef>
                <a:spcPts val="1600"/>
              </a:spcBef>
              <a:spcAft>
                <a:spcPts val="0"/>
              </a:spcAft>
              <a:buSzPts val="2400"/>
              <a:buChar char="●"/>
            </a:pPr>
            <a:r>
              <a:rPr lang="es" sz="2400"/>
              <a:t>negación (NOT)</a:t>
            </a:r>
            <a:endParaRPr sz="2400"/>
          </a:p>
          <a:p>
            <a:pPr indent="-381000" lvl="0" marL="457200" rtl="0" algn="l">
              <a:spcBef>
                <a:spcPts val="0"/>
              </a:spcBef>
              <a:spcAft>
                <a:spcPts val="0"/>
              </a:spcAft>
              <a:buSzPts val="2400"/>
              <a:buChar char="●"/>
            </a:pPr>
            <a:r>
              <a:rPr lang="es" sz="2400"/>
              <a:t>suma (OR)</a:t>
            </a:r>
            <a:endParaRPr sz="2400"/>
          </a:p>
          <a:p>
            <a:pPr indent="-381000" lvl="0" marL="457200" rtl="0" algn="l">
              <a:spcBef>
                <a:spcPts val="0"/>
              </a:spcBef>
              <a:spcAft>
                <a:spcPts val="0"/>
              </a:spcAft>
              <a:buSzPts val="2400"/>
              <a:buChar char="●"/>
            </a:pPr>
            <a:r>
              <a:rPr lang="es" sz="2400"/>
              <a:t>producto (AND)</a:t>
            </a:r>
            <a:endParaRPr sz="2400"/>
          </a:p>
          <a:p>
            <a:pPr indent="-381000" lvl="0" marL="457200" rtl="0" algn="l">
              <a:spcBef>
                <a:spcPts val="0"/>
              </a:spcBef>
              <a:spcAft>
                <a:spcPts val="0"/>
              </a:spcAft>
              <a:buSzPts val="2400"/>
              <a:buChar char="●"/>
            </a:pPr>
            <a:r>
              <a:rPr lang="es" sz="2400"/>
              <a:t>suma exclusiva (XOR)</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3) Unidad Aritmético Lógica</a:t>
            </a:r>
            <a:endParaRPr/>
          </a:p>
        </p:txBody>
      </p:sp>
      <p:sp>
        <p:nvSpPr>
          <p:cNvPr id="175" name="Google Shape;175;p24"/>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t>Estructura</a:t>
            </a:r>
            <a:endParaRPr sz="3000"/>
          </a:p>
        </p:txBody>
      </p:sp>
      <p:sp>
        <p:nvSpPr>
          <p:cNvPr id="176" name="Google Shape;176;p24"/>
          <p:cNvSpPr txBox="1"/>
          <p:nvPr>
            <p:ph idx="2" type="body"/>
          </p:nvPr>
        </p:nvSpPr>
        <p:spPr>
          <a:xfrm>
            <a:off x="4877650" y="306300"/>
            <a:ext cx="41136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400"/>
              <a:t>La ALU generalmente se compone de uno o varios operandos, de un conjunto de registros, de unos biestables de estado y, en algunos casos, de un órgano secuenciador.</a:t>
            </a:r>
            <a:endParaRPr sz="2400"/>
          </a:p>
        </p:txBody>
      </p:sp>
      <p:pic>
        <p:nvPicPr>
          <p:cNvPr id="177" name="Google Shape;177;p24"/>
          <p:cNvPicPr preferRelativeResize="0"/>
          <p:nvPr/>
        </p:nvPicPr>
        <p:blipFill>
          <a:blip r:embed="rId3">
            <a:alphaModFix/>
          </a:blip>
          <a:stretch>
            <a:fillRect/>
          </a:stretch>
        </p:blipFill>
        <p:spPr>
          <a:xfrm>
            <a:off x="3382875" y="2929650"/>
            <a:ext cx="5761126" cy="2213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724950" y="12988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4) Program Counter</a:t>
            </a:r>
            <a:endParaRPr/>
          </a:p>
        </p:txBody>
      </p:sp>
      <p:sp>
        <p:nvSpPr>
          <p:cNvPr id="183" name="Google Shape;183;p25"/>
          <p:cNvSpPr txBox="1"/>
          <p:nvPr>
            <p:ph idx="1" type="subTitle"/>
          </p:nvPr>
        </p:nvSpPr>
        <p:spPr>
          <a:xfrm>
            <a:off x="724950" y="1989850"/>
            <a:ext cx="3300900" cy="75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rgbClr val="000000"/>
                </a:solidFill>
                <a:highlight>
                  <a:srgbClr val="F9CB9C"/>
                </a:highlight>
              </a:rPr>
              <a:t>También</a:t>
            </a:r>
            <a:r>
              <a:rPr lang="es">
                <a:solidFill>
                  <a:srgbClr val="000000"/>
                </a:solidFill>
                <a:highlight>
                  <a:srgbClr val="F9CB9C"/>
                </a:highlight>
              </a:rPr>
              <a:t> conocido como registro de instrucciones PC, o puntero de direccion</a:t>
            </a:r>
            <a:endParaRPr>
              <a:solidFill>
                <a:srgbClr val="000000"/>
              </a:solidFill>
              <a:highlight>
                <a:srgbClr val="F9CB9C"/>
              </a:highlight>
            </a:endParaRPr>
          </a:p>
        </p:txBody>
      </p:sp>
      <p:sp>
        <p:nvSpPr>
          <p:cNvPr id="184" name="Google Shape;184;p25"/>
          <p:cNvSpPr txBox="1"/>
          <p:nvPr>
            <p:ph idx="2" type="body"/>
          </p:nvPr>
        </p:nvSpPr>
        <p:spPr>
          <a:xfrm>
            <a:off x="4647950" y="230600"/>
            <a:ext cx="43359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highlight>
                  <a:srgbClr val="FFFFFF"/>
                </a:highlight>
              </a:rPr>
              <a:t>Un registro en el que lleva mucha memoria pero poca capacidad en el que permite guardar y acceder a los valores.</a:t>
            </a:r>
            <a:endParaRPr>
              <a:solidFill>
                <a:srgbClr val="000000"/>
              </a:solidFill>
              <a:highlight>
                <a:srgbClr val="FFFFFF"/>
              </a:highlight>
            </a:endParaRPr>
          </a:p>
          <a:p>
            <a:pPr indent="0" lvl="0" marL="0" rtl="0" algn="l">
              <a:spcBef>
                <a:spcPts val="1600"/>
              </a:spcBef>
              <a:spcAft>
                <a:spcPts val="0"/>
              </a:spcAft>
              <a:buNone/>
            </a:pPr>
            <a:r>
              <a:rPr lang="es">
                <a:solidFill>
                  <a:srgbClr val="000000"/>
                </a:solidFill>
                <a:highlight>
                  <a:srgbClr val="FFFFFF"/>
                </a:highlight>
              </a:rPr>
              <a:t>Algunos de tipos de </a:t>
            </a:r>
            <a:r>
              <a:rPr lang="es">
                <a:solidFill>
                  <a:srgbClr val="000000"/>
                </a:solidFill>
                <a:highlight>
                  <a:srgbClr val="FFFFFF"/>
                </a:highlight>
              </a:rPr>
              <a:t>registros</a:t>
            </a:r>
            <a:r>
              <a:rPr lang="es">
                <a:solidFill>
                  <a:srgbClr val="000000"/>
                </a:solidFill>
                <a:highlight>
                  <a:srgbClr val="FFFFFF"/>
                </a:highlight>
              </a:rPr>
              <a:t> que existen: </a:t>
            </a:r>
            <a:endParaRPr>
              <a:solidFill>
                <a:srgbClr val="000000"/>
              </a:solidFill>
              <a:highlight>
                <a:srgbClr val="FFFFFF"/>
              </a:highlight>
            </a:endParaRPr>
          </a:p>
          <a:p>
            <a:pPr indent="-311150" lvl="0" marL="457200" rtl="0" algn="l">
              <a:spcBef>
                <a:spcPts val="1600"/>
              </a:spcBef>
              <a:spcAft>
                <a:spcPts val="0"/>
              </a:spcAft>
              <a:buClr>
                <a:srgbClr val="000000"/>
              </a:buClr>
              <a:buSzPts val="1300"/>
              <a:buAutoNum type="arabicPeriod"/>
            </a:pPr>
            <a:r>
              <a:rPr lang="es">
                <a:solidFill>
                  <a:srgbClr val="000000"/>
                </a:solidFill>
                <a:highlight>
                  <a:srgbClr val="FFFFFF"/>
                </a:highlight>
              </a:rPr>
              <a:t>Registros de datos: para guardar </a:t>
            </a:r>
            <a:r>
              <a:rPr lang="es">
                <a:solidFill>
                  <a:srgbClr val="000000"/>
                </a:solidFill>
                <a:highlight>
                  <a:srgbClr val="FFFFFF"/>
                </a:highlight>
              </a:rPr>
              <a:t>números</a:t>
            </a:r>
            <a:r>
              <a:rPr lang="es">
                <a:solidFill>
                  <a:srgbClr val="000000"/>
                </a:solidFill>
                <a:highlight>
                  <a:srgbClr val="FFFFFF"/>
                </a:highlight>
              </a:rPr>
              <a:t>.</a:t>
            </a:r>
            <a:endParaRPr>
              <a:solidFill>
                <a:srgbClr val="000000"/>
              </a:solidFill>
              <a:highlight>
                <a:srgbClr val="FFFFFF"/>
              </a:highlight>
            </a:endParaRPr>
          </a:p>
          <a:p>
            <a:pPr indent="-311150" lvl="0" marL="457200" rtl="0" algn="l">
              <a:spcBef>
                <a:spcPts val="0"/>
              </a:spcBef>
              <a:spcAft>
                <a:spcPts val="0"/>
              </a:spcAft>
              <a:buClr>
                <a:srgbClr val="000000"/>
              </a:buClr>
              <a:buSzPts val="1300"/>
              <a:buAutoNum type="arabicPeriod"/>
            </a:pPr>
            <a:r>
              <a:rPr lang="es">
                <a:solidFill>
                  <a:srgbClr val="000000"/>
                </a:solidFill>
                <a:highlight>
                  <a:srgbClr val="FFFFFF"/>
                </a:highlight>
              </a:rPr>
              <a:t>Registros de memoria: para direcciones </a:t>
            </a:r>
            <a:endParaRPr>
              <a:solidFill>
                <a:srgbClr val="000000"/>
              </a:solidFill>
              <a:highlight>
                <a:srgbClr val="FFFFFF"/>
              </a:highlight>
            </a:endParaRPr>
          </a:p>
          <a:p>
            <a:pPr indent="-311150" lvl="0" marL="457200" rtl="0" algn="l">
              <a:spcBef>
                <a:spcPts val="0"/>
              </a:spcBef>
              <a:spcAft>
                <a:spcPts val="0"/>
              </a:spcAft>
              <a:buClr>
                <a:srgbClr val="000000"/>
              </a:buClr>
              <a:buSzPts val="1300"/>
              <a:buAutoNum type="arabicPeriod"/>
            </a:pPr>
            <a:r>
              <a:rPr lang="es">
                <a:solidFill>
                  <a:srgbClr val="000000"/>
                </a:solidFill>
                <a:highlight>
                  <a:srgbClr val="FFFFFF"/>
                </a:highlight>
              </a:rPr>
              <a:t>Registros de </a:t>
            </a:r>
            <a:r>
              <a:rPr lang="es">
                <a:solidFill>
                  <a:srgbClr val="000000"/>
                </a:solidFill>
                <a:highlight>
                  <a:srgbClr val="FFFFFF"/>
                </a:highlight>
              </a:rPr>
              <a:t>propósito</a:t>
            </a:r>
            <a:r>
              <a:rPr lang="es">
                <a:solidFill>
                  <a:srgbClr val="000000"/>
                </a:solidFill>
                <a:highlight>
                  <a:srgbClr val="FFFFFF"/>
                </a:highlight>
              </a:rPr>
              <a:t> general:  pueden guardar datos y direcciones y es fundamental para la arquitectura de von Neumann </a:t>
            </a:r>
            <a:endParaRPr>
              <a:solidFill>
                <a:srgbClr val="000000"/>
              </a:solidFill>
              <a:highlight>
                <a:srgbClr val="FFFFFF"/>
              </a:highlight>
            </a:endParaRPr>
          </a:p>
          <a:p>
            <a:pPr indent="-311150" lvl="0" marL="457200" rtl="0" algn="l">
              <a:spcBef>
                <a:spcPts val="0"/>
              </a:spcBef>
              <a:spcAft>
                <a:spcPts val="0"/>
              </a:spcAft>
              <a:buClr>
                <a:srgbClr val="000000"/>
              </a:buClr>
              <a:buSzPts val="1300"/>
              <a:buAutoNum type="arabicPeriod"/>
            </a:pPr>
            <a:r>
              <a:rPr lang="es">
                <a:solidFill>
                  <a:srgbClr val="000000"/>
                </a:solidFill>
                <a:highlight>
                  <a:srgbClr val="FFFFFF"/>
                </a:highlight>
              </a:rPr>
              <a:t>Registro de </a:t>
            </a:r>
            <a:r>
              <a:rPr lang="es">
                <a:solidFill>
                  <a:srgbClr val="000000"/>
                </a:solidFill>
                <a:highlight>
                  <a:srgbClr val="FFFFFF"/>
                </a:highlight>
              </a:rPr>
              <a:t>índice</a:t>
            </a:r>
            <a:r>
              <a:rPr lang="es">
                <a:solidFill>
                  <a:srgbClr val="000000"/>
                </a:solidFill>
                <a:highlight>
                  <a:srgbClr val="FFFFFF"/>
                </a:highlight>
              </a:rPr>
              <a:t>: para direcciones indexados y sumas y restas</a:t>
            </a:r>
            <a:endParaRPr>
              <a:solidFill>
                <a:srgbClr val="000000"/>
              </a:solidFill>
              <a:highlight>
                <a:srgbClr val="FFFFFF"/>
              </a:highlight>
            </a:endParaRPr>
          </a:p>
          <a:p>
            <a:pPr indent="0" lvl="0" marL="0" rtl="0" algn="l">
              <a:spcBef>
                <a:spcPts val="1600"/>
              </a:spcBef>
              <a:spcAft>
                <a:spcPts val="1600"/>
              </a:spcAft>
              <a:buNone/>
            </a:pPr>
            <a:r>
              <a:rPr lang="es">
                <a:solidFill>
                  <a:srgbClr val="000000"/>
                </a:solidFill>
                <a:highlight>
                  <a:srgbClr val="FFFFFF"/>
                </a:highlight>
              </a:rPr>
              <a:t>El contador de programa es un </a:t>
            </a:r>
            <a:r>
              <a:rPr lang="es">
                <a:solidFill>
                  <a:srgbClr val="000000"/>
                </a:solidFill>
                <a:highlight>
                  <a:srgbClr val="FFFFFF"/>
                </a:highlight>
              </a:rPr>
              <a:t>registro</a:t>
            </a:r>
            <a:r>
              <a:rPr lang="es">
                <a:solidFill>
                  <a:srgbClr val="000000"/>
                </a:solidFill>
                <a:highlight>
                  <a:srgbClr val="FFFFFF"/>
                </a:highlight>
              </a:rPr>
              <a:t> que se encuentra en la unidad de procesamiento central (CPU)</a:t>
            </a:r>
            <a:endParaRPr>
              <a:solidFill>
                <a:srgbClr val="000000"/>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Program Counter</a:t>
            </a:r>
            <a:endParaRPr/>
          </a:p>
        </p:txBody>
      </p:sp>
      <p:sp>
        <p:nvSpPr>
          <p:cNvPr id="190" name="Google Shape;190;p26"/>
          <p:cNvSpPr txBox="1"/>
          <p:nvPr>
            <p:ph idx="2" type="body"/>
          </p:nvPr>
        </p:nvSpPr>
        <p:spPr>
          <a:xfrm>
            <a:off x="538125" y="1879950"/>
            <a:ext cx="39588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highlight>
                  <a:srgbClr val="EAD1DC"/>
                </a:highlight>
              </a:rPr>
              <a:t>F</a:t>
            </a:r>
            <a:r>
              <a:rPr lang="es">
                <a:solidFill>
                  <a:srgbClr val="000000"/>
                </a:solidFill>
                <a:highlight>
                  <a:srgbClr val="EAD1DC"/>
                </a:highlight>
              </a:rPr>
              <a:t>unciones:</a:t>
            </a:r>
            <a:endParaRPr>
              <a:solidFill>
                <a:srgbClr val="000000"/>
              </a:solidFill>
              <a:highlight>
                <a:srgbClr val="EAD1DC"/>
              </a:highlight>
            </a:endParaRPr>
          </a:p>
          <a:p>
            <a:pPr indent="-311150" lvl="0" marL="457200" rtl="0" algn="l">
              <a:spcBef>
                <a:spcPts val="1600"/>
              </a:spcBef>
              <a:spcAft>
                <a:spcPts val="0"/>
              </a:spcAft>
              <a:buClr>
                <a:srgbClr val="000000"/>
              </a:buClr>
              <a:buSzPts val="1300"/>
              <a:buAutoNum type="arabicPeriod"/>
            </a:pPr>
            <a:r>
              <a:rPr lang="es">
                <a:solidFill>
                  <a:srgbClr val="000000"/>
                </a:solidFill>
                <a:highlight>
                  <a:srgbClr val="EAD1DC"/>
                </a:highlight>
              </a:rPr>
              <a:t>Proporcionar alojamiento para la instrucción que va ser ejecutado.</a:t>
            </a:r>
            <a:endParaRPr>
              <a:solidFill>
                <a:srgbClr val="000000"/>
              </a:solidFill>
              <a:highlight>
                <a:srgbClr val="EAD1DC"/>
              </a:highlight>
            </a:endParaRPr>
          </a:p>
          <a:p>
            <a:pPr indent="-311150" lvl="0" marL="457200" rtl="0" algn="l">
              <a:spcBef>
                <a:spcPts val="0"/>
              </a:spcBef>
              <a:spcAft>
                <a:spcPts val="0"/>
              </a:spcAft>
              <a:buClr>
                <a:srgbClr val="000000"/>
              </a:buClr>
              <a:buSzPts val="1300"/>
              <a:buAutoNum type="arabicPeriod"/>
            </a:pPr>
            <a:r>
              <a:rPr lang="es">
                <a:solidFill>
                  <a:srgbClr val="000000"/>
                </a:solidFill>
                <a:highlight>
                  <a:srgbClr val="EAD1DC"/>
                </a:highlight>
              </a:rPr>
              <a:t> Recibir instrucciones en secuencia.</a:t>
            </a:r>
            <a:endParaRPr>
              <a:solidFill>
                <a:srgbClr val="000000"/>
              </a:solidFill>
              <a:highlight>
                <a:srgbClr val="EAD1DC"/>
              </a:highlight>
            </a:endParaRPr>
          </a:p>
          <a:p>
            <a:pPr indent="-311150" lvl="0" marL="457200" rtl="0" algn="l">
              <a:spcBef>
                <a:spcPts val="0"/>
              </a:spcBef>
              <a:spcAft>
                <a:spcPts val="0"/>
              </a:spcAft>
              <a:buClr>
                <a:srgbClr val="000000"/>
              </a:buClr>
              <a:buSzPts val="1300"/>
              <a:buAutoNum type="arabicPeriod"/>
            </a:pPr>
            <a:r>
              <a:rPr lang="es">
                <a:solidFill>
                  <a:srgbClr val="000000"/>
                </a:solidFill>
                <a:highlight>
                  <a:srgbClr val="EAD1DC"/>
                </a:highlight>
              </a:rPr>
              <a:t>Proporcionar una ejecución </a:t>
            </a:r>
            <a:r>
              <a:rPr lang="es">
                <a:solidFill>
                  <a:srgbClr val="000000"/>
                </a:solidFill>
                <a:highlight>
                  <a:srgbClr val="EAD1DC"/>
                </a:highlight>
              </a:rPr>
              <a:t>lógica</a:t>
            </a:r>
            <a:r>
              <a:rPr lang="es">
                <a:solidFill>
                  <a:srgbClr val="000000"/>
                </a:solidFill>
                <a:highlight>
                  <a:srgbClr val="EAD1DC"/>
                </a:highlight>
              </a:rPr>
              <a:t> de la tarea que se va a ejecutar. </a:t>
            </a:r>
            <a:endParaRPr>
              <a:solidFill>
                <a:srgbClr val="000000"/>
              </a:solidFill>
              <a:highlight>
                <a:srgbClr val="EAD1DC"/>
              </a:highlight>
            </a:endParaRPr>
          </a:p>
        </p:txBody>
      </p:sp>
      <p:sp>
        <p:nvSpPr>
          <p:cNvPr id="191" name="Google Shape;191;p26"/>
          <p:cNvSpPr txBox="1"/>
          <p:nvPr>
            <p:ph idx="2" type="body"/>
          </p:nvPr>
        </p:nvSpPr>
        <p:spPr>
          <a:xfrm>
            <a:off x="4702050" y="125875"/>
            <a:ext cx="39588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highlight>
                  <a:srgbClr val="FFFFFF"/>
                </a:highlight>
              </a:rPr>
              <a:t>Existen tipos de instrucciones como: </a:t>
            </a:r>
            <a:br>
              <a:rPr lang="es">
                <a:solidFill>
                  <a:srgbClr val="000000"/>
                </a:solidFill>
                <a:highlight>
                  <a:srgbClr val="FFFFFF"/>
                </a:highlight>
              </a:rPr>
            </a:br>
            <a:r>
              <a:rPr lang="es">
                <a:solidFill>
                  <a:srgbClr val="000000"/>
                </a:solidFill>
                <a:highlight>
                  <a:srgbClr val="EAD1DC"/>
                </a:highlight>
              </a:rPr>
              <a:t>procesamiento de datos: </a:t>
            </a:r>
            <a:r>
              <a:rPr lang="es">
                <a:solidFill>
                  <a:srgbClr val="000000"/>
                </a:solidFill>
                <a:highlight>
                  <a:srgbClr val="FFFFFF"/>
                </a:highlight>
              </a:rPr>
              <a:t>Operaciones </a:t>
            </a:r>
            <a:r>
              <a:rPr lang="es">
                <a:solidFill>
                  <a:srgbClr val="000000"/>
                </a:solidFill>
                <a:highlight>
                  <a:srgbClr val="FFFFFF"/>
                </a:highlight>
              </a:rPr>
              <a:t>aritméticas y lógicas</a:t>
            </a:r>
            <a:endParaRPr>
              <a:solidFill>
                <a:srgbClr val="000000"/>
              </a:solidFill>
              <a:highlight>
                <a:srgbClr val="FFFFFF"/>
              </a:highlight>
            </a:endParaRPr>
          </a:p>
          <a:p>
            <a:pPr indent="0" lvl="0" marL="0" rtl="0" algn="l">
              <a:spcBef>
                <a:spcPts val="1600"/>
              </a:spcBef>
              <a:spcAft>
                <a:spcPts val="0"/>
              </a:spcAft>
              <a:buNone/>
            </a:pPr>
            <a:r>
              <a:rPr lang="es">
                <a:solidFill>
                  <a:srgbClr val="000000"/>
                </a:solidFill>
                <a:highlight>
                  <a:srgbClr val="EAD1DC"/>
                </a:highlight>
              </a:rPr>
              <a:t>Almacenamiento de datos: </a:t>
            </a:r>
            <a:r>
              <a:rPr lang="es">
                <a:solidFill>
                  <a:srgbClr val="000000"/>
                </a:solidFill>
                <a:highlight>
                  <a:srgbClr val="FFFFFF"/>
                </a:highlight>
              </a:rPr>
              <a:t>Transferencia dentro del sistema </a:t>
            </a:r>
            <a:endParaRPr>
              <a:solidFill>
                <a:srgbClr val="000000"/>
              </a:solidFill>
              <a:highlight>
                <a:srgbClr val="FFFFFF"/>
              </a:highlight>
            </a:endParaRPr>
          </a:p>
          <a:p>
            <a:pPr indent="0" lvl="0" marL="0" rtl="0" algn="l">
              <a:spcBef>
                <a:spcPts val="1600"/>
              </a:spcBef>
              <a:spcAft>
                <a:spcPts val="0"/>
              </a:spcAft>
              <a:buNone/>
            </a:pPr>
            <a:r>
              <a:rPr lang="es">
                <a:solidFill>
                  <a:srgbClr val="000000"/>
                </a:solidFill>
                <a:highlight>
                  <a:srgbClr val="EAD1DC"/>
                </a:highlight>
              </a:rPr>
              <a:t>Instrucciones E/S: </a:t>
            </a:r>
            <a:r>
              <a:rPr lang="es">
                <a:solidFill>
                  <a:srgbClr val="000000"/>
                </a:solidFill>
                <a:highlight>
                  <a:srgbClr val="FFFFFF"/>
                </a:highlight>
              </a:rPr>
              <a:t>Transferencia de datos entre la computadora y los dispositivos externos. </a:t>
            </a:r>
            <a:endParaRPr>
              <a:solidFill>
                <a:srgbClr val="000000"/>
              </a:solidFill>
              <a:highlight>
                <a:srgbClr val="FFFFFF"/>
              </a:highlight>
            </a:endParaRPr>
          </a:p>
          <a:p>
            <a:pPr indent="0" lvl="0" marL="0" rtl="0" algn="l">
              <a:spcBef>
                <a:spcPts val="1600"/>
              </a:spcBef>
              <a:spcAft>
                <a:spcPts val="1600"/>
              </a:spcAft>
              <a:buNone/>
            </a:pPr>
            <a:r>
              <a:t/>
            </a:r>
            <a:endParaRPr>
              <a:highlight>
                <a:srgbClr val="FFFFFF"/>
              </a:highlight>
            </a:endParaRPr>
          </a:p>
        </p:txBody>
      </p:sp>
      <p:pic>
        <p:nvPicPr>
          <p:cNvPr id="192" name="Google Shape;192;p26"/>
          <p:cNvPicPr preferRelativeResize="0"/>
          <p:nvPr/>
        </p:nvPicPr>
        <p:blipFill>
          <a:blip r:embed="rId3">
            <a:alphaModFix/>
          </a:blip>
          <a:stretch>
            <a:fillRect/>
          </a:stretch>
        </p:blipFill>
        <p:spPr>
          <a:xfrm>
            <a:off x="5417000" y="2744475"/>
            <a:ext cx="3028950" cy="168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Program counter</a:t>
            </a:r>
            <a:endParaRPr/>
          </a:p>
        </p:txBody>
      </p:sp>
      <p:sp>
        <p:nvSpPr>
          <p:cNvPr id="198" name="Google Shape;198;p27"/>
          <p:cNvSpPr txBox="1"/>
          <p:nvPr>
            <p:ph idx="2" type="body"/>
          </p:nvPr>
        </p:nvSpPr>
        <p:spPr>
          <a:xfrm>
            <a:off x="4647975" y="71700"/>
            <a:ext cx="4149600" cy="42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rPr>
              <a:t>Fases para la </a:t>
            </a:r>
            <a:r>
              <a:rPr lang="es">
                <a:solidFill>
                  <a:srgbClr val="000000"/>
                </a:solidFill>
              </a:rPr>
              <a:t>ejecución</a:t>
            </a:r>
            <a:r>
              <a:rPr lang="es">
                <a:solidFill>
                  <a:srgbClr val="000000"/>
                </a:solidFill>
              </a:rPr>
              <a:t> de las instrucciones: </a:t>
            </a:r>
            <a:endParaRPr>
              <a:solidFill>
                <a:srgbClr val="000000"/>
              </a:solidFill>
            </a:endParaRPr>
          </a:p>
          <a:p>
            <a:pPr indent="-304800" lvl="0" marL="457200" rtl="0" algn="l">
              <a:spcBef>
                <a:spcPts val="1600"/>
              </a:spcBef>
              <a:spcAft>
                <a:spcPts val="0"/>
              </a:spcAft>
              <a:buClr>
                <a:srgbClr val="000000"/>
              </a:buClr>
              <a:buSzPts val="1200"/>
              <a:buAutoNum type="arabicPeriod"/>
            </a:pPr>
            <a:r>
              <a:rPr lang="es" sz="1200">
                <a:solidFill>
                  <a:srgbClr val="000000"/>
                </a:solidFill>
                <a:highlight>
                  <a:srgbClr val="CFE2F3"/>
                </a:highlight>
              </a:rPr>
              <a:t>Leer la </a:t>
            </a:r>
            <a:r>
              <a:rPr lang="es" sz="1200">
                <a:solidFill>
                  <a:srgbClr val="000000"/>
                </a:solidFill>
                <a:highlight>
                  <a:srgbClr val="CFE2F3"/>
                </a:highlight>
              </a:rPr>
              <a:t>instrucción</a:t>
            </a:r>
            <a:r>
              <a:rPr lang="es" sz="1200">
                <a:solidFill>
                  <a:srgbClr val="000000"/>
                </a:solidFill>
                <a:highlight>
                  <a:srgbClr val="CFE2F3"/>
                </a:highlight>
              </a:rPr>
              <a:t>: </a:t>
            </a:r>
            <a:r>
              <a:rPr lang="es" sz="1200">
                <a:solidFill>
                  <a:srgbClr val="000000"/>
                </a:solidFill>
              </a:rPr>
              <a:t>El registro de contador nos dice </a:t>
            </a:r>
            <a:r>
              <a:rPr lang="es" sz="1200">
                <a:solidFill>
                  <a:srgbClr val="000000"/>
                </a:solidFill>
              </a:rPr>
              <a:t>dónde</a:t>
            </a:r>
            <a:r>
              <a:rPr lang="es" sz="1200">
                <a:solidFill>
                  <a:srgbClr val="000000"/>
                </a:solidFill>
              </a:rPr>
              <a:t> </a:t>
            </a:r>
            <a:r>
              <a:rPr lang="es" sz="1200">
                <a:solidFill>
                  <a:srgbClr val="000000"/>
                </a:solidFill>
              </a:rPr>
              <a:t>está</a:t>
            </a:r>
            <a:r>
              <a:rPr lang="es" sz="1200">
                <a:solidFill>
                  <a:srgbClr val="000000"/>
                </a:solidFill>
              </a:rPr>
              <a:t> la </a:t>
            </a:r>
            <a:r>
              <a:rPr lang="es" sz="1200">
                <a:solidFill>
                  <a:srgbClr val="000000"/>
                </a:solidFill>
              </a:rPr>
              <a:t>instrucción</a:t>
            </a:r>
            <a:r>
              <a:rPr lang="es" sz="1200">
                <a:solidFill>
                  <a:srgbClr val="000000"/>
                </a:solidFill>
              </a:rPr>
              <a:t> que debemos leer, </a:t>
            </a:r>
            <a:r>
              <a:rPr lang="es" sz="1200">
                <a:solidFill>
                  <a:srgbClr val="000000"/>
                </a:solidFill>
              </a:rPr>
              <a:t>verificar sus partes para saber que debemos realizar. </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s" sz="1200">
                <a:solidFill>
                  <a:srgbClr val="000000"/>
                </a:solidFill>
                <a:highlight>
                  <a:srgbClr val="C9DAF8"/>
                </a:highlight>
              </a:rPr>
              <a:t>Lectura de los operando de la fuente: L</a:t>
            </a:r>
            <a:r>
              <a:rPr lang="es" sz="1200">
                <a:solidFill>
                  <a:srgbClr val="000000"/>
                </a:solidFill>
              </a:rPr>
              <a:t>as operaciones se realizan mediante su direccionamiento, si es directo no hay que hacer ninguna operación pero si es indirecto tenemos que hacer cálculos y accesos a la memoria.</a:t>
            </a:r>
            <a:r>
              <a:rPr lang="es" sz="1200">
                <a:solidFill>
                  <a:srgbClr val="000000"/>
                </a:solidFill>
              </a:rPr>
              <a:t> </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s" sz="1200">
                <a:solidFill>
                  <a:srgbClr val="000000"/>
                </a:solidFill>
                <a:highlight>
                  <a:srgbClr val="C9DAF8"/>
                </a:highlight>
              </a:rPr>
              <a:t>Ejecución de la </a:t>
            </a:r>
            <a:r>
              <a:rPr lang="es" sz="1200">
                <a:solidFill>
                  <a:srgbClr val="000000"/>
                </a:solidFill>
                <a:highlight>
                  <a:srgbClr val="C9DAF8"/>
                </a:highlight>
              </a:rPr>
              <a:t>instrucción</a:t>
            </a:r>
            <a:r>
              <a:rPr lang="es" sz="1200">
                <a:solidFill>
                  <a:srgbClr val="000000"/>
                </a:solidFill>
                <a:highlight>
                  <a:srgbClr val="C9DAF8"/>
                </a:highlight>
              </a:rPr>
              <a:t> y su almacenamiento: </a:t>
            </a:r>
            <a:r>
              <a:rPr lang="es" sz="1200">
                <a:solidFill>
                  <a:srgbClr val="000000"/>
                </a:solidFill>
                <a:highlight>
                  <a:srgbClr val="FFFFFF"/>
                </a:highlight>
              </a:rPr>
              <a:t>Para cada </a:t>
            </a:r>
            <a:r>
              <a:rPr lang="es" sz="1200">
                <a:solidFill>
                  <a:srgbClr val="000000"/>
                </a:solidFill>
                <a:highlight>
                  <a:srgbClr val="FFFFFF"/>
                </a:highlight>
              </a:rPr>
              <a:t>código</a:t>
            </a:r>
            <a:r>
              <a:rPr lang="es" sz="1200">
                <a:solidFill>
                  <a:srgbClr val="000000"/>
                </a:solidFill>
                <a:highlight>
                  <a:srgbClr val="FFFFFF"/>
                </a:highlight>
              </a:rPr>
              <a:t> son diferentes operaciones, pero una vez ejecutado guardamos el resultado obtenido y guardarlo.</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AutoNum type="arabicPeriod"/>
            </a:pPr>
            <a:r>
              <a:rPr lang="es" sz="1200">
                <a:solidFill>
                  <a:srgbClr val="000000"/>
                </a:solidFill>
                <a:highlight>
                  <a:srgbClr val="C9DAF8"/>
                </a:highlight>
              </a:rPr>
              <a:t>Comprobación:</a:t>
            </a:r>
            <a:r>
              <a:rPr lang="es" sz="1200">
                <a:solidFill>
                  <a:srgbClr val="000000"/>
                </a:solidFill>
                <a:highlight>
                  <a:srgbClr val="FFFFFF"/>
                </a:highlight>
              </a:rPr>
              <a:t> Se verifica si se ha activado alguna </a:t>
            </a:r>
            <a:r>
              <a:rPr lang="es" sz="1200">
                <a:solidFill>
                  <a:srgbClr val="000000"/>
                </a:solidFill>
                <a:highlight>
                  <a:srgbClr val="FFFFFF"/>
                </a:highlight>
              </a:rPr>
              <a:t>línea</a:t>
            </a:r>
            <a:r>
              <a:rPr lang="es" sz="1200">
                <a:solidFill>
                  <a:srgbClr val="000000"/>
                </a:solidFill>
                <a:highlight>
                  <a:srgbClr val="FFFFFF"/>
                </a:highlight>
              </a:rPr>
              <a:t> de petición de </a:t>
            </a:r>
            <a:r>
              <a:rPr lang="es" sz="1200">
                <a:solidFill>
                  <a:srgbClr val="000000"/>
                </a:solidFill>
                <a:highlight>
                  <a:srgbClr val="FFFFFF"/>
                </a:highlight>
              </a:rPr>
              <a:t>interrupción</a:t>
            </a:r>
            <a:r>
              <a:rPr lang="es" sz="1200">
                <a:solidFill>
                  <a:srgbClr val="000000"/>
                </a:solidFill>
                <a:highlight>
                  <a:srgbClr val="FFFFFF"/>
                </a:highlight>
              </a:rPr>
              <a:t>.  y para ello primero lo almacena el contador de programa en donde empieza la rutina </a:t>
            </a:r>
            <a:r>
              <a:rPr lang="es" sz="1200">
                <a:solidFill>
                  <a:srgbClr val="000000"/>
                </a:solidFill>
                <a:highlight>
                  <a:srgbClr val="FFFFFF"/>
                </a:highlight>
              </a:rPr>
              <a:t>después</a:t>
            </a:r>
            <a:r>
              <a:rPr lang="es" sz="1200">
                <a:solidFill>
                  <a:srgbClr val="000000"/>
                </a:solidFill>
                <a:highlight>
                  <a:srgbClr val="FFFFFF"/>
                </a:highlight>
              </a:rPr>
              <a:t> ejecutamos el servicio de </a:t>
            </a:r>
            <a:r>
              <a:rPr lang="es" sz="1200">
                <a:solidFill>
                  <a:srgbClr val="000000"/>
                </a:solidFill>
                <a:highlight>
                  <a:srgbClr val="FFFFFF"/>
                </a:highlight>
              </a:rPr>
              <a:t>interrupción</a:t>
            </a:r>
            <a:r>
              <a:rPr lang="es" sz="1200">
                <a:solidFill>
                  <a:srgbClr val="000000"/>
                </a:solidFill>
                <a:highlight>
                  <a:srgbClr val="FFFFFF"/>
                </a:highlight>
              </a:rPr>
              <a:t> y recuperamos los datos. </a:t>
            </a:r>
            <a:endParaRPr sz="1200">
              <a:solidFill>
                <a:srgbClr val="000000"/>
              </a:solidFill>
              <a:highlight>
                <a:srgbClr val="FFFFFF"/>
              </a:highlight>
            </a:endParaRPr>
          </a:p>
        </p:txBody>
      </p:sp>
      <p:pic>
        <p:nvPicPr>
          <p:cNvPr id="199" name="Google Shape;199;p27"/>
          <p:cNvPicPr preferRelativeResize="0"/>
          <p:nvPr/>
        </p:nvPicPr>
        <p:blipFill>
          <a:blip r:embed="rId3">
            <a:alphaModFix/>
          </a:blip>
          <a:stretch>
            <a:fillRect/>
          </a:stretch>
        </p:blipFill>
        <p:spPr>
          <a:xfrm>
            <a:off x="1292950" y="2083500"/>
            <a:ext cx="1832850" cy="1832850"/>
          </a:xfrm>
          <a:prstGeom prst="rect">
            <a:avLst/>
          </a:prstGeom>
          <a:noFill/>
          <a:ln cap="flat" cmpd="sng" w="28575">
            <a:solidFill>
              <a:srgbClr val="3C78D8"/>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724950" y="3191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 Unidad de Control</a:t>
            </a:r>
            <a:endParaRPr/>
          </a:p>
        </p:txBody>
      </p:sp>
      <p:sp>
        <p:nvSpPr>
          <p:cNvPr id="205" name="Google Shape;205;p28"/>
          <p:cNvSpPr txBox="1"/>
          <p:nvPr>
            <p:ph idx="2" type="body"/>
          </p:nvPr>
        </p:nvSpPr>
        <p:spPr>
          <a:xfrm>
            <a:off x="4690750" y="237500"/>
            <a:ext cx="3858000" cy="49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rgbClr val="000000"/>
                </a:solidFill>
                <a:highlight>
                  <a:srgbClr val="D9EAD3"/>
                </a:highlight>
                <a:latin typeface="Arial"/>
                <a:ea typeface="Arial"/>
                <a:cs typeface="Arial"/>
                <a:sym typeface="Arial"/>
              </a:rPr>
              <a:t>Componentes:</a:t>
            </a:r>
            <a:endParaRPr sz="1400">
              <a:solidFill>
                <a:srgbClr val="000000"/>
              </a:solidFill>
              <a:highlight>
                <a:srgbClr val="D9EAD3"/>
              </a:highlight>
              <a:latin typeface="Arial"/>
              <a:ea typeface="Arial"/>
              <a:cs typeface="Arial"/>
              <a:sym typeface="Arial"/>
            </a:endParaRPr>
          </a:p>
          <a:p>
            <a:pPr indent="0" lvl="0" marL="0" rtl="0" algn="l">
              <a:spcBef>
                <a:spcPts val="1600"/>
              </a:spcBef>
              <a:spcAft>
                <a:spcPts val="0"/>
              </a:spcAft>
              <a:buNone/>
            </a:pPr>
            <a:r>
              <a:rPr b="1" lang="es" sz="1400">
                <a:solidFill>
                  <a:srgbClr val="000000"/>
                </a:solidFill>
                <a:highlight>
                  <a:srgbClr val="FFFFFF"/>
                </a:highlight>
                <a:latin typeface="Arial"/>
                <a:ea typeface="Arial"/>
                <a:cs typeface="Arial"/>
                <a:sym typeface="Arial"/>
              </a:rPr>
              <a:t>Registro de instrucción:</a:t>
            </a:r>
            <a:r>
              <a:rPr lang="es" sz="1400">
                <a:solidFill>
                  <a:srgbClr val="000000"/>
                </a:solidFill>
                <a:highlight>
                  <a:srgbClr val="FFFFFF"/>
                </a:highlight>
                <a:latin typeface="Arial"/>
                <a:ea typeface="Arial"/>
                <a:cs typeface="Arial"/>
                <a:sym typeface="Arial"/>
              </a:rPr>
              <a:t> </a:t>
            </a:r>
            <a:r>
              <a:rPr lang="es" sz="1400">
                <a:solidFill>
                  <a:srgbClr val="000000"/>
                </a:solidFill>
                <a:highlight>
                  <a:srgbClr val="D9EAD3"/>
                </a:highlight>
                <a:latin typeface="Arial"/>
                <a:ea typeface="Arial"/>
                <a:cs typeface="Arial"/>
                <a:sym typeface="Arial"/>
              </a:rPr>
              <a:t>Almacena la </a:t>
            </a:r>
            <a:r>
              <a:rPr lang="es" sz="1400">
                <a:solidFill>
                  <a:srgbClr val="000000"/>
                </a:solidFill>
                <a:highlight>
                  <a:srgbClr val="D9EAD3"/>
                </a:highlight>
                <a:latin typeface="Arial"/>
                <a:ea typeface="Arial"/>
                <a:cs typeface="Arial"/>
                <a:sym typeface="Arial"/>
              </a:rPr>
              <a:t>instrucción</a:t>
            </a:r>
            <a:r>
              <a:rPr lang="es" sz="1400">
                <a:solidFill>
                  <a:srgbClr val="000000"/>
                </a:solidFill>
                <a:highlight>
                  <a:srgbClr val="D9EAD3"/>
                </a:highlight>
                <a:latin typeface="Arial"/>
                <a:ea typeface="Arial"/>
                <a:cs typeface="Arial"/>
                <a:sym typeface="Arial"/>
              </a:rPr>
              <a:t> que se ejecuta.</a:t>
            </a:r>
            <a:endParaRPr sz="1400">
              <a:solidFill>
                <a:srgbClr val="000000"/>
              </a:solidFill>
              <a:highlight>
                <a:srgbClr val="D9EAD3"/>
              </a:highlight>
              <a:latin typeface="Arial"/>
              <a:ea typeface="Arial"/>
              <a:cs typeface="Arial"/>
              <a:sym typeface="Arial"/>
            </a:endParaRPr>
          </a:p>
          <a:p>
            <a:pPr indent="0" lvl="0" marL="0" rtl="0" algn="l">
              <a:spcBef>
                <a:spcPts val="1600"/>
              </a:spcBef>
              <a:spcAft>
                <a:spcPts val="0"/>
              </a:spcAft>
              <a:buNone/>
            </a:pPr>
            <a:r>
              <a:rPr b="1" lang="es" sz="1400">
                <a:solidFill>
                  <a:srgbClr val="000000"/>
                </a:solidFill>
                <a:highlight>
                  <a:srgbClr val="FFFFFF"/>
                </a:highlight>
                <a:latin typeface="Arial"/>
                <a:ea typeface="Arial"/>
                <a:cs typeface="Arial"/>
                <a:sym typeface="Arial"/>
              </a:rPr>
              <a:t>Registro de contador de programas:</a:t>
            </a:r>
            <a:r>
              <a:rPr lang="es" sz="1400">
                <a:solidFill>
                  <a:srgbClr val="000000"/>
                </a:solidFill>
                <a:highlight>
                  <a:srgbClr val="F4CCCC"/>
                </a:highlight>
                <a:latin typeface="Arial"/>
                <a:ea typeface="Arial"/>
                <a:cs typeface="Arial"/>
                <a:sym typeface="Arial"/>
              </a:rPr>
              <a:t> </a:t>
            </a:r>
            <a:r>
              <a:rPr lang="es" sz="1400">
                <a:solidFill>
                  <a:srgbClr val="000000"/>
                </a:solidFill>
                <a:highlight>
                  <a:srgbClr val="D9EAD3"/>
                </a:highlight>
                <a:latin typeface="Arial"/>
                <a:ea typeface="Arial"/>
                <a:cs typeface="Arial"/>
                <a:sym typeface="Arial"/>
              </a:rPr>
              <a:t>Dirección</a:t>
            </a:r>
            <a:r>
              <a:rPr lang="es" sz="1400">
                <a:solidFill>
                  <a:srgbClr val="000000"/>
                </a:solidFill>
                <a:highlight>
                  <a:srgbClr val="D9EAD3"/>
                </a:highlight>
                <a:latin typeface="Arial"/>
                <a:ea typeface="Arial"/>
                <a:cs typeface="Arial"/>
                <a:sym typeface="Arial"/>
              </a:rPr>
              <a:t> de memoria de la sig instrucción a ejecutar.</a:t>
            </a:r>
            <a:endParaRPr sz="1400">
              <a:solidFill>
                <a:srgbClr val="000000"/>
              </a:solidFill>
              <a:highlight>
                <a:srgbClr val="D9EAD3"/>
              </a:highlight>
              <a:latin typeface="Arial"/>
              <a:ea typeface="Arial"/>
              <a:cs typeface="Arial"/>
              <a:sym typeface="Arial"/>
            </a:endParaRPr>
          </a:p>
          <a:p>
            <a:pPr indent="0" lvl="0" marL="0" rtl="0" algn="l">
              <a:spcBef>
                <a:spcPts val="1600"/>
              </a:spcBef>
              <a:spcAft>
                <a:spcPts val="0"/>
              </a:spcAft>
              <a:buNone/>
            </a:pPr>
            <a:r>
              <a:rPr b="1" lang="es" sz="1400">
                <a:solidFill>
                  <a:srgbClr val="000000"/>
                </a:solidFill>
                <a:highlight>
                  <a:srgbClr val="FFFFFF"/>
                </a:highlight>
                <a:latin typeface="Arial"/>
                <a:ea typeface="Arial"/>
                <a:cs typeface="Arial"/>
                <a:sym typeface="Arial"/>
              </a:rPr>
              <a:t>Controlador y decodificador:</a:t>
            </a:r>
            <a:r>
              <a:rPr lang="es" sz="1400">
                <a:solidFill>
                  <a:srgbClr val="000000"/>
                </a:solidFill>
                <a:highlight>
                  <a:srgbClr val="FFFFFF"/>
                </a:highlight>
                <a:latin typeface="Arial"/>
                <a:ea typeface="Arial"/>
                <a:cs typeface="Arial"/>
                <a:sym typeface="Arial"/>
              </a:rPr>
              <a:t> </a:t>
            </a:r>
            <a:r>
              <a:rPr lang="es" sz="1400">
                <a:solidFill>
                  <a:srgbClr val="000000"/>
                </a:solidFill>
                <a:highlight>
                  <a:srgbClr val="D9EAD3"/>
                </a:highlight>
                <a:latin typeface="Arial"/>
                <a:ea typeface="Arial"/>
                <a:cs typeface="Arial"/>
                <a:sym typeface="Arial"/>
              </a:rPr>
              <a:t>Interpreta la instruccion para el sig proceso. Extraer el codigo de operacion de la </a:t>
            </a:r>
            <a:r>
              <a:rPr lang="es" sz="1400">
                <a:solidFill>
                  <a:srgbClr val="000000"/>
                </a:solidFill>
                <a:highlight>
                  <a:srgbClr val="D9EAD3"/>
                </a:highlight>
                <a:latin typeface="Arial"/>
                <a:ea typeface="Arial"/>
                <a:cs typeface="Arial"/>
                <a:sym typeface="Arial"/>
              </a:rPr>
              <a:t>instrucción</a:t>
            </a:r>
            <a:r>
              <a:rPr lang="es" sz="1400">
                <a:solidFill>
                  <a:srgbClr val="000000"/>
                </a:solidFill>
                <a:highlight>
                  <a:srgbClr val="D9EAD3"/>
                </a:highlight>
                <a:latin typeface="Arial"/>
                <a:ea typeface="Arial"/>
                <a:cs typeface="Arial"/>
                <a:sym typeface="Arial"/>
              </a:rPr>
              <a:t> en curso.</a:t>
            </a:r>
            <a:endParaRPr sz="1400">
              <a:solidFill>
                <a:srgbClr val="000000"/>
              </a:solidFill>
              <a:highlight>
                <a:srgbClr val="D9EAD3"/>
              </a:highlight>
              <a:latin typeface="Arial"/>
              <a:ea typeface="Arial"/>
              <a:cs typeface="Arial"/>
              <a:sym typeface="Arial"/>
            </a:endParaRPr>
          </a:p>
          <a:p>
            <a:pPr indent="0" lvl="0" marL="0" rtl="0" algn="l">
              <a:spcBef>
                <a:spcPts val="1600"/>
              </a:spcBef>
              <a:spcAft>
                <a:spcPts val="0"/>
              </a:spcAft>
              <a:buNone/>
            </a:pPr>
            <a:r>
              <a:rPr b="1" lang="es" sz="1400">
                <a:solidFill>
                  <a:srgbClr val="000000"/>
                </a:solidFill>
                <a:highlight>
                  <a:srgbClr val="FFFFFF"/>
                </a:highlight>
                <a:latin typeface="Arial"/>
                <a:ea typeface="Arial"/>
                <a:cs typeface="Arial"/>
                <a:sym typeface="Arial"/>
              </a:rPr>
              <a:t>Secuenciador:</a:t>
            </a:r>
            <a:r>
              <a:rPr lang="es" sz="1400">
                <a:solidFill>
                  <a:srgbClr val="000000"/>
                </a:solidFill>
                <a:highlight>
                  <a:srgbClr val="FFFFFF"/>
                </a:highlight>
                <a:latin typeface="Arial"/>
                <a:ea typeface="Arial"/>
                <a:cs typeface="Arial"/>
                <a:sym typeface="Arial"/>
              </a:rPr>
              <a:t> </a:t>
            </a:r>
            <a:r>
              <a:rPr lang="es" sz="1400">
                <a:solidFill>
                  <a:srgbClr val="222222"/>
                </a:solidFill>
                <a:highlight>
                  <a:srgbClr val="D9EAD3"/>
                </a:highlight>
                <a:latin typeface="Arial"/>
                <a:ea typeface="Arial"/>
                <a:cs typeface="Arial"/>
                <a:sym typeface="Arial"/>
              </a:rPr>
              <a:t>Genera microórdenes necesarias para ejecutar la instrucción.</a:t>
            </a:r>
            <a:endParaRPr sz="1400">
              <a:solidFill>
                <a:srgbClr val="222222"/>
              </a:solidFill>
              <a:highlight>
                <a:srgbClr val="D9EAD3"/>
              </a:highlight>
              <a:latin typeface="Arial"/>
              <a:ea typeface="Arial"/>
              <a:cs typeface="Arial"/>
              <a:sym typeface="Arial"/>
            </a:endParaRPr>
          </a:p>
          <a:p>
            <a:pPr indent="0" lvl="0" marL="0" rtl="0" algn="l">
              <a:spcBef>
                <a:spcPts val="1600"/>
              </a:spcBef>
              <a:spcAft>
                <a:spcPts val="0"/>
              </a:spcAft>
              <a:buNone/>
            </a:pPr>
            <a:r>
              <a:rPr b="1" lang="es" sz="1400">
                <a:solidFill>
                  <a:srgbClr val="222222"/>
                </a:solidFill>
                <a:highlight>
                  <a:srgbClr val="FFFFFF"/>
                </a:highlight>
                <a:latin typeface="Arial"/>
                <a:ea typeface="Arial"/>
                <a:cs typeface="Arial"/>
                <a:sym typeface="Arial"/>
              </a:rPr>
              <a:t>Reloj:</a:t>
            </a:r>
            <a:r>
              <a:rPr lang="es" sz="1400">
                <a:solidFill>
                  <a:srgbClr val="222222"/>
                </a:solidFill>
                <a:highlight>
                  <a:srgbClr val="FFFFFF"/>
                </a:highlight>
                <a:latin typeface="Arial"/>
                <a:ea typeface="Arial"/>
                <a:cs typeface="Arial"/>
                <a:sym typeface="Arial"/>
              </a:rPr>
              <a:t> </a:t>
            </a:r>
            <a:r>
              <a:rPr lang="es" sz="1400">
                <a:solidFill>
                  <a:srgbClr val="222222"/>
                </a:solidFill>
                <a:highlight>
                  <a:srgbClr val="D9EAD3"/>
                </a:highlight>
                <a:latin typeface="Arial"/>
                <a:ea typeface="Arial"/>
                <a:cs typeface="Arial"/>
                <a:sym typeface="Arial"/>
              </a:rPr>
              <a:t>Proporciona una sucesión de impulsos eléctricos a intervalos constantes.</a:t>
            </a:r>
            <a:endParaRPr sz="1400">
              <a:solidFill>
                <a:srgbClr val="222222"/>
              </a:solidFill>
              <a:highlight>
                <a:srgbClr val="D9EAD3"/>
              </a:highlight>
              <a:latin typeface="Arial"/>
              <a:ea typeface="Arial"/>
              <a:cs typeface="Arial"/>
              <a:sym typeface="Arial"/>
            </a:endParaRPr>
          </a:p>
          <a:p>
            <a:pPr indent="0" lvl="0" marL="0" rtl="0" algn="l">
              <a:spcBef>
                <a:spcPts val="1600"/>
              </a:spcBef>
              <a:spcAft>
                <a:spcPts val="0"/>
              </a:spcAft>
              <a:buNone/>
            </a:pPr>
            <a:r>
              <a:t/>
            </a:r>
            <a:endParaRPr sz="140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800">
              <a:solidFill>
                <a:srgbClr val="000000"/>
              </a:solidFill>
              <a:highlight>
                <a:srgbClr val="F4CCCC"/>
              </a:highlight>
              <a:latin typeface="Arial"/>
              <a:ea typeface="Arial"/>
              <a:cs typeface="Arial"/>
              <a:sym typeface="Arial"/>
            </a:endParaRPr>
          </a:p>
        </p:txBody>
      </p:sp>
      <p:pic>
        <p:nvPicPr>
          <p:cNvPr id="206" name="Google Shape;206;p28"/>
          <p:cNvPicPr preferRelativeResize="0"/>
          <p:nvPr/>
        </p:nvPicPr>
        <p:blipFill>
          <a:blip r:embed="rId3">
            <a:alphaModFix/>
          </a:blip>
          <a:stretch>
            <a:fillRect/>
          </a:stretch>
        </p:blipFill>
        <p:spPr>
          <a:xfrm>
            <a:off x="93825" y="2368239"/>
            <a:ext cx="4478175" cy="2457335"/>
          </a:xfrm>
          <a:prstGeom prst="rect">
            <a:avLst/>
          </a:prstGeom>
          <a:noFill/>
          <a:ln>
            <a:noFill/>
          </a:ln>
        </p:spPr>
      </p:pic>
      <p:sp>
        <p:nvSpPr>
          <p:cNvPr id="207" name="Google Shape;207;p28"/>
          <p:cNvSpPr txBox="1"/>
          <p:nvPr/>
        </p:nvSpPr>
        <p:spPr>
          <a:xfrm>
            <a:off x="465125" y="1434925"/>
            <a:ext cx="3651600" cy="702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s">
                <a:highlight>
                  <a:srgbClr val="F4CCCC"/>
                </a:highlight>
              </a:rPr>
              <a:t>Es uno de los tres bloques funcionales principales en los que se divide una </a:t>
            </a:r>
            <a:r>
              <a:rPr lang="es">
                <a:highlight>
                  <a:srgbClr val="F4CCCC"/>
                </a:highlight>
                <a:uFill>
                  <a:noFill/>
                </a:uFill>
                <a:hlinkClick r:id="rId4"/>
              </a:rPr>
              <a:t>unidad central de procesamiento</a:t>
            </a:r>
            <a:r>
              <a:rPr lang="es">
                <a:highlight>
                  <a:srgbClr val="F4CCCC"/>
                </a:highlight>
              </a:rPr>
              <a:t>(</a:t>
            </a:r>
            <a:r>
              <a:rPr lang="es">
                <a:highlight>
                  <a:srgbClr val="F4CCCC"/>
                </a:highlight>
                <a:uFill>
                  <a:noFill/>
                </a:uFill>
                <a:hlinkClick r:id="rId5"/>
              </a:rPr>
              <a:t>CPU</a:t>
            </a:r>
            <a:r>
              <a:rPr lang="es">
                <a:highlight>
                  <a:srgbClr val="F4CCCC"/>
                </a:highlight>
              </a:rPr>
              <a:t>).</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Función</a:t>
            </a:r>
            <a:endParaRPr/>
          </a:p>
        </p:txBody>
      </p:sp>
      <p:sp>
        <p:nvSpPr>
          <p:cNvPr id="213" name="Google Shape;213;p29"/>
          <p:cNvSpPr txBox="1"/>
          <p:nvPr>
            <p:ph idx="1" type="subTitle"/>
          </p:nvPr>
        </p:nvSpPr>
        <p:spPr>
          <a:xfrm>
            <a:off x="626000" y="1782750"/>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000000"/>
                </a:solidFill>
                <a:highlight>
                  <a:srgbClr val="B6D7A8"/>
                </a:highlight>
                <a:latin typeface="Arial"/>
                <a:ea typeface="Arial"/>
                <a:cs typeface="Arial"/>
                <a:sym typeface="Arial"/>
              </a:rPr>
              <a:t>Su función es buscar las instrucciones en la </a:t>
            </a:r>
            <a:r>
              <a:rPr lang="es" sz="1800">
                <a:solidFill>
                  <a:srgbClr val="000000"/>
                </a:solidFill>
                <a:highlight>
                  <a:srgbClr val="B6D7A8"/>
                </a:highlight>
                <a:uFill>
                  <a:noFill/>
                </a:uFill>
                <a:latin typeface="Arial"/>
                <a:ea typeface="Arial"/>
                <a:cs typeface="Arial"/>
                <a:sym typeface="Arial"/>
                <a:hlinkClick r:id="rId3"/>
              </a:rPr>
              <a:t>memoria principal</a:t>
            </a:r>
            <a:r>
              <a:rPr lang="es" sz="1800">
                <a:solidFill>
                  <a:srgbClr val="000000"/>
                </a:solidFill>
                <a:highlight>
                  <a:srgbClr val="B6D7A8"/>
                </a:highlight>
                <a:latin typeface="Arial"/>
                <a:ea typeface="Arial"/>
                <a:cs typeface="Arial"/>
                <a:sym typeface="Arial"/>
              </a:rPr>
              <a:t>, decodificarlas (interpretación) y ejecutarlas, empleando para ello la unidad de proceso.</a:t>
            </a:r>
            <a:endParaRPr sz="1800">
              <a:solidFill>
                <a:srgbClr val="000000"/>
              </a:solidFill>
              <a:highlight>
                <a:srgbClr val="B6D7A8"/>
              </a:highlight>
            </a:endParaRPr>
          </a:p>
        </p:txBody>
      </p:sp>
      <p:sp>
        <p:nvSpPr>
          <p:cNvPr id="214" name="Google Shape;214;p29"/>
          <p:cNvSpPr txBox="1"/>
          <p:nvPr>
            <p:ph idx="2" type="body"/>
          </p:nvPr>
        </p:nvSpPr>
        <p:spPr>
          <a:xfrm>
            <a:off x="5174225" y="313550"/>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rgbClr val="000000"/>
                </a:solidFill>
                <a:highlight>
                  <a:srgbClr val="CCCCCC"/>
                </a:highlight>
                <a:latin typeface="Arial"/>
                <a:ea typeface="Arial"/>
                <a:cs typeface="Arial"/>
                <a:sym typeface="Arial"/>
              </a:rPr>
              <a:t>Existen dos tipos de unidades de control: las </a:t>
            </a:r>
            <a:r>
              <a:rPr b="1" lang="es" sz="1400">
                <a:solidFill>
                  <a:srgbClr val="000000"/>
                </a:solidFill>
                <a:highlight>
                  <a:srgbClr val="CCCCCC"/>
                </a:highlight>
                <a:latin typeface="Arial"/>
                <a:ea typeface="Arial"/>
                <a:cs typeface="Arial"/>
                <a:sym typeface="Arial"/>
              </a:rPr>
              <a:t>cableadas</a:t>
            </a:r>
            <a:r>
              <a:rPr lang="es" sz="1400">
                <a:solidFill>
                  <a:srgbClr val="000000"/>
                </a:solidFill>
                <a:highlight>
                  <a:srgbClr val="CCCCCC"/>
                </a:highlight>
                <a:latin typeface="Arial"/>
                <a:ea typeface="Arial"/>
                <a:cs typeface="Arial"/>
                <a:sym typeface="Arial"/>
              </a:rPr>
              <a:t>, usadas generalmente en máquinas sencillas, y las </a:t>
            </a:r>
            <a:r>
              <a:rPr b="1" lang="es" sz="1400">
                <a:solidFill>
                  <a:srgbClr val="000000"/>
                </a:solidFill>
                <a:highlight>
                  <a:srgbClr val="CCCCCC"/>
                </a:highlight>
                <a:latin typeface="Arial"/>
                <a:ea typeface="Arial"/>
                <a:cs typeface="Arial"/>
                <a:sym typeface="Arial"/>
              </a:rPr>
              <a:t>microprogramadas</a:t>
            </a:r>
            <a:r>
              <a:rPr lang="es" sz="1400">
                <a:solidFill>
                  <a:srgbClr val="000000"/>
                </a:solidFill>
                <a:highlight>
                  <a:srgbClr val="CCCCCC"/>
                </a:highlight>
                <a:latin typeface="Arial"/>
                <a:ea typeface="Arial"/>
                <a:cs typeface="Arial"/>
                <a:sym typeface="Arial"/>
              </a:rPr>
              <a:t>, propias de máquinas más complejas.</a:t>
            </a:r>
            <a:endParaRPr sz="1400">
              <a:solidFill>
                <a:srgbClr val="000000"/>
              </a:solidFill>
              <a:highlight>
                <a:srgbClr val="CCCCCC"/>
              </a:highlight>
              <a:latin typeface="Arial"/>
              <a:ea typeface="Arial"/>
              <a:cs typeface="Arial"/>
              <a:sym typeface="Arial"/>
            </a:endParaRPr>
          </a:p>
          <a:p>
            <a:pPr indent="0" lvl="0" marL="0" rtl="0" algn="l">
              <a:spcBef>
                <a:spcPts val="1600"/>
              </a:spcBef>
              <a:spcAft>
                <a:spcPts val="1600"/>
              </a:spcAft>
              <a:buNone/>
            </a:pPr>
            <a:r>
              <a:rPr b="1" lang="es" sz="1400">
                <a:solidFill>
                  <a:srgbClr val="000000"/>
                </a:solidFill>
                <a:highlight>
                  <a:srgbClr val="CCCCCC"/>
                </a:highlight>
                <a:latin typeface="Arial"/>
                <a:ea typeface="Arial"/>
                <a:cs typeface="Arial"/>
                <a:sym typeface="Arial"/>
              </a:rPr>
              <a:t>Cableadas: </a:t>
            </a:r>
            <a:r>
              <a:rPr lang="es" sz="1400">
                <a:solidFill>
                  <a:srgbClr val="000000"/>
                </a:solidFill>
                <a:highlight>
                  <a:srgbClr val="CCCCCC"/>
                </a:highlight>
                <a:latin typeface="Arial"/>
                <a:ea typeface="Arial"/>
                <a:cs typeface="Arial"/>
                <a:sym typeface="Arial"/>
              </a:rPr>
              <a:t>Es construida de </a:t>
            </a:r>
            <a:r>
              <a:rPr lang="es" sz="1400">
                <a:solidFill>
                  <a:srgbClr val="000000"/>
                </a:solidFill>
                <a:highlight>
                  <a:srgbClr val="CCCCCC"/>
                </a:highlight>
                <a:uFill>
                  <a:noFill/>
                </a:uFill>
                <a:latin typeface="Arial"/>
                <a:ea typeface="Arial"/>
                <a:cs typeface="Arial"/>
                <a:sym typeface="Arial"/>
                <a:hlinkClick r:id="rId4"/>
              </a:rPr>
              <a:t>puertas lógicas</a:t>
            </a:r>
            <a:r>
              <a:rPr lang="es" sz="1400">
                <a:solidFill>
                  <a:srgbClr val="000000"/>
                </a:solidFill>
                <a:highlight>
                  <a:srgbClr val="CCCCCC"/>
                </a:highlight>
                <a:latin typeface="Arial"/>
                <a:ea typeface="Arial"/>
                <a:cs typeface="Arial"/>
                <a:sym typeface="Arial"/>
              </a:rPr>
              <a:t>, circuitos biestables, circuitos codificadores, circuitos decodificadores, contadores digitales y otros </a:t>
            </a:r>
            <a:r>
              <a:rPr lang="es" sz="1400">
                <a:solidFill>
                  <a:srgbClr val="000000"/>
                </a:solidFill>
                <a:highlight>
                  <a:srgbClr val="CCCCCC"/>
                </a:highlight>
                <a:uFill>
                  <a:noFill/>
                </a:uFill>
                <a:latin typeface="Arial"/>
                <a:ea typeface="Arial"/>
                <a:cs typeface="Arial"/>
                <a:sym typeface="Arial"/>
                <a:hlinkClick r:id="rId5"/>
              </a:rPr>
              <a:t>circuitos digitales</a:t>
            </a:r>
            <a:r>
              <a:rPr lang="es" sz="1400">
                <a:solidFill>
                  <a:srgbClr val="000000"/>
                </a:solidFill>
                <a:highlight>
                  <a:srgbClr val="CCCCCC"/>
                </a:highlight>
                <a:latin typeface="Arial"/>
                <a:ea typeface="Arial"/>
                <a:cs typeface="Arial"/>
                <a:sym typeface="Arial"/>
              </a:rPr>
              <a:t>. Su control está basado en una arquitectura fija, es decir, que requiere cambios en el cableado si el </a:t>
            </a:r>
            <a:r>
              <a:rPr lang="es" sz="1400">
                <a:solidFill>
                  <a:srgbClr val="000000"/>
                </a:solidFill>
                <a:highlight>
                  <a:srgbClr val="CCCCCC"/>
                </a:highlight>
                <a:uFill>
                  <a:noFill/>
                </a:uFill>
                <a:latin typeface="Arial"/>
                <a:ea typeface="Arial"/>
                <a:cs typeface="Arial"/>
                <a:sym typeface="Arial"/>
                <a:hlinkClick r:id="rId6"/>
              </a:rPr>
              <a:t>conjunto de instrucciones</a:t>
            </a:r>
            <a:r>
              <a:rPr lang="es" sz="1400">
                <a:solidFill>
                  <a:srgbClr val="000000"/>
                </a:solidFill>
                <a:highlight>
                  <a:srgbClr val="CCCCCC"/>
                </a:highlight>
                <a:latin typeface="Arial"/>
                <a:ea typeface="Arial"/>
                <a:cs typeface="Arial"/>
                <a:sym typeface="Arial"/>
              </a:rPr>
              <a:t> es modificado o cambiado.</a:t>
            </a:r>
            <a:endParaRPr b="1" sz="1400">
              <a:solidFill>
                <a:srgbClr val="000000"/>
              </a:solidFill>
              <a:highlight>
                <a:srgbClr val="CCCCCC"/>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0"/>
          <p:cNvSpPr txBox="1"/>
          <p:nvPr>
            <p:ph idx="2" type="body"/>
          </p:nvPr>
        </p:nvSpPr>
        <p:spPr>
          <a:xfrm>
            <a:off x="5035700" y="49167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400">
                <a:solidFill>
                  <a:srgbClr val="000000"/>
                </a:solidFill>
              </a:rPr>
              <a:t>Funciones:</a:t>
            </a:r>
            <a:endParaRPr b="1" sz="1400">
              <a:solidFill>
                <a:srgbClr val="000000"/>
              </a:solidFill>
            </a:endParaRPr>
          </a:p>
          <a:p>
            <a:pPr indent="0" lvl="0" marL="0" rtl="0" algn="l">
              <a:spcBef>
                <a:spcPts val="1600"/>
              </a:spcBef>
              <a:spcAft>
                <a:spcPts val="0"/>
              </a:spcAft>
              <a:buNone/>
            </a:pPr>
            <a:r>
              <a:rPr lang="es" sz="1400">
                <a:solidFill>
                  <a:srgbClr val="000000"/>
                </a:solidFill>
                <a:highlight>
                  <a:srgbClr val="D9D2E9"/>
                </a:highlight>
                <a:latin typeface="Arial"/>
                <a:ea typeface="Arial"/>
                <a:cs typeface="Arial"/>
                <a:sym typeface="Arial"/>
              </a:rPr>
              <a:t>En un procesador regular que ejecuta nativamente las instrucciones </a:t>
            </a:r>
            <a:r>
              <a:rPr lang="es" sz="1400">
                <a:solidFill>
                  <a:srgbClr val="000000"/>
                </a:solidFill>
                <a:highlight>
                  <a:srgbClr val="D9D2E9"/>
                </a:highlight>
                <a:uFill>
                  <a:noFill/>
                </a:uFill>
                <a:latin typeface="Arial"/>
                <a:ea typeface="Arial"/>
                <a:cs typeface="Arial"/>
                <a:sym typeface="Arial"/>
                <a:hlinkClick r:id="rId3"/>
              </a:rPr>
              <a:t>x86</a:t>
            </a:r>
            <a:r>
              <a:rPr lang="es" sz="1400">
                <a:solidFill>
                  <a:srgbClr val="000000"/>
                </a:solidFill>
                <a:highlight>
                  <a:srgbClr val="D9D2E9"/>
                </a:highlight>
                <a:latin typeface="Arial"/>
                <a:ea typeface="Arial"/>
                <a:cs typeface="Arial"/>
                <a:sym typeface="Arial"/>
              </a:rPr>
              <a:t>, la unidad de control realiza las tareas de leer (</a:t>
            </a:r>
            <a:r>
              <a:rPr i="1" lang="es" sz="1400">
                <a:solidFill>
                  <a:srgbClr val="000000"/>
                </a:solidFill>
                <a:highlight>
                  <a:srgbClr val="D9D2E9"/>
                </a:highlight>
                <a:latin typeface="Arial"/>
                <a:ea typeface="Arial"/>
                <a:cs typeface="Arial"/>
                <a:sym typeface="Arial"/>
              </a:rPr>
              <a:t>fetch</a:t>
            </a:r>
            <a:r>
              <a:rPr lang="es" sz="1400">
                <a:solidFill>
                  <a:srgbClr val="000000"/>
                </a:solidFill>
                <a:highlight>
                  <a:srgbClr val="D9D2E9"/>
                </a:highlight>
                <a:latin typeface="Arial"/>
                <a:ea typeface="Arial"/>
                <a:cs typeface="Arial"/>
                <a:sym typeface="Arial"/>
              </a:rPr>
              <a:t>), decodificar, manejo de la ejecución y almacenamiento de los resultados.</a:t>
            </a:r>
            <a:endParaRPr sz="1400">
              <a:solidFill>
                <a:srgbClr val="000000"/>
              </a:solidFill>
              <a:highlight>
                <a:srgbClr val="D9D2E9"/>
              </a:highlight>
              <a:latin typeface="Arial"/>
              <a:ea typeface="Arial"/>
              <a:cs typeface="Arial"/>
              <a:sym typeface="Arial"/>
            </a:endParaRPr>
          </a:p>
          <a:p>
            <a:pPr indent="0" lvl="0" marL="0" rtl="0" algn="l">
              <a:spcBef>
                <a:spcPts val="1600"/>
              </a:spcBef>
              <a:spcAft>
                <a:spcPts val="0"/>
              </a:spcAft>
              <a:buNone/>
            </a:pPr>
            <a:r>
              <a:rPr lang="es" sz="1400">
                <a:solidFill>
                  <a:srgbClr val="222222"/>
                </a:solidFill>
                <a:highlight>
                  <a:srgbClr val="D0E0E3"/>
                </a:highlight>
                <a:latin typeface="Arial"/>
                <a:ea typeface="Arial"/>
                <a:cs typeface="Arial"/>
                <a:sym typeface="Arial"/>
              </a:rPr>
              <a:t>En uno de estos procesadores la unidad de control está dividida en otras unidades debido a la complejidad del trabajo que debe realizar</a:t>
            </a:r>
            <a:endParaRPr sz="1400">
              <a:solidFill>
                <a:srgbClr val="222222"/>
              </a:solidFill>
              <a:highlight>
                <a:srgbClr val="D0E0E3"/>
              </a:highlight>
              <a:latin typeface="Arial"/>
              <a:ea typeface="Arial"/>
              <a:cs typeface="Arial"/>
              <a:sym typeface="Arial"/>
            </a:endParaRPr>
          </a:p>
          <a:p>
            <a:pPr indent="0" lvl="0" marL="0" rtl="0" algn="l">
              <a:spcBef>
                <a:spcPts val="1600"/>
              </a:spcBef>
              <a:spcAft>
                <a:spcPts val="1600"/>
              </a:spcAft>
              <a:buNone/>
            </a:pPr>
            <a:r>
              <a:rPr lang="es" sz="1400">
                <a:solidFill>
                  <a:srgbClr val="222222"/>
                </a:solidFill>
                <a:highlight>
                  <a:srgbClr val="FFF2CC"/>
                </a:highlight>
                <a:latin typeface="Arial"/>
                <a:ea typeface="Arial"/>
                <a:cs typeface="Arial"/>
                <a:sym typeface="Arial"/>
              </a:rPr>
              <a:t>Almacena los datos más utilizados de modo que se buscan primero en la computadora y luego en la RAM.</a:t>
            </a:r>
            <a:endParaRPr sz="1400">
              <a:solidFill>
                <a:srgbClr val="222222"/>
              </a:solidFill>
              <a:highlight>
                <a:srgbClr val="FFF2CC"/>
              </a:highlight>
              <a:latin typeface="Arial"/>
              <a:ea typeface="Arial"/>
              <a:cs typeface="Arial"/>
              <a:sym typeface="Arial"/>
            </a:endParaRPr>
          </a:p>
        </p:txBody>
      </p:sp>
      <p:sp>
        <p:nvSpPr>
          <p:cNvPr id="220" name="Google Shape;220;p30"/>
          <p:cNvSpPr txBox="1"/>
          <p:nvPr/>
        </p:nvSpPr>
        <p:spPr>
          <a:xfrm>
            <a:off x="564075" y="1217225"/>
            <a:ext cx="4008000" cy="25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latin typeface="Lato"/>
                <a:ea typeface="Lato"/>
                <a:cs typeface="Lato"/>
                <a:sym typeface="Lato"/>
              </a:rPr>
              <a:t>Microprogramada:</a:t>
            </a:r>
            <a:r>
              <a:rPr lang="es" sz="1800">
                <a:solidFill>
                  <a:srgbClr val="222222"/>
                </a:solidFill>
                <a:highlight>
                  <a:srgbClr val="E6B8AF"/>
                </a:highlight>
              </a:rPr>
              <a:t> Fue introducida la idea de microprogramación como un nivel intermediario para ejecutar instrucciones de programa de computadora.</a:t>
            </a:r>
            <a:endParaRPr sz="1800">
              <a:solidFill>
                <a:srgbClr val="222222"/>
              </a:solidFill>
              <a:highlight>
                <a:srgbClr val="E6B8AF"/>
              </a:highlight>
            </a:endParaRPr>
          </a:p>
          <a:p>
            <a:pPr indent="0" lvl="0" marL="0" rtl="0" algn="l">
              <a:spcBef>
                <a:spcPts val="0"/>
              </a:spcBef>
              <a:spcAft>
                <a:spcPts val="0"/>
              </a:spcAft>
              <a:buNone/>
            </a:pPr>
            <a:r>
              <a:rPr lang="es" sz="1800">
                <a:solidFill>
                  <a:srgbClr val="222222"/>
                </a:solidFill>
                <a:highlight>
                  <a:srgbClr val="E6B8AF"/>
                </a:highlight>
              </a:rPr>
              <a:t>Fueron organizados como una secuencia de microinstrucciones y almacenados en una memoria del control especial.</a:t>
            </a:r>
            <a:endParaRPr sz="1800">
              <a:solidFill>
                <a:srgbClr val="222222"/>
              </a:solidFill>
              <a:highlight>
                <a:srgbClr val="E6B8AF"/>
              </a:highlight>
            </a:endParaRPr>
          </a:p>
          <a:p>
            <a:pPr indent="0" lvl="0" marL="0" rtl="0" algn="l">
              <a:spcBef>
                <a:spcPts val="0"/>
              </a:spcBef>
              <a:spcAft>
                <a:spcPts val="0"/>
              </a:spcAft>
              <a:buNone/>
            </a:pPr>
            <a:r>
              <a:rPr lang="es" sz="1800">
                <a:solidFill>
                  <a:srgbClr val="222222"/>
                </a:solidFill>
                <a:highlight>
                  <a:srgbClr val="E6B8AF"/>
                </a:highlight>
              </a:rPr>
              <a:t>La ventaja principal de la unidad de control microprogramada es la simplicidad de su estructura</a:t>
            </a:r>
            <a:endParaRPr sz="1800">
              <a:solidFill>
                <a:srgbClr val="222222"/>
              </a:solidFill>
              <a:highlight>
                <a:srgbClr val="E6B8A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6) Operaciones aritméticas (Suma, Resta, Multiplicación y División)</a:t>
            </a:r>
            <a:endParaRPr/>
          </a:p>
        </p:txBody>
      </p:sp>
      <p:sp>
        <p:nvSpPr>
          <p:cNvPr id="226" name="Google Shape;226;p3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Arquitectura Von Neumann vs Arquitectura Harvard</a:t>
            </a:r>
            <a:endParaRPr/>
          </a:p>
        </p:txBody>
      </p:sp>
      <p:sp>
        <p:nvSpPr>
          <p:cNvPr id="93" name="Google Shape;93;p14"/>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txBox="1"/>
          <p:nvPr>
            <p:ph idx="2" type="body"/>
          </p:nvPr>
        </p:nvSpPr>
        <p:spPr>
          <a:xfrm>
            <a:off x="4746900" y="198300"/>
            <a:ext cx="4213800" cy="48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 sz="2000"/>
              <a:t>VON NEUMANN</a:t>
            </a:r>
            <a:endParaRPr b="1" sz="2000"/>
          </a:p>
        </p:txBody>
      </p:sp>
      <p:sp>
        <p:nvSpPr>
          <p:cNvPr id="95" name="Google Shape;95;p14"/>
          <p:cNvSpPr txBox="1"/>
          <p:nvPr/>
        </p:nvSpPr>
        <p:spPr>
          <a:xfrm>
            <a:off x="4611600" y="681600"/>
            <a:ext cx="4484400" cy="39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50">
                <a:solidFill>
                  <a:srgbClr val="333333"/>
                </a:solidFill>
                <a:highlight>
                  <a:srgbClr val="FFFFFF"/>
                </a:highlight>
              </a:rPr>
              <a:t>Tradicionalmente los sistemas con microprocesadores se basan en esta arquitectura, en la cual la unidad central de proceso (CPU), está conectada a una memoria principal única (casi siempre sólo RAM) donde se guardan las instrucciones del programa y los datos. A dicha memoria se accede a través de un sistema de buses único (control, direcciones y datos).</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es" sz="1050">
                <a:solidFill>
                  <a:srgbClr val="333333"/>
                </a:solidFill>
                <a:highlight>
                  <a:srgbClr val="FFFFFF"/>
                </a:highlight>
              </a:rPr>
              <a:t>En un sistema con </a:t>
            </a:r>
            <a:r>
              <a:rPr b="1" lang="es" sz="1050">
                <a:solidFill>
                  <a:srgbClr val="333333"/>
                </a:solidFill>
                <a:highlight>
                  <a:srgbClr val="FFFFFF"/>
                </a:highlight>
              </a:rPr>
              <a:t>arquitectura Von Neumann</a:t>
            </a:r>
            <a:r>
              <a:rPr lang="es" sz="1050">
                <a:solidFill>
                  <a:srgbClr val="333333"/>
                </a:solidFill>
                <a:highlight>
                  <a:srgbClr val="FFFFFF"/>
                </a:highlight>
              </a:rPr>
              <a:t> el tamaño de la unidad de datos o instrucciones está fijado</a:t>
            </a:r>
            <a:endParaRPr sz="1050">
              <a:solidFill>
                <a:srgbClr val="333333"/>
              </a:solidFill>
              <a:highlight>
                <a:srgbClr val="FFFFFF"/>
              </a:highlight>
            </a:endParaRPr>
          </a:p>
          <a:p>
            <a:pPr indent="0" lvl="0" marL="0" rtl="0" algn="l">
              <a:spcBef>
                <a:spcPts val="0"/>
              </a:spcBef>
              <a:spcAft>
                <a:spcPts val="0"/>
              </a:spcAft>
              <a:buNone/>
            </a:pPr>
            <a:r>
              <a:rPr lang="es" sz="1050">
                <a:solidFill>
                  <a:srgbClr val="333333"/>
                </a:solidFill>
                <a:highlight>
                  <a:srgbClr val="FFFFFF"/>
                </a:highlight>
              </a:rPr>
              <a:t>por el ancho del bus que comunica la memoria con la CPU. Así un microprocesador de 8 bits con un bus de 8 bits, tendrá que manejar datos e instrucciones de una o más unidades de 8 bits (bytes) de longitud. Si tiene que acceder a una instrucción o dato de más de un byte de longitud, tendrá que realizar más de un acceso a la memoria.</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es" sz="1050">
                <a:solidFill>
                  <a:srgbClr val="333333"/>
                </a:solidFill>
                <a:highlight>
                  <a:srgbClr val="FFFFFF"/>
                </a:highlight>
              </a:rPr>
              <a:t>El tener un único bus hace que el microprocesador sea más lento en su respuesta, ya que no puede buscar en memoria una nueva instrucción mientras no finalicen las transferencias de datos de la instrucción anterior.</a:t>
            </a:r>
            <a:endParaRPr sz="1050">
              <a:solidFill>
                <a:srgbClr val="333333"/>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Arquitectura Von Neumann vs Arquitectura Harvard</a:t>
            </a:r>
            <a:endParaRPr/>
          </a:p>
        </p:txBody>
      </p:sp>
      <p:sp>
        <p:nvSpPr>
          <p:cNvPr id="101" name="Google Shape;101;p15"/>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txBox="1"/>
          <p:nvPr/>
        </p:nvSpPr>
        <p:spPr>
          <a:xfrm>
            <a:off x="4764427" y="-1"/>
            <a:ext cx="4251000" cy="3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50">
                <a:solidFill>
                  <a:srgbClr val="333333"/>
                </a:solidFill>
                <a:highlight>
                  <a:srgbClr val="FFFFFF"/>
                </a:highlight>
              </a:rPr>
              <a:t>Las principales limitaciones que nos encontramos con la </a:t>
            </a:r>
            <a:r>
              <a:rPr b="1" lang="es" sz="1050">
                <a:solidFill>
                  <a:srgbClr val="333333"/>
                </a:solidFill>
                <a:highlight>
                  <a:srgbClr val="FFFFFF"/>
                </a:highlight>
              </a:rPr>
              <a:t>arquitectura Von Neumann</a:t>
            </a:r>
            <a:r>
              <a:rPr lang="es" sz="1050">
                <a:solidFill>
                  <a:srgbClr val="333333"/>
                </a:solidFill>
                <a:highlight>
                  <a:srgbClr val="FFFFFF"/>
                </a:highlight>
              </a:rPr>
              <a:t> son:</a:t>
            </a:r>
            <a:endParaRPr sz="1050">
              <a:solidFill>
                <a:srgbClr val="333333"/>
              </a:solidFill>
              <a:highlight>
                <a:srgbClr val="FFFFFF"/>
              </a:highlight>
            </a:endParaRPr>
          </a:p>
          <a:p>
            <a:pPr indent="-295275" lvl="0" marL="457200" rtl="0" algn="l">
              <a:lnSpc>
                <a:spcPct val="115000"/>
              </a:lnSpc>
              <a:spcBef>
                <a:spcPts val="1100"/>
              </a:spcBef>
              <a:spcAft>
                <a:spcPts val="0"/>
              </a:spcAft>
              <a:buClr>
                <a:srgbClr val="333333"/>
              </a:buClr>
              <a:buSzPts val="1050"/>
              <a:buChar char="●"/>
            </a:pPr>
            <a:r>
              <a:rPr lang="es" sz="1050">
                <a:solidFill>
                  <a:srgbClr val="333333"/>
                </a:solidFill>
                <a:highlight>
                  <a:srgbClr val="FFFFFF"/>
                </a:highlight>
              </a:rPr>
              <a:t>La limitación de la longitud de las instrucciones por el bus de datos, que hace que el microprocesador tenga que realizar varios accesos a memoria para buscar instrucciones complejas.</a:t>
            </a:r>
            <a:endParaRPr sz="1050">
              <a:solidFill>
                <a:srgbClr val="333333"/>
              </a:solidFill>
              <a:highlight>
                <a:srgbClr val="FFFFFF"/>
              </a:highlight>
            </a:endParaRPr>
          </a:p>
          <a:p>
            <a:pPr indent="-295275" lvl="0" marL="457200" rtl="0" algn="l">
              <a:lnSpc>
                <a:spcPct val="115000"/>
              </a:lnSpc>
              <a:spcBef>
                <a:spcPts val="0"/>
              </a:spcBef>
              <a:spcAft>
                <a:spcPts val="0"/>
              </a:spcAft>
              <a:buClr>
                <a:srgbClr val="333333"/>
              </a:buClr>
              <a:buSzPts val="1050"/>
              <a:buChar char="●"/>
            </a:pPr>
            <a:r>
              <a:rPr lang="es" sz="1050">
                <a:solidFill>
                  <a:srgbClr val="333333"/>
                </a:solidFill>
                <a:highlight>
                  <a:srgbClr val="FFFFFF"/>
                </a:highlight>
              </a:rPr>
              <a:t>La limitación de la velocidad de operación a causa del bus único para datos e instrucciones que no deja acceder simultáneamente a unos y otras, lo cual impide superponer ambos tiempos de acceso</a:t>
            </a:r>
            <a:endParaRPr sz="1050">
              <a:solidFill>
                <a:srgbClr val="333333"/>
              </a:solidFill>
              <a:highlight>
                <a:srgbClr val="FFFFFF"/>
              </a:highlight>
            </a:endParaRPr>
          </a:p>
          <a:p>
            <a:pPr indent="0" lvl="0" marL="0" rtl="0" algn="l">
              <a:spcBef>
                <a:spcPts val="1100"/>
              </a:spcBef>
              <a:spcAft>
                <a:spcPts val="0"/>
              </a:spcAft>
              <a:buNone/>
            </a:pPr>
            <a:r>
              <a:rPr lang="es" sz="1050">
                <a:solidFill>
                  <a:srgbClr val="333333"/>
                </a:solidFill>
                <a:highlight>
                  <a:srgbClr val="FFFFFF"/>
                </a:highlight>
              </a:rPr>
              <a:t>La </a:t>
            </a:r>
            <a:r>
              <a:rPr b="1" lang="es" sz="1050">
                <a:solidFill>
                  <a:srgbClr val="333333"/>
                </a:solidFill>
                <a:highlight>
                  <a:srgbClr val="FFFFFF"/>
                </a:highlight>
              </a:rPr>
              <a:t>arquitectura Von Neumann</a:t>
            </a:r>
            <a:r>
              <a:rPr lang="es" sz="1050">
                <a:solidFill>
                  <a:srgbClr val="333333"/>
                </a:solidFill>
                <a:highlight>
                  <a:srgbClr val="FFFFFF"/>
                </a:highlight>
              </a:rPr>
              <a:t> realiza o emula los siguientes pasos secuencialmente:</a:t>
            </a:r>
            <a:endParaRPr sz="1100"/>
          </a:p>
          <a:p>
            <a:pPr indent="0" lvl="0" marL="0" rtl="0" algn="l">
              <a:spcBef>
                <a:spcPts val="0"/>
              </a:spcBef>
              <a:spcAft>
                <a:spcPts val="0"/>
              </a:spcAft>
              <a:buNone/>
            </a:pPr>
            <a:r>
              <a:rPr b="1" lang="es" sz="1050">
                <a:solidFill>
                  <a:srgbClr val="333333"/>
                </a:solidFill>
                <a:highlight>
                  <a:srgbClr val="FFFFFF"/>
                </a:highlight>
              </a:rPr>
              <a:t>1) </a:t>
            </a:r>
            <a:r>
              <a:rPr lang="es" sz="1050">
                <a:solidFill>
                  <a:srgbClr val="333333"/>
                </a:solidFill>
                <a:highlight>
                  <a:srgbClr val="FFFFFF"/>
                </a:highlight>
              </a:rPr>
              <a:t>Obtiene la siguiente instrucción desde la memoria en la dirección indicada por el contador de programa y la guarda en el registro de instrucción.</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b="1" lang="es" sz="1050">
                <a:solidFill>
                  <a:srgbClr val="333333"/>
                </a:solidFill>
                <a:highlight>
                  <a:srgbClr val="FFFFFF"/>
                </a:highlight>
              </a:rPr>
              <a:t>2)</a:t>
            </a:r>
            <a:r>
              <a:rPr lang="es" sz="1050">
                <a:solidFill>
                  <a:srgbClr val="333333"/>
                </a:solidFill>
                <a:highlight>
                  <a:srgbClr val="FFFFFF"/>
                </a:highlight>
              </a:rPr>
              <a:t> Aumenta el contador de programa en la longitud de la instrucción para apuntar a la siguiente.</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b="1" lang="es" sz="1050">
                <a:solidFill>
                  <a:srgbClr val="333333"/>
                </a:solidFill>
                <a:highlight>
                  <a:srgbClr val="FFFFFF"/>
                </a:highlight>
              </a:rPr>
              <a:t>3)</a:t>
            </a:r>
            <a:r>
              <a:rPr lang="es" sz="1050">
                <a:solidFill>
                  <a:srgbClr val="333333"/>
                </a:solidFill>
                <a:highlight>
                  <a:srgbClr val="FFFFFF"/>
                </a:highlight>
              </a:rPr>
              <a:t> </a:t>
            </a:r>
            <a:r>
              <a:rPr lang="es" sz="1050">
                <a:solidFill>
                  <a:srgbClr val="333333"/>
                </a:solidFill>
                <a:highlight>
                  <a:srgbClr val="FFFFFF"/>
                </a:highlight>
              </a:rPr>
              <a:t>Decodifica</a:t>
            </a:r>
            <a:r>
              <a:rPr lang="es" sz="1050">
                <a:solidFill>
                  <a:srgbClr val="333333"/>
                </a:solidFill>
                <a:highlight>
                  <a:srgbClr val="FFFFFF"/>
                </a:highlight>
              </a:rPr>
              <a:t> la instrucción mediante la unidad de control. Ésta se encarga de coordinar el resto de componentes del ordenador para realizar una función determinada.</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b="1" lang="es" sz="1050">
                <a:solidFill>
                  <a:srgbClr val="333333"/>
                </a:solidFill>
                <a:highlight>
                  <a:srgbClr val="FFFFFF"/>
                </a:highlight>
              </a:rPr>
              <a:t>4) </a:t>
            </a:r>
            <a:r>
              <a:rPr lang="es" sz="1050">
                <a:solidFill>
                  <a:srgbClr val="333333"/>
                </a:solidFill>
                <a:highlight>
                  <a:srgbClr val="FFFFFF"/>
                </a:highlight>
              </a:rPr>
              <a:t>Se ejecuta la instrucción. Ésta puede cambiar el valor del contador del programa, permitiendo así operaciones repetitivas.</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b="1" lang="es" sz="1050">
                <a:solidFill>
                  <a:srgbClr val="333333"/>
                </a:solidFill>
                <a:highlight>
                  <a:srgbClr val="FFFFFF"/>
                </a:highlight>
              </a:rPr>
              <a:t>5)</a:t>
            </a:r>
            <a:r>
              <a:rPr lang="es" sz="1050">
                <a:solidFill>
                  <a:srgbClr val="333333"/>
                </a:solidFill>
                <a:highlight>
                  <a:srgbClr val="FFFFFF"/>
                </a:highlight>
              </a:rPr>
              <a:t> Regresa al paso N° 1.</a:t>
            </a:r>
            <a:endParaRPr sz="1050">
              <a:solidFill>
                <a:srgbClr val="333333"/>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Arquitectura Von Neumann vs Arquitectura Harvard</a:t>
            </a:r>
            <a:endParaRPr/>
          </a:p>
        </p:txBody>
      </p:sp>
      <p:sp>
        <p:nvSpPr>
          <p:cNvPr id="108" name="Google Shape;108;p16"/>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Aquí expone el m</a:t>
            </a:r>
            <a:r>
              <a:rPr lang="es"/>
              <a:t>eco de Rocha</a:t>
            </a:r>
            <a:endParaRPr/>
          </a:p>
        </p:txBody>
      </p:sp>
      <p:sp>
        <p:nvSpPr>
          <p:cNvPr id="109" name="Google Shape;109;p16"/>
          <p:cNvSpPr txBox="1"/>
          <p:nvPr>
            <p:ph idx="2" type="body"/>
          </p:nvPr>
        </p:nvSpPr>
        <p:spPr>
          <a:xfrm>
            <a:off x="4746900" y="198300"/>
            <a:ext cx="4213800" cy="48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 sz="2000"/>
              <a:t>HARVARD</a:t>
            </a:r>
            <a:endParaRPr b="1" sz="2000"/>
          </a:p>
        </p:txBody>
      </p:sp>
      <p:sp>
        <p:nvSpPr>
          <p:cNvPr id="110" name="Google Shape;110;p16"/>
          <p:cNvSpPr txBox="1"/>
          <p:nvPr/>
        </p:nvSpPr>
        <p:spPr>
          <a:xfrm>
            <a:off x="4709700" y="879975"/>
            <a:ext cx="4251000" cy="3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50">
                <a:solidFill>
                  <a:srgbClr val="333333"/>
                </a:solidFill>
                <a:highlight>
                  <a:srgbClr val="FFFFFF"/>
                </a:highlight>
              </a:rPr>
              <a:t>Este modelo, que utilizan los Microcontroladores PIC, tiene la unidad central de |proceso (CPU) conectada a dos memorias (una con las instrucciones y otra con los datos) por medio de dos buses diferentes.</a:t>
            </a:r>
            <a:endParaRPr sz="1050">
              <a:solidFill>
                <a:srgbClr val="333333"/>
              </a:solidFill>
              <a:highlight>
                <a:srgbClr val="FFFFFF"/>
              </a:highlight>
            </a:endParaRPr>
          </a:p>
          <a:p>
            <a:pPr indent="0" lvl="0" marL="0" rtl="0" algn="l">
              <a:spcBef>
                <a:spcPts val="0"/>
              </a:spcBef>
              <a:spcAft>
                <a:spcPts val="0"/>
              </a:spcAft>
              <a:buNone/>
            </a:pPr>
            <a:r>
              <a:rPr lang="es" sz="1050">
                <a:solidFill>
                  <a:srgbClr val="333333"/>
                </a:solidFill>
                <a:highlight>
                  <a:srgbClr val="FFFFFF"/>
                </a:highlight>
              </a:rPr>
              <a:t>Una de las memorias contiene solamente las instrucciones del programa (Memoria de Programa), y la otra</a:t>
            </a:r>
            <a:endParaRPr sz="1050">
              <a:solidFill>
                <a:srgbClr val="333333"/>
              </a:solidFill>
              <a:highlight>
                <a:srgbClr val="FFFFFF"/>
              </a:highlight>
            </a:endParaRPr>
          </a:p>
          <a:p>
            <a:pPr indent="0" lvl="0" marL="0" rtl="0" algn="l">
              <a:spcBef>
                <a:spcPts val="0"/>
              </a:spcBef>
              <a:spcAft>
                <a:spcPts val="0"/>
              </a:spcAft>
              <a:buNone/>
            </a:pPr>
            <a:r>
              <a:rPr lang="es" sz="1050">
                <a:solidFill>
                  <a:srgbClr val="333333"/>
                </a:solidFill>
                <a:highlight>
                  <a:srgbClr val="FFFFFF"/>
                </a:highlight>
              </a:rPr>
              <a:t>sólo almacena datos (Memoria de Datos).</a:t>
            </a:r>
            <a:endParaRPr sz="1050">
              <a:solidFill>
                <a:srgbClr val="333333"/>
              </a:solidFill>
              <a:highlight>
                <a:srgbClr val="FFFFFF"/>
              </a:highlight>
            </a:endParaRPr>
          </a:p>
          <a:p>
            <a:pPr indent="0" lvl="0" marL="0" rtl="0" algn="l">
              <a:spcBef>
                <a:spcPts val="0"/>
              </a:spcBef>
              <a:spcAft>
                <a:spcPts val="0"/>
              </a:spcAft>
              <a:buNone/>
            </a:pPr>
            <a:r>
              <a:rPr lang="es" sz="1050">
                <a:solidFill>
                  <a:srgbClr val="333333"/>
                </a:solidFill>
                <a:highlight>
                  <a:srgbClr val="FFFFFF"/>
                </a:highlight>
              </a:rPr>
              <a:t>Para un procesador </a:t>
            </a:r>
            <a:r>
              <a:rPr b="1" lang="es" sz="1050">
                <a:solidFill>
                  <a:srgbClr val="333333"/>
                </a:solidFill>
                <a:highlight>
                  <a:srgbClr val="FFFFFF"/>
                </a:highlight>
              </a:rPr>
              <a:t>RISC (Reduced Instrucción Set Computer)</a:t>
            </a:r>
            <a:r>
              <a:rPr lang="es" sz="1050">
                <a:solidFill>
                  <a:srgbClr val="333333"/>
                </a:solidFill>
                <a:highlight>
                  <a:srgbClr val="FFFFFF"/>
                </a:highlight>
              </a:rPr>
              <a:t>, el set de instrucciones y el bus de memoria de programa pueden diseñarse de tal manera que todas las instrucciones tengan una sola posición de memoria de programa de longitud.</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p:txBody>
      </p:sp>
      <p:pic>
        <p:nvPicPr>
          <p:cNvPr id="111" name="Google Shape;111;p16"/>
          <p:cNvPicPr preferRelativeResize="0"/>
          <p:nvPr/>
        </p:nvPicPr>
        <p:blipFill>
          <a:blip r:embed="rId3">
            <a:alphaModFix/>
          </a:blip>
          <a:stretch>
            <a:fillRect/>
          </a:stretch>
        </p:blipFill>
        <p:spPr>
          <a:xfrm>
            <a:off x="5027038" y="3722025"/>
            <a:ext cx="3653514" cy="101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Arquitectura Von Neumann vs Arquitectura Harvard</a:t>
            </a:r>
            <a:endParaRPr/>
          </a:p>
        </p:txBody>
      </p:sp>
      <p:sp>
        <p:nvSpPr>
          <p:cNvPr id="117" name="Google Shape;117;p17"/>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txBox="1"/>
          <p:nvPr>
            <p:ph idx="2" type="body"/>
          </p:nvPr>
        </p:nvSpPr>
        <p:spPr>
          <a:xfrm>
            <a:off x="4744825" y="288325"/>
            <a:ext cx="4126200" cy="47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050">
                <a:solidFill>
                  <a:srgbClr val="333333"/>
                </a:solidFill>
                <a:highlight>
                  <a:srgbClr val="FFFFFF"/>
                </a:highlight>
                <a:latin typeface="Arial"/>
                <a:ea typeface="Arial"/>
                <a:cs typeface="Arial"/>
                <a:sym typeface="Arial"/>
              </a:rPr>
              <a:t>Ventajas de esta arquitectura:</a:t>
            </a:r>
            <a:endParaRPr b="1" sz="1050">
              <a:solidFill>
                <a:srgbClr val="333333"/>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0"/>
              </a:spcAft>
              <a:buNone/>
            </a:pPr>
            <a:r>
              <a:rPr b="1" lang="es" sz="1050">
                <a:solidFill>
                  <a:srgbClr val="333333"/>
                </a:solidFill>
                <a:highlight>
                  <a:srgbClr val="FFFFFF"/>
                </a:highlight>
                <a:latin typeface="Arial"/>
                <a:ea typeface="Arial"/>
                <a:cs typeface="Arial"/>
                <a:sym typeface="Arial"/>
              </a:rPr>
              <a:t>* </a:t>
            </a:r>
            <a:r>
              <a:rPr lang="es" sz="1050">
                <a:solidFill>
                  <a:srgbClr val="333333"/>
                </a:solidFill>
                <a:highlight>
                  <a:srgbClr val="FFFFFF"/>
                </a:highlight>
                <a:latin typeface="Arial"/>
                <a:ea typeface="Arial"/>
                <a:cs typeface="Arial"/>
                <a:sym typeface="Arial"/>
              </a:rPr>
              <a:t>El tamaño de las instrucciones no </a:t>
            </a:r>
            <a:r>
              <a:rPr lang="es" sz="1050">
                <a:solidFill>
                  <a:srgbClr val="333333"/>
                </a:solidFill>
                <a:highlight>
                  <a:srgbClr val="FFFFFF"/>
                </a:highlight>
                <a:latin typeface="Arial"/>
                <a:ea typeface="Arial"/>
                <a:cs typeface="Arial"/>
                <a:sym typeface="Arial"/>
              </a:rPr>
              <a:t>está</a:t>
            </a:r>
            <a:r>
              <a:rPr lang="es" sz="1050">
                <a:solidFill>
                  <a:srgbClr val="333333"/>
                </a:solidFill>
                <a:highlight>
                  <a:srgbClr val="FFFFFF"/>
                </a:highlight>
                <a:latin typeface="Arial"/>
                <a:ea typeface="Arial"/>
                <a:cs typeface="Arial"/>
                <a:sym typeface="Arial"/>
              </a:rPr>
              <a:t> relacionado con el de los datos, y por lo tanto puede ser optimizado para que cualquier instrucción ocupe una sola posición de memoria de programa, logrando así mayor velocidad y menor longitud de programa.</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s" sz="1050">
                <a:solidFill>
                  <a:srgbClr val="333333"/>
                </a:solidFill>
                <a:highlight>
                  <a:srgbClr val="FFFFFF"/>
                </a:highlight>
                <a:latin typeface="Arial"/>
                <a:ea typeface="Arial"/>
                <a:cs typeface="Arial"/>
                <a:sym typeface="Arial"/>
              </a:rPr>
              <a:t>* El tiempo de acceso a las instrucciones puede superponerse con el de los datos, logrando una mayor velocidad en cada operación.</a:t>
            </a:r>
            <a:endParaRPr sz="1050">
              <a:solidFill>
                <a:srgbClr val="333333"/>
              </a:solidFill>
              <a:highlight>
                <a:srgbClr val="FFFFFF"/>
              </a:highlight>
              <a:latin typeface="Arial"/>
              <a:ea typeface="Arial"/>
              <a:cs typeface="Arial"/>
              <a:sym typeface="Arial"/>
            </a:endParaRPr>
          </a:p>
          <a:p>
            <a:pPr indent="0" lvl="0" marL="0" rtl="0" algn="l">
              <a:spcBef>
                <a:spcPts val="1600"/>
              </a:spcBef>
              <a:spcAft>
                <a:spcPts val="0"/>
              </a:spcAft>
              <a:buNone/>
            </a:pPr>
            <a:r>
              <a:rPr lang="es" sz="1050">
                <a:solidFill>
                  <a:srgbClr val="001133"/>
                </a:solidFill>
                <a:highlight>
                  <a:srgbClr val="FFFFFF"/>
                </a:highlight>
                <a:latin typeface="Arial"/>
                <a:ea typeface="Arial"/>
                <a:cs typeface="Arial"/>
                <a:sym typeface="Arial"/>
              </a:rPr>
              <a:t>desventaja es que deben poseer instrucciones especiales para acceder a tablas de valores constantes que pueda ser necesario incluir en los programas, ya que estas tablas se encontraran físicamente en la memoria de programa.</a:t>
            </a:r>
            <a:endParaRPr sz="1050">
              <a:solidFill>
                <a:srgbClr val="001133"/>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050">
              <a:solidFill>
                <a:srgbClr val="001133"/>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 Acumulador</a:t>
            </a:r>
            <a:endParaRPr/>
          </a:p>
        </p:txBody>
      </p:sp>
      <p:sp>
        <p:nvSpPr>
          <p:cNvPr id="124" name="Google Shape;124;p18"/>
          <p:cNvSpPr txBox="1"/>
          <p:nvPr>
            <p:ph idx="1" type="subTitle"/>
          </p:nvPr>
        </p:nvSpPr>
        <p:spPr>
          <a:xfrm>
            <a:off x="730000" y="1835375"/>
            <a:ext cx="33009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Cuando se agrega un número A con un número B, la operación </a:t>
            </a:r>
            <a:r>
              <a:rPr lang="es"/>
              <a:t>producirá</a:t>
            </a:r>
            <a:r>
              <a:rPr lang="es"/>
              <a:t> una suma S y un carry  C. </a:t>
            </a:r>
            <a:endParaRPr/>
          </a:p>
        </p:txBody>
      </p:sp>
      <p:sp>
        <p:nvSpPr>
          <p:cNvPr id="125" name="Google Shape;125;p18"/>
          <p:cNvSpPr txBox="1"/>
          <p:nvPr>
            <p:ph idx="2" type="body"/>
          </p:nvPr>
        </p:nvSpPr>
        <p:spPr>
          <a:xfrm>
            <a:off x="4802800" y="416900"/>
            <a:ext cx="4121400" cy="43632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SzPts val="1600"/>
              <a:buChar char="●"/>
            </a:pPr>
            <a:r>
              <a:rPr lang="es" sz="1600"/>
              <a:t>En tabla de verdad se verá de la siguiente forma.</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330200" lvl="0" marL="457200" rtl="0" algn="just">
              <a:lnSpc>
                <a:spcPct val="100000"/>
              </a:lnSpc>
              <a:spcBef>
                <a:spcPts val="0"/>
              </a:spcBef>
              <a:spcAft>
                <a:spcPts val="0"/>
              </a:spcAft>
              <a:buSzPts val="1600"/>
              <a:buChar char="●"/>
            </a:pPr>
            <a:r>
              <a:rPr lang="es" sz="1600"/>
              <a:t>El medio sumador puede construirse a partir de las puerta AND y la puerta XOR.</a:t>
            </a:r>
            <a:endParaRPr sz="1600"/>
          </a:p>
          <a:p>
            <a:pPr indent="0" lvl="0" marL="0" rtl="0" algn="l">
              <a:lnSpc>
                <a:spcPct val="100000"/>
              </a:lnSpc>
              <a:spcBef>
                <a:spcPts val="0"/>
              </a:spcBef>
              <a:spcAft>
                <a:spcPts val="0"/>
              </a:spcAft>
              <a:buNone/>
            </a:pPr>
            <a:r>
              <a:rPr lang="es" sz="1600"/>
              <a:t>            S = A⊕B                      C = A·B </a:t>
            </a:r>
            <a:endParaRPr sz="1600"/>
          </a:p>
        </p:txBody>
      </p:sp>
      <p:pic>
        <p:nvPicPr>
          <p:cNvPr id="126" name="Google Shape;126;p18"/>
          <p:cNvPicPr preferRelativeResize="0"/>
          <p:nvPr/>
        </p:nvPicPr>
        <p:blipFill>
          <a:blip r:embed="rId3">
            <a:alphaModFix/>
          </a:blip>
          <a:stretch>
            <a:fillRect/>
          </a:stretch>
        </p:blipFill>
        <p:spPr>
          <a:xfrm>
            <a:off x="4676525" y="1067801"/>
            <a:ext cx="4373949" cy="822550"/>
          </a:xfrm>
          <a:prstGeom prst="rect">
            <a:avLst/>
          </a:prstGeom>
          <a:noFill/>
          <a:ln>
            <a:noFill/>
          </a:ln>
        </p:spPr>
      </p:pic>
      <p:pic>
        <p:nvPicPr>
          <p:cNvPr id="127" name="Google Shape;127;p18"/>
          <p:cNvPicPr preferRelativeResize="0"/>
          <p:nvPr/>
        </p:nvPicPr>
        <p:blipFill>
          <a:blip r:embed="rId4">
            <a:alphaModFix/>
          </a:blip>
          <a:stretch>
            <a:fillRect/>
          </a:stretch>
        </p:blipFill>
        <p:spPr>
          <a:xfrm>
            <a:off x="4802789" y="3116676"/>
            <a:ext cx="3244715" cy="1846500"/>
          </a:xfrm>
          <a:prstGeom prst="rect">
            <a:avLst/>
          </a:prstGeom>
          <a:noFill/>
          <a:ln>
            <a:noFill/>
          </a:ln>
        </p:spPr>
      </p:pic>
      <p:sp>
        <p:nvSpPr>
          <p:cNvPr id="128" name="Google Shape;128;p18"/>
          <p:cNvSpPr txBox="1"/>
          <p:nvPr>
            <p:ph idx="2" type="body"/>
          </p:nvPr>
        </p:nvSpPr>
        <p:spPr>
          <a:xfrm>
            <a:off x="185350" y="2710313"/>
            <a:ext cx="4121400" cy="18465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SzPts val="1600"/>
              <a:buChar char="●"/>
            </a:pPr>
            <a:r>
              <a:rPr b="1" lang="es" sz="1600"/>
              <a:t>Medio Sumador: </a:t>
            </a:r>
            <a:r>
              <a:rPr lang="es" sz="1600"/>
              <a:t> Si hay dos números, A y B, la operación de sumar dos números se  puede mostrar como:</a:t>
            </a:r>
            <a:endParaRPr sz="1600"/>
          </a:p>
          <a:p>
            <a:pPr indent="457200" lvl="0" marL="457200" rtl="0" algn="l">
              <a:lnSpc>
                <a:spcPct val="107000"/>
              </a:lnSpc>
              <a:spcBef>
                <a:spcPts val="0"/>
              </a:spcBef>
              <a:spcAft>
                <a:spcPts val="0"/>
              </a:spcAft>
              <a:buNone/>
            </a:pPr>
            <a:r>
              <a:rPr lang="es" sz="1200">
                <a:solidFill>
                  <a:srgbClr val="000000"/>
                </a:solidFill>
                <a:latin typeface="Arial"/>
                <a:ea typeface="Arial"/>
                <a:cs typeface="Arial"/>
                <a:sym typeface="Arial"/>
              </a:rPr>
              <a:t>A + B = S C</a:t>
            </a:r>
            <a:endParaRPr sz="1200">
              <a:solidFill>
                <a:srgbClr val="000000"/>
              </a:solidFill>
              <a:latin typeface="Arial"/>
              <a:ea typeface="Arial"/>
              <a:cs typeface="Arial"/>
              <a:sym typeface="Arial"/>
            </a:endParaRPr>
          </a:p>
          <a:p>
            <a:pPr indent="457200" lvl="0" marL="457200" rtl="0" algn="l">
              <a:lnSpc>
                <a:spcPct val="107000"/>
              </a:lnSpc>
              <a:spcBef>
                <a:spcPts val="0"/>
              </a:spcBef>
              <a:spcAft>
                <a:spcPts val="0"/>
              </a:spcAft>
              <a:buNone/>
            </a:pPr>
            <a:r>
              <a:rPr lang="es" sz="1200">
                <a:solidFill>
                  <a:srgbClr val="000000"/>
                </a:solidFill>
                <a:latin typeface="Arial"/>
                <a:ea typeface="Arial"/>
                <a:cs typeface="Arial"/>
                <a:sym typeface="Arial"/>
              </a:rPr>
              <a:t>0 + 0 = Suma 0 Llevar 0</a:t>
            </a:r>
            <a:endParaRPr sz="1200">
              <a:solidFill>
                <a:srgbClr val="000000"/>
              </a:solidFill>
              <a:latin typeface="Arial"/>
              <a:ea typeface="Arial"/>
              <a:cs typeface="Arial"/>
              <a:sym typeface="Arial"/>
            </a:endParaRPr>
          </a:p>
          <a:p>
            <a:pPr indent="457200" lvl="0" marL="457200" rtl="0" algn="l">
              <a:lnSpc>
                <a:spcPct val="107000"/>
              </a:lnSpc>
              <a:spcBef>
                <a:spcPts val="0"/>
              </a:spcBef>
              <a:spcAft>
                <a:spcPts val="0"/>
              </a:spcAft>
              <a:buNone/>
            </a:pPr>
            <a:r>
              <a:rPr lang="es" sz="1200">
                <a:solidFill>
                  <a:srgbClr val="000000"/>
                </a:solidFill>
                <a:latin typeface="Arial"/>
                <a:ea typeface="Arial"/>
                <a:cs typeface="Arial"/>
                <a:sym typeface="Arial"/>
              </a:rPr>
              <a:t>0 + 1 = Suma 1 Llevar 0</a:t>
            </a:r>
            <a:endParaRPr sz="1200">
              <a:solidFill>
                <a:srgbClr val="000000"/>
              </a:solidFill>
              <a:latin typeface="Arial"/>
              <a:ea typeface="Arial"/>
              <a:cs typeface="Arial"/>
              <a:sym typeface="Arial"/>
            </a:endParaRPr>
          </a:p>
          <a:p>
            <a:pPr indent="457200" lvl="0" marL="457200" rtl="0" algn="l">
              <a:lnSpc>
                <a:spcPct val="107000"/>
              </a:lnSpc>
              <a:spcBef>
                <a:spcPts val="0"/>
              </a:spcBef>
              <a:spcAft>
                <a:spcPts val="0"/>
              </a:spcAft>
              <a:buNone/>
            </a:pPr>
            <a:r>
              <a:rPr lang="es" sz="1200">
                <a:solidFill>
                  <a:srgbClr val="000000"/>
                </a:solidFill>
                <a:latin typeface="Arial"/>
                <a:ea typeface="Arial"/>
                <a:cs typeface="Arial"/>
                <a:sym typeface="Arial"/>
              </a:rPr>
              <a:t>1 + 0 = Suma 1 Llevar 0</a:t>
            </a:r>
            <a:endParaRPr sz="1200">
              <a:solidFill>
                <a:srgbClr val="000000"/>
              </a:solidFill>
              <a:latin typeface="Arial"/>
              <a:ea typeface="Arial"/>
              <a:cs typeface="Arial"/>
              <a:sym typeface="Arial"/>
            </a:endParaRPr>
          </a:p>
          <a:p>
            <a:pPr indent="457200" lvl="0" marL="457200" rtl="0" algn="l">
              <a:lnSpc>
                <a:spcPct val="100000"/>
              </a:lnSpc>
              <a:spcBef>
                <a:spcPts val="0"/>
              </a:spcBef>
              <a:spcAft>
                <a:spcPts val="0"/>
              </a:spcAft>
              <a:buNone/>
            </a:pPr>
            <a:r>
              <a:rPr lang="es" sz="1200">
                <a:solidFill>
                  <a:srgbClr val="000000"/>
                </a:solidFill>
                <a:latin typeface="Arial"/>
                <a:ea typeface="Arial"/>
                <a:cs typeface="Arial"/>
                <a:sym typeface="Arial"/>
              </a:rPr>
              <a:t>1 + 1 = Suma 0 Llevar 1</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30000" y="1318650"/>
            <a:ext cx="3300900" cy="5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 Acumulador</a:t>
            </a:r>
            <a:endParaRPr/>
          </a:p>
        </p:txBody>
      </p:sp>
      <p:sp>
        <p:nvSpPr>
          <p:cNvPr id="134" name="Google Shape;134;p19"/>
          <p:cNvSpPr txBox="1"/>
          <p:nvPr>
            <p:ph idx="2" type="body"/>
          </p:nvPr>
        </p:nvSpPr>
        <p:spPr>
          <a:xfrm>
            <a:off x="4802800" y="416900"/>
            <a:ext cx="4121400" cy="4550700"/>
          </a:xfrm>
          <a:prstGeom prst="rect">
            <a:avLst/>
          </a:prstGeom>
        </p:spPr>
        <p:txBody>
          <a:bodyPr anchorCtr="0" anchor="t" bIns="91425" lIns="91425" spcFirstLastPara="1" rIns="91425" wrap="square" tIns="91425">
            <a:noAutofit/>
          </a:bodyPr>
          <a:lstStyle/>
          <a:p>
            <a:pPr indent="457200" lvl="0" marL="457200" rtl="0" algn="l">
              <a:lnSpc>
                <a:spcPct val="107000"/>
              </a:lnSpc>
              <a:spcBef>
                <a:spcPts val="0"/>
              </a:spcBef>
              <a:spcAft>
                <a:spcPts val="0"/>
              </a:spcAft>
              <a:buNone/>
            </a:pPr>
            <a:r>
              <a:rPr lang="es" sz="1200">
                <a:solidFill>
                  <a:srgbClr val="000000"/>
                </a:solidFill>
                <a:latin typeface="Arial"/>
                <a:ea typeface="Arial"/>
                <a:cs typeface="Arial"/>
                <a:sym typeface="Arial"/>
              </a:rPr>
              <a:t>S = (A⊕B)⊕Cin</a:t>
            </a:r>
            <a:endParaRPr sz="1200">
              <a:solidFill>
                <a:srgbClr val="000000"/>
              </a:solidFill>
              <a:latin typeface="Arial"/>
              <a:ea typeface="Arial"/>
              <a:cs typeface="Arial"/>
              <a:sym typeface="Arial"/>
            </a:endParaRPr>
          </a:p>
          <a:p>
            <a:pPr indent="457200" lvl="0" marL="457200" rtl="0" algn="l">
              <a:lnSpc>
                <a:spcPct val="100000"/>
              </a:lnSpc>
              <a:spcBef>
                <a:spcPts val="0"/>
              </a:spcBef>
              <a:spcAft>
                <a:spcPts val="0"/>
              </a:spcAft>
              <a:buNone/>
            </a:pPr>
            <a:r>
              <a:rPr lang="es" sz="1200">
                <a:solidFill>
                  <a:srgbClr val="000000"/>
                </a:solidFill>
                <a:latin typeface="Arial"/>
                <a:ea typeface="Arial"/>
                <a:cs typeface="Arial"/>
                <a:sym typeface="Arial"/>
              </a:rPr>
              <a:t>Cout = (A·B) + (Cin ·(A⊕B))</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330200" lvl="0" marL="457200" rtl="0" algn="just">
              <a:lnSpc>
                <a:spcPct val="100000"/>
              </a:lnSpc>
              <a:spcBef>
                <a:spcPts val="0"/>
              </a:spcBef>
              <a:spcAft>
                <a:spcPts val="0"/>
              </a:spcAft>
              <a:buSzPts val="1600"/>
              <a:buChar char="●"/>
            </a:pPr>
            <a:r>
              <a:rPr lang="es" sz="1600"/>
              <a:t>Se puede construir un sumador completo a partir de dos medios sumadores A y B a la entrada de un medio sumador, conectando la suma de esoa una entrada al segundo sumador, conectando Ci a la otra entrada y OR la dos salidas de transporte. </a:t>
            </a:r>
            <a:endParaRPr sz="1600"/>
          </a:p>
        </p:txBody>
      </p:sp>
      <p:pic>
        <p:nvPicPr>
          <p:cNvPr id="135" name="Google Shape;135;p19"/>
          <p:cNvPicPr preferRelativeResize="0"/>
          <p:nvPr/>
        </p:nvPicPr>
        <p:blipFill>
          <a:blip r:embed="rId3">
            <a:alphaModFix/>
          </a:blip>
          <a:stretch>
            <a:fillRect/>
          </a:stretch>
        </p:blipFill>
        <p:spPr>
          <a:xfrm>
            <a:off x="281725" y="3593125"/>
            <a:ext cx="4197450" cy="1451524"/>
          </a:xfrm>
          <a:prstGeom prst="rect">
            <a:avLst/>
          </a:prstGeom>
          <a:noFill/>
          <a:ln>
            <a:noFill/>
          </a:ln>
        </p:spPr>
      </p:pic>
      <p:sp>
        <p:nvSpPr>
          <p:cNvPr id="136" name="Google Shape;136;p19"/>
          <p:cNvSpPr txBox="1"/>
          <p:nvPr>
            <p:ph idx="2" type="body"/>
          </p:nvPr>
        </p:nvSpPr>
        <p:spPr>
          <a:xfrm>
            <a:off x="281725" y="1768725"/>
            <a:ext cx="4121400" cy="18903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SzPts val="1600"/>
              <a:buChar char="●"/>
            </a:pPr>
            <a:r>
              <a:rPr b="1" lang="es" sz="1600"/>
              <a:t>Sumador Completo</a:t>
            </a:r>
            <a:r>
              <a:rPr b="1" lang="es" sz="1600"/>
              <a:t>:</a:t>
            </a:r>
            <a:r>
              <a:rPr lang="es" sz="1600"/>
              <a:t> Un sumador completo es un circuito lógico que realiza una operación de suma en tres números binarios de un bit. </a:t>
            </a:r>
            <a:endParaRPr sz="1600"/>
          </a:p>
          <a:p>
            <a:pPr indent="-330200" lvl="0" marL="457200" rtl="0" algn="just">
              <a:lnSpc>
                <a:spcPct val="100000"/>
              </a:lnSpc>
              <a:spcBef>
                <a:spcPts val="0"/>
              </a:spcBef>
              <a:spcAft>
                <a:spcPts val="0"/>
              </a:spcAft>
              <a:buSzPts val="1600"/>
              <a:buChar char="●"/>
            </a:pPr>
            <a:r>
              <a:rPr lang="es" sz="1600"/>
              <a:t>El sumador completo produce una suma de las dos entradas y el valor de acarreo.</a:t>
            </a:r>
            <a:endParaRPr sz="1600"/>
          </a:p>
        </p:txBody>
      </p:sp>
      <p:pic>
        <p:nvPicPr>
          <p:cNvPr id="137" name="Google Shape;137;p19"/>
          <p:cNvPicPr preferRelativeResize="0"/>
          <p:nvPr/>
        </p:nvPicPr>
        <p:blipFill>
          <a:blip r:embed="rId4">
            <a:alphaModFix/>
          </a:blip>
          <a:stretch>
            <a:fillRect/>
          </a:stretch>
        </p:blipFill>
        <p:spPr>
          <a:xfrm>
            <a:off x="4673888" y="970150"/>
            <a:ext cx="4379225" cy="18269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730000" y="1318650"/>
            <a:ext cx="3300900" cy="5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 Acumulador.</a:t>
            </a:r>
            <a:endParaRPr/>
          </a:p>
        </p:txBody>
      </p:sp>
      <p:sp>
        <p:nvSpPr>
          <p:cNvPr id="143" name="Google Shape;143;p20"/>
          <p:cNvSpPr txBox="1"/>
          <p:nvPr>
            <p:ph idx="2" type="body"/>
          </p:nvPr>
        </p:nvSpPr>
        <p:spPr>
          <a:xfrm>
            <a:off x="270725" y="1920225"/>
            <a:ext cx="4121400" cy="24579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SzPts val="1600"/>
              <a:buChar char="●"/>
            </a:pPr>
            <a:r>
              <a:rPr b="1" lang="es" sz="1600"/>
              <a:t>Ripple Carry Adder: </a:t>
            </a:r>
            <a:r>
              <a:rPr lang="es" sz="1600"/>
              <a:t>Es posible crear un circuito lógico utilizando múltiples sumadores completos para agregar números de N bits. Cada sumador completo ingresa un Cin que es el Cout del sumador anterior. Este tipo de sumadores es un sumador de arrastre, ya que cada bit de arrastre “ondula” al siguiente sumador completo.</a:t>
            </a:r>
            <a:endParaRPr sz="1600"/>
          </a:p>
        </p:txBody>
      </p:sp>
      <p:sp>
        <p:nvSpPr>
          <p:cNvPr id="144" name="Google Shape;144;p20"/>
          <p:cNvSpPr txBox="1"/>
          <p:nvPr>
            <p:ph idx="2" type="body"/>
          </p:nvPr>
        </p:nvSpPr>
        <p:spPr>
          <a:xfrm>
            <a:off x="4802800" y="416900"/>
            <a:ext cx="4121400" cy="28356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SzPts val="1600"/>
              <a:buChar char="●"/>
            </a:pPr>
            <a:r>
              <a:rPr lang="es" sz="1600"/>
              <a:t>Se debe de tomar en cuenta que </a:t>
            </a:r>
            <a:r>
              <a:rPr b="1" lang="es" sz="1600"/>
              <a:t>SOLO</a:t>
            </a:r>
            <a:r>
              <a:rPr lang="es" sz="1600"/>
              <a:t>  el primer sumador completo puede </a:t>
            </a:r>
            <a:r>
              <a:rPr lang="es" sz="1600"/>
              <a:t>reemplazarse</a:t>
            </a:r>
            <a:r>
              <a:rPr lang="es" sz="1600"/>
              <a:t> por un medio sumador.</a:t>
            </a:r>
            <a:endParaRPr sz="1600"/>
          </a:p>
          <a:p>
            <a:pPr indent="-330200" lvl="0" marL="457200" rtl="0" algn="just">
              <a:lnSpc>
                <a:spcPct val="100000"/>
              </a:lnSpc>
              <a:spcBef>
                <a:spcPts val="0"/>
              </a:spcBef>
              <a:spcAft>
                <a:spcPts val="0"/>
              </a:spcAft>
              <a:buSzPts val="1600"/>
              <a:buChar char="●"/>
            </a:pPr>
            <a:r>
              <a:rPr lang="es" sz="1600"/>
              <a:t>El diseño del sumador de transporte de ondulación es simple, lo que permite un tiempo de diseo rápido; sin embargo, el sumador de arrastre de ondulaciones es relativamente lento, ya que cada sumador completo debe esperar a que se calcule el bit de arrastre del sumador completo anterior.</a:t>
            </a:r>
            <a:endParaRPr sz="1200">
              <a:solidFill>
                <a:srgbClr val="000000"/>
              </a:solidFill>
              <a:latin typeface="Arial"/>
              <a:ea typeface="Arial"/>
              <a:cs typeface="Arial"/>
              <a:sym typeface="Arial"/>
            </a:endParaRPr>
          </a:p>
        </p:txBody>
      </p:sp>
      <p:pic>
        <p:nvPicPr>
          <p:cNvPr id="145" name="Google Shape;145;p20"/>
          <p:cNvPicPr preferRelativeResize="0"/>
          <p:nvPr/>
        </p:nvPicPr>
        <p:blipFill>
          <a:blip r:embed="rId3">
            <a:alphaModFix/>
          </a:blip>
          <a:stretch>
            <a:fillRect/>
          </a:stretch>
        </p:blipFill>
        <p:spPr>
          <a:xfrm>
            <a:off x="4871174" y="3252499"/>
            <a:ext cx="3984675" cy="1775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730000" y="1318650"/>
            <a:ext cx="3300900" cy="5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 Acumulador.</a:t>
            </a:r>
            <a:endParaRPr/>
          </a:p>
        </p:txBody>
      </p:sp>
      <p:sp>
        <p:nvSpPr>
          <p:cNvPr id="151" name="Google Shape;151;p21"/>
          <p:cNvSpPr txBox="1"/>
          <p:nvPr>
            <p:ph idx="2" type="body"/>
          </p:nvPr>
        </p:nvSpPr>
        <p:spPr>
          <a:xfrm>
            <a:off x="319761" y="1845751"/>
            <a:ext cx="4121400" cy="29697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SzPts val="1600"/>
              <a:buChar char="●"/>
            </a:pPr>
            <a:r>
              <a:rPr b="1" lang="es" sz="1600"/>
              <a:t>Llevar sumadores de anticipación</a:t>
            </a:r>
            <a:r>
              <a:rPr lang="es" sz="1600"/>
              <a:t>: Para reducir el tiempo de cálculo, los ingenieros idearon formas más rápidas de agregar dos números binarios mediante el uso de sumadores de anticipación de acarreo.</a:t>
            </a:r>
            <a:endParaRPr sz="1600"/>
          </a:p>
          <a:p>
            <a:pPr indent="-330200" lvl="0" marL="457200" rtl="0" algn="just">
              <a:lnSpc>
                <a:spcPct val="100000"/>
              </a:lnSpc>
              <a:spcBef>
                <a:spcPts val="0"/>
              </a:spcBef>
              <a:spcAft>
                <a:spcPts val="0"/>
              </a:spcAft>
              <a:buSzPts val="1600"/>
              <a:buChar char="●"/>
            </a:pPr>
            <a:r>
              <a:rPr lang="es" sz="1600"/>
              <a:t>Funcionan creando dos señales (P y G) para cada posición de bit, en función de si un acarreo se propaga desde una posición de bit menos significativa (al menos y la entrada es un ‘1’),</a:t>
            </a:r>
            <a:endParaRPr sz="1600"/>
          </a:p>
        </p:txBody>
      </p:sp>
      <p:sp>
        <p:nvSpPr>
          <p:cNvPr id="152" name="Google Shape;152;p21"/>
          <p:cNvSpPr txBox="1"/>
          <p:nvPr>
            <p:ph idx="2" type="body"/>
          </p:nvPr>
        </p:nvSpPr>
        <p:spPr>
          <a:xfrm>
            <a:off x="4802800" y="416900"/>
            <a:ext cx="4121400" cy="28356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SzPts val="1600"/>
              <a:buChar char="●"/>
            </a:pPr>
            <a:r>
              <a:rPr lang="es" sz="1600"/>
              <a:t>S</a:t>
            </a:r>
            <a:r>
              <a:rPr lang="es" sz="1600"/>
              <a:t>e genera un acarreo en esa posición de bit (ambas entradas son ‘1’) , o si se elimina una carry en esa posición de bit (ambas entradas son ‘0’).</a:t>
            </a:r>
            <a:endParaRPr sz="1600"/>
          </a:p>
          <a:p>
            <a:pPr indent="-330200" lvl="0" marL="457200" rtl="0" algn="just">
              <a:lnSpc>
                <a:spcPct val="100000"/>
              </a:lnSpc>
              <a:spcBef>
                <a:spcPts val="0"/>
              </a:spcBef>
              <a:spcAft>
                <a:spcPts val="0"/>
              </a:spcAft>
              <a:buSzPts val="1600"/>
              <a:buChar char="●"/>
            </a:pPr>
            <a:r>
              <a:rPr lang="es" sz="1600"/>
              <a:t>En la mayoría de los casos, P es simplemente la salida de suma de un medio sumador y G es la salida de arrastre del mismo sumador.</a:t>
            </a:r>
            <a:endParaRPr sz="1600"/>
          </a:p>
          <a:p>
            <a:pPr indent="-330200" lvl="0" marL="457200" rtl="0" algn="just">
              <a:lnSpc>
                <a:spcPct val="100000"/>
              </a:lnSpc>
              <a:spcBef>
                <a:spcPts val="0"/>
              </a:spcBef>
              <a:spcAft>
                <a:spcPts val="0"/>
              </a:spcAft>
              <a:buSzPts val="1600"/>
              <a:buChar char="●"/>
            </a:pPr>
            <a:r>
              <a:rPr lang="es" sz="1600"/>
              <a:t>Después de que se generan P y G, se crean los acarreos para cada posición de bit.</a:t>
            </a:r>
            <a:endParaRPr sz="1600"/>
          </a:p>
        </p:txBody>
      </p:sp>
      <p:pic>
        <p:nvPicPr>
          <p:cNvPr id="153" name="Google Shape;153;p21"/>
          <p:cNvPicPr preferRelativeResize="0"/>
          <p:nvPr/>
        </p:nvPicPr>
        <p:blipFill>
          <a:blip r:embed="rId3">
            <a:alphaModFix/>
          </a:blip>
          <a:stretch>
            <a:fillRect/>
          </a:stretch>
        </p:blipFill>
        <p:spPr>
          <a:xfrm>
            <a:off x="5261301" y="3252500"/>
            <a:ext cx="3204400" cy="1809300"/>
          </a:xfrm>
          <a:prstGeom prst="rect">
            <a:avLst/>
          </a:prstGeom>
          <a:noFill/>
          <a:ln>
            <a:noFill/>
          </a:ln>
        </p:spPr>
      </p:pic>
      <p:sp>
        <p:nvSpPr>
          <p:cNvPr id="154" name="Google Shape;154;p21"/>
          <p:cNvSpPr txBox="1"/>
          <p:nvPr/>
        </p:nvSpPr>
        <p:spPr>
          <a:xfrm>
            <a:off x="156704" y="5650975"/>
            <a:ext cx="4646100" cy="5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