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8290" y="-86"/>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one-analyzer-demo.ng.bluemix.net/" TargetMode="External"/><Relationship Id="rId13" Type="http://schemas.openxmlformats.org/officeDocument/2006/relationships/image" Target="../media/image8.jp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hyperlink" Target="https://github.com/watson-developer-cloud/python-sdk/" TargetMode="Externa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hyperlink" Target="https://shapeshed.com/html5-speech-recognition-api/" TargetMode="External"/><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62" name="Rectangle 61"/>
          <p:cNvSpPr/>
          <p:nvPr/>
        </p:nvSpPr>
        <p:spPr bwMode="auto">
          <a:xfrm>
            <a:off x="3449256" y="28967856"/>
            <a:ext cx="7116350" cy="3938969"/>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sp>
        <p:nvSpPr>
          <p:cNvPr id="22" name="AutoShape 50"/>
          <p:cNvSpPr>
            <a:spLocks noChangeArrowheads="1"/>
          </p:cNvSpPr>
          <p:nvPr/>
        </p:nvSpPr>
        <p:spPr bwMode="auto">
          <a:xfrm>
            <a:off x="15471718" y="6076540"/>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433965" y="608373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07165" y="6991768"/>
            <a:ext cx="12442593" cy="592671"/>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p>
        </p:txBody>
      </p:sp>
      <p:sp>
        <p:nvSpPr>
          <p:cNvPr id="44" name="Text Box 388"/>
          <p:cNvSpPr txBox="1">
            <a:spLocks noChangeArrowheads="1"/>
          </p:cNvSpPr>
          <p:nvPr/>
        </p:nvSpPr>
        <p:spPr bwMode="auto">
          <a:xfrm>
            <a:off x="1355833" y="14189785"/>
            <a:ext cx="12393925"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1307165" y="28272191"/>
            <a:ext cx="12442593"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16277896" y="6980729"/>
            <a:ext cx="12464744" cy="603710"/>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6332714" y="35823570"/>
            <a:ext cx="12409926" cy="585874"/>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6332714" y="39174801"/>
            <a:ext cx="1240992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pic>
        <p:nvPicPr>
          <p:cNvPr id="3" name="Picture 2">
            <a:extLst>
              <a:ext uri="{FF2B5EF4-FFF2-40B4-BE49-F238E27FC236}">
                <a16:creationId xmlns:a16="http://schemas.microsoft.com/office/drawing/2014/main" xmlns="" id="{1CFE2CBC-0CEA-4DBE-8CE2-82CFF41CDF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a16="http://schemas.microsoft.com/office/drawing/2014/main" xmlns="" id="{AE7888DB-635C-462D-AC43-BC58550253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4782331" y="381025"/>
            <a:ext cx="25740360" cy="1153948"/>
          </a:xfrm>
          <a:prstGeom prst="rect">
            <a:avLst/>
          </a:prstGeom>
          <a:noFill/>
          <a:ln w="9525">
            <a:noFill/>
            <a:miter lim="800000"/>
            <a:headEnd/>
            <a:tailEnd/>
          </a:ln>
        </p:spPr>
        <p:txBody>
          <a:bodyPr wrap="square" lIns="91243" tIns="45614" rIns="91243" bIns="45614">
            <a:spAutoFit/>
          </a:bodyPr>
          <a:lstStyle/>
          <a:p>
            <a:r>
              <a:rPr lang="en-US" sz="6900" b="1" u="sng" dirty="0">
                <a:latin typeface="Bell MT" pitchFamily="18" charset="0"/>
              </a:rPr>
              <a:t>Emotion Controlled Robot using IBM Watson Tone </a:t>
            </a:r>
            <a:r>
              <a:rPr lang="en-US" sz="6900" b="1" u="sng" dirty="0" smtClean="0">
                <a:latin typeface="Bell MT" pitchFamily="18" charset="0"/>
              </a:rPr>
              <a:t>Analyzer</a:t>
            </a:r>
            <a:endParaRPr lang="en-US" sz="6900" dirty="0">
              <a:latin typeface="Bell MT" pitchFamily="18" charset="0"/>
            </a:endParaRPr>
          </a:p>
        </p:txBody>
      </p:sp>
      <p:sp>
        <p:nvSpPr>
          <p:cNvPr id="11" name="TextBox 10">
            <a:extLst>
              <a:ext uri="{FF2B5EF4-FFF2-40B4-BE49-F238E27FC236}">
                <a16:creationId xmlns:a16="http://schemas.microsoft.com/office/drawing/2014/main" xmlns=""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a:t>
            </a:r>
            <a:r>
              <a:rPr lang="en-IN" sz="4000" dirty="0" smtClean="0">
                <a:solidFill>
                  <a:schemeClr val="bg1"/>
                </a:solidFill>
                <a:latin typeface="Times New Roman" panose="02020603050405020304" pitchFamily="18" charset="0"/>
                <a:cs typeface="Times New Roman" panose="02020603050405020304" pitchFamily="18" charset="0"/>
              </a:rPr>
              <a:t>15</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355833" y="7546778"/>
            <a:ext cx="12393925" cy="3539430"/>
          </a:xfrm>
          <a:prstGeom prst="rect">
            <a:avLst/>
          </a:prstGeom>
          <a:noFill/>
        </p:spPr>
        <p:txBody>
          <a:bodyPr wrap="square" rtlCol="0">
            <a:spAutoFit/>
          </a:bodyPr>
          <a:lstStyle/>
          <a:p>
            <a:pPr algn="just"/>
            <a:r>
              <a:rPr lang="en-US" sz="3200" dirty="0">
                <a:latin typeface="Bell MT" pitchFamily="18" charset="0"/>
                <a:ea typeface="Adobe Gothic Std B" pitchFamily="34" charset="-128"/>
              </a:rPr>
              <a:t>The field of text mining has evolved over the past few years to help analyze the vast amount of textual resources available online</a:t>
            </a:r>
            <a:r>
              <a:rPr lang="en-US" sz="3200" dirty="0" smtClean="0">
                <a:latin typeface="Bell MT" pitchFamily="18" charset="0"/>
                <a:ea typeface="Adobe Gothic Std B" pitchFamily="34" charset="-128"/>
              </a:rPr>
              <a:t>. In </a:t>
            </a:r>
            <a:r>
              <a:rPr lang="en-US" sz="3200" dirty="0">
                <a:latin typeface="Bell MT" pitchFamily="18" charset="0"/>
                <a:ea typeface="Adobe Gothic Std B" pitchFamily="34" charset="-128"/>
              </a:rPr>
              <a:t>this project, we are particularly interested in controlling the movement of arduino robot. We, by using Google Speech Recognizer, convert the audio to the text and detect the emotions using IBM Watson Tone Analyzer. </a:t>
            </a:r>
            <a:r>
              <a:rPr lang="en-US" sz="3200" dirty="0" smtClean="0">
                <a:latin typeface="Bell MT" pitchFamily="18" charset="0"/>
                <a:ea typeface="Adobe Gothic Std B" pitchFamily="34" charset="-128"/>
              </a:rPr>
              <a:t>This </a:t>
            </a:r>
            <a:r>
              <a:rPr lang="en-US" sz="3200" dirty="0">
                <a:latin typeface="Bell MT" pitchFamily="18" charset="0"/>
                <a:ea typeface="Adobe Gothic Std B" pitchFamily="34" charset="-128"/>
              </a:rPr>
              <a:t>system can be used to control a real robot by </a:t>
            </a:r>
            <a:r>
              <a:rPr lang="en-US" sz="3200" dirty="0" smtClean="0">
                <a:latin typeface="Bell MT" pitchFamily="18" charset="0"/>
                <a:ea typeface="Adobe Gothic Std B" pitchFamily="34" charset="-128"/>
              </a:rPr>
              <a:t>sending normal text </a:t>
            </a:r>
            <a:r>
              <a:rPr lang="en-US" sz="3200" dirty="0">
                <a:latin typeface="Bell MT" pitchFamily="18" charset="0"/>
                <a:ea typeface="Adobe Gothic Std B" pitchFamily="34" charset="-128"/>
              </a:rPr>
              <a:t>as the input to Tone Analyzer. </a:t>
            </a:r>
          </a:p>
        </p:txBody>
      </p:sp>
      <p:sp>
        <p:nvSpPr>
          <p:cNvPr id="5" name="TextBox 4"/>
          <p:cNvSpPr txBox="1"/>
          <p:nvPr/>
        </p:nvSpPr>
        <p:spPr>
          <a:xfrm>
            <a:off x="1355834" y="7858125"/>
            <a:ext cx="184730" cy="523220"/>
          </a:xfrm>
          <a:prstGeom prst="rect">
            <a:avLst/>
          </a:prstGeom>
          <a:noFill/>
        </p:spPr>
        <p:txBody>
          <a:bodyPr wrap="none" rtlCol="0">
            <a:spAutoFit/>
          </a:bodyPr>
          <a:lstStyle/>
          <a:p>
            <a:endParaRPr lang="en-US" sz="2800" dirty="0"/>
          </a:p>
        </p:txBody>
      </p:sp>
      <p:sp>
        <p:nvSpPr>
          <p:cNvPr id="9" name="TextBox 8"/>
          <p:cNvSpPr txBox="1"/>
          <p:nvPr/>
        </p:nvSpPr>
        <p:spPr>
          <a:xfrm>
            <a:off x="16644081" y="39961982"/>
            <a:ext cx="13953468" cy="2062103"/>
          </a:xfrm>
          <a:prstGeom prst="rect">
            <a:avLst/>
          </a:prstGeom>
          <a:noFill/>
        </p:spPr>
        <p:txBody>
          <a:bodyPr wrap="square" rtlCol="0">
            <a:spAutoFit/>
          </a:bodyPr>
          <a:lstStyle/>
          <a:p>
            <a:pPr marL="342900" indent="-342900" algn="l">
              <a:buFont typeface="Arial" pitchFamily="34" charset="0"/>
              <a:buChar char="•"/>
            </a:pPr>
            <a:r>
              <a:rPr lang="en-US" sz="3200" dirty="0" smtClean="0">
                <a:latin typeface="Bell MT" pitchFamily="18" charset="0"/>
                <a:hlinkClick r:id="rId7"/>
              </a:rPr>
              <a:t>https</a:t>
            </a:r>
            <a:r>
              <a:rPr lang="en-US" sz="3200" dirty="0">
                <a:latin typeface="Bell MT" pitchFamily="18" charset="0"/>
                <a:hlinkClick r:id="rId7"/>
              </a:rPr>
              <a:t>://github.com/watson-developer-cloud/python-sdk</a:t>
            </a:r>
            <a:r>
              <a:rPr lang="en-US" sz="3200" dirty="0" smtClean="0">
                <a:latin typeface="Bell MT" pitchFamily="18" charset="0"/>
                <a:hlinkClick r:id="rId7"/>
              </a:rPr>
              <a:t>/</a:t>
            </a:r>
            <a:endParaRPr lang="en-US" sz="3200" dirty="0" smtClean="0">
              <a:latin typeface="Bell MT" pitchFamily="18" charset="0"/>
            </a:endParaRPr>
          </a:p>
          <a:p>
            <a:pPr marL="342900" indent="-342900" algn="l">
              <a:buFont typeface="Arial" pitchFamily="34" charset="0"/>
              <a:buChar char="•"/>
            </a:pPr>
            <a:r>
              <a:rPr lang="en-US" sz="3200" dirty="0">
                <a:latin typeface="Bell MT" pitchFamily="18" charset="0"/>
                <a:hlinkClick r:id="rId8"/>
              </a:rPr>
              <a:t>https://tone-analyzer-demo.ng.bluemix.net</a:t>
            </a:r>
            <a:r>
              <a:rPr lang="en-US" sz="3200" dirty="0" smtClean="0">
                <a:latin typeface="Bell MT" pitchFamily="18" charset="0"/>
                <a:hlinkClick r:id="rId8"/>
              </a:rPr>
              <a:t>/</a:t>
            </a:r>
            <a:endParaRPr lang="en-US" sz="3200" dirty="0" smtClean="0">
              <a:latin typeface="Bell MT" pitchFamily="18" charset="0"/>
            </a:endParaRPr>
          </a:p>
          <a:p>
            <a:pPr marL="342900" indent="-342900" algn="l">
              <a:buFont typeface="Arial" pitchFamily="34" charset="0"/>
              <a:buChar char="•"/>
            </a:pPr>
            <a:r>
              <a:rPr lang="en-US" sz="3200" dirty="0">
                <a:latin typeface="Bell MT" pitchFamily="18" charset="0"/>
                <a:hlinkClick r:id="rId9"/>
              </a:rPr>
              <a:t>https://shapeshed.com/html5-speech-recognition-api</a:t>
            </a:r>
            <a:r>
              <a:rPr lang="en-US" sz="3200" dirty="0" smtClean="0">
                <a:latin typeface="Bell MT" pitchFamily="18" charset="0"/>
                <a:hlinkClick r:id="rId9"/>
              </a:rPr>
              <a:t>/</a:t>
            </a:r>
            <a:endParaRPr lang="en-US" sz="3200" dirty="0" smtClean="0">
              <a:latin typeface="Bell MT" pitchFamily="18" charset="0"/>
            </a:endParaRPr>
          </a:p>
          <a:p>
            <a:pPr marL="342900" indent="-342900" algn="l">
              <a:buFont typeface="Arial" pitchFamily="34" charset="0"/>
              <a:buChar char="•"/>
            </a:pPr>
            <a:endParaRPr lang="en-US" sz="3200" dirty="0" smtClean="0">
              <a:latin typeface="Bell MT" pitchFamily="18" charset="0"/>
            </a:endParaRPr>
          </a:p>
        </p:txBody>
      </p:sp>
      <p:sp>
        <p:nvSpPr>
          <p:cNvPr id="10" name="TextBox 9"/>
          <p:cNvSpPr txBox="1"/>
          <p:nvPr/>
        </p:nvSpPr>
        <p:spPr>
          <a:xfrm>
            <a:off x="16294531" y="36612043"/>
            <a:ext cx="12464744" cy="2554545"/>
          </a:xfrm>
          <a:prstGeom prst="rect">
            <a:avLst/>
          </a:prstGeom>
          <a:noFill/>
        </p:spPr>
        <p:txBody>
          <a:bodyPr wrap="square" rtlCol="0">
            <a:spAutoFit/>
          </a:bodyPr>
          <a:lstStyle/>
          <a:p>
            <a:pPr algn="just"/>
            <a:r>
              <a:rPr lang="en-US" sz="3200" dirty="0">
                <a:latin typeface="Bell MT" pitchFamily="18" charset="0"/>
              </a:rPr>
              <a:t>IBM Watson Tone analyzer API is descent text analysis tool for emotion detection. We can analyze the audio wave features for a more accurate emotion detection from voice</a:t>
            </a:r>
            <a:r>
              <a:rPr lang="en-US" sz="3200" dirty="0" smtClean="0">
                <a:latin typeface="Bell MT" pitchFamily="18" charset="0"/>
              </a:rPr>
              <a:t>. End result of our project can be used for various applications like remotely controlling a robot, guiding someone in a confidential area or can be used in secret missions.</a:t>
            </a:r>
            <a:endParaRPr lang="en-US" sz="3200" dirty="0">
              <a:latin typeface="Bell MT" pitchFamily="18" charset="0"/>
            </a:endParaRPr>
          </a:p>
        </p:txBody>
      </p:sp>
      <p:sp>
        <p:nvSpPr>
          <p:cNvPr id="13" name="TextBox 12"/>
          <p:cNvSpPr txBox="1"/>
          <p:nvPr/>
        </p:nvSpPr>
        <p:spPr>
          <a:xfrm>
            <a:off x="16294532" y="30517036"/>
            <a:ext cx="12464744" cy="2616101"/>
          </a:xfrm>
          <a:prstGeom prst="rect">
            <a:avLst/>
          </a:prstGeom>
          <a:noFill/>
        </p:spPr>
        <p:txBody>
          <a:bodyPr wrap="square" rtlCol="0">
            <a:spAutoFit/>
          </a:bodyPr>
          <a:lstStyle/>
          <a:p>
            <a:pPr marL="457200" indent="-457200" algn="just">
              <a:buFont typeface="Arial" pitchFamily="34" charset="0"/>
              <a:buChar char="•"/>
            </a:pPr>
            <a:r>
              <a:rPr lang="en-US" sz="3600" b="1" dirty="0" smtClean="0">
                <a:latin typeface="Bell MT" pitchFamily="18" charset="0"/>
              </a:rPr>
              <a:t>Limitations:-</a:t>
            </a:r>
            <a:endParaRPr lang="en-US" sz="3600" b="1" dirty="0">
              <a:latin typeface="Bell MT" pitchFamily="18" charset="0"/>
            </a:endParaRPr>
          </a:p>
          <a:p>
            <a:pPr marL="892180" lvl="1" indent="-457200" algn="just">
              <a:buFont typeface="Courier New" pitchFamily="49" charset="0"/>
              <a:buChar char="o"/>
            </a:pPr>
            <a:r>
              <a:rPr lang="en-US" sz="3200" dirty="0" smtClean="0">
                <a:latin typeface="Bell MT" pitchFamily="18" charset="0"/>
              </a:rPr>
              <a:t>Google Speech Recognizer for JavaScript works only on Google Chrome browser.</a:t>
            </a:r>
          </a:p>
          <a:p>
            <a:pPr marL="892180" lvl="1" indent="-457200" algn="just">
              <a:buFont typeface="Courier New" pitchFamily="49" charset="0"/>
              <a:buChar char="o"/>
            </a:pPr>
            <a:r>
              <a:rPr lang="en-US" sz="3200" dirty="0" smtClean="0">
                <a:latin typeface="Bell MT" pitchFamily="18" charset="0"/>
              </a:rPr>
              <a:t>Wave Features of voice are not used.</a:t>
            </a:r>
            <a:r>
              <a:rPr lang="en-US" sz="3200" dirty="0">
                <a:latin typeface="Bell MT" pitchFamily="18" charset="0"/>
              </a:rPr>
              <a:t> </a:t>
            </a:r>
            <a:r>
              <a:rPr lang="en-US" sz="3200" dirty="0" smtClean="0">
                <a:latin typeface="Bell MT" pitchFamily="18" charset="0"/>
              </a:rPr>
              <a:t>Thus actual emotion might not be found. </a:t>
            </a:r>
          </a:p>
        </p:txBody>
      </p:sp>
      <p:sp>
        <p:nvSpPr>
          <p:cNvPr id="14" name="TextBox 13"/>
          <p:cNvSpPr txBox="1"/>
          <p:nvPr/>
        </p:nvSpPr>
        <p:spPr>
          <a:xfrm>
            <a:off x="16277895" y="32895239"/>
            <a:ext cx="12464745" cy="2616101"/>
          </a:xfrm>
          <a:prstGeom prst="rect">
            <a:avLst/>
          </a:prstGeom>
          <a:noFill/>
        </p:spPr>
        <p:txBody>
          <a:bodyPr wrap="square" rtlCol="0">
            <a:spAutoFit/>
          </a:bodyPr>
          <a:lstStyle/>
          <a:p>
            <a:pPr marL="571500" indent="-571500" algn="just">
              <a:buFont typeface="Arial" pitchFamily="34" charset="0"/>
              <a:buChar char="•"/>
            </a:pPr>
            <a:r>
              <a:rPr lang="en-US" sz="3600" b="1" dirty="0">
                <a:latin typeface="Bell MT" pitchFamily="18" charset="0"/>
              </a:rPr>
              <a:t>Future </a:t>
            </a:r>
            <a:r>
              <a:rPr lang="en-US" sz="3600" b="1" dirty="0" smtClean="0">
                <a:latin typeface="Bell MT" pitchFamily="18" charset="0"/>
              </a:rPr>
              <a:t>Scope:-</a:t>
            </a:r>
          </a:p>
          <a:p>
            <a:pPr marL="1006480" lvl="1" indent="-571500" algn="just">
              <a:buFont typeface="Courier New" pitchFamily="49" charset="0"/>
              <a:buChar char="o"/>
            </a:pPr>
            <a:r>
              <a:rPr lang="en-US" sz="3200" dirty="0" smtClean="0">
                <a:latin typeface="Bell MT" pitchFamily="18" charset="0"/>
              </a:rPr>
              <a:t>The </a:t>
            </a:r>
            <a:r>
              <a:rPr lang="en-US" sz="3200" dirty="0">
                <a:latin typeface="Bell MT" pitchFamily="18" charset="0"/>
              </a:rPr>
              <a:t>project can be linked to a operation </a:t>
            </a:r>
            <a:r>
              <a:rPr lang="en-US" sz="3200" dirty="0" smtClean="0">
                <a:latin typeface="Bell MT" pitchFamily="18" charset="0"/>
              </a:rPr>
              <a:t>by</a:t>
            </a:r>
            <a:r>
              <a:rPr lang="en-US" sz="3200" dirty="0">
                <a:latin typeface="Bell MT" pitchFamily="18" charset="0"/>
              </a:rPr>
              <a:t> </a:t>
            </a:r>
            <a:r>
              <a:rPr lang="en-US" sz="3200" dirty="0" smtClean="0">
                <a:latin typeface="Bell MT" pitchFamily="18" charset="0"/>
              </a:rPr>
              <a:t>spies.</a:t>
            </a:r>
          </a:p>
          <a:p>
            <a:pPr marL="1006480" lvl="1" indent="-571500" algn="just">
              <a:buFont typeface="Courier New" pitchFamily="49" charset="0"/>
              <a:buChar char="o"/>
            </a:pPr>
            <a:r>
              <a:rPr lang="en-US" sz="3200" dirty="0" smtClean="0">
                <a:latin typeface="Bell MT" pitchFamily="18" charset="0"/>
              </a:rPr>
              <a:t>We can control a robot without any coded language.</a:t>
            </a:r>
            <a:endParaRPr lang="en-US" sz="3200" dirty="0">
              <a:latin typeface="Bell MT" pitchFamily="18" charset="0"/>
            </a:endParaRPr>
          </a:p>
          <a:p>
            <a:pPr marL="1006480" lvl="1" indent="-571500" algn="just">
              <a:buFont typeface="Courier New" pitchFamily="49" charset="0"/>
              <a:buChar char="o"/>
            </a:pPr>
            <a:r>
              <a:rPr lang="en-US" sz="3200" dirty="0" smtClean="0">
                <a:latin typeface="Bell MT" pitchFamily="18" charset="0"/>
              </a:rPr>
              <a:t>We can analyze the wave features of voice for a more accurate answer.</a:t>
            </a:r>
            <a:endParaRPr lang="en-US" sz="3600" dirty="0">
              <a:latin typeface="Bell MT" pitchFamily="18" charset="0"/>
            </a:endParaRPr>
          </a:p>
        </p:txBody>
      </p:sp>
      <p:sp>
        <p:nvSpPr>
          <p:cNvPr id="12" name="TextBox 11"/>
          <p:cNvSpPr txBox="1"/>
          <p:nvPr/>
        </p:nvSpPr>
        <p:spPr>
          <a:xfrm>
            <a:off x="6343768" y="1529849"/>
            <a:ext cx="12390120" cy="5262979"/>
          </a:xfrm>
          <a:prstGeom prst="rect">
            <a:avLst/>
          </a:prstGeom>
          <a:noFill/>
        </p:spPr>
        <p:txBody>
          <a:bodyPr wrap="square" rtlCol="0">
            <a:spAutoFit/>
          </a:bodyPr>
          <a:lstStyle/>
          <a:p>
            <a:pPr algn="l"/>
            <a:r>
              <a:rPr lang="en-US" sz="5400" b="1" dirty="0" smtClean="0">
                <a:latin typeface="Bell MT" pitchFamily="18" charset="0"/>
              </a:rPr>
              <a:t>Team Members:</a:t>
            </a:r>
          </a:p>
          <a:p>
            <a:pPr algn="l"/>
            <a:r>
              <a:rPr lang="en-US" sz="5400" dirty="0" err="1" smtClean="0">
                <a:latin typeface="Bell MT" pitchFamily="18" charset="0"/>
              </a:rPr>
              <a:t>Kaustubh</a:t>
            </a:r>
            <a:r>
              <a:rPr lang="en-US" sz="5400" dirty="0" smtClean="0">
                <a:latin typeface="Bell MT" pitchFamily="18" charset="0"/>
              </a:rPr>
              <a:t> </a:t>
            </a:r>
            <a:r>
              <a:rPr lang="en-US" sz="5400" dirty="0" err="1">
                <a:latin typeface="Bell MT" pitchFamily="18" charset="0"/>
              </a:rPr>
              <a:t>Prabhu</a:t>
            </a:r>
            <a:endParaRPr lang="en-US" sz="5400" dirty="0">
              <a:latin typeface="Bell MT" pitchFamily="18" charset="0"/>
            </a:endParaRPr>
          </a:p>
          <a:p>
            <a:pPr algn="l"/>
            <a:r>
              <a:rPr lang="en-US" sz="5400" dirty="0">
                <a:latin typeface="Bell MT" pitchFamily="18" charset="0"/>
              </a:rPr>
              <a:t>Mexson </a:t>
            </a:r>
            <a:r>
              <a:rPr lang="en-US" sz="5400" dirty="0" smtClean="0">
                <a:latin typeface="Bell MT" pitchFamily="18" charset="0"/>
              </a:rPr>
              <a:t>Fernandes</a:t>
            </a:r>
            <a:endParaRPr lang="en-US" sz="5400" dirty="0">
              <a:latin typeface="Bell MT" pitchFamily="18" charset="0"/>
            </a:endParaRPr>
          </a:p>
          <a:p>
            <a:pPr algn="l"/>
            <a:r>
              <a:rPr lang="en-US" sz="5400" dirty="0">
                <a:latin typeface="Bell MT" pitchFamily="18" charset="0"/>
              </a:rPr>
              <a:t>Dinesh Sharma</a:t>
            </a:r>
          </a:p>
          <a:p>
            <a:pPr algn="l"/>
            <a:r>
              <a:rPr lang="en-US" sz="5400" dirty="0">
                <a:latin typeface="Bell MT" pitchFamily="18" charset="0"/>
              </a:rPr>
              <a:t>Sandeep Singh</a:t>
            </a:r>
          </a:p>
          <a:p>
            <a:pPr algn="l"/>
            <a:endParaRPr lang="en-IN" sz="6600" dirty="0"/>
          </a:p>
        </p:txBody>
      </p:sp>
      <p:sp>
        <p:nvSpPr>
          <p:cNvPr id="25" name="TextBox 24"/>
          <p:cNvSpPr txBox="1"/>
          <p:nvPr/>
        </p:nvSpPr>
        <p:spPr>
          <a:xfrm>
            <a:off x="21384220" y="1651558"/>
            <a:ext cx="12390120" cy="4924425"/>
          </a:xfrm>
          <a:prstGeom prst="rect">
            <a:avLst/>
          </a:prstGeom>
          <a:noFill/>
        </p:spPr>
        <p:txBody>
          <a:bodyPr wrap="square" rtlCol="0">
            <a:spAutoFit/>
          </a:bodyPr>
          <a:lstStyle/>
          <a:p>
            <a:pPr algn="l"/>
            <a:r>
              <a:rPr lang="en-US" sz="5400" b="1" dirty="0" smtClean="0">
                <a:latin typeface="Bell MT" pitchFamily="18" charset="0"/>
              </a:rPr>
              <a:t>Mentors:</a:t>
            </a:r>
          </a:p>
          <a:p>
            <a:pPr algn="l"/>
            <a:r>
              <a:rPr lang="en-US" sz="5400" dirty="0" smtClean="0">
                <a:latin typeface="Bell MT" pitchFamily="18" charset="0"/>
              </a:rPr>
              <a:t>Dr. </a:t>
            </a:r>
            <a:r>
              <a:rPr lang="en-US" sz="5400" dirty="0" err="1" smtClean="0">
                <a:latin typeface="Bell MT" pitchFamily="18" charset="0"/>
              </a:rPr>
              <a:t>Madhushi</a:t>
            </a:r>
            <a:r>
              <a:rPr lang="en-US" sz="5400" dirty="0" smtClean="0">
                <a:latin typeface="Bell MT" pitchFamily="18" charset="0"/>
              </a:rPr>
              <a:t> </a:t>
            </a:r>
            <a:r>
              <a:rPr lang="en-US" sz="5400" dirty="0" err="1" smtClean="0">
                <a:latin typeface="Bell MT" pitchFamily="18" charset="0"/>
              </a:rPr>
              <a:t>Verma</a:t>
            </a:r>
            <a:endParaRPr lang="en-US" sz="5400" dirty="0" smtClean="0">
              <a:latin typeface="Bell MT" pitchFamily="18" charset="0"/>
            </a:endParaRPr>
          </a:p>
          <a:p>
            <a:pPr algn="l"/>
            <a:r>
              <a:rPr lang="en-US" sz="5400" dirty="0" smtClean="0">
                <a:latin typeface="Bell MT" pitchFamily="18" charset="0"/>
              </a:rPr>
              <a:t>Dr. </a:t>
            </a:r>
            <a:r>
              <a:rPr lang="en-US" sz="5400" dirty="0" err="1" smtClean="0">
                <a:latin typeface="Bell MT" pitchFamily="18" charset="0"/>
              </a:rPr>
              <a:t>Arpit</a:t>
            </a:r>
            <a:r>
              <a:rPr lang="en-US" sz="5400" dirty="0" smtClean="0">
                <a:latin typeface="Bell MT" pitchFamily="18" charset="0"/>
              </a:rPr>
              <a:t> </a:t>
            </a:r>
            <a:r>
              <a:rPr lang="en-US" sz="5400" dirty="0" smtClean="0">
                <a:latin typeface="Bell MT" pitchFamily="18" charset="0"/>
              </a:rPr>
              <a:t>Bhardwaj</a:t>
            </a:r>
          </a:p>
          <a:p>
            <a:pPr algn="l"/>
            <a:endParaRPr lang="en-US" sz="3600" dirty="0" smtClean="0">
              <a:latin typeface="Bell MT" pitchFamily="18" charset="0"/>
            </a:endParaRPr>
          </a:p>
          <a:p>
            <a:pPr algn="l"/>
            <a:r>
              <a:rPr lang="en-US" sz="3600" b="1" dirty="0" smtClean="0">
                <a:latin typeface="Bell MT" pitchFamily="18" charset="0"/>
              </a:rPr>
              <a:t>Project repository:</a:t>
            </a:r>
          </a:p>
          <a:p>
            <a:pPr algn="l"/>
            <a:r>
              <a:rPr lang="en-US" sz="3600" dirty="0">
                <a:latin typeface="Bell MT" pitchFamily="18" charset="0"/>
              </a:rPr>
              <a:t>http://bit.ly/EmotionControlledBot</a:t>
            </a:r>
            <a:endParaRPr lang="en-US" sz="3600" dirty="0">
              <a:latin typeface="Bell MT" pitchFamily="18" charset="0"/>
            </a:endParaRPr>
          </a:p>
          <a:p>
            <a:pPr algn="l"/>
            <a:endParaRPr lang="en-IN" sz="4400" dirty="0"/>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57454" y="1448088"/>
            <a:ext cx="4286663" cy="4286663"/>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8197" y="10958902"/>
            <a:ext cx="3687350" cy="1870395"/>
          </a:xfrm>
          <a:prstGeom prst="rect">
            <a:avLst/>
          </a:prstGeom>
        </p:spPr>
      </p:pic>
      <p:sp>
        <p:nvSpPr>
          <p:cNvPr id="19" name="Rectangle 18"/>
          <p:cNvSpPr/>
          <p:nvPr/>
        </p:nvSpPr>
        <p:spPr>
          <a:xfrm>
            <a:off x="1307165" y="13170287"/>
            <a:ext cx="3828381"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Speech to text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20" name="Right Arrow 19"/>
          <p:cNvSpPr/>
          <p:nvPr/>
        </p:nvSpPr>
        <p:spPr bwMode="auto">
          <a:xfrm>
            <a:off x="5611605" y="11732164"/>
            <a:ext cx="801277" cy="77034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pic>
        <p:nvPicPr>
          <p:cNvPr id="24" name="Picture 23"/>
          <p:cNvPicPr>
            <a:picLocks noChangeAspect="1"/>
          </p:cNvPicPr>
          <p:nvPr/>
        </p:nvPicPr>
        <p:blipFill>
          <a:blip r:embed="rId12"/>
          <a:stretch>
            <a:fillRect/>
          </a:stretch>
        </p:blipFill>
        <p:spPr>
          <a:xfrm>
            <a:off x="6786464" y="10881418"/>
            <a:ext cx="2532585" cy="2424907"/>
          </a:xfrm>
          <a:prstGeom prst="rect">
            <a:avLst/>
          </a:prstGeom>
        </p:spPr>
      </p:pic>
      <p:sp>
        <p:nvSpPr>
          <p:cNvPr id="34" name="Rectangle 33"/>
          <p:cNvSpPr/>
          <p:nvPr/>
        </p:nvSpPr>
        <p:spPr>
          <a:xfrm>
            <a:off x="6223600" y="13308130"/>
            <a:ext cx="3828381"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Tone Analyzer</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5" name="Right Arrow 34"/>
          <p:cNvSpPr/>
          <p:nvPr/>
        </p:nvSpPr>
        <p:spPr bwMode="auto">
          <a:xfrm>
            <a:off x="9764901" y="11811600"/>
            <a:ext cx="801277" cy="770341"/>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pic>
        <p:nvPicPr>
          <p:cNvPr id="26" name="Picture 25"/>
          <p:cNvPicPr>
            <a:picLocks noChangeAspect="1"/>
          </p:cNvPicPr>
          <p:nvPr/>
        </p:nvPicPr>
        <p:blipFill rotWithShape="1">
          <a:blip r:embed="rId13" cstate="print">
            <a:extLst>
              <a:ext uri="{28A0092B-C50C-407E-A947-70E740481C1C}">
                <a14:useLocalDpi xmlns:a14="http://schemas.microsoft.com/office/drawing/2010/main" val="0"/>
              </a:ext>
            </a:extLst>
          </a:blip>
          <a:srcRect t="7397" b="23228"/>
          <a:stretch/>
        </p:blipFill>
        <p:spPr>
          <a:xfrm>
            <a:off x="10565606" y="10564200"/>
            <a:ext cx="3184152" cy="2945341"/>
          </a:xfrm>
          <a:prstGeom prst="rect">
            <a:avLst/>
          </a:prstGeom>
          <a:effectLst>
            <a:softEdge rad="317500"/>
          </a:effectLst>
        </p:spPr>
      </p:pic>
      <p:sp>
        <p:nvSpPr>
          <p:cNvPr id="38" name="Rectangle 37"/>
          <p:cNvSpPr/>
          <p:nvPr/>
        </p:nvSpPr>
        <p:spPr>
          <a:xfrm>
            <a:off x="10165539" y="13327009"/>
            <a:ext cx="3828381"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Mobile Bot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9" name="TextBox 38"/>
          <p:cNvSpPr txBox="1"/>
          <p:nvPr/>
        </p:nvSpPr>
        <p:spPr>
          <a:xfrm>
            <a:off x="1266453" y="15146688"/>
            <a:ext cx="12393925" cy="1077218"/>
          </a:xfrm>
          <a:prstGeom prst="rect">
            <a:avLst/>
          </a:prstGeom>
          <a:noFill/>
        </p:spPr>
        <p:txBody>
          <a:bodyPr wrap="square" rtlCol="0">
            <a:spAutoFit/>
          </a:bodyPr>
          <a:lstStyle/>
          <a:p>
            <a:pPr algn="just"/>
            <a:r>
              <a:rPr lang="en-US" sz="3200" dirty="0" smtClean="0">
                <a:latin typeface="Bell MT" pitchFamily="18" charset="0"/>
                <a:ea typeface="Adobe Gothic Std B" pitchFamily="34" charset="-128"/>
              </a:rPr>
              <a:t>Google Speech Recognizer is used to convert speech to text. It is integrated inside the client side of users browser. </a:t>
            </a:r>
            <a:endParaRPr lang="en-US" sz="3200" dirty="0">
              <a:latin typeface="Bell MT" pitchFamily="18" charset="0"/>
              <a:ea typeface="Adobe Gothic Std B" pitchFamily="34" charset="-128"/>
            </a:endParaRPr>
          </a:p>
        </p:txBody>
      </p:sp>
      <p:pic>
        <p:nvPicPr>
          <p:cNvPr id="28" name="Picture 27"/>
          <p:cNvPicPr>
            <a:picLocks noChangeAspect="1"/>
          </p:cNvPicPr>
          <p:nvPr/>
        </p:nvPicPr>
        <p:blipFill>
          <a:blip r:embed="rId14"/>
          <a:stretch>
            <a:fillRect/>
          </a:stretch>
        </p:blipFill>
        <p:spPr>
          <a:xfrm>
            <a:off x="1237825" y="16327238"/>
            <a:ext cx="5724545" cy="2148027"/>
          </a:xfrm>
          <a:prstGeom prst="rect">
            <a:avLst/>
          </a:prstGeom>
        </p:spPr>
      </p:pic>
      <p:sp>
        <p:nvSpPr>
          <p:cNvPr id="29" name="TextBox 28"/>
          <p:cNvSpPr txBox="1"/>
          <p:nvPr/>
        </p:nvSpPr>
        <p:spPr>
          <a:xfrm>
            <a:off x="7607278" y="16476020"/>
            <a:ext cx="4777867" cy="1569660"/>
          </a:xfrm>
          <a:prstGeom prst="rect">
            <a:avLst/>
          </a:prstGeom>
          <a:noFill/>
        </p:spPr>
        <p:txBody>
          <a:bodyPr wrap="square" rtlCol="0">
            <a:spAutoFit/>
          </a:bodyPr>
          <a:lstStyle/>
          <a:p>
            <a:r>
              <a:rPr lang="en-IN" sz="2400" dirty="0" smtClean="0"/>
              <a:t>Pressing the mic button will record the audio and convert it to text. Extracted text is shown in the text area.</a:t>
            </a:r>
            <a:endParaRPr lang="en-IN" sz="2400" dirty="0"/>
          </a:p>
        </p:txBody>
      </p:sp>
      <p:pic>
        <p:nvPicPr>
          <p:cNvPr id="30" name="Picture 29"/>
          <p:cNvPicPr>
            <a:picLocks noChangeAspect="1"/>
          </p:cNvPicPr>
          <p:nvPr/>
        </p:nvPicPr>
        <p:blipFill>
          <a:blip r:embed="rId15"/>
          <a:stretch>
            <a:fillRect/>
          </a:stretch>
        </p:blipFill>
        <p:spPr>
          <a:xfrm>
            <a:off x="1351854" y="19921318"/>
            <a:ext cx="12353213" cy="4676270"/>
          </a:xfrm>
          <a:prstGeom prst="rect">
            <a:avLst/>
          </a:prstGeom>
        </p:spPr>
      </p:pic>
      <p:sp>
        <p:nvSpPr>
          <p:cNvPr id="46" name="TextBox 45"/>
          <p:cNvSpPr txBox="1"/>
          <p:nvPr/>
        </p:nvSpPr>
        <p:spPr>
          <a:xfrm>
            <a:off x="1355833" y="18742701"/>
            <a:ext cx="12393925" cy="1077218"/>
          </a:xfrm>
          <a:prstGeom prst="rect">
            <a:avLst/>
          </a:prstGeom>
          <a:noFill/>
        </p:spPr>
        <p:txBody>
          <a:bodyPr wrap="square" rtlCol="0">
            <a:spAutoFit/>
          </a:bodyPr>
          <a:lstStyle/>
          <a:p>
            <a:pPr algn="just"/>
            <a:r>
              <a:rPr lang="en-US" sz="3200" dirty="0" smtClean="0">
                <a:latin typeface="Bell MT" pitchFamily="18" charset="0"/>
                <a:ea typeface="Adobe Gothic Std B" pitchFamily="34" charset="-128"/>
              </a:rPr>
              <a:t>Now the text can be fed to IBM Watson tone analyzer to fetch emotions. We can then map the emotions accordingly to control the bot.</a:t>
            </a:r>
            <a:endParaRPr lang="en-US" sz="3200" dirty="0">
              <a:latin typeface="Bell MT" pitchFamily="18" charset="0"/>
              <a:ea typeface="Adobe Gothic Std B" pitchFamily="34" charset="-128"/>
            </a:endParaRPr>
          </a:p>
        </p:txBody>
      </p:sp>
      <p:sp>
        <p:nvSpPr>
          <p:cNvPr id="47" name="TextBox 46"/>
          <p:cNvSpPr txBox="1"/>
          <p:nvPr/>
        </p:nvSpPr>
        <p:spPr>
          <a:xfrm>
            <a:off x="1266453" y="24466436"/>
            <a:ext cx="5338265" cy="1077218"/>
          </a:xfrm>
          <a:prstGeom prst="rect">
            <a:avLst/>
          </a:prstGeom>
          <a:noFill/>
        </p:spPr>
        <p:txBody>
          <a:bodyPr wrap="square" rtlCol="0">
            <a:spAutoFit/>
          </a:bodyPr>
          <a:lstStyle/>
          <a:p>
            <a:pPr algn="just"/>
            <a:r>
              <a:rPr lang="en-US" sz="3200" dirty="0" smtClean="0">
                <a:latin typeface="Bell MT" pitchFamily="18" charset="0"/>
                <a:ea typeface="Adobe Gothic Std B" pitchFamily="34" charset="-128"/>
              </a:rPr>
              <a:t>Commands sent to robot are</a:t>
            </a:r>
          </a:p>
          <a:p>
            <a:pPr algn="just"/>
            <a:r>
              <a:rPr lang="en-US" sz="3200" dirty="0" smtClean="0">
                <a:latin typeface="Bell MT" pitchFamily="18" charset="0"/>
                <a:ea typeface="Adobe Gothic Std B" pitchFamily="34" charset="-128"/>
              </a:rPr>
              <a:t>shown in table.</a:t>
            </a:r>
          </a:p>
        </p:txBody>
      </p:sp>
      <p:graphicFrame>
        <p:nvGraphicFramePr>
          <p:cNvPr id="41" name="Table 40"/>
          <p:cNvGraphicFramePr>
            <a:graphicFrameLocks noGrp="1"/>
          </p:cNvGraphicFramePr>
          <p:nvPr>
            <p:extLst>
              <p:ext uri="{D42A27DB-BD31-4B8C-83A1-F6EECF244321}">
                <p14:modId xmlns:p14="http://schemas.microsoft.com/office/powerpoint/2010/main" val="2746369554"/>
              </p:ext>
            </p:extLst>
          </p:nvPr>
        </p:nvGraphicFramePr>
        <p:xfrm>
          <a:off x="7879667" y="25138991"/>
          <a:ext cx="5273310" cy="2743200"/>
        </p:xfrm>
        <a:graphic>
          <a:graphicData uri="http://schemas.openxmlformats.org/drawingml/2006/table">
            <a:tbl>
              <a:tblPr firstRow="1" bandRow="1">
                <a:tableStyleId>{5C22544A-7EE6-4342-B048-85BDC9FD1C3A}</a:tableStyleId>
              </a:tblPr>
              <a:tblGrid>
                <a:gridCol w="2636655"/>
                <a:gridCol w="2636655"/>
              </a:tblGrid>
              <a:tr h="440576">
                <a:tc>
                  <a:txBody>
                    <a:bodyPr/>
                    <a:lstStyle/>
                    <a:p>
                      <a:r>
                        <a:rPr lang="en-IN" sz="2400" dirty="0" smtClean="0"/>
                        <a:t>Emotions</a:t>
                      </a:r>
                      <a:endParaRPr lang="en-IN" sz="2400" dirty="0"/>
                    </a:p>
                  </a:txBody>
                  <a:tcPr/>
                </a:tc>
                <a:tc>
                  <a:txBody>
                    <a:bodyPr/>
                    <a:lstStyle/>
                    <a:p>
                      <a:r>
                        <a:rPr lang="en-IN" sz="2400" dirty="0" smtClean="0"/>
                        <a:t>Movement</a:t>
                      </a:r>
                      <a:endParaRPr lang="en-IN" sz="2400" dirty="0"/>
                    </a:p>
                  </a:txBody>
                  <a:tcPr/>
                </a:tc>
              </a:tr>
              <a:tr h="440576">
                <a:tc>
                  <a:txBody>
                    <a:bodyPr/>
                    <a:lstStyle/>
                    <a:p>
                      <a:r>
                        <a:rPr lang="en-IN" sz="2400" dirty="0" smtClean="0"/>
                        <a:t>Fear </a:t>
                      </a:r>
                      <a:endParaRPr lang="en-IN" sz="2400" dirty="0"/>
                    </a:p>
                  </a:txBody>
                  <a:tcPr/>
                </a:tc>
                <a:tc>
                  <a:txBody>
                    <a:bodyPr/>
                    <a:lstStyle/>
                    <a:p>
                      <a:r>
                        <a:rPr lang="en-IN" sz="2400" dirty="0" smtClean="0"/>
                        <a:t>Forward</a:t>
                      </a:r>
                      <a:endParaRPr lang="en-IN" sz="2400" dirty="0"/>
                    </a:p>
                  </a:txBody>
                  <a:tcPr/>
                </a:tc>
              </a:tr>
              <a:tr h="440576">
                <a:tc>
                  <a:txBody>
                    <a:bodyPr/>
                    <a:lstStyle/>
                    <a:p>
                      <a:r>
                        <a:rPr lang="en-IN" sz="2400" dirty="0" smtClean="0"/>
                        <a:t>Sad</a:t>
                      </a:r>
                      <a:endParaRPr lang="en-IN" sz="2400" dirty="0"/>
                    </a:p>
                  </a:txBody>
                  <a:tcPr/>
                </a:tc>
                <a:tc>
                  <a:txBody>
                    <a:bodyPr/>
                    <a:lstStyle/>
                    <a:p>
                      <a:r>
                        <a:rPr lang="en-IN" sz="2400" dirty="0" smtClean="0"/>
                        <a:t>Backward</a:t>
                      </a:r>
                      <a:endParaRPr lang="en-IN" sz="2400" dirty="0"/>
                    </a:p>
                  </a:txBody>
                  <a:tcPr/>
                </a:tc>
              </a:tr>
              <a:tr h="440576">
                <a:tc>
                  <a:txBody>
                    <a:bodyPr/>
                    <a:lstStyle/>
                    <a:p>
                      <a:r>
                        <a:rPr lang="en-IN" sz="2400" dirty="0" smtClean="0"/>
                        <a:t>Joy</a:t>
                      </a:r>
                      <a:endParaRPr lang="en-IN" sz="2400" dirty="0"/>
                    </a:p>
                  </a:txBody>
                  <a:tcPr/>
                </a:tc>
                <a:tc>
                  <a:txBody>
                    <a:bodyPr/>
                    <a:lstStyle/>
                    <a:p>
                      <a:r>
                        <a:rPr lang="en-IN" sz="2400" dirty="0" smtClean="0"/>
                        <a:t>Left</a:t>
                      </a:r>
                      <a:endParaRPr lang="en-IN" sz="2400" dirty="0"/>
                    </a:p>
                  </a:txBody>
                  <a:tcPr/>
                </a:tc>
              </a:tr>
              <a:tr h="440576">
                <a:tc>
                  <a:txBody>
                    <a:bodyPr/>
                    <a:lstStyle/>
                    <a:p>
                      <a:r>
                        <a:rPr lang="en-IN" sz="2400" dirty="0" smtClean="0"/>
                        <a:t>Anger</a:t>
                      </a:r>
                      <a:endParaRPr lang="en-IN" sz="2400" dirty="0"/>
                    </a:p>
                  </a:txBody>
                  <a:tcPr/>
                </a:tc>
                <a:tc>
                  <a:txBody>
                    <a:bodyPr/>
                    <a:lstStyle/>
                    <a:p>
                      <a:r>
                        <a:rPr lang="en-IN" sz="2400" dirty="0" smtClean="0"/>
                        <a:t>Right</a:t>
                      </a:r>
                      <a:endParaRPr lang="en-IN" sz="2400" dirty="0"/>
                    </a:p>
                  </a:txBody>
                  <a:tcPr/>
                </a:tc>
              </a:tr>
              <a:tr h="440576">
                <a:tc>
                  <a:txBody>
                    <a:bodyPr/>
                    <a:lstStyle/>
                    <a:p>
                      <a:r>
                        <a:rPr lang="en-IN" sz="2400" dirty="0" smtClean="0"/>
                        <a:t>Others</a:t>
                      </a:r>
                      <a:endParaRPr lang="en-IN" sz="2400" dirty="0"/>
                    </a:p>
                  </a:txBody>
                  <a:tcPr/>
                </a:tc>
                <a:tc>
                  <a:txBody>
                    <a:bodyPr/>
                    <a:lstStyle/>
                    <a:p>
                      <a:r>
                        <a:rPr lang="en-IN" sz="2400" dirty="0" smtClean="0"/>
                        <a:t>Stop</a:t>
                      </a:r>
                      <a:endParaRPr lang="en-IN" sz="2400" dirty="0"/>
                    </a:p>
                  </a:txBody>
                  <a:tcPr/>
                </a:tc>
              </a:tr>
            </a:tbl>
          </a:graphicData>
        </a:graphic>
      </p:graphicFrame>
      <p:pic>
        <p:nvPicPr>
          <p:cNvPr id="42" name="Picture 41"/>
          <p:cNvPicPr>
            <a:picLocks noChangeAspect="1"/>
          </p:cNvPicPr>
          <p:nvPr/>
        </p:nvPicPr>
        <p:blipFill>
          <a:blip r:embed="rId16"/>
          <a:stretch>
            <a:fillRect/>
          </a:stretch>
        </p:blipFill>
        <p:spPr>
          <a:xfrm>
            <a:off x="1194188" y="26382569"/>
            <a:ext cx="2642264" cy="1436159"/>
          </a:xfrm>
          <a:prstGeom prst="rect">
            <a:avLst/>
          </a:prstGeom>
        </p:spPr>
      </p:pic>
      <p:pic>
        <p:nvPicPr>
          <p:cNvPr id="48" name="Picture 47"/>
          <p:cNvPicPr>
            <a:picLocks noChangeAspect="1"/>
          </p:cNvPicPr>
          <p:nvPr/>
        </p:nvPicPr>
        <p:blipFill>
          <a:blip r:embed="rId17"/>
          <a:stretch>
            <a:fillRect/>
          </a:stretch>
        </p:blipFill>
        <p:spPr>
          <a:xfrm>
            <a:off x="2670506" y="25491526"/>
            <a:ext cx="2373654" cy="1656548"/>
          </a:xfrm>
          <a:prstGeom prst="rect">
            <a:avLst/>
          </a:prstGeom>
          <a:effectLst>
            <a:softEdge rad="317500"/>
          </a:effectLst>
        </p:spPr>
      </p:pic>
      <p:cxnSp>
        <p:nvCxnSpPr>
          <p:cNvPr id="50" name="Straight Arrow Connector 49"/>
          <p:cNvCxnSpPr/>
          <p:nvPr/>
        </p:nvCxnSpPr>
        <p:spPr bwMode="auto">
          <a:xfrm>
            <a:off x="4169437" y="26739345"/>
            <a:ext cx="756082"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pic>
        <p:nvPicPr>
          <p:cNvPr id="51" name="Picture 50"/>
          <p:cNvPicPr>
            <a:picLocks noChangeAspect="1"/>
          </p:cNvPicPr>
          <p:nvPr/>
        </p:nvPicPr>
        <p:blipFill rotWithShape="1">
          <a:blip r:embed="rId18" cstate="print">
            <a:extLst>
              <a:ext uri="{28A0092B-C50C-407E-A947-70E740481C1C}">
                <a14:useLocalDpi xmlns:a14="http://schemas.microsoft.com/office/drawing/2010/main" val="0"/>
              </a:ext>
            </a:extLst>
          </a:blip>
          <a:srcRect b="7739"/>
          <a:stretch/>
        </p:blipFill>
        <p:spPr>
          <a:xfrm>
            <a:off x="5554773" y="25910587"/>
            <a:ext cx="2066593" cy="1069293"/>
          </a:xfrm>
          <a:prstGeom prst="rect">
            <a:avLst/>
          </a:prstGeom>
        </p:spPr>
      </p:pic>
      <p:pic>
        <p:nvPicPr>
          <p:cNvPr id="54" name="Picture 5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314185" y="25213785"/>
            <a:ext cx="1947363" cy="1947363"/>
          </a:xfrm>
          <a:prstGeom prst="rect">
            <a:avLst/>
          </a:prstGeom>
        </p:spPr>
      </p:pic>
      <p:sp>
        <p:nvSpPr>
          <p:cNvPr id="55" name="Rectangle 54"/>
          <p:cNvSpPr/>
          <p:nvPr/>
        </p:nvSpPr>
        <p:spPr>
          <a:xfrm>
            <a:off x="2906453" y="25513117"/>
            <a:ext cx="2441694" cy="369332"/>
          </a:xfrm>
          <a:prstGeom prst="rect">
            <a:avLst/>
          </a:prstGeom>
          <a:noFill/>
        </p:spPr>
        <p:txBody>
          <a:bodyPr wrap="none" lIns="91440" tIns="45720" rIns="91440" bIns="45720">
            <a:spAutoFit/>
          </a:bodyPr>
          <a:lstStyle/>
          <a:p>
            <a:pPr algn="r"/>
            <a:r>
              <a:rPr lang="en-US" sz="1800" b="0" cap="none" spc="0" dirty="0" smtClean="0">
                <a:ln w="0"/>
                <a:solidFill>
                  <a:schemeClr val="tx1"/>
                </a:solidFill>
                <a:effectLst>
                  <a:outerShdw blurRad="38100" dist="19050" dir="2700000" algn="tl" rotWithShape="0">
                    <a:schemeClr val="dk1">
                      <a:alpha val="40000"/>
                    </a:schemeClr>
                  </a:outerShdw>
                </a:effectLst>
              </a:rPr>
              <a:t>Master module HC-05</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59" name="Rectangle 58"/>
          <p:cNvSpPr/>
          <p:nvPr/>
        </p:nvSpPr>
        <p:spPr>
          <a:xfrm>
            <a:off x="4117329" y="26441029"/>
            <a:ext cx="2184082" cy="584775"/>
          </a:xfrm>
          <a:prstGeom prst="rect">
            <a:avLst/>
          </a:prstGeom>
          <a:noFill/>
        </p:spPr>
        <p:txBody>
          <a:bodyPr wrap="square" lIns="91440" tIns="45720" rIns="91440" bIns="45720">
            <a:spAutoFit/>
          </a:bodyPr>
          <a:lstStyle/>
          <a:p>
            <a:pPr algn="r"/>
            <a:r>
              <a:rPr lang="en-US" sz="1600" b="0" cap="none" spc="0" dirty="0" smtClean="0">
                <a:ln w="0"/>
                <a:solidFill>
                  <a:schemeClr val="tx1"/>
                </a:solidFill>
                <a:effectLst>
                  <a:outerShdw blurRad="38100" dist="19050" dir="2700000" algn="tl" rotWithShape="0">
                    <a:schemeClr val="dk1">
                      <a:alpha val="40000"/>
                    </a:schemeClr>
                  </a:outerShdw>
                </a:effectLst>
              </a:rPr>
              <a:t>Slave module</a:t>
            </a:r>
          </a:p>
          <a:p>
            <a:pPr algn="r"/>
            <a:r>
              <a:rPr lang="en-US" sz="1600" b="0" cap="none" spc="0" dirty="0" smtClean="0">
                <a:ln w="0"/>
                <a:solidFill>
                  <a:schemeClr val="tx1"/>
                </a:solidFill>
                <a:effectLst>
                  <a:outerShdw blurRad="38100" dist="19050" dir="2700000" algn="tl" rotWithShape="0">
                    <a:schemeClr val="dk1">
                      <a:alpha val="40000"/>
                    </a:schemeClr>
                  </a:outerShdw>
                </a:effectLst>
              </a:rPr>
              <a:t> HC-05</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0" name="Rectangle 59"/>
          <p:cNvSpPr/>
          <p:nvPr/>
        </p:nvSpPr>
        <p:spPr>
          <a:xfrm>
            <a:off x="5521866" y="25516004"/>
            <a:ext cx="2184082" cy="338554"/>
          </a:xfrm>
          <a:prstGeom prst="rect">
            <a:avLst/>
          </a:prstGeom>
          <a:noFill/>
        </p:spPr>
        <p:txBody>
          <a:bodyPr wrap="square" lIns="91440" tIns="45720" rIns="91440" bIns="45720">
            <a:spAutoFit/>
          </a:bodyPr>
          <a:lstStyle/>
          <a:p>
            <a:pPr algn="r"/>
            <a:r>
              <a:rPr lang="en-US" sz="1600" b="0" cap="none" spc="0" dirty="0" err="1" smtClean="0">
                <a:ln w="0"/>
                <a:solidFill>
                  <a:schemeClr val="tx1"/>
                </a:solidFill>
                <a:effectLst>
                  <a:outerShdw blurRad="38100" dist="19050" dir="2700000" algn="tl" rotWithShape="0">
                    <a:schemeClr val="dk1">
                      <a:alpha val="40000"/>
                    </a:schemeClr>
                  </a:outerShdw>
                </a:effectLst>
              </a:rPr>
              <a:t>Arduino</a:t>
            </a:r>
            <a:r>
              <a:rPr lang="en-US" sz="1600" b="0" cap="none" spc="0" dirty="0" smtClean="0">
                <a:ln w="0"/>
                <a:solidFill>
                  <a:schemeClr val="tx1"/>
                </a:solidFill>
                <a:effectLst>
                  <a:outerShdw blurRad="38100" dist="19050" dir="2700000" algn="tl" rotWithShape="0">
                    <a:schemeClr val="dk1">
                      <a:alpha val="40000"/>
                    </a:schemeClr>
                  </a:outerShdw>
                </a:effectLst>
              </a:rPr>
              <a:t> Uno</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2131107" y="27485323"/>
            <a:ext cx="3125600" cy="369332"/>
          </a:xfrm>
          <a:prstGeom prst="rect">
            <a:avLst/>
          </a:prstGeom>
          <a:noFill/>
        </p:spPr>
        <p:txBody>
          <a:bodyPr wrap="none" lIns="91440" tIns="45720" rIns="91440" bIns="45720">
            <a:spAutoFit/>
          </a:bodyPr>
          <a:lstStyle/>
          <a:p>
            <a:pPr algn="r"/>
            <a:r>
              <a:rPr lang="en-US" sz="1800" b="0" cap="none" spc="0" dirty="0" smtClean="0">
                <a:ln w="0"/>
                <a:solidFill>
                  <a:schemeClr val="tx1"/>
                </a:solidFill>
                <a:effectLst>
                  <a:outerShdw blurRad="38100" dist="19050" dir="2700000" algn="tl" rotWithShape="0">
                    <a:schemeClr val="dk1">
                      <a:alpha val="40000"/>
                    </a:schemeClr>
                  </a:outerShdw>
                </a:effectLst>
              </a:rPr>
              <a:t>USB-to-TLL Serial Converter</a:t>
            </a:r>
            <a:endParaRPr lang="en-US" sz="1800" b="0" cap="none" spc="0" dirty="0">
              <a:ln w="0"/>
              <a:solidFill>
                <a:schemeClr val="tx1"/>
              </a:solidFill>
              <a:effectLst>
                <a:outerShdw blurRad="38100" dist="19050" dir="2700000" algn="tl" rotWithShape="0">
                  <a:schemeClr val="dk1">
                    <a:alpha val="40000"/>
                  </a:schemeClr>
                </a:outerShdw>
              </a:effectLst>
            </a:endParaRPr>
          </a:p>
        </p:txBody>
      </p:sp>
      <p:pic>
        <p:nvPicPr>
          <p:cNvPr id="56" name="Picture 55"/>
          <p:cNvPicPr>
            <a:picLocks noChangeAspect="1"/>
          </p:cNvPicPr>
          <p:nvPr/>
        </p:nvPicPr>
        <p:blipFill>
          <a:blip r:embed="rId20"/>
          <a:stretch>
            <a:fillRect/>
          </a:stretch>
        </p:blipFill>
        <p:spPr>
          <a:xfrm>
            <a:off x="2082996" y="29051394"/>
            <a:ext cx="6803729" cy="4053431"/>
          </a:xfrm>
          <a:prstGeom prst="rect">
            <a:avLst/>
          </a:prstGeom>
          <a:ln w="38100">
            <a:solidFill>
              <a:schemeClr val="tx1"/>
            </a:solidFill>
          </a:ln>
        </p:spPr>
      </p:pic>
      <p:pic>
        <p:nvPicPr>
          <p:cNvPr id="57" name="Picture 56"/>
          <p:cNvPicPr>
            <a:picLocks noChangeAspect="1"/>
          </p:cNvPicPr>
          <p:nvPr/>
        </p:nvPicPr>
        <p:blipFill rotWithShape="1">
          <a:blip r:embed="rId21"/>
          <a:srcRect l="10433"/>
          <a:stretch/>
        </p:blipFill>
        <p:spPr>
          <a:xfrm>
            <a:off x="4865661" y="34427859"/>
            <a:ext cx="4970199" cy="2693235"/>
          </a:xfrm>
          <a:prstGeom prst="rect">
            <a:avLst/>
          </a:prstGeom>
          <a:ln w="38100">
            <a:solidFill>
              <a:schemeClr val="tx1"/>
            </a:solidFill>
          </a:ln>
        </p:spPr>
      </p:pic>
      <p:pic>
        <p:nvPicPr>
          <p:cNvPr id="65" name="Picture 64"/>
          <p:cNvPicPr>
            <a:picLocks noChangeAspect="1"/>
          </p:cNvPicPr>
          <p:nvPr/>
        </p:nvPicPr>
        <p:blipFill rotWithShape="1">
          <a:blip r:embed="rId22"/>
          <a:srcRect l="14798" t="1558" r="-1047" b="2035"/>
          <a:stretch/>
        </p:blipFill>
        <p:spPr>
          <a:xfrm>
            <a:off x="3667424" y="38111490"/>
            <a:ext cx="4689638" cy="3295787"/>
          </a:xfrm>
          <a:prstGeom prst="rect">
            <a:avLst/>
          </a:prstGeom>
          <a:ln w="38100">
            <a:solidFill>
              <a:schemeClr val="tx1"/>
            </a:solidFill>
          </a:ln>
        </p:spPr>
      </p:pic>
      <p:cxnSp>
        <p:nvCxnSpPr>
          <p:cNvPr id="67" name="Curved Connector 66"/>
          <p:cNvCxnSpPr>
            <a:endCxn id="36" idx="0"/>
          </p:cNvCxnSpPr>
          <p:nvPr/>
        </p:nvCxnSpPr>
        <p:spPr bwMode="auto">
          <a:xfrm rot="10800000" flipV="1">
            <a:off x="2243340" y="33101446"/>
            <a:ext cx="4100431" cy="146002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71" name="Curved Connector 70"/>
          <p:cNvCxnSpPr>
            <a:stCxn id="36" idx="2"/>
          </p:cNvCxnSpPr>
          <p:nvPr/>
        </p:nvCxnSpPr>
        <p:spPr bwMode="auto">
          <a:xfrm rot="16200000" flipH="1">
            <a:off x="3131796" y="35572747"/>
            <a:ext cx="1650285" cy="3427199"/>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75" name="Straight Arrow Connector 74"/>
          <p:cNvCxnSpPr/>
          <p:nvPr/>
        </p:nvCxnSpPr>
        <p:spPr bwMode="auto">
          <a:xfrm flipV="1">
            <a:off x="9835860" y="35600345"/>
            <a:ext cx="887858" cy="14956"/>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76" name="Rectangle 75"/>
          <p:cNvSpPr/>
          <p:nvPr/>
        </p:nvSpPr>
        <p:spPr>
          <a:xfrm>
            <a:off x="11159668" y="34918650"/>
            <a:ext cx="2758319" cy="1569660"/>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IBM Watson </a:t>
            </a:r>
          </a:p>
          <a:p>
            <a:pPr algn="ctr"/>
            <a:r>
              <a:rPr lang="en-US" sz="3200" b="0" cap="none" spc="0" dirty="0" smtClean="0">
                <a:ln w="0"/>
                <a:solidFill>
                  <a:schemeClr val="tx1"/>
                </a:solidFill>
                <a:effectLst>
                  <a:outerShdw blurRad="38100" dist="19050" dir="2700000" algn="tl" rotWithShape="0">
                    <a:schemeClr val="dk1">
                      <a:alpha val="40000"/>
                    </a:schemeClr>
                  </a:outerShdw>
                </a:effectLst>
              </a:rPr>
              <a:t>Tone Analyzer</a:t>
            </a:r>
          </a:p>
          <a:p>
            <a:pPr algn="ctr"/>
            <a:r>
              <a:rPr lang="en-US" sz="3200" b="0" cap="none" spc="0" dirty="0" smtClean="0">
                <a:ln w="0"/>
                <a:solidFill>
                  <a:schemeClr val="tx1"/>
                </a:solidFill>
                <a:effectLst>
                  <a:outerShdw blurRad="38100" dist="19050" dir="2700000" algn="tl" rotWithShape="0">
                    <a:schemeClr val="dk1">
                      <a:alpha val="40000"/>
                    </a:schemeClr>
                  </a:outerShdw>
                </a:effectLst>
              </a:rPr>
              <a:t> API Call</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9319049" y="39154709"/>
            <a:ext cx="5102679" cy="1077218"/>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Commanding the Robot </a:t>
            </a:r>
          </a:p>
          <a:p>
            <a:pPr algn="ctr"/>
            <a:r>
              <a:rPr lang="en-US" sz="3200" b="0" cap="none" spc="0" dirty="0" smtClean="0">
                <a:ln w="0"/>
                <a:solidFill>
                  <a:schemeClr val="tx1"/>
                </a:solidFill>
                <a:effectLst>
                  <a:outerShdw blurRad="38100" dist="19050" dir="2700000" algn="tl" rotWithShape="0">
                    <a:schemeClr val="dk1">
                      <a:alpha val="40000"/>
                    </a:schemeClr>
                  </a:outerShdw>
                </a:effectLst>
              </a:rPr>
              <a:t>based on fetched emotions</a:t>
            </a:r>
            <a:endParaRPr lang="en-US" sz="3200" b="0" cap="none" spc="0" dirty="0">
              <a:ln w="0"/>
              <a:solidFill>
                <a:schemeClr val="tx1"/>
              </a:solidFill>
              <a:effectLst>
                <a:outerShdw blurRad="38100" dist="19050" dir="2700000" algn="tl" rotWithShape="0">
                  <a:schemeClr val="dk1">
                    <a:alpha val="40000"/>
                  </a:schemeClr>
                </a:outerShdw>
              </a:effectLst>
            </a:endParaRPr>
          </a:p>
        </p:txBody>
      </p:sp>
      <p:cxnSp>
        <p:nvCxnSpPr>
          <p:cNvPr id="79" name="Straight Arrow Connector 78"/>
          <p:cNvCxnSpPr>
            <a:stCxn id="65" idx="3"/>
          </p:cNvCxnSpPr>
          <p:nvPr/>
        </p:nvCxnSpPr>
        <p:spPr bwMode="auto">
          <a:xfrm flipV="1">
            <a:off x="8357062" y="39759383"/>
            <a:ext cx="786938" cy="1"/>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4" name="Rectangle 83"/>
          <p:cNvSpPr/>
          <p:nvPr/>
        </p:nvSpPr>
        <p:spPr>
          <a:xfrm>
            <a:off x="10128648" y="30702184"/>
            <a:ext cx="3350597" cy="1569660"/>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Extracting text</a:t>
            </a:r>
          </a:p>
          <a:p>
            <a:pPr algn="ctr"/>
            <a:r>
              <a:rPr lang="en-US" sz="3200" b="0" cap="none" spc="0" dirty="0" smtClean="0">
                <a:ln w="0"/>
                <a:solidFill>
                  <a:schemeClr val="tx1"/>
                </a:solidFill>
                <a:effectLst>
                  <a:outerShdw blurRad="38100" dist="19050" dir="2700000" algn="tl" rotWithShape="0">
                    <a:schemeClr val="dk1">
                      <a:alpha val="40000"/>
                    </a:schemeClr>
                  </a:outerShdw>
                </a:effectLst>
              </a:rPr>
              <a:t> for analysis</a:t>
            </a:r>
          </a:p>
          <a:p>
            <a:pPr algn="ctr"/>
            <a:r>
              <a:rPr lang="en-US" sz="3200" dirty="0" smtClean="0">
                <a:ln w="0"/>
                <a:effectLst>
                  <a:outerShdw blurRad="38100" dist="19050" dir="2700000" algn="tl" rotWithShape="0">
                    <a:schemeClr val="dk1">
                      <a:alpha val="40000"/>
                    </a:schemeClr>
                  </a:outerShdw>
                </a:effectLst>
              </a:rPr>
              <a:t>On the client side</a:t>
            </a:r>
            <a:endParaRPr lang="en-US" sz="3200" b="0" cap="none" spc="0" dirty="0">
              <a:ln w="0"/>
              <a:solidFill>
                <a:schemeClr val="tx1"/>
              </a:solidFill>
              <a:effectLst>
                <a:outerShdw blurRad="38100" dist="19050" dir="2700000" algn="tl" rotWithShape="0">
                  <a:schemeClr val="dk1">
                    <a:alpha val="40000"/>
                  </a:schemeClr>
                </a:outerShdw>
              </a:effectLst>
            </a:endParaRPr>
          </a:p>
        </p:txBody>
      </p:sp>
      <p:cxnSp>
        <p:nvCxnSpPr>
          <p:cNvPr id="82" name="Straight Arrow Connector 81"/>
          <p:cNvCxnSpPr>
            <a:stCxn id="56" idx="3"/>
          </p:cNvCxnSpPr>
          <p:nvPr/>
        </p:nvCxnSpPr>
        <p:spPr bwMode="auto">
          <a:xfrm flipV="1">
            <a:off x="8886725" y="31078109"/>
            <a:ext cx="1366260" cy="1"/>
          </a:xfrm>
          <a:prstGeom prst="straightConnector1">
            <a:avLst/>
          </a:prstGeom>
          <a:solidFill>
            <a:schemeClr val="bg1"/>
          </a:solidFill>
          <a:ln w="9525" cap="flat" cmpd="sng" algn="ctr">
            <a:solidFill>
              <a:schemeClr val="tx1"/>
            </a:solidFill>
            <a:prstDash val="solid"/>
            <a:round/>
            <a:headEnd type="none" w="med" len="med"/>
            <a:tailEnd type="triangle"/>
          </a:ln>
          <a:effectLst/>
        </p:spPr>
      </p:cxnSp>
      <p:pic>
        <p:nvPicPr>
          <p:cNvPr id="83" name="Picture 82"/>
          <p:cNvPicPr>
            <a:picLocks noChangeAspect="1"/>
          </p:cNvPicPr>
          <p:nvPr/>
        </p:nvPicPr>
        <p:blipFill>
          <a:blip r:embed="rId23">
            <a:biLevel thresh="25000"/>
          </a:blip>
          <a:stretch>
            <a:fillRect/>
          </a:stretch>
        </p:blipFill>
        <p:spPr>
          <a:xfrm>
            <a:off x="16700499" y="13954461"/>
            <a:ext cx="4066777" cy="4236935"/>
          </a:xfrm>
          <a:prstGeom prst="rect">
            <a:avLst/>
          </a:prstGeom>
        </p:spPr>
      </p:pic>
      <p:sp>
        <p:nvSpPr>
          <p:cNvPr id="88" name="Rectangle 87"/>
          <p:cNvSpPr/>
          <p:nvPr/>
        </p:nvSpPr>
        <p:spPr>
          <a:xfrm>
            <a:off x="25486994" y="11678372"/>
            <a:ext cx="3129382" cy="83099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Module connected to </a:t>
            </a:r>
          </a:p>
          <a:p>
            <a:pPr algn="ctr"/>
            <a:r>
              <a:rPr lang="en-US" sz="2400" b="0" cap="none" spc="0" dirty="0" smtClean="0">
                <a:ln w="0"/>
                <a:solidFill>
                  <a:schemeClr val="tx1"/>
                </a:solidFill>
                <a:effectLst>
                  <a:outerShdw blurRad="38100" dist="19050" dir="2700000" algn="tl" rotWithShape="0">
                    <a:schemeClr val="dk1">
                      <a:alpha val="40000"/>
                    </a:schemeClr>
                  </a:outerShdw>
                </a:effectLst>
              </a:rPr>
              <a:t>Port Number 9</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8" name="Rectangle 97"/>
          <p:cNvSpPr/>
          <p:nvPr/>
        </p:nvSpPr>
        <p:spPr>
          <a:xfrm>
            <a:off x="25767376" y="7889326"/>
            <a:ext cx="282115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To record the audio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1" name="Rectangle 100"/>
          <p:cNvSpPr/>
          <p:nvPr/>
        </p:nvSpPr>
        <p:spPr>
          <a:xfrm>
            <a:off x="25582122" y="9430600"/>
            <a:ext cx="2972289" cy="83099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Converted text from </a:t>
            </a:r>
          </a:p>
          <a:p>
            <a:pPr algn="ctr"/>
            <a:r>
              <a:rPr lang="en-US" sz="2400" b="0" cap="none" spc="0" dirty="0" smtClean="0">
                <a:ln w="0"/>
                <a:solidFill>
                  <a:schemeClr val="tx1"/>
                </a:solidFill>
                <a:effectLst>
                  <a:outerShdw blurRad="38100" dist="19050" dir="2700000" algn="tl" rotWithShape="0">
                    <a:schemeClr val="dk1">
                      <a:alpha val="40000"/>
                    </a:schemeClr>
                  </a:outerShdw>
                </a:effectLst>
              </a:rPr>
              <a:t>the audio sample</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97" name="Picture 96"/>
          <p:cNvPicPr>
            <a:picLocks noChangeAspect="1"/>
          </p:cNvPicPr>
          <p:nvPr/>
        </p:nvPicPr>
        <p:blipFill>
          <a:blip r:embed="rId24"/>
          <a:stretch>
            <a:fillRect/>
          </a:stretch>
        </p:blipFill>
        <p:spPr>
          <a:xfrm>
            <a:off x="16365222" y="8103701"/>
            <a:ext cx="9185737" cy="4304268"/>
          </a:xfrm>
          <a:prstGeom prst="rect">
            <a:avLst/>
          </a:prstGeom>
        </p:spPr>
      </p:pic>
      <p:cxnSp>
        <p:nvCxnSpPr>
          <p:cNvPr id="96" name="Curved Connector 95"/>
          <p:cNvCxnSpPr/>
          <p:nvPr/>
        </p:nvCxnSpPr>
        <p:spPr bwMode="auto">
          <a:xfrm flipV="1">
            <a:off x="22914840" y="9873205"/>
            <a:ext cx="2653636" cy="925975"/>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94" name="Curved Connector 93"/>
          <p:cNvCxnSpPr/>
          <p:nvPr/>
        </p:nvCxnSpPr>
        <p:spPr bwMode="auto">
          <a:xfrm flipV="1">
            <a:off x="21130598" y="8171726"/>
            <a:ext cx="4641630" cy="1701479"/>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90" name="Curved Connector 89"/>
          <p:cNvCxnSpPr/>
          <p:nvPr/>
        </p:nvCxnSpPr>
        <p:spPr bwMode="auto">
          <a:xfrm>
            <a:off x="21656233" y="11301235"/>
            <a:ext cx="3590361" cy="715064"/>
          </a:xfrm>
          <a:prstGeom prst="curvedConnector3">
            <a:avLst>
              <a:gd name="adj1" fmla="val 50000"/>
            </a:avLst>
          </a:prstGeom>
          <a:solidFill>
            <a:schemeClr val="bg1"/>
          </a:solidFill>
          <a:ln w="9525" cap="flat" cmpd="sng" algn="ctr">
            <a:solidFill>
              <a:schemeClr val="tx1"/>
            </a:solidFill>
            <a:prstDash val="solid"/>
            <a:round/>
            <a:headEnd type="none" w="med" len="med"/>
            <a:tailEnd type="triangle"/>
          </a:ln>
          <a:effectLst/>
        </p:spPr>
      </p:cxnSp>
      <p:cxnSp>
        <p:nvCxnSpPr>
          <p:cNvPr id="105" name="Curved Connector 104"/>
          <p:cNvCxnSpPr/>
          <p:nvPr/>
        </p:nvCxnSpPr>
        <p:spPr bwMode="auto">
          <a:xfrm>
            <a:off x="19398173" y="15798817"/>
            <a:ext cx="2305904" cy="438812"/>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109" name="Rectangle 108"/>
          <p:cNvSpPr/>
          <p:nvPr/>
        </p:nvSpPr>
        <p:spPr>
          <a:xfrm>
            <a:off x="21769710" y="15798817"/>
            <a:ext cx="2581156" cy="83099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Emotion detected</a:t>
            </a:r>
          </a:p>
          <a:p>
            <a:pPr algn="ctr"/>
            <a:r>
              <a:rPr lang="en-US" sz="2400" b="0" cap="none" spc="0" dirty="0" smtClean="0">
                <a:ln w="0"/>
                <a:solidFill>
                  <a:schemeClr val="tx1"/>
                </a:solidFill>
                <a:effectLst>
                  <a:outerShdw blurRad="38100" dist="19050" dir="2700000" algn="tl" rotWithShape="0">
                    <a:schemeClr val="dk1">
                      <a:alpha val="40000"/>
                    </a:schemeClr>
                  </a:outerShdw>
                </a:effectLst>
              </a:rPr>
              <a:t> as anger</a:t>
            </a:r>
            <a:endParaRPr lang="en-US" sz="2400" b="0" cap="none" spc="0" dirty="0">
              <a:ln w="0"/>
              <a:solidFill>
                <a:schemeClr val="tx1"/>
              </a:solidFill>
              <a:effectLst>
                <a:outerShdw blurRad="38100" dist="19050" dir="2700000" algn="tl" rotWithShape="0">
                  <a:schemeClr val="dk1">
                    <a:alpha val="40000"/>
                  </a:schemeClr>
                </a:outerShdw>
              </a:effectLst>
            </a:endParaRPr>
          </a:p>
        </p:txBody>
      </p:sp>
      <p:cxnSp>
        <p:nvCxnSpPr>
          <p:cNvPr id="114" name="Curved Connector 113"/>
          <p:cNvCxnSpPr>
            <a:stCxn id="83" idx="0"/>
          </p:cNvCxnSpPr>
          <p:nvPr/>
        </p:nvCxnSpPr>
        <p:spPr bwMode="auto">
          <a:xfrm rot="5400000" flipH="1" flipV="1">
            <a:off x="19949996" y="12413383"/>
            <a:ext cx="324971" cy="2757186"/>
          </a:xfrm>
          <a:prstGeom prst="curvedConnector2">
            <a:avLst/>
          </a:prstGeom>
          <a:solidFill>
            <a:schemeClr val="bg1"/>
          </a:solidFill>
          <a:ln w="9525" cap="flat" cmpd="sng" algn="ctr">
            <a:solidFill>
              <a:srgbClr val="FF0000"/>
            </a:solidFill>
            <a:prstDash val="solid"/>
            <a:round/>
            <a:headEnd type="none" w="med" len="med"/>
            <a:tailEnd type="triangle"/>
          </a:ln>
          <a:effectLst/>
        </p:spPr>
      </p:cxnSp>
      <p:sp>
        <p:nvSpPr>
          <p:cNvPr id="116" name="Rectangle 115"/>
          <p:cNvSpPr/>
          <p:nvPr/>
        </p:nvSpPr>
        <p:spPr>
          <a:xfrm>
            <a:off x="21676294" y="13257896"/>
            <a:ext cx="2682786" cy="83099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JSON output from</a:t>
            </a:r>
          </a:p>
          <a:p>
            <a:pPr algn="ctr"/>
            <a:r>
              <a:rPr lang="en-US" sz="2400" b="0" cap="none" spc="0" dirty="0" smtClean="0">
                <a:ln w="0"/>
                <a:solidFill>
                  <a:schemeClr val="tx1"/>
                </a:solidFill>
                <a:effectLst>
                  <a:outerShdw blurRad="38100" dist="19050" dir="2700000" algn="tl" rotWithShape="0">
                    <a:schemeClr val="dk1">
                      <a:alpha val="40000"/>
                    </a:schemeClr>
                  </a:outerShdw>
                </a:effectLst>
              </a:rPr>
              <a:t>tone analyzer API</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7" name="TextBox 116"/>
          <p:cNvSpPr txBox="1"/>
          <p:nvPr/>
        </p:nvSpPr>
        <p:spPr>
          <a:xfrm>
            <a:off x="24820046" y="15600940"/>
            <a:ext cx="7592659" cy="1569660"/>
          </a:xfrm>
          <a:prstGeom prst="rect">
            <a:avLst/>
          </a:prstGeom>
          <a:noFill/>
        </p:spPr>
        <p:txBody>
          <a:bodyPr wrap="square" rtlCol="0">
            <a:spAutoFit/>
          </a:bodyPr>
          <a:lstStyle/>
          <a:p>
            <a:pPr algn="l"/>
            <a:r>
              <a:rPr lang="en-IN" sz="2400" dirty="0" smtClean="0"/>
              <a:t>From table,</a:t>
            </a:r>
            <a:r>
              <a:rPr lang="en-IN" sz="2400" b="1" dirty="0" smtClean="0"/>
              <a:t> Anger </a:t>
            </a:r>
            <a:r>
              <a:rPr lang="en-IN" sz="2400" dirty="0" smtClean="0"/>
              <a:t>is mapped to </a:t>
            </a:r>
          </a:p>
          <a:p>
            <a:pPr algn="l"/>
            <a:r>
              <a:rPr lang="en-IN" sz="2400" dirty="0" smtClean="0"/>
              <a:t>Right movement.</a:t>
            </a:r>
          </a:p>
          <a:p>
            <a:pPr algn="l"/>
            <a:endParaRPr lang="en-IN" sz="2400" dirty="0"/>
          </a:p>
          <a:p>
            <a:pPr algn="l"/>
            <a:endParaRPr lang="en-IN" sz="2400" dirty="0"/>
          </a:p>
        </p:txBody>
      </p:sp>
      <p:sp>
        <p:nvSpPr>
          <p:cNvPr id="119" name="TextBox 118"/>
          <p:cNvSpPr txBox="1"/>
          <p:nvPr/>
        </p:nvSpPr>
        <p:spPr>
          <a:xfrm>
            <a:off x="7782024" y="24468802"/>
            <a:ext cx="7592659" cy="461665"/>
          </a:xfrm>
          <a:prstGeom prst="rect">
            <a:avLst/>
          </a:prstGeom>
          <a:noFill/>
        </p:spPr>
        <p:txBody>
          <a:bodyPr wrap="square" rtlCol="0">
            <a:spAutoFit/>
          </a:bodyPr>
          <a:lstStyle/>
          <a:p>
            <a:pPr algn="l"/>
            <a:r>
              <a:rPr lang="en-IN" sz="2400" dirty="0" smtClean="0"/>
              <a:t>Table 1.1 Emotion mapping table.</a:t>
            </a:r>
            <a:endParaRPr lang="en-IN" sz="2400" dirty="0"/>
          </a:p>
        </p:txBody>
      </p:sp>
      <p:sp>
        <p:nvSpPr>
          <p:cNvPr id="120" name="Rectangle 119"/>
          <p:cNvSpPr/>
          <p:nvPr/>
        </p:nvSpPr>
        <p:spPr>
          <a:xfrm>
            <a:off x="16307334" y="7627446"/>
            <a:ext cx="4209807" cy="461665"/>
          </a:xfrm>
          <a:prstGeom prst="rect">
            <a:avLst/>
          </a:prstGeom>
          <a:noFill/>
        </p:spPr>
        <p:txBody>
          <a:bodyPr wrap="none" lIns="91440" tIns="45720" rIns="91440" bIns="45720">
            <a:spAutoFit/>
          </a:bodyPr>
          <a:lstStyle/>
          <a:p>
            <a:pPr algn="ctr"/>
            <a:r>
              <a:rPr lang="en-US" sz="2400" b="0" cap="none" spc="0" dirty="0" err="1" smtClean="0">
                <a:ln w="0"/>
                <a:solidFill>
                  <a:schemeClr val="tx1"/>
                </a:solidFill>
                <a:effectLst>
                  <a:outerShdw blurRad="38100" dist="19050" dir="2700000" algn="tl" rotWithShape="0">
                    <a:schemeClr val="dk1">
                      <a:alpha val="40000"/>
                    </a:schemeClr>
                  </a:outerShdw>
                </a:effectLst>
              </a:rPr>
              <a:t>Django</a:t>
            </a:r>
            <a:r>
              <a:rPr lang="en-US" sz="2400" b="0" cap="none" spc="0" dirty="0" smtClean="0">
                <a:ln w="0"/>
                <a:solidFill>
                  <a:schemeClr val="tx1"/>
                </a:solidFill>
                <a:effectLst>
                  <a:outerShdw blurRad="38100" dist="19050" dir="2700000" algn="tl" rotWithShape="0">
                    <a:schemeClr val="dk1">
                      <a:alpha val="40000"/>
                    </a:schemeClr>
                  </a:outerShdw>
                </a:effectLst>
              </a:rPr>
              <a:t> web </a:t>
            </a:r>
            <a:r>
              <a:rPr lang="en-US" sz="2400" dirty="0">
                <a:ln w="0"/>
                <a:effectLst>
                  <a:outerShdw blurRad="38100" dist="19050" dir="2700000" algn="tl" rotWithShape="0">
                    <a:schemeClr val="dk1">
                      <a:alpha val="40000"/>
                    </a:schemeClr>
                  </a:outerShdw>
                </a:effectLst>
              </a:rPr>
              <a:t>a</a:t>
            </a:r>
            <a:r>
              <a:rPr lang="en-US" sz="2400" b="0" cap="none" spc="0" dirty="0" smtClean="0">
                <a:ln w="0"/>
                <a:solidFill>
                  <a:schemeClr val="tx1"/>
                </a:solidFill>
                <a:effectLst>
                  <a:outerShdw blurRad="38100" dist="19050" dir="2700000" algn="tl" rotWithShape="0">
                    <a:schemeClr val="dk1">
                      <a:alpha val="40000"/>
                    </a:schemeClr>
                  </a:outerShdw>
                </a:effectLst>
              </a:rPr>
              <a:t>pp </a:t>
            </a:r>
            <a:r>
              <a:rPr lang="en-US" sz="2400" dirty="0">
                <a:ln w="0"/>
                <a:effectLst>
                  <a:outerShdw blurRad="38100" dist="19050" dir="2700000" algn="tl" rotWithShape="0">
                    <a:schemeClr val="dk1">
                      <a:alpha val="40000"/>
                    </a:schemeClr>
                  </a:outerShdw>
                </a:effectLst>
              </a:rPr>
              <a:t>d</a:t>
            </a:r>
            <a:r>
              <a:rPr lang="en-US" sz="2400" b="0" cap="none" spc="0" dirty="0" smtClean="0">
                <a:ln w="0"/>
                <a:solidFill>
                  <a:schemeClr val="tx1"/>
                </a:solidFill>
                <a:effectLst>
                  <a:outerShdw blurRad="38100" dist="19050" dir="2700000" algn="tl" rotWithShape="0">
                    <a:schemeClr val="dk1">
                      <a:alpha val="40000"/>
                    </a:schemeClr>
                  </a:outerShdw>
                </a:effectLst>
              </a:rPr>
              <a:t>ashboard :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2" name="Rectangle 121"/>
          <p:cNvSpPr/>
          <p:nvPr/>
        </p:nvSpPr>
        <p:spPr bwMode="auto">
          <a:xfrm>
            <a:off x="5135546" y="29514354"/>
            <a:ext cx="2232191" cy="86345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sp>
        <p:nvSpPr>
          <p:cNvPr id="123" name="Rectangle 122"/>
          <p:cNvSpPr/>
          <p:nvPr/>
        </p:nvSpPr>
        <p:spPr>
          <a:xfrm>
            <a:off x="5044160" y="29477951"/>
            <a:ext cx="2763897" cy="954107"/>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Google Speech </a:t>
            </a:r>
          </a:p>
          <a:p>
            <a:pPr algn="ctr"/>
            <a:r>
              <a:rPr lang="en-US" sz="2800" b="0" cap="none" spc="0" dirty="0" smtClean="0">
                <a:ln w="0"/>
                <a:solidFill>
                  <a:schemeClr val="tx1"/>
                </a:solidFill>
                <a:effectLst>
                  <a:outerShdw blurRad="38100" dist="19050" dir="2700000" algn="tl" rotWithShape="0">
                    <a:schemeClr val="dk1">
                      <a:alpha val="40000"/>
                    </a:schemeClr>
                  </a:outerShdw>
                </a:effectLst>
              </a:rPr>
              <a:t>Recognizer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24" name="Rectangle 123"/>
          <p:cNvSpPr/>
          <p:nvPr/>
        </p:nvSpPr>
        <p:spPr bwMode="auto">
          <a:xfrm>
            <a:off x="5256707" y="31802379"/>
            <a:ext cx="2206708" cy="39611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25"/>
          <a:stretch>
            <a:fillRect/>
          </a:stretch>
        </p:blipFill>
        <p:spPr>
          <a:xfrm>
            <a:off x="17262418" y="19470723"/>
            <a:ext cx="10591800" cy="1352550"/>
          </a:xfrm>
          <a:prstGeom prst="rect">
            <a:avLst/>
          </a:prstGeom>
        </p:spPr>
      </p:pic>
      <p:cxnSp>
        <p:nvCxnSpPr>
          <p:cNvPr id="21" name="Curved Connector 20"/>
          <p:cNvCxnSpPr/>
          <p:nvPr/>
        </p:nvCxnSpPr>
        <p:spPr bwMode="auto">
          <a:xfrm rot="16200000" flipH="1">
            <a:off x="20006442" y="16918846"/>
            <a:ext cx="1279327" cy="3824430"/>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86" name="Rectangle 85"/>
          <p:cNvSpPr/>
          <p:nvPr/>
        </p:nvSpPr>
        <p:spPr>
          <a:xfrm>
            <a:off x="21882082" y="18698633"/>
            <a:ext cx="199125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f</a:t>
            </a:r>
            <a:r>
              <a:rPr lang="en-US" sz="2000" b="0" cap="none" spc="0" dirty="0" smtClean="0">
                <a:ln w="0"/>
                <a:solidFill>
                  <a:schemeClr val="tx1"/>
                </a:solidFill>
                <a:effectLst>
                  <a:outerShdw blurRad="38100" dist="19050" dir="2700000" algn="tl" rotWithShape="0">
                    <a:schemeClr val="dk1">
                      <a:alpha val="40000"/>
                    </a:schemeClr>
                  </a:outerShdw>
                </a:effectLst>
              </a:rPr>
              <a:t>ront-end output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7" name="Rectangle 86"/>
          <p:cNvSpPr/>
          <p:nvPr/>
        </p:nvSpPr>
        <p:spPr>
          <a:xfrm>
            <a:off x="9022510" y="28944923"/>
            <a:ext cx="2642070"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f</a:t>
            </a:r>
            <a:r>
              <a:rPr lang="en-US" sz="3200" b="0" cap="none" spc="0" dirty="0" smtClean="0">
                <a:ln w="0"/>
                <a:solidFill>
                  <a:schemeClr val="tx1"/>
                </a:solidFill>
                <a:effectLst>
                  <a:outerShdw blurRad="38100" dist="19050" dir="2700000" algn="tl" rotWithShape="0">
                    <a:schemeClr val="dk1">
                      <a:alpha val="40000"/>
                    </a:schemeClr>
                  </a:outerShdw>
                </a:effectLst>
              </a:rPr>
              <a:t>ront-end part</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bwMode="auto">
          <a:xfrm>
            <a:off x="819254" y="34561474"/>
            <a:ext cx="2848170" cy="1899731"/>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sp>
        <p:nvSpPr>
          <p:cNvPr id="92" name="Rectangle 91"/>
          <p:cNvSpPr/>
          <p:nvPr/>
        </p:nvSpPr>
        <p:spPr>
          <a:xfrm>
            <a:off x="1086169" y="35133398"/>
            <a:ext cx="2250936" cy="707886"/>
          </a:xfrm>
          <a:prstGeom prst="rect">
            <a:avLst/>
          </a:prstGeom>
          <a:noFill/>
        </p:spPr>
        <p:txBody>
          <a:bodyPr wrap="none" lIns="91440" tIns="45720" rIns="91440" bIns="45720">
            <a:spAutoFit/>
          </a:bodyPr>
          <a:lstStyle/>
          <a:p>
            <a:pPr algn="ctr"/>
            <a:r>
              <a:rPr lang="en-US" sz="2000" b="0" cap="none" spc="0" dirty="0" err="1" smtClean="0">
                <a:ln w="0"/>
                <a:solidFill>
                  <a:schemeClr val="tx1"/>
                </a:solidFill>
                <a:effectLst>
                  <a:outerShdw blurRad="38100" dist="19050" dir="2700000" algn="tl" rotWithShape="0">
                    <a:schemeClr val="dk1">
                      <a:alpha val="40000"/>
                    </a:schemeClr>
                  </a:outerShdw>
                </a:effectLst>
              </a:rPr>
              <a:t>Django</a:t>
            </a:r>
            <a:r>
              <a:rPr lang="en-US" sz="2000" b="0" cap="none" spc="0" dirty="0" smtClean="0">
                <a:ln w="0"/>
                <a:solidFill>
                  <a:schemeClr val="tx1"/>
                </a:solidFill>
                <a:effectLst>
                  <a:outerShdw blurRad="38100" dist="19050" dir="2700000" algn="tl" rotWithShape="0">
                    <a:schemeClr val="dk1">
                      <a:alpha val="40000"/>
                    </a:schemeClr>
                  </a:outerShdw>
                </a:effectLst>
              </a:rPr>
              <a:t> Server on </a:t>
            </a:r>
          </a:p>
          <a:p>
            <a:pPr algn="ctr"/>
            <a:r>
              <a:rPr lang="en-US" sz="2000" b="0" cap="none" spc="0" dirty="0" err="1" smtClean="0">
                <a:ln w="0"/>
                <a:solidFill>
                  <a:schemeClr val="tx1"/>
                </a:solidFill>
                <a:effectLst>
                  <a:outerShdw blurRad="38100" dist="19050" dir="2700000" algn="tl" rotWithShape="0">
                    <a:schemeClr val="dk1">
                      <a:alpha val="40000"/>
                    </a:schemeClr>
                  </a:outerShdw>
                </a:effectLst>
              </a:rPr>
              <a:t>localhost</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45" name="Curved Connector 44"/>
          <p:cNvCxnSpPr>
            <a:stCxn id="36" idx="3"/>
            <a:endCxn id="57" idx="0"/>
          </p:cNvCxnSpPr>
          <p:nvPr/>
        </p:nvCxnSpPr>
        <p:spPr bwMode="auto">
          <a:xfrm flipV="1">
            <a:off x="3667424" y="34427859"/>
            <a:ext cx="3683337" cy="1083481"/>
          </a:xfrm>
          <a:prstGeom prst="curvedConnector4">
            <a:avLst>
              <a:gd name="adj1" fmla="val 16266"/>
              <a:gd name="adj2" fmla="val 121099"/>
            </a:avLst>
          </a:prstGeom>
          <a:solidFill>
            <a:schemeClr val="bg1"/>
          </a:solidFill>
          <a:ln w="9525" cap="flat" cmpd="sng" algn="ctr">
            <a:solidFill>
              <a:schemeClr val="tx1"/>
            </a:solidFill>
            <a:prstDash val="solid"/>
            <a:round/>
            <a:headEnd type="none" w="med" len="med"/>
            <a:tailEnd type="triangle"/>
          </a:ln>
          <a:effectLst/>
        </p:spPr>
      </p:cxnSp>
      <p:cxnSp>
        <p:nvCxnSpPr>
          <p:cNvPr id="64" name="Curved Connector 63"/>
          <p:cNvCxnSpPr>
            <a:stCxn id="57" idx="2"/>
          </p:cNvCxnSpPr>
          <p:nvPr/>
        </p:nvCxnSpPr>
        <p:spPr bwMode="auto">
          <a:xfrm rot="5400000" flipH="1">
            <a:off x="5006799" y="34777133"/>
            <a:ext cx="1004587" cy="3683337"/>
          </a:xfrm>
          <a:prstGeom prst="curvedConnector4">
            <a:avLst>
              <a:gd name="adj1" fmla="val -22756"/>
              <a:gd name="adj2" fmla="val 83734"/>
            </a:avLst>
          </a:prstGeom>
          <a:solidFill>
            <a:schemeClr val="bg1"/>
          </a:solidFill>
          <a:ln w="9525" cap="flat" cmpd="sng" algn="ctr">
            <a:solidFill>
              <a:schemeClr val="tx1"/>
            </a:solidFill>
            <a:prstDash val="solid"/>
            <a:round/>
            <a:headEnd type="none" w="med" len="med"/>
            <a:tailEnd type="triangle"/>
          </a:ln>
          <a:effectLst/>
        </p:spPr>
      </p:cxnSp>
      <p:cxnSp>
        <p:nvCxnSpPr>
          <p:cNvPr id="68" name="Curved Connector 67"/>
          <p:cNvCxnSpPr/>
          <p:nvPr/>
        </p:nvCxnSpPr>
        <p:spPr bwMode="auto">
          <a:xfrm>
            <a:off x="5700003" y="37868026"/>
            <a:ext cx="6316" cy="4339"/>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72" name="Rectangle 71"/>
          <p:cNvSpPr/>
          <p:nvPr/>
        </p:nvSpPr>
        <p:spPr bwMode="auto">
          <a:xfrm>
            <a:off x="5209370" y="37617722"/>
            <a:ext cx="724169" cy="25030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sp>
        <p:nvSpPr>
          <p:cNvPr id="107" name="TextBox 106"/>
          <p:cNvSpPr txBox="1"/>
          <p:nvPr/>
        </p:nvSpPr>
        <p:spPr>
          <a:xfrm>
            <a:off x="17264444" y="21582244"/>
            <a:ext cx="7592659" cy="830997"/>
          </a:xfrm>
          <a:prstGeom prst="rect">
            <a:avLst/>
          </a:prstGeom>
          <a:noFill/>
        </p:spPr>
        <p:txBody>
          <a:bodyPr wrap="square" rtlCol="0">
            <a:spAutoFit/>
          </a:bodyPr>
          <a:lstStyle/>
          <a:p>
            <a:pPr algn="l"/>
            <a:endParaRPr lang="en-IN" sz="2400" dirty="0"/>
          </a:p>
          <a:p>
            <a:pPr algn="l"/>
            <a:endParaRPr lang="en-IN" sz="2400" dirty="0"/>
          </a:p>
        </p:txBody>
      </p:sp>
      <p:pic>
        <p:nvPicPr>
          <p:cNvPr id="77" name="Picture 76"/>
          <p:cNvPicPr>
            <a:picLocks noChangeAspect="1"/>
          </p:cNvPicPr>
          <p:nvPr/>
        </p:nvPicPr>
        <p:blipFill>
          <a:blip r:embed="rId26"/>
          <a:stretch>
            <a:fillRect/>
          </a:stretch>
        </p:blipFill>
        <p:spPr>
          <a:xfrm>
            <a:off x="17262418" y="22489344"/>
            <a:ext cx="7088448" cy="6303162"/>
          </a:xfrm>
          <a:prstGeom prst="rect">
            <a:avLst/>
          </a:prstGeom>
        </p:spPr>
      </p:pic>
      <p:pic>
        <p:nvPicPr>
          <p:cNvPr id="78" name="Picture 77"/>
          <p:cNvPicPr>
            <a:picLocks noChangeAspect="1"/>
          </p:cNvPicPr>
          <p:nvPr/>
        </p:nvPicPr>
        <p:blipFill>
          <a:blip r:embed="rId27"/>
          <a:stretch>
            <a:fillRect/>
          </a:stretch>
        </p:blipFill>
        <p:spPr>
          <a:xfrm>
            <a:off x="17262418" y="22410929"/>
            <a:ext cx="7088448" cy="519642"/>
          </a:xfrm>
          <a:prstGeom prst="rect">
            <a:avLst/>
          </a:prstGeom>
        </p:spPr>
      </p:pic>
      <p:sp>
        <p:nvSpPr>
          <p:cNvPr id="110" name="Rectangle 109"/>
          <p:cNvSpPr/>
          <p:nvPr/>
        </p:nvSpPr>
        <p:spPr>
          <a:xfrm>
            <a:off x="17262418" y="21590430"/>
            <a:ext cx="5083444" cy="523220"/>
          </a:xfrm>
          <a:prstGeom prst="rect">
            <a:avLst/>
          </a:prstGeom>
          <a:noFill/>
        </p:spPr>
        <p:txBody>
          <a:bodyPr wrap="none" lIns="91440" tIns="45720" rIns="91440" bIns="45720">
            <a:spAutoFit/>
          </a:bodyPr>
          <a:lstStyle/>
          <a:p>
            <a:pPr algn="ctr"/>
            <a:r>
              <a:rPr lang="en-US" sz="2800" dirty="0" err="1" smtClean="0">
                <a:ln w="0"/>
                <a:effectLst>
                  <a:outerShdw blurRad="38100" dist="19050" dir="2700000" algn="tl" rotWithShape="0">
                    <a:schemeClr val="dk1">
                      <a:alpha val="40000"/>
                    </a:schemeClr>
                  </a:outerShdw>
                </a:effectLst>
              </a:rPr>
              <a:t>Arduino</a:t>
            </a:r>
            <a:r>
              <a:rPr lang="en-US" sz="2800" dirty="0" smtClean="0">
                <a:ln w="0"/>
                <a:effectLst>
                  <a:outerShdw blurRad="38100" dist="19050" dir="2700000" algn="tl" rotWithShape="0">
                    <a:schemeClr val="dk1">
                      <a:alpha val="40000"/>
                    </a:schemeClr>
                  </a:outerShdw>
                </a:effectLst>
              </a:rPr>
              <a:t> serial com port output:</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89" name="Curved Connector 88"/>
          <p:cNvCxnSpPr/>
          <p:nvPr/>
        </p:nvCxnSpPr>
        <p:spPr bwMode="auto">
          <a:xfrm>
            <a:off x="21656233" y="23519338"/>
            <a:ext cx="3830761" cy="52307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113" name="Rectangle 112"/>
          <p:cNvSpPr/>
          <p:nvPr/>
        </p:nvSpPr>
        <p:spPr>
          <a:xfrm>
            <a:off x="25597065" y="23547008"/>
            <a:ext cx="2509020" cy="1015663"/>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Status of</a:t>
            </a:r>
          </a:p>
          <a:p>
            <a:pPr algn="ctr"/>
            <a:r>
              <a:rPr lang="en-US" sz="2000" dirty="0" smtClean="0">
                <a:ln w="0"/>
                <a:effectLst>
                  <a:outerShdw blurRad="38100" dist="19050" dir="2700000" algn="tl" rotWithShape="0">
                    <a:schemeClr val="dk1">
                      <a:alpha val="40000"/>
                    </a:schemeClr>
                  </a:outerShdw>
                </a:effectLst>
              </a:rPr>
              <a:t>slave HC-05 module</a:t>
            </a:r>
          </a:p>
          <a:p>
            <a:pPr algn="ctr"/>
            <a:r>
              <a:rPr lang="en-US" sz="2000" dirty="0" smtClean="0">
                <a:ln w="0"/>
                <a:effectLst>
                  <a:outerShdw blurRad="38100" dist="19050" dir="2700000" algn="tl" rotWithShape="0">
                    <a:schemeClr val="dk1">
                      <a:alpha val="40000"/>
                    </a:schemeClr>
                  </a:outerShdw>
                </a:effectLst>
              </a:rPr>
              <a:t> when started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1" name="Right Brace 90"/>
          <p:cNvSpPr/>
          <p:nvPr/>
        </p:nvSpPr>
        <p:spPr bwMode="auto">
          <a:xfrm>
            <a:off x="18733887" y="23846385"/>
            <a:ext cx="1783254" cy="142801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smtClean="0">
              <a:ln>
                <a:noFill/>
              </a:ln>
              <a:solidFill>
                <a:schemeClr val="tx1"/>
              </a:solidFill>
              <a:effectLst/>
              <a:latin typeface="Arial" charset="0"/>
            </a:endParaRPr>
          </a:p>
        </p:txBody>
      </p:sp>
      <p:sp>
        <p:nvSpPr>
          <p:cNvPr id="115" name="Rectangle 114"/>
          <p:cNvSpPr/>
          <p:nvPr/>
        </p:nvSpPr>
        <p:spPr>
          <a:xfrm>
            <a:off x="20767276" y="24233231"/>
            <a:ext cx="2305438"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 Output when </a:t>
            </a:r>
          </a:p>
          <a:p>
            <a:pPr algn="ctr"/>
            <a:r>
              <a:rPr lang="en-US" sz="2000" dirty="0" smtClean="0">
                <a:ln w="0"/>
                <a:effectLst>
                  <a:outerShdw blurRad="38100" dist="19050" dir="2700000" algn="tl" rotWithShape="0">
                    <a:schemeClr val="dk1">
                      <a:alpha val="40000"/>
                    </a:schemeClr>
                  </a:outerShdw>
                </a:effectLst>
              </a:rPr>
              <a:t>bot moved forward</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95" name="Curved Connector 94"/>
          <p:cNvCxnSpPr/>
          <p:nvPr/>
        </p:nvCxnSpPr>
        <p:spPr bwMode="auto">
          <a:xfrm>
            <a:off x="18096498" y="25640925"/>
            <a:ext cx="7454461" cy="80010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118" name="Rectangle 117"/>
          <p:cNvSpPr/>
          <p:nvPr/>
        </p:nvSpPr>
        <p:spPr>
          <a:xfrm>
            <a:off x="25669205" y="26030538"/>
            <a:ext cx="2161169"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Stop movement </a:t>
            </a:r>
          </a:p>
          <a:p>
            <a:r>
              <a:rPr lang="en-US" sz="2000" b="0" cap="none" spc="0" dirty="0" smtClean="0">
                <a:ln w="0"/>
                <a:solidFill>
                  <a:schemeClr val="tx1"/>
                </a:solidFill>
                <a:effectLst>
                  <a:outerShdw blurRad="38100" dist="19050" dir="2700000" algn="tl" rotWithShape="0">
                    <a:schemeClr val="dk1">
                      <a:alpha val="40000"/>
                    </a:schemeClr>
                  </a:outerShdw>
                </a:effectLst>
              </a:rPr>
              <a:t>for rest emotions </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00" name="Curved Connector 99"/>
          <p:cNvCxnSpPr/>
          <p:nvPr/>
        </p:nvCxnSpPr>
        <p:spPr bwMode="auto">
          <a:xfrm rot="16200000" flipH="1">
            <a:off x="17849406" y="27732414"/>
            <a:ext cx="1992628" cy="149844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121" name="Rectangle 120"/>
          <p:cNvSpPr/>
          <p:nvPr/>
        </p:nvSpPr>
        <p:spPr>
          <a:xfrm>
            <a:off x="18885253" y="29565459"/>
            <a:ext cx="1947969"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Left movement </a:t>
            </a:r>
          </a:p>
          <a:p>
            <a:r>
              <a:rPr lang="en-US" sz="2000" b="0" cap="none" spc="0" dirty="0" smtClean="0">
                <a:ln w="0"/>
                <a:solidFill>
                  <a:schemeClr val="tx1"/>
                </a:solidFill>
                <a:effectLst>
                  <a:outerShdw blurRad="38100" dist="19050" dir="2700000" algn="tl" rotWithShape="0">
                    <a:schemeClr val="dk1">
                      <a:alpha val="40000"/>
                    </a:schemeClr>
                  </a:outerShdw>
                </a:effectLst>
              </a:rPr>
              <a:t>for </a:t>
            </a:r>
            <a:r>
              <a:rPr lang="en-US" sz="2000" dirty="0">
                <a:ln w="0"/>
                <a:effectLst>
                  <a:outerShdw blurRad="38100" dist="19050" dir="2700000" algn="tl" rotWithShape="0">
                    <a:schemeClr val="dk1">
                      <a:alpha val="40000"/>
                    </a:schemeClr>
                  </a:outerShdw>
                </a:effectLst>
              </a:rPr>
              <a:t>j</a:t>
            </a:r>
            <a:r>
              <a:rPr lang="en-US" sz="2000" b="0" cap="none" spc="0" dirty="0" smtClean="0">
                <a:ln w="0"/>
                <a:solidFill>
                  <a:schemeClr val="tx1"/>
                </a:solidFill>
                <a:effectLst>
                  <a:outerShdw blurRad="38100" dist="19050" dir="2700000" algn="tl" rotWithShape="0">
                    <a:schemeClr val="dk1">
                      <a:alpha val="40000"/>
                    </a:schemeClr>
                  </a:outerShdw>
                </a:effectLst>
              </a:rPr>
              <a:t>oy emotion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03" name="Curved Connector 102"/>
          <p:cNvCxnSpPr/>
          <p:nvPr/>
        </p:nvCxnSpPr>
        <p:spPr bwMode="auto">
          <a:xfrm>
            <a:off x="23436641" y="28623287"/>
            <a:ext cx="2730439" cy="1331717"/>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126" name="Rectangle 125"/>
          <p:cNvSpPr/>
          <p:nvPr/>
        </p:nvSpPr>
        <p:spPr>
          <a:xfrm>
            <a:off x="26019144" y="29691182"/>
            <a:ext cx="3063659"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Baud rate for </a:t>
            </a:r>
          </a:p>
          <a:p>
            <a:r>
              <a:rPr lang="en-US" sz="2000" b="0" cap="none" spc="0" dirty="0" smtClean="0">
                <a:ln w="0"/>
                <a:solidFill>
                  <a:schemeClr val="tx1"/>
                </a:solidFill>
                <a:effectLst>
                  <a:outerShdw blurRad="38100" dist="19050" dir="2700000" algn="tl" rotWithShape="0">
                    <a:schemeClr val="dk1">
                      <a:alpha val="40000"/>
                    </a:schemeClr>
                  </a:outerShdw>
                </a:effectLst>
              </a:rPr>
              <a:t>Bluetooth communication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27" name="Curved Connector 126"/>
          <p:cNvCxnSpPr/>
          <p:nvPr/>
        </p:nvCxnSpPr>
        <p:spPr bwMode="auto">
          <a:xfrm>
            <a:off x="18142520" y="26991187"/>
            <a:ext cx="6714583" cy="1029281"/>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128" name="Rectangle 127"/>
          <p:cNvSpPr/>
          <p:nvPr/>
        </p:nvSpPr>
        <p:spPr>
          <a:xfrm>
            <a:off x="25045752" y="27648366"/>
            <a:ext cx="2191627" cy="707886"/>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Right movement </a:t>
            </a:r>
          </a:p>
          <a:p>
            <a:r>
              <a:rPr lang="en-US" sz="2000" b="0" cap="none" spc="0" dirty="0" smtClean="0">
                <a:ln w="0"/>
                <a:solidFill>
                  <a:schemeClr val="tx1"/>
                </a:solidFill>
                <a:effectLst>
                  <a:outerShdw blurRad="38100" dist="19050" dir="2700000" algn="tl" rotWithShape="0">
                    <a:schemeClr val="dk1">
                      <a:alpha val="40000"/>
                    </a:schemeClr>
                  </a:outerShdw>
                </a:effectLst>
              </a:rPr>
              <a:t>for anger emotion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512</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Adobe Gothic Std B</vt:lpstr>
      <vt:lpstr>Arial</vt:lpstr>
      <vt:lpstr>Bell MT</vt:lpstr>
      <vt:lpstr>Courier New</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Mexson Fernandes</cp:lastModifiedBy>
  <cp:revision>118</cp:revision>
  <dcterms:created xsi:type="dcterms:W3CDTF">2008-12-04T00:20:37Z</dcterms:created>
  <dcterms:modified xsi:type="dcterms:W3CDTF">2018-06-29T05:10:58Z</dcterms:modified>
  <cp:category>Research Poster</cp:category>
</cp:coreProperties>
</file>