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72" y="57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emf"/><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package" Target="../embeddings/Microsoft_Excel_Worksheet.xlsx"/><Relationship Id="rId5" Type="http://schemas.openxmlformats.org/officeDocument/2006/relationships/image" Target="../media/image13.png"/><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2971800"/>
            <a:ext cx="11010901" cy="1938992"/>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STUDENT NAME : MEYAZHAGAN.M</a:t>
            </a:r>
          </a:p>
          <a:p>
            <a:pPr algn="just"/>
            <a:r>
              <a:rPr lang="en-US" sz="2400" b="1" dirty="0">
                <a:latin typeface="Times New Roman" panose="02020603050405020304" pitchFamily="18" charset="0"/>
                <a:cs typeface="Times New Roman" panose="02020603050405020304" pitchFamily="18" charset="0"/>
              </a:rPr>
              <a:t>REGISTER </a:t>
            </a:r>
            <a:r>
              <a:rPr lang="en-US" sz="2400" b="1">
                <a:latin typeface="Times New Roman" panose="02020603050405020304" pitchFamily="18" charset="0"/>
                <a:cs typeface="Times New Roman" panose="02020603050405020304" pitchFamily="18" charset="0"/>
              </a:rPr>
              <a:t>NO     :312204493, C0123BD88C868739763457E6184D7A7B</a:t>
            </a:r>
            <a:endParaRPr lang="en-US" sz="2400"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DEPARTMENT    :COMMERCE</a:t>
            </a:r>
          </a:p>
          <a:p>
            <a:pPr algn="just"/>
            <a:r>
              <a:rPr lang="en-US" sz="2400" b="1" dirty="0">
                <a:latin typeface="Times New Roman" panose="02020603050405020304" pitchFamily="18" charset="0"/>
                <a:cs typeface="Times New Roman" panose="02020603050405020304" pitchFamily="18" charset="0"/>
              </a:rPr>
              <a:t>COLLEGE            : K.C.S. KASI NADAR COLLAGE OF ARTS &amp; SCEINCE</a:t>
            </a:r>
          </a:p>
          <a:p>
            <a:pPr algn="just"/>
            <a:r>
              <a:rPr lang="en-US" sz="2400" b="1" dirty="0">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12725"/>
            <a:ext cx="49752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DB75943-ED22-8B97-34A9-27C50C2E9326}"/>
              </a:ext>
            </a:extLst>
          </p:cNvPr>
          <p:cNvSpPr txBox="1"/>
          <p:nvPr/>
        </p:nvSpPr>
        <p:spPr>
          <a:xfrm>
            <a:off x="739775" y="1447800"/>
            <a:ext cx="8175625" cy="3046988"/>
          </a:xfrm>
          <a:prstGeom prst="rect">
            <a:avLst/>
          </a:prstGeom>
          <a:noFill/>
        </p:spPr>
        <p:txBody>
          <a:bodyPr wrap="square" rtlCol="0">
            <a:spAutoFit/>
          </a:bodyPr>
          <a:lstStyle/>
          <a:p>
            <a:pPr marL="514350" indent="-514350">
              <a:buFont typeface="+mj-lt"/>
              <a:buAutoNum type="romanLcPeriod"/>
            </a:pPr>
            <a:r>
              <a:rPr lang="en-US" sz="2400" dirty="0">
                <a:latin typeface="Times New Roman" panose="02020603050405020304" pitchFamily="18" charset="0"/>
                <a:cs typeface="Times New Roman" panose="02020603050405020304" pitchFamily="18" charset="0"/>
              </a:rPr>
              <a:t>Data cleaning.</a:t>
            </a:r>
          </a:p>
          <a:p>
            <a:pPr marL="514350" indent="-514350">
              <a:buFont typeface="+mj-lt"/>
              <a:buAutoNum type="romanLcPeriod"/>
            </a:pPr>
            <a:r>
              <a:rPr lang="en-US" sz="2400" dirty="0">
                <a:latin typeface="Times New Roman" panose="02020603050405020304" pitchFamily="18" charset="0"/>
                <a:cs typeface="Times New Roman" panose="02020603050405020304" pitchFamily="18" charset="0"/>
              </a:rPr>
              <a:t>Creating table.</a:t>
            </a:r>
          </a:p>
          <a:p>
            <a:pPr marL="514350" indent="-514350">
              <a:buFont typeface="+mj-lt"/>
              <a:buAutoNum type="romanLcPeriod"/>
            </a:pPr>
            <a:r>
              <a:rPr lang="en-US" sz="2400" dirty="0">
                <a:latin typeface="Times New Roman" panose="02020603050405020304" pitchFamily="18" charset="0"/>
                <a:cs typeface="Times New Roman" panose="02020603050405020304" pitchFamily="18" charset="0"/>
              </a:rPr>
              <a:t>Creating pivot chart.</a:t>
            </a:r>
          </a:p>
          <a:p>
            <a:pPr marL="514350" indent="-514350">
              <a:buFont typeface="+mj-lt"/>
              <a:buAutoNum type="romanLcPeriod"/>
            </a:pPr>
            <a:r>
              <a:rPr lang="en-US" sz="2400" dirty="0">
                <a:latin typeface="Times New Roman" panose="02020603050405020304" pitchFamily="18" charset="0"/>
                <a:cs typeface="Times New Roman" panose="02020603050405020304" pitchFamily="18" charset="0"/>
              </a:rPr>
              <a:t>Creating dashboard.</a:t>
            </a:r>
          </a:p>
          <a:p>
            <a:pPr marL="514350" indent="-514350">
              <a:buFont typeface="+mj-lt"/>
              <a:buAutoNum type="romanLcPeriod"/>
            </a:pPr>
            <a:r>
              <a:rPr lang="en-US" sz="2400" dirty="0">
                <a:latin typeface="Times New Roman" panose="02020603050405020304" pitchFamily="18" charset="0"/>
                <a:cs typeface="Times New Roman" panose="02020603050405020304" pitchFamily="18" charset="0"/>
              </a:rPr>
              <a:t>Inserting pivot chart in dashboard.</a:t>
            </a:r>
          </a:p>
          <a:p>
            <a:pPr marL="514350" indent="-514350">
              <a:buFont typeface="+mj-lt"/>
              <a:buAutoNum type="romanLcPeriod"/>
            </a:pPr>
            <a:r>
              <a:rPr lang="en-US" sz="2400" dirty="0">
                <a:latin typeface="Times New Roman" panose="02020603050405020304" pitchFamily="18" charset="0"/>
                <a:cs typeface="Times New Roman" panose="02020603050405020304" pitchFamily="18" charset="0"/>
              </a:rPr>
              <a:t>Creating interactive dashboard by putting all together elements. </a:t>
            </a:r>
          </a:p>
          <a:p>
            <a:pPr marL="514350" indent="-514350">
              <a:buFont typeface="+mj-lt"/>
              <a:buAutoNum type="romanLcPeriod"/>
            </a:pPr>
            <a:endParaRPr lang="en-IN" sz="2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6" name="TextBox 15">
            <a:extLst>
              <a:ext uri="{FF2B5EF4-FFF2-40B4-BE49-F238E27FC236}">
                <a16:creationId xmlns:a16="http://schemas.microsoft.com/office/drawing/2014/main" id="{F9E688B7-18BD-27E9-F18D-DC56EFD6501B}"/>
              </a:ext>
            </a:extLst>
          </p:cNvPr>
          <p:cNvSpPr txBox="1"/>
          <p:nvPr/>
        </p:nvSpPr>
        <p:spPr>
          <a:xfrm>
            <a:off x="5483925" y="698904"/>
            <a:ext cx="3124200" cy="369332"/>
          </a:xfrm>
          <a:prstGeom prst="rect">
            <a:avLst/>
          </a:prstGeom>
          <a:noFill/>
        </p:spPr>
        <p:txBody>
          <a:bodyPr wrap="square" rtlCol="0">
            <a:spAutoFit/>
          </a:bodyPr>
          <a:lstStyle/>
          <a:p>
            <a:r>
              <a:rPr lang="en-US" b="1" dirty="0"/>
              <a:t>(click  to open  file)</a:t>
            </a:r>
            <a:endParaRPr lang="en-IN" b="1" dirty="0"/>
          </a:p>
        </p:txBody>
      </p:sp>
      <p:pic>
        <p:nvPicPr>
          <p:cNvPr id="22" name="Graphic 21" descr="Right pointing backhand index">
            <a:extLst>
              <a:ext uri="{FF2B5EF4-FFF2-40B4-BE49-F238E27FC236}">
                <a16:creationId xmlns:a16="http://schemas.microsoft.com/office/drawing/2014/main" id="{D042E19E-490B-18D5-A1DA-49199CC1B4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5026725" y="654970"/>
            <a:ext cx="457200" cy="457200"/>
          </a:xfrm>
          <a:prstGeom prst="rect">
            <a:avLst/>
          </a:prstGeom>
        </p:spPr>
      </p:pic>
      <p:pic>
        <p:nvPicPr>
          <p:cNvPr id="8" name="Picture 7">
            <a:extLst>
              <a:ext uri="{FF2B5EF4-FFF2-40B4-BE49-F238E27FC236}">
                <a16:creationId xmlns:a16="http://schemas.microsoft.com/office/drawing/2014/main" id="{C6881424-FB76-C616-E429-C2ADC92364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2218" y="1357340"/>
            <a:ext cx="10335782" cy="4845690"/>
          </a:xfrm>
          <a:prstGeom prst="rect">
            <a:avLst/>
          </a:prstGeom>
        </p:spPr>
      </p:pic>
      <p:graphicFrame>
        <p:nvGraphicFramePr>
          <p:cNvPr id="13" name="Object 12">
            <a:extLst>
              <a:ext uri="{FF2B5EF4-FFF2-40B4-BE49-F238E27FC236}">
                <a16:creationId xmlns:a16="http://schemas.microsoft.com/office/drawing/2014/main" id="{CB45FD84-6C8C-AC46-81B2-B0D4661188C5}"/>
              </a:ext>
            </a:extLst>
          </p:cNvPr>
          <p:cNvGraphicFramePr>
            <a:graphicFrameLocks noChangeAspect="1"/>
          </p:cNvGraphicFramePr>
          <p:nvPr>
            <p:extLst>
              <p:ext uri="{D42A27DB-BD31-4B8C-83A1-F6EECF244321}">
                <p14:modId xmlns:p14="http://schemas.microsoft.com/office/powerpoint/2010/main" val="3936303089"/>
              </p:ext>
            </p:extLst>
          </p:nvPr>
        </p:nvGraphicFramePr>
        <p:xfrm>
          <a:off x="3881930" y="385444"/>
          <a:ext cx="1104900" cy="2651760"/>
        </p:xfrm>
        <a:graphic>
          <a:graphicData uri="http://schemas.openxmlformats.org/presentationml/2006/ole">
            <mc:AlternateContent xmlns:mc="http://schemas.openxmlformats.org/markup-compatibility/2006">
              <mc:Choice xmlns:v="urn:schemas-microsoft-com:vml" Requires="v">
                <p:oleObj name="Worksheet" showAsIcon="1" r:id="rId6" imgW="380879" imgH="914590" progId="Excel.Sheet.12">
                  <p:embed/>
                </p:oleObj>
              </mc:Choice>
              <mc:Fallback>
                <p:oleObj name="Worksheet" showAsIcon="1" r:id="rId6" imgW="380879" imgH="914590" progId="Excel.Sheet.12">
                  <p:embed/>
                  <p:pic>
                    <p:nvPicPr>
                      <p:cNvPr id="0" name=""/>
                      <p:cNvPicPr/>
                      <p:nvPr/>
                    </p:nvPicPr>
                    <p:blipFill>
                      <a:blip r:embed="rId7"/>
                      <a:stretch>
                        <a:fillRect/>
                      </a:stretch>
                    </p:blipFill>
                    <p:spPr>
                      <a:xfrm>
                        <a:off x="3881930" y="385444"/>
                        <a:ext cx="1104900" cy="2651760"/>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61E179B-6439-81EB-E205-E167A713A9BC}"/>
              </a:ext>
            </a:extLst>
          </p:cNvPr>
          <p:cNvSpPr txBox="1"/>
          <p:nvPr/>
        </p:nvSpPr>
        <p:spPr>
          <a:xfrm>
            <a:off x="755332" y="1371600"/>
            <a:ext cx="11131868" cy="3046988"/>
          </a:xfrm>
          <a:prstGeom prst="rect">
            <a:avLst/>
          </a:prstGeom>
          <a:noFill/>
        </p:spPr>
        <p:txBody>
          <a:bodyPr wrap="square" rtlCol="0">
            <a:spAutoFit/>
          </a:bodyPr>
          <a:lstStyle/>
          <a:p>
            <a:pPr algn="just"/>
            <a:r>
              <a:rPr lang="en-US" sz="2800" dirty="0"/>
              <a:t>“</a:t>
            </a:r>
            <a:r>
              <a:rPr lang="en-US" sz="3200" dirty="0">
                <a:latin typeface="Times New Roman" panose="02020603050405020304" pitchFamily="18" charset="0"/>
                <a:cs typeface="Times New Roman" panose="02020603050405020304" pitchFamily="18" charset="0"/>
              </a:rPr>
              <a:t>The employee data analysis highlights significant disparities and provides actionable insights for refining compensation strategies, improving equity, and enhancing overall departmental performance. By addressing these findings, the organization can better align its compensation practices with its strategic objectives and improve employee satisfaction and retention”</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762000"/>
            <a:ext cx="5616044"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PROJECT</a:t>
            </a:r>
            <a:r>
              <a:rPr sz="4250" spc="-85" dirty="0">
                <a:latin typeface="Times New Roman" panose="02020603050405020304" pitchFamily="18" charset="0"/>
                <a:cs typeface="Times New Roman" panose="02020603050405020304" pitchFamily="18" charset="0"/>
              </a:rPr>
              <a:t> </a:t>
            </a:r>
            <a:r>
              <a:rPr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7694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Data Analysis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7675"/>
            <a:ext cx="3705224"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just">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just">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just">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just">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just">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3276599"/>
            <a:ext cx="2762250" cy="3190875"/>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533400" y="190500"/>
            <a:ext cx="7620000"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spc="-20" dirty="0">
                <a:latin typeface="Times New Roman" panose="02020603050405020304" pitchFamily="18" charset="0"/>
                <a:cs typeface="Times New Roman" panose="02020603050405020304" pitchFamily="18" charset="0"/>
              </a:rPr>
              <a:t>P</a:t>
            </a:r>
            <a:r>
              <a:rPr sz="4400" spc="15" dirty="0">
                <a:latin typeface="Times New Roman" panose="02020603050405020304" pitchFamily="18" charset="0"/>
                <a:cs typeface="Times New Roman" panose="02020603050405020304" pitchFamily="18" charset="0"/>
              </a:rPr>
              <a:t>ROB</a:t>
            </a:r>
            <a:r>
              <a:rPr sz="4400" spc="55" dirty="0">
                <a:latin typeface="Times New Roman" panose="02020603050405020304" pitchFamily="18" charset="0"/>
                <a:cs typeface="Times New Roman" panose="02020603050405020304" pitchFamily="18" charset="0"/>
              </a:rPr>
              <a:t>L</a:t>
            </a:r>
            <a:r>
              <a:rPr sz="4400" spc="-20" dirty="0">
                <a:latin typeface="Times New Roman" panose="02020603050405020304" pitchFamily="18" charset="0"/>
                <a:cs typeface="Times New Roman" panose="02020603050405020304" pitchFamily="18" charset="0"/>
              </a:rPr>
              <a:t>E</a:t>
            </a:r>
            <a:r>
              <a:rPr sz="4400" spc="20" dirty="0">
                <a:latin typeface="Times New Roman" panose="02020603050405020304" pitchFamily="18" charset="0"/>
                <a:cs typeface="Times New Roman" panose="02020603050405020304" pitchFamily="18" charset="0"/>
              </a:rPr>
              <a:t>M</a:t>
            </a:r>
            <a:r>
              <a:rPr sz="4400" dirty="0">
                <a:latin typeface="Times New Roman" panose="02020603050405020304" pitchFamily="18" charset="0"/>
                <a:cs typeface="Times New Roman" panose="02020603050405020304" pitchFamily="18" charset="0"/>
              </a:rPr>
              <a:t>	</a:t>
            </a:r>
            <a:r>
              <a:rPr sz="4400" spc="10" dirty="0">
                <a:latin typeface="Times New Roman" panose="02020603050405020304" pitchFamily="18" charset="0"/>
                <a:cs typeface="Times New Roman" panose="02020603050405020304" pitchFamily="18" charset="0"/>
              </a:rPr>
              <a:t>S</a:t>
            </a:r>
            <a:r>
              <a:rPr sz="4400" spc="-370" dirty="0">
                <a:latin typeface="Times New Roman" panose="02020603050405020304" pitchFamily="18" charset="0"/>
                <a:cs typeface="Times New Roman" panose="02020603050405020304" pitchFamily="18" charset="0"/>
              </a:rPr>
              <a:t>T</a:t>
            </a:r>
            <a:r>
              <a:rPr sz="4400" spc="-375" dirty="0">
                <a:latin typeface="Times New Roman" panose="02020603050405020304" pitchFamily="18" charset="0"/>
                <a:cs typeface="Times New Roman" panose="02020603050405020304" pitchFamily="18" charset="0"/>
              </a:rPr>
              <a:t>A</a:t>
            </a:r>
            <a:r>
              <a:rPr sz="4400" spc="15" dirty="0">
                <a:latin typeface="Times New Roman" panose="02020603050405020304" pitchFamily="18" charset="0"/>
                <a:cs typeface="Times New Roman" panose="02020603050405020304" pitchFamily="18" charset="0"/>
              </a:rPr>
              <a:t>T</a:t>
            </a:r>
            <a:r>
              <a:rPr sz="4400" spc="-10" dirty="0">
                <a:latin typeface="Times New Roman" panose="02020603050405020304" pitchFamily="18" charset="0"/>
                <a:cs typeface="Times New Roman" panose="02020603050405020304" pitchFamily="18" charset="0"/>
              </a:rPr>
              <a:t>E</a:t>
            </a:r>
            <a:r>
              <a:rPr sz="4400" spc="-20" dirty="0">
                <a:latin typeface="Times New Roman" panose="02020603050405020304" pitchFamily="18" charset="0"/>
                <a:cs typeface="Times New Roman" panose="02020603050405020304" pitchFamily="18" charset="0"/>
              </a:rPr>
              <a:t>ME</a:t>
            </a:r>
            <a:r>
              <a:rPr sz="4400" spc="10" dirty="0">
                <a:latin typeface="Times New Roman" panose="02020603050405020304" pitchFamily="18" charset="0"/>
                <a:cs typeface="Times New Roman" panose="02020603050405020304" pitchFamily="18" charset="0"/>
              </a:rPr>
              <a:t>NT</a:t>
            </a:r>
            <a:endParaRPr sz="44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9AE0531-B7C5-5285-FDA4-8D7C70E3BDD3}"/>
              </a:ext>
            </a:extLst>
          </p:cNvPr>
          <p:cNvSpPr txBox="1"/>
          <p:nvPr/>
        </p:nvSpPr>
        <p:spPr>
          <a:xfrm>
            <a:off x="228600" y="1600200"/>
            <a:ext cx="11734800" cy="3170099"/>
          </a:xfrm>
          <a:prstGeom prst="rect">
            <a:avLst/>
          </a:prstGeom>
          <a:noFill/>
        </p:spPr>
        <p:txBody>
          <a:bodyPr wrap="square" rtlCol="0">
            <a:spAutoFit/>
          </a:bodyPr>
          <a:lstStyle/>
          <a:p>
            <a:pPr algn="just"/>
            <a:r>
              <a:rPr lang="en-US" sz="3600" dirty="0">
                <a:latin typeface="Times New Roman" panose="02020603050405020304" pitchFamily="18" charset="0"/>
                <a:cs typeface="Times New Roman" panose="02020603050405020304" pitchFamily="18" charset="0"/>
              </a:rPr>
              <a:t>The problem  is  to identify  the employees  data  according their employee name, employee id, department, gender, recruitment source, salary per month .													</a:t>
            </a:r>
            <a:r>
              <a:rPr lang="en-US" sz="2800" dirty="0">
                <a:latin typeface="Times New Roman" panose="02020603050405020304" pitchFamily="18" charset="0"/>
                <a:cs typeface="Times New Roman" panose="02020603050405020304" pitchFamily="18" charset="0"/>
              </a:rPr>
              <a:t>															</a:t>
            </a:r>
          </a:p>
          <a:p>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190501"/>
            <a:ext cx="60420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	</a:t>
            </a:r>
            <a:r>
              <a:rPr sz="4250" spc="-2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50EAA941-6BB6-2A57-5CA0-B5AA6CF2A269}"/>
              </a:ext>
            </a:extLst>
          </p:cNvPr>
          <p:cNvSpPr txBox="1"/>
          <p:nvPr/>
        </p:nvSpPr>
        <p:spPr>
          <a:xfrm>
            <a:off x="381000" y="1524000"/>
            <a:ext cx="11430000" cy="1200329"/>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IN THIS ANALYSIS IM GOING TO EASE THE PROCESS OF IDENTIFY  THE EMPLOYEES SALARY,RECRUITMENT SOURCE,DEPARTMENT USING  EXCEL, WITH THE HELP OF BELOW MENTIONED TOOLS IN  EXCEL.</a:t>
            </a:r>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B7F0229-F6C9-FAC4-4E16-C224FF22531C}"/>
              </a:ext>
            </a:extLst>
          </p:cNvPr>
          <p:cNvSpPr txBox="1"/>
          <p:nvPr/>
        </p:nvSpPr>
        <p:spPr>
          <a:xfrm>
            <a:off x="381000" y="3154740"/>
            <a:ext cx="8763000" cy="1569660"/>
          </a:xfrm>
          <a:prstGeom prst="rect">
            <a:avLst/>
          </a:prstGeom>
          <a:noFill/>
        </p:spPr>
        <p:txBody>
          <a:bodyPr wrap="square" rtlCol="0">
            <a:spAutoFit/>
          </a:bodyPr>
          <a:lstStyle/>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TABLES.</a:t>
            </a:r>
          </a:p>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SLICERS.</a:t>
            </a:r>
          </a:p>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PIVOT CHART(</a:t>
            </a:r>
            <a:r>
              <a:rPr lang="en-US" sz="2400" dirty="0">
                <a:solidFill>
                  <a:schemeClr val="tx2">
                    <a:lumMod val="60000"/>
                    <a:lumOff val="40000"/>
                  </a:schemeClr>
                </a:solidFill>
                <a:latin typeface="Times New Roman" panose="02020603050405020304" pitchFamily="18" charset="0"/>
                <a:cs typeface="Times New Roman" panose="02020603050405020304" pitchFamily="18" charset="0"/>
              </a:rPr>
              <a:t>LINE CHART,PIE CHART &amp; BAR CHART</a:t>
            </a:r>
            <a:r>
              <a:rPr lang="en-US" sz="24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CONDITIONAL FORMATTING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609600"/>
            <a:ext cx="7315200" cy="570669"/>
          </a:xfrm>
          <a:prstGeom prst="rect">
            <a:avLst/>
          </a:prstGeom>
        </p:spPr>
        <p:txBody>
          <a:bodyPr vert="horz" wrap="square" lIns="0" tIns="16510" rIns="0" bIns="0" rtlCol="0">
            <a:spAutoFit/>
          </a:bodyPr>
          <a:lstStyle/>
          <a:p>
            <a:pPr marL="12700">
              <a:lnSpc>
                <a:spcPct val="100000"/>
              </a:lnSpc>
              <a:spcBef>
                <a:spcPts val="130"/>
              </a:spcBef>
            </a:pPr>
            <a:r>
              <a:rPr sz="3600" spc="25" dirty="0">
                <a:latin typeface="Times New Roman" panose="02020603050405020304" pitchFamily="18" charset="0"/>
                <a:cs typeface="Times New Roman" panose="02020603050405020304" pitchFamily="18" charset="0"/>
              </a:rPr>
              <a:t>W</a:t>
            </a:r>
            <a:r>
              <a:rPr sz="3600" spc="-20" dirty="0">
                <a:latin typeface="Times New Roman" panose="02020603050405020304" pitchFamily="18" charset="0"/>
                <a:cs typeface="Times New Roman" panose="02020603050405020304" pitchFamily="18" charset="0"/>
              </a:rPr>
              <a:t>H</a:t>
            </a:r>
            <a:r>
              <a:rPr sz="3600" spc="20" dirty="0">
                <a:latin typeface="Times New Roman" panose="02020603050405020304" pitchFamily="18" charset="0"/>
                <a:cs typeface="Times New Roman" panose="02020603050405020304" pitchFamily="18" charset="0"/>
              </a:rPr>
              <a:t>O</a:t>
            </a:r>
            <a:r>
              <a:rPr sz="3600" spc="-235"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AR</a:t>
            </a:r>
            <a:r>
              <a:rPr sz="3600" spc="15" dirty="0">
                <a:latin typeface="Times New Roman" panose="02020603050405020304" pitchFamily="18" charset="0"/>
                <a:cs typeface="Times New Roman" panose="02020603050405020304" pitchFamily="18" charset="0"/>
              </a:rPr>
              <a:t>E</a:t>
            </a:r>
            <a:r>
              <a:rPr sz="3600" spc="-35"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T</a:t>
            </a:r>
            <a:r>
              <a:rPr sz="3600" spc="-15" dirty="0">
                <a:latin typeface="Times New Roman" panose="02020603050405020304" pitchFamily="18" charset="0"/>
                <a:cs typeface="Times New Roman" panose="02020603050405020304" pitchFamily="18" charset="0"/>
              </a:rPr>
              <a:t>H</a:t>
            </a:r>
            <a:r>
              <a:rPr sz="3600" spc="15" dirty="0">
                <a:latin typeface="Times New Roman" panose="02020603050405020304" pitchFamily="18" charset="0"/>
                <a:cs typeface="Times New Roman" panose="02020603050405020304" pitchFamily="18" charset="0"/>
              </a:rPr>
              <a:t>E</a:t>
            </a:r>
            <a:r>
              <a:rPr sz="3600" spc="-35" dirty="0">
                <a:latin typeface="Times New Roman" panose="02020603050405020304" pitchFamily="18" charset="0"/>
                <a:cs typeface="Times New Roman" panose="02020603050405020304" pitchFamily="18" charset="0"/>
              </a:rPr>
              <a:t> </a:t>
            </a:r>
            <a:r>
              <a:rPr sz="3600" spc="-20" dirty="0">
                <a:latin typeface="Times New Roman" panose="02020603050405020304" pitchFamily="18" charset="0"/>
                <a:cs typeface="Times New Roman" panose="02020603050405020304" pitchFamily="18" charset="0"/>
              </a:rPr>
              <a:t>E</a:t>
            </a:r>
            <a:r>
              <a:rPr sz="3600" spc="30" dirty="0">
                <a:latin typeface="Times New Roman" panose="02020603050405020304" pitchFamily="18" charset="0"/>
                <a:cs typeface="Times New Roman" panose="02020603050405020304" pitchFamily="18" charset="0"/>
              </a:rPr>
              <a:t>N</a:t>
            </a:r>
            <a:r>
              <a:rPr sz="3600" spc="15" dirty="0">
                <a:latin typeface="Times New Roman" panose="02020603050405020304" pitchFamily="18" charset="0"/>
                <a:cs typeface="Times New Roman" panose="02020603050405020304" pitchFamily="18" charset="0"/>
              </a:rPr>
              <a:t>D</a:t>
            </a:r>
            <a:r>
              <a:rPr sz="3600" spc="-45"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U</a:t>
            </a:r>
            <a:r>
              <a:rPr sz="3600" spc="10" dirty="0">
                <a:latin typeface="Times New Roman" panose="02020603050405020304" pitchFamily="18" charset="0"/>
                <a:cs typeface="Times New Roman" panose="02020603050405020304" pitchFamily="18" charset="0"/>
              </a:rPr>
              <a:t>S</a:t>
            </a:r>
            <a:r>
              <a:rPr sz="3600" spc="-25" dirty="0">
                <a:latin typeface="Times New Roman" panose="02020603050405020304" pitchFamily="18" charset="0"/>
                <a:cs typeface="Times New Roman" panose="02020603050405020304" pitchFamily="18" charset="0"/>
              </a:rPr>
              <a:t>E</a:t>
            </a:r>
            <a:r>
              <a:rPr sz="3600" spc="-10" dirty="0">
                <a:latin typeface="Times New Roman" panose="02020603050405020304" pitchFamily="18" charset="0"/>
                <a:cs typeface="Times New Roman" panose="02020603050405020304" pitchFamily="18" charset="0"/>
              </a:rPr>
              <a:t>R</a:t>
            </a:r>
            <a:r>
              <a:rPr sz="3600" spc="5" dirty="0">
                <a:latin typeface="Times New Roman" panose="02020603050405020304" pitchFamily="18" charset="0"/>
                <a:cs typeface="Times New Roman" panose="02020603050405020304" pitchFamily="18" charset="0"/>
              </a:rPr>
              <a:t>S?</a:t>
            </a:r>
            <a:endParaRPr sz="36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038B92B6-BD98-7999-E75C-B454CAEF6598}"/>
              </a:ext>
            </a:extLst>
          </p:cNvPr>
          <p:cNvSpPr txBox="1"/>
          <p:nvPr/>
        </p:nvSpPr>
        <p:spPr>
          <a:xfrm>
            <a:off x="457200" y="1905000"/>
            <a:ext cx="8077200" cy="2554545"/>
          </a:xfrm>
          <a:prstGeom prst="rect">
            <a:avLst/>
          </a:prstGeom>
          <a:noFill/>
        </p:spPr>
        <p:txBody>
          <a:bodyPr wrap="square" rtlCol="0">
            <a:spAutoFit/>
          </a:bodyPr>
          <a:lstStyle/>
          <a:p>
            <a:pPr marL="457200" indent="-457200" algn="just">
              <a:buFont typeface="+mj-lt"/>
              <a:buAutoNum type="alphaUcPeriod"/>
            </a:pPr>
            <a:r>
              <a:rPr lang="en-US" sz="3200" dirty="0">
                <a:latin typeface="Times New Roman" panose="02020603050405020304" pitchFamily="18" charset="0"/>
                <a:cs typeface="Times New Roman" panose="02020603050405020304" pitchFamily="18" charset="0"/>
              </a:rPr>
              <a:t>Human Resources (HR) Department</a:t>
            </a:r>
          </a:p>
          <a:p>
            <a:pPr marL="457200" indent="-457200" algn="just">
              <a:buFont typeface="+mj-lt"/>
              <a:buAutoNum type="alphaUcPeriod"/>
            </a:pPr>
            <a:r>
              <a:rPr lang="en-US" sz="3200" dirty="0">
                <a:latin typeface="Times New Roman" panose="02020603050405020304" pitchFamily="18" charset="0"/>
                <a:cs typeface="Times New Roman" panose="02020603050405020304" pitchFamily="18" charset="0"/>
              </a:rPr>
              <a:t>Finance Department</a:t>
            </a:r>
          </a:p>
          <a:p>
            <a:pPr marL="457200" indent="-457200" algn="just">
              <a:buFont typeface="+mj-lt"/>
              <a:buAutoNum type="alphaUcPeriod"/>
            </a:pPr>
            <a:r>
              <a:rPr lang="en-US" sz="3200" dirty="0">
                <a:latin typeface="Times New Roman" panose="02020603050405020304" pitchFamily="18" charset="0"/>
                <a:cs typeface="Times New Roman" panose="02020603050405020304" pitchFamily="18" charset="0"/>
              </a:rPr>
              <a:t>Compensation and Benefits Specialists</a:t>
            </a:r>
          </a:p>
          <a:p>
            <a:pPr marL="457200" indent="-457200" algn="just">
              <a:buFont typeface="+mj-lt"/>
              <a:buAutoNum type="alphaUcPeriod"/>
            </a:pPr>
            <a:r>
              <a:rPr lang="en-US" sz="3200" dirty="0">
                <a:latin typeface="Times New Roman" panose="02020603050405020304" pitchFamily="18" charset="0"/>
                <a:cs typeface="Times New Roman" panose="02020603050405020304" pitchFamily="18" charset="0"/>
              </a:rPr>
              <a:t>Operational Managers</a:t>
            </a:r>
          </a:p>
          <a:p>
            <a:pPr marL="457200" indent="-457200" algn="just">
              <a:buFont typeface="+mj-lt"/>
              <a:buAutoNum type="alphaUcPeriod"/>
            </a:pPr>
            <a:r>
              <a:rPr lang="en-US" sz="3200" dirty="0">
                <a:latin typeface="Times New Roman" panose="02020603050405020304" pitchFamily="18" charset="0"/>
                <a:cs typeface="Times New Roman" panose="02020603050405020304" pitchFamily="18" charset="0"/>
              </a:rPr>
              <a:t> IT and Data Management Teams</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1001"/>
            <a:ext cx="106432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U</a:t>
            </a:r>
            <a:r>
              <a:rPr sz="3600" dirty="0">
                <a:latin typeface="Times New Roman" panose="02020603050405020304" pitchFamily="18" charset="0"/>
                <a:cs typeface="Times New Roman" panose="02020603050405020304" pitchFamily="18" charset="0"/>
              </a:rPr>
              <a:t>R</a:t>
            </a:r>
            <a:r>
              <a:rPr sz="3600" spc="5" dirty="0">
                <a:latin typeface="Times New Roman" panose="02020603050405020304" pitchFamily="18" charset="0"/>
                <a:cs typeface="Times New Roman" panose="02020603050405020304" pitchFamily="18" charset="0"/>
              </a:rPr>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latin typeface="Times New Roman" panose="02020603050405020304" pitchFamily="18" charset="0"/>
                <a:cs typeface="Times New Roman" panose="02020603050405020304" pitchFamily="18" charset="0"/>
              </a:rPr>
              <a:t> </a:t>
            </a:r>
            <a:r>
              <a:rPr sz="3600" spc="-35" dirty="0">
                <a:latin typeface="Times New Roman" panose="02020603050405020304" pitchFamily="18" charset="0"/>
                <a:cs typeface="Times New Roman" panose="02020603050405020304" pitchFamily="18" charset="0"/>
              </a:rPr>
              <a:t>A</a:t>
            </a:r>
            <a:r>
              <a:rPr sz="3600" spc="-5" dirty="0">
                <a:latin typeface="Times New Roman" panose="02020603050405020304" pitchFamily="18" charset="0"/>
                <a:cs typeface="Times New Roman" panose="02020603050405020304" pitchFamily="18" charset="0"/>
              </a:rPr>
              <a:t>N</a:t>
            </a:r>
            <a:r>
              <a:rPr sz="3600" dirty="0">
                <a:latin typeface="Times New Roman" panose="02020603050405020304" pitchFamily="18" charset="0"/>
                <a:cs typeface="Times New Roman" panose="02020603050405020304" pitchFamily="18" charset="0"/>
              </a:rPr>
              <a:t>D</a:t>
            </a:r>
            <a:r>
              <a:rPr sz="3600" spc="35" dirty="0">
                <a:latin typeface="Times New Roman" panose="02020603050405020304" pitchFamily="18" charset="0"/>
                <a:cs typeface="Times New Roman" panose="02020603050405020304" pitchFamily="18" charset="0"/>
              </a:rPr>
              <a:t> </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dirty="0">
                <a:latin typeface="Times New Roman" panose="02020603050405020304" pitchFamily="18" charset="0"/>
                <a:cs typeface="Times New Roman" panose="02020603050405020304" pitchFamily="18" charset="0"/>
              </a:rPr>
              <a:t>S</a:t>
            </a:r>
            <a:r>
              <a:rPr sz="3600" spc="60" dirty="0">
                <a:latin typeface="Times New Roman" panose="02020603050405020304" pitchFamily="18" charset="0"/>
                <a:cs typeface="Times New Roman" panose="02020603050405020304" pitchFamily="18" charset="0"/>
              </a:rPr>
              <a:t> </a:t>
            </a:r>
            <a:r>
              <a:rPr sz="3600" spc="-295" dirty="0">
                <a:latin typeface="Times New Roman" panose="02020603050405020304" pitchFamily="18" charset="0"/>
                <a:cs typeface="Times New Roman" panose="02020603050405020304" pitchFamily="18" charset="0"/>
              </a:rPr>
              <a:t>V</a:t>
            </a:r>
            <a:r>
              <a:rPr sz="3600" spc="-35" dirty="0">
                <a:latin typeface="Times New Roman" panose="02020603050405020304" pitchFamily="18" charset="0"/>
                <a:cs typeface="Times New Roman" panose="02020603050405020304" pitchFamily="18" charset="0"/>
              </a:rPr>
              <a:t>A</a:t>
            </a:r>
            <a:r>
              <a:rPr sz="3600" spc="25" dirty="0">
                <a:latin typeface="Times New Roman" panose="02020603050405020304" pitchFamily="18" charset="0"/>
                <a:cs typeface="Times New Roman" panose="02020603050405020304" pitchFamily="18" charset="0"/>
              </a:rPr>
              <a:t>LU</a:t>
            </a:r>
            <a:r>
              <a:rPr sz="3600" dirty="0">
                <a:latin typeface="Times New Roman" panose="02020603050405020304" pitchFamily="18" charset="0"/>
                <a:cs typeface="Times New Roman" panose="02020603050405020304" pitchFamily="18" charset="0"/>
              </a:rPr>
              <a:t>E</a:t>
            </a:r>
            <a:r>
              <a:rPr sz="3600" spc="-6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P</a:t>
            </a:r>
            <a:r>
              <a:rPr sz="3600" spc="-30" dirty="0">
                <a:latin typeface="Times New Roman" panose="02020603050405020304" pitchFamily="18" charset="0"/>
                <a:cs typeface="Times New Roman" panose="02020603050405020304" pitchFamily="18" charset="0"/>
              </a:rPr>
              <a:t>R</a:t>
            </a:r>
            <a:r>
              <a:rPr sz="3600" spc="10" dirty="0">
                <a:latin typeface="Times New Roman" panose="02020603050405020304" pitchFamily="18" charset="0"/>
                <a:cs typeface="Times New Roman" panose="02020603050405020304" pitchFamily="18" charset="0"/>
              </a:rPr>
              <a:t>O</a:t>
            </a:r>
            <a:r>
              <a:rPr sz="3600" spc="-15" dirty="0">
                <a:latin typeface="Times New Roman" panose="02020603050405020304" pitchFamily="18" charset="0"/>
                <a:cs typeface="Times New Roman" panose="02020603050405020304" pitchFamily="18" charset="0"/>
              </a:rPr>
              <a:t>P</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S</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11C50A3-DC05-7596-94E8-05AF9BCCF552}"/>
              </a:ext>
            </a:extLst>
          </p:cNvPr>
          <p:cNvSpPr txBox="1"/>
          <p:nvPr/>
        </p:nvSpPr>
        <p:spPr>
          <a:xfrm>
            <a:off x="2971800" y="1295400"/>
            <a:ext cx="6381750" cy="5139869"/>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User-Friendly Interface:</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Accessibility</a:t>
            </a:r>
            <a:r>
              <a:rPr lang="en-US" sz="2000" dirty="0">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Ease of Use</a:t>
            </a:r>
          </a:p>
          <a:p>
            <a:pPr marL="342900" indent="-34290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Comprehensive Data Management:</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Organization</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Integration</a:t>
            </a:r>
          </a:p>
          <a:p>
            <a:pPr marL="342900" indent="-34290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Advanced Analytical Tools:</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Formulas and Functions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PivotTables</a:t>
            </a:r>
          </a:p>
          <a:p>
            <a:pPr marL="342900" indent="-34290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Visual Representation:</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Charts and Graphs</a:t>
            </a:r>
          </a:p>
          <a:p>
            <a:pPr marL="342900" indent="-342900">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Scenario Analysis</a:t>
            </a:r>
            <a:r>
              <a:rPr lang="en-IN" sz="2400"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Used to analyse different situation</a:t>
            </a:r>
          </a:p>
          <a:p>
            <a:pPr marL="342900" indent="-342900">
              <a:buFont typeface="Wingdings" panose="05000000000000000000" pitchFamily="2" charset="2"/>
              <a:buChar char="§"/>
            </a:pPr>
            <a:endParaRPr lang="en-IN" sz="2400" dirty="0"/>
          </a:p>
          <a:p>
            <a:pPr marL="342900" indent="-342900">
              <a:buFont typeface="Arial" panose="020B0604020202020204" pitchFamily="34" charset="0"/>
              <a:buChar char="•"/>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55813"/>
            <a:ext cx="10681335" cy="758190"/>
          </a:xfrm>
        </p:spPr>
        <p:txBody>
          <a:bodyPr/>
          <a:lstStyle/>
          <a:p>
            <a:r>
              <a:rPr lang="en-IN" dirty="0"/>
              <a:t>Dataset Description</a:t>
            </a:r>
          </a:p>
        </p:txBody>
      </p:sp>
      <p:sp>
        <p:nvSpPr>
          <p:cNvPr id="3" name="TextBox 2">
            <a:extLst>
              <a:ext uri="{FF2B5EF4-FFF2-40B4-BE49-F238E27FC236}">
                <a16:creationId xmlns:a16="http://schemas.microsoft.com/office/drawing/2014/main" id="{E33721AE-6499-198E-8F76-0EE48DE5C9ED}"/>
              </a:ext>
            </a:extLst>
          </p:cNvPr>
          <p:cNvSpPr txBox="1"/>
          <p:nvPr/>
        </p:nvSpPr>
        <p:spPr>
          <a:xfrm>
            <a:off x="755332" y="1175165"/>
            <a:ext cx="10681334" cy="5663089"/>
          </a:xfrm>
          <a:prstGeom prst="rect">
            <a:avLst/>
          </a:prstGeom>
          <a:noFill/>
        </p:spPr>
        <p:txBody>
          <a:bodyPr wrap="square" rtlCol="0">
            <a:spAutoFit/>
          </a:bodyPr>
          <a:lstStyle/>
          <a:p>
            <a:pPr algn="just"/>
            <a:r>
              <a:rPr lang="en-US" sz="2800" b="1" dirty="0">
                <a:latin typeface="Times New Roman" panose="02020603050405020304" pitchFamily="18" charset="0"/>
                <a:cs typeface="Times New Roman" panose="02020603050405020304" pitchFamily="18" charset="0"/>
              </a:rPr>
              <a:t>Data Overview:</a:t>
            </a:r>
          </a:p>
          <a:p>
            <a:pPr algn="just"/>
            <a:r>
              <a:rPr lang="en-US" sz="2800" dirty="0">
                <a:latin typeface="Times New Roman" panose="02020603050405020304" pitchFamily="18" charset="0"/>
                <a:cs typeface="Times New Roman" panose="02020603050405020304" pitchFamily="18" charset="0"/>
              </a:rPr>
              <a:t>The dataset contains information about employees within an organization, This data is used to calculate and </a:t>
            </a:r>
            <a:r>
              <a:rPr lang="en-US" sz="2800" dirty="0" err="1">
                <a:latin typeface="Times New Roman" panose="02020603050405020304" pitchFamily="18" charset="0"/>
                <a:cs typeface="Times New Roman" panose="02020603050405020304" pitchFamily="18" charset="0"/>
              </a:rPr>
              <a:t>analyse</a:t>
            </a:r>
            <a:r>
              <a:rPr lang="en-US" sz="2800" dirty="0">
                <a:latin typeface="Times New Roman" panose="02020603050405020304" pitchFamily="18" charset="0"/>
                <a:cs typeface="Times New Roman" panose="02020603050405020304" pitchFamily="18" charset="0"/>
              </a:rPr>
              <a:t> the project progress metrics.</a:t>
            </a:r>
          </a:p>
          <a:p>
            <a:pPr algn="just"/>
            <a:r>
              <a:rPr lang="en-IN" sz="2800" b="1" dirty="0">
                <a:latin typeface="Times New Roman" panose="02020603050405020304" pitchFamily="18" charset="0"/>
                <a:cs typeface="Times New Roman" panose="02020603050405020304" pitchFamily="18" charset="0"/>
              </a:rPr>
              <a:t>Data Fields:</a:t>
            </a:r>
          </a:p>
          <a:p>
            <a:pPr marL="342900" indent="-342900" algn="just">
              <a:buFont typeface="+mj-lt"/>
              <a:buAutoNum type="arabicPeriod"/>
            </a:pPr>
            <a:r>
              <a:rPr lang="en-US" sz="2800" dirty="0">
                <a:latin typeface="Times New Roman" panose="02020603050405020304" pitchFamily="18" charset="0"/>
                <a:cs typeface="Times New Roman" panose="02020603050405020304" pitchFamily="18" charset="0"/>
              </a:rPr>
              <a:t>Employee name	</a:t>
            </a:r>
          </a:p>
          <a:p>
            <a:pPr marL="342900" indent="-342900" algn="just">
              <a:buFont typeface="+mj-lt"/>
              <a:buAutoNum type="arabicPeriod"/>
            </a:pPr>
            <a:r>
              <a:rPr lang="en-US" sz="2800" dirty="0">
                <a:latin typeface="Times New Roman" panose="02020603050405020304" pitchFamily="18" charset="0"/>
                <a:cs typeface="Times New Roman" panose="02020603050405020304" pitchFamily="18" charset="0"/>
              </a:rPr>
              <a:t>Employee ID	</a:t>
            </a:r>
          </a:p>
          <a:p>
            <a:pPr marL="342900" indent="-342900" algn="just">
              <a:buFont typeface="+mj-lt"/>
              <a:buAutoNum type="arabicPeriod"/>
            </a:pPr>
            <a:r>
              <a:rPr lang="en-US" sz="2800" dirty="0">
                <a:latin typeface="Times New Roman" panose="02020603050405020304" pitchFamily="18" charset="0"/>
                <a:cs typeface="Times New Roman" panose="02020603050405020304" pitchFamily="18" charset="0"/>
              </a:rPr>
              <a:t>Department	</a:t>
            </a:r>
          </a:p>
          <a:p>
            <a:pPr marL="342900" indent="-342900" algn="just">
              <a:buFont typeface="+mj-lt"/>
              <a:buAutoNum type="arabicPeriod"/>
            </a:pPr>
            <a:r>
              <a:rPr lang="en-US" sz="2800" dirty="0">
                <a:latin typeface="Times New Roman" panose="02020603050405020304" pitchFamily="18" charset="0"/>
                <a:cs typeface="Times New Roman" panose="02020603050405020304" pitchFamily="18" charset="0"/>
              </a:rPr>
              <a:t>Gender	</a:t>
            </a:r>
          </a:p>
          <a:p>
            <a:pPr marL="342900" indent="-342900" algn="just">
              <a:buFont typeface="+mj-lt"/>
              <a:buAutoNum type="arabicPeriod"/>
            </a:pPr>
            <a:r>
              <a:rPr lang="en-US" sz="2800" dirty="0">
                <a:latin typeface="Times New Roman" panose="02020603050405020304" pitchFamily="18" charset="0"/>
                <a:cs typeface="Times New Roman" panose="02020603050405020304" pitchFamily="18" charset="0"/>
              </a:rPr>
              <a:t>Recruitment Source	</a:t>
            </a:r>
          </a:p>
          <a:p>
            <a:pPr marL="342900" indent="-342900" algn="just">
              <a:buFont typeface="+mj-lt"/>
              <a:buAutoNum type="arabicPeriod"/>
            </a:pPr>
            <a:r>
              <a:rPr lang="en-US" sz="2800" dirty="0">
                <a:latin typeface="Times New Roman" panose="02020603050405020304" pitchFamily="18" charset="0"/>
                <a:cs typeface="Times New Roman" panose="02020603050405020304" pitchFamily="18" charset="0"/>
              </a:rPr>
              <a:t> Salary per month </a:t>
            </a:r>
            <a:r>
              <a:rPr lang="en-US" dirty="0">
                <a:latin typeface="Times New Roman" panose="02020603050405020304" pitchFamily="18" charset="0"/>
                <a:cs typeface="Times New Roman" panose="02020603050405020304" pitchFamily="18" charset="0"/>
              </a:rPr>
              <a:t>								</a:t>
            </a:r>
            <a:r>
              <a:rPr lang="en-US" dirty="0"/>
              <a:t>																				</a:t>
            </a:r>
          </a:p>
          <a:p>
            <a:pPr marL="342900" indent="-342900">
              <a:buFont typeface="+mj-lt"/>
              <a:buAutoNum type="arabicPeriod"/>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457200"/>
            <a:ext cx="9242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Times New Roman" panose="02020603050405020304" pitchFamily="18" charset="0"/>
                <a:cs typeface="Times New Roman" panose="02020603050405020304" pitchFamily="18" charset="0"/>
              </a:rPr>
              <a:t>THE</a:t>
            </a:r>
            <a:r>
              <a:rPr sz="4250" spc="20" dirty="0">
                <a:latin typeface="Times New Roman" panose="02020603050405020304" pitchFamily="18" charset="0"/>
                <a:cs typeface="Times New Roman" panose="02020603050405020304" pitchFamily="18" charset="0"/>
              </a:rPr>
              <a:t> </a:t>
            </a:r>
            <a:r>
              <a:rPr lang="en-US" sz="4250" spc="20" dirty="0">
                <a:latin typeface="Times New Roman" panose="02020603050405020304" pitchFamily="18" charset="0"/>
                <a:cs typeface="Times New Roman" panose="02020603050405020304" pitchFamily="18" charset="0"/>
              </a:rPr>
              <a:t>"</a:t>
            </a:r>
            <a:r>
              <a:rPr sz="4250" spc="10" dirty="0">
                <a:latin typeface="Times New Roman" panose="02020603050405020304" pitchFamily="18" charset="0"/>
                <a:cs typeface="Times New Roman" panose="02020603050405020304" pitchFamily="18" charset="0"/>
              </a:rPr>
              <a:t>WOW</a:t>
            </a:r>
            <a:r>
              <a:rPr lang="en-US" sz="4250" spc="10" dirty="0">
                <a:latin typeface="Times New Roman" panose="02020603050405020304" pitchFamily="18" charset="0"/>
                <a:cs typeface="Times New Roman" panose="02020603050405020304" pitchFamily="18" charset="0"/>
              </a:rPr>
              <a:t>"</a:t>
            </a:r>
            <a:r>
              <a:rPr sz="4250" spc="85"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IN</a:t>
            </a:r>
            <a:r>
              <a:rPr sz="4250" spc="-5" dirty="0">
                <a:latin typeface="Times New Roman" panose="02020603050405020304" pitchFamily="18" charset="0"/>
                <a:cs typeface="Times New Roman" panose="02020603050405020304" pitchFamily="18" charset="0"/>
              </a:rPr>
              <a:t> </a:t>
            </a:r>
            <a:r>
              <a:rPr sz="4250" spc="15" dirty="0">
                <a:latin typeface="Times New Roman" panose="02020603050405020304" pitchFamily="18" charset="0"/>
                <a:cs typeface="Times New Roman" panose="02020603050405020304" pitchFamily="18" charset="0"/>
              </a:rPr>
              <a:t>OUR</a:t>
            </a:r>
            <a:r>
              <a:rPr sz="4250" spc="-10"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SOLUTION</a:t>
            </a:r>
            <a:endParaRPr sz="42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3108543"/>
          </a:xfrm>
          <a:prstGeom prst="rect">
            <a:avLst/>
          </a:prstGeom>
          <a:noFill/>
        </p:spPr>
        <p:txBody>
          <a:bodyPr wrap="square" rtlCol="0">
            <a:spAutoFit/>
          </a:bodyPr>
          <a:lstStyle/>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Dynamic Dashboards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Advanced Data Visualization</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Segmentation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Comparative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Interactive Reports</a:t>
            </a:r>
          </a:p>
          <a:p>
            <a:pPr marL="571500" indent="-571500" algn="l">
              <a:buFont typeface="+mj-lt"/>
              <a:buAutoNum type="romanUcPeriod"/>
            </a:pPr>
            <a:r>
              <a:rPr lang="en-US" sz="2800" dirty="0">
                <a:solidFill>
                  <a:srgbClr val="0D0D0D"/>
                </a:solidFill>
                <a:latin typeface="Times New Roman" panose="02020603050405020304" pitchFamily="18" charset="0"/>
                <a:cs typeface="Times New Roman" panose="02020603050405020304" pitchFamily="18" charset="0"/>
              </a:rPr>
              <a:t>Slicers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513</TotalTime>
  <Words>440</Words>
  <Application>Microsoft Office PowerPoint</Application>
  <PresentationFormat>Widescreen</PresentationFormat>
  <Paragraphs>87</Paragraphs>
  <Slides>12</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0" baseType="lpstr">
      <vt:lpstr>Arial</vt:lpstr>
      <vt:lpstr>Calibri</vt:lpstr>
      <vt:lpstr>Roboto</vt:lpstr>
      <vt:lpstr>Times New Roman</vt:lpstr>
      <vt:lpstr>Trebuchet MS</vt:lpstr>
      <vt:lpstr>Wingdings</vt:lpstr>
      <vt:lpstr>Office Theme</vt:lpstr>
      <vt:lpstr>Worksheet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Sethu Eswar</cp:lastModifiedBy>
  <cp:revision>32</cp:revision>
  <dcterms:created xsi:type="dcterms:W3CDTF">2024-03-29T15:07:22Z</dcterms:created>
  <dcterms:modified xsi:type="dcterms:W3CDTF">2024-08-27T06:17:13Z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