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5" d="100"/>
          <a:sy n="85" d="100"/>
        </p:scale>
        <p:origin x="73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60971D-4901-40BE-BCD4-A564E69A96D1}"/>
              </a:ext>
            </a:extLst>
          </p:cNvPr>
          <p:cNvSpPr>
            <a:spLocks noGrp="1"/>
          </p:cNvSpPr>
          <p:nvPr>
            <p:ph type="ctrTitle"/>
          </p:nvPr>
        </p:nvSpPr>
        <p:spPr/>
        <p:txBody>
          <a:bodyPr/>
          <a:lstStyle/>
          <a:p>
            <a:r>
              <a:rPr lang="en-US" altLang="zh-CN" cap="none" dirty="0"/>
              <a:t>Association Management System</a:t>
            </a:r>
            <a:endParaRPr lang="zh-CN" altLang="en-US" cap="none" dirty="0"/>
          </a:p>
        </p:txBody>
      </p:sp>
      <p:sp>
        <p:nvSpPr>
          <p:cNvPr id="3" name="副标题 2">
            <a:extLst>
              <a:ext uri="{FF2B5EF4-FFF2-40B4-BE49-F238E27FC236}">
                <a16:creationId xmlns:a16="http://schemas.microsoft.com/office/drawing/2014/main" id="{5DFEA085-894E-4E8A-919B-6E9F8713B75F}"/>
              </a:ext>
            </a:extLst>
          </p:cNvPr>
          <p:cNvSpPr>
            <a:spLocks noGrp="1"/>
          </p:cNvSpPr>
          <p:nvPr>
            <p:ph type="subTitle" idx="1"/>
          </p:nvPr>
        </p:nvSpPr>
        <p:spPr/>
        <p:txBody>
          <a:bodyPr/>
          <a:lstStyle/>
          <a:p>
            <a:r>
              <a:rPr lang="zh-CN" altLang="en-US" dirty="0"/>
              <a:t>组员：谢铭扬、温嘉校、胡冬础</a:t>
            </a:r>
          </a:p>
        </p:txBody>
      </p:sp>
    </p:spTree>
    <p:extLst>
      <p:ext uri="{BB962C8B-B14F-4D97-AF65-F5344CB8AC3E}">
        <p14:creationId xmlns:p14="http://schemas.microsoft.com/office/powerpoint/2010/main" val="65931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UC1: Conduct General Operations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sz="2400" u="sng" dirty="0"/>
              <a:t>D. Associations Union administrators’ operations</a:t>
            </a:r>
            <a:endParaRPr lang="zh-CN" altLang="zh-CN" sz="2400" dirty="0"/>
          </a:p>
          <a:p>
            <a:pPr lvl="1"/>
            <a:r>
              <a:rPr lang="en-US" altLang="zh-CN" sz="2000" u="sng" dirty="0"/>
              <a:t>D1. AU administrators manage associations</a:t>
            </a:r>
            <a:endParaRPr lang="zh-CN" altLang="zh-CN" sz="2000" dirty="0"/>
          </a:p>
          <a:p>
            <a:pPr lvl="2"/>
            <a:r>
              <a:rPr lang="en-US" altLang="zh-CN" sz="1800" dirty="0"/>
              <a:t>1. AU administrators choose the associations management view</a:t>
            </a:r>
            <a:endParaRPr lang="zh-CN" altLang="zh-CN" sz="1800" dirty="0"/>
          </a:p>
          <a:p>
            <a:pPr lvl="2"/>
            <a:r>
              <a:rPr lang="en-US" altLang="zh-CN" sz="1800" dirty="0"/>
              <a:t>2. AU administrators manage registration of the association and the cancellation of the association</a:t>
            </a:r>
            <a:endParaRPr lang="zh-CN" altLang="zh-CN" sz="1800" dirty="0"/>
          </a:p>
          <a:p>
            <a:pPr lvl="2"/>
            <a:r>
              <a:rPr lang="en-US" altLang="zh-CN" sz="1800" dirty="0"/>
              <a:t>3. AU administrators change or add or delete the association administrators of each association</a:t>
            </a:r>
            <a:endParaRPr lang="zh-CN" altLang="zh-CN" sz="1800" dirty="0"/>
          </a:p>
          <a:p>
            <a:endParaRPr lang="zh-CN" altLang="zh-CN" sz="2400" dirty="0"/>
          </a:p>
          <a:p>
            <a:pPr lvl="1"/>
            <a:r>
              <a:rPr lang="en-US" altLang="zh-CN" sz="2000" u="sng" dirty="0"/>
              <a:t>D2. AU administrators evaluate and approve the applications submitted</a:t>
            </a:r>
            <a:endParaRPr lang="zh-CN" altLang="zh-CN" sz="2000" dirty="0"/>
          </a:p>
          <a:p>
            <a:pPr lvl="2"/>
            <a:r>
              <a:rPr lang="en-US" altLang="zh-CN" sz="1800" dirty="0"/>
              <a:t>1. AU administrators choose the applications management view </a:t>
            </a:r>
            <a:endParaRPr lang="zh-CN" altLang="zh-CN" sz="1800" dirty="0"/>
          </a:p>
          <a:p>
            <a:pPr lvl="2"/>
            <a:r>
              <a:rPr lang="en-US" altLang="zh-CN" sz="1800" dirty="0"/>
              <a:t>2. AU administrators approve and respond to each application submitted from associations</a:t>
            </a:r>
            <a:endParaRPr lang="zh-CN" altLang="zh-CN" sz="1800" dirty="0"/>
          </a:p>
          <a:p>
            <a:pPr lvl="2"/>
            <a:r>
              <a:rPr lang="en-US" altLang="zh-CN" sz="1800" dirty="0"/>
              <a:t>3. AU administrators modify the state of the application and the state of material lending</a:t>
            </a:r>
            <a:endParaRPr lang="zh-CN" altLang="zh-CN" sz="1800" dirty="0"/>
          </a:p>
          <a:p>
            <a:endParaRPr lang="zh-CN" altLang="en-US" dirty="0"/>
          </a:p>
        </p:txBody>
      </p:sp>
    </p:spTree>
    <p:extLst>
      <p:ext uri="{BB962C8B-B14F-4D97-AF65-F5344CB8AC3E}">
        <p14:creationId xmlns:p14="http://schemas.microsoft.com/office/powerpoint/2010/main" val="119442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UC1: Conduct General Operations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fontScale="40000" lnSpcReduction="20000"/>
          </a:bodyPr>
          <a:lstStyle/>
          <a:p>
            <a:r>
              <a:rPr lang="en-US" altLang="zh-CN" sz="4200" u="sng" dirty="0"/>
              <a:t>D3. AU administrators view associations information</a:t>
            </a:r>
            <a:endParaRPr lang="zh-CN" altLang="zh-CN" sz="4200" dirty="0"/>
          </a:p>
          <a:p>
            <a:pPr lvl="1"/>
            <a:r>
              <a:rPr lang="en-US" altLang="zh-CN" sz="4200" dirty="0"/>
              <a:t>1. AU administrators choose the association information view</a:t>
            </a:r>
            <a:endParaRPr lang="zh-CN" altLang="zh-CN" sz="4200" dirty="0"/>
          </a:p>
          <a:p>
            <a:pPr lvl="1"/>
            <a:r>
              <a:rPr lang="en-US" altLang="zh-CN" sz="4200" dirty="0"/>
              <a:t>2. AU administrators choose the association to view detailed information pertaining to it</a:t>
            </a:r>
            <a:endParaRPr lang="zh-CN" altLang="zh-CN" sz="4200" dirty="0"/>
          </a:p>
          <a:p>
            <a:pPr marL="0" indent="0">
              <a:buNone/>
            </a:pPr>
            <a:endParaRPr lang="zh-CN" altLang="zh-CN" sz="4200" dirty="0"/>
          </a:p>
          <a:p>
            <a:r>
              <a:rPr lang="en-US" altLang="zh-CN" sz="4200" u="sng" dirty="0"/>
              <a:t>E. System administrators’ operations</a:t>
            </a:r>
            <a:endParaRPr lang="zh-CN" altLang="zh-CN" sz="4200" dirty="0"/>
          </a:p>
          <a:p>
            <a:pPr lvl="1"/>
            <a:r>
              <a:rPr lang="en-US" altLang="zh-CN" sz="4200" u="sng" dirty="0"/>
              <a:t>E1. System administrators manage system users</a:t>
            </a:r>
            <a:endParaRPr lang="zh-CN" altLang="zh-CN" sz="4200" dirty="0"/>
          </a:p>
          <a:p>
            <a:pPr lvl="2"/>
            <a:r>
              <a:rPr lang="en-US" altLang="zh-CN" sz="3800" dirty="0"/>
              <a:t>1. The system administrators select the user management view</a:t>
            </a:r>
            <a:endParaRPr lang="zh-CN" altLang="zh-CN" sz="3800" dirty="0"/>
          </a:p>
          <a:p>
            <a:pPr lvl="2"/>
            <a:r>
              <a:rPr lang="en-US" altLang="zh-CN" sz="3800" dirty="0"/>
              <a:t>2. System administrators add or remove users</a:t>
            </a:r>
            <a:endParaRPr lang="zh-CN" altLang="zh-CN" sz="3800" dirty="0"/>
          </a:p>
          <a:p>
            <a:pPr marL="0" indent="0">
              <a:buNone/>
            </a:pPr>
            <a:endParaRPr lang="zh-CN" altLang="zh-CN" sz="4200" dirty="0"/>
          </a:p>
          <a:p>
            <a:pPr lvl="1"/>
            <a:r>
              <a:rPr lang="en-US" altLang="zh-CN" sz="4200" u="sng" dirty="0"/>
              <a:t>E2. System administrators manage authorizations</a:t>
            </a:r>
            <a:endParaRPr lang="zh-CN" altLang="zh-CN" sz="4200" dirty="0"/>
          </a:p>
          <a:p>
            <a:pPr lvl="2"/>
            <a:r>
              <a:rPr lang="en-US" altLang="zh-CN" sz="3800" dirty="0"/>
              <a:t>1. The system administrators select the authorization management view</a:t>
            </a:r>
            <a:endParaRPr lang="zh-CN" altLang="zh-CN" sz="3800" dirty="0"/>
          </a:p>
          <a:p>
            <a:pPr lvl="2"/>
            <a:r>
              <a:rPr lang="en-US" altLang="zh-CN" sz="3800" dirty="0"/>
              <a:t>2. The system administrators select a user and grant or revoke his association administrator privileges</a:t>
            </a:r>
            <a:endParaRPr lang="zh-CN" altLang="zh-CN" sz="3800" dirty="0"/>
          </a:p>
          <a:p>
            <a:pPr marL="0" indent="0">
              <a:buNone/>
            </a:pPr>
            <a:endParaRPr lang="zh-CN" altLang="zh-CN" sz="4200" dirty="0"/>
          </a:p>
          <a:p>
            <a:r>
              <a:rPr lang="en-US" altLang="zh-CN" sz="4200" dirty="0"/>
              <a:t>2. User logs out the system.</a:t>
            </a:r>
            <a:endParaRPr lang="zh-CN" altLang="zh-CN" sz="4200" dirty="0"/>
          </a:p>
          <a:p>
            <a:endParaRPr lang="zh-CN" altLang="en-US" dirty="0"/>
          </a:p>
        </p:txBody>
      </p:sp>
    </p:spTree>
    <p:extLst>
      <p:ext uri="{BB962C8B-B14F-4D97-AF65-F5344CB8AC3E}">
        <p14:creationId xmlns:p14="http://schemas.microsoft.com/office/powerpoint/2010/main" val="413937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UC2: General Member Register</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lnSpcReduction="10000"/>
          </a:bodyPr>
          <a:lstStyle/>
          <a:p>
            <a:r>
              <a:rPr lang="en-US" altLang="zh-CN" sz="2200" b="1" dirty="0"/>
              <a:t>Scope</a:t>
            </a:r>
            <a:r>
              <a:rPr lang="en-US" altLang="zh-CN" sz="2200" dirty="0"/>
              <a:t>: Association Management System</a:t>
            </a:r>
            <a:endParaRPr lang="zh-CN" altLang="zh-CN" sz="2200" dirty="0"/>
          </a:p>
          <a:p>
            <a:r>
              <a:rPr lang="en-US" altLang="zh-CN" sz="2200" b="1" dirty="0"/>
              <a:t>Level</a:t>
            </a:r>
            <a:r>
              <a:rPr lang="en-US" altLang="zh-CN" sz="2200" dirty="0"/>
              <a:t>: user goal</a:t>
            </a:r>
            <a:endParaRPr lang="zh-CN" altLang="zh-CN" sz="2200" dirty="0"/>
          </a:p>
          <a:p>
            <a:r>
              <a:rPr lang="en-US" altLang="zh-CN" sz="2200" b="1" dirty="0"/>
              <a:t>Primary Actor</a:t>
            </a:r>
            <a:r>
              <a:rPr lang="en-US" altLang="zh-CN" sz="2200" dirty="0"/>
              <a:t>: general member, association administrator, Associations Union administrator</a:t>
            </a:r>
            <a:endParaRPr lang="zh-CN" altLang="zh-CN" sz="2200" dirty="0"/>
          </a:p>
          <a:p>
            <a:r>
              <a:rPr lang="en-US" altLang="zh-CN" sz="2200" b="1" dirty="0"/>
              <a:t>Stakeholders and Interests</a:t>
            </a:r>
            <a:r>
              <a:rPr lang="en-US" altLang="zh-CN" sz="2200" dirty="0"/>
              <a:t>:</a:t>
            </a:r>
            <a:endParaRPr lang="zh-CN" altLang="zh-CN" sz="2200" dirty="0"/>
          </a:p>
          <a:p>
            <a:pPr lvl="1"/>
            <a:r>
              <a:rPr lang="en-US" altLang="zh-CN" sz="1900" dirty="0"/>
              <a:t>- </a:t>
            </a:r>
            <a:r>
              <a:rPr lang="en-US" altLang="zh-CN" sz="1900" u="sng" dirty="0"/>
              <a:t>General member</a:t>
            </a:r>
            <a:r>
              <a:rPr lang="en-US" altLang="zh-CN" sz="1900" dirty="0"/>
              <a:t>: To check the membership fee on the system and apply for registration</a:t>
            </a:r>
            <a:endParaRPr lang="zh-CN" altLang="zh-CN" sz="1900" dirty="0"/>
          </a:p>
          <a:p>
            <a:pPr lvl="1"/>
            <a:r>
              <a:rPr lang="en-US" altLang="zh-CN" sz="1900" dirty="0"/>
              <a:t>- </a:t>
            </a:r>
            <a:r>
              <a:rPr lang="en-US" altLang="zh-CN" sz="1900" u="sng" dirty="0"/>
              <a:t>Association administrator</a:t>
            </a:r>
            <a:r>
              <a:rPr lang="en-US" altLang="zh-CN" sz="1900" dirty="0"/>
              <a:t>: To handle the requests from general members who wants to join the association</a:t>
            </a:r>
            <a:endParaRPr lang="zh-CN" altLang="zh-CN" sz="1900" dirty="0"/>
          </a:p>
          <a:p>
            <a:pPr lvl="1"/>
            <a:r>
              <a:rPr lang="en-US" altLang="zh-CN" sz="1900" dirty="0"/>
              <a:t>- </a:t>
            </a:r>
            <a:r>
              <a:rPr lang="en-US" altLang="zh-CN" sz="1900" u="sng" dirty="0"/>
              <a:t>Associations Union administrator</a:t>
            </a:r>
            <a:r>
              <a:rPr lang="en-US" altLang="zh-CN" sz="1900" dirty="0"/>
              <a:t>: To handle requests that applying for leader of newly-founded association</a:t>
            </a:r>
            <a:endParaRPr lang="zh-CN" altLang="zh-CN" sz="1900" dirty="0"/>
          </a:p>
          <a:p>
            <a:r>
              <a:rPr lang="en-US" altLang="zh-CN" sz="2200" b="1" dirty="0"/>
              <a:t>Preconditions</a:t>
            </a:r>
            <a:r>
              <a:rPr lang="en-US" altLang="zh-CN" sz="2200" dirty="0"/>
              <a:t>: association administrators, AU administrators and general members must be confirmed and certified.</a:t>
            </a:r>
            <a:endParaRPr lang="zh-CN" altLang="zh-CN" sz="2200" dirty="0"/>
          </a:p>
          <a:p>
            <a:endParaRPr lang="zh-CN" altLang="en-US" dirty="0"/>
          </a:p>
        </p:txBody>
      </p:sp>
    </p:spTree>
    <p:extLst>
      <p:ext uri="{BB962C8B-B14F-4D97-AF65-F5344CB8AC3E}">
        <p14:creationId xmlns:p14="http://schemas.microsoft.com/office/powerpoint/2010/main" val="69010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UC2: General Member Register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sz="2000" b="1" dirty="0"/>
              <a:t>Main Success Scenario:</a:t>
            </a:r>
            <a:endParaRPr lang="zh-CN" altLang="zh-CN" sz="2000" dirty="0"/>
          </a:p>
          <a:p>
            <a:r>
              <a:rPr lang="en-US" altLang="zh-CN" sz="2000" dirty="0"/>
              <a:t>1. General members choose "Apply to join an association" and enter the associations selection view. </a:t>
            </a:r>
            <a:endParaRPr lang="zh-CN" altLang="zh-CN" sz="2000" dirty="0"/>
          </a:p>
          <a:p>
            <a:r>
              <a:rPr lang="en-US" altLang="zh-CN" sz="2000" dirty="0"/>
              <a:t>2. General members select the association they want to join in the associations list. </a:t>
            </a:r>
            <a:endParaRPr lang="zh-CN" altLang="zh-CN" sz="2000" dirty="0"/>
          </a:p>
          <a:p>
            <a:r>
              <a:rPr lang="en-US" altLang="zh-CN" sz="2000" dirty="0"/>
              <a:t>3. General members view the membership fee. </a:t>
            </a:r>
            <a:endParaRPr lang="zh-CN" altLang="zh-CN" sz="2000" dirty="0"/>
          </a:p>
          <a:p>
            <a:r>
              <a:rPr lang="en-US" altLang="zh-CN" sz="2000" dirty="0"/>
              <a:t>4. General members choose their identity: member or leader.</a:t>
            </a:r>
            <a:endParaRPr lang="zh-CN" altLang="zh-CN" sz="2000" dirty="0"/>
          </a:p>
          <a:p>
            <a:r>
              <a:rPr lang="en-US" altLang="zh-CN" sz="2000" dirty="0"/>
              <a:t>5. For the request to become a member, the application is sent to the corresponding association administrator; for the request to become the leader, the application is sent to the Associations Union administrator. </a:t>
            </a:r>
            <a:endParaRPr lang="zh-CN" altLang="zh-CN" sz="2000" dirty="0"/>
          </a:p>
          <a:p>
            <a:r>
              <a:rPr lang="en-US" altLang="zh-CN" sz="2000" dirty="0"/>
              <a:t>6. The system prompts “Application successfully sent”. </a:t>
            </a:r>
            <a:endParaRPr lang="zh-CN" altLang="zh-CN" sz="2000" dirty="0"/>
          </a:p>
          <a:p>
            <a:r>
              <a:rPr lang="en-US" altLang="zh-CN" sz="2000" dirty="0"/>
              <a:t>7. General members click "OK" to return to the associations selection list, and the corresponding association status is changed to "Under Review". </a:t>
            </a:r>
            <a:endParaRPr lang="zh-CN" altLang="zh-CN" sz="2000" dirty="0"/>
          </a:p>
          <a:p>
            <a:endParaRPr lang="zh-CN" altLang="en-US" dirty="0"/>
          </a:p>
        </p:txBody>
      </p:sp>
    </p:spTree>
    <p:extLst>
      <p:ext uri="{BB962C8B-B14F-4D97-AF65-F5344CB8AC3E}">
        <p14:creationId xmlns:p14="http://schemas.microsoft.com/office/powerpoint/2010/main" val="170838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UC3: Submit Applications</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sz="2000" b="1" dirty="0"/>
              <a:t>Scope</a:t>
            </a:r>
            <a:r>
              <a:rPr lang="en-US" altLang="zh-CN" sz="2000" dirty="0"/>
              <a:t>: Association Management System</a:t>
            </a:r>
            <a:endParaRPr lang="zh-CN" altLang="zh-CN" sz="2000" dirty="0"/>
          </a:p>
          <a:p>
            <a:r>
              <a:rPr lang="en-US" altLang="zh-CN" sz="2000" b="1" dirty="0"/>
              <a:t>Level</a:t>
            </a:r>
            <a:r>
              <a:rPr lang="en-US" altLang="zh-CN" sz="2000" dirty="0"/>
              <a:t>: user goal</a:t>
            </a:r>
            <a:endParaRPr lang="zh-CN" altLang="zh-CN" sz="2000" dirty="0"/>
          </a:p>
          <a:p>
            <a:r>
              <a:rPr lang="en-US" altLang="zh-CN" sz="2000" b="1" dirty="0"/>
              <a:t>Primary Actor</a:t>
            </a:r>
            <a:r>
              <a:rPr lang="en-US" altLang="zh-CN" sz="2000" dirty="0"/>
              <a:t>: Associations Union administrator, association administrator</a:t>
            </a:r>
            <a:endParaRPr lang="zh-CN" altLang="zh-CN" sz="2000" dirty="0"/>
          </a:p>
          <a:p>
            <a:r>
              <a:rPr lang="en-US" altLang="zh-CN" sz="2000" b="1" dirty="0"/>
              <a:t>Stakeholders and Interests</a:t>
            </a:r>
            <a:r>
              <a:rPr lang="en-US" altLang="zh-CN" sz="2000" dirty="0"/>
              <a:t>:</a:t>
            </a:r>
            <a:endParaRPr lang="zh-CN" altLang="zh-CN" sz="2000" dirty="0"/>
          </a:p>
          <a:p>
            <a:pPr lvl="1"/>
            <a:r>
              <a:rPr lang="en-US" altLang="zh-CN" sz="1800" dirty="0"/>
              <a:t>- </a:t>
            </a:r>
            <a:r>
              <a:rPr lang="en-US" altLang="zh-CN" sz="1800" u="sng" dirty="0"/>
              <a:t>Association administrator</a:t>
            </a:r>
            <a:r>
              <a:rPr lang="en-US" altLang="zh-CN" sz="1800" dirty="0"/>
              <a:t>: Being able to submit activities application, apply for reimbursement, apply for funding online.</a:t>
            </a:r>
            <a:endParaRPr lang="zh-CN" altLang="zh-CN" sz="1800" dirty="0"/>
          </a:p>
          <a:p>
            <a:pPr lvl="1"/>
            <a:r>
              <a:rPr lang="en-US" altLang="zh-CN" sz="1800" dirty="0"/>
              <a:t>- </a:t>
            </a:r>
            <a:r>
              <a:rPr lang="en-US" altLang="zh-CN" sz="1800" u="sng" dirty="0"/>
              <a:t>Associations Union administrator</a:t>
            </a:r>
            <a:r>
              <a:rPr lang="en-US" altLang="zh-CN" sz="1800" dirty="0"/>
              <a:t>: To correctly handle all kinds of applications submitted by associations.</a:t>
            </a:r>
            <a:endParaRPr lang="zh-CN" altLang="zh-CN" sz="1800" dirty="0"/>
          </a:p>
          <a:p>
            <a:r>
              <a:rPr lang="en-US" altLang="zh-CN" sz="2000" b="1" dirty="0"/>
              <a:t>Preconditions</a:t>
            </a:r>
            <a:r>
              <a:rPr lang="en-US" altLang="zh-CN" sz="2000" dirty="0"/>
              <a:t>: association administrators, AU administrators must be confirmed and certified.</a:t>
            </a:r>
            <a:endParaRPr lang="zh-CN" altLang="zh-CN" sz="2000" dirty="0"/>
          </a:p>
          <a:p>
            <a:endParaRPr lang="zh-CN" altLang="en-US" dirty="0"/>
          </a:p>
        </p:txBody>
      </p:sp>
    </p:spTree>
    <p:extLst>
      <p:ext uri="{BB962C8B-B14F-4D97-AF65-F5344CB8AC3E}">
        <p14:creationId xmlns:p14="http://schemas.microsoft.com/office/powerpoint/2010/main" val="46032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UC3: Submit Applications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lnSpcReduction="10000"/>
          </a:bodyPr>
          <a:lstStyle/>
          <a:p>
            <a:r>
              <a:rPr lang="en-US" altLang="zh-CN" b="1" dirty="0"/>
              <a:t>Main Success Scenario</a:t>
            </a:r>
            <a:r>
              <a:rPr lang="en-US" altLang="zh-CN" dirty="0"/>
              <a:t>:</a:t>
            </a:r>
            <a:endParaRPr lang="zh-CN" altLang="zh-CN" dirty="0"/>
          </a:p>
          <a:p>
            <a:pPr marL="342900" lvl="0" indent="-342900">
              <a:buFont typeface="+mj-lt"/>
              <a:buAutoNum type="arabicPeriod"/>
            </a:pPr>
            <a:r>
              <a:rPr lang="en-US" altLang="zh-CN" dirty="0"/>
              <a:t>The association administrator logs in the system. If he is the administrator for multiple associations at the same time, selecting one of them to enter the system. </a:t>
            </a:r>
            <a:endParaRPr lang="zh-CN" altLang="zh-CN" dirty="0"/>
          </a:p>
          <a:p>
            <a:pPr marL="342900" lvl="0" indent="-342900">
              <a:buFont typeface="+mj-lt"/>
              <a:buAutoNum type="arabicPeriod"/>
            </a:pPr>
            <a:r>
              <a:rPr lang="en-US" altLang="zh-CN" dirty="0"/>
              <a:t>The association administrator initiates an application.</a:t>
            </a:r>
            <a:endParaRPr lang="zh-CN" altLang="zh-CN" dirty="0"/>
          </a:p>
          <a:p>
            <a:pPr marL="342900" lvl="0" indent="-342900">
              <a:buFont typeface="+mj-lt"/>
              <a:buAutoNum type="arabicPeriod"/>
            </a:pPr>
            <a:r>
              <a:rPr lang="en-US" altLang="zh-CN" dirty="0"/>
              <a:t>Select application types, which includes activity application, reimbursement application and funding application.</a:t>
            </a:r>
            <a:endParaRPr lang="zh-CN" altLang="zh-CN" dirty="0"/>
          </a:p>
          <a:p>
            <a:pPr marL="342900" lvl="0" indent="-342900">
              <a:buFont typeface="+mj-lt"/>
              <a:buAutoNum type="arabicPeriod"/>
            </a:pPr>
            <a:r>
              <a:rPr lang="en-US" altLang="zh-CN" dirty="0"/>
              <a:t>Fill in the necessary information required for the application</a:t>
            </a:r>
            <a:endParaRPr lang="zh-CN" altLang="zh-CN" dirty="0"/>
          </a:p>
          <a:p>
            <a:pPr lvl="1"/>
            <a:r>
              <a:rPr lang="en-US" altLang="zh-CN" dirty="0"/>
              <a:t>4.1 Select the activity application, and fill in the name, holding time and holding place of the activity. Fill in the time and place for advertisement if there is a need to advertise</a:t>
            </a:r>
            <a:endParaRPr lang="zh-CN" altLang="zh-CN" dirty="0"/>
          </a:p>
          <a:p>
            <a:pPr lvl="1"/>
            <a:r>
              <a:rPr lang="en-US" altLang="zh-CN" dirty="0"/>
              <a:t>4.2 Select the reimbursement application, fill in the reasons for the application and the amount of reimbursement</a:t>
            </a:r>
            <a:endParaRPr lang="zh-CN" altLang="zh-CN" dirty="0"/>
          </a:p>
          <a:p>
            <a:pPr lvl="1"/>
            <a:r>
              <a:rPr lang="en-US" altLang="zh-CN" dirty="0"/>
              <a:t>4.3 Select the funding application, fill in the reasons for the funding application, and the amount of funding</a:t>
            </a:r>
            <a:endParaRPr lang="zh-CN" altLang="zh-CN" dirty="0"/>
          </a:p>
          <a:p>
            <a:pPr marL="342900" indent="-342900">
              <a:buFont typeface="+mj-lt"/>
              <a:buAutoNum type="arabicPeriod"/>
            </a:pPr>
            <a:r>
              <a:rPr lang="en-US" altLang="zh-CN" dirty="0"/>
              <a:t>Submit the application and wait for the AU administrator to approve the application. Association administrator can check the status of the submitted application.</a:t>
            </a:r>
            <a:endParaRPr lang="zh-CN" altLang="zh-CN" dirty="0"/>
          </a:p>
          <a:p>
            <a:pPr marL="342900" indent="-342900">
              <a:buFont typeface="+mj-lt"/>
              <a:buAutoNum type="arabicPeriod"/>
            </a:pPr>
            <a:r>
              <a:rPr lang="en-US" altLang="zh-CN" dirty="0"/>
              <a:t>After the application is approved, the system notifies the administrator that the application has been approved and the application is completed.</a:t>
            </a:r>
            <a:endParaRPr lang="zh-CN" altLang="zh-CN" dirty="0"/>
          </a:p>
          <a:p>
            <a:endParaRPr lang="zh-CN" altLang="en-US" dirty="0"/>
          </a:p>
        </p:txBody>
      </p:sp>
    </p:spTree>
    <p:extLst>
      <p:ext uri="{BB962C8B-B14F-4D97-AF65-F5344CB8AC3E}">
        <p14:creationId xmlns:p14="http://schemas.microsoft.com/office/powerpoint/2010/main" val="3557767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UC3: Submit Applications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sz="2000" b="1" dirty="0"/>
              <a:t>Extension</a:t>
            </a:r>
            <a:r>
              <a:rPr lang="en-US" altLang="zh-CN" sz="2000" dirty="0"/>
              <a:t>:</a:t>
            </a:r>
            <a:endParaRPr lang="zh-CN" altLang="zh-CN" sz="2000" dirty="0"/>
          </a:p>
          <a:p>
            <a:r>
              <a:rPr lang="en-US" altLang="zh-CN" sz="2000" dirty="0"/>
              <a:t>5.a Cancel the application</a:t>
            </a:r>
            <a:endParaRPr lang="zh-CN" altLang="zh-CN" sz="2000" dirty="0"/>
          </a:p>
          <a:p>
            <a:r>
              <a:rPr lang="en-US" altLang="zh-CN" sz="2000" dirty="0"/>
              <a:t>1. If the application has not been approved, association administrator can choose to cancel the application. Before the application is cancelled, the system needs to confirm with the user again whether to cancel the application.</a:t>
            </a:r>
            <a:endParaRPr lang="zh-CN" altLang="zh-CN" sz="2000" dirty="0"/>
          </a:p>
          <a:p>
            <a:endParaRPr lang="zh-CN" altLang="zh-CN" sz="2000" dirty="0"/>
          </a:p>
          <a:p>
            <a:r>
              <a:rPr lang="en-US" altLang="zh-CN" sz="2000" dirty="0"/>
              <a:t>6.a The application is rejected</a:t>
            </a:r>
            <a:endParaRPr lang="zh-CN" altLang="zh-CN" sz="2000" dirty="0"/>
          </a:p>
          <a:p>
            <a:r>
              <a:rPr lang="en-US" altLang="zh-CN" sz="2000" dirty="0"/>
              <a:t>1. The system notifies the association administrator that the application fails, and the association administrator checks the reasons for the failure.</a:t>
            </a:r>
            <a:endParaRPr lang="zh-CN" altLang="zh-CN" sz="2000" dirty="0"/>
          </a:p>
          <a:p>
            <a:r>
              <a:rPr lang="en-US" altLang="zh-CN" sz="2000" dirty="0"/>
              <a:t>2. Association administrator can choose to cancel the application or modify the application information to apply again.</a:t>
            </a:r>
            <a:endParaRPr lang="zh-CN" altLang="zh-CN" sz="2000" dirty="0"/>
          </a:p>
          <a:p>
            <a:endParaRPr lang="zh-CN" altLang="en-US" dirty="0"/>
          </a:p>
        </p:txBody>
      </p:sp>
    </p:spTree>
    <p:extLst>
      <p:ext uri="{BB962C8B-B14F-4D97-AF65-F5344CB8AC3E}">
        <p14:creationId xmlns:p14="http://schemas.microsoft.com/office/powerpoint/2010/main" val="3367445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UC4: Examine and Approve Applications</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3" y="1715956"/>
            <a:ext cx="11029615" cy="4847833"/>
          </a:xfrm>
        </p:spPr>
        <p:txBody>
          <a:bodyPr>
            <a:normAutofit/>
          </a:bodyPr>
          <a:lstStyle/>
          <a:p>
            <a:r>
              <a:rPr lang="en-US" altLang="zh-CN" sz="2000" b="1" dirty="0"/>
              <a:t>Scope</a:t>
            </a:r>
            <a:r>
              <a:rPr lang="en-US" altLang="zh-CN" sz="2000" dirty="0"/>
              <a:t>: Association Management System</a:t>
            </a:r>
            <a:endParaRPr lang="zh-CN" altLang="zh-CN" sz="2000" dirty="0"/>
          </a:p>
          <a:p>
            <a:r>
              <a:rPr lang="en-US" altLang="zh-CN" sz="2000" b="1" dirty="0"/>
              <a:t>Level</a:t>
            </a:r>
            <a:r>
              <a:rPr lang="en-US" altLang="zh-CN" sz="2000" dirty="0"/>
              <a:t>: user goal</a:t>
            </a:r>
            <a:endParaRPr lang="zh-CN" altLang="zh-CN" sz="2000" dirty="0"/>
          </a:p>
          <a:p>
            <a:r>
              <a:rPr lang="en-US" altLang="zh-CN" sz="2000" b="1" dirty="0"/>
              <a:t>Primary Actor</a:t>
            </a:r>
            <a:r>
              <a:rPr lang="en-US" altLang="zh-CN" sz="2000" dirty="0"/>
              <a:t>: Associations Union administrator</a:t>
            </a:r>
            <a:endParaRPr lang="zh-CN" altLang="zh-CN" sz="2000" dirty="0"/>
          </a:p>
          <a:p>
            <a:r>
              <a:rPr lang="en-US" altLang="zh-CN" sz="2000" b="1" dirty="0"/>
              <a:t>Stakeholders and Interests</a:t>
            </a:r>
            <a:r>
              <a:rPr lang="en-US" altLang="zh-CN" sz="2000" dirty="0"/>
              <a:t>:</a:t>
            </a:r>
            <a:endParaRPr lang="zh-CN" altLang="zh-CN" sz="2000" dirty="0"/>
          </a:p>
          <a:p>
            <a:pPr lvl="1"/>
            <a:r>
              <a:rPr lang="en-US" altLang="zh-CN" sz="1800" dirty="0"/>
              <a:t>- </a:t>
            </a:r>
            <a:r>
              <a:rPr lang="en-US" altLang="zh-CN" sz="1800" u="sng" dirty="0"/>
              <a:t>Associations Union administrator</a:t>
            </a:r>
            <a:r>
              <a:rPr lang="en-US" altLang="zh-CN" sz="1800" dirty="0"/>
              <a:t>: To correctly handle all kinds of applications submitted by associations.</a:t>
            </a:r>
            <a:endParaRPr lang="zh-CN" altLang="zh-CN" sz="1800" dirty="0"/>
          </a:p>
          <a:p>
            <a:r>
              <a:rPr lang="en-US" altLang="zh-CN" sz="2000" b="1" dirty="0"/>
              <a:t>Preconditions</a:t>
            </a:r>
            <a:r>
              <a:rPr lang="en-US" altLang="zh-CN" sz="2000" dirty="0"/>
              <a:t>: AU administrators must be confirmed and certified.</a:t>
            </a:r>
            <a:endParaRPr lang="zh-CN" altLang="zh-CN" sz="2000" dirty="0"/>
          </a:p>
          <a:p>
            <a:endParaRPr lang="zh-CN" altLang="en-US" dirty="0"/>
          </a:p>
        </p:txBody>
      </p:sp>
    </p:spTree>
    <p:extLst>
      <p:ext uri="{BB962C8B-B14F-4D97-AF65-F5344CB8AC3E}">
        <p14:creationId xmlns:p14="http://schemas.microsoft.com/office/powerpoint/2010/main" val="150626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UC4: Examine and Approve Applications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b="1" dirty="0"/>
              <a:t>Main Success Scenario</a:t>
            </a:r>
            <a:r>
              <a:rPr lang="en-US" altLang="zh-CN" dirty="0"/>
              <a:t>:</a:t>
            </a:r>
            <a:endParaRPr lang="zh-CN" altLang="zh-CN" dirty="0"/>
          </a:p>
          <a:p>
            <a:r>
              <a:rPr lang="en-US" altLang="zh-CN" dirty="0"/>
              <a:t>1. The AU administrator enters the user main view.</a:t>
            </a:r>
            <a:endParaRPr lang="zh-CN" altLang="zh-CN" dirty="0"/>
          </a:p>
          <a:p>
            <a:r>
              <a:rPr lang="en-US" altLang="zh-CN" dirty="0"/>
              <a:t>2. The AU administrator chooses the application management view. </a:t>
            </a:r>
            <a:endParaRPr lang="zh-CN" altLang="zh-CN" dirty="0"/>
          </a:p>
          <a:p>
            <a:r>
              <a:rPr lang="en-US" altLang="zh-CN" dirty="0"/>
              <a:t>3. The AU administrator checks the specific application information, which includes activity application, reimbursement application and funding application.</a:t>
            </a:r>
            <a:endParaRPr lang="zh-CN" altLang="zh-CN" dirty="0"/>
          </a:p>
          <a:p>
            <a:r>
              <a:rPr lang="en-US" altLang="zh-CN" dirty="0"/>
              <a:t>4. The AU administrator can check the loanable status of the applied materials or venues.</a:t>
            </a:r>
            <a:endParaRPr lang="zh-CN" altLang="zh-CN" dirty="0"/>
          </a:p>
          <a:p>
            <a:r>
              <a:rPr lang="en-US" altLang="zh-CN" dirty="0"/>
              <a:t>5. The AU administrator decides whether to approve the application based on the actual situation.</a:t>
            </a:r>
            <a:endParaRPr lang="zh-CN" altLang="zh-CN" dirty="0"/>
          </a:p>
          <a:p>
            <a:r>
              <a:rPr lang="en-US" altLang="zh-CN" dirty="0"/>
              <a:t>6. The AU administrator responds to the application.</a:t>
            </a:r>
            <a:endParaRPr lang="zh-CN" altLang="zh-CN" dirty="0"/>
          </a:p>
          <a:p>
            <a:r>
              <a:rPr lang="en-US" altLang="zh-CN" dirty="0"/>
              <a:t>7. The AU administrator modifies the status of the application and the loanable status of the materials.</a:t>
            </a:r>
            <a:endParaRPr lang="zh-CN" altLang="zh-CN" dirty="0"/>
          </a:p>
          <a:p>
            <a:r>
              <a:rPr lang="en-US" altLang="zh-CN" dirty="0"/>
              <a:t>The AU administrator repeats steps 3-7 until all the applications is processed.</a:t>
            </a:r>
            <a:endParaRPr lang="zh-CN" altLang="zh-CN" dirty="0"/>
          </a:p>
          <a:p>
            <a:r>
              <a:rPr lang="en-US" altLang="zh-CN" dirty="0"/>
              <a:t>8. The AU administrator exits the application management view and returns to the main view. </a:t>
            </a:r>
            <a:endParaRPr lang="zh-CN" altLang="zh-CN" dirty="0"/>
          </a:p>
          <a:p>
            <a:endParaRPr lang="zh-CN" altLang="en-US" dirty="0"/>
          </a:p>
        </p:txBody>
      </p:sp>
    </p:spTree>
    <p:extLst>
      <p:ext uri="{BB962C8B-B14F-4D97-AF65-F5344CB8AC3E}">
        <p14:creationId xmlns:p14="http://schemas.microsoft.com/office/powerpoint/2010/main" val="1797289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片包含 文字&#10;&#10;描述已自动生成">
            <a:extLst>
              <a:ext uri="{FF2B5EF4-FFF2-40B4-BE49-F238E27FC236}">
                <a16:creationId xmlns:a16="http://schemas.microsoft.com/office/drawing/2014/main" id="{AAFB7E07-235D-4BB3-B62C-4215DC44F06A}"/>
              </a:ext>
            </a:extLst>
          </p:cNvPr>
          <p:cNvPicPr>
            <a:picLocks noGrp="1" noChangeAspect="1"/>
          </p:cNvPicPr>
          <p:nvPr>
            <p:ph idx="1"/>
          </p:nvPr>
        </p:nvPicPr>
        <p:blipFill>
          <a:blip r:embed="rId2"/>
          <a:stretch>
            <a:fillRect/>
          </a:stretch>
        </p:blipFill>
        <p:spPr>
          <a:xfrm>
            <a:off x="139563" y="854218"/>
            <a:ext cx="8209556" cy="5787737"/>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45EA4CE-5C26-4973-BE09-04E9D193D1C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altLang="zh-CN" sz="3600" cap="none" dirty="0">
                <a:solidFill>
                  <a:srgbClr val="FFFFFF"/>
                </a:solidFill>
              </a:rPr>
              <a:t>Domain Model</a:t>
            </a:r>
          </a:p>
        </p:txBody>
      </p:sp>
    </p:spTree>
    <p:extLst>
      <p:ext uri="{BB962C8B-B14F-4D97-AF65-F5344CB8AC3E}">
        <p14:creationId xmlns:p14="http://schemas.microsoft.com/office/powerpoint/2010/main" val="347994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7AED-1A40-4D74-B549-A12FF486A80D}"/>
              </a:ext>
            </a:extLst>
          </p:cNvPr>
          <p:cNvSpPr>
            <a:spLocks noGrp="1"/>
          </p:cNvSpPr>
          <p:nvPr>
            <p:ph type="title"/>
          </p:nvPr>
        </p:nvSpPr>
        <p:spPr/>
        <p:txBody>
          <a:bodyPr/>
          <a:lstStyle/>
          <a:p>
            <a:r>
              <a:rPr lang="en-US" altLang="zh-CN" cap="none" dirty="0"/>
              <a:t>Object</a:t>
            </a:r>
            <a:endParaRPr lang="zh-CN" altLang="en-US" cap="none" dirty="0"/>
          </a:p>
        </p:txBody>
      </p:sp>
      <p:sp>
        <p:nvSpPr>
          <p:cNvPr id="3" name="内容占位符 2">
            <a:extLst>
              <a:ext uri="{FF2B5EF4-FFF2-40B4-BE49-F238E27FC236}">
                <a16:creationId xmlns:a16="http://schemas.microsoft.com/office/drawing/2014/main" id="{C28256FC-9D45-4212-9058-7CA1C48FA57B}"/>
              </a:ext>
            </a:extLst>
          </p:cNvPr>
          <p:cNvSpPr>
            <a:spLocks noGrp="1"/>
          </p:cNvSpPr>
          <p:nvPr>
            <p:ph idx="1"/>
          </p:nvPr>
        </p:nvSpPr>
        <p:spPr/>
        <p:txBody>
          <a:bodyPr/>
          <a:lstStyle/>
          <a:p>
            <a:r>
              <a:rPr lang="en-US" altLang="zh-CN" sz="2400" dirty="0"/>
              <a:t>Develop an Android application aimed at association management in university. Correctly define the procedures used by the associations and Associations Union such as registration, information lookup, members management and applications approval to reduce the manual effort made in management and facilitate office automation. Satisfy the general needs of association members and administrators and AU administrators.</a:t>
            </a:r>
          </a:p>
          <a:p>
            <a:endParaRPr lang="zh-CN" altLang="en-US" dirty="0"/>
          </a:p>
        </p:txBody>
      </p:sp>
    </p:spTree>
    <p:extLst>
      <p:ext uri="{BB962C8B-B14F-4D97-AF65-F5344CB8AC3E}">
        <p14:creationId xmlns:p14="http://schemas.microsoft.com/office/powerpoint/2010/main" val="680808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DBD4729-DBDF-40A6-9BA4-E4C97EF6D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5125130-F4AB-465E-8AE2-E583FCAAB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0BA65A2-0302-4468-ADA7-9EC3F9593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图片 4" descr="图片包含 屏幕截图&#10;&#10;描述已自动生成">
            <a:extLst>
              <a:ext uri="{FF2B5EF4-FFF2-40B4-BE49-F238E27FC236}">
                <a16:creationId xmlns:a16="http://schemas.microsoft.com/office/drawing/2014/main" id="{C0072C38-1EE4-42A6-976F-EDDAC642DA34}"/>
              </a:ext>
            </a:extLst>
          </p:cNvPr>
          <p:cNvPicPr>
            <a:picLocks noChangeAspect="1"/>
          </p:cNvPicPr>
          <p:nvPr/>
        </p:nvPicPr>
        <p:blipFill>
          <a:blip r:embed="rId2"/>
          <a:stretch>
            <a:fillRect/>
          </a:stretch>
        </p:blipFill>
        <p:spPr>
          <a:xfrm>
            <a:off x="3016120" y="-17930"/>
            <a:ext cx="9642764" cy="7232073"/>
          </a:xfrm>
          <a:prstGeom prst="rect">
            <a:avLst/>
          </a:prstGeom>
        </p:spPr>
      </p:pic>
      <p:sp>
        <p:nvSpPr>
          <p:cNvPr id="19" name="标题 1">
            <a:extLst>
              <a:ext uri="{FF2B5EF4-FFF2-40B4-BE49-F238E27FC236}">
                <a16:creationId xmlns:a16="http://schemas.microsoft.com/office/drawing/2014/main" id="{AF2E00D8-DF6C-4A30-BC5A-CA82F4B3049E}"/>
              </a:ext>
            </a:extLst>
          </p:cNvPr>
          <p:cNvSpPr>
            <a:spLocks noGrp="1"/>
          </p:cNvSpPr>
          <p:nvPr>
            <p:ph type="title"/>
          </p:nvPr>
        </p:nvSpPr>
        <p:spPr>
          <a:xfrm>
            <a:off x="0" y="2161052"/>
            <a:ext cx="3081576" cy="2085869"/>
          </a:xfrm>
        </p:spPr>
        <p:txBody>
          <a:bodyPr vert="horz" lIns="91440" tIns="45720" rIns="91440" bIns="45720" rtlCol="0" anchor="b">
            <a:normAutofit fontScale="90000"/>
          </a:bodyPr>
          <a:lstStyle/>
          <a:p>
            <a:pPr algn="ctr"/>
            <a:r>
              <a:rPr lang="en-US" altLang="zh-CN" sz="3600" cap="none" dirty="0">
                <a:solidFill>
                  <a:srgbClr val="002060"/>
                </a:solidFill>
              </a:rPr>
              <a:t>Sequence Diagram for General Member Registration</a:t>
            </a:r>
          </a:p>
        </p:txBody>
      </p:sp>
    </p:spTree>
    <p:extLst>
      <p:ext uri="{BB962C8B-B14F-4D97-AF65-F5344CB8AC3E}">
        <p14:creationId xmlns:p14="http://schemas.microsoft.com/office/powerpoint/2010/main" val="88816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1" name="Rectangle 20">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44007809-96B9-44E9-A15A-33B1907685E8}"/>
              </a:ext>
            </a:extLst>
          </p:cNvPr>
          <p:cNvSpPr>
            <a:spLocks noGrp="1"/>
          </p:cNvSpPr>
          <p:nvPr>
            <p:ph type="title"/>
          </p:nvPr>
        </p:nvSpPr>
        <p:spPr>
          <a:xfrm>
            <a:off x="583101" y="2019298"/>
            <a:ext cx="3412067" cy="2971801"/>
          </a:xfrm>
        </p:spPr>
        <p:txBody>
          <a:bodyPr vert="horz" lIns="91440" tIns="45720" rIns="91440" bIns="45720" rtlCol="0" anchor="b">
            <a:normAutofit/>
          </a:bodyPr>
          <a:lstStyle/>
          <a:p>
            <a:pPr algn="ctr"/>
            <a:r>
              <a:rPr lang="en-US" altLang="zh-CN" sz="3600" cap="none" dirty="0"/>
              <a:t>Sequence Diagram for Submitting Applications</a:t>
            </a:r>
            <a:endParaRPr lang="en-US" altLang="zh-CN" sz="3600" dirty="0"/>
          </a:p>
        </p:txBody>
      </p:sp>
      <p:pic>
        <p:nvPicPr>
          <p:cNvPr id="7" name="图片 6" descr="图片包含 文字&#10;&#10;描述已自动生成">
            <a:extLst>
              <a:ext uri="{FF2B5EF4-FFF2-40B4-BE49-F238E27FC236}">
                <a16:creationId xmlns:a16="http://schemas.microsoft.com/office/drawing/2014/main" id="{E7CA2413-87DF-422A-9ADB-378B57B4602D}"/>
              </a:ext>
            </a:extLst>
          </p:cNvPr>
          <p:cNvPicPr>
            <a:picLocks noChangeAspect="1"/>
          </p:cNvPicPr>
          <p:nvPr/>
        </p:nvPicPr>
        <p:blipFill>
          <a:blip r:embed="rId2"/>
          <a:stretch>
            <a:fillRect/>
          </a:stretch>
        </p:blipFill>
        <p:spPr>
          <a:xfrm>
            <a:off x="4952241" y="-17933"/>
            <a:ext cx="6395504" cy="7076615"/>
          </a:xfrm>
          <a:prstGeom prst="rect">
            <a:avLst/>
          </a:prstGeom>
        </p:spPr>
      </p:pic>
    </p:spTree>
    <p:extLst>
      <p:ext uri="{BB962C8B-B14F-4D97-AF65-F5344CB8AC3E}">
        <p14:creationId xmlns:p14="http://schemas.microsoft.com/office/powerpoint/2010/main" val="34728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片包含 屏幕截图&#10;&#10;描述已自动生成">
            <a:extLst>
              <a:ext uri="{FF2B5EF4-FFF2-40B4-BE49-F238E27FC236}">
                <a16:creationId xmlns:a16="http://schemas.microsoft.com/office/drawing/2014/main" id="{DC711B77-9691-4232-9D58-8B80893B4B71}"/>
              </a:ext>
            </a:extLst>
          </p:cNvPr>
          <p:cNvPicPr>
            <a:picLocks noGrp="1" noChangeAspect="1"/>
          </p:cNvPicPr>
          <p:nvPr>
            <p:ph idx="1"/>
          </p:nvPr>
        </p:nvPicPr>
        <p:blipFill>
          <a:blip r:embed="rId2"/>
          <a:stretch>
            <a:fillRect/>
          </a:stretch>
        </p:blipFill>
        <p:spPr>
          <a:xfrm>
            <a:off x="-88629" y="219427"/>
            <a:ext cx="8476965" cy="6675610"/>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C7460C60-77E2-4B29-B0EC-FC928FAEFEF5}"/>
              </a:ext>
            </a:extLst>
          </p:cNvPr>
          <p:cNvSpPr>
            <a:spLocks noGrp="1"/>
          </p:cNvSpPr>
          <p:nvPr>
            <p:ph type="title"/>
          </p:nvPr>
        </p:nvSpPr>
        <p:spPr>
          <a:xfrm>
            <a:off x="8388336" y="2386065"/>
            <a:ext cx="3081576" cy="2085869"/>
          </a:xfrm>
        </p:spPr>
        <p:txBody>
          <a:bodyPr vert="horz" lIns="91440" tIns="45720" rIns="91440" bIns="45720" rtlCol="0" anchor="b">
            <a:normAutofit fontScale="90000"/>
          </a:bodyPr>
          <a:lstStyle/>
          <a:p>
            <a:pPr algn="ctr"/>
            <a:r>
              <a:rPr lang="en-US" altLang="zh-CN" sz="3600" cap="none" dirty="0"/>
              <a:t>Sequence Diagram for Examining and Approving Applications</a:t>
            </a:r>
            <a:endParaRPr lang="en-US" altLang="zh-CN" sz="3600" dirty="0">
              <a:solidFill>
                <a:srgbClr val="FFFFFF"/>
              </a:solidFill>
            </a:endParaRPr>
          </a:p>
        </p:txBody>
      </p:sp>
    </p:spTree>
    <p:extLst>
      <p:ext uri="{BB962C8B-B14F-4D97-AF65-F5344CB8AC3E}">
        <p14:creationId xmlns:p14="http://schemas.microsoft.com/office/powerpoint/2010/main" val="2687095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内容占位符 8">
            <a:extLst>
              <a:ext uri="{FF2B5EF4-FFF2-40B4-BE49-F238E27FC236}">
                <a16:creationId xmlns:a16="http://schemas.microsoft.com/office/drawing/2014/main" id="{08F0A9C7-70D3-4A99-BCE0-7966CB3FC98A}"/>
              </a:ext>
            </a:extLst>
          </p:cNvPr>
          <p:cNvPicPr>
            <a:picLocks noChangeAspect="1"/>
          </p:cNvPicPr>
          <p:nvPr/>
        </p:nvPicPr>
        <p:blipFill>
          <a:blip r:embed="rId2"/>
          <a:stretch>
            <a:fillRect/>
          </a:stretch>
        </p:blipFill>
        <p:spPr>
          <a:xfrm>
            <a:off x="2823382" y="84928"/>
            <a:ext cx="9368618" cy="7003042"/>
          </a:xfrm>
          <a:prstGeom prst="rect">
            <a:avLst/>
          </a:prstGeom>
        </p:spPr>
      </p:pic>
      <p:sp>
        <p:nvSpPr>
          <p:cNvPr id="15" name="标题 1">
            <a:extLst>
              <a:ext uri="{FF2B5EF4-FFF2-40B4-BE49-F238E27FC236}">
                <a16:creationId xmlns:a16="http://schemas.microsoft.com/office/drawing/2014/main" id="{327F5BB8-0DB1-49D4-8FA5-7609E5035BA0}"/>
              </a:ext>
            </a:extLst>
          </p:cNvPr>
          <p:cNvSpPr>
            <a:spLocks noGrp="1"/>
          </p:cNvSpPr>
          <p:nvPr>
            <p:ph type="title"/>
          </p:nvPr>
        </p:nvSpPr>
        <p:spPr>
          <a:xfrm>
            <a:off x="0" y="1185580"/>
            <a:ext cx="3412067" cy="2971801"/>
          </a:xfrm>
        </p:spPr>
        <p:txBody>
          <a:bodyPr vert="horz" lIns="91440" tIns="45720" rIns="91440" bIns="45720" rtlCol="0" anchor="b">
            <a:normAutofit/>
          </a:bodyPr>
          <a:lstStyle/>
          <a:p>
            <a:pPr algn="ctr"/>
            <a:r>
              <a:rPr lang="en-US" altLang="zh-CN" sz="3600" cap="none" dirty="0"/>
              <a:t>Class</a:t>
            </a:r>
            <a:br>
              <a:rPr lang="en-US" altLang="zh-CN" sz="3600" dirty="0"/>
            </a:br>
            <a:r>
              <a:rPr lang="en-US" altLang="zh-CN" sz="3600" cap="none" dirty="0"/>
              <a:t>Diagram</a:t>
            </a:r>
          </a:p>
        </p:txBody>
      </p:sp>
    </p:spTree>
    <p:extLst>
      <p:ext uri="{BB962C8B-B14F-4D97-AF65-F5344CB8AC3E}">
        <p14:creationId xmlns:p14="http://schemas.microsoft.com/office/powerpoint/2010/main" val="327833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8C2EB-761A-45E6-92F3-72396EFCB304}"/>
              </a:ext>
            </a:extLst>
          </p:cNvPr>
          <p:cNvSpPr>
            <a:spLocks noGrp="1"/>
          </p:cNvSpPr>
          <p:nvPr>
            <p:ph type="title"/>
          </p:nvPr>
        </p:nvSpPr>
        <p:spPr/>
        <p:txBody>
          <a:bodyPr/>
          <a:lstStyle/>
          <a:p>
            <a:r>
              <a:rPr lang="en-US" altLang="zh-CN" cap="none" dirty="0"/>
              <a:t>Requirement</a:t>
            </a:r>
            <a:endParaRPr lang="zh-CN" altLang="en-US" cap="none" dirty="0"/>
          </a:p>
        </p:txBody>
      </p:sp>
      <p:sp>
        <p:nvSpPr>
          <p:cNvPr id="3" name="内容占位符 2">
            <a:extLst>
              <a:ext uri="{FF2B5EF4-FFF2-40B4-BE49-F238E27FC236}">
                <a16:creationId xmlns:a16="http://schemas.microsoft.com/office/drawing/2014/main" id="{A6D40192-C223-4C7C-877D-09F7FFB2E12E}"/>
              </a:ext>
            </a:extLst>
          </p:cNvPr>
          <p:cNvSpPr>
            <a:spLocks noGrp="1"/>
          </p:cNvSpPr>
          <p:nvPr>
            <p:ph idx="1"/>
          </p:nvPr>
        </p:nvSpPr>
        <p:spPr>
          <a:xfrm>
            <a:off x="581192" y="2180496"/>
            <a:ext cx="11029615" cy="4677504"/>
          </a:xfrm>
        </p:spPr>
        <p:txBody>
          <a:bodyPr>
            <a:normAutofit/>
          </a:bodyPr>
          <a:lstStyle/>
          <a:p>
            <a:r>
              <a:rPr lang="en-US" altLang="zh-CN" u="sng" dirty="0"/>
              <a:t>Needs of general member:</a:t>
            </a:r>
            <a:endParaRPr lang="zh-CN" altLang="zh-CN" dirty="0"/>
          </a:p>
          <a:p>
            <a:pPr lvl="1"/>
            <a:r>
              <a:rPr lang="en-US" altLang="zh-CN" dirty="0"/>
              <a:t>(1) General member joins and quits the association.</a:t>
            </a:r>
            <a:endParaRPr lang="zh-CN" altLang="zh-CN" dirty="0"/>
          </a:p>
          <a:p>
            <a:pPr lvl="1"/>
            <a:r>
              <a:rPr lang="en-US" altLang="zh-CN" dirty="0"/>
              <a:t>(2) General member views the basic information of the association, including membership information and activity information, etc.</a:t>
            </a:r>
            <a:endParaRPr lang="zh-CN" altLang="zh-CN" dirty="0"/>
          </a:p>
          <a:p>
            <a:pPr marL="0" indent="0">
              <a:buNone/>
            </a:pPr>
            <a:r>
              <a:rPr lang="en-US" altLang="zh-CN" b="1" dirty="0"/>
              <a:t> </a:t>
            </a:r>
            <a:endParaRPr lang="zh-CN" altLang="zh-CN" dirty="0"/>
          </a:p>
          <a:p>
            <a:r>
              <a:rPr lang="en-US" altLang="zh-CN" u="sng" dirty="0"/>
              <a:t>Needs of association administrator:</a:t>
            </a:r>
            <a:endParaRPr lang="zh-CN" altLang="zh-CN" dirty="0"/>
          </a:p>
          <a:p>
            <a:pPr lvl="1"/>
            <a:r>
              <a:rPr lang="en-US" altLang="zh-CN" dirty="0"/>
              <a:t>(1) Association administrator submits different type of applications, including activity application, reimbursement application, etc.</a:t>
            </a:r>
            <a:endParaRPr lang="zh-CN" altLang="zh-CN" dirty="0"/>
          </a:p>
          <a:p>
            <a:pPr lvl="1"/>
            <a:r>
              <a:rPr lang="en-US" altLang="zh-CN" dirty="0"/>
              <a:t>(2) Association administrator examines and approves the application submitted by general member.</a:t>
            </a:r>
            <a:endParaRPr lang="zh-CN" altLang="zh-CN" dirty="0"/>
          </a:p>
          <a:p>
            <a:pPr lvl="1"/>
            <a:r>
              <a:rPr lang="en-US" altLang="zh-CN" dirty="0"/>
              <a:t>(3) Association administrator can view and modify the association information.</a:t>
            </a:r>
            <a:endParaRPr lang="zh-CN" altLang="zh-CN" dirty="0"/>
          </a:p>
          <a:p>
            <a:pPr lvl="1"/>
            <a:r>
              <a:rPr lang="en-US" altLang="zh-CN" dirty="0"/>
              <a:t>(4) Association administrator adds, deletes and edits documents needed for the daily work of the association.</a:t>
            </a:r>
            <a:endParaRPr lang="zh-CN" altLang="zh-CN" dirty="0"/>
          </a:p>
          <a:p>
            <a:endParaRPr lang="zh-CN" altLang="en-US" dirty="0"/>
          </a:p>
        </p:txBody>
      </p:sp>
    </p:spTree>
    <p:extLst>
      <p:ext uri="{BB962C8B-B14F-4D97-AF65-F5344CB8AC3E}">
        <p14:creationId xmlns:p14="http://schemas.microsoft.com/office/powerpoint/2010/main" val="44580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8C2EB-761A-45E6-92F3-72396EFCB304}"/>
              </a:ext>
            </a:extLst>
          </p:cNvPr>
          <p:cNvSpPr>
            <a:spLocks noGrp="1"/>
          </p:cNvSpPr>
          <p:nvPr>
            <p:ph type="title"/>
          </p:nvPr>
        </p:nvSpPr>
        <p:spPr/>
        <p:txBody>
          <a:bodyPr/>
          <a:lstStyle/>
          <a:p>
            <a:r>
              <a:rPr lang="en-US" altLang="zh-CN" cap="none" dirty="0"/>
              <a:t>Requirement (Cont.)</a:t>
            </a:r>
            <a:endParaRPr lang="zh-CN" altLang="en-US" cap="none" dirty="0"/>
          </a:p>
        </p:txBody>
      </p:sp>
      <p:sp>
        <p:nvSpPr>
          <p:cNvPr id="3" name="内容占位符 2">
            <a:extLst>
              <a:ext uri="{FF2B5EF4-FFF2-40B4-BE49-F238E27FC236}">
                <a16:creationId xmlns:a16="http://schemas.microsoft.com/office/drawing/2014/main" id="{A6D40192-C223-4C7C-877D-09F7FFB2E12E}"/>
              </a:ext>
            </a:extLst>
          </p:cNvPr>
          <p:cNvSpPr>
            <a:spLocks noGrp="1"/>
          </p:cNvSpPr>
          <p:nvPr>
            <p:ph idx="1"/>
          </p:nvPr>
        </p:nvSpPr>
        <p:spPr>
          <a:xfrm>
            <a:off x="581193" y="2046024"/>
            <a:ext cx="11029615" cy="4910587"/>
          </a:xfrm>
        </p:spPr>
        <p:txBody>
          <a:bodyPr>
            <a:normAutofit/>
          </a:bodyPr>
          <a:lstStyle/>
          <a:p>
            <a:r>
              <a:rPr lang="en-US" altLang="zh-CN" u="sng" dirty="0"/>
              <a:t>Needs of Associations Union administrator:</a:t>
            </a:r>
            <a:endParaRPr lang="zh-CN" altLang="zh-CN" dirty="0"/>
          </a:p>
          <a:p>
            <a:pPr lvl="1"/>
            <a:r>
              <a:rPr lang="en-US" altLang="zh-CN" dirty="0"/>
              <a:t>(1) Associations Union administrator creates and cancels an association.</a:t>
            </a:r>
            <a:endParaRPr lang="zh-CN" altLang="zh-CN" dirty="0"/>
          </a:p>
          <a:p>
            <a:pPr lvl="1"/>
            <a:r>
              <a:rPr lang="en-US" altLang="zh-CN" dirty="0"/>
              <a:t>(2) Associations Union administrator examines and approves different kinds of applications submitted by the associations and modifies the state of applications.</a:t>
            </a:r>
            <a:endParaRPr lang="zh-CN" altLang="zh-CN" dirty="0"/>
          </a:p>
          <a:p>
            <a:pPr lvl="1"/>
            <a:r>
              <a:rPr lang="en-US" altLang="zh-CN" dirty="0"/>
              <a:t>(3) Associations Union administrator views the information of all associations.</a:t>
            </a:r>
            <a:endParaRPr lang="zh-CN" altLang="zh-CN" dirty="0"/>
          </a:p>
          <a:p>
            <a:pPr lvl="1"/>
            <a:r>
              <a:rPr lang="en-US" altLang="zh-CN" dirty="0"/>
              <a:t>(4) Associations Union administrator edits the material information and modifies the state of material lending.</a:t>
            </a:r>
            <a:endParaRPr lang="zh-CN" altLang="zh-CN" dirty="0"/>
          </a:p>
          <a:p>
            <a:pPr marL="0" indent="0">
              <a:buNone/>
            </a:pPr>
            <a:endParaRPr lang="zh-CN" altLang="zh-CN" dirty="0"/>
          </a:p>
          <a:p>
            <a:r>
              <a:rPr lang="en-US" altLang="zh-CN" u="sng" dirty="0"/>
              <a:t>Needs of system administrator:</a:t>
            </a:r>
            <a:endParaRPr lang="zh-CN" altLang="zh-CN" dirty="0"/>
          </a:p>
          <a:p>
            <a:pPr lvl="1"/>
            <a:r>
              <a:rPr lang="en-US" altLang="zh-CN" dirty="0"/>
              <a:t>(1) System administrator can add and delete system users and import the information of users.</a:t>
            </a:r>
            <a:endParaRPr lang="zh-CN" altLang="zh-CN" dirty="0"/>
          </a:p>
          <a:p>
            <a:pPr lvl="1"/>
            <a:r>
              <a:rPr lang="en-US" altLang="zh-CN" dirty="0"/>
              <a:t>(2) System administrator modifies the authorizations of users.</a:t>
            </a:r>
            <a:endParaRPr lang="zh-CN" altLang="zh-CN" dirty="0"/>
          </a:p>
          <a:p>
            <a:endParaRPr lang="zh-CN" altLang="en-US" dirty="0"/>
          </a:p>
        </p:txBody>
      </p:sp>
    </p:spTree>
    <p:extLst>
      <p:ext uri="{BB962C8B-B14F-4D97-AF65-F5344CB8AC3E}">
        <p14:creationId xmlns:p14="http://schemas.microsoft.com/office/powerpoint/2010/main" val="11765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D055A6E6-461F-49B3-97A4-6C4C5F083481}"/>
              </a:ext>
            </a:extLst>
          </p:cNvPr>
          <p:cNvSpPr>
            <a:spLocks noGrp="1"/>
          </p:cNvSpPr>
          <p:nvPr>
            <p:ph type="title"/>
          </p:nvPr>
        </p:nvSpPr>
        <p:spPr>
          <a:xfrm>
            <a:off x="601255" y="702156"/>
            <a:ext cx="3409783" cy="1013800"/>
          </a:xfrm>
        </p:spPr>
        <p:txBody>
          <a:bodyPr>
            <a:normAutofit/>
          </a:bodyPr>
          <a:lstStyle/>
          <a:p>
            <a:r>
              <a:rPr lang="en-US" altLang="zh-CN" cap="none" dirty="0"/>
              <a:t>Use Case Diagram</a:t>
            </a:r>
            <a:endParaRPr lang="zh-CN" altLang="en-US" cap="none" dirty="0"/>
          </a:p>
        </p:txBody>
      </p:sp>
      <p:pic>
        <p:nvPicPr>
          <p:cNvPr id="8" name="内容占位符 4">
            <a:extLst>
              <a:ext uri="{FF2B5EF4-FFF2-40B4-BE49-F238E27FC236}">
                <a16:creationId xmlns:a16="http://schemas.microsoft.com/office/drawing/2014/main" id="{0A30A1B3-8267-4137-9706-C7C56023AAE1}"/>
              </a:ext>
            </a:extLst>
          </p:cNvPr>
          <p:cNvPicPr>
            <a:picLocks noChangeAspect="1"/>
          </p:cNvPicPr>
          <p:nvPr/>
        </p:nvPicPr>
        <p:blipFill>
          <a:blip r:embed="rId2"/>
          <a:stretch>
            <a:fillRect/>
          </a:stretch>
        </p:blipFill>
        <p:spPr>
          <a:xfrm>
            <a:off x="4162879" y="614405"/>
            <a:ext cx="8112248" cy="6541460"/>
          </a:xfrm>
          <a:prstGeom prst="rect">
            <a:avLst/>
          </a:prstGeom>
        </p:spPr>
      </p:pic>
    </p:spTree>
    <p:extLst>
      <p:ext uri="{BB962C8B-B14F-4D97-AF65-F5344CB8AC3E}">
        <p14:creationId xmlns:p14="http://schemas.microsoft.com/office/powerpoint/2010/main" val="175619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UC1: Conduct General Operations</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b="1" dirty="0"/>
              <a:t>Scope</a:t>
            </a:r>
            <a:r>
              <a:rPr lang="en-US" altLang="zh-CN" dirty="0"/>
              <a:t>: Association Management System</a:t>
            </a:r>
            <a:endParaRPr lang="zh-CN" altLang="zh-CN" dirty="0"/>
          </a:p>
          <a:p>
            <a:r>
              <a:rPr lang="en-US" altLang="zh-CN" b="1" dirty="0"/>
              <a:t>Level</a:t>
            </a:r>
            <a:r>
              <a:rPr lang="en-US" altLang="zh-CN" dirty="0"/>
              <a:t>: user goal</a:t>
            </a:r>
            <a:endParaRPr lang="zh-CN" altLang="zh-CN" dirty="0"/>
          </a:p>
          <a:p>
            <a:r>
              <a:rPr lang="en-US" altLang="zh-CN" b="1" dirty="0"/>
              <a:t>Primary Actor</a:t>
            </a:r>
            <a:r>
              <a:rPr lang="en-US" altLang="zh-CN" dirty="0"/>
              <a:t>: system administrator, Associations Union administrator, association administrator, general member</a:t>
            </a:r>
            <a:endParaRPr lang="zh-CN" altLang="zh-CN" dirty="0"/>
          </a:p>
          <a:p>
            <a:r>
              <a:rPr lang="en-US" altLang="zh-CN" b="1" dirty="0"/>
              <a:t>Stakeholders and Interests</a:t>
            </a:r>
            <a:r>
              <a:rPr lang="en-US" altLang="zh-CN" dirty="0"/>
              <a:t>:</a:t>
            </a:r>
            <a:endParaRPr lang="zh-CN" altLang="zh-CN" dirty="0"/>
          </a:p>
          <a:p>
            <a:pPr lvl="1"/>
            <a:r>
              <a:rPr lang="en-US" altLang="zh-CN" dirty="0"/>
              <a:t>- </a:t>
            </a:r>
            <a:r>
              <a:rPr lang="en-US" altLang="zh-CN" u="sng" dirty="0"/>
              <a:t>Association administrator</a:t>
            </a:r>
            <a:r>
              <a:rPr lang="en-US" altLang="zh-CN" dirty="0"/>
              <a:t>: To easily manage basic information, administrative information, and association members information. Being able to submit activities application, apply for reimbursement, apply for funding online. To save and manage association files, activity records, photos, videos, etc.</a:t>
            </a:r>
            <a:endParaRPr lang="zh-CN" altLang="zh-CN" dirty="0"/>
          </a:p>
          <a:p>
            <a:pPr lvl="1"/>
            <a:r>
              <a:rPr lang="en-US" altLang="zh-CN" dirty="0"/>
              <a:t>- </a:t>
            </a:r>
            <a:r>
              <a:rPr lang="en-US" altLang="zh-CN" u="sng" dirty="0"/>
              <a:t>Associations Union administrator</a:t>
            </a:r>
            <a:r>
              <a:rPr lang="en-US" altLang="zh-CN" dirty="0"/>
              <a:t>: To correctly handle all kinds of applications submitted by associations and manage the associations.</a:t>
            </a:r>
            <a:endParaRPr lang="zh-CN" altLang="zh-CN" dirty="0"/>
          </a:p>
          <a:p>
            <a:pPr lvl="1"/>
            <a:r>
              <a:rPr lang="en-US" altLang="zh-CN" dirty="0"/>
              <a:t>- </a:t>
            </a:r>
            <a:r>
              <a:rPr lang="en-US" altLang="zh-CN" u="sng" dirty="0"/>
              <a:t>General member</a:t>
            </a:r>
            <a:r>
              <a:rPr lang="en-US" altLang="zh-CN" dirty="0"/>
              <a:t>: To join and quit the association and to view varieties of information related to the association.</a:t>
            </a:r>
            <a:endParaRPr lang="zh-CN" altLang="zh-CN" dirty="0"/>
          </a:p>
          <a:p>
            <a:pPr lvl="1"/>
            <a:r>
              <a:rPr lang="en-US" altLang="zh-CN" dirty="0"/>
              <a:t>- </a:t>
            </a:r>
            <a:r>
              <a:rPr lang="en-US" altLang="zh-CN" u="sng" dirty="0"/>
              <a:t>System administrator</a:t>
            </a:r>
            <a:r>
              <a:rPr lang="en-US" altLang="zh-CN" dirty="0"/>
              <a:t>: To implement account management and authorization management. </a:t>
            </a:r>
            <a:endParaRPr lang="zh-CN" altLang="zh-CN" dirty="0"/>
          </a:p>
          <a:p>
            <a:r>
              <a:rPr lang="en-US" altLang="zh-CN" b="1" dirty="0"/>
              <a:t>Preconditions</a:t>
            </a:r>
            <a:r>
              <a:rPr lang="en-US" altLang="zh-CN" dirty="0"/>
              <a:t>: association administrators, AU administrators and general members must be confirmed and certified.</a:t>
            </a:r>
            <a:endParaRPr lang="zh-CN" altLang="zh-CN" dirty="0"/>
          </a:p>
          <a:p>
            <a:endParaRPr lang="zh-CN" altLang="en-US" dirty="0"/>
          </a:p>
        </p:txBody>
      </p:sp>
    </p:spTree>
    <p:extLst>
      <p:ext uri="{BB962C8B-B14F-4D97-AF65-F5344CB8AC3E}">
        <p14:creationId xmlns:p14="http://schemas.microsoft.com/office/powerpoint/2010/main" val="231280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UC1: Conduct General Operations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a:bodyPr>
          <a:lstStyle/>
          <a:p>
            <a:r>
              <a:rPr lang="en-US" altLang="zh-CN" b="1" dirty="0"/>
              <a:t>Main Success Scenario:</a:t>
            </a:r>
            <a:endParaRPr lang="zh-CN" altLang="zh-CN" dirty="0"/>
          </a:p>
          <a:p>
            <a:r>
              <a:rPr lang="en-US" altLang="zh-CN" dirty="0"/>
              <a:t>1. The user logs in through the username and password, enters the user's main view, and the view is correctly displayed according to the user's role.</a:t>
            </a:r>
            <a:endParaRPr lang="zh-CN" altLang="zh-CN" dirty="0"/>
          </a:p>
          <a:p>
            <a:endParaRPr lang="zh-CN" altLang="zh-CN" dirty="0"/>
          </a:p>
          <a:p>
            <a:r>
              <a:rPr lang="en-US" altLang="zh-CN" u="sng" dirty="0"/>
              <a:t>A. General members register</a:t>
            </a:r>
            <a:endParaRPr lang="zh-CN" altLang="zh-CN" dirty="0"/>
          </a:p>
          <a:p>
            <a:pPr lvl="1"/>
            <a:r>
              <a:rPr lang="en-US" altLang="zh-CN" dirty="0"/>
              <a:t>1. General members choose the association they want to join</a:t>
            </a:r>
            <a:endParaRPr lang="zh-CN" altLang="zh-CN" dirty="0"/>
          </a:p>
          <a:p>
            <a:pPr lvl="1"/>
            <a:r>
              <a:rPr lang="en-US" altLang="zh-CN" dirty="0"/>
              <a:t>2. General members view the membership fee</a:t>
            </a:r>
            <a:endParaRPr lang="zh-CN" altLang="zh-CN" dirty="0"/>
          </a:p>
          <a:p>
            <a:pPr lvl="1"/>
            <a:r>
              <a:rPr lang="en-US" altLang="zh-CN" dirty="0"/>
              <a:t>3. General members choose their identity</a:t>
            </a:r>
            <a:endParaRPr lang="zh-CN" altLang="zh-CN" dirty="0"/>
          </a:p>
          <a:p>
            <a:pPr lvl="1"/>
            <a:r>
              <a:rPr lang="en-US" altLang="zh-CN" dirty="0"/>
              <a:t>4. General members submit the registration application</a:t>
            </a:r>
            <a:endParaRPr lang="zh-CN" altLang="zh-CN" dirty="0"/>
          </a:p>
          <a:p>
            <a:pPr lvl="1"/>
            <a:r>
              <a:rPr lang="en-US" altLang="zh-CN" dirty="0"/>
              <a:t>5. Application sent appropriately to the association or AU</a:t>
            </a:r>
            <a:endParaRPr lang="zh-CN" altLang="zh-CN" dirty="0"/>
          </a:p>
          <a:p>
            <a:pPr lvl="1"/>
            <a:r>
              <a:rPr lang="en-US" altLang="zh-CN" dirty="0"/>
              <a:t>6. General members exit the application view and return to the main view</a:t>
            </a:r>
            <a:endParaRPr lang="zh-CN" altLang="zh-CN" dirty="0"/>
          </a:p>
          <a:p>
            <a:endParaRPr lang="zh-CN" altLang="en-US" dirty="0"/>
          </a:p>
        </p:txBody>
      </p:sp>
    </p:spTree>
    <p:extLst>
      <p:ext uri="{BB962C8B-B14F-4D97-AF65-F5344CB8AC3E}">
        <p14:creationId xmlns:p14="http://schemas.microsoft.com/office/powerpoint/2010/main" val="860998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UC1: Conduct General Operations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fontScale="62500" lnSpcReduction="20000"/>
          </a:bodyPr>
          <a:lstStyle/>
          <a:p>
            <a:r>
              <a:rPr lang="en-US" altLang="zh-CN" sz="2900" u="sng" dirty="0"/>
              <a:t>B. General members view information</a:t>
            </a:r>
            <a:endParaRPr lang="zh-CN" altLang="zh-CN" sz="2900" dirty="0"/>
          </a:p>
          <a:p>
            <a:pPr lvl="1"/>
            <a:r>
              <a:rPr lang="en-US" altLang="zh-CN" sz="2900" dirty="0"/>
              <a:t>1. General members choose an association that they join</a:t>
            </a:r>
            <a:endParaRPr lang="zh-CN" altLang="zh-CN" sz="2900" dirty="0"/>
          </a:p>
          <a:p>
            <a:pPr lvl="1"/>
            <a:r>
              <a:rPr lang="en-US" altLang="zh-CN" sz="2900" dirty="0"/>
              <a:t>2. General members select the information they need to view, such as association basic information, members information, activities information, and related documents</a:t>
            </a:r>
            <a:endParaRPr lang="zh-CN" altLang="zh-CN" sz="2900" dirty="0"/>
          </a:p>
          <a:p>
            <a:pPr lvl="1"/>
            <a:r>
              <a:rPr lang="en-US" altLang="zh-CN" sz="2900" dirty="0"/>
              <a:t>3. General members exit the association information view and return to the association selection view</a:t>
            </a:r>
            <a:endParaRPr lang="zh-CN" altLang="zh-CN" sz="2900" dirty="0"/>
          </a:p>
          <a:p>
            <a:pPr marL="0" indent="0">
              <a:buNone/>
            </a:pPr>
            <a:endParaRPr lang="zh-CN" altLang="zh-CN" sz="1900" dirty="0"/>
          </a:p>
          <a:p>
            <a:r>
              <a:rPr lang="en-US" altLang="zh-CN" sz="2900" u="sng" dirty="0"/>
              <a:t>C. Association administrators’ operations</a:t>
            </a:r>
            <a:endParaRPr lang="zh-CN" altLang="zh-CN" sz="2900" dirty="0"/>
          </a:p>
          <a:p>
            <a:pPr lvl="1"/>
            <a:r>
              <a:rPr lang="en-US" altLang="zh-CN" sz="2600" u="sng" dirty="0"/>
              <a:t>C1. Association administrators manage applicants</a:t>
            </a:r>
            <a:endParaRPr lang="zh-CN" altLang="zh-CN" sz="2600" dirty="0"/>
          </a:p>
          <a:p>
            <a:pPr lvl="2"/>
            <a:r>
              <a:rPr lang="en-US" altLang="zh-CN" sz="2600" dirty="0"/>
              <a:t>1. The association administrators choose the association they take charge of</a:t>
            </a:r>
            <a:endParaRPr lang="zh-CN" altLang="zh-CN" sz="2600" dirty="0"/>
          </a:p>
          <a:p>
            <a:pPr lvl="2"/>
            <a:r>
              <a:rPr lang="en-US" altLang="zh-CN" sz="2600" dirty="0"/>
              <a:t>2. Association administrators choose applications management view</a:t>
            </a:r>
            <a:endParaRPr lang="zh-CN" altLang="zh-CN" sz="2600" dirty="0"/>
          </a:p>
          <a:p>
            <a:pPr lvl="2"/>
            <a:r>
              <a:rPr lang="en-US" altLang="zh-CN" sz="2600" dirty="0"/>
              <a:t>3. Association administrators set membership fee</a:t>
            </a:r>
            <a:endParaRPr lang="zh-CN" altLang="zh-CN" sz="2600" dirty="0"/>
          </a:p>
          <a:p>
            <a:pPr lvl="2"/>
            <a:r>
              <a:rPr lang="en-US" altLang="zh-CN" sz="2600" dirty="0"/>
              <a:t>4. Association administrators view the list of applicants</a:t>
            </a:r>
            <a:endParaRPr lang="zh-CN" altLang="zh-CN" sz="2600" dirty="0"/>
          </a:p>
          <a:p>
            <a:pPr lvl="2"/>
            <a:r>
              <a:rPr lang="en-US" altLang="zh-CN" sz="2600" dirty="0"/>
              <a:t>5. The association administrators approve the applications for those who have paid membership fee</a:t>
            </a:r>
            <a:endParaRPr lang="zh-CN" altLang="zh-CN" sz="2600" dirty="0"/>
          </a:p>
          <a:p>
            <a:pPr lvl="2"/>
            <a:r>
              <a:rPr lang="en-US" altLang="zh-CN" sz="2600" dirty="0"/>
              <a:t>6. The association administrators exit the current association view and return to the association selection view</a:t>
            </a:r>
            <a:endParaRPr lang="zh-CN" altLang="zh-CN" sz="2600" dirty="0"/>
          </a:p>
          <a:p>
            <a:endParaRPr lang="zh-CN" altLang="en-US" dirty="0"/>
          </a:p>
        </p:txBody>
      </p:sp>
    </p:spTree>
    <p:extLst>
      <p:ext uri="{BB962C8B-B14F-4D97-AF65-F5344CB8AC3E}">
        <p14:creationId xmlns:p14="http://schemas.microsoft.com/office/powerpoint/2010/main" val="208442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72242-BFC8-43C4-BDCB-FF66EF402FE9}"/>
              </a:ext>
            </a:extLst>
          </p:cNvPr>
          <p:cNvSpPr>
            <a:spLocks noGrp="1"/>
          </p:cNvSpPr>
          <p:nvPr>
            <p:ph type="title"/>
          </p:nvPr>
        </p:nvSpPr>
        <p:spPr/>
        <p:txBody>
          <a:bodyPr/>
          <a:lstStyle/>
          <a:p>
            <a:r>
              <a:rPr lang="en-US" altLang="zh-CN" cap="none" dirty="0"/>
              <a:t>UC1: Conduct General Operations (Cont.)</a:t>
            </a:r>
            <a:endParaRPr lang="zh-CN" altLang="en-US" cap="none" dirty="0"/>
          </a:p>
        </p:txBody>
      </p:sp>
      <p:sp>
        <p:nvSpPr>
          <p:cNvPr id="3" name="内容占位符 2">
            <a:extLst>
              <a:ext uri="{FF2B5EF4-FFF2-40B4-BE49-F238E27FC236}">
                <a16:creationId xmlns:a16="http://schemas.microsoft.com/office/drawing/2014/main" id="{0697784D-CEEC-43C0-9FEF-707B09EFEBA7}"/>
              </a:ext>
            </a:extLst>
          </p:cNvPr>
          <p:cNvSpPr>
            <a:spLocks noGrp="1"/>
          </p:cNvSpPr>
          <p:nvPr>
            <p:ph idx="1"/>
          </p:nvPr>
        </p:nvSpPr>
        <p:spPr>
          <a:xfrm>
            <a:off x="581191" y="2010167"/>
            <a:ext cx="11029615" cy="4847833"/>
          </a:xfrm>
        </p:spPr>
        <p:txBody>
          <a:bodyPr>
            <a:normAutofit lnSpcReduction="10000"/>
          </a:bodyPr>
          <a:lstStyle/>
          <a:p>
            <a:r>
              <a:rPr lang="en-US" altLang="zh-CN" u="sng" dirty="0"/>
              <a:t>C2. Association administrators view and modify information</a:t>
            </a:r>
            <a:endParaRPr lang="zh-CN" altLang="zh-CN" dirty="0"/>
          </a:p>
          <a:p>
            <a:pPr lvl="1"/>
            <a:r>
              <a:rPr lang="en-US" altLang="zh-CN" dirty="0"/>
              <a:t>1. The association administrators choose the association they take charge of</a:t>
            </a:r>
            <a:endParaRPr lang="zh-CN" altLang="zh-CN" dirty="0"/>
          </a:p>
          <a:p>
            <a:pPr lvl="1"/>
            <a:r>
              <a:rPr lang="en-US" altLang="zh-CN" dirty="0"/>
              <a:t>2. Association administrators select information viewing</a:t>
            </a:r>
            <a:endParaRPr lang="zh-CN" altLang="zh-CN" dirty="0"/>
          </a:p>
          <a:p>
            <a:pPr lvl="1"/>
            <a:r>
              <a:rPr lang="en-US" altLang="zh-CN" dirty="0"/>
              <a:t>3. The association administrators select the needed information for viewing and modification, such as basic information, administrative information, members information, association documents, activity records, etc.</a:t>
            </a:r>
            <a:endParaRPr lang="zh-CN" altLang="zh-CN" dirty="0"/>
          </a:p>
          <a:p>
            <a:pPr lvl="1"/>
            <a:r>
              <a:rPr lang="en-US" altLang="zh-CN" dirty="0"/>
              <a:t>4. Association administrators modify the information and save changes</a:t>
            </a:r>
            <a:endParaRPr lang="zh-CN" altLang="zh-CN" dirty="0"/>
          </a:p>
          <a:p>
            <a:pPr lvl="1"/>
            <a:r>
              <a:rPr lang="en-US" altLang="zh-CN" dirty="0"/>
              <a:t>5. The association administrators exit the current association view and return to the association selection view</a:t>
            </a:r>
            <a:endParaRPr lang="zh-CN" altLang="zh-CN" dirty="0"/>
          </a:p>
          <a:p>
            <a:endParaRPr lang="zh-CN" altLang="zh-CN" dirty="0"/>
          </a:p>
          <a:p>
            <a:r>
              <a:rPr lang="en-US" altLang="zh-CN" u="sng" dirty="0"/>
              <a:t>C3. Association administrators submit applications to Associations Union</a:t>
            </a:r>
            <a:endParaRPr lang="zh-CN" altLang="zh-CN" dirty="0"/>
          </a:p>
          <a:p>
            <a:pPr lvl="1"/>
            <a:r>
              <a:rPr lang="en-US" altLang="zh-CN" dirty="0"/>
              <a:t>1. The association administrators choose the association they take charge of</a:t>
            </a:r>
            <a:endParaRPr lang="zh-CN" altLang="zh-CN" dirty="0"/>
          </a:p>
          <a:p>
            <a:pPr lvl="1"/>
            <a:r>
              <a:rPr lang="en-US" altLang="zh-CN" dirty="0"/>
              <a:t>2. The association administrators choose the type of applications, such as activity application, reimbursement application, funding application, etc.</a:t>
            </a:r>
            <a:endParaRPr lang="zh-CN" altLang="zh-CN" dirty="0"/>
          </a:p>
          <a:p>
            <a:pPr lvl="1"/>
            <a:r>
              <a:rPr lang="en-US" altLang="zh-CN" dirty="0"/>
              <a:t>3. The association administrators submit a new application, modify or cancel the unapproved applications</a:t>
            </a:r>
            <a:endParaRPr lang="zh-CN" altLang="zh-CN" dirty="0"/>
          </a:p>
          <a:p>
            <a:pPr lvl="1"/>
            <a:r>
              <a:rPr lang="en-US" altLang="zh-CN" dirty="0"/>
              <a:t>4. The association administrators exit the current association view and return to the association selection view</a:t>
            </a:r>
            <a:endParaRPr lang="zh-CN" altLang="zh-CN" dirty="0"/>
          </a:p>
          <a:p>
            <a:endParaRPr lang="zh-CN" altLang="en-US" dirty="0"/>
          </a:p>
        </p:txBody>
      </p:sp>
    </p:spTree>
    <p:extLst>
      <p:ext uri="{BB962C8B-B14F-4D97-AF65-F5344CB8AC3E}">
        <p14:creationId xmlns:p14="http://schemas.microsoft.com/office/powerpoint/2010/main" val="194751801"/>
      </p:ext>
    </p:extLst>
  </p:cSld>
  <p:clrMapOvr>
    <a:masterClrMapping/>
  </p:clrMapOvr>
</p:sld>
</file>

<file path=ppt/theme/theme1.xml><?xml version="1.0" encoding="utf-8"?>
<a:theme xmlns:a="http://schemas.openxmlformats.org/drawingml/2006/main" name="红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1</TotalTime>
  <Words>1855</Words>
  <Application>Microsoft Office PowerPoint</Application>
  <PresentationFormat>宽屏</PresentationFormat>
  <Paragraphs>167</Paragraphs>
  <Slides>23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23</vt:i4>
      </vt:variant>
    </vt:vector>
  </HeadingPairs>
  <TitlesOfParts>
    <vt:vector size="26" baseType="lpstr">
      <vt:lpstr>Gill Sans MT</vt:lpstr>
      <vt:lpstr>Wingdings 2</vt:lpstr>
      <vt:lpstr>红利</vt:lpstr>
      <vt:lpstr>Association Management System</vt:lpstr>
      <vt:lpstr>Object</vt:lpstr>
      <vt:lpstr>Requirement</vt:lpstr>
      <vt:lpstr>Requirement (Cont.)</vt:lpstr>
      <vt:lpstr>Use Case Diagram</vt:lpstr>
      <vt:lpstr>UC1: Conduct General Operations</vt:lpstr>
      <vt:lpstr>UC1: Conduct General Operations (Cont.)</vt:lpstr>
      <vt:lpstr>UC1: Conduct General Operations (Cont.)</vt:lpstr>
      <vt:lpstr>UC1: Conduct General Operations (Cont.)</vt:lpstr>
      <vt:lpstr>UC1: Conduct General Operations (Cont.)</vt:lpstr>
      <vt:lpstr>UC1: Conduct General Operations (Cont.)</vt:lpstr>
      <vt:lpstr>UC2: General Member Register</vt:lpstr>
      <vt:lpstr>UC2: General Member Register (Cont.)</vt:lpstr>
      <vt:lpstr>UC3: Submit Applications</vt:lpstr>
      <vt:lpstr>UC3: Submit Applications (Cont.)</vt:lpstr>
      <vt:lpstr>UC3: Submit Applications (Cont.)</vt:lpstr>
      <vt:lpstr>UC4: Examine and Approve Applications</vt:lpstr>
      <vt:lpstr>UC4: Examine and Approve Applications (Cont.)</vt:lpstr>
      <vt:lpstr>Domain Model</vt:lpstr>
      <vt:lpstr>Sequence Diagram for General Member Registration</vt:lpstr>
      <vt:lpstr>Sequence Diagram for Submitting Applications</vt:lpstr>
      <vt:lpstr>Sequence Diagram for Examining and Approving Applications</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Management System</dc:title>
  <dc:creator>谢 铭扬</dc:creator>
  <cp:lastModifiedBy>谢 铭扬</cp:lastModifiedBy>
  <cp:revision>1</cp:revision>
  <dcterms:created xsi:type="dcterms:W3CDTF">2019-05-27T15:26:58Z</dcterms:created>
  <dcterms:modified xsi:type="dcterms:W3CDTF">2019-05-27T15:28:09Z</dcterms:modified>
</cp:coreProperties>
</file>