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Titillium Web"/>
      <p:regular r:id="rId53"/>
      <p:bold r:id="rId54"/>
      <p:italic r:id="rId55"/>
      <p:boldItalic r:id="rId56"/>
    </p:embeddedFont>
    <p:embeddedFont>
      <p:font typeface="Helvetica Neue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HelveticaNeue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TitilliumWeb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7.xml"/><Relationship Id="rId55" Type="http://schemas.openxmlformats.org/officeDocument/2006/relationships/font" Target="fonts/TitilliumWeb-italic.fntdata"/><Relationship Id="rId10" Type="http://schemas.openxmlformats.org/officeDocument/2006/relationships/slide" Target="slides/slide6.xml"/><Relationship Id="rId54" Type="http://schemas.openxmlformats.org/officeDocument/2006/relationships/font" Target="fonts/TitilliumWeb-bold.fntdata"/><Relationship Id="rId13" Type="http://schemas.openxmlformats.org/officeDocument/2006/relationships/slide" Target="slides/slide9.xml"/><Relationship Id="rId57" Type="http://schemas.openxmlformats.org/officeDocument/2006/relationships/font" Target="fonts/HelveticaNeue-regular.fntdata"/><Relationship Id="rId12" Type="http://schemas.openxmlformats.org/officeDocument/2006/relationships/slide" Target="slides/slide8.xml"/><Relationship Id="rId56" Type="http://schemas.openxmlformats.org/officeDocument/2006/relationships/font" Target="fonts/TitilliumWeb-boldItalic.fntdata"/><Relationship Id="rId15" Type="http://schemas.openxmlformats.org/officeDocument/2006/relationships/slide" Target="slides/slide11.xml"/><Relationship Id="rId59" Type="http://schemas.openxmlformats.org/officeDocument/2006/relationships/font" Target="fonts/HelveticaNeue-italic.fntdata"/><Relationship Id="rId14" Type="http://schemas.openxmlformats.org/officeDocument/2006/relationships/slide" Target="slides/slide10.xml"/><Relationship Id="rId58" Type="http://schemas.openxmlformats.org/officeDocument/2006/relationships/font" Target="fonts/HelveticaNeue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 R4DS.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 R4DS.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Helvetica Neue"/>
              <a:buNone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9pPr>
          </a:lstStyle>
          <a:p/>
        </p:txBody>
      </p:sp>
      <p:pic>
        <p:nvPicPr>
          <p:cNvPr descr="download.png"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500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TITLE_ONLY_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62" name="Shape 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65" name="Shape 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68" name="Shape 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Font typeface="Helvetica Neue"/>
              <a:buNone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descr="download (1).png"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▪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▫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▸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Shape 22"/>
          <p:cNvSpPr txBox="1"/>
          <p:nvPr/>
        </p:nvSpPr>
        <p:spPr>
          <a:xfrm>
            <a:off x="439873" y="5899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1" sz="9600">
              <a:solidFill>
                <a:srgbClr val="56245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244900" y="1584700"/>
            <a:ext cx="34071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35" name="Shape 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06488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43774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5" name="Shape 4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color">
  <p:cSld name="TITLE_ONLY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49" name="Shape 49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half">
  <p:cSld name="TITLE_ONLY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55" name="Shape 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 b="1" sz="26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Shape 8"/>
          <p:cNvSpPr/>
          <p:nvPr/>
        </p:nvSpPr>
        <p:spPr>
          <a:xfrm flipH="1">
            <a:off x="8575069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rstudio.com/wp-content/uploads/2015/02/data-wrangling-cheatsheet.pdf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DIVE INTO DPLYR</a:t>
            </a:r>
            <a:r>
              <a:rPr lang="en" sz="3600"/>
              <a:t>: M</a:t>
            </a:r>
            <a:r>
              <a:rPr lang="en" sz="3600"/>
              <a:t>anipulating &amp; e</a:t>
            </a:r>
            <a:r>
              <a:rPr lang="en" sz="3600"/>
              <a:t>xploring your data </a:t>
            </a:r>
            <a:endParaRPr sz="360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  <a:endParaRPr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'Auckland'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dplyr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syntax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calls to dplyr verbs follow the same format: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The first argument is a dataframe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The subsequent arguments describe what to do to that dataframe, using unquoted variable names.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call returns a new dataframe (rather than overwriting the ‘old’ one)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filter(.data = iris, Species == “setosa”)</a:t>
            </a:r>
            <a:endParaRPr b="1">
              <a:solidFill>
                <a:srgbClr val="88398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aside:</a:t>
            </a:r>
            <a:br>
              <a:rPr lang="en"/>
            </a:br>
            <a:r>
              <a:rPr lang="en">
                <a:solidFill>
                  <a:srgbClr val="88398A"/>
                </a:solidFill>
              </a:rPr>
              <a:t>i</a:t>
            </a:r>
            <a:r>
              <a:rPr lang="en">
                <a:solidFill>
                  <a:srgbClr val="88398A"/>
                </a:solidFill>
              </a:rPr>
              <a:t>ris dataset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Included in R (</a:t>
            </a:r>
            <a:r>
              <a:rPr b="1" lang="en">
                <a:solidFill>
                  <a:srgbClr val="88398A"/>
                </a:solidFill>
              </a:rPr>
              <a:t>iris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view)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150 observations of 5 variables: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Iris type, sepal length + width, and petal length + width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09-27 at 2.58.11 PM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350" y="2902300"/>
            <a:ext cx="6327325" cy="19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select()</a:t>
            </a:r>
            <a:endParaRPr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Picks variables (columns) based on their names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argument is dataframe; subsequent arguments represent columns to select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solidFill>
                  <a:srgbClr val="88398A"/>
                </a:solidFill>
              </a:rPr>
              <a:t>select( .data = </a:t>
            </a:r>
            <a:r>
              <a:rPr b="1" lang="en">
                <a:solidFill>
                  <a:srgbClr val="88398A"/>
                </a:solidFill>
              </a:rPr>
              <a:t>iris , </a:t>
            </a:r>
            <a:r>
              <a:rPr b="1" lang="en">
                <a:solidFill>
                  <a:srgbClr val="88398A"/>
                </a:solidFill>
              </a:rPr>
              <a:t>Species, Petal.Length, Petal.Width)</a:t>
            </a:r>
            <a:endParaRPr b="1">
              <a:solidFill>
                <a:srgbClr val="88398A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09-27 at 3.03.02 PM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75" y="3543675"/>
            <a:ext cx="2993576" cy="73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7 at 3.05.05 PM.png"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159" y="3448625"/>
            <a:ext cx="2655667" cy="9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select() </a:t>
            </a:r>
            <a:r>
              <a:rPr lang="en"/>
              <a:t>+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helper functions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Helper functions you can use within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select()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starts_with(“a”)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matches names that begin with “a”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ends_with(“z”)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matches names that begin with “z”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contains(“lady”)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matches names that contain “lady”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matches(&lt;regex&gt;)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allows you to do regex matching on names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250" y="3637588"/>
            <a:ext cx="2863154" cy="12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do it!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first 3 columns of iris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Petal.Width and Petal.Length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columns with Sepal in them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all columns BUT Species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arrange()</a:t>
            </a:r>
            <a:endParaRPr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the ordering of rows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argument is the dataframe, subsequent arguments are columns and/or expressions used to re-arrange the dataframe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default is ascending order, and NA’s are always at the end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arrange( .data = iris, Sepal.Length, Sepal.Width)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09-27 at 3.03.02 PM.pn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45" y="3679725"/>
            <a:ext cx="3746555" cy="919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7 at 3.34.53 PM.png"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100" y="3679725"/>
            <a:ext cx="4245426" cy="9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do it!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iris by column Petal.Width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by Petal.Width descending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by Petal.Width and then Petal.Length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filter()</a:t>
            </a:r>
            <a:endParaRPr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pointed row selection based on given criteria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argument is the dataframe, subsequent arguments are logical expressions used to filter the dataframe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filter( .data = iris, Species == “setosa”)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000000"/>
                </a:solidFill>
              </a:rPr>
              <a:t>  nrow = 150								nrow = 50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Screen Shot 2017-09-27 at 3.03.02 PM.pn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75" y="3543675"/>
            <a:ext cx="2993576" cy="73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7 at 3.17.45 PM.png"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600" y="3531253"/>
            <a:ext cx="3226799" cy="75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filter() </a:t>
            </a:r>
            <a:r>
              <a:rPr lang="en"/>
              <a:t>+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88398A"/>
                </a:solidFill>
              </a:rPr>
              <a:t>booleans</a:t>
            </a:r>
            <a:endParaRPr>
              <a:solidFill>
                <a:srgbClr val="88398A"/>
              </a:solidFill>
            </a:endParaRPr>
          </a:p>
        </p:txBody>
      </p:sp>
      <p:pic>
        <p:nvPicPr>
          <p:cNvPr descr="Screen Shot 2017-09-27 at 3.22.14 PM.png"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428275"/>
            <a:ext cx="6649176" cy="366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do it!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rows where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Petal.Width &gt; 1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rows where Petal.Width &gt; 1 and Species is versicolor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rows where Species is not setosa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4294967295" type="ctrTitle"/>
          </p:nvPr>
        </p:nvSpPr>
        <p:spPr>
          <a:xfrm>
            <a:off x="2361750" y="1211750"/>
            <a:ext cx="3663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88398A"/>
                </a:solidFill>
              </a:rPr>
              <a:t>Hello!</a:t>
            </a:r>
            <a:endParaRPr sz="9600">
              <a:solidFill>
                <a:srgbClr val="88398A"/>
              </a:solidFill>
            </a:endParaRPr>
          </a:p>
        </p:txBody>
      </p:sp>
      <p:sp>
        <p:nvSpPr>
          <p:cNvPr id="80" name="Shape 80"/>
          <p:cNvSpPr txBox="1"/>
          <p:nvPr>
            <p:ph idx="4294967295" type="subTitle"/>
          </p:nvPr>
        </p:nvSpPr>
        <p:spPr>
          <a:xfrm>
            <a:off x="2361750" y="2517700"/>
            <a:ext cx="5400600" cy="22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Welcome to R-Ladies</a:t>
            </a:r>
            <a:endParaRPr sz="3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descr="photo-1434030216411-0b793f4b4173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1" y="1874860"/>
            <a:ext cx="1393800" cy="1393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magrittr</a:t>
            </a:r>
            <a:endParaRPr/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What?!?</a:t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050" y="1303375"/>
            <a:ext cx="17240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magrittr</a:t>
            </a:r>
            <a:r>
              <a:rPr lang="en">
                <a:solidFill>
                  <a:srgbClr val="88398A"/>
                </a:solidFill>
              </a:rPr>
              <a:t>?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Simplifying R code with pipes (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%&gt;%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way to pass data through functions without nesting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argument of each function is “piped” in to reduce redundancy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f(x) is the same as x %&gt;% f()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f(x, y) is the same as x %&gt;% f(y)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725" y="2937700"/>
            <a:ext cx="25527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4147425" y="4728400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https://en.wikipedia.org/wiki/The_Treachery_of_Images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dplyr + magrittr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example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11684" l="0" r="0" t="0"/>
          <a:stretch/>
        </p:blipFill>
        <p:spPr>
          <a:xfrm>
            <a:off x="692025" y="2711725"/>
            <a:ext cx="3467100" cy="5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925" y="2681438"/>
            <a:ext cx="322897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982025" y="2352025"/>
            <a:ext cx="887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6594850" y="2352025"/>
            <a:ext cx="887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do it!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rows where Petal.Width &gt; 1 and select the first 3 variables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columns that contain Petal and sort by Petal.Width and then only the first 6 rows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rows for Species setosa and order rows by descending Sepal.Width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rows where Petal.Width &gt; 1 and view in the panel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unique values of Petal.Width for the setosa Species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aside:</a:t>
            </a:r>
            <a:br>
              <a:rPr lang="en"/>
            </a:br>
            <a:r>
              <a:rPr lang="en">
                <a:solidFill>
                  <a:srgbClr val="88398A"/>
                </a:solidFill>
              </a:rPr>
              <a:t>Missing values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represents a missing (unknown) value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Comparisons involve unknown values typically result in unknown values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see whether a value is missing, use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is.na()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filter()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only includes rows where the condition is true (not false or NA)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09-27 at 3.31.04 PM.png"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023" y="3035975"/>
            <a:ext cx="4029625" cy="19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mutate()</a:t>
            </a:r>
            <a:endParaRPr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92025" y="1586325"/>
            <a:ext cx="82614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reates new variables (columns) from existing ones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columns created with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mutate()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always added to end of dataset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iris %&gt;% mutate( petal_area = Petal.Length * Petal.Width)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Screen Shot 2017-09-27 at 3.03.02 PM.png"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50" y="3543675"/>
            <a:ext cx="2993576" cy="73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7 at 3.40.43 PM.png"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3129" y="3482175"/>
            <a:ext cx="4472996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mutate()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88398A"/>
                </a:solidFill>
              </a:rPr>
              <a:t>Useful functions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92025" y="1586325"/>
            <a:ext cx="82614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Arithmetic operators (+, -, *, /, ^)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functions (like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log10()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Offsets like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lead()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lag()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comparisons (&lt;, &lt;=, &gt;, &gt;=, !=)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ifelse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statements (if this, then this, else this)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when more than 1 logical split then use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 case_when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Cumulative and rolling aggregates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Ranking (like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ntile()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do it!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new column with a flag showing Petal.Width &gt; Petal.Length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new column with Petal.Width + Sepal.Length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new column with the mean of Sepal.Length and then another new column with a flag stating if each row’s Sepal.Length is greater than the mean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new column with Sepal.Length buckets (use cut)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new column stating Low when Petal.Width &lt; 0.2, Medium when Petal.Width is between 0.2 and 0.6 and High when Petal.width &gt; 0.6 (use case_when)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group_by() </a:t>
            </a:r>
            <a:r>
              <a:rPr lang="en"/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summarise()</a:t>
            </a:r>
            <a:endParaRPr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group_by applies dplyr verbs by group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summarise 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educes multiple values down to a single summary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iris %&gt;% </a:t>
            </a:r>
            <a:b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	group_by(Species) %&gt;%</a:t>
            </a:r>
            <a:b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	summarise(avg_petal_width = mean(Petal.Width))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Screen Shot 2017-09-27 at 3.03.02 PM.png"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50" y="3823588"/>
            <a:ext cx="4269024" cy="104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7 at 3.49.49 PM.png"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4800" y="3693274"/>
            <a:ext cx="2958225" cy="13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summarise()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Useful functions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Counts (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n()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n_distinct()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Measures of location (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mean()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median()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Measures of spread (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sd()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IQR()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Measures of position (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first()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last()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language, RStudio, </a:t>
            </a:r>
            <a:br>
              <a:rPr lang="en"/>
            </a:br>
            <a:r>
              <a:rPr lang="en"/>
              <a:t>tidyverse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do it!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mean of the Petal.Length and the sd of Petal.Width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new column with the mean of Sepal.Length per species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table with the mean Sepal.Length per species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how many observations there are for each species and Petal.Length combination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&amp;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Tricks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92025" y="1586325"/>
            <a:ext cx="82341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don’t have the result of a dplyr chain to a dataframe, it will print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arguments for inner functions like na.rm = TRUE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rename()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cool function to clean up messy column names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slice()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give you rows by row number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grouping with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group_by()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you can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ungroup()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remove groupings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cheat sheet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data wrangling!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want to print and save, wrap assignment in parenthesis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+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1" lang="en" sz="1400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(iris_names &lt;- iris %&gt;% filter(Species == “setosa”))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Scoped verbs</a:t>
            </a:r>
            <a:endParaRPr/>
          </a:p>
        </p:txBody>
      </p:sp>
      <p:sp>
        <p:nvSpPr>
          <p:cNvPr id="282" name="Shape 282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dplyr goodness . . 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Scoped Verbs</a:t>
            </a:r>
            <a:endParaRPr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92025" y="1586325"/>
            <a:ext cx="82614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Terminology: we have been using “single table verbs”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we can affect multiple variables simultaneously with the scoped verbs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extensions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800"/>
              <a:buFont typeface="Consolas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_if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 variables based on a predicate function like is.numeric()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800"/>
              <a:buFont typeface="Consolas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_at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 variables using the same syntax as select().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800"/>
              <a:buFont typeface="Consolas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_all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operates on all variables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summarise_all()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398A"/>
                </a:solidFill>
              </a:rPr>
              <a:t>Scoped verbs</a:t>
            </a:r>
            <a:endParaRPr>
              <a:solidFill>
                <a:srgbClr val="88398A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92025" y="1586325"/>
            <a:ext cx="82614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the function to all variables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summarise_all( .tbl, function)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functions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summarise_all( .tbl, funs(f1, f2))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 functions: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summarise_all( .tbl, ~f1(f2(.)))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225" y="3734288"/>
            <a:ext cx="57150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do it!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mean of the first 4 variables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mean and min of the first 4 variables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how many unique observations there are for each of the variables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summarise_at()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Scoped verbs</a:t>
            </a:r>
            <a:endParaRPr>
              <a:solidFill>
                <a:srgbClr val="88398A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92025" y="1586325"/>
            <a:ext cx="82614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the function to variables using their names like select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summarise_at( .tbl, vars(...), function)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663" y="3095350"/>
            <a:ext cx="4920375" cy="736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do it!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mean of the first 4 variables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mean and min of the variables with Petal in their names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summarise_if()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Scoped verbs</a:t>
            </a:r>
            <a:endParaRPr>
              <a:solidFill>
                <a:srgbClr val="88398A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92025" y="1586325"/>
            <a:ext cx="82614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the function to variables using logical conditions based on some property of the column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summarise_if( .tbl, condition, function)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50" y="3197750"/>
            <a:ext cx="4920374" cy="704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do it!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sd of the numerical variables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number of unique observations of all the categorical variables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92025" y="422500"/>
            <a:ext cx="3363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things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you’ll need to install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92025" y="1586325"/>
            <a:ext cx="77307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Install R </a:t>
            </a:r>
            <a:r>
              <a:rPr lang="en">
                <a:solidFill>
                  <a:schemeClr val="dk1"/>
                </a:solidFill>
              </a:rPr>
              <a:t>-- this is the open-source programming language we’ll use (download via CRAN -- Comprehensive R Archive Network)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Install RStudio</a:t>
            </a:r>
            <a:r>
              <a:rPr lang="en">
                <a:solidFill>
                  <a:schemeClr val="dk1"/>
                </a:solidFill>
              </a:rPr>
              <a:t> -- this is the most popular IDE for R and will make your life a lot easier (download from rstudio.com/download)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Install dplyr</a:t>
            </a:r>
            <a:r>
              <a:rPr lang="en">
                <a:solidFill>
                  <a:schemeClr val="dk1"/>
                </a:solidFill>
              </a:rPr>
              <a:t> -- this is the package we’ll use within R to work with data. Install with one line of code in R: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install.packages(“dplyr”)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692025" y="422500"/>
            <a:ext cx="369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mutate &amp; filter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My frequent examples</a:t>
            </a:r>
            <a:endParaRPr>
              <a:solidFill>
                <a:srgbClr val="88398A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92025" y="1586325"/>
            <a:ext cx="82614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mutate_if( .tbl, is.character, as.factor)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filter_all()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with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all_vars()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any_vars()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_all(data,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any_vars(is.na(.)))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do it!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 numerical variables into characters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 the Petal variable to 0dp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rows of the airquality dataset where there is at least 1 NA value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Wrap-up</a:t>
            </a:r>
            <a:endParaRPr/>
          </a:p>
        </p:txBody>
      </p:sp>
      <p:sp>
        <p:nvSpPr>
          <p:cNvPr id="345" name="Shape 345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Announcements, upcoming events, etc.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R-Ladies Auckland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Upcoming Events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92025" y="1586325"/>
            <a:ext cx="77964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88398A"/>
                </a:solidFill>
              </a:rPr>
              <a:t>Lessons and highlights from the rOpenSci project</a:t>
            </a:r>
            <a:r>
              <a:rPr b="1" lang="en" sz="2300">
                <a:solidFill>
                  <a:srgbClr val="2E3E4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/>
              <a:t>[Feb 20]</a:t>
            </a:r>
            <a:endParaRPr/>
          </a:p>
          <a:p>
            <a:pPr indent="457200" lvl="0" marL="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88398A"/>
                </a:solidFill>
              </a:rPr>
              <a:t>useR!</a:t>
            </a:r>
            <a:r>
              <a:rPr b="1" lang="en" sz="2300">
                <a:solidFill>
                  <a:srgbClr val="2E3E4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/>
              <a:t>[Brizzie Jul 10-13]</a:t>
            </a:r>
            <a:endParaRPr/>
          </a:p>
          <a:p>
            <a:pPr indent="457200" lvl="0" marL="0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>
              <a:lnSpc>
                <a:spcPct val="12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000000"/>
                </a:solidFill>
              </a:rPr>
              <a:t>Looking for presenters!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THANKS TO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92025" y="1586325"/>
            <a:ext cx="77964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R-Ladies Austin</a:t>
            </a:r>
            <a:endParaRPr>
              <a:solidFill>
                <a:srgbClr val="000000"/>
              </a:solidFill>
            </a:endParaRPr>
          </a:p>
          <a:p>
            <a:pPr indent="457200" lvl="0" marL="0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https://github.com/rladiesaustin/R4DS_workshop_series</a:t>
            </a:r>
            <a:endParaRPr>
              <a:solidFill>
                <a:srgbClr val="000000"/>
              </a:solidFill>
            </a:endParaRPr>
          </a:p>
          <a:p>
            <a:pPr indent="457200" lvl="0" marL="0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Hadley Wickham vignettes and Stanford material</a:t>
            </a:r>
            <a:endParaRPr>
              <a:solidFill>
                <a:srgbClr val="000000"/>
              </a:solidFill>
            </a:endParaRPr>
          </a:p>
          <a:p>
            <a:pPr indent="457200" lvl="0" marL="0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https://dcl-2017-04.github.io/curriculum/manip-scoped.html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the tidyverse?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92025" y="1586325"/>
            <a:ext cx="67710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 of R packages based on tidy data principles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to work together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easier way to code!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AKA “Hadleyverse” (most packages written by Hadley Wickham)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Dplyr is one of the main packages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the tidyverse?</a:t>
            </a:r>
            <a:endParaRPr>
              <a:solidFill>
                <a:srgbClr val="88398A"/>
              </a:solidFill>
            </a:endParaRPr>
          </a:p>
        </p:txBody>
      </p:sp>
      <p:pic>
        <p:nvPicPr>
          <p:cNvPr descr="Screen Shot 2017-09-26 at 8.19.59 PM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8" y="1279900"/>
            <a:ext cx="9017925" cy="33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tidy data</a:t>
            </a:r>
            <a:r>
              <a:rPr lang="en">
                <a:solidFill>
                  <a:srgbClr val="88398A"/>
                </a:solidFill>
              </a:rPr>
              <a:t>?</a:t>
            </a:r>
            <a:endParaRPr>
              <a:solidFill>
                <a:srgbClr val="88398A"/>
              </a:solidFill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38" y="1279900"/>
            <a:ext cx="3838575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idx="1" type="body"/>
          </p:nvPr>
        </p:nvSpPr>
        <p:spPr>
          <a:xfrm>
            <a:off x="692025" y="1586325"/>
            <a:ext cx="41238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">
                <a:solidFill>
                  <a:srgbClr val="000000"/>
                </a:solidFill>
              </a:rPr>
              <a:t>Each variable is a column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">
                <a:solidFill>
                  <a:srgbClr val="000000"/>
                </a:solidFill>
              </a:rPr>
              <a:t>Each observation is a row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">
                <a:solidFill>
                  <a:srgbClr val="000000"/>
                </a:solidFill>
              </a:rPr>
              <a:t>Each type of observational unit is a table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dplyr</a:t>
            </a:r>
            <a:endParaRPr/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started!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375" y="1214425"/>
            <a:ext cx="1858766" cy="21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dplyr?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Grammar of data manipulation: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select()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picks variables (columns) based on their names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arrange()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changes the ordering of rows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filter()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allows row selection based on given criteria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mutate()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creates new variables (columns) from existing ones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summarise()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reduces multiple values down to a single summary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group_by()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performs any of the above on a group-by-group basis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