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61" r:id="rId5"/>
    <p:sldId id="259" r:id="rId6"/>
    <p:sldId id="267" r:id="rId7"/>
    <p:sldId id="262" r:id="rId8"/>
    <p:sldId id="263" r:id="rId9"/>
    <p:sldId id="264" r:id="rId10"/>
    <p:sldId id="266" r:id="rId11"/>
    <p:sldId id="260" r:id="rId1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79212" autoAdjust="0"/>
  </p:normalViewPr>
  <p:slideViewPr>
    <p:cSldViewPr snapToGrid="0" snapToObjects="1">
      <p:cViewPr varScale="1">
        <p:scale>
          <a:sx n="79" d="100"/>
          <a:sy n="79" d="100"/>
        </p:scale>
        <p:origin x="80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04" name="Google Shape;104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7e0588d9fe_3_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dirty="0"/>
          </a:p>
        </p:txBody>
      </p:sp>
      <p:sp>
        <p:nvSpPr>
          <p:cNvPr id="119" name="Google Shape;119;g7e0588d9fe_3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1907582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2" name="Google Shape;14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dirty="0"/>
          </a:p>
        </p:txBody>
      </p:sp>
      <p:sp>
        <p:nvSpPr>
          <p:cNvPr id="112" name="Google Shape;11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7e0588d9fe_3_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dirty="0"/>
          </a:p>
        </p:txBody>
      </p:sp>
      <p:sp>
        <p:nvSpPr>
          <p:cNvPr id="119" name="Google Shape;119;g7e0588d9fe_3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7e0588d9fe_3_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dirty="0"/>
          </a:p>
        </p:txBody>
      </p:sp>
      <p:sp>
        <p:nvSpPr>
          <p:cNvPr id="119" name="Google Shape;119;g7e0588d9fe_3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4319351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" name="Google Shape;127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28" name="Google Shape;128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" name="Google Shape;127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28" name="Google Shape;128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052067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" name="Google Shape;127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Tx/>
              <a:buNone/>
            </a:pPr>
            <a:endParaRPr lang="en-US" dirty="0"/>
          </a:p>
        </p:txBody>
      </p:sp>
      <p:sp>
        <p:nvSpPr>
          <p:cNvPr id="128" name="Google Shape;128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487541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" name="Google Shape;127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dirty="0"/>
          </a:p>
        </p:txBody>
      </p:sp>
      <p:sp>
        <p:nvSpPr>
          <p:cNvPr id="128" name="Google Shape;128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211559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" name="Google Shape;127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dirty="0"/>
          </a:p>
        </p:txBody>
      </p:sp>
      <p:sp>
        <p:nvSpPr>
          <p:cNvPr id="128" name="Google Shape;128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03212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1524000" y="688338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600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524000" y="3284375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pic>
        <p:nvPicPr>
          <p:cNvPr id="18" name="Google Shape;18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45084" y="4940075"/>
            <a:ext cx="4439916" cy="135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2788" y="3985075"/>
            <a:ext cx="3072296" cy="2872928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>
            <a:lvl1pPr lvl="0">
              <a:buNone/>
              <a:defRPr sz="1300">
                <a:solidFill>
                  <a:schemeClr val="dk1"/>
                </a:solidFill>
              </a:defRPr>
            </a:lvl1pPr>
            <a:lvl2pPr lvl="1">
              <a:buNone/>
              <a:defRPr sz="1300">
                <a:solidFill>
                  <a:schemeClr val="dk1"/>
                </a:solidFill>
              </a:defRPr>
            </a:lvl2pPr>
            <a:lvl3pPr lvl="2">
              <a:buNone/>
              <a:defRPr sz="1300">
                <a:solidFill>
                  <a:schemeClr val="dk1"/>
                </a:solidFill>
              </a:defRPr>
            </a:lvl3pPr>
            <a:lvl4pPr lvl="3">
              <a:buNone/>
              <a:defRPr sz="1300">
                <a:solidFill>
                  <a:schemeClr val="dk1"/>
                </a:solidFill>
              </a:defRPr>
            </a:lvl4pPr>
            <a:lvl5pPr lvl="4">
              <a:buNone/>
              <a:defRPr sz="1300">
                <a:solidFill>
                  <a:schemeClr val="dk1"/>
                </a:solidFill>
              </a:defRPr>
            </a:lvl5pPr>
            <a:lvl6pPr lvl="5">
              <a:buNone/>
              <a:defRPr sz="1300">
                <a:solidFill>
                  <a:schemeClr val="dk1"/>
                </a:solidFill>
              </a:defRPr>
            </a:lvl6pPr>
            <a:lvl7pPr lvl="6">
              <a:buNone/>
              <a:defRPr sz="1300">
                <a:solidFill>
                  <a:schemeClr val="dk1"/>
                </a:solidFill>
              </a:defRPr>
            </a:lvl7pPr>
            <a:lvl8pPr lvl="7">
              <a:buNone/>
              <a:defRPr sz="1300">
                <a:solidFill>
                  <a:schemeClr val="dk1"/>
                </a:solidFill>
              </a:defRPr>
            </a:lvl8pPr>
            <a:lvl9pPr lvl="8">
              <a:buNone/>
              <a:defRPr sz="1300">
                <a:solidFill>
                  <a:schemeClr val="dk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1" name="Google Shape;21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5875" y="5129494"/>
            <a:ext cx="4091075" cy="11738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6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8" name="Google Shape;88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91" name="Google Shape;91;p11"/>
          <p:cNvPicPr preferRelativeResize="0"/>
          <p:nvPr/>
        </p:nvPicPr>
        <p:blipFill rotWithShape="1">
          <a:blip r:embed="rId2">
            <a:alphaModFix/>
          </a:blip>
          <a:srcRect l="3671" r="13265"/>
          <a:stretch/>
        </p:blipFill>
        <p:spPr>
          <a:xfrm>
            <a:off x="10670825" y="1319400"/>
            <a:ext cx="1483700" cy="57429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1"/>
          <p:cNvPicPr preferRelativeResize="0"/>
          <p:nvPr/>
        </p:nvPicPr>
        <p:blipFill rotWithShape="1">
          <a:blip r:embed="rId3">
            <a:alphaModFix/>
          </a:blip>
          <a:srcRect l="5547" r="3501"/>
          <a:stretch/>
        </p:blipFill>
        <p:spPr>
          <a:xfrm>
            <a:off x="10611324" y="67450"/>
            <a:ext cx="1348380" cy="13863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SRC2020" type="vertTitleAndTx">
  <p:cSld name="VERTICAL_TITLE_AND_VERTICAL_TEXT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6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6" name="Google Shape;96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99" name="Google Shape;99;p12"/>
          <p:cNvPicPr preferRelativeResize="0"/>
          <p:nvPr/>
        </p:nvPicPr>
        <p:blipFill rotWithShape="1">
          <a:blip r:embed="rId2">
            <a:alphaModFix/>
          </a:blip>
          <a:srcRect l="3671" r="13265"/>
          <a:stretch/>
        </p:blipFill>
        <p:spPr>
          <a:xfrm>
            <a:off x="10670825" y="1319400"/>
            <a:ext cx="1483700" cy="5742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2"/>
          <p:cNvPicPr preferRelativeResize="0"/>
          <p:nvPr/>
        </p:nvPicPr>
        <p:blipFill rotWithShape="1">
          <a:blip r:embed="rId3">
            <a:alphaModFix/>
          </a:blip>
          <a:srcRect l="5547" r="3501"/>
          <a:stretch/>
        </p:blipFill>
        <p:spPr>
          <a:xfrm>
            <a:off x="10611324" y="67450"/>
            <a:ext cx="1348380" cy="13863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9626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600"/>
              </a:buClr>
              <a:buSzPts val="4400"/>
              <a:buFont typeface="Calibri"/>
              <a:buNone/>
              <a:defRPr>
                <a:solidFill>
                  <a:srgbClr val="0066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body" idx="1"/>
          </p:nvPr>
        </p:nvSpPr>
        <p:spPr>
          <a:xfrm>
            <a:off x="838200" y="1774963"/>
            <a:ext cx="96267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6" name="Google Shape;26;p3"/>
          <p:cNvPicPr preferRelativeResize="0"/>
          <p:nvPr/>
        </p:nvPicPr>
        <p:blipFill rotWithShape="1">
          <a:blip r:embed="rId2">
            <a:alphaModFix/>
          </a:blip>
          <a:srcRect l="3671" r="13265"/>
          <a:stretch/>
        </p:blipFill>
        <p:spPr>
          <a:xfrm>
            <a:off x="10611325" y="1296369"/>
            <a:ext cx="1543200" cy="597331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Google Shape;27;p3"/>
          <p:cNvPicPr preferRelativeResize="0"/>
          <p:nvPr/>
        </p:nvPicPr>
        <p:blipFill rotWithShape="1">
          <a:blip r:embed="rId3">
            <a:alphaModFix/>
          </a:blip>
          <a:srcRect l="5547" r="3501"/>
          <a:stretch/>
        </p:blipFill>
        <p:spPr>
          <a:xfrm>
            <a:off x="10611324" y="67450"/>
            <a:ext cx="1348380" cy="13863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6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5" name="Google Shape;35;p4"/>
          <p:cNvPicPr preferRelativeResize="0"/>
          <p:nvPr/>
        </p:nvPicPr>
        <p:blipFill rotWithShape="1">
          <a:blip r:embed="rId2">
            <a:alphaModFix/>
          </a:blip>
          <a:srcRect l="3671" r="13265"/>
          <a:stretch/>
        </p:blipFill>
        <p:spPr>
          <a:xfrm>
            <a:off x="10670825" y="1319400"/>
            <a:ext cx="1483700" cy="57429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Google Shape;36;p4"/>
          <p:cNvPicPr preferRelativeResize="0"/>
          <p:nvPr/>
        </p:nvPicPr>
        <p:blipFill rotWithShape="1">
          <a:blip r:embed="rId3">
            <a:alphaModFix/>
          </a:blip>
          <a:srcRect l="5547" r="3501"/>
          <a:stretch/>
        </p:blipFill>
        <p:spPr>
          <a:xfrm>
            <a:off x="10611324" y="67450"/>
            <a:ext cx="1348380" cy="13863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6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body" idx="1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2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4" name="Google Shape;44;p5"/>
          <p:cNvPicPr preferRelativeResize="0"/>
          <p:nvPr/>
        </p:nvPicPr>
        <p:blipFill rotWithShape="1">
          <a:blip r:embed="rId2">
            <a:alphaModFix/>
          </a:blip>
          <a:srcRect l="3671" r="13265"/>
          <a:stretch/>
        </p:blipFill>
        <p:spPr>
          <a:xfrm>
            <a:off x="10670825" y="1319400"/>
            <a:ext cx="1483700" cy="57429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45;p5"/>
          <p:cNvPicPr preferRelativeResize="0"/>
          <p:nvPr/>
        </p:nvPicPr>
        <p:blipFill rotWithShape="1">
          <a:blip r:embed="rId3">
            <a:alphaModFix/>
          </a:blip>
          <a:srcRect l="5547" r="3501"/>
          <a:stretch/>
        </p:blipFill>
        <p:spPr>
          <a:xfrm>
            <a:off x="10611324" y="67450"/>
            <a:ext cx="1348380" cy="13863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6"/>
          <p:cNvSpPr txBox="1">
            <a:spLocks noGrp="1"/>
          </p:cNvSpPr>
          <p:nvPr>
            <p:ph type="title"/>
          </p:nvPr>
        </p:nvSpPr>
        <p:spPr>
          <a:xfrm>
            <a:off x="155225" y="355050"/>
            <a:ext cx="10515600" cy="138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600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body" idx="1"/>
          </p:nvPr>
        </p:nvSpPr>
        <p:spPr>
          <a:xfrm>
            <a:off x="693750" y="2399638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2" name="Google Shape;52;p6"/>
          <p:cNvPicPr preferRelativeResize="0"/>
          <p:nvPr/>
        </p:nvPicPr>
        <p:blipFill rotWithShape="1">
          <a:blip r:embed="rId2">
            <a:alphaModFix/>
          </a:blip>
          <a:srcRect l="3671" r="13265"/>
          <a:stretch/>
        </p:blipFill>
        <p:spPr>
          <a:xfrm>
            <a:off x="10670825" y="1319400"/>
            <a:ext cx="1483700" cy="574295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Google Shape;53;p6"/>
          <p:cNvPicPr preferRelativeResize="0"/>
          <p:nvPr/>
        </p:nvPicPr>
        <p:blipFill rotWithShape="1">
          <a:blip r:embed="rId3">
            <a:alphaModFix/>
          </a:blip>
          <a:srcRect l="5547" r="3501"/>
          <a:stretch/>
        </p:blipFill>
        <p:spPr>
          <a:xfrm>
            <a:off x="10611324" y="67450"/>
            <a:ext cx="1348380" cy="13863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6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9" name="Google Shape;59;p7"/>
          <p:cNvPicPr preferRelativeResize="0"/>
          <p:nvPr/>
        </p:nvPicPr>
        <p:blipFill rotWithShape="1">
          <a:blip r:embed="rId2">
            <a:alphaModFix/>
          </a:blip>
          <a:srcRect l="3671" r="13265"/>
          <a:stretch/>
        </p:blipFill>
        <p:spPr>
          <a:xfrm>
            <a:off x="10670825" y="1319400"/>
            <a:ext cx="1483700" cy="574295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7"/>
          <p:cNvPicPr preferRelativeResize="0"/>
          <p:nvPr/>
        </p:nvPicPr>
        <p:blipFill rotWithShape="1">
          <a:blip r:embed="rId3">
            <a:alphaModFix/>
          </a:blip>
          <a:srcRect l="5547" r="3501"/>
          <a:stretch/>
        </p:blipFill>
        <p:spPr>
          <a:xfrm>
            <a:off x="10611324" y="67450"/>
            <a:ext cx="1348380" cy="13863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5" name="Google Shape;65;p8"/>
          <p:cNvPicPr preferRelativeResize="0"/>
          <p:nvPr/>
        </p:nvPicPr>
        <p:blipFill rotWithShape="1">
          <a:blip r:embed="rId2">
            <a:alphaModFix/>
          </a:blip>
          <a:srcRect l="3671" r="13265"/>
          <a:stretch/>
        </p:blipFill>
        <p:spPr>
          <a:xfrm>
            <a:off x="10670825" y="1319400"/>
            <a:ext cx="1483700" cy="57429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8"/>
          <p:cNvPicPr preferRelativeResize="0"/>
          <p:nvPr/>
        </p:nvPicPr>
        <p:blipFill rotWithShape="1">
          <a:blip r:embed="rId3">
            <a:alphaModFix/>
          </a:blip>
          <a:srcRect l="5547" r="3501"/>
          <a:stretch/>
        </p:blipFill>
        <p:spPr>
          <a:xfrm>
            <a:off x="10611324" y="67450"/>
            <a:ext cx="1348380" cy="13863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600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70" name="Google Shape;70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1" name="Google Shape;71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74" name="Google Shape;74;p9"/>
          <p:cNvPicPr preferRelativeResize="0"/>
          <p:nvPr/>
        </p:nvPicPr>
        <p:blipFill rotWithShape="1">
          <a:blip r:embed="rId2">
            <a:alphaModFix/>
          </a:blip>
          <a:srcRect l="3671" r="13265"/>
          <a:stretch/>
        </p:blipFill>
        <p:spPr>
          <a:xfrm>
            <a:off x="10670825" y="1319400"/>
            <a:ext cx="1483700" cy="57429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9"/>
          <p:cNvPicPr preferRelativeResize="0"/>
          <p:nvPr/>
        </p:nvPicPr>
        <p:blipFill rotWithShape="1">
          <a:blip r:embed="rId3">
            <a:alphaModFix/>
          </a:blip>
          <a:srcRect l="5547" r="3501"/>
          <a:stretch/>
        </p:blipFill>
        <p:spPr>
          <a:xfrm>
            <a:off x="10611324" y="67450"/>
            <a:ext cx="1348380" cy="13863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600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Google Shape;79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0" name="Google Shape;80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83" name="Google Shape;83;p10"/>
          <p:cNvPicPr preferRelativeResize="0"/>
          <p:nvPr/>
        </p:nvPicPr>
        <p:blipFill rotWithShape="1">
          <a:blip r:embed="rId2">
            <a:alphaModFix/>
          </a:blip>
          <a:srcRect l="3671" r="13265"/>
          <a:stretch/>
        </p:blipFill>
        <p:spPr>
          <a:xfrm>
            <a:off x="10670825" y="1319400"/>
            <a:ext cx="1483700" cy="57429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0"/>
          <p:cNvPicPr preferRelativeResize="0"/>
          <p:nvPr/>
        </p:nvPicPr>
        <p:blipFill rotWithShape="1">
          <a:blip r:embed="rId3">
            <a:alphaModFix/>
          </a:blip>
          <a:srcRect l="5547" r="3501"/>
          <a:stretch/>
        </p:blipFill>
        <p:spPr>
          <a:xfrm>
            <a:off x="10611324" y="67450"/>
            <a:ext cx="1348380" cy="13863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600"/>
              </a:buClr>
              <a:buSzPts val="4400"/>
              <a:buFont typeface="Calibri"/>
              <a:buNone/>
              <a:defRPr sz="4400" b="1" i="0" u="none" strike="noStrike" cap="none">
                <a:solidFill>
                  <a:srgbClr val="0066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1004575" y="1847850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 xmlns:mc="http://schemas.openxmlformats.org/markup-compatibility/2006" xmlns:p14="http://schemas.microsoft.com/office/powerpoint/2010/main">
    <mc:Choice Requires="p14">
      <p:transition spd="slow">
        <p14:prism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rendaLoznik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hyperlink" Target="https://github.com/MeykeBos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g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3"/>
          <p:cNvSpPr txBox="1">
            <a:spLocks noGrp="1"/>
          </p:cNvSpPr>
          <p:nvPr>
            <p:ph type="ctrTitle"/>
          </p:nvPr>
        </p:nvSpPr>
        <p:spPr>
          <a:xfrm>
            <a:off x="1524000" y="688338"/>
            <a:ext cx="9144000" cy="9941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Datathon</a:t>
            </a:r>
            <a:endParaRPr dirty="0"/>
          </a:p>
        </p:txBody>
      </p:sp>
      <p:sp>
        <p:nvSpPr>
          <p:cNvPr id="108" name="Google Shape;108;p13"/>
          <p:cNvSpPr txBox="1">
            <a:spLocks noGrp="1"/>
          </p:cNvSpPr>
          <p:nvPr>
            <p:ph type="ctrTitle"/>
          </p:nvPr>
        </p:nvSpPr>
        <p:spPr>
          <a:xfrm>
            <a:off x="1504950" y="1682496"/>
            <a:ext cx="9144000" cy="7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600"/>
              </a:buClr>
              <a:buSzPts val="6000"/>
              <a:buFont typeface="Calibri"/>
              <a:buNone/>
            </a:pPr>
            <a:r>
              <a:rPr lang="en-US" sz="4800" dirty="0">
                <a:solidFill>
                  <a:srgbClr val="93C47D"/>
                </a:solidFill>
              </a:rPr>
              <a:t>Climate Change</a:t>
            </a:r>
            <a:endParaRPr sz="4800" dirty="0">
              <a:solidFill>
                <a:srgbClr val="93C47D"/>
              </a:solidFill>
            </a:endParaRPr>
          </a:p>
        </p:txBody>
      </p:sp>
      <p:sp>
        <p:nvSpPr>
          <p:cNvPr id="109" name="Google Shape;109;p13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E0883453-A3A2-9A44-BA1F-100024D918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4574514"/>
            <a:ext cx="2343157" cy="525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5"/>
          <p:cNvSpPr txBox="1">
            <a:spLocks noGrp="1"/>
          </p:cNvSpPr>
          <p:nvPr>
            <p:ph type="title"/>
          </p:nvPr>
        </p:nvSpPr>
        <p:spPr>
          <a:xfrm>
            <a:off x="838200" y="490661"/>
            <a:ext cx="10515600" cy="1325563"/>
          </a:xfr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6600"/>
              </a:buClr>
              <a:buSzPts val="4400"/>
              <a:buFont typeface="Calibri"/>
              <a:buNone/>
            </a:pPr>
            <a:r>
              <a:rPr lang="en-US" dirty="0"/>
              <a:t>Take Aways</a:t>
            </a:r>
            <a:endParaRPr lang="en-US" b="0" dirty="0"/>
          </a:p>
        </p:txBody>
      </p:sp>
      <p:sp>
        <p:nvSpPr>
          <p:cNvPr id="124" name="Google Shape;124;p15"/>
          <p:cNvSpPr txBox="1">
            <a:spLocks noGrp="1"/>
          </p:cNvSpPr>
          <p:nvPr>
            <p:ph type="sldNum" idx="12"/>
          </p:nvPr>
        </p:nvSpPr>
        <p:spPr>
          <a:xfrm>
            <a:off x="8610600" y="6481886"/>
            <a:ext cx="2743200" cy="365100"/>
          </a:xfr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mtClean="0"/>
              <a:pPr marL="0" lvl="0" indent="0" rtl="0">
                <a:spcBef>
                  <a:spcPts val="0"/>
                </a:spcBef>
                <a:spcAft>
                  <a:spcPts val="60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t>10</a:t>
            </a:fld>
            <a:endParaRPr lang="en-NL"/>
          </a:p>
        </p:txBody>
      </p:sp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3DF19077-48B4-644A-9356-1F6AA4995A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64900" y="2132276"/>
            <a:ext cx="1629503" cy="365101"/>
          </a:xfrm>
          <a:prstGeom prst="rect">
            <a:avLst/>
          </a:prstGeom>
        </p:spPr>
      </p:pic>
      <p:sp>
        <p:nvSpPr>
          <p:cNvPr id="9" name="Google Shape;138;p16">
            <a:extLst>
              <a:ext uri="{FF2B5EF4-FFF2-40B4-BE49-F238E27FC236}">
                <a16:creationId xmlns:a16="http://schemas.microsoft.com/office/drawing/2014/main" id="{09FC627F-4F68-46BD-B57A-646D597F5FA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02676" y="1774963"/>
            <a:ext cx="96267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1" indent="-457200"/>
            <a:r>
              <a:rPr lang="en-US" dirty="0"/>
              <a:t>We had a lot of fun and learned many new things</a:t>
            </a:r>
          </a:p>
          <a:p>
            <a:pPr lvl="1" indent="-457200"/>
            <a:r>
              <a:rPr lang="en-US" dirty="0"/>
              <a:t>We used Miro and Google spreadsheets to align</a:t>
            </a:r>
          </a:p>
          <a:p>
            <a:pPr lvl="1" indent="-457200"/>
            <a:r>
              <a:rPr lang="en-US" dirty="0"/>
              <a:t>Taking the time for EDA and feature engineering pays off</a:t>
            </a:r>
          </a:p>
          <a:p>
            <a:pPr lvl="1" indent="-457200"/>
            <a:endParaRPr lang="en-US" dirty="0"/>
          </a:p>
          <a:p>
            <a:pPr lvl="1" indent="-457200"/>
            <a:endParaRPr lang="en-US" dirty="0"/>
          </a:p>
          <a:p>
            <a:pPr lvl="1" indent="-457200"/>
            <a:endParaRPr lang="en-US" dirty="0"/>
          </a:p>
          <a:p>
            <a:pPr lvl="1" indent="-457200"/>
            <a:endParaRPr lang="en-US" dirty="0"/>
          </a:p>
          <a:p>
            <a:pPr lvl="1" indent="-457200"/>
            <a:endParaRPr lang="en-US" dirty="0"/>
          </a:p>
          <a:p>
            <a:pPr lvl="1" indent="-457200"/>
            <a:endParaRPr lang="en-US" dirty="0"/>
          </a:p>
        </p:txBody>
      </p:sp>
      <p:sp>
        <p:nvSpPr>
          <p:cNvPr id="6" name="Google Shape;121;p15">
            <a:extLst>
              <a:ext uri="{FF2B5EF4-FFF2-40B4-BE49-F238E27FC236}">
                <a16:creationId xmlns:a16="http://schemas.microsoft.com/office/drawing/2014/main" id="{E300AAED-2A11-472F-BF56-3A2F7A4463BA}"/>
              </a:ext>
            </a:extLst>
          </p:cNvPr>
          <p:cNvSpPr txBox="1">
            <a:spLocks/>
          </p:cNvSpPr>
          <p:nvPr/>
        </p:nvSpPr>
        <p:spPr>
          <a:xfrm>
            <a:off x="838200" y="321862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600"/>
              </a:buClr>
              <a:buSzPts val="1800"/>
              <a:buFont typeface="Calibri"/>
              <a:buNone/>
              <a:defRPr sz="4400" b="1" i="0" u="none" strike="noStrike" cap="none">
                <a:solidFill>
                  <a:srgbClr val="0066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4400"/>
            </a:pPr>
            <a:r>
              <a:rPr lang="en-US" dirty="0"/>
              <a:t>If we had even more time (and energy)</a:t>
            </a:r>
            <a:endParaRPr lang="en-US" b="0" dirty="0"/>
          </a:p>
        </p:txBody>
      </p:sp>
      <p:sp>
        <p:nvSpPr>
          <p:cNvPr id="8" name="Google Shape;138;p16">
            <a:extLst>
              <a:ext uri="{FF2B5EF4-FFF2-40B4-BE49-F238E27FC236}">
                <a16:creationId xmlns:a16="http://schemas.microsoft.com/office/drawing/2014/main" id="{D0290658-7A83-473D-A1FF-5A5C40BDE9D4}"/>
              </a:ext>
            </a:extLst>
          </p:cNvPr>
          <p:cNvSpPr txBox="1">
            <a:spLocks/>
          </p:cNvSpPr>
          <p:nvPr/>
        </p:nvSpPr>
        <p:spPr>
          <a:xfrm>
            <a:off x="838200" y="4311185"/>
            <a:ext cx="9626700" cy="18149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1" indent="-457200"/>
            <a:r>
              <a:rPr lang="en-US" dirty="0"/>
              <a:t>Spend even more time on feature engineering</a:t>
            </a:r>
          </a:p>
          <a:p>
            <a:pPr lvl="1" indent="-457200"/>
            <a:r>
              <a:rPr lang="en-US" dirty="0"/>
              <a:t>Train different models on different parts of the data</a:t>
            </a:r>
          </a:p>
          <a:p>
            <a:pPr lvl="1" indent="-457200"/>
            <a:endParaRPr lang="en-US" dirty="0"/>
          </a:p>
          <a:p>
            <a:pPr lvl="1" indent="-457200"/>
            <a:endParaRPr lang="en-US" dirty="0"/>
          </a:p>
          <a:p>
            <a:pPr lvl="1" indent="-457200"/>
            <a:endParaRPr lang="en-US" dirty="0"/>
          </a:p>
          <a:p>
            <a:pPr lvl="1" indent="-457200"/>
            <a:endParaRPr lang="en-US" dirty="0"/>
          </a:p>
          <a:p>
            <a:pPr lvl="1" indent="-457200"/>
            <a:endParaRPr lang="en-US" dirty="0"/>
          </a:p>
          <a:p>
            <a:pPr lvl="1" indent="-4572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2770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7"/>
          <p:cNvSpPr txBox="1">
            <a:spLocks noGrp="1"/>
          </p:cNvSpPr>
          <p:nvPr>
            <p:ph type="ctrTitle"/>
          </p:nvPr>
        </p:nvSpPr>
        <p:spPr>
          <a:xfrm>
            <a:off x="183847" y="688338"/>
            <a:ext cx="11456609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600"/>
              </a:buClr>
              <a:buSzPts val="6000"/>
              <a:buFont typeface="Calibri"/>
              <a:buNone/>
            </a:pPr>
            <a:r>
              <a:rPr lang="en-US" dirty="0">
                <a:hlinkClick r:id="rId3"/>
              </a:rPr>
              <a:t>https://github.com/BrendaLoznik</a:t>
            </a:r>
            <a:br>
              <a:rPr lang="en-US" dirty="0"/>
            </a:br>
            <a:r>
              <a:rPr lang="en-US" dirty="0">
                <a:hlinkClick r:id="rId4"/>
              </a:rPr>
              <a:t>https://github.com/MeykeBos</a:t>
            </a:r>
            <a:br>
              <a:rPr lang="en-US" dirty="0"/>
            </a:br>
            <a:endParaRPr dirty="0"/>
          </a:p>
        </p:txBody>
      </p:sp>
      <p:sp>
        <p:nvSpPr>
          <p:cNvPr id="146" name="Google Shape;146;p17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9AB6E481-4186-0540-ADC5-24CCB993F8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4000" y="4574514"/>
            <a:ext cx="2343157" cy="525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9B41386F-B5FF-FC4D-9E88-BBEE5BE5DD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64900" y="2006740"/>
            <a:ext cx="1629503" cy="365101"/>
          </a:xfrm>
          <a:prstGeom prst="rect">
            <a:avLst/>
          </a:prstGeom>
        </p:spPr>
      </p:pic>
      <p:sp>
        <p:nvSpPr>
          <p:cNvPr id="6" name="Google Shape;106;p13">
            <a:extLst>
              <a:ext uri="{FF2B5EF4-FFF2-40B4-BE49-F238E27FC236}">
                <a16:creationId xmlns:a16="http://schemas.microsoft.com/office/drawing/2014/main" id="{0DB61698-9179-41F7-8F9A-336C77C886E1}"/>
              </a:ext>
            </a:extLst>
          </p:cNvPr>
          <p:cNvSpPr txBox="1">
            <a:spLocks/>
          </p:cNvSpPr>
          <p:nvPr/>
        </p:nvSpPr>
        <p:spPr>
          <a:xfrm>
            <a:off x="1221789" y="746152"/>
            <a:ext cx="9144000" cy="9941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600"/>
              </a:buClr>
              <a:buSzPts val="4400"/>
              <a:buFont typeface="Calibri"/>
              <a:buNone/>
              <a:defRPr sz="4400" b="1" i="0" u="none" strike="noStrike" cap="none">
                <a:solidFill>
                  <a:srgbClr val="0066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dirty="0"/>
              <a:t>Team</a:t>
            </a:r>
          </a:p>
        </p:txBody>
      </p:sp>
      <p:sp>
        <p:nvSpPr>
          <p:cNvPr id="7" name="Google Shape;108;p13">
            <a:extLst>
              <a:ext uri="{FF2B5EF4-FFF2-40B4-BE49-F238E27FC236}">
                <a16:creationId xmlns:a16="http://schemas.microsoft.com/office/drawing/2014/main" id="{6D60965F-6DD2-4E6C-9FD0-FEE5768118D3}"/>
              </a:ext>
            </a:extLst>
          </p:cNvPr>
          <p:cNvSpPr txBox="1">
            <a:spLocks/>
          </p:cNvSpPr>
          <p:nvPr/>
        </p:nvSpPr>
        <p:spPr>
          <a:xfrm>
            <a:off x="1202739" y="1740310"/>
            <a:ext cx="9144000" cy="7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600"/>
              </a:buClr>
              <a:buSzPts val="4400"/>
              <a:buFont typeface="Calibri"/>
              <a:buNone/>
              <a:defRPr sz="4400" b="1" i="0" u="none" strike="noStrike" cap="none">
                <a:solidFill>
                  <a:srgbClr val="0066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SzPts val="6000"/>
            </a:pPr>
            <a:r>
              <a:rPr lang="en-US" sz="4800" dirty="0" err="1">
                <a:solidFill>
                  <a:srgbClr val="93C47D"/>
                </a:solidFill>
              </a:rPr>
              <a:t>Techionista</a:t>
            </a:r>
            <a:endParaRPr lang="en-US" sz="4800" dirty="0">
              <a:solidFill>
                <a:srgbClr val="93C47D"/>
              </a:solidFill>
            </a:endParaRPr>
          </a:p>
        </p:txBody>
      </p:sp>
      <p:pic>
        <p:nvPicPr>
          <p:cNvPr id="8" name="Picture 2" descr="Profielfoto van Meyke van den Bos">
            <a:extLst>
              <a:ext uri="{FF2B5EF4-FFF2-40B4-BE49-F238E27FC236}">
                <a16:creationId xmlns:a16="http://schemas.microsoft.com/office/drawing/2014/main" id="{D0430824-CFB2-498A-BC29-88702484CB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0214" y="2793541"/>
            <a:ext cx="2277533" cy="2277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Afbeelding 5" descr="Afbeelding met persoon, kleding&#10;&#10;Automatisch gegenereerde beschrijving">
            <a:extLst>
              <a:ext uri="{FF2B5EF4-FFF2-40B4-BE49-F238E27FC236}">
                <a16:creationId xmlns:a16="http://schemas.microsoft.com/office/drawing/2014/main" id="{824FC8D7-9F5A-4C3A-8AD9-FB43717D916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041" y="2793540"/>
            <a:ext cx="2277533" cy="2277533"/>
          </a:xfrm>
          <a:prstGeom prst="rect">
            <a:avLst/>
          </a:prstGeom>
        </p:spPr>
      </p:pic>
      <p:sp>
        <p:nvSpPr>
          <p:cNvPr id="10" name="Google Shape;108;p13">
            <a:extLst>
              <a:ext uri="{FF2B5EF4-FFF2-40B4-BE49-F238E27FC236}">
                <a16:creationId xmlns:a16="http://schemas.microsoft.com/office/drawing/2014/main" id="{25DE8518-40F8-4B31-BB1C-05887E415934}"/>
              </a:ext>
            </a:extLst>
          </p:cNvPr>
          <p:cNvSpPr txBox="1">
            <a:spLocks/>
          </p:cNvSpPr>
          <p:nvPr/>
        </p:nvSpPr>
        <p:spPr>
          <a:xfrm>
            <a:off x="793987" y="5117690"/>
            <a:ext cx="3609640" cy="632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600"/>
              </a:buClr>
              <a:buSzPts val="6000"/>
              <a:buFont typeface="Calibri"/>
              <a:buNone/>
              <a:defRPr sz="6000" b="1" i="0" u="none" strike="noStrike" cap="none">
                <a:solidFill>
                  <a:srgbClr val="0066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200" dirty="0">
                <a:solidFill>
                  <a:srgbClr val="93C47D"/>
                </a:solidFill>
              </a:rPr>
              <a:t>Brenda </a:t>
            </a:r>
            <a:r>
              <a:rPr lang="en-US" sz="3200" dirty="0" err="1">
                <a:solidFill>
                  <a:srgbClr val="93C47D"/>
                </a:solidFill>
              </a:rPr>
              <a:t>Loznik</a:t>
            </a:r>
            <a:endParaRPr lang="en-US" sz="3200" dirty="0">
              <a:solidFill>
                <a:srgbClr val="93C47D"/>
              </a:solidFill>
            </a:endParaRPr>
          </a:p>
        </p:txBody>
      </p:sp>
      <p:sp>
        <p:nvSpPr>
          <p:cNvPr id="11" name="Google Shape;108;p13">
            <a:extLst>
              <a:ext uri="{FF2B5EF4-FFF2-40B4-BE49-F238E27FC236}">
                <a16:creationId xmlns:a16="http://schemas.microsoft.com/office/drawing/2014/main" id="{CB40B985-CED7-43E2-83AB-FD319BDE342C}"/>
              </a:ext>
            </a:extLst>
          </p:cNvPr>
          <p:cNvSpPr txBox="1">
            <a:spLocks/>
          </p:cNvSpPr>
          <p:nvPr/>
        </p:nvSpPr>
        <p:spPr>
          <a:xfrm>
            <a:off x="7744160" y="5117690"/>
            <a:ext cx="3609640" cy="632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600"/>
              </a:buClr>
              <a:buSzPts val="6000"/>
              <a:buFont typeface="Calibri"/>
              <a:buNone/>
              <a:defRPr sz="6000" b="1" i="0" u="none" strike="noStrike" cap="none">
                <a:solidFill>
                  <a:srgbClr val="0066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200" dirty="0">
                <a:solidFill>
                  <a:srgbClr val="93C47D"/>
                </a:solidFill>
              </a:rPr>
              <a:t>Meyke van den Bos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6600"/>
              </a:buClr>
              <a:buSzPts val="4400"/>
              <a:buFont typeface="Calibri"/>
              <a:buNone/>
            </a:pPr>
            <a:r>
              <a:rPr lang="en-US" dirty="0"/>
              <a:t>Climate Change Challenge</a:t>
            </a:r>
            <a:endParaRPr lang="en-US" b="0" dirty="0"/>
          </a:p>
        </p:txBody>
      </p:sp>
      <p:sp>
        <p:nvSpPr>
          <p:cNvPr id="124" name="Google Shape;124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mtClean="0"/>
              <a:pPr marL="0" lvl="0" indent="0" rtl="0">
                <a:spcBef>
                  <a:spcPts val="0"/>
                </a:spcBef>
                <a:spcAft>
                  <a:spcPts val="60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t>3</a:t>
            </a:fld>
            <a:endParaRPr lang="en-NL"/>
          </a:p>
        </p:txBody>
      </p:sp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3DF19077-48B4-644A-9356-1F6AA4995A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64900" y="2006740"/>
            <a:ext cx="1629503" cy="36510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F8F3104-9E03-4CF1-998B-7DAE996B39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9419" y="1690688"/>
            <a:ext cx="5547538" cy="464192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5"/>
          <p:cNvSpPr txBox="1">
            <a:spLocks noGrp="1"/>
          </p:cNvSpPr>
          <p:nvPr>
            <p:ph type="title"/>
          </p:nvPr>
        </p:nvSpPr>
        <p:spPr>
          <a:xfrm>
            <a:off x="838200" y="490661"/>
            <a:ext cx="10515600" cy="1325563"/>
          </a:xfr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6600"/>
              </a:buClr>
              <a:buSzPts val="4400"/>
              <a:buFont typeface="Calibri"/>
              <a:buNone/>
            </a:pPr>
            <a:r>
              <a:rPr lang="en-US" dirty="0"/>
              <a:t>Climate Change Challenge</a:t>
            </a:r>
            <a:endParaRPr lang="en-US" b="0" dirty="0"/>
          </a:p>
        </p:txBody>
      </p:sp>
      <p:sp>
        <p:nvSpPr>
          <p:cNvPr id="124" name="Google Shape;124;p15"/>
          <p:cNvSpPr txBox="1">
            <a:spLocks noGrp="1"/>
          </p:cNvSpPr>
          <p:nvPr>
            <p:ph type="sldNum" idx="12"/>
          </p:nvPr>
        </p:nvSpPr>
        <p:spPr>
          <a:xfrm>
            <a:off x="8610600" y="6481886"/>
            <a:ext cx="2743200" cy="365100"/>
          </a:xfr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mtClean="0"/>
              <a:pPr marL="0" lvl="0" indent="0" rtl="0">
                <a:spcBef>
                  <a:spcPts val="0"/>
                </a:spcBef>
                <a:spcAft>
                  <a:spcPts val="60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t>4</a:t>
            </a:fld>
            <a:endParaRPr lang="en-NL"/>
          </a:p>
        </p:txBody>
      </p:sp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3DF19077-48B4-644A-9356-1F6AA4995A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64900" y="2132276"/>
            <a:ext cx="1629503" cy="365101"/>
          </a:xfrm>
          <a:prstGeom prst="rect">
            <a:avLst/>
          </a:prstGeom>
        </p:spPr>
      </p:pic>
      <p:sp>
        <p:nvSpPr>
          <p:cNvPr id="9" name="Google Shape;138;p16">
            <a:extLst>
              <a:ext uri="{FF2B5EF4-FFF2-40B4-BE49-F238E27FC236}">
                <a16:creationId xmlns:a16="http://schemas.microsoft.com/office/drawing/2014/main" id="{09FC627F-4F68-46BD-B57A-646D597F5FA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02676" y="1774963"/>
            <a:ext cx="96267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1" indent="-457200"/>
            <a:r>
              <a:rPr lang="en-US" dirty="0"/>
              <a:t>Building Characteristics</a:t>
            </a:r>
          </a:p>
          <a:p>
            <a:pPr lvl="2" indent="-457200"/>
            <a:r>
              <a:rPr lang="en-US" dirty="0"/>
              <a:t>Residential / Commercial</a:t>
            </a:r>
          </a:p>
          <a:p>
            <a:pPr lvl="2" indent="-457200"/>
            <a:r>
              <a:rPr lang="en-US" dirty="0"/>
              <a:t>Facility type (e.g. </a:t>
            </a:r>
            <a:r>
              <a:rPr lang="en-US" dirty="0" err="1"/>
              <a:t>Warehouse_non_refrigerated</a:t>
            </a:r>
            <a:r>
              <a:rPr lang="en-US" dirty="0"/>
              <a:t>, </a:t>
            </a:r>
            <a:r>
              <a:rPr lang="en-US" dirty="0" err="1"/>
              <a:t>Lodging_hotel</a:t>
            </a:r>
            <a:r>
              <a:rPr lang="en-US" dirty="0"/>
              <a:t>)</a:t>
            </a:r>
          </a:p>
          <a:p>
            <a:pPr lvl="2" indent="-457200"/>
            <a:r>
              <a:rPr lang="en-US" dirty="0"/>
              <a:t>State number</a:t>
            </a:r>
          </a:p>
          <a:p>
            <a:pPr lvl="2" indent="-457200"/>
            <a:r>
              <a:rPr lang="en-US" dirty="0"/>
              <a:t>Floor area</a:t>
            </a:r>
          </a:p>
          <a:p>
            <a:pPr lvl="2" indent="-457200"/>
            <a:r>
              <a:rPr lang="en-US" dirty="0"/>
              <a:t>Year built</a:t>
            </a:r>
          </a:p>
          <a:p>
            <a:pPr lvl="1" indent="-457200"/>
            <a:r>
              <a:rPr lang="en-US" dirty="0"/>
              <a:t>Climate &amp; Weather </a:t>
            </a:r>
          </a:p>
          <a:p>
            <a:pPr lvl="2" indent="-457200"/>
            <a:r>
              <a:rPr lang="en-US" dirty="0"/>
              <a:t>January min temp</a:t>
            </a:r>
          </a:p>
          <a:p>
            <a:pPr lvl="2" indent="-457200"/>
            <a:r>
              <a:rPr lang="en-US" dirty="0"/>
              <a:t>Heating Degree Days</a:t>
            </a:r>
          </a:p>
          <a:p>
            <a:pPr lvl="2" indent="-457200"/>
            <a:r>
              <a:rPr lang="en-US" dirty="0"/>
              <a:t>Snowfall inches</a:t>
            </a:r>
          </a:p>
          <a:p>
            <a:pPr lvl="2" indent="-457200"/>
            <a:r>
              <a:rPr lang="en-US" dirty="0"/>
              <a:t>Days with fog</a:t>
            </a:r>
          </a:p>
        </p:txBody>
      </p:sp>
    </p:spTree>
    <p:extLst>
      <p:ext uri="{BB962C8B-B14F-4D97-AF65-F5344CB8AC3E}">
        <p14:creationId xmlns:p14="http://schemas.microsoft.com/office/powerpoint/2010/main" val="5428297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6"/>
          <p:cNvSpPr txBox="1">
            <a:spLocks noGrp="1"/>
          </p:cNvSpPr>
          <p:nvPr>
            <p:ph type="title"/>
          </p:nvPr>
        </p:nvSpPr>
        <p:spPr>
          <a:xfrm>
            <a:off x="682752" y="192611"/>
            <a:ext cx="9626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600"/>
              </a:buClr>
              <a:buSzPts val="4400"/>
              <a:buFont typeface="Calibri"/>
              <a:buNone/>
            </a:pPr>
            <a:r>
              <a:rPr lang="en-US" dirty="0"/>
              <a:t>Our Approach</a:t>
            </a:r>
            <a:endParaRPr dirty="0"/>
          </a:p>
        </p:txBody>
      </p:sp>
      <p:sp>
        <p:nvSpPr>
          <p:cNvPr id="139" name="Google Shape;139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pic>
        <p:nvPicPr>
          <p:cNvPr id="12" name="Picture 11" descr="Icon&#10;&#10;Description automatically generated">
            <a:extLst>
              <a:ext uri="{FF2B5EF4-FFF2-40B4-BE49-F238E27FC236}">
                <a16:creationId xmlns:a16="http://schemas.microsoft.com/office/drawing/2014/main" id="{A14D27BC-2E0F-3240-96B0-C36467C205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64900" y="2006740"/>
            <a:ext cx="1629503" cy="365101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8C515AA-A7A4-48EF-8C88-E74A3D61A5EA}"/>
              </a:ext>
            </a:extLst>
          </p:cNvPr>
          <p:cNvSpPr/>
          <p:nvPr/>
        </p:nvSpPr>
        <p:spPr>
          <a:xfrm>
            <a:off x="682752" y="1999261"/>
            <a:ext cx="2325624" cy="8138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EDA</a:t>
            </a:r>
            <a:endParaRPr lang="nl-NL" sz="24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C18793-0EB7-42A8-9849-21DEE48808E9}"/>
              </a:ext>
            </a:extLst>
          </p:cNvPr>
          <p:cNvSpPr txBox="1"/>
          <p:nvPr/>
        </p:nvSpPr>
        <p:spPr>
          <a:xfrm>
            <a:off x="1325880" y="1518174"/>
            <a:ext cx="1280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Step 1</a:t>
            </a:r>
            <a:endParaRPr lang="nl-NL" sz="2000" dirty="0"/>
          </a:p>
        </p:txBody>
      </p:sp>
      <p:sp>
        <p:nvSpPr>
          <p:cNvPr id="15" name="Tekstvak 15">
            <a:extLst>
              <a:ext uri="{FF2B5EF4-FFF2-40B4-BE49-F238E27FC236}">
                <a16:creationId xmlns:a16="http://schemas.microsoft.com/office/drawing/2014/main" id="{5410B8F8-1950-47C9-A225-E076CA77CE61}"/>
              </a:ext>
            </a:extLst>
          </p:cNvPr>
          <p:cNvSpPr txBox="1"/>
          <p:nvPr/>
        </p:nvSpPr>
        <p:spPr>
          <a:xfrm>
            <a:off x="284621" y="4811352"/>
            <a:ext cx="3091405" cy="830997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nl-NL" sz="1200" dirty="0"/>
              <a:t>Missing data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nl-NL" sz="1200" dirty="0"/>
              <a:t>Bias between train </a:t>
            </a:r>
            <a:r>
              <a:rPr lang="nl-NL" sz="1200" dirty="0" err="1"/>
              <a:t>and</a:t>
            </a:r>
            <a:r>
              <a:rPr lang="nl-NL" sz="1200" dirty="0"/>
              <a:t> test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nl-NL" sz="1200" dirty="0"/>
              <a:t>Zero variance features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nl-NL" sz="1200" dirty="0"/>
              <a:t>Highly correlated features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F363D77-0802-4B27-BED1-3D049BAC440D}"/>
              </a:ext>
            </a:extLst>
          </p:cNvPr>
          <p:cNvCxnSpPr>
            <a:cxnSpLocks/>
            <a:stCxn id="2" idx="2"/>
            <a:endCxn id="15" idx="0"/>
          </p:cNvCxnSpPr>
          <p:nvPr/>
        </p:nvCxnSpPr>
        <p:spPr>
          <a:xfrm flipH="1">
            <a:off x="1830324" y="2813077"/>
            <a:ext cx="15240" cy="1998275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6"/>
          <p:cNvSpPr txBox="1">
            <a:spLocks noGrp="1"/>
          </p:cNvSpPr>
          <p:nvPr>
            <p:ph type="title"/>
          </p:nvPr>
        </p:nvSpPr>
        <p:spPr>
          <a:xfrm>
            <a:off x="682752" y="192611"/>
            <a:ext cx="9626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600"/>
              </a:buClr>
              <a:buSzPts val="4400"/>
              <a:buFont typeface="Calibri"/>
              <a:buNone/>
            </a:pPr>
            <a:r>
              <a:rPr lang="en-US" dirty="0"/>
              <a:t>Our Approach</a:t>
            </a:r>
            <a:endParaRPr dirty="0"/>
          </a:p>
        </p:txBody>
      </p:sp>
      <p:sp>
        <p:nvSpPr>
          <p:cNvPr id="139" name="Google Shape;139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pic>
        <p:nvPicPr>
          <p:cNvPr id="12" name="Picture 11" descr="Icon&#10;&#10;Description automatically generated">
            <a:extLst>
              <a:ext uri="{FF2B5EF4-FFF2-40B4-BE49-F238E27FC236}">
                <a16:creationId xmlns:a16="http://schemas.microsoft.com/office/drawing/2014/main" id="{A14D27BC-2E0F-3240-96B0-C36467C205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64900" y="2006740"/>
            <a:ext cx="1629503" cy="365101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8C515AA-A7A4-48EF-8C88-E74A3D61A5EA}"/>
              </a:ext>
            </a:extLst>
          </p:cNvPr>
          <p:cNvSpPr/>
          <p:nvPr/>
        </p:nvSpPr>
        <p:spPr>
          <a:xfrm>
            <a:off x="682752" y="1999261"/>
            <a:ext cx="2325624" cy="8138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EDA</a:t>
            </a:r>
            <a:endParaRPr lang="nl-NL" sz="24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C18793-0EB7-42A8-9849-21DEE48808E9}"/>
              </a:ext>
            </a:extLst>
          </p:cNvPr>
          <p:cNvSpPr txBox="1"/>
          <p:nvPr/>
        </p:nvSpPr>
        <p:spPr>
          <a:xfrm>
            <a:off x="1325880" y="1518174"/>
            <a:ext cx="1280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Step 1</a:t>
            </a:r>
            <a:endParaRPr lang="nl-NL" sz="2000" dirty="0"/>
          </a:p>
        </p:txBody>
      </p:sp>
      <p:sp>
        <p:nvSpPr>
          <p:cNvPr id="15" name="Tekstvak 15">
            <a:extLst>
              <a:ext uri="{FF2B5EF4-FFF2-40B4-BE49-F238E27FC236}">
                <a16:creationId xmlns:a16="http://schemas.microsoft.com/office/drawing/2014/main" id="{5410B8F8-1950-47C9-A225-E076CA77CE61}"/>
              </a:ext>
            </a:extLst>
          </p:cNvPr>
          <p:cNvSpPr txBox="1"/>
          <p:nvPr/>
        </p:nvSpPr>
        <p:spPr>
          <a:xfrm>
            <a:off x="284621" y="4811352"/>
            <a:ext cx="3091405" cy="830997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nl-NL" sz="1200" dirty="0"/>
              <a:t>Missing data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nl-NL" sz="1200" dirty="0"/>
              <a:t>Bias between train </a:t>
            </a:r>
            <a:r>
              <a:rPr lang="nl-NL" sz="1200" dirty="0" err="1"/>
              <a:t>and</a:t>
            </a:r>
            <a:r>
              <a:rPr lang="nl-NL" sz="1200" dirty="0"/>
              <a:t> test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nl-NL" sz="1200" dirty="0"/>
              <a:t>Zero variance features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nl-NL" sz="1200" dirty="0"/>
              <a:t>Highly correlated features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F363D77-0802-4B27-BED1-3D049BAC440D}"/>
              </a:ext>
            </a:extLst>
          </p:cNvPr>
          <p:cNvCxnSpPr>
            <a:cxnSpLocks/>
            <a:stCxn id="2" idx="2"/>
            <a:endCxn id="15" idx="0"/>
          </p:cNvCxnSpPr>
          <p:nvPr/>
        </p:nvCxnSpPr>
        <p:spPr>
          <a:xfrm flipH="1">
            <a:off x="1830324" y="2813077"/>
            <a:ext cx="15240" cy="1998275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21FD32C0-B015-4FA4-9436-43022D2661CE}"/>
              </a:ext>
            </a:extLst>
          </p:cNvPr>
          <p:cNvSpPr/>
          <p:nvPr/>
        </p:nvSpPr>
        <p:spPr>
          <a:xfrm>
            <a:off x="4760976" y="2965886"/>
            <a:ext cx="2295144" cy="8138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Data Cleaning</a:t>
            </a:r>
            <a:endParaRPr lang="nl-NL" sz="24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FB8EC4F-EE79-4CF4-A047-C1877E5678AE}"/>
              </a:ext>
            </a:extLst>
          </p:cNvPr>
          <p:cNvSpPr txBox="1"/>
          <p:nvPr/>
        </p:nvSpPr>
        <p:spPr>
          <a:xfrm>
            <a:off x="5447283" y="2489371"/>
            <a:ext cx="1280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Step 2</a:t>
            </a:r>
            <a:endParaRPr lang="nl-NL" sz="20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CB8A9DB-33D3-427B-BE31-DEC26CFFD5BC}"/>
              </a:ext>
            </a:extLst>
          </p:cNvPr>
          <p:cNvCxnSpPr>
            <a:stCxn id="2" idx="3"/>
            <a:endCxn id="20" idx="1"/>
          </p:cNvCxnSpPr>
          <p:nvPr/>
        </p:nvCxnSpPr>
        <p:spPr>
          <a:xfrm>
            <a:off x="3008376" y="2406169"/>
            <a:ext cx="1752600" cy="9666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FC5E68B-E972-4E05-9845-14FB081BBEC1}"/>
              </a:ext>
            </a:extLst>
          </p:cNvPr>
          <p:cNvSpPr txBox="1"/>
          <p:nvPr/>
        </p:nvSpPr>
        <p:spPr>
          <a:xfrm>
            <a:off x="3345617" y="2105170"/>
            <a:ext cx="17644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/>
              <a:t>Building ID</a:t>
            </a:r>
            <a:endParaRPr lang="nl-NL" sz="2000" b="1" u="sng" dirty="0"/>
          </a:p>
        </p:txBody>
      </p:sp>
      <p:pic>
        <p:nvPicPr>
          <p:cNvPr id="29" name="Afbeelding 17">
            <a:extLst>
              <a:ext uri="{FF2B5EF4-FFF2-40B4-BE49-F238E27FC236}">
                <a16:creationId xmlns:a16="http://schemas.microsoft.com/office/drawing/2014/main" id="{67387FF9-7227-4A0F-9517-434CFEE6D5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6900" y="4240308"/>
            <a:ext cx="4305300" cy="169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42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6"/>
          <p:cNvSpPr txBox="1">
            <a:spLocks noGrp="1"/>
          </p:cNvSpPr>
          <p:nvPr>
            <p:ph type="title"/>
          </p:nvPr>
        </p:nvSpPr>
        <p:spPr>
          <a:xfrm>
            <a:off x="682752" y="192611"/>
            <a:ext cx="9626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600"/>
              </a:buClr>
              <a:buSzPts val="4400"/>
              <a:buFont typeface="Calibri"/>
              <a:buNone/>
            </a:pPr>
            <a:r>
              <a:rPr lang="en-US" dirty="0"/>
              <a:t>Our Approach</a:t>
            </a:r>
            <a:endParaRPr dirty="0"/>
          </a:p>
        </p:txBody>
      </p:sp>
      <p:sp>
        <p:nvSpPr>
          <p:cNvPr id="139" name="Google Shape;139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pic>
        <p:nvPicPr>
          <p:cNvPr id="12" name="Picture 11" descr="Icon&#10;&#10;Description automatically generated">
            <a:extLst>
              <a:ext uri="{FF2B5EF4-FFF2-40B4-BE49-F238E27FC236}">
                <a16:creationId xmlns:a16="http://schemas.microsoft.com/office/drawing/2014/main" id="{A14D27BC-2E0F-3240-96B0-C36467C205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64900" y="2006740"/>
            <a:ext cx="1629503" cy="365101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8C515AA-A7A4-48EF-8C88-E74A3D61A5EA}"/>
              </a:ext>
            </a:extLst>
          </p:cNvPr>
          <p:cNvSpPr/>
          <p:nvPr/>
        </p:nvSpPr>
        <p:spPr>
          <a:xfrm>
            <a:off x="682752" y="1782382"/>
            <a:ext cx="2325624" cy="8138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EDA</a:t>
            </a:r>
            <a:endParaRPr lang="nl-NL" sz="24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C18793-0EB7-42A8-9849-21DEE48808E9}"/>
              </a:ext>
            </a:extLst>
          </p:cNvPr>
          <p:cNvSpPr txBox="1"/>
          <p:nvPr/>
        </p:nvSpPr>
        <p:spPr>
          <a:xfrm>
            <a:off x="1442720" y="1382272"/>
            <a:ext cx="1280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Step 1</a:t>
            </a:r>
            <a:endParaRPr lang="nl-NL" sz="2000" dirty="0"/>
          </a:p>
        </p:txBody>
      </p:sp>
      <p:sp>
        <p:nvSpPr>
          <p:cNvPr id="15" name="Tekstvak 15">
            <a:extLst>
              <a:ext uri="{FF2B5EF4-FFF2-40B4-BE49-F238E27FC236}">
                <a16:creationId xmlns:a16="http://schemas.microsoft.com/office/drawing/2014/main" id="{5410B8F8-1950-47C9-A225-E076CA77CE61}"/>
              </a:ext>
            </a:extLst>
          </p:cNvPr>
          <p:cNvSpPr txBox="1"/>
          <p:nvPr/>
        </p:nvSpPr>
        <p:spPr>
          <a:xfrm>
            <a:off x="299861" y="4447879"/>
            <a:ext cx="3091405" cy="830997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nl-NL" sz="1200" dirty="0"/>
              <a:t>Missing data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nl-NL" sz="1200" dirty="0"/>
              <a:t>Bias between train </a:t>
            </a:r>
            <a:r>
              <a:rPr lang="nl-NL" sz="1200" dirty="0" err="1"/>
              <a:t>and</a:t>
            </a:r>
            <a:r>
              <a:rPr lang="nl-NL" sz="1200" dirty="0"/>
              <a:t> test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nl-NL" sz="1200" dirty="0"/>
              <a:t>Zero variance features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nl-NL" sz="1200" dirty="0"/>
              <a:t>Highly correlated features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F363D77-0802-4B27-BED1-3D049BAC440D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1829307" y="2635504"/>
            <a:ext cx="16257" cy="1812375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21FD32C0-B015-4FA4-9436-43022D2661CE}"/>
              </a:ext>
            </a:extLst>
          </p:cNvPr>
          <p:cNvSpPr/>
          <p:nvPr/>
        </p:nvSpPr>
        <p:spPr>
          <a:xfrm>
            <a:off x="4639056" y="3078056"/>
            <a:ext cx="2295144" cy="8138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Data Cleaning</a:t>
            </a:r>
            <a:endParaRPr lang="nl-NL" sz="24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FB8EC4F-EE79-4CF4-A047-C1877E5678AE}"/>
              </a:ext>
            </a:extLst>
          </p:cNvPr>
          <p:cNvSpPr txBox="1"/>
          <p:nvPr/>
        </p:nvSpPr>
        <p:spPr>
          <a:xfrm>
            <a:off x="5178045" y="2596198"/>
            <a:ext cx="1280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Step 2</a:t>
            </a:r>
            <a:endParaRPr lang="nl-NL" sz="20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CB8A9DB-33D3-427B-BE31-DEC26CFFD5BC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3008376" y="2189290"/>
            <a:ext cx="1589024" cy="9501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FC5E68B-E972-4E05-9845-14FB081BBEC1}"/>
              </a:ext>
            </a:extLst>
          </p:cNvPr>
          <p:cNvSpPr txBox="1"/>
          <p:nvPr/>
        </p:nvSpPr>
        <p:spPr>
          <a:xfrm>
            <a:off x="3273735" y="1933355"/>
            <a:ext cx="17644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/>
              <a:t>Building ID</a:t>
            </a:r>
            <a:endParaRPr lang="nl-NL" sz="2000" b="1" u="sng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D06FE94-2BB9-41A8-97AF-1E224E0ACE3F}"/>
              </a:ext>
            </a:extLst>
          </p:cNvPr>
          <p:cNvSpPr/>
          <p:nvPr/>
        </p:nvSpPr>
        <p:spPr>
          <a:xfrm>
            <a:off x="8751824" y="4564650"/>
            <a:ext cx="2295144" cy="8138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Feature Engineering</a:t>
            </a:r>
            <a:endParaRPr lang="nl-NL" sz="2400" b="1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053D7E4-362A-4F0F-BE85-4D609DC9DAD7}"/>
              </a:ext>
            </a:extLst>
          </p:cNvPr>
          <p:cNvCxnSpPr>
            <a:cxnSpLocks/>
            <a:stCxn id="20" idx="3"/>
          </p:cNvCxnSpPr>
          <p:nvPr/>
        </p:nvCxnSpPr>
        <p:spPr>
          <a:xfrm>
            <a:off x="6934200" y="3484964"/>
            <a:ext cx="1817624" cy="112561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3AC6217-531D-42CF-862A-C6EA1E993BE1}"/>
              </a:ext>
            </a:extLst>
          </p:cNvPr>
          <p:cNvSpPr txBox="1"/>
          <p:nvPr/>
        </p:nvSpPr>
        <p:spPr>
          <a:xfrm>
            <a:off x="9342120" y="4047769"/>
            <a:ext cx="1280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Step 3</a:t>
            </a:r>
            <a:endParaRPr lang="nl-NL" sz="2000" dirty="0"/>
          </a:p>
        </p:txBody>
      </p:sp>
      <p:sp>
        <p:nvSpPr>
          <p:cNvPr id="18" name="Tekstvak 15">
            <a:extLst>
              <a:ext uri="{FF2B5EF4-FFF2-40B4-BE49-F238E27FC236}">
                <a16:creationId xmlns:a16="http://schemas.microsoft.com/office/drawing/2014/main" id="{662C7016-2FDD-4EF6-8EC6-FBAC288753E5}"/>
              </a:ext>
            </a:extLst>
          </p:cNvPr>
          <p:cNvSpPr txBox="1"/>
          <p:nvPr/>
        </p:nvSpPr>
        <p:spPr>
          <a:xfrm>
            <a:off x="6617349" y="5581664"/>
            <a:ext cx="2134475" cy="276998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nl-NL" sz="1200" dirty="0" err="1"/>
              <a:t>Create</a:t>
            </a:r>
            <a:r>
              <a:rPr lang="nl-NL" sz="1200" dirty="0"/>
              <a:t> a Base Model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1DA1004-C453-4452-9E8E-BBB1EB63DC45}"/>
              </a:ext>
            </a:extLst>
          </p:cNvPr>
          <p:cNvCxnSpPr>
            <a:cxnSpLocks/>
          </p:cNvCxnSpPr>
          <p:nvPr/>
        </p:nvCxnSpPr>
        <p:spPr>
          <a:xfrm flipH="1">
            <a:off x="7587488" y="3890713"/>
            <a:ext cx="11176" cy="1515363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8714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6"/>
          <p:cNvSpPr txBox="1">
            <a:spLocks noGrp="1"/>
          </p:cNvSpPr>
          <p:nvPr>
            <p:ph type="title"/>
          </p:nvPr>
        </p:nvSpPr>
        <p:spPr>
          <a:xfrm>
            <a:off x="682752" y="192611"/>
            <a:ext cx="9626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600"/>
              </a:buClr>
              <a:buSzPts val="4400"/>
              <a:buFont typeface="Calibri"/>
              <a:buNone/>
            </a:pPr>
            <a:r>
              <a:rPr lang="en-US" dirty="0"/>
              <a:t>Our Approach</a:t>
            </a:r>
            <a:endParaRPr dirty="0"/>
          </a:p>
        </p:txBody>
      </p:sp>
      <p:sp>
        <p:nvSpPr>
          <p:cNvPr id="139" name="Google Shape;139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pic>
        <p:nvPicPr>
          <p:cNvPr id="12" name="Picture 11" descr="Icon&#10;&#10;Description automatically generated">
            <a:extLst>
              <a:ext uri="{FF2B5EF4-FFF2-40B4-BE49-F238E27FC236}">
                <a16:creationId xmlns:a16="http://schemas.microsoft.com/office/drawing/2014/main" id="{A14D27BC-2E0F-3240-96B0-C36467C205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64900" y="2006740"/>
            <a:ext cx="1629503" cy="365101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8C515AA-A7A4-48EF-8C88-E74A3D61A5EA}"/>
              </a:ext>
            </a:extLst>
          </p:cNvPr>
          <p:cNvSpPr/>
          <p:nvPr/>
        </p:nvSpPr>
        <p:spPr>
          <a:xfrm>
            <a:off x="682752" y="2852928"/>
            <a:ext cx="2325624" cy="8138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Feature Selection</a:t>
            </a:r>
            <a:endParaRPr lang="nl-NL" sz="24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C18793-0EB7-42A8-9849-21DEE48808E9}"/>
              </a:ext>
            </a:extLst>
          </p:cNvPr>
          <p:cNvSpPr txBox="1"/>
          <p:nvPr/>
        </p:nvSpPr>
        <p:spPr>
          <a:xfrm>
            <a:off x="1325880" y="2371841"/>
            <a:ext cx="1280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Step 4</a:t>
            </a:r>
            <a:endParaRPr lang="nl-NL" sz="2000" dirty="0"/>
          </a:p>
        </p:txBody>
      </p:sp>
      <p:sp>
        <p:nvSpPr>
          <p:cNvPr id="19" name="Tekstvak 11">
            <a:extLst>
              <a:ext uri="{FF2B5EF4-FFF2-40B4-BE49-F238E27FC236}">
                <a16:creationId xmlns:a16="http://schemas.microsoft.com/office/drawing/2014/main" id="{5645BE3C-4812-4E4D-823C-EAB587440FCD}"/>
              </a:ext>
            </a:extLst>
          </p:cNvPr>
          <p:cNvSpPr txBox="1"/>
          <p:nvPr/>
        </p:nvSpPr>
        <p:spPr>
          <a:xfrm>
            <a:off x="260626" y="4627244"/>
            <a:ext cx="3565323" cy="276999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nl-NL" sz="1200" dirty="0"/>
              <a:t>E.g. VIF (variance </a:t>
            </a:r>
            <a:r>
              <a:rPr lang="nl-NL" sz="1200" dirty="0" err="1"/>
              <a:t>inflation</a:t>
            </a:r>
            <a:r>
              <a:rPr lang="nl-NL" sz="1200" dirty="0"/>
              <a:t> factor)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C9FDA6F-0067-446D-9BFD-F07F9F4061EB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1845564" y="3666744"/>
            <a:ext cx="0" cy="1030769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79385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6"/>
          <p:cNvSpPr txBox="1">
            <a:spLocks noGrp="1"/>
          </p:cNvSpPr>
          <p:nvPr>
            <p:ph type="title"/>
          </p:nvPr>
        </p:nvSpPr>
        <p:spPr>
          <a:xfrm>
            <a:off x="682752" y="192611"/>
            <a:ext cx="9626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600"/>
              </a:buClr>
              <a:buSzPts val="4400"/>
              <a:buFont typeface="Calibri"/>
              <a:buNone/>
            </a:pPr>
            <a:r>
              <a:rPr lang="en-US" dirty="0"/>
              <a:t>Our Approach</a:t>
            </a:r>
            <a:endParaRPr dirty="0"/>
          </a:p>
        </p:txBody>
      </p:sp>
      <p:sp>
        <p:nvSpPr>
          <p:cNvPr id="139" name="Google Shape;139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pic>
        <p:nvPicPr>
          <p:cNvPr id="12" name="Picture 11" descr="Icon&#10;&#10;Description automatically generated">
            <a:extLst>
              <a:ext uri="{FF2B5EF4-FFF2-40B4-BE49-F238E27FC236}">
                <a16:creationId xmlns:a16="http://schemas.microsoft.com/office/drawing/2014/main" id="{A14D27BC-2E0F-3240-96B0-C36467C205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64900" y="2006740"/>
            <a:ext cx="1629503" cy="365101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8C515AA-A7A4-48EF-8C88-E74A3D61A5EA}"/>
              </a:ext>
            </a:extLst>
          </p:cNvPr>
          <p:cNvSpPr/>
          <p:nvPr/>
        </p:nvSpPr>
        <p:spPr>
          <a:xfrm>
            <a:off x="682752" y="2852928"/>
            <a:ext cx="2325624" cy="8138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Feature Selection</a:t>
            </a:r>
            <a:endParaRPr lang="nl-NL" sz="24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C18793-0EB7-42A8-9849-21DEE48808E9}"/>
              </a:ext>
            </a:extLst>
          </p:cNvPr>
          <p:cNvSpPr txBox="1"/>
          <p:nvPr/>
        </p:nvSpPr>
        <p:spPr>
          <a:xfrm>
            <a:off x="1325880" y="2371841"/>
            <a:ext cx="1280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Step 4</a:t>
            </a:r>
            <a:endParaRPr lang="nl-NL" sz="20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1870DA4-4D49-4123-98FD-EF6A62D0077A}"/>
              </a:ext>
            </a:extLst>
          </p:cNvPr>
          <p:cNvSpPr/>
          <p:nvPr/>
        </p:nvSpPr>
        <p:spPr>
          <a:xfrm>
            <a:off x="4624832" y="2852928"/>
            <a:ext cx="2325624" cy="8138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Modelling</a:t>
            </a:r>
            <a:endParaRPr lang="nl-NL" sz="24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756E13-ABE4-4CB4-A9E1-4348BBE2C3F4}"/>
              </a:ext>
            </a:extLst>
          </p:cNvPr>
          <p:cNvSpPr txBox="1"/>
          <p:nvPr/>
        </p:nvSpPr>
        <p:spPr>
          <a:xfrm>
            <a:off x="5255310" y="2371841"/>
            <a:ext cx="1280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Step 5</a:t>
            </a:r>
            <a:endParaRPr lang="nl-NL" sz="200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120E76B-5B14-4352-B521-9E2415BB5478}"/>
              </a:ext>
            </a:extLst>
          </p:cNvPr>
          <p:cNvCxnSpPr/>
          <p:nvPr/>
        </p:nvCxnSpPr>
        <p:spPr>
          <a:xfrm>
            <a:off x="3008376" y="3259836"/>
            <a:ext cx="163068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Afbeelding 35">
            <a:extLst>
              <a:ext uri="{FF2B5EF4-FFF2-40B4-BE49-F238E27FC236}">
                <a16:creationId xmlns:a16="http://schemas.microsoft.com/office/drawing/2014/main" id="{2A856C7B-64EE-4F0D-B65F-6A97BD54EA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4666" y="3134376"/>
            <a:ext cx="3410103" cy="3328073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11" name="Tekstvak 11">
            <a:extLst>
              <a:ext uri="{FF2B5EF4-FFF2-40B4-BE49-F238E27FC236}">
                <a16:creationId xmlns:a16="http://schemas.microsoft.com/office/drawing/2014/main" id="{71596D6C-EAFF-4718-9213-D27F040D1FEF}"/>
              </a:ext>
            </a:extLst>
          </p:cNvPr>
          <p:cNvSpPr txBox="1"/>
          <p:nvPr/>
        </p:nvSpPr>
        <p:spPr>
          <a:xfrm>
            <a:off x="260626" y="4627244"/>
            <a:ext cx="3565323" cy="276999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nl-NL" sz="1200" dirty="0"/>
              <a:t>E.g. VIF (variance inflation factor)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26B66C5-CF3F-4E5C-B545-130A816E62DA}"/>
              </a:ext>
            </a:extLst>
          </p:cNvPr>
          <p:cNvCxnSpPr>
            <a:cxnSpLocks/>
          </p:cNvCxnSpPr>
          <p:nvPr/>
        </p:nvCxnSpPr>
        <p:spPr>
          <a:xfrm>
            <a:off x="1845564" y="3666744"/>
            <a:ext cx="0" cy="1030769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9895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Green">
      <a:dk1>
        <a:srgbClr val="000000"/>
      </a:dk1>
      <a:lt1>
        <a:srgbClr val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258</Words>
  <Application>Microsoft Office PowerPoint</Application>
  <PresentationFormat>Widescreen</PresentationFormat>
  <Paragraphs>92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Wingdings</vt:lpstr>
      <vt:lpstr>Office Theme</vt:lpstr>
      <vt:lpstr>Datathon</vt:lpstr>
      <vt:lpstr>PowerPoint Presentation</vt:lpstr>
      <vt:lpstr>Climate Change Challenge</vt:lpstr>
      <vt:lpstr>Climate Change Challenge</vt:lpstr>
      <vt:lpstr>Our Approach</vt:lpstr>
      <vt:lpstr>Our Approach</vt:lpstr>
      <vt:lpstr>Our Approach</vt:lpstr>
      <vt:lpstr>Our Approach</vt:lpstr>
      <vt:lpstr>Our Approach</vt:lpstr>
      <vt:lpstr>Take Aways</vt:lpstr>
      <vt:lpstr>https://github.com/BrendaLoznik https://github.com/MeykeBos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proposal</dc:title>
  <dc:creator>Meyke van den bos</dc:creator>
  <cp:lastModifiedBy>meyke van den bos</cp:lastModifiedBy>
  <cp:revision>11</cp:revision>
  <dcterms:modified xsi:type="dcterms:W3CDTF">2022-03-15T18:30:27Z</dcterms:modified>
</cp:coreProperties>
</file>