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4630400" cy="8229600"/>
  <p:notesSz cx="8229600" cy="146304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5388" autoAdjust="0"/>
  </p:normalViewPr>
  <p:slideViewPr>
    <p:cSldViewPr snapToGrid="0" snapToObjects="1">
      <p:cViewPr varScale="1">
        <p:scale>
          <a:sx n="74" d="100"/>
          <a:sy n="74" d="100"/>
        </p:scale>
        <p:origin x="446" y="7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726942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399" cy="8229599"/>
          </a:xfrm>
          <a:prstGeom prst="roundRect">
            <a:avLst>
              <a:gd name="adj" fmla="val 2754"/>
            </a:avLst>
          </a:prstGeom>
          <a:solidFill>
            <a:srgbClr val="0C0C0C">
              <a:alpha val="75000"/>
            </a:srgbClr>
          </a:solidFill>
          <a:ln w="13930">
            <a:solidFill>
              <a:srgbClr val="FFFFFF">
                <a:alpha val="16000"/>
              </a:srgbClr>
            </a:solidFill>
            <a:prstDash val="solid"/>
          </a:ln>
        </p:spPr>
        <p:txBody>
          <a:bodyPr/>
          <a:lstStyle/>
          <a:p>
            <a:endParaRPr lang="fr-FR"/>
          </a:p>
        </p:txBody>
      </p:sp>
      <p:pic>
        <p:nvPicPr>
          <p:cNvPr id="4" name="Image 1" descr="preencoded.png"/>
          <p:cNvPicPr>
            <a:picLocks noChangeAspect="1"/>
          </p:cNvPicPr>
          <p:nvPr/>
        </p:nvPicPr>
        <p:blipFill>
          <a:blip r:embed="rId4"/>
          <a:stretch>
            <a:fillRect/>
          </a:stretch>
        </p:blipFill>
        <p:spPr>
          <a:xfrm>
            <a:off x="8944451" y="448747"/>
            <a:ext cx="4887992" cy="7332107"/>
          </a:xfrm>
          <a:prstGeom prst="rect">
            <a:avLst/>
          </a:prstGeom>
        </p:spPr>
      </p:pic>
      <p:sp>
        <p:nvSpPr>
          <p:cNvPr id="5" name="Text 1"/>
          <p:cNvSpPr/>
          <p:nvPr/>
        </p:nvSpPr>
        <p:spPr>
          <a:xfrm>
            <a:off x="819627" y="1966912"/>
            <a:ext cx="7305198" cy="2074978"/>
          </a:xfrm>
          <a:prstGeom prst="rect">
            <a:avLst/>
          </a:prstGeom>
          <a:noFill/>
          <a:ln/>
        </p:spPr>
        <p:txBody>
          <a:bodyPr wrap="square" rtlCol="0" anchor="t"/>
          <a:lstStyle/>
          <a:p>
            <a:pPr marL="0" indent="0">
              <a:lnSpc>
                <a:spcPts val="6625"/>
              </a:lnSpc>
              <a:buNone/>
            </a:pPr>
            <a:r>
              <a:rPr lang="en-US" sz="5300" dirty="0">
                <a:solidFill>
                  <a:srgbClr val="FFFFFF"/>
                </a:solidFill>
                <a:latin typeface="Barlow, sans-serif" pitchFamily="34" charset="0"/>
                <a:ea typeface="Barlow, sans-serif" pitchFamily="34" charset="-122"/>
                <a:cs typeface="Barlow, sans-serif" pitchFamily="34" charset="-120"/>
              </a:rPr>
              <a:t>La Réalité Virtuelle dans l'Industrie du Jeu Vidéo</a:t>
            </a:r>
            <a:endParaRPr lang="en-US" sz="5300" dirty="0"/>
          </a:p>
        </p:txBody>
      </p:sp>
      <p:sp>
        <p:nvSpPr>
          <p:cNvPr id="6" name="Text 2"/>
          <p:cNvSpPr/>
          <p:nvPr/>
        </p:nvSpPr>
        <p:spPr>
          <a:xfrm>
            <a:off x="797958" y="4490800"/>
            <a:ext cx="7305197" cy="1771888"/>
          </a:xfrm>
          <a:prstGeom prst="rect">
            <a:avLst/>
          </a:prstGeom>
          <a:noFill/>
          <a:ln/>
        </p:spPr>
        <p:txBody>
          <a:bodyPr wrap="square" rtlCol="0" anchor="t"/>
          <a:lstStyle/>
          <a:p>
            <a:pPr marL="0" indent="0">
              <a:lnSpc>
                <a:spcPts val="2827"/>
              </a:lnSpc>
              <a:buNone/>
            </a:pPr>
            <a:r>
              <a:rPr lang="en-US" sz="2000" dirty="0">
                <a:solidFill>
                  <a:srgbClr val="E5E0DF"/>
                </a:solidFill>
                <a:latin typeface="Barlow" pitchFamily="34" charset="0"/>
                <a:ea typeface="Barlow" pitchFamily="34" charset="-122"/>
                <a:cs typeface="Barlow" pitchFamily="34" charset="-120"/>
              </a:rPr>
              <a:t>Plongez dans le monde fascinant de la réalité virtuelle dans l'industrie du jeu vidéo. Découvrez comment cette technologie révolutionnaire crée des expériences de jeu immersives et captivantes.</a:t>
            </a:r>
            <a:endParaRPr lang="en-US"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1"/>
            <a:ext cx="14630400" cy="8229599"/>
          </a:xfrm>
          <a:prstGeom prst="roundRect">
            <a:avLst>
              <a:gd name="adj" fmla="val 2754"/>
            </a:avLst>
          </a:prstGeom>
          <a:solidFill>
            <a:srgbClr val="0C0C0C">
              <a:alpha val="75000"/>
            </a:srgbClr>
          </a:solidFill>
          <a:ln w="13930">
            <a:solidFill>
              <a:srgbClr val="FFFFFF">
                <a:alpha val="16000"/>
              </a:srgbClr>
            </a:solidFill>
            <a:prstDash val="solid"/>
          </a:ln>
        </p:spPr>
        <p:txBody>
          <a:bodyPr/>
          <a:lstStyle/>
          <a:p>
            <a:endParaRPr lang="fr-FR"/>
          </a:p>
        </p:txBody>
      </p:sp>
      <p:pic>
        <p:nvPicPr>
          <p:cNvPr id="4" name="Image 1" descr="preencoded.png"/>
          <p:cNvPicPr>
            <a:picLocks noChangeAspect="1"/>
          </p:cNvPicPr>
          <p:nvPr/>
        </p:nvPicPr>
        <p:blipFill>
          <a:blip r:embed="rId4"/>
          <a:stretch>
            <a:fillRect/>
          </a:stretch>
        </p:blipFill>
        <p:spPr>
          <a:xfrm>
            <a:off x="0" y="1"/>
            <a:ext cx="4056341" cy="8229600"/>
          </a:xfrm>
          <a:prstGeom prst="rect">
            <a:avLst/>
          </a:prstGeom>
        </p:spPr>
      </p:pic>
      <p:sp>
        <p:nvSpPr>
          <p:cNvPr id="5" name="Text 1"/>
          <p:cNvSpPr/>
          <p:nvPr/>
        </p:nvSpPr>
        <p:spPr>
          <a:xfrm>
            <a:off x="4897636" y="629457"/>
            <a:ext cx="8093512" cy="1402080"/>
          </a:xfrm>
          <a:prstGeom prst="rect">
            <a:avLst/>
          </a:prstGeom>
          <a:noFill/>
          <a:ln/>
        </p:spPr>
        <p:txBody>
          <a:bodyPr wrap="square" rtlCol="0" anchor="t"/>
          <a:lstStyle/>
          <a:p>
            <a:pPr marL="0" indent="0">
              <a:lnSpc>
                <a:spcPts val="5521"/>
              </a:lnSpc>
              <a:buNone/>
            </a:pPr>
            <a:r>
              <a:rPr lang="en-US" sz="4417" b="1" dirty="0">
                <a:solidFill>
                  <a:srgbClr val="FFFFFF"/>
                </a:solidFill>
                <a:latin typeface="Barlow" pitchFamily="34" charset="0"/>
                <a:ea typeface="Barlow" pitchFamily="34" charset="-122"/>
                <a:cs typeface="Barlow" pitchFamily="34" charset="-120"/>
              </a:rPr>
              <a:t>Qu'est-ce que la Réalité Virtuelle dans l'Industrie du Jeu Vidéo ?</a:t>
            </a:r>
            <a:endParaRPr lang="en-US" sz="4417" dirty="0"/>
          </a:p>
        </p:txBody>
      </p:sp>
      <p:sp>
        <p:nvSpPr>
          <p:cNvPr id="6" name="Shape 2"/>
          <p:cNvSpPr/>
          <p:nvPr/>
        </p:nvSpPr>
        <p:spPr>
          <a:xfrm>
            <a:off x="4897636" y="3164205"/>
            <a:ext cx="463034" cy="463034"/>
          </a:xfrm>
          <a:prstGeom prst="roundRect">
            <a:avLst>
              <a:gd name="adj" fmla="val 20004"/>
            </a:avLst>
          </a:prstGeom>
          <a:solidFill>
            <a:srgbClr val="790709"/>
          </a:solidFill>
          <a:ln w="12859">
            <a:solidFill>
              <a:srgbClr val="91080B"/>
            </a:solidFill>
            <a:prstDash val="solid"/>
          </a:ln>
        </p:spPr>
        <p:txBody>
          <a:bodyPr/>
          <a:lstStyle/>
          <a:p>
            <a:endParaRPr lang="fr-FR"/>
          </a:p>
        </p:txBody>
      </p:sp>
      <p:sp>
        <p:nvSpPr>
          <p:cNvPr id="7" name="Text 3"/>
          <p:cNvSpPr/>
          <p:nvPr/>
        </p:nvSpPr>
        <p:spPr>
          <a:xfrm>
            <a:off x="5075753" y="3202781"/>
            <a:ext cx="106680" cy="385882"/>
          </a:xfrm>
          <a:prstGeom prst="rect">
            <a:avLst/>
          </a:prstGeom>
          <a:noFill/>
          <a:ln/>
        </p:spPr>
        <p:txBody>
          <a:bodyPr wrap="none" rtlCol="0" anchor="t"/>
          <a:lstStyle/>
          <a:p>
            <a:pPr marL="0" indent="0" algn="ctr">
              <a:lnSpc>
                <a:spcPts val="3039"/>
              </a:lnSpc>
              <a:buNone/>
            </a:pPr>
            <a:r>
              <a:rPr lang="en-US" sz="2431" b="1" dirty="0">
                <a:solidFill>
                  <a:srgbClr val="E5E0DF"/>
                </a:solidFill>
                <a:latin typeface="Barlow" pitchFamily="34" charset="0"/>
                <a:ea typeface="Barlow" pitchFamily="34" charset="-122"/>
                <a:cs typeface="Barlow" pitchFamily="34" charset="-120"/>
              </a:rPr>
              <a:t>1</a:t>
            </a:r>
            <a:endParaRPr lang="en-US" sz="2431" dirty="0"/>
          </a:p>
        </p:txBody>
      </p:sp>
      <p:sp>
        <p:nvSpPr>
          <p:cNvPr id="8" name="Text 4"/>
          <p:cNvSpPr/>
          <p:nvPr/>
        </p:nvSpPr>
        <p:spPr>
          <a:xfrm>
            <a:off x="5584984" y="3220403"/>
            <a:ext cx="2243614" cy="350639"/>
          </a:xfrm>
          <a:prstGeom prst="rect">
            <a:avLst/>
          </a:prstGeom>
          <a:noFill/>
          <a:ln/>
        </p:spPr>
        <p:txBody>
          <a:bodyPr wrap="none" rtlCol="0" anchor="t"/>
          <a:lstStyle/>
          <a:p>
            <a:pPr marL="0" indent="0">
              <a:lnSpc>
                <a:spcPts val="2760"/>
              </a:lnSpc>
              <a:buNone/>
            </a:pPr>
            <a:r>
              <a:rPr lang="en-US" sz="2208" b="1" dirty="0">
                <a:solidFill>
                  <a:srgbClr val="E5E0DF"/>
                </a:solidFill>
                <a:latin typeface="Barlow" pitchFamily="34" charset="0"/>
                <a:ea typeface="Barlow" pitchFamily="34" charset="-122"/>
                <a:cs typeface="Barlow" pitchFamily="34" charset="-120"/>
              </a:rPr>
              <a:t>Définition</a:t>
            </a:r>
            <a:endParaRPr lang="en-US" sz="2208" dirty="0"/>
          </a:p>
        </p:txBody>
      </p:sp>
      <p:sp>
        <p:nvSpPr>
          <p:cNvPr id="9" name="Text 5"/>
          <p:cNvSpPr/>
          <p:nvPr/>
        </p:nvSpPr>
        <p:spPr>
          <a:xfrm>
            <a:off x="5584984" y="3795355"/>
            <a:ext cx="7406164" cy="1076563"/>
          </a:xfrm>
          <a:prstGeom prst="rect">
            <a:avLst/>
          </a:prstGeom>
          <a:noFill/>
          <a:ln/>
        </p:spPr>
        <p:txBody>
          <a:bodyPr wrap="square" rtlCol="0" anchor="t"/>
          <a:lstStyle/>
          <a:p>
            <a:pPr marL="0" indent="0">
              <a:lnSpc>
                <a:spcPts val="2827"/>
              </a:lnSpc>
              <a:buNone/>
            </a:pPr>
            <a:r>
              <a:rPr lang="en-US" sz="1767" dirty="0">
                <a:solidFill>
                  <a:srgbClr val="E5E0DF"/>
                </a:solidFill>
                <a:latin typeface="Barlow" pitchFamily="34" charset="0"/>
                <a:ea typeface="Barlow" pitchFamily="34" charset="-122"/>
                <a:cs typeface="Barlow" pitchFamily="34" charset="-120"/>
              </a:rPr>
              <a:t>La réalité virtuelle est une technologie qui plonge les joueurs dans des environnements virtuels interactifs, créant ainsi une expérience de jeu immersive.</a:t>
            </a:r>
            <a:endParaRPr lang="en-US" sz="1767" dirty="0"/>
          </a:p>
        </p:txBody>
      </p:sp>
      <p:sp>
        <p:nvSpPr>
          <p:cNvPr id="10" name="Shape 6"/>
          <p:cNvSpPr/>
          <p:nvPr/>
        </p:nvSpPr>
        <p:spPr>
          <a:xfrm>
            <a:off x="4897636" y="5292447"/>
            <a:ext cx="463034" cy="463034"/>
          </a:xfrm>
          <a:prstGeom prst="roundRect">
            <a:avLst>
              <a:gd name="adj" fmla="val 20004"/>
            </a:avLst>
          </a:prstGeom>
          <a:solidFill>
            <a:srgbClr val="790709"/>
          </a:solidFill>
          <a:ln w="12859">
            <a:solidFill>
              <a:srgbClr val="91080B"/>
            </a:solidFill>
            <a:prstDash val="solid"/>
          </a:ln>
        </p:spPr>
        <p:txBody>
          <a:bodyPr/>
          <a:lstStyle/>
          <a:p>
            <a:endParaRPr lang="fr-FR"/>
          </a:p>
        </p:txBody>
      </p:sp>
      <p:sp>
        <p:nvSpPr>
          <p:cNvPr id="11" name="Text 7"/>
          <p:cNvSpPr/>
          <p:nvPr/>
        </p:nvSpPr>
        <p:spPr>
          <a:xfrm>
            <a:off x="5045273" y="5331023"/>
            <a:ext cx="167640" cy="385882"/>
          </a:xfrm>
          <a:prstGeom prst="rect">
            <a:avLst/>
          </a:prstGeom>
          <a:noFill/>
          <a:ln/>
        </p:spPr>
        <p:txBody>
          <a:bodyPr wrap="none" rtlCol="0" anchor="t"/>
          <a:lstStyle/>
          <a:p>
            <a:pPr marL="0" indent="0" algn="ctr">
              <a:lnSpc>
                <a:spcPts val="3039"/>
              </a:lnSpc>
              <a:buNone/>
            </a:pPr>
            <a:r>
              <a:rPr lang="en-US" sz="2431" b="1" dirty="0">
                <a:solidFill>
                  <a:srgbClr val="E5E0DF"/>
                </a:solidFill>
                <a:latin typeface="Barlow" pitchFamily="34" charset="0"/>
                <a:ea typeface="Barlow" pitchFamily="34" charset="-122"/>
                <a:cs typeface="Barlow" pitchFamily="34" charset="-120"/>
              </a:rPr>
              <a:t>2</a:t>
            </a:r>
            <a:endParaRPr lang="en-US" sz="2431" dirty="0"/>
          </a:p>
        </p:txBody>
      </p:sp>
      <p:sp>
        <p:nvSpPr>
          <p:cNvPr id="12" name="Text 8"/>
          <p:cNvSpPr/>
          <p:nvPr/>
        </p:nvSpPr>
        <p:spPr>
          <a:xfrm>
            <a:off x="5584984" y="5348645"/>
            <a:ext cx="3162300" cy="350639"/>
          </a:xfrm>
          <a:prstGeom prst="rect">
            <a:avLst/>
          </a:prstGeom>
          <a:noFill/>
          <a:ln/>
        </p:spPr>
        <p:txBody>
          <a:bodyPr wrap="none" rtlCol="0" anchor="t"/>
          <a:lstStyle/>
          <a:p>
            <a:pPr marL="0" indent="0">
              <a:lnSpc>
                <a:spcPts val="2760"/>
              </a:lnSpc>
              <a:buNone/>
            </a:pPr>
            <a:r>
              <a:rPr lang="en-US" sz="2208" b="1" dirty="0">
                <a:solidFill>
                  <a:srgbClr val="E5E0DF"/>
                </a:solidFill>
                <a:latin typeface="Barlow" pitchFamily="34" charset="0"/>
                <a:ea typeface="Barlow" pitchFamily="34" charset="-122"/>
                <a:cs typeface="Barlow" pitchFamily="34" charset="-120"/>
              </a:rPr>
              <a:t>Avancées technologiques</a:t>
            </a:r>
            <a:endParaRPr lang="en-US" sz="2208" dirty="0"/>
          </a:p>
        </p:txBody>
      </p:sp>
      <p:sp>
        <p:nvSpPr>
          <p:cNvPr id="13" name="Text 9"/>
          <p:cNvSpPr/>
          <p:nvPr/>
        </p:nvSpPr>
        <p:spPr>
          <a:xfrm>
            <a:off x="5584984" y="5923598"/>
            <a:ext cx="7406164" cy="1076563"/>
          </a:xfrm>
          <a:prstGeom prst="rect">
            <a:avLst/>
          </a:prstGeom>
          <a:noFill/>
          <a:ln/>
        </p:spPr>
        <p:txBody>
          <a:bodyPr wrap="square" rtlCol="0" anchor="t"/>
          <a:lstStyle/>
          <a:p>
            <a:pPr marL="0" indent="0">
              <a:lnSpc>
                <a:spcPts val="2827"/>
              </a:lnSpc>
              <a:buNone/>
            </a:pPr>
            <a:r>
              <a:rPr lang="en-US" sz="1767" dirty="0">
                <a:solidFill>
                  <a:srgbClr val="E5E0DF"/>
                </a:solidFill>
                <a:latin typeface="Barlow" pitchFamily="34" charset="0"/>
                <a:ea typeface="Barlow" pitchFamily="34" charset="-122"/>
                <a:cs typeface="Barlow" pitchFamily="34" charset="-120"/>
              </a:rPr>
              <a:t>Grâce aux progrès technologiques récents, la réalité virtuelle offre des graphismes sensationnels, un suivi précis des mouvements et une interaction réaliste.</a:t>
            </a:r>
            <a:endParaRPr lang="en-US" sz="1767"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399" cy="8229599"/>
          </a:xfrm>
          <a:prstGeom prst="roundRect">
            <a:avLst>
              <a:gd name="adj" fmla="val 2754"/>
            </a:avLst>
          </a:prstGeom>
          <a:solidFill>
            <a:srgbClr val="0C0C0C">
              <a:alpha val="75000"/>
            </a:srgbClr>
          </a:solidFill>
          <a:ln w="13930">
            <a:solidFill>
              <a:srgbClr val="FFFFFF">
                <a:alpha val="16000"/>
              </a:srgbClr>
            </a:solidFill>
            <a:prstDash val="solid"/>
          </a:ln>
        </p:spPr>
        <p:txBody>
          <a:bodyPr/>
          <a:lstStyle/>
          <a:p>
            <a:endParaRPr lang="fr-FR"/>
          </a:p>
        </p:txBody>
      </p:sp>
      <p:sp>
        <p:nvSpPr>
          <p:cNvPr id="4" name="Text 1"/>
          <p:cNvSpPr/>
          <p:nvPr/>
        </p:nvSpPr>
        <p:spPr>
          <a:xfrm>
            <a:off x="1639014" y="2408515"/>
            <a:ext cx="10149840" cy="701040"/>
          </a:xfrm>
          <a:prstGeom prst="rect">
            <a:avLst/>
          </a:prstGeom>
          <a:noFill/>
          <a:ln/>
        </p:spPr>
        <p:txBody>
          <a:bodyPr wrap="none" rtlCol="0" anchor="t"/>
          <a:lstStyle/>
          <a:p>
            <a:pPr marL="0" indent="0">
              <a:lnSpc>
                <a:spcPts val="5521"/>
              </a:lnSpc>
              <a:buNone/>
            </a:pPr>
            <a:r>
              <a:rPr lang="en-US" sz="4417" b="1" dirty="0">
                <a:solidFill>
                  <a:srgbClr val="FFFFFF"/>
                </a:solidFill>
                <a:latin typeface="Barlow" pitchFamily="34" charset="0"/>
                <a:ea typeface="Barlow" pitchFamily="34" charset="-122"/>
                <a:cs typeface="Barlow" pitchFamily="34" charset="-120"/>
              </a:rPr>
              <a:t>Le Fonctionnement de la Réalité Virtuelle</a:t>
            </a:r>
            <a:endParaRPr lang="en-US" sz="4417" dirty="0"/>
          </a:p>
        </p:txBody>
      </p:sp>
      <p:sp>
        <p:nvSpPr>
          <p:cNvPr id="5" name="Shape 2"/>
          <p:cNvSpPr/>
          <p:nvPr/>
        </p:nvSpPr>
        <p:spPr>
          <a:xfrm>
            <a:off x="1639014" y="3754398"/>
            <a:ext cx="463034" cy="463034"/>
          </a:xfrm>
          <a:prstGeom prst="roundRect">
            <a:avLst>
              <a:gd name="adj" fmla="val 20004"/>
            </a:avLst>
          </a:prstGeom>
          <a:solidFill>
            <a:srgbClr val="790709"/>
          </a:solidFill>
          <a:ln w="12859">
            <a:solidFill>
              <a:srgbClr val="91080B"/>
            </a:solidFill>
            <a:prstDash val="solid"/>
          </a:ln>
        </p:spPr>
        <p:txBody>
          <a:bodyPr/>
          <a:lstStyle/>
          <a:p>
            <a:endParaRPr lang="fr-FR"/>
          </a:p>
        </p:txBody>
      </p:sp>
      <p:sp>
        <p:nvSpPr>
          <p:cNvPr id="6" name="Text 3"/>
          <p:cNvSpPr/>
          <p:nvPr/>
        </p:nvSpPr>
        <p:spPr>
          <a:xfrm>
            <a:off x="1817132" y="3792974"/>
            <a:ext cx="106680" cy="385882"/>
          </a:xfrm>
          <a:prstGeom prst="rect">
            <a:avLst/>
          </a:prstGeom>
          <a:noFill/>
          <a:ln/>
        </p:spPr>
        <p:txBody>
          <a:bodyPr wrap="none" rtlCol="0" anchor="t"/>
          <a:lstStyle/>
          <a:p>
            <a:pPr marL="0" indent="0" algn="ctr">
              <a:lnSpc>
                <a:spcPts val="3039"/>
              </a:lnSpc>
              <a:buNone/>
            </a:pPr>
            <a:r>
              <a:rPr lang="en-US" sz="2431" b="1" dirty="0">
                <a:solidFill>
                  <a:srgbClr val="E5E0DF"/>
                </a:solidFill>
                <a:latin typeface="Barlow" pitchFamily="34" charset="0"/>
                <a:ea typeface="Barlow" pitchFamily="34" charset="-122"/>
                <a:cs typeface="Barlow" pitchFamily="34" charset="-120"/>
              </a:rPr>
              <a:t>1</a:t>
            </a:r>
            <a:endParaRPr lang="en-US" sz="2431" dirty="0"/>
          </a:p>
        </p:txBody>
      </p:sp>
      <p:sp>
        <p:nvSpPr>
          <p:cNvPr id="7" name="Text 4"/>
          <p:cNvSpPr/>
          <p:nvPr/>
        </p:nvSpPr>
        <p:spPr>
          <a:xfrm>
            <a:off x="2326362" y="3810595"/>
            <a:ext cx="2243614" cy="350639"/>
          </a:xfrm>
          <a:prstGeom prst="rect">
            <a:avLst/>
          </a:prstGeom>
          <a:noFill/>
          <a:ln/>
        </p:spPr>
        <p:txBody>
          <a:bodyPr wrap="none" rtlCol="0" anchor="t"/>
          <a:lstStyle/>
          <a:p>
            <a:pPr marL="0" indent="0">
              <a:lnSpc>
                <a:spcPts val="2760"/>
              </a:lnSpc>
              <a:buNone/>
            </a:pPr>
            <a:r>
              <a:rPr lang="en-US" sz="2208" b="1" dirty="0">
                <a:solidFill>
                  <a:srgbClr val="E5E0DF"/>
                </a:solidFill>
                <a:latin typeface="Barlow" pitchFamily="34" charset="0"/>
                <a:ea typeface="Barlow" pitchFamily="34" charset="-122"/>
                <a:cs typeface="Barlow" pitchFamily="34" charset="-120"/>
              </a:rPr>
              <a:t>Les casques VR</a:t>
            </a:r>
            <a:endParaRPr lang="en-US" sz="2208" dirty="0"/>
          </a:p>
        </p:txBody>
      </p:sp>
      <p:sp>
        <p:nvSpPr>
          <p:cNvPr id="8" name="Text 5"/>
          <p:cNvSpPr/>
          <p:nvPr/>
        </p:nvSpPr>
        <p:spPr>
          <a:xfrm>
            <a:off x="2326362" y="4385548"/>
            <a:ext cx="4876681" cy="1435418"/>
          </a:xfrm>
          <a:prstGeom prst="rect">
            <a:avLst/>
          </a:prstGeom>
          <a:noFill/>
          <a:ln/>
        </p:spPr>
        <p:txBody>
          <a:bodyPr wrap="square" rtlCol="0" anchor="t"/>
          <a:lstStyle/>
          <a:p>
            <a:pPr marL="0" indent="0">
              <a:lnSpc>
                <a:spcPts val="2827"/>
              </a:lnSpc>
              <a:buNone/>
            </a:pPr>
            <a:r>
              <a:rPr lang="en-US" sz="1767" dirty="0">
                <a:solidFill>
                  <a:srgbClr val="E5E0DF"/>
                </a:solidFill>
                <a:latin typeface="Barlow" pitchFamily="34" charset="0"/>
                <a:ea typeface="Barlow" pitchFamily="34" charset="-122"/>
                <a:cs typeface="Barlow" pitchFamily="34" charset="-120"/>
              </a:rPr>
              <a:t>Les casques VR sont les principaux équipements utilisés en jeu vidéo, permettant aux joueurs d'immerger visuellement dans des mondes virtuels en 3D.</a:t>
            </a:r>
            <a:endParaRPr lang="en-US" sz="1767" dirty="0"/>
          </a:p>
        </p:txBody>
      </p:sp>
      <p:sp>
        <p:nvSpPr>
          <p:cNvPr id="9" name="Shape 6"/>
          <p:cNvSpPr/>
          <p:nvPr/>
        </p:nvSpPr>
        <p:spPr>
          <a:xfrm>
            <a:off x="7427357" y="3754398"/>
            <a:ext cx="463034" cy="463034"/>
          </a:xfrm>
          <a:prstGeom prst="roundRect">
            <a:avLst>
              <a:gd name="adj" fmla="val 20004"/>
            </a:avLst>
          </a:prstGeom>
          <a:solidFill>
            <a:srgbClr val="790709"/>
          </a:solidFill>
          <a:ln w="12859">
            <a:solidFill>
              <a:srgbClr val="91080B"/>
            </a:solidFill>
            <a:prstDash val="solid"/>
          </a:ln>
        </p:spPr>
        <p:txBody>
          <a:bodyPr/>
          <a:lstStyle/>
          <a:p>
            <a:endParaRPr lang="fr-FR"/>
          </a:p>
        </p:txBody>
      </p:sp>
      <p:sp>
        <p:nvSpPr>
          <p:cNvPr id="10" name="Text 7"/>
          <p:cNvSpPr/>
          <p:nvPr/>
        </p:nvSpPr>
        <p:spPr>
          <a:xfrm>
            <a:off x="7574994" y="3792974"/>
            <a:ext cx="167640" cy="385882"/>
          </a:xfrm>
          <a:prstGeom prst="rect">
            <a:avLst/>
          </a:prstGeom>
          <a:noFill/>
          <a:ln/>
        </p:spPr>
        <p:txBody>
          <a:bodyPr wrap="none" rtlCol="0" anchor="t"/>
          <a:lstStyle/>
          <a:p>
            <a:pPr marL="0" indent="0" algn="ctr">
              <a:lnSpc>
                <a:spcPts val="3039"/>
              </a:lnSpc>
              <a:buNone/>
            </a:pPr>
            <a:r>
              <a:rPr lang="en-US" sz="2431" b="1" dirty="0">
                <a:solidFill>
                  <a:srgbClr val="E5E0DF"/>
                </a:solidFill>
                <a:latin typeface="Barlow" pitchFamily="34" charset="0"/>
                <a:ea typeface="Barlow" pitchFamily="34" charset="-122"/>
                <a:cs typeface="Barlow" pitchFamily="34" charset="-120"/>
              </a:rPr>
              <a:t>2</a:t>
            </a:r>
            <a:endParaRPr lang="en-US" sz="2431" dirty="0"/>
          </a:p>
        </p:txBody>
      </p:sp>
      <p:sp>
        <p:nvSpPr>
          <p:cNvPr id="11" name="Text 8"/>
          <p:cNvSpPr/>
          <p:nvPr/>
        </p:nvSpPr>
        <p:spPr>
          <a:xfrm>
            <a:off x="8114705" y="3810595"/>
            <a:ext cx="2243614" cy="350639"/>
          </a:xfrm>
          <a:prstGeom prst="rect">
            <a:avLst/>
          </a:prstGeom>
          <a:noFill/>
          <a:ln/>
        </p:spPr>
        <p:txBody>
          <a:bodyPr wrap="none" rtlCol="0" anchor="t"/>
          <a:lstStyle/>
          <a:p>
            <a:pPr marL="0" indent="0">
              <a:lnSpc>
                <a:spcPts val="2760"/>
              </a:lnSpc>
              <a:buNone/>
            </a:pPr>
            <a:r>
              <a:rPr lang="en-US" sz="2208" b="1" dirty="0">
                <a:solidFill>
                  <a:srgbClr val="E5E0DF"/>
                </a:solidFill>
                <a:latin typeface="Barlow" pitchFamily="34" charset="0"/>
                <a:ea typeface="Barlow" pitchFamily="34" charset="-122"/>
                <a:cs typeface="Barlow" pitchFamily="34" charset="-120"/>
              </a:rPr>
              <a:t>Les contrôleurs</a:t>
            </a:r>
            <a:endParaRPr lang="en-US" sz="2208" dirty="0"/>
          </a:p>
        </p:txBody>
      </p:sp>
      <p:sp>
        <p:nvSpPr>
          <p:cNvPr id="12" name="Text 9"/>
          <p:cNvSpPr/>
          <p:nvPr/>
        </p:nvSpPr>
        <p:spPr>
          <a:xfrm>
            <a:off x="8114705" y="4385548"/>
            <a:ext cx="4876681" cy="1435418"/>
          </a:xfrm>
          <a:prstGeom prst="rect">
            <a:avLst/>
          </a:prstGeom>
          <a:noFill/>
          <a:ln/>
        </p:spPr>
        <p:txBody>
          <a:bodyPr wrap="square" rtlCol="0" anchor="t"/>
          <a:lstStyle/>
          <a:p>
            <a:pPr marL="0" indent="0">
              <a:lnSpc>
                <a:spcPts val="2827"/>
              </a:lnSpc>
              <a:buNone/>
            </a:pPr>
            <a:r>
              <a:rPr lang="en-US" sz="1767" dirty="0">
                <a:solidFill>
                  <a:srgbClr val="E5E0DF"/>
                </a:solidFill>
                <a:latin typeface="Barlow" pitchFamily="34" charset="0"/>
                <a:ea typeface="Barlow" pitchFamily="34" charset="-122"/>
                <a:cs typeface="Barlow" pitchFamily="34" charset="-120"/>
              </a:rPr>
              <a:t>Les contrôleurs de mouvement permettent aux joueurs d'interagir avec l'environnement virtuel en simulant les actions réelles, comme la manipulation d'objets.</a:t>
            </a:r>
            <a:endParaRPr lang="en-US" sz="1767"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399" cy="8229599"/>
          </a:xfrm>
          <a:prstGeom prst="roundRect">
            <a:avLst>
              <a:gd name="adj" fmla="val 2754"/>
            </a:avLst>
          </a:prstGeom>
          <a:solidFill>
            <a:srgbClr val="0C0C0C">
              <a:alpha val="75000"/>
            </a:srgbClr>
          </a:solidFill>
          <a:ln w="13930">
            <a:solidFill>
              <a:srgbClr val="FFFFFF">
                <a:alpha val="16000"/>
              </a:srgbClr>
            </a:solidFill>
            <a:prstDash val="solid"/>
          </a:ln>
        </p:spPr>
        <p:txBody>
          <a:bodyPr/>
          <a:lstStyle/>
          <a:p>
            <a:endParaRPr lang="fr-FR"/>
          </a:p>
        </p:txBody>
      </p:sp>
      <p:sp>
        <p:nvSpPr>
          <p:cNvPr id="4" name="Text 1"/>
          <p:cNvSpPr/>
          <p:nvPr/>
        </p:nvSpPr>
        <p:spPr>
          <a:xfrm>
            <a:off x="1639014" y="1812727"/>
            <a:ext cx="11352252" cy="1402080"/>
          </a:xfrm>
          <a:prstGeom prst="rect">
            <a:avLst/>
          </a:prstGeom>
          <a:noFill/>
          <a:ln/>
        </p:spPr>
        <p:txBody>
          <a:bodyPr wrap="square" rtlCol="0" anchor="t"/>
          <a:lstStyle/>
          <a:p>
            <a:pPr marL="0" indent="0">
              <a:lnSpc>
                <a:spcPts val="5521"/>
              </a:lnSpc>
              <a:buNone/>
            </a:pPr>
            <a:r>
              <a:rPr lang="en-US" sz="4417" b="1" dirty="0">
                <a:solidFill>
                  <a:srgbClr val="FFFFFF"/>
                </a:solidFill>
                <a:latin typeface="Barlow" pitchFamily="34" charset="0"/>
                <a:ea typeface="Barlow" pitchFamily="34" charset="-122"/>
                <a:cs typeface="Barlow" pitchFamily="34" charset="-120"/>
              </a:rPr>
              <a:t>L'Impact de la Réalité Virtuelle sur l'Expérience de Jeu</a:t>
            </a:r>
            <a:endParaRPr lang="en-US" sz="4417" dirty="0"/>
          </a:p>
        </p:txBody>
      </p:sp>
      <p:sp>
        <p:nvSpPr>
          <p:cNvPr id="5" name="Text 2"/>
          <p:cNvSpPr/>
          <p:nvPr/>
        </p:nvSpPr>
        <p:spPr>
          <a:xfrm>
            <a:off x="1639014" y="3775591"/>
            <a:ext cx="2692360" cy="420648"/>
          </a:xfrm>
          <a:prstGeom prst="rect">
            <a:avLst/>
          </a:prstGeom>
          <a:noFill/>
          <a:ln/>
        </p:spPr>
        <p:txBody>
          <a:bodyPr wrap="none" rtlCol="0" anchor="t"/>
          <a:lstStyle/>
          <a:p>
            <a:pPr marL="0" indent="0">
              <a:lnSpc>
                <a:spcPts val="3313"/>
              </a:lnSpc>
              <a:buNone/>
            </a:pPr>
            <a:r>
              <a:rPr lang="en-US" sz="2650" b="1" dirty="0">
                <a:solidFill>
                  <a:srgbClr val="FFFFFF"/>
                </a:solidFill>
                <a:latin typeface="Barlow" pitchFamily="34" charset="0"/>
                <a:ea typeface="Barlow" pitchFamily="34" charset="-122"/>
                <a:cs typeface="Barlow" pitchFamily="34" charset="-120"/>
              </a:rPr>
              <a:t>Immersion Totale</a:t>
            </a:r>
            <a:endParaRPr lang="en-US" sz="2650" dirty="0"/>
          </a:p>
        </p:txBody>
      </p:sp>
      <p:sp>
        <p:nvSpPr>
          <p:cNvPr id="6" name="Text 3"/>
          <p:cNvSpPr/>
          <p:nvPr/>
        </p:nvSpPr>
        <p:spPr>
          <a:xfrm>
            <a:off x="1639014" y="4420553"/>
            <a:ext cx="3418642" cy="1794272"/>
          </a:xfrm>
          <a:prstGeom prst="rect">
            <a:avLst/>
          </a:prstGeom>
          <a:noFill/>
          <a:ln/>
        </p:spPr>
        <p:txBody>
          <a:bodyPr wrap="square" rtlCol="0" anchor="t"/>
          <a:lstStyle/>
          <a:p>
            <a:pPr marL="0" indent="0">
              <a:lnSpc>
                <a:spcPts val="2827"/>
              </a:lnSpc>
              <a:buNone/>
            </a:pPr>
            <a:r>
              <a:rPr lang="en-US" sz="1767" dirty="0">
                <a:solidFill>
                  <a:srgbClr val="E5E0DF"/>
                </a:solidFill>
                <a:latin typeface="Barlow" pitchFamily="34" charset="0"/>
                <a:ea typeface="Barlow" pitchFamily="34" charset="-122"/>
                <a:cs typeface="Barlow" pitchFamily="34" charset="-120"/>
              </a:rPr>
              <a:t>La réalité virtuelle crée une immersion totale dans le jeu en plaçant les joueurs au cœur de l'action, les plongeant dans des mondes virtuels extraordinaires.</a:t>
            </a:r>
            <a:endParaRPr lang="en-US" sz="1767" dirty="0"/>
          </a:p>
        </p:txBody>
      </p:sp>
      <p:sp>
        <p:nvSpPr>
          <p:cNvPr id="7" name="Text 4"/>
          <p:cNvSpPr/>
          <p:nvPr/>
        </p:nvSpPr>
        <p:spPr>
          <a:xfrm>
            <a:off x="5612725" y="3775591"/>
            <a:ext cx="2933700" cy="420648"/>
          </a:xfrm>
          <a:prstGeom prst="rect">
            <a:avLst/>
          </a:prstGeom>
          <a:noFill/>
          <a:ln/>
        </p:spPr>
        <p:txBody>
          <a:bodyPr wrap="none" rtlCol="0" anchor="t"/>
          <a:lstStyle/>
          <a:p>
            <a:pPr marL="0" indent="0">
              <a:lnSpc>
                <a:spcPts val="3313"/>
              </a:lnSpc>
              <a:buNone/>
            </a:pPr>
            <a:r>
              <a:rPr lang="en-US" sz="2650" b="1" dirty="0">
                <a:solidFill>
                  <a:srgbClr val="FFFFFF"/>
                </a:solidFill>
                <a:latin typeface="Barlow" pitchFamily="34" charset="0"/>
                <a:ea typeface="Barlow" pitchFamily="34" charset="-122"/>
                <a:cs typeface="Barlow" pitchFamily="34" charset="-120"/>
              </a:rPr>
              <a:t>Interaction Réaliste</a:t>
            </a:r>
            <a:endParaRPr lang="en-US" sz="2650" dirty="0"/>
          </a:p>
        </p:txBody>
      </p:sp>
      <p:sp>
        <p:nvSpPr>
          <p:cNvPr id="8" name="Text 5"/>
          <p:cNvSpPr/>
          <p:nvPr/>
        </p:nvSpPr>
        <p:spPr>
          <a:xfrm>
            <a:off x="5612725" y="4420553"/>
            <a:ext cx="3418642" cy="1435418"/>
          </a:xfrm>
          <a:prstGeom prst="rect">
            <a:avLst/>
          </a:prstGeom>
          <a:noFill/>
          <a:ln/>
        </p:spPr>
        <p:txBody>
          <a:bodyPr wrap="square" rtlCol="0" anchor="t"/>
          <a:lstStyle/>
          <a:p>
            <a:pPr marL="0" indent="0">
              <a:lnSpc>
                <a:spcPts val="2827"/>
              </a:lnSpc>
              <a:buNone/>
            </a:pPr>
            <a:r>
              <a:rPr lang="en-US" sz="1767" dirty="0">
                <a:solidFill>
                  <a:srgbClr val="E5E0DF"/>
                </a:solidFill>
                <a:latin typeface="Barlow" pitchFamily="34" charset="0"/>
                <a:ea typeface="Barlow" pitchFamily="34" charset="-122"/>
                <a:cs typeface="Barlow" pitchFamily="34" charset="-120"/>
              </a:rPr>
              <a:t>Les interactions physiques naturelles permises par la réalité virtuelle rendent l'expérience de jeu plus réaliste et engageante.</a:t>
            </a:r>
            <a:endParaRPr lang="en-US" sz="1767" dirty="0"/>
          </a:p>
        </p:txBody>
      </p:sp>
      <p:sp>
        <p:nvSpPr>
          <p:cNvPr id="9" name="Text 6"/>
          <p:cNvSpPr/>
          <p:nvPr/>
        </p:nvSpPr>
        <p:spPr>
          <a:xfrm>
            <a:off x="9586436" y="3775591"/>
            <a:ext cx="2735580" cy="420648"/>
          </a:xfrm>
          <a:prstGeom prst="rect">
            <a:avLst/>
          </a:prstGeom>
          <a:noFill/>
          <a:ln/>
        </p:spPr>
        <p:txBody>
          <a:bodyPr wrap="none" rtlCol="0" anchor="t"/>
          <a:lstStyle/>
          <a:p>
            <a:pPr marL="0" indent="0">
              <a:lnSpc>
                <a:spcPts val="3313"/>
              </a:lnSpc>
              <a:buNone/>
            </a:pPr>
            <a:r>
              <a:rPr lang="en-US" sz="2650" b="1" dirty="0">
                <a:solidFill>
                  <a:srgbClr val="FFFFFF"/>
                </a:solidFill>
                <a:latin typeface="Barlow" pitchFamily="34" charset="0"/>
                <a:ea typeface="Barlow" pitchFamily="34" charset="-122"/>
                <a:cs typeface="Barlow" pitchFamily="34" charset="-120"/>
              </a:rPr>
              <a:t>Défis et Excitation</a:t>
            </a:r>
            <a:endParaRPr lang="en-US" sz="2650" dirty="0"/>
          </a:p>
        </p:txBody>
      </p:sp>
      <p:sp>
        <p:nvSpPr>
          <p:cNvPr id="10" name="Text 7"/>
          <p:cNvSpPr/>
          <p:nvPr/>
        </p:nvSpPr>
        <p:spPr>
          <a:xfrm>
            <a:off x="9586436" y="4420553"/>
            <a:ext cx="3418642" cy="1794272"/>
          </a:xfrm>
          <a:prstGeom prst="rect">
            <a:avLst/>
          </a:prstGeom>
          <a:noFill/>
          <a:ln/>
        </p:spPr>
        <p:txBody>
          <a:bodyPr wrap="square" rtlCol="0" anchor="t"/>
          <a:lstStyle/>
          <a:p>
            <a:pPr marL="0" indent="0">
              <a:lnSpc>
                <a:spcPts val="2827"/>
              </a:lnSpc>
              <a:buNone/>
            </a:pPr>
            <a:r>
              <a:rPr lang="en-US" sz="1767" dirty="0">
                <a:solidFill>
                  <a:srgbClr val="E5E0DF"/>
                </a:solidFill>
                <a:latin typeface="Barlow" pitchFamily="34" charset="0"/>
                <a:ea typeface="Barlow" pitchFamily="34" charset="-122"/>
                <a:cs typeface="Barlow" pitchFamily="34" charset="-120"/>
              </a:rPr>
              <a:t>Les jeux en réalité virtuelle offrent des défis uniques et une dose d'adrénaline supplémentaire, augmentant l'excitation et le plaisir du jeu.</a:t>
            </a:r>
            <a:endParaRPr lang="en-US" sz="1767"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399" cy="8229600"/>
          </a:xfrm>
          <a:prstGeom prst="roundRect">
            <a:avLst>
              <a:gd name="adj" fmla="val 2545"/>
            </a:avLst>
          </a:prstGeom>
          <a:solidFill>
            <a:srgbClr val="0C0C0C">
              <a:alpha val="75000"/>
            </a:srgbClr>
          </a:solidFill>
          <a:ln w="13930">
            <a:solidFill>
              <a:srgbClr val="FFFFFF">
                <a:alpha val="16000"/>
              </a:srgbClr>
            </a:solidFill>
            <a:prstDash val="solid"/>
          </a:ln>
        </p:spPr>
        <p:txBody>
          <a:bodyPr/>
          <a:lstStyle/>
          <a:p>
            <a:endParaRPr lang="fr-FR"/>
          </a:p>
        </p:txBody>
      </p:sp>
      <p:sp>
        <p:nvSpPr>
          <p:cNvPr id="4" name="Text 1"/>
          <p:cNvSpPr/>
          <p:nvPr/>
        </p:nvSpPr>
        <p:spPr>
          <a:xfrm>
            <a:off x="1639014" y="860822"/>
            <a:ext cx="11352252" cy="1402080"/>
          </a:xfrm>
          <a:prstGeom prst="rect">
            <a:avLst/>
          </a:prstGeom>
          <a:noFill/>
          <a:ln/>
        </p:spPr>
        <p:txBody>
          <a:bodyPr wrap="square" rtlCol="0" anchor="t"/>
          <a:lstStyle/>
          <a:p>
            <a:pPr marL="0" indent="0">
              <a:lnSpc>
                <a:spcPts val="5521"/>
              </a:lnSpc>
              <a:buNone/>
            </a:pPr>
            <a:r>
              <a:rPr lang="en-US" sz="4417" b="1" dirty="0">
                <a:solidFill>
                  <a:srgbClr val="FFFFFF"/>
                </a:solidFill>
                <a:latin typeface="Barlow" pitchFamily="34" charset="0"/>
                <a:ea typeface="Barlow" pitchFamily="34" charset="-122"/>
                <a:cs typeface="Barlow" pitchFamily="34" charset="-120"/>
              </a:rPr>
              <a:t>L'Exemple du Meta Quest 3: Caractéristiques et Performances</a:t>
            </a:r>
            <a:endParaRPr lang="en-US" sz="4417" dirty="0"/>
          </a:p>
        </p:txBody>
      </p:sp>
      <p:pic>
        <p:nvPicPr>
          <p:cNvPr id="5" name="Image 1" descr="preencoded.png"/>
          <p:cNvPicPr>
            <a:picLocks noChangeAspect="1"/>
          </p:cNvPicPr>
          <p:nvPr/>
        </p:nvPicPr>
        <p:blipFill>
          <a:blip r:embed="rId4"/>
          <a:stretch>
            <a:fillRect/>
          </a:stretch>
        </p:blipFill>
        <p:spPr>
          <a:xfrm>
            <a:off x="1639014" y="2711529"/>
            <a:ext cx="3559731" cy="2200037"/>
          </a:xfrm>
          <a:prstGeom prst="rect">
            <a:avLst/>
          </a:prstGeom>
        </p:spPr>
      </p:pic>
      <p:sp>
        <p:nvSpPr>
          <p:cNvPr id="6" name="Text 2"/>
          <p:cNvSpPr/>
          <p:nvPr/>
        </p:nvSpPr>
        <p:spPr>
          <a:xfrm>
            <a:off x="1639014" y="5191958"/>
            <a:ext cx="2243614" cy="350639"/>
          </a:xfrm>
          <a:prstGeom prst="rect">
            <a:avLst/>
          </a:prstGeom>
          <a:noFill/>
          <a:ln/>
        </p:spPr>
        <p:txBody>
          <a:bodyPr wrap="none" rtlCol="0" anchor="t"/>
          <a:lstStyle/>
          <a:p>
            <a:pPr marL="0" indent="0" algn="l">
              <a:lnSpc>
                <a:spcPts val="2760"/>
              </a:lnSpc>
              <a:buNone/>
            </a:pPr>
            <a:r>
              <a:rPr lang="en-US" sz="2208" b="1" dirty="0">
                <a:solidFill>
                  <a:srgbClr val="FFFFFF"/>
                </a:solidFill>
                <a:latin typeface="Barlow" pitchFamily="34" charset="0"/>
                <a:ea typeface="Barlow" pitchFamily="34" charset="-122"/>
                <a:cs typeface="Barlow" pitchFamily="34" charset="-120"/>
              </a:rPr>
              <a:t>Liberté Sans Fil</a:t>
            </a:r>
            <a:endParaRPr lang="en-US" sz="2208" dirty="0"/>
          </a:p>
        </p:txBody>
      </p:sp>
      <p:sp>
        <p:nvSpPr>
          <p:cNvPr id="7" name="Text 3"/>
          <p:cNvSpPr/>
          <p:nvPr/>
        </p:nvSpPr>
        <p:spPr>
          <a:xfrm>
            <a:off x="1639014" y="5766911"/>
            <a:ext cx="3559731" cy="1794272"/>
          </a:xfrm>
          <a:prstGeom prst="rect">
            <a:avLst/>
          </a:prstGeom>
          <a:noFill/>
          <a:ln/>
        </p:spPr>
        <p:txBody>
          <a:bodyPr wrap="square" rtlCol="0" anchor="t"/>
          <a:lstStyle/>
          <a:p>
            <a:pPr marL="0" indent="0" algn="l">
              <a:lnSpc>
                <a:spcPts val="2827"/>
              </a:lnSpc>
              <a:buNone/>
            </a:pPr>
            <a:r>
              <a:rPr lang="en-US" sz="1767" dirty="0">
                <a:solidFill>
                  <a:srgbClr val="E5E0DF"/>
                </a:solidFill>
                <a:latin typeface="Barlow" pitchFamily="34" charset="0"/>
                <a:ea typeface="Barlow" pitchFamily="34" charset="-122"/>
                <a:cs typeface="Barlow" pitchFamily="34" charset="-120"/>
              </a:rPr>
              <a:t>Découvrez le Meta Quest 3, un casque VR sans fil qui offre une liberté totale de mouvement sans avoir besoin d'un ordinateur ou de câbles encombrants.</a:t>
            </a:r>
            <a:endParaRPr lang="en-US" sz="1767" dirty="0"/>
          </a:p>
        </p:txBody>
      </p:sp>
      <p:pic>
        <p:nvPicPr>
          <p:cNvPr id="8" name="Image 2" descr="preencoded.png"/>
          <p:cNvPicPr>
            <a:picLocks noChangeAspect="1"/>
          </p:cNvPicPr>
          <p:nvPr/>
        </p:nvPicPr>
        <p:blipFill>
          <a:blip r:embed="rId5"/>
          <a:stretch>
            <a:fillRect/>
          </a:stretch>
        </p:blipFill>
        <p:spPr>
          <a:xfrm>
            <a:off x="5535216" y="2711529"/>
            <a:ext cx="3559731" cy="2200037"/>
          </a:xfrm>
          <a:prstGeom prst="rect">
            <a:avLst/>
          </a:prstGeom>
        </p:spPr>
      </p:pic>
      <p:sp>
        <p:nvSpPr>
          <p:cNvPr id="9" name="Text 4"/>
          <p:cNvSpPr/>
          <p:nvPr/>
        </p:nvSpPr>
        <p:spPr>
          <a:xfrm>
            <a:off x="5535216" y="5191958"/>
            <a:ext cx="3421380" cy="350639"/>
          </a:xfrm>
          <a:prstGeom prst="rect">
            <a:avLst/>
          </a:prstGeom>
          <a:noFill/>
          <a:ln/>
        </p:spPr>
        <p:txBody>
          <a:bodyPr wrap="none" rtlCol="0" anchor="t"/>
          <a:lstStyle/>
          <a:p>
            <a:pPr marL="0" indent="0" algn="l">
              <a:lnSpc>
                <a:spcPts val="2760"/>
              </a:lnSpc>
              <a:buNone/>
            </a:pPr>
            <a:r>
              <a:rPr lang="en-US" sz="2208" b="1" dirty="0">
                <a:solidFill>
                  <a:srgbClr val="FFFFFF"/>
                </a:solidFill>
                <a:latin typeface="Barlow" pitchFamily="34" charset="0"/>
                <a:ea typeface="Barlow" pitchFamily="34" charset="-122"/>
                <a:cs typeface="Barlow" pitchFamily="34" charset="-120"/>
              </a:rPr>
              <a:t>Graphismes Époustouflants</a:t>
            </a:r>
            <a:endParaRPr lang="en-US" sz="2208" dirty="0"/>
          </a:p>
        </p:txBody>
      </p:sp>
      <p:sp>
        <p:nvSpPr>
          <p:cNvPr id="10" name="Text 5"/>
          <p:cNvSpPr/>
          <p:nvPr/>
        </p:nvSpPr>
        <p:spPr>
          <a:xfrm>
            <a:off x="5535216" y="5766911"/>
            <a:ext cx="3559731" cy="1435418"/>
          </a:xfrm>
          <a:prstGeom prst="rect">
            <a:avLst/>
          </a:prstGeom>
          <a:noFill/>
          <a:ln/>
        </p:spPr>
        <p:txBody>
          <a:bodyPr wrap="square" rtlCol="0" anchor="t"/>
          <a:lstStyle/>
          <a:p>
            <a:pPr marL="0" indent="0" algn="l">
              <a:lnSpc>
                <a:spcPts val="2827"/>
              </a:lnSpc>
              <a:buNone/>
            </a:pPr>
            <a:r>
              <a:rPr lang="en-US" sz="1767" dirty="0">
                <a:solidFill>
                  <a:srgbClr val="E5E0DF"/>
                </a:solidFill>
                <a:latin typeface="Barlow" pitchFamily="34" charset="0"/>
                <a:ea typeface="Barlow" pitchFamily="34" charset="-122"/>
                <a:cs typeface="Barlow" pitchFamily="34" charset="-120"/>
              </a:rPr>
              <a:t>Le Meta Quest 3 propose des graphismes époustouflants et des détails immersifs qui repoussent les limites de la réalité virtuelle.</a:t>
            </a:r>
            <a:endParaRPr lang="en-US" sz="1767" dirty="0"/>
          </a:p>
        </p:txBody>
      </p:sp>
      <p:pic>
        <p:nvPicPr>
          <p:cNvPr id="11" name="Image 3" descr="preencoded.png"/>
          <p:cNvPicPr>
            <a:picLocks noChangeAspect="1"/>
          </p:cNvPicPr>
          <p:nvPr/>
        </p:nvPicPr>
        <p:blipFill>
          <a:blip r:embed="rId6"/>
          <a:stretch>
            <a:fillRect/>
          </a:stretch>
        </p:blipFill>
        <p:spPr>
          <a:xfrm>
            <a:off x="9431417" y="2711529"/>
            <a:ext cx="3559850" cy="2200037"/>
          </a:xfrm>
          <a:prstGeom prst="rect">
            <a:avLst/>
          </a:prstGeom>
        </p:spPr>
      </p:pic>
      <p:sp>
        <p:nvSpPr>
          <p:cNvPr id="12" name="Text 6"/>
          <p:cNvSpPr/>
          <p:nvPr/>
        </p:nvSpPr>
        <p:spPr>
          <a:xfrm>
            <a:off x="9431417" y="5191958"/>
            <a:ext cx="2243614" cy="350639"/>
          </a:xfrm>
          <a:prstGeom prst="rect">
            <a:avLst/>
          </a:prstGeom>
          <a:noFill/>
          <a:ln/>
        </p:spPr>
        <p:txBody>
          <a:bodyPr wrap="none" rtlCol="0" anchor="t"/>
          <a:lstStyle/>
          <a:p>
            <a:pPr marL="0" indent="0" algn="l">
              <a:lnSpc>
                <a:spcPts val="2760"/>
              </a:lnSpc>
              <a:buNone/>
            </a:pPr>
            <a:r>
              <a:rPr lang="en-US" sz="2208" b="1" dirty="0">
                <a:solidFill>
                  <a:srgbClr val="FFFFFF"/>
                </a:solidFill>
                <a:latin typeface="Barlow" pitchFamily="34" charset="0"/>
                <a:ea typeface="Barlow" pitchFamily="34" charset="-122"/>
                <a:cs typeface="Barlow" pitchFamily="34" charset="-120"/>
              </a:rPr>
              <a:t>Contrôle Précis</a:t>
            </a:r>
            <a:endParaRPr lang="en-US" sz="2208" dirty="0"/>
          </a:p>
        </p:txBody>
      </p:sp>
      <p:sp>
        <p:nvSpPr>
          <p:cNvPr id="13" name="Text 7"/>
          <p:cNvSpPr/>
          <p:nvPr/>
        </p:nvSpPr>
        <p:spPr>
          <a:xfrm>
            <a:off x="9431417" y="5766911"/>
            <a:ext cx="3559850" cy="1794272"/>
          </a:xfrm>
          <a:prstGeom prst="rect">
            <a:avLst/>
          </a:prstGeom>
          <a:noFill/>
          <a:ln/>
        </p:spPr>
        <p:txBody>
          <a:bodyPr wrap="square" rtlCol="0" anchor="t"/>
          <a:lstStyle/>
          <a:p>
            <a:pPr marL="0" indent="0" algn="l">
              <a:lnSpc>
                <a:spcPts val="2827"/>
              </a:lnSpc>
              <a:buNone/>
            </a:pPr>
            <a:r>
              <a:rPr lang="en-US" sz="1767" dirty="0">
                <a:solidFill>
                  <a:srgbClr val="E5E0DF"/>
                </a:solidFill>
                <a:latin typeface="Barlow" pitchFamily="34" charset="0"/>
                <a:ea typeface="Barlow" pitchFamily="34" charset="-122"/>
                <a:cs typeface="Barlow" pitchFamily="34" charset="-120"/>
              </a:rPr>
              <a:t>Grâce aux contrôleurs intuitifs du Meta Quest 3, vous pouvez interagir de manière précise avec les objets virtuels et ressentir chaque mouvement.</a:t>
            </a:r>
            <a:endParaRPr lang="en-US" sz="1767"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399" cy="8229600"/>
          </a:xfrm>
          <a:prstGeom prst="roundRect">
            <a:avLst>
              <a:gd name="adj" fmla="val 2754"/>
            </a:avLst>
          </a:prstGeom>
          <a:solidFill>
            <a:srgbClr val="0C0C0C">
              <a:alpha val="75000"/>
            </a:srgbClr>
          </a:solidFill>
          <a:ln w="13930">
            <a:solidFill>
              <a:srgbClr val="FFFFFF">
                <a:alpha val="16000"/>
              </a:srgbClr>
            </a:solidFill>
            <a:prstDash val="solid"/>
          </a:ln>
        </p:spPr>
        <p:txBody>
          <a:bodyPr/>
          <a:lstStyle/>
          <a:p>
            <a:endParaRPr lang="fr-FR"/>
          </a:p>
        </p:txBody>
      </p:sp>
      <p:sp>
        <p:nvSpPr>
          <p:cNvPr id="4" name="Text 1"/>
          <p:cNvSpPr/>
          <p:nvPr/>
        </p:nvSpPr>
        <p:spPr>
          <a:xfrm>
            <a:off x="1639014" y="2125385"/>
            <a:ext cx="11352252" cy="1402080"/>
          </a:xfrm>
          <a:prstGeom prst="rect">
            <a:avLst/>
          </a:prstGeom>
          <a:noFill/>
          <a:ln/>
        </p:spPr>
        <p:txBody>
          <a:bodyPr wrap="square" rtlCol="0" anchor="t"/>
          <a:lstStyle/>
          <a:p>
            <a:pPr marL="0" indent="0">
              <a:lnSpc>
                <a:spcPts val="5521"/>
              </a:lnSpc>
              <a:buNone/>
            </a:pPr>
            <a:r>
              <a:rPr lang="en-US" sz="4417" b="1" dirty="0">
                <a:solidFill>
                  <a:srgbClr val="FFFFFF"/>
                </a:solidFill>
                <a:latin typeface="Barlow" pitchFamily="34" charset="0"/>
                <a:ea typeface="Barlow" pitchFamily="34" charset="-122"/>
                <a:cs typeface="Barlow" pitchFamily="34" charset="-120"/>
              </a:rPr>
              <a:t>Avantages et Limites de la Réalité Virtuelle dans l'Industrie du Jeu Vidéo</a:t>
            </a:r>
            <a:endParaRPr lang="en-US" sz="4417" dirty="0"/>
          </a:p>
        </p:txBody>
      </p:sp>
      <p:sp>
        <p:nvSpPr>
          <p:cNvPr id="5" name="Shape 2"/>
          <p:cNvSpPr/>
          <p:nvPr/>
        </p:nvSpPr>
        <p:spPr>
          <a:xfrm>
            <a:off x="1639014" y="3976092"/>
            <a:ext cx="5564029" cy="2128004"/>
          </a:xfrm>
          <a:prstGeom prst="roundRect">
            <a:avLst>
              <a:gd name="adj" fmla="val 4745"/>
            </a:avLst>
          </a:prstGeom>
          <a:solidFill>
            <a:srgbClr val="790709"/>
          </a:solidFill>
          <a:ln w="13930">
            <a:solidFill>
              <a:srgbClr val="91080B"/>
            </a:solidFill>
            <a:prstDash val="solid"/>
          </a:ln>
        </p:spPr>
        <p:txBody>
          <a:bodyPr/>
          <a:lstStyle/>
          <a:p>
            <a:endParaRPr lang="fr-FR"/>
          </a:p>
        </p:txBody>
      </p:sp>
      <p:sp>
        <p:nvSpPr>
          <p:cNvPr id="6" name="Text 3"/>
          <p:cNvSpPr/>
          <p:nvPr/>
        </p:nvSpPr>
        <p:spPr>
          <a:xfrm>
            <a:off x="1877258" y="4214336"/>
            <a:ext cx="2243614" cy="350639"/>
          </a:xfrm>
          <a:prstGeom prst="rect">
            <a:avLst/>
          </a:prstGeom>
          <a:noFill/>
          <a:ln/>
        </p:spPr>
        <p:txBody>
          <a:bodyPr wrap="none" rtlCol="0" anchor="t"/>
          <a:lstStyle/>
          <a:p>
            <a:pPr marL="0" indent="0">
              <a:lnSpc>
                <a:spcPts val="2760"/>
              </a:lnSpc>
              <a:buNone/>
            </a:pPr>
            <a:r>
              <a:rPr lang="en-US" sz="2208" b="1" dirty="0">
                <a:solidFill>
                  <a:srgbClr val="E5E0DF"/>
                </a:solidFill>
                <a:latin typeface="Barlow" pitchFamily="34" charset="0"/>
                <a:ea typeface="Barlow" pitchFamily="34" charset="-122"/>
                <a:cs typeface="Barlow" pitchFamily="34" charset="-120"/>
              </a:rPr>
              <a:t>Avantages</a:t>
            </a:r>
            <a:endParaRPr lang="en-US" sz="2208" dirty="0"/>
          </a:p>
        </p:txBody>
      </p:sp>
      <p:sp>
        <p:nvSpPr>
          <p:cNvPr id="7" name="Text 4"/>
          <p:cNvSpPr/>
          <p:nvPr/>
        </p:nvSpPr>
        <p:spPr>
          <a:xfrm>
            <a:off x="1877258" y="4789289"/>
            <a:ext cx="5087541" cy="1076563"/>
          </a:xfrm>
          <a:prstGeom prst="rect">
            <a:avLst/>
          </a:prstGeom>
          <a:noFill/>
          <a:ln/>
        </p:spPr>
        <p:txBody>
          <a:bodyPr wrap="square" rtlCol="0" anchor="t"/>
          <a:lstStyle/>
          <a:p>
            <a:pPr marL="0" indent="0">
              <a:lnSpc>
                <a:spcPts val="2827"/>
              </a:lnSpc>
              <a:buNone/>
            </a:pPr>
            <a:r>
              <a:rPr lang="en-US" sz="1767" dirty="0">
                <a:solidFill>
                  <a:srgbClr val="E5E0DF"/>
                </a:solidFill>
                <a:latin typeface="Barlow" pitchFamily="34" charset="0"/>
                <a:ea typeface="Barlow" pitchFamily="34" charset="-122"/>
                <a:cs typeface="Barlow" pitchFamily="34" charset="-120"/>
              </a:rPr>
              <a:t>Une immersion totale | Expériences uniques | Interaction réaliste | Nouvelles possibilités de gameplay</a:t>
            </a:r>
            <a:endParaRPr lang="en-US" sz="1767" dirty="0"/>
          </a:p>
        </p:txBody>
      </p:sp>
      <p:sp>
        <p:nvSpPr>
          <p:cNvPr id="8" name="Shape 5"/>
          <p:cNvSpPr/>
          <p:nvPr/>
        </p:nvSpPr>
        <p:spPr>
          <a:xfrm>
            <a:off x="7427357" y="3976092"/>
            <a:ext cx="5564029" cy="2128004"/>
          </a:xfrm>
          <a:prstGeom prst="roundRect">
            <a:avLst>
              <a:gd name="adj" fmla="val 4745"/>
            </a:avLst>
          </a:prstGeom>
          <a:solidFill>
            <a:srgbClr val="790709"/>
          </a:solidFill>
          <a:ln w="13930">
            <a:solidFill>
              <a:srgbClr val="91080B"/>
            </a:solidFill>
            <a:prstDash val="solid"/>
          </a:ln>
        </p:spPr>
        <p:txBody>
          <a:bodyPr/>
          <a:lstStyle/>
          <a:p>
            <a:endParaRPr lang="fr-FR"/>
          </a:p>
        </p:txBody>
      </p:sp>
      <p:sp>
        <p:nvSpPr>
          <p:cNvPr id="9" name="Text 6"/>
          <p:cNvSpPr/>
          <p:nvPr/>
        </p:nvSpPr>
        <p:spPr>
          <a:xfrm>
            <a:off x="7665601" y="4214336"/>
            <a:ext cx="2243614" cy="350639"/>
          </a:xfrm>
          <a:prstGeom prst="rect">
            <a:avLst/>
          </a:prstGeom>
          <a:noFill/>
          <a:ln/>
        </p:spPr>
        <p:txBody>
          <a:bodyPr wrap="none" rtlCol="0" anchor="t"/>
          <a:lstStyle/>
          <a:p>
            <a:pPr marL="0" indent="0">
              <a:lnSpc>
                <a:spcPts val="2760"/>
              </a:lnSpc>
              <a:buNone/>
            </a:pPr>
            <a:r>
              <a:rPr lang="en-US" sz="2208" b="1" dirty="0">
                <a:solidFill>
                  <a:srgbClr val="E5E0DF"/>
                </a:solidFill>
                <a:latin typeface="Barlow" pitchFamily="34" charset="0"/>
                <a:ea typeface="Barlow" pitchFamily="34" charset="-122"/>
                <a:cs typeface="Barlow" pitchFamily="34" charset="-120"/>
              </a:rPr>
              <a:t>Limites</a:t>
            </a:r>
            <a:endParaRPr lang="en-US" sz="2208" dirty="0"/>
          </a:p>
        </p:txBody>
      </p:sp>
      <p:sp>
        <p:nvSpPr>
          <p:cNvPr id="10" name="Text 7"/>
          <p:cNvSpPr/>
          <p:nvPr/>
        </p:nvSpPr>
        <p:spPr>
          <a:xfrm>
            <a:off x="7665601" y="4789289"/>
            <a:ext cx="5087541" cy="1076563"/>
          </a:xfrm>
          <a:prstGeom prst="rect">
            <a:avLst/>
          </a:prstGeom>
          <a:noFill/>
          <a:ln/>
        </p:spPr>
        <p:txBody>
          <a:bodyPr wrap="square" rtlCol="0" anchor="t"/>
          <a:lstStyle/>
          <a:p>
            <a:pPr marL="0" indent="0">
              <a:lnSpc>
                <a:spcPts val="2827"/>
              </a:lnSpc>
              <a:buNone/>
            </a:pPr>
            <a:r>
              <a:rPr lang="en-US" sz="1767" dirty="0">
                <a:solidFill>
                  <a:srgbClr val="E5E0DF"/>
                </a:solidFill>
                <a:latin typeface="Barlow" pitchFamily="34" charset="0"/>
                <a:ea typeface="Barlow" pitchFamily="34" charset="-122"/>
                <a:cs typeface="Barlow" pitchFamily="34" charset="-120"/>
              </a:rPr>
              <a:t>Casques coûteux | Besoin d'espace | Potentiel pour des problèmes de santé | Limites graphiques actuelles</a:t>
            </a:r>
            <a:endParaRPr lang="en-US" sz="1767"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46428" cy="8285798"/>
          </a:xfrm>
          <a:prstGeom prst="rect">
            <a:avLst/>
          </a:prstGeom>
        </p:spPr>
      </p:pic>
      <p:sp>
        <p:nvSpPr>
          <p:cNvPr id="3" name="Shape 0"/>
          <p:cNvSpPr/>
          <p:nvPr/>
        </p:nvSpPr>
        <p:spPr>
          <a:xfrm>
            <a:off x="0" y="28099"/>
            <a:ext cx="14646428" cy="8257699"/>
          </a:xfrm>
          <a:prstGeom prst="roundRect">
            <a:avLst>
              <a:gd name="adj" fmla="val 2306"/>
            </a:avLst>
          </a:prstGeom>
          <a:solidFill>
            <a:srgbClr val="0C0C0C">
              <a:alpha val="75000"/>
            </a:srgbClr>
          </a:solidFill>
          <a:ln w="13930">
            <a:solidFill>
              <a:srgbClr val="FFFFFF">
                <a:alpha val="16000"/>
              </a:srgbClr>
            </a:solidFill>
            <a:prstDash val="solid"/>
          </a:ln>
        </p:spPr>
        <p:txBody>
          <a:bodyPr/>
          <a:lstStyle/>
          <a:p>
            <a:endParaRPr lang="fr-FR" dirty="0"/>
          </a:p>
        </p:txBody>
      </p:sp>
      <p:pic>
        <p:nvPicPr>
          <p:cNvPr id="4" name="Image 1" descr="preencoded.png"/>
          <p:cNvPicPr>
            <a:picLocks noChangeAspect="1"/>
          </p:cNvPicPr>
          <p:nvPr/>
        </p:nvPicPr>
        <p:blipFill>
          <a:blip r:embed="rId4"/>
          <a:stretch>
            <a:fillRect/>
          </a:stretch>
        </p:blipFill>
        <p:spPr>
          <a:xfrm>
            <a:off x="0" y="28098"/>
            <a:ext cx="3960206" cy="8257699"/>
          </a:xfrm>
          <a:prstGeom prst="rect">
            <a:avLst/>
          </a:prstGeom>
        </p:spPr>
      </p:pic>
      <p:sp>
        <p:nvSpPr>
          <p:cNvPr id="5" name="Text 1"/>
          <p:cNvSpPr/>
          <p:nvPr/>
        </p:nvSpPr>
        <p:spPr>
          <a:xfrm>
            <a:off x="4813756" y="201618"/>
            <a:ext cx="8093512" cy="2117482"/>
          </a:xfrm>
          <a:prstGeom prst="rect">
            <a:avLst/>
          </a:prstGeom>
          <a:noFill/>
          <a:ln/>
        </p:spPr>
        <p:txBody>
          <a:bodyPr wrap="square" rtlCol="0" anchor="t"/>
          <a:lstStyle/>
          <a:p>
            <a:pPr marL="0" indent="0">
              <a:lnSpc>
                <a:spcPts val="5521"/>
              </a:lnSpc>
              <a:buNone/>
            </a:pPr>
            <a:r>
              <a:rPr lang="en-US" sz="4417" b="1" dirty="0">
                <a:solidFill>
                  <a:srgbClr val="FFFFFF"/>
                </a:solidFill>
                <a:latin typeface="Barlow" pitchFamily="34" charset="0"/>
                <a:ea typeface="Barlow" pitchFamily="34" charset="-122"/>
                <a:cs typeface="Barlow" pitchFamily="34" charset="-120"/>
              </a:rPr>
              <a:t>Tendances Futures de la Réalité Virtuelle dans l'Industrie du Jeu Vidéo</a:t>
            </a:r>
            <a:endParaRPr lang="en-US" sz="4417" dirty="0"/>
          </a:p>
        </p:txBody>
      </p:sp>
      <p:sp>
        <p:nvSpPr>
          <p:cNvPr id="6" name="Shape 2"/>
          <p:cNvSpPr/>
          <p:nvPr/>
        </p:nvSpPr>
        <p:spPr>
          <a:xfrm>
            <a:off x="4813756" y="2506081"/>
            <a:ext cx="463034" cy="466196"/>
          </a:xfrm>
          <a:prstGeom prst="roundRect">
            <a:avLst>
              <a:gd name="adj" fmla="val 20004"/>
            </a:avLst>
          </a:prstGeom>
          <a:solidFill>
            <a:srgbClr val="790709"/>
          </a:solidFill>
          <a:ln w="12859">
            <a:solidFill>
              <a:srgbClr val="91080B"/>
            </a:solidFill>
            <a:prstDash val="solid"/>
          </a:ln>
        </p:spPr>
        <p:txBody>
          <a:bodyPr/>
          <a:lstStyle/>
          <a:p>
            <a:endParaRPr lang="fr-FR"/>
          </a:p>
        </p:txBody>
      </p:sp>
      <p:sp>
        <p:nvSpPr>
          <p:cNvPr id="7" name="Text 3"/>
          <p:cNvSpPr/>
          <p:nvPr/>
        </p:nvSpPr>
        <p:spPr>
          <a:xfrm>
            <a:off x="4991873" y="2545184"/>
            <a:ext cx="106680" cy="388517"/>
          </a:xfrm>
          <a:prstGeom prst="rect">
            <a:avLst/>
          </a:prstGeom>
          <a:noFill/>
          <a:ln/>
        </p:spPr>
        <p:txBody>
          <a:bodyPr wrap="none" rtlCol="0" anchor="t"/>
          <a:lstStyle/>
          <a:p>
            <a:pPr marL="0" indent="0" algn="ctr">
              <a:lnSpc>
                <a:spcPts val="3039"/>
              </a:lnSpc>
              <a:buNone/>
            </a:pPr>
            <a:r>
              <a:rPr lang="en-US" sz="2431" b="1" dirty="0">
                <a:solidFill>
                  <a:srgbClr val="E5E0DF"/>
                </a:solidFill>
                <a:latin typeface="Barlow" pitchFamily="34" charset="0"/>
                <a:ea typeface="Barlow" pitchFamily="34" charset="-122"/>
                <a:cs typeface="Barlow" pitchFamily="34" charset="-120"/>
              </a:rPr>
              <a:t>1</a:t>
            </a:r>
            <a:endParaRPr lang="en-US" sz="2431" dirty="0"/>
          </a:p>
        </p:txBody>
      </p:sp>
      <p:sp>
        <p:nvSpPr>
          <p:cNvPr id="8" name="Text 4"/>
          <p:cNvSpPr/>
          <p:nvPr/>
        </p:nvSpPr>
        <p:spPr>
          <a:xfrm>
            <a:off x="5501104" y="2580668"/>
            <a:ext cx="3596640" cy="353033"/>
          </a:xfrm>
          <a:prstGeom prst="rect">
            <a:avLst/>
          </a:prstGeom>
          <a:noFill/>
          <a:ln/>
        </p:spPr>
        <p:txBody>
          <a:bodyPr wrap="none" rtlCol="0" anchor="t"/>
          <a:lstStyle/>
          <a:p>
            <a:pPr marL="0" indent="0">
              <a:lnSpc>
                <a:spcPts val="2760"/>
              </a:lnSpc>
              <a:buNone/>
            </a:pPr>
            <a:r>
              <a:rPr lang="en-US" sz="2208" b="1" dirty="0">
                <a:solidFill>
                  <a:srgbClr val="E5E0DF"/>
                </a:solidFill>
                <a:latin typeface="Barlow" pitchFamily="34" charset="0"/>
                <a:ea typeface="Barlow" pitchFamily="34" charset="-122"/>
                <a:cs typeface="Barlow" pitchFamily="34" charset="-120"/>
              </a:rPr>
              <a:t>Amélioration de la Résolution</a:t>
            </a:r>
            <a:endParaRPr lang="en-US" sz="2208" dirty="0"/>
          </a:p>
        </p:txBody>
      </p:sp>
      <p:sp>
        <p:nvSpPr>
          <p:cNvPr id="9" name="Text 5"/>
          <p:cNvSpPr/>
          <p:nvPr/>
        </p:nvSpPr>
        <p:spPr>
          <a:xfrm>
            <a:off x="5501104" y="2940597"/>
            <a:ext cx="7406164" cy="722610"/>
          </a:xfrm>
          <a:prstGeom prst="rect">
            <a:avLst/>
          </a:prstGeom>
          <a:noFill/>
          <a:ln/>
        </p:spPr>
        <p:txBody>
          <a:bodyPr wrap="square" rtlCol="0" anchor="t"/>
          <a:lstStyle/>
          <a:p>
            <a:pPr marL="0" indent="0">
              <a:lnSpc>
                <a:spcPts val="2827"/>
              </a:lnSpc>
              <a:buNone/>
            </a:pPr>
            <a:r>
              <a:rPr lang="en-US" sz="1767" dirty="0">
                <a:solidFill>
                  <a:srgbClr val="E5E0DF"/>
                </a:solidFill>
                <a:latin typeface="Barlow" pitchFamily="34" charset="0"/>
                <a:ea typeface="Barlow" pitchFamily="34" charset="-122"/>
                <a:cs typeface="Barlow" pitchFamily="34" charset="-120"/>
              </a:rPr>
              <a:t>Les futurs casques VR offriront des résolutions encore plus élevées, offrant des détails visuels incroyables et une immersion optimale.</a:t>
            </a:r>
            <a:endParaRPr lang="en-US" sz="1767" dirty="0"/>
          </a:p>
        </p:txBody>
      </p:sp>
      <p:sp>
        <p:nvSpPr>
          <p:cNvPr id="10" name="Shape 6"/>
          <p:cNvSpPr/>
          <p:nvPr/>
        </p:nvSpPr>
        <p:spPr>
          <a:xfrm>
            <a:off x="4813756" y="3851010"/>
            <a:ext cx="463034" cy="466196"/>
          </a:xfrm>
          <a:prstGeom prst="roundRect">
            <a:avLst>
              <a:gd name="adj" fmla="val 20004"/>
            </a:avLst>
          </a:prstGeom>
          <a:solidFill>
            <a:srgbClr val="790709"/>
          </a:solidFill>
          <a:ln w="12859">
            <a:solidFill>
              <a:srgbClr val="91080B"/>
            </a:solidFill>
            <a:prstDash val="solid"/>
          </a:ln>
        </p:spPr>
        <p:txBody>
          <a:bodyPr/>
          <a:lstStyle/>
          <a:p>
            <a:endParaRPr lang="fr-FR"/>
          </a:p>
        </p:txBody>
      </p:sp>
      <p:sp>
        <p:nvSpPr>
          <p:cNvPr id="11" name="Text 7"/>
          <p:cNvSpPr/>
          <p:nvPr/>
        </p:nvSpPr>
        <p:spPr>
          <a:xfrm>
            <a:off x="4961393" y="3890113"/>
            <a:ext cx="167640" cy="388517"/>
          </a:xfrm>
          <a:prstGeom prst="rect">
            <a:avLst/>
          </a:prstGeom>
          <a:noFill/>
          <a:ln/>
        </p:spPr>
        <p:txBody>
          <a:bodyPr wrap="none" rtlCol="0" anchor="t"/>
          <a:lstStyle/>
          <a:p>
            <a:pPr marL="0" indent="0" algn="ctr">
              <a:lnSpc>
                <a:spcPts val="3039"/>
              </a:lnSpc>
              <a:buNone/>
            </a:pPr>
            <a:r>
              <a:rPr lang="en-US" sz="2431" b="1" dirty="0">
                <a:solidFill>
                  <a:srgbClr val="E5E0DF"/>
                </a:solidFill>
                <a:latin typeface="Barlow" pitchFamily="34" charset="0"/>
                <a:ea typeface="Barlow" pitchFamily="34" charset="-122"/>
                <a:cs typeface="Barlow" pitchFamily="34" charset="-120"/>
              </a:rPr>
              <a:t>2</a:t>
            </a:r>
            <a:endParaRPr lang="en-US" sz="2431" dirty="0"/>
          </a:p>
        </p:txBody>
      </p:sp>
      <p:sp>
        <p:nvSpPr>
          <p:cNvPr id="12" name="Text 8"/>
          <p:cNvSpPr/>
          <p:nvPr/>
        </p:nvSpPr>
        <p:spPr>
          <a:xfrm>
            <a:off x="5430858" y="3958518"/>
            <a:ext cx="2484120" cy="353033"/>
          </a:xfrm>
          <a:prstGeom prst="rect">
            <a:avLst/>
          </a:prstGeom>
          <a:noFill/>
          <a:ln/>
        </p:spPr>
        <p:txBody>
          <a:bodyPr wrap="none" rtlCol="0" anchor="t"/>
          <a:lstStyle/>
          <a:p>
            <a:pPr marL="0" indent="0">
              <a:lnSpc>
                <a:spcPts val="2760"/>
              </a:lnSpc>
              <a:buNone/>
            </a:pPr>
            <a:r>
              <a:rPr lang="en-US" sz="2208" b="1" dirty="0">
                <a:solidFill>
                  <a:srgbClr val="E5E0DF"/>
                </a:solidFill>
                <a:latin typeface="Barlow" pitchFamily="34" charset="0"/>
                <a:ea typeface="Barlow" pitchFamily="34" charset="-122"/>
                <a:cs typeface="Barlow" pitchFamily="34" charset="-120"/>
              </a:rPr>
              <a:t>Interaction Avancée</a:t>
            </a:r>
            <a:endParaRPr lang="en-US" sz="2208" dirty="0"/>
          </a:p>
        </p:txBody>
      </p:sp>
      <p:sp>
        <p:nvSpPr>
          <p:cNvPr id="13" name="Text 9"/>
          <p:cNvSpPr/>
          <p:nvPr/>
        </p:nvSpPr>
        <p:spPr>
          <a:xfrm>
            <a:off x="5430858" y="4324039"/>
            <a:ext cx="7406164" cy="722610"/>
          </a:xfrm>
          <a:prstGeom prst="rect">
            <a:avLst/>
          </a:prstGeom>
          <a:noFill/>
          <a:ln/>
        </p:spPr>
        <p:txBody>
          <a:bodyPr wrap="square" rtlCol="0" anchor="t"/>
          <a:lstStyle/>
          <a:p>
            <a:pPr marL="0" indent="0">
              <a:lnSpc>
                <a:spcPts val="2827"/>
              </a:lnSpc>
              <a:buNone/>
            </a:pPr>
            <a:r>
              <a:rPr lang="en-US" sz="1767" dirty="0">
                <a:solidFill>
                  <a:srgbClr val="E5E0DF"/>
                </a:solidFill>
                <a:latin typeface="Barlow" pitchFamily="34" charset="0"/>
                <a:ea typeface="Barlow" pitchFamily="34" charset="-122"/>
                <a:cs typeface="Barlow" pitchFamily="34" charset="-120"/>
              </a:rPr>
              <a:t>Les technologies telles que le suivi des yeux et les gants haptiques permettront une interaction plus avancée avec les mondes virtuels.</a:t>
            </a:r>
            <a:endParaRPr lang="en-US" sz="1767" dirty="0"/>
          </a:p>
        </p:txBody>
      </p:sp>
      <p:sp>
        <p:nvSpPr>
          <p:cNvPr id="14" name="Shape 10"/>
          <p:cNvSpPr/>
          <p:nvPr/>
        </p:nvSpPr>
        <p:spPr>
          <a:xfrm>
            <a:off x="4813756" y="5195939"/>
            <a:ext cx="463034" cy="466196"/>
          </a:xfrm>
          <a:prstGeom prst="roundRect">
            <a:avLst>
              <a:gd name="adj" fmla="val 20004"/>
            </a:avLst>
          </a:prstGeom>
          <a:solidFill>
            <a:srgbClr val="790709"/>
          </a:solidFill>
          <a:ln w="12859">
            <a:solidFill>
              <a:srgbClr val="91080B"/>
            </a:solidFill>
            <a:prstDash val="solid"/>
          </a:ln>
        </p:spPr>
        <p:txBody>
          <a:bodyPr/>
          <a:lstStyle/>
          <a:p>
            <a:endParaRPr lang="fr-FR"/>
          </a:p>
        </p:txBody>
      </p:sp>
      <p:sp>
        <p:nvSpPr>
          <p:cNvPr id="15" name="Text 11"/>
          <p:cNvSpPr/>
          <p:nvPr/>
        </p:nvSpPr>
        <p:spPr>
          <a:xfrm>
            <a:off x="4948902" y="5234275"/>
            <a:ext cx="167640" cy="388517"/>
          </a:xfrm>
          <a:prstGeom prst="rect">
            <a:avLst/>
          </a:prstGeom>
          <a:noFill/>
          <a:ln/>
        </p:spPr>
        <p:txBody>
          <a:bodyPr wrap="none" rtlCol="0" anchor="t"/>
          <a:lstStyle/>
          <a:p>
            <a:pPr marL="0" indent="0" algn="ctr">
              <a:lnSpc>
                <a:spcPts val="3039"/>
              </a:lnSpc>
              <a:buNone/>
            </a:pPr>
            <a:r>
              <a:rPr lang="en-US" sz="2431" b="1" dirty="0">
                <a:solidFill>
                  <a:srgbClr val="E5E0DF"/>
                </a:solidFill>
                <a:latin typeface="Barlow" pitchFamily="34" charset="0"/>
                <a:ea typeface="Barlow" pitchFamily="34" charset="-122"/>
                <a:cs typeface="Barlow" pitchFamily="34" charset="-120"/>
              </a:rPr>
              <a:t>3</a:t>
            </a:r>
            <a:endParaRPr lang="en-US" sz="2431" dirty="0"/>
          </a:p>
        </p:txBody>
      </p:sp>
      <p:sp>
        <p:nvSpPr>
          <p:cNvPr id="16" name="Text 12"/>
          <p:cNvSpPr/>
          <p:nvPr/>
        </p:nvSpPr>
        <p:spPr>
          <a:xfrm>
            <a:off x="5430858" y="5234516"/>
            <a:ext cx="4693920" cy="353033"/>
          </a:xfrm>
          <a:prstGeom prst="rect">
            <a:avLst/>
          </a:prstGeom>
          <a:noFill/>
          <a:ln/>
        </p:spPr>
        <p:txBody>
          <a:bodyPr wrap="none" rtlCol="0" anchor="t"/>
          <a:lstStyle/>
          <a:p>
            <a:pPr marL="0" indent="0">
              <a:lnSpc>
                <a:spcPts val="2760"/>
              </a:lnSpc>
              <a:buNone/>
            </a:pPr>
            <a:r>
              <a:rPr lang="en-US" sz="2208" b="1" dirty="0">
                <a:solidFill>
                  <a:srgbClr val="E5E0DF"/>
                </a:solidFill>
                <a:latin typeface="Barlow" pitchFamily="34" charset="0"/>
                <a:ea typeface="Barlow" pitchFamily="34" charset="-122"/>
                <a:cs typeface="Barlow" pitchFamily="34" charset="-120"/>
              </a:rPr>
              <a:t>Intégration avec la Réalité Augmentée</a:t>
            </a:r>
            <a:endParaRPr lang="en-US" sz="2208" dirty="0"/>
          </a:p>
        </p:txBody>
      </p:sp>
      <p:sp>
        <p:nvSpPr>
          <p:cNvPr id="17" name="Text 13"/>
          <p:cNvSpPr/>
          <p:nvPr/>
        </p:nvSpPr>
        <p:spPr>
          <a:xfrm>
            <a:off x="5430858" y="5772911"/>
            <a:ext cx="7406164" cy="722610"/>
          </a:xfrm>
          <a:prstGeom prst="rect">
            <a:avLst/>
          </a:prstGeom>
          <a:noFill/>
          <a:ln/>
        </p:spPr>
        <p:txBody>
          <a:bodyPr wrap="square" rtlCol="0" anchor="t"/>
          <a:lstStyle/>
          <a:p>
            <a:pPr marL="0" indent="0">
              <a:lnSpc>
                <a:spcPts val="2827"/>
              </a:lnSpc>
              <a:buNone/>
            </a:pPr>
            <a:r>
              <a:rPr lang="en-US" sz="1767" dirty="0">
                <a:solidFill>
                  <a:srgbClr val="E5E0DF"/>
                </a:solidFill>
                <a:latin typeface="Barlow" pitchFamily="34" charset="0"/>
                <a:ea typeface="Barlow" pitchFamily="34" charset="-122"/>
                <a:cs typeface="Barlow" pitchFamily="34" charset="-120"/>
              </a:rPr>
              <a:t>La combinaison de la réalité virtuelle et de la réalité augmentée ouvrira de nouvelles possibilités pour des expériences de jeu encore plus créatives.</a:t>
            </a:r>
            <a:endParaRPr lang="en-US" sz="1767"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14630400" cy="8229600"/>
          </a:xfrm>
          <a:prstGeom prst="rect">
            <a:avLst/>
          </a:prstGeom>
        </p:spPr>
      </p:pic>
      <p:sp>
        <p:nvSpPr>
          <p:cNvPr id="3" name="Shape 0"/>
          <p:cNvSpPr/>
          <p:nvPr/>
        </p:nvSpPr>
        <p:spPr>
          <a:xfrm>
            <a:off x="0" y="0"/>
            <a:ext cx="14630399" cy="8229599"/>
          </a:xfrm>
          <a:prstGeom prst="roundRect">
            <a:avLst>
              <a:gd name="adj" fmla="val 2754"/>
            </a:avLst>
          </a:prstGeom>
          <a:solidFill>
            <a:srgbClr val="0C0C0C">
              <a:alpha val="75000"/>
            </a:srgbClr>
          </a:solidFill>
          <a:ln w="13930">
            <a:solidFill>
              <a:srgbClr val="FFFFFF">
                <a:alpha val="16000"/>
              </a:srgbClr>
            </a:solidFill>
            <a:prstDash val="solid"/>
          </a:ln>
        </p:spPr>
        <p:txBody>
          <a:bodyPr/>
          <a:lstStyle/>
          <a:p>
            <a:endParaRPr lang="fr-FR"/>
          </a:p>
        </p:txBody>
      </p:sp>
      <p:sp>
        <p:nvSpPr>
          <p:cNvPr id="4" name="Text 1"/>
          <p:cNvSpPr/>
          <p:nvPr/>
        </p:nvSpPr>
        <p:spPr>
          <a:xfrm>
            <a:off x="1639014" y="3001685"/>
            <a:ext cx="6210300" cy="701040"/>
          </a:xfrm>
          <a:prstGeom prst="rect">
            <a:avLst/>
          </a:prstGeom>
          <a:noFill/>
          <a:ln/>
        </p:spPr>
        <p:txBody>
          <a:bodyPr wrap="none" rtlCol="0" anchor="t"/>
          <a:lstStyle/>
          <a:p>
            <a:pPr marL="0" indent="0">
              <a:lnSpc>
                <a:spcPts val="5521"/>
              </a:lnSpc>
              <a:buNone/>
            </a:pPr>
            <a:r>
              <a:rPr lang="en-US" sz="4417" b="1" dirty="0">
                <a:solidFill>
                  <a:srgbClr val="FFFFFF"/>
                </a:solidFill>
                <a:latin typeface="Barlow" pitchFamily="34" charset="0"/>
                <a:ea typeface="Barlow" pitchFamily="34" charset="-122"/>
                <a:cs typeface="Barlow" pitchFamily="34" charset="-120"/>
              </a:rPr>
              <a:t>Conclusion et Points Clés</a:t>
            </a:r>
            <a:endParaRPr lang="en-US" sz="4417" dirty="0"/>
          </a:p>
        </p:txBody>
      </p:sp>
      <p:sp>
        <p:nvSpPr>
          <p:cNvPr id="5" name="Text 2"/>
          <p:cNvSpPr/>
          <p:nvPr/>
        </p:nvSpPr>
        <p:spPr>
          <a:xfrm>
            <a:off x="1639014" y="4151352"/>
            <a:ext cx="11352252" cy="1076563"/>
          </a:xfrm>
          <a:prstGeom prst="rect">
            <a:avLst/>
          </a:prstGeom>
          <a:noFill/>
          <a:ln/>
        </p:spPr>
        <p:txBody>
          <a:bodyPr wrap="square" rtlCol="0" anchor="t"/>
          <a:lstStyle/>
          <a:p>
            <a:pPr marL="0" indent="0">
              <a:lnSpc>
                <a:spcPts val="2827"/>
              </a:lnSpc>
              <a:buNone/>
            </a:pPr>
            <a:r>
              <a:rPr lang="en-US" sz="1767" dirty="0">
                <a:solidFill>
                  <a:srgbClr val="E5E0DF"/>
                </a:solidFill>
                <a:latin typeface="Barlow" pitchFamily="34" charset="0"/>
                <a:ea typeface="Barlow" pitchFamily="34" charset="-122"/>
                <a:cs typeface="Barlow" pitchFamily="34" charset="-120"/>
              </a:rPr>
              <a:t>La réalité virtuelle a révolutionné l'industrie du jeu vidéo en offrant aux joueurs des expériences immersive et stimulantes. Avec des avancées continues et des tendances prometteuses, l'avenir de la réalité virtuelle dans les jeux vidéo est passionnant.</a:t>
            </a:r>
            <a:endParaRPr lang="en-US" sz="1767"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TotalTime>
  <Words>521</Words>
  <Application>Microsoft Office PowerPoint</Application>
  <PresentationFormat>Personnalisé</PresentationFormat>
  <Paragraphs>55</Paragraphs>
  <Slides>8</Slides>
  <Notes>8</Notes>
  <HiddenSlides>0</HiddenSlides>
  <MMClips>0</MMClips>
  <ScaleCrop>false</ScaleCrop>
  <HeadingPairs>
    <vt:vector size="6" baseType="variant">
      <vt:variant>
        <vt:lpstr>Polices utilisées</vt:lpstr>
      </vt:variant>
      <vt:variant>
        <vt:i4>4</vt:i4>
      </vt:variant>
      <vt:variant>
        <vt:lpstr>Thème</vt:lpstr>
      </vt:variant>
      <vt:variant>
        <vt:i4>1</vt:i4>
      </vt:variant>
      <vt:variant>
        <vt:lpstr>Titres des diapositives</vt:lpstr>
      </vt:variant>
      <vt:variant>
        <vt:i4>8</vt:i4>
      </vt:variant>
    </vt:vector>
  </HeadingPairs>
  <TitlesOfParts>
    <vt:vector size="13" baseType="lpstr">
      <vt:lpstr>Arial</vt:lpstr>
      <vt:lpstr>Barlow</vt:lpstr>
      <vt:lpstr>Barlow, sans-serif</vt:lpstr>
      <vt:lpstr>Calibri</vt:lpstr>
      <vt:lpstr>Office Theme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Mehdi Amine</cp:lastModifiedBy>
  <cp:revision>3</cp:revision>
  <dcterms:created xsi:type="dcterms:W3CDTF">2023-11-20T22:07:36Z</dcterms:created>
  <dcterms:modified xsi:type="dcterms:W3CDTF">2023-11-20T22:42:52Z</dcterms:modified>
</cp:coreProperties>
</file>