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DD8E1-0508-D845-BC90-B55C5812A85D}" v="497" dt="2024-05-14T23:01:14.981"/>
    <p1510:client id="{B2AE2D90-762B-5E2F-8459-6D068CF4A4BC}" v="252" dt="2024-05-14T22:43:51.592"/>
    <p1510:client id="{E213E47B-1823-468B-9405-D89D8910BB74}" v="5" dt="2024-05-14T22:47:0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966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28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52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34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96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5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24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76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74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jcodeadvance.com/programacion-orientada-a-objetos-encapsulacion-poo-parte-3/#google_vignette" TargetMode="External"/><Relationship Id="rId2" Type="http://schemas.openxmlformats.org/officeDocument/2006/relationships/hyperlink" Target="https://datascientest.com/es/encapsulacion-definicion-e-importanci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Estructura blanca">
            <a:extLst>
              <a:ext uri="{FF2B5EF4-FFF2-40B4-BE49-F238E27FC236}">
                <a16:creationId xmlns:a16="http://schemas.microsoft.com/office/drawing/2014/main" id="{A7B86A33-1382-8A35-16FE-661AC8AA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-12746" t="-2008" r="29908" b="26209"/>
          <a:stretch/>
        </p:blipFill>
        <p:spPr>
          <a:xfrm>
            <a:off x="-1417245" y="1739670"/>
            <a:ext cx="11722375" cy="51224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9181" y="633533"/>
            <a:ext cx="7630931" cy="12451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FFFF"/>
                </a:solidFill>
              </a:rPr>
              <a:t>ENCAPSULAMIENTO DE DATOS: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11860" y="2561057"/>
            <a:ext cx="7630931" cy="3444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TEMAS PRINCIPALES:</a:t>
            </a:r>
          </a:p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1. Concepto de encapsulamiento </a:t>
            </a:r>
            <a:endParaRPr lang="es-E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2. Niveles de encapsulamiento </a:t>
            </a:r>
            <a:endParaRPr lang="es-E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3. Modificadores de acceso </a:t>
            </a:r>
            <a:endParaRPr lang="es-E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4. Beneficios del encapsulamiento (POO) </a:t>
            </a:r>
            <a:endParaRPr lang="es-E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5. Desventajas de utilizar encapsulación</a:t>
            </a:r>
            <a:endParaRPr lang="es-ES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09292-392B-9F7E-EC3C-8ED90BD1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5" y="499520"/>
            <a:ext cx="10077557" cy="664205"/>
          </a:xfrm>
        </p:spPr>
        <p:txBody>
          <a:bodyPr>
            <a:normAutofit/>
          </a:bodyPr>
          <a:lstStyle/>
          <a:p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1. Concepto de encapsulamiento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6DD7A-F404-A0B2-ACFB-96C9FD8B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773" y="1587357"/>
            <a:ext cx="8927369" cy="27582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 dirty="0">
                <a:latin typeface="Georgia Pro Semibold"/>
              </a:rPr>
              <a:t>La encapsulación es un mecanismo para reunir datos y métodos dentro de una estructura ocultando la implementación del objeto, es decir, impidiendo el acceso a </a:t>
            </a:r>
            <a:r>
              <a:rPr lang="es-ES" sz="2400">
                <a:latin typeface="Georgia Pro Semibold"/>
              </a:rPr>
              <a:t>los datos.</a:t>
            </a:r>
            <a:r>
              <a:rPr lang="es-ES" sz="2400" dirty="0">
                <a:latin typeface="Georgia Pro Semibold"/>
              </a:rPr>
              <a:t> Por lo tanto, si queremos proteger la información contra modificaciones inesperadas, debemos recurrir al principio de encapsulación.</a:t>
            </a:r>
          </a:p>
        </p:txBody>
      </p:sp>
    </p:spTree>
    <p:extLst>
      <p:ext uri="{BB962C8B-B14F-4D97-AF65-F5344CB8AC3E}">
        <p14:creationId xmlns:p14="http://schemas.microsoft.com/office/powerpoint/2010/main" val="15804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AFACE-9265-8495-EC27-BE2A54AE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635450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de encapsulamiento: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CE1BB-60BA-E55C-FDD1-FC3E093C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2400" dirty="0">
                <a:latin typeface="Georgia Pro Semibold"/>
              </a:rPr>
              <a:t>Imagina que estas desarrollando un programa de gestión bancaria y para ello diseñas una clase llamada "Cuenta Bancaria", esta clase puede tener los atributos "persona", "saldo de cuenta", número de cuenta.</a:t>
            </a:r>
            <a:endParaRPr lang="es-ES" sz="2400"/>
          </a:p>
          <a:p>
            <a:r>
              <a:rPr lang="es-ES" sz="2400" dirty="0">
                <a:latin typeface="Georgia Pro Semibold"/>
              </a:rPr>
              <a:t>Para garantizar que estos datos sean privados se pueden declarar como atributos privados de la clase, esto significa que solo los métodos implementados en la clase tendrán acceder a ellos y los objetos creados a partir de la clase no podrán acceder a ellos y modificarlos directamente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9541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1932C-009D-60A7-11A7-3EC450D2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Niveles de encapsulamiento: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A7143-E393-9B9F-484C-BBC82F67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b="1">
                <a:solidFill>
                  <a:srgbClr val="39394B"/>
                </a:solidFill>
                <a:latin typeface="Georgia Pro Semibold"/>
                <a:ea typeface="Verdana"/>
              </a:rPr>
              <a:t>Nivel cerrado:</a:t>
            </a:r>
            <a:r>
              <a:rPr lang="es-ES" sz="2400">
                <a:solidFill>
                  <a:srgbClr val="39394B"/>
                </a:solidFill>
                <a:latin typeface="Georgia Pro Semibold"/>
                <a:ea typeface="Verdana"/>
              </a:rPr>
              <a:t> los atributos y métodos del objeto sólo es </a:t>
            </a:r>
            <a:r>
              <a:rPr lang="es-ES" sz="2400" b="1">
                <a:solidFill>
                  <a:srgbClr val="39394B"/>
                </a:solidFill>
                <a:latin typeface="Georgia Pro Semibold"/>
                <a:ea typeface="Verdana"/>
              </a:rPr>
              <a:t>accesible desde la misma clase.</a:t>
            </a:r>
            <a:endParaRPr lang="es-ES" sz="2400">
              <a:latin typeface="Georgia Pro Semibold"/>
            </a:endParaRPr>
          </a:p>
          <a:p>
            <a:pPr marL="285750" indent="-285750">
              <a:buFont typeface="Arial"/>
              <a:buChar char="•"/>
            </a:pPr>
            <a:r>
              <a:rPr lang="es-ES" sz="2400" b="1">
                <a:solidFill>
                  <a:srgbClr val="39394B"/>
                </a:solidFill>
                <a:latin typeface="Georgia Pro Semibold"/>
                <a:ea typeface="Verdana"/>
              </a:rPr>
              <a:t>Nivel protegido</a:t>
            </a:r>
            <a:r>
              <a:rPr lang="es-ES" sz="2400">
                <a:solidFill>
                  <a:srgbClr val="39394B"/>
                </a:solidFill>
                <a:latin typeface="Georgia Pro Semibold"/>
                <a:ea typeface="Verdana"/>
              </a:rPr>
              <a:t>: los atributos y métodos del objeto sólo es accesible desde la clase y las clases que heredan</a:t>
            </a:r>
            <a:endParaRPr lang="es-ES" sz="2400">
              <a:latin typeface="Georgia Pro Semibold"/>
            </a:endParaRPr>
          </a:p>
          <a:p>
            <a:pPr marL="285750" indent="-285750">
              <a:buFont typeface="Arial"/>
              <a:buChar char="•"/>
            </a:pPr>
            <a:r>
              <a:rPr lang="es-ES" sz="2400" b="1" dirty="0">
                <a:solidFill>
                  <a:srgbClr val="39394B"/>
                </a:solidFill>
                <a:latin typeface="Georgia Pro Semibold"/>
                <a:ea typeface="Verdana"/>
              </a:rPr>
              <a:t>Nivel abierto:</a:t>
            </a:r>
            <a:r>
              <a:rPr lang="es-ES" sz="2400" dirty="0">
                <a:solidFill>
                  <a:srgbClr val="39394B"/>
                </a:solidFill>
                <a:latin typeface="Georgia Pro Semibold"/>
                <a:ea typeface="Verdana"/>
              </a:rPr>
              <a:t> los atributos y métodos del objeto puede ser accedido desde cualquier clase.</a:t>
            </a:r>
            <a:endParaRPr lang="es-ES" sz="2400">
              <a:latin typeface="Georgia Pro Semibold"/>
            </a:endParaRPr>
          </a:p>
          <a:p>
            <a:r>
              <a:rPr lang="es-ES" sz="2400" dirty="0">
                <a:solidFill>
                  <a:srgbClr val="39394B"/>
                </a:solidFill>
                <a:latin typeface="Georgia Pro Semibold"/>
                <a:ea typeface="Verdana"/>
              </a:rPr>
              <a:t>Estos niveles se manejan mediante los modificadores de acceso: </a:t>
            </a:r>
            <a:r>
              <a:rPr lang="es-ES" sz="2400" b="1" dirty="0">
                <a:solidFill>
                  <a:srgbClr val="39394B"/>
                </a:solidFill>
                <a:latin typeface="Georgia Pro Semibold"/>
                <a:ea typeface="Verdana"/>
              </a:rPr>
              <a:t>privado</a:t>
            </a:r>
            <a:r>
              <a:rPr lang="es-ES" sz="2400" dirty="0">
                <a:solidFill>
                  <a:srgbClr val="39394B"/>
                </a:solidFill>
                <a:latin typeface="Georgia Pro Semibold"/>
                <a:ea typeface="Verdana"/>
              </a:rPr>
              <a:t> (</a:t>
            </a:r>
            <a:r>
              <a:rPr lang="es-ES" sz="2400" err="1">
                <a:solidFill>
                  <a:srgbClr val="39394B"/>
                </a:solidFill>
                <a:latin typeface="Georgia Pro Semibold"/>
                <a:ea typeface="Verdana"/>
              </a:rPr>
              <a:t>privated</a:t>
            </a:r>
            <a:r>
              <a:rPr lang="es-ES" sz="2400" dirty="0">
                <a:solidFill>
                  <a:srgbClr val="39394B"/>
                </a:solidFill>
                <a:latin typeface="Georgia Pro Semibold"/>
                <a:ea typeface="Verdana"/>
              </a:rPr>
              <a:t>), </a:t>
            </a:r>
            <a:r>
              <a:rPr lang="es-ES" sz="2400" b="1" dirty="0">
                <a:solidFill>
                  <a:srgbClr val="39394B"/>
                </a:solidFill>
                <a:latin typeface="Georgia Pro Semibold"/>
                <a:ea typeface="Verdana"/>
              </a:rPr>
              <a:t>protegido </a:t>
            </a:r>
            <a:r>
              <a:rPr lang="es-ES" sz="2400" dirty="0">
                <a:solidFill>
                  <a:srgbClr val="39394B"/>
                </a:solidFill>
                <a:latin typeface="Georgia Pro Semibold"/>
                <a:ea typeface="Verdana"/>
              </a:rPr>
              <a:t>(</a:t>
            </a:r>
            <a:r>
              <a:rPr lang="es-ES" sz="2400" err="1">
                <a:solidFill>
                  <a:srgbClr val="39394B"/>
                </a:solidFill>
                <a:latin typeface="Georgia Pro Semibold"/>
                <a:ea typeface="Verdana"/>
              </a:rPr>
              <a:t>protected</a:t>
            </a:r>
            <a:r>
              <a:rPr lang="es-ES" sz="2400" dirty="0">
                <a:solidFill>
                  <a:srgbClr val="39394B"/>
                </a:solidFill>
                <a:latin typeface="Georgia Pro Semibold"/>
                <a:ea typeface="Verdana"/>
              </a:rPr>
              <a:t>) y </a:t>
            </a:r>
            <a:r>
              <a:rPr lang="es-ES" sz="2400" b="1" dirty="0">
                <a:solidFill>
                  <a:srgbClr val="39394B"/>
                </a:solidFill>
                <a:latin typeface="Georgia Pro Semibold"/>
                <a:ea typeface="Verdana"/>
              </a:rPr>
              <a:t>público</a:t>
            </a:r>
            <a:r>
              <a:rPr lang="es-ES" sz="2400" dirty="0">
                <a:solidFill>
                  <a:srgbClr val="39394B"/>
                </a:solidFill>
                <a:latin typeface="Georgia Pro Semibold"/>
                <a:ea typeface="Verdana"/>
              </a:rPr>
              <a:t> (</a:t>
            </a:r>
            <a:r>
              <a:rPr lang="es-ES" sz="2400" err="1">
                <a:solidFill>
                  <a:srgbClr val="39394B"/>
                </a:solidFill>
                <a:latin typeface="Georgia Pro Semibold"/>
                <a:ea typeface="Verdana"/>
              </a:rPr>
              <a:t>public</a:t>
            </a:r>
            <a:r>
              <a:rPr lang="es-ES" sz="2400" dirty="0">
                <a:solidFill>
                  <a:srgbClr val="39394B"/>
                </a:solidFill>
                <a:latin typeface="Georgia Pro Semibold"/>
                <a:ea typeface="Verdana"/>
              </a:rPr>
              <a:t>).</a:t>
            </a:r>
            <a:endParaRPr lang="es-ES" sz="2400" dirty="0">
              <a:latin typeface="Georgia Pro Semibold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621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2221A-E3B9-2FE0-446A-2BF9BD67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FA4E3-FB7E-C04C-1A92-844E422D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Obtenido de: Data </a:t>
            </a:r>
            <a:r>
              <a:rPr lang="es-ES" dirty="0" err="1">
                <a:ea typeface="+mn-lt"/>
                <a:cs typeface="+mn-lt"/>
              </a:rPr>
              <a:t>Scientest</a:t>
            </a:r>
          </a:p>
          <a:p>
            <a:r>
              <a:rPr lang="es-ES" dirty="0">
                <a:ea typeface="+mn-lt"/>
                <a:cs typeface="+mn-lt"/>
                <a:hlinkClick r:id="rId2"/>
              </a:rPr>
              <a:t>https://datascientest.com/es/encapsulacion-definicion-e-importancia</a:t>
            </a:r>
            <a:endParaRPr lang="es-ES" dirty="0">
              <a:ea typeface="+mn-lt"/>
              <a:cs typeface="+mn-lt"/>
            </a:endParaRPr>
          </a:p>
          <a:p>
            <a:r>
              <a:rPr lang="es-ES" dirty="0"/>
              <a:t>Obtenido de: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rjcodeadvance</a:t>
            </a:r>
          </a:p>
          <a:p>
            <a:r>
              <a:rPr lang="es-ES" dirty="0">
                <a:ea typeface="+mn-lt"/>
                <a:cs typeface="+mn-lt"/>
                <a:hlinkClick r:id="rId3"/>
              </a:rPr>
              <a:t>https://rjcodeadvance.com/programacion-orientada-a-objetos-encapsulacion-poo-parte-3/#google_vignette</a:t>
            </a:r>
            <a:r>
              <a:rPr lang="es-ES" dirty="0">
                <a:ea typeface="+mn-lt"/>
                <a:cs typeface="+mn-lt"/>
              </a:rPr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18290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RocaVTI</vt:lpstr>
      <vt:lpstr>ENCAPSULAMIENTO DE DATOS:</vt:lpstr>
      <vt:lpstr>1. Concepto de encapsulamiento</vt:lpstr>
      <vt:lpstr>Ejemplo de encapsulamiento:</vt:lpstr>
      <vt:lpstr>Niveles de encapsulamiento:</vt:lpstr>
      <vt:lpstr>Referencias: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181</cp:revision>
  <dcterms:created xsi:type="dcterms:W3CDTF">2024-05-14T22:17:52Z</dcterms:created>
  <dcterms:modified xsi:type="dcterms:W3CDTF">2024-05-14T23:01:29Z</dcterms:modified>
</cp:coreProperties>
</file>