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8"/>
  </p:notesMasterIdLst>
  <p:handoutMasterIdLst>
    <p:handoutMasterId r:id="rId99"/>
  </p:handoutMasterIdLst>
  <p:sldIdLst>
    <p:sldId id="355" r:id="rId2"/>
    <p:sldId id="258" r:id="rId3"/>
    <p:sldId id="259" r:id="rId4"/>
    <p:sldId id="260" r:id="rId5"/>
    <p:sldId id="261" r:id="rId6"/>
    <p:sldId id="262" r:id="rId7"/>
    <p:sldId id="263" r:id="rId8"/>
    <p:sldId id="264" r:id="rId9"/>
    <p:sldId id="265" r:id="rId10"/>
    <p:sldId id="266" r:id="rId11"/>
    <p:sldId id="287" r:id="rId12"/>
    <p:sldId id="288" r:id="rId13"/>
    <p:sldId id="289" r:id="rId14"/>
    <p:sldId id="267" r:id="rId15"/>
    <p:sldId id="290" r:id="rId16"/>
    <p:sldId id="291" r:id="rId17"/>
    <p:sldId id="292" r:id="rId18"/>
    <p:sldId id="293" r:id="rId19"/>
    <p:sldId id="294" r:id="rId20"/>
    <p:sldId id="295" r:id="rId21"/>
    <p:sldId id="296" r:id="rId22"/>
    <p:sldId id="297" r:id="rId23"/>
    <p:sldId id="268" r:id="rId24"/>
    <p:sldId id="299" r:id="rId25"/>
    <p:sldId id="300" r:id="rId26"/>
    <p:sldId id="298" r:id="rId27"/>
    <p:sldId id="301" r:id="rId28"/>
    <p:sldId id="269" r:id="rId29"/>
    <p:sldId id="302" r:id="rId30"/>
    <p:sldId id="303" r:id="rId31"/>
    <p:sldId id="304" r:id="rId32"/>
    <p:sldId id="305" r:id="rId33"/>
    <p:sldId id="270" r:id="rId34"/>
    <p:sldId id="306" r:id="rId35"/>
    <p:sldId id="307" r:id="rId36"/>
    <p:sldId id="308" r:id="rId37"/>
    <p:sldId id="309" r:id="rId38"/>
    <p:sldId id="310" r:id="rId39"/>
    <p:sldId id="271" r:id="rId40"/>
    <p:sldId id="311" r:id="rId41"/>
    <p:sldId id="272" r:id="rId42"/>
    <p:sldId id="312" r:id="rId43"/>
    <p:sldId id="313" r:id="rId44"/>
    <p:sldId id="273" r:id="rId45"/>
    <p:sldId id="314" r:id="rId46"/>
    <p:sldId id="274" r:id="rId47"/>
    <p:sldId id="315" r:id="rId48"/>
    <p:sldId id="316" r:id="rId49"/>
    <p:sldId id="275" r:id="rId50"/>
    <p:sldId id="317" r:id="rId51"/>
    <p:sldId id="318" r:id="rId52"/>
    <p:sldId id="319" r:id="rId53"/>
    <p:sldId id="276" r:id="rId54"/>
    <p:sldId id="320" r:id="rId55"/>
    <p:sldId id="321" r:id="rId56"/>
    <p:sldId id="322" r:id="rId57"/>
    <p:sldId id="323" r:id="rId58"/>
    <p:sldId id="324" r:id="rId59"/>
    <p:sldId id="325" r:id="rId60"/>
    <p:sldId id="326" r:id="rId61"/>
    <p:sldId id="277" r:id="rId62"/>
    <p:sldId id="327" r:id="rId63"/>
    <p:sldId id="328" r:id="rId64"/>
    <p:sldId id="329" r:id="rId65"/>
    <p:sldId id="330" r:id="rId66"/>
    <p:sldId id="278" r:id="rId67"/>
    <p:sldId id="331" r:id="rId68"/>
    <p:sldId id="279" r:id="rId69"/>
    <p:sldId id="332" r:id="rId70"/>
    <p:sldId id="280" r:id="rId71"/>
    <p:sldId id="333" r:id="rId72"/>
    <p:sldId id="334" r:id="rId73"/>
    <p:sldId id="335" r:id="rId74"/>
    <p:sldId id="281" r:id="rId75"/>
    <p:sldId id="336" r:id="rId76"/>
    <p:sldId id="337" r:id="rId77"/>
    <p:sldId id="338" r:id="rId78"/>
    <p:sldId id="339" r:id="rId79"/>
    <p:sldId id="340" r:id="rId80"/>
    <p:sldId id="341" r:id="rId81"/>
    <p:sldId id="283" r:id="rId82"/>
    <p:sldId id="342" r:id="rId83"/>
    <p:sldId id="343" r:id="rId84"/>
    <p:sldId id="344" r:id="rId85"/>
    <p:sldId id="345" r:id="rId86"/>
    <p:sldId id="346" r:id="rId87"/>
    <p:sldId id="347" r:id="rId88"/>
    <p:sldId id="348" r:id="rId89"/>
    <p:sldId id="349" r:id="rId90"/>
    <p:sldId id="350" r:id="rId91"/>
    <p:sldId id="284" r:id="rId92"/>
    <p:sldId id="351" r:id="rId93"/>
    <p:sldId id="352" r:id="rId94"/>
    <p:sldId id="353" r:id="rId95"/>
    <p:sldId id="354" r:id="rId96"/>
    <p:sldId id="285" r:id="rId9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243" autoAdjust="0"/>
  </p:normalViewPr>
  <p:slideViewPr>
    <p:cSldViewPr snapToGrid="0">
      <p:cViewPr varScale="1">
        <p:scale>
          <a:sx n="68" d="100"/>
          <a:sy n="68" d="100"/>
        </p:scale>
        <p:origin x="1205" y="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xmlns="" id="{7E47E2F2-B8AC-4F70-BAAB-AEA0041FEE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xmlns="" id="{61E94159-23C5-4511-A401-75D8493024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F5D89D-F3DA-41A0-A258-4DDBFA27DF48}" type="datetimeFigureOut">
              <a:rPr lang="fr-FR" smtClean="0"/>
              <a:t>23/06/2023</a:t>
            </a:fld>
            <a:endParaRPr lang="fr-FR"/>
          </a:p>
        </p:txBody>
      </p:sp>
      <p:sp>
        <p:nvSpPr>
          <p:cNvPr id="4" name="Espace réservé du pied de page 3">
            <a:extLst>
              <a:ext uri="{FF2B5EF4-FFF2-40B4-BE49-F238E27FC236}">
                <a16:creationId xmlns:a16="http://schemas.microsoft.com/office/drawing/2014/main" xmlns="" id="{B07D3A85-59A9-49BB-8CE0-3120DA3586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xmlns="" id="{6A18C50D-144E-438D-A224-292B3B2568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5D9191-B009-4692-82B8-39138BCF0F2A}" type="slidenum">
              <a:rPr lang="fr-FR" smtClean="0"/>
              <a:t>‹#›</a:t>
            </a:fld>
            <a:endParaRPr lang="fr-FR"/>
          </a:p>
        </p:txBody>
      </p:sp>
    </p:spTree>
    <p:extLst>
      <p:ext uri="{BB962C8B-B14F-4D97-AF65-F5344CB8AC3E}">
        <p14:creationId xmlns:p14="http://schemas.microsoft.com/office/powerpoint/2010/main" val="17537380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2508B-B561-42B2-8A2E-31CFBA60834E}" type="datetimeFigureOut">
              <a:rPr lang="en-US" smtClean="0"/>
              <a:t>6/23/2023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0559E-167B-4B61-B28F-53727E7CC444}" type="slidenum">
              <a:rPr lang="en-US" smtClean="0"/>
              <a:t>‹#›</a:t>
            </a:fld>
            <a:endParaRPr lang="en-US"/>
          </a:p>
        </p:txBody>
      </p:sp>
    </p:spTree>
    <p:extLst>
      <p:ext uri="{BB962C8B-B14F-4D97-AF65-F5344CB8AC3E}">
        <p14:creationId xmlns:p14="http://schemas.microsoft.com/office/powerpoint/2010/main" val="23157114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C20559E-167B-4B61-B28F-53727E7CC444}" type="slidenum">
              <a:rPr lang="en-US" smtClean="0"/>
              <a:t>1</a:t>
            </a:fld>
            <a:endParaRPr lang="en-US"/>
          </a:p>
        </p:txBody>
      </p:sp>
    </p:spTree>
    <p:extLst>
      <p:ext uri="{BB962C8B-B14F-4D97-AF65-F5344CB8AC3E}">
        <p14:creationId xmlns:p14="http://schemas.microsoft.com/office/powerpoint/2010/main" val="2796586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i="0" kern="1200" dirty="0">
                <a:solidFill>
                  <a:schemeClr val="tx1"/>
                </a:solidFill>
                <a:effectLst/>
                <a:latin typeface="+mn-lt"/>
                <a:ea typeface="+mn-ea"/>
                <a:cs typeface="+mn-cs"/>
              </a:rPr>
              <a:t>This code doesn’t compile because it tries to declare multiple variables of </a:t>
            </a:r>
            <a:r>
              <a:rPr lang="en-US" sz="1200" b="0" i="1" kern="1200" dirty="0">
                <a:solidFill>
                  <a:schemeClr val="tx1"/>
                </a:solidFill>
                <a:effectLst/>
                <a:latin typeface="+mn-lt"/>
                <a:ea typeface="+mn-ea"/>
                <a:cs typeface="+mn-cs"/>
              </a:rPr>
              <a:t>different </a:t>
            </a:r>
            <a:r>
              <a:rPr lang="en-US" sz="1200" b="0" i="0" kern="1200" dirty="0">
                <a:solidFill>
                  <a:schemeClr val="tx1"/>
                </a:solidFill>
                <a:effectLst/>
                <a:latin typeface="+mn-lt"/>
                <a:ea typeface="+mn-ea"/>
                <a:cs typeface="+mn-cs"/>
              </a:rPr>
              <a:t>types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same statement. The shortcut to declare multiple variables in the same statement only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works when they share a type.</a:t>
            </a:r>
            <a:r>
              <a:rPr lang="en-US" dirty="0"/>
              <a:t> </a:t>
            </a:r>
            <a:br>
              <a:rPr lang="en-US" dirty="0"/>
            </a:br>
            <a:endParaRPr lang="fr-FR" dirty="0"/>
          </a:p>
        </p:txBody>
      </p:sp>
      <p:sp>
        <p:nvSpPr>
          <p:cNvPr id="4" name="Espace réservé du numéro de diapositive 3"/>
          <p:cNvSpPr>
            <a:spLocks noGrp="1"/>
          </p:cNvSpPr>
          <p:nvPr>
            <p:ph type="sldNum" sz="quarter" idx="5"/>
          </p:nvPr>
        </p:nvSpPr>
        <p:spPr/>
        <p:txBody>
          <a:bodyPr/>
          <a:lstStyle/>
          <a:p>
            <a:fld id="{FC20559E-167B-4B61-B28F-53727E7CC444}" type="slidenum">
              <a:rPr lang="en-US" smtClean="0"/>
              <a:t>67</a:t>
            </a:fld>
            <a:endParaRPr lang="en-US"/>
          </a:p>
        </p:txBody>
      </p:sp>
    </p:spTree>
    <p:extLst>
      <p:ext uri="{BB962C8B-B14F-4D97-AF65-F5344CB8AC3E}">
        <p14:creationId xmlns:p14="http://schemas.microsoft.com/office/powerpoint/2010/main" val="289835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i="0" kern="1200" dirty="0">
                <a:solidFill>
                  <a:schemeClr val="tx1"/>
                </a:solidFill>
                <a:effectLst/>
                <a:latin typeface="+mn-lt"/>
                <a:ea typeface="+mn-ea"/>
                <a:cs typeface="+mn-cs"/>
              </a:rPr>
              <a:t>On line 6, we got rid of the only arrow pointing to "a", making that object eligible for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garbage collection. "b" has arrows pointing to it until it goes out of scope. This means "b"</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doesn’t go out of scope until the end of the method on line 9.</a:t>
            </a:r>
            <a:r>
              <a:rPr lang="en-US" dirty="0"/>
              <a:t> </a:t>
            </a:r>
            <a:br>
              <a:rPr lang="en-US" dirty="0"/>
            </a:br>
            <a:endParaRPr lang="fr-FR" dirty="0"/>
          </a:p>
        </p:txBody>
      </p:sp>
      <p:sp>
        <p:nvSpPr>
          <p:cNvPr id="4" name="Espace réservé du numéro de diapositive 3"/>
          <p:cNvSpPr>
            <a:spLocks noGrp="1"/>
          </p:cNvSpPr>
          <p:nvPr>
            <p:ph type="sldNum" sz="quarter" idx="5"/>
          </p:nvPr>
        </p:nvSpPr>
        <p:spPr/>
        <p:txBody>
          <a:bodyPr/>
          <a:lstStyle/>
          <a:p>
            <a:fld id="{FC20559E-167B-4B61-B28F-53727E7CC444}" type="slidenum">
              <a:rPr lang="en-US" smtClean="0"/>
              <a:t>95</a:t>
            </a:fld>
            <a:endParaRPr lang="en-US"/>
          </a:p>
        </p:txBody>
      </p:sp>
    </p:spTree>
    <p:extLst>
      <p:ext uri="{BB962C8B-B14F-4D97-AF65-F5344CB8AC3E}">
        <p14:creationId xmlns:p14="http://schemas.microsoft.com/office/powerpoint/2010/main" val="2502376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i="0" kern="1200" dirty="0">
                <a:solidFill>
                  <a:schemeClr val="tx1"/>
                </a:solidFill>
                <a:effectLst/>
                <a:latin typeface="+mn-lt"/>
                <a:ea typeface="+mn-ea"/>
                <a:cs typeface="+mn-cs"/>
              </a:rPr>
              <a:t>A float requires the letter f following the number so Java knows it is a float.</a:t>
            </a:r>
            <a:r>
              <a:rPr lang="en-US" dirty="0"/>
              <a:t> </a:t>
            </a:r>
            <a:br>
              <a:rPr lang="en-US" dirty="0"/>
            </a:br>
            <a:endParaRPr lang="fr-FR" dirty="0"/>
          </a:p>
        </p:txBody>
      </p:sp>
      <p:sp>
        <p:nvSpPr>
          <p:cNvPr id="4" name="Espace réservé du numéro de diapositive 3"/>
          <p:cNvSpPr>
            <a:spLocks noGrp="1"/>
          </p:cNvSpPr>
          <p:nvPr>
            <p:ph type="sldNum" sz="quarter" idx="5"/>
          </p:nvPr>
        </p:nvSpPr>
        <p:spPr/>
        <p:txBody>
          <a:bodyPr/>
          <a:lstStyle/>
          <a:p>
            <a:fld id="{FC20559E-167B-4B61-B28F-53727E7CC444}" type="slidenum">
              <a:rPr lang="en-US" smtClean="0"/>
              <a:t>54</a:t>
            </a:fld>
            <a:endParaRPr lang="en-US"/>
          </a:p>
        </p:txBody>
      </p:sp>
    </p:spTree>
    <p:extLst>
      <p:ext uri="{BB962C8B-B14F-4D97-AF65-F5344CB8AC3E}">
        <p14:creationId xmlns:p14="http://schemas.microsoft.com/office/powerpoint/2010/main" val="1902453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i="0" kern="1200" dirty="0">
                <a:solidFill>
                  <a:schemeClr val="tx1"/>
                </a:solidFill>
                <a:effectLst/>
                <a:latin typeface="+mn-lt"/>
                <a:ea typeface="+mn-ea"/>
                <a:cs typeface="+mn-cs"/>
              </a:rPr>
              <a:t>A float requires the letter f following the number so Java knows it is a float.</a:t>
            </a:r>
            <a:r>
              <a:rPr lang="en-US" dirty="0"/>
              <a:t> </a:t>
            </a:r>
            <a:br>
              <a:rPr lang="en-US" dirty="0"/>
            </a:br>
            <a:endParaRPr lang="fr-FR" dirty="0"/>
          </a:p>
        </p:txBody>
      </p:sp>
      <p:sp>
        <p:nvSpPr>
          <p:cNvPr id="4" name="Espace réservé du numéro de diapositive 3"/>
          <p:cNvSpPr>
            <a:spLocks noGrp="1"/>
          </p:cNvSpPr>
          <p:nvPr>
            <p:ph type="sldNum" sz="quarter" idx="5"/>
          </p:nvPr>
        </p:nvSpPr>
        <p:spPr/>
        <p:txBody>
          <a:bodyPr/>
          <a:lstStyle/>
          <a:p>
            <a:fld id="{FC20559E-167B-4B61-B28F-53727E7CC444}" type="slidenum">
              <a:rPr lang="en-US" smtClean="0"/>
              <a:t>55</a:t>
            </a:fld>
            <a:endParaRPr lang="en-US"/>
          </a:p>
        </p:txBody>
      </p:sp>
    </p:spTree>
    <p:extLst>
      <p:ext uri="{BB962C8B-B14F-4D97-AF65-F5344CB8AC3E}">
        <p14:creationId xmlns:p14="http://schemas.microsoft.com/office/powerpoint/2010/main" val="3102972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i="0" kern="1200" dirty="0">
                <a:solidFill>
                  <a:schemeClr val="tx1"/>
                </a:solidFill>
                <a:effectLst/>
                <a:latin typeface="+mn-lt"/>
                <a:ea typeface="+mn-ea"/>
                <a:cs typeface="+mn-cs"/>
              </a:rPr>
              <a:t>A float requires the letter f following the number so Java knows it is a float.</a:t>
            </a:r>
            <a:r>
              <a:rPr lang="en-US" dirty="0"/>
              <a:t> </a:t>
            </a:r>
            <a:br>
              <a:rPr lang="en-US" dirty="0"/>
            </a:br>
            <a:endParaRPr lang="fr-FR" dirty="0"/>
          </a:p>
        </p:txBody>
      </p:sp>
      <p:sp>
        <p:nvSpPr>
          <p:cNvPr id="4" name="Espace réservé du numéro de diapositive 3"/>
          <p:cNvSpPr>
            <a:spLocks noGrp="1"/>
          </p:cNvSpPr>
          <p:nvPr>
            <p:ph type="sldNum" sz="quarter" idx="5"/>
          </p:nvPr>
        </p:nvSpPr>
        <p:spPr/>
        <p:txBody>
          <a:bodyPr/>
          <a:lstStyle/>
          <a:p>
            <a:fld id="{FC20559E-167B-4B61-B28F-53727E7CC444}" type="slidenum">
              <a:rPr lang="en-US" smtClean="0"/>
              <a:t>56</a:t>
            </a:fld>
            <a:endParaRPr lang="en-US"/>
          </a:p>
        </p:txBody>
      </p:sp>
    </p:spTree>
    <p:extLst>
      <p:ext uri="{BB962C8B-B14F-4D97-AF65-F5344CB8AC3E}">
        <p14:creationId xmlns:p14="http://schemas.microsoft.com/office/powerpoint/2010/main" val="493732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i="0" kern="1200" dirty="0">
                <a:solidFill>
                  <a:schemeClr val="tx1"/>
                </a:solidFill>
                <a:effectLst/>
                <a:latin typeface="+mn-lt"/>
                <a:ea typeface="+mn-ea"/>
                <a:cs typeface="+mn-cs"/>
              </a:rPr>
              <a:t>A float requires the letter f following the number so Java knows it is a float.</a:t>
            </a:r>
            <a:r>
              <a:rPr lang="en-US" dirty="0"/>
              <a:t> </a:t>
            </a:r>
            <a:br>
              <a:rPr lang="en-US" dirty="0"/>
            </a:br>
            <a:endParaRPr lang="fr-FR" dirty="0"/>
          </a:p>
        </p:txBody>
      </p:sp>
      <p:sp>
        <p:nvSpPr>
          <p:cNvPr id="4" name="Espace réservé du numéro de diapositive 3"/>
          <p:cNvSpPr>
            <a:spLocks noGrp="1"/>
          </p:cNvSpPr>
          <p:nvPr>
            <p:ph type="sldNum" sz="quarter" idx="5"/>
          </p:nvPr>
        </p:nvSpPr>
        <p:spPr/>
        <p:txBody>
          <a:bodyPr/>
          <a:lstStyle/>
          <a:p>
            <a:fld id="{FC20559E-167B-4B61-B28F-53727E7CC444}" type="slidenum">
              <a:rPr lang="en-US" smtClean="0"/>
              <a:t>57</a:t>
            </a:fld>
            <a:endParaRPr lang="en-US"/>
          </a:p>
        </p:txBody>
      </p:sp>
    </p:spTree>
    <p:extLst>
      <p:ext uri="{BB962C8B-B14F-4D97-AF65-F5344CB8AC3E}">
        <p14:creationId xmlns:p14="http://schemas.microsoft.com/office/powerpoint/2010/main" val="2616744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i="0" kern="1200" dirty="0">
                <a:solidFill>
                  <a:schemeClr val="tx1"/>
                </a:solidFill>
                <a:effectLst/>
                <a:latin typeface="+mn-lt"/>
                <a:ea typeface="+mn-ea"/>
                <a:cs typeface="+mn-cs"/>
              </a:rPr>
              <a:t>A float requires the letter f following the number so Java knows it is a float.</a:t>
            </a:r>
            <a:r>
              <a:rPr lang="en-US" dirty="0"/>
              <a:t> </a:t>
            </a:r>
            <a:br>
              <a:rPr lang="en-US" dirty="0"/>
            </a:br>
            <a:endParaRPr lang="fr-FR" dirty="0"/>
          </a:p>
        </p:txBody>
      </p:sp>
      <p:sp>
        <p:nvSpPr>
          <p:cNvPr id="4" name="Espace réservé du numéro de diapositive 3"/>
          <p:cNvSpPr>
            <a:spLocks noGrp="1"/>
          </p:cNvSpPr>
          <p:nvPr>
            <p:ph type="sldNum" sz="quarter" idx="5"/>
          </p:nvPr>
        </p:nvSpPr>
        <p:spPr/>
        <p:txBody>
          <a:bodyPr/>
          <a:lstStyle/>
          <a:p>
            <a:fld id="{FC20559E-167B-4B61-B28F-53727E7CC444}" type="slidenum">
              <a:rPr lang="en-US" smtClean="0"/>
              <a:t>58</a:t>
            </a:fld>
            <a:endParaRPr lang="en-US"/>
          </a:p>
        </p:txBody>
      </p:sp>
    </p:spTree>
    <p:extLst>
      <p:ext uri="{BB962C8B-B14F-4D97-AF65-F5344CB8AC3E}">
        <p14:creationId xmlns:p14="http://schemas.microsoft.com/office/powerpoint/2010/main" val="2012326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i="0" kern="1200" dirty="0">
                <a:solidFill>
                  <a:schemeClr val="tx1"/>
                </a:solidFill>
                <a:effectLst/>
                <a:latin typeface="+mn-lt"/>
                <a:ea typeface="+mn-ea"/>
                <a:cs typeface="+mn-cs"/>
              </a:rPr>
              <a:t>A float requires the letter f following the number so Java knows it is a float.</a:t>
            </a:r>
            <a:r>
              <a:rPr lang="en-US" dirty="0"/>
              <a:t> </a:t>
            </a:r>
            <a:br>
              <a:rPr lang="en-US" dirty="0"/>
            </a:br>
            <a:endParaRPr lang="fr-FR" dirty="0"/>
          </a:p>
        </p:txBody>
      </p:sp>
      <p:sp>
        <p:nvSpPr>
          <p:cNvPr id="4" name="Espace réservé du numéro de diapositive 3"/>
          <p:cNvSpPr>
            <a:spLocks noGrp="1"/>
          </p:cNvSpPr>
          <p:nvPr>
            <p:ph type="sldNum" sz="quarter" idx="5"/>
          </p:nvPr>
        </p:nvSpPr>
        <p:spPr/>
        <p:txBody>
          <a:bodyPr/>
          <a:lstStyle/>
          <a:p>
            <a:fld id="{FC20559E-167B-4B61-B28F-53727E7CC444}" type="slidenum">
              <a:rPr lang="en-US" smtClean="0"/>
              <a:t>59</a:t>
            </a:fld>
            <a:endParaRPr lang="en-US"/>
          </a:p>
        </p:txBody>
      </p:sp>
    </p:spTree>
    <p:extLst>
      <p:ext uri="{BB962C8B-B14F-4D97-AF65-F5344CB8AC3E}">
        <p14:creationId xmlns:p14="http://schemas.microsoft.com/office/powerpoint/2010/main" val="4102352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i="0" kern="1200" dirty="0">
                <a:solidFill>
                  <a:schemeClr val="tx1"/>
                </a:solidFill>
                <a:effectLst/>
                <a:latin typeface="+mn-lt"/>
                <a:ea typeface="+mn-ea"/>
                <a:cs typeface="+mn-cs"/>
              </a:rPr>
              <a:t>A float requires the letter f following the number so Java knows it is a float.</a:t>
            </a:r>
            <a:r>
              <a:rPr lang="en-US" dirty="0"/>
              <a:t> </a:t>
            </a:r>
            <a:br>
              <a:rPr lang="en-US" dirty="0"/>
            </a:br>
            <a:endParaRPr lang="fr-FR" dirty="0"/>
          </a:p>
        </p:txBody>
      </p:sp>
      <p:sp>
        <p:nvSpPr>
          <p:cNvPr id="4" name="Espace réservé du numéro de diapositive 3"/>
          <p:cNvSpPr>
            <a:spLocks noGrp="1"/>
          </p:cNvSpPr>
          <p:nvPr>
            <p:ph type="sldNum" sz="quarter" idx="5"/>
          </p:nvPr>
        </p:nvSpPr>
        <p:spPr/>
        <p:txBody>
          <a:bodyPr/>
          <a:lstStyle/>
          <a:p>
            <a:fld id="{FC20559E-167B-4B61-B28F-53727E7CC444}" type="slidenum">
              <a:rPr lang="en-US" smtClean="0"/>
              <a:t>60</a:t>
            </a:fld>
            <a:endParaRPr lang="en-US"/>
          </a:p>
        </p:txBody>
      </p:sp>
    </p:spTree>
    <p:extLst>
      <p:ext uri="{BB962C8B-B14F-4D97-AF65-F5344CB8AC3E}">
        <p14:creationId xmlns:p14="http://schemas.microsoft.com/office/powerpoint/2010/main" val="3538220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i="0" kern="1200" dirty="0">
                <a:solidFill>
                  <a:schemeClr val="tx1"/>
                </a:solidFill>
                <a:effectLst/>
                <a:latin typeface="+mn-lt"/>
                <a:ea typeface="+mn-ea"/>
                <a:cs typeface="+mn-cs"/>
              </a:rPr>
              <a:t>This code doesn’t compile because it tries to declare multiple variables of </a:t>
            </a:r>
            <a:r>
              <a:rPr lang="en-US" sz="1200" b="0" i="1" kern="1200" dirty="0">
                <a:solidFill>
                  <a:schemeClr val="tx1"/>
                </a:solidFill>
                <a:effectLst/>
                <a:latin typeface="+mn-lt"/>
                <a:ea typeface="+mn-ea"/>
                <a:cs typeface="+mn-cs"/>
              </a:rPr>
              <a:t>different </a:t>
            </a:r>
            <a:r>
              <a:rPr lang="en-US" sz="1200" b="0" i="0" kern="1200" dirty="0">
                <a:solidFill>
                  <a:schemeClr val="tx1"/>
                </a:solidFill>
                <a:effectLst/>
                <a:latin typeface="+mn-lt"/>
                <a:ea typeface="+mn-ea"/>
                <a:cs typeface="+mn-cs"/>
              </a:rPr>
              <a:t>types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same statement. The shortcut to declare multiple variables in the same statement only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works when they share a type.</a:t>
            </a:r>
            <a:r>
              <a:rPr lang="en-US" dirty="0"/>
              <a:t> </a:t>
            </a:r>
            <a:br>
              <a:rPr lang="en-US" dirty="0"/>
            </a:br>
            <a:endParaRPr lang="fr-FR" dirty="0"/>
          </a:p>
        </p:txBody>
      </p:sp>
      <p:sp>
        <p:nvSpPr>
          <p:cNvPr id="4" name="Espace réservé du numéro de diapositive 3"/>
          <p:cNvSpPr>
            <a:spLocks noGrp="1"/>
          </p:cNvSpPr>
          <p:nvPr>
            <p:ph type="sldNum" sz="quarter" idx="5"/>
          </p:nvPr>
        </p:nvSpPr>
        <p:spPr/>
        <p:txBody>
          <a:bodyPr/>
          <a:lstStyle/>
          <a:p>
            <a:fld id="{FC20559E-167B-4B61-B28F-53727E7CC444}" type="slidenum">
              <a:rPr lang="en-US" smtClean="0"/>
              <a:t>66</a:t>
            </a:fld>
            <a:endParaRPr lang="en-US"/>
          </a:p>
        </p:txBody>
      </p:sp>
    </p:spTree>
    <p:extLst>
      <p:ext uri="{BB962C8B-B14F-4D97-AF65-F5344CB8AC3E}">
        <p14:creationId xmlns:p14="http://schemas.microsoft.com/office/powerpoint/2010/main" val="41325035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3801925-086B-4C3B-B864-DF9680771F2E}" type="datetime1">
              <a:rPr lang="fr-FR" smtClean="0"/>
              <a:t>23/06/2023</a:t>
            </a:fld>
            <a:endParaRPr lang="fr-FR"/>
          </a:p>
        </p:txBody>
      </p:sp>
      <p:sp>
        <p:nvSpPr>
          <p:cNvPr id="5" name="Footer Placeholder 4"/>
          <p:cNvSpPr>
            <a:spLocks noGrp="1"/>
          </p:cNvSpPr>
          <p:nvPr>
            <p:ph type="ftr" sz="quarter" idx="11"/>
          </p:nvPr>
        </p:nvSpPr>
        <p:spPr>
          <a:xfrm>
            <a:off x="2692397" y="5037663"/>
            <a:ext cx="5214635" cy="279400"/>
          </a:xfrm>
        </p:spPr>
        <p:txBody>
          <a:bodyPr/>
          <a:lstStyle/>
          <a:p>
            <a:r>
              <a:rPr lang="en-US"/>
              <a:t>Chapter 1 : Java Building Blocks                                                                                         Dr Mohamed Amine Mezghich</a:t>
            </a:r>
            <a:endParaRPr lang="fr-FR"/>
          </a:p>
        </p:txBody>
      </p:sp>
      <p:sp>
        <p:nvSpPr>
          <p:cNvPr id="6" name="Slide Number Placeholder 5"/>
          <p:cNvSpPr>
            <a:spLocks noGrp="1"/>
          </p:cNvSpPr>
          <p:nvPr>
            <p:ph type="sldNum" sz="quarter" idx="12"/>
          </p:nvPr>
        </p:nvSpPr>
        <p:spPr>
          <a:xfrm>
            <a:off x="8956900" y="5037663"/>
            <a:ext cx="551167" cy="279400"/>
          </a:xfrm>
        </p:spPr>
        <p:txBody>
          <a:bodyPr/>
          <a:lstStyle/>
          <a:p>
            <a:fld id="{4A5BDE94-4727-4585-B07D-29C32A2ADF6D}" type="slidenum">
              <a:rPr lang="fr-FR" smtClean="0"/>
              <a:t>‹#›</a:t>
            </a:fld>
            <a:endParaRPr lang="fr-F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7839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82A2FE5-6318-475F-9DCD-F3D6BE90A655}" type="datetime1">
              <a:rPr lang="fr-FR" smtClean="0"/>
              <a:t>23/06/2023</a:t>
            </a:fld>
            <a:endParaRPr lang="fr-FR"/>
          </a:p>
        </p:txBody>
      </p:sp>
      <p:sp>
        <p:nvSpPr>
          <p:cNvPr id="6" name="Footer Placeholder 5"/>
          <p:cNvSpPr>
            <a:spLocks noGrp="1"/>
          </p:cNvSpPr>
          <p:nvPr>
            <p:ph type="ftr" sz="quarter" idx="11"/>
          </p:nvPr>
        </p:nvSpPr>
        <p:spPr/>
        <p:txBody>
          <a:bodyPr/>
          <a:lstStyle/>
          <a:p>
            <a:r>
              <a:rPr lang="en-US"/>
              <a:t>Chapter 1 : Java Building Blocks                                                                                         Dr Mohamed Amine Mezghich</a:t>
            </a:r>
            <a:endParaRPr lang="fr-FR"/>
          </a:p>
        </p:txBody>
      </p:sp>
      <p:sp>
        <p:nvSpPr>
          <p:cNvPr id="7" name="Slide Number Placeholder 6"/>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4195759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EF828F14-DBCC-4380-A6D0-EB8EB18AC7B2}" type="datetime1">
              <a:rPr lang="fr-FR" smtClean="0"/>
              <a:t>23/06/2023</a:t>
            </a:fld>
            <a:endParaRPr lang="fr-FR"/>
          </a:p>
        </p:txBody>
      </p:sp>
      <p:sp>
        <p:nvSpPr>
          <p:cNvPr id="5" name="Footer Placeholder 4"/>
          <p:cNvSpPr>
            <a:spLocks noGrp="1"/>
          </p:cNvSpPr>
          <p:nvPr>
            <p:ph type="ftr" sz="quarter" idx="11"/>
          </p:nvPr>
        </p:nvSpPr>
        <p:spPr/>
        <p:txBody>
          <a:bodyPr/>
          <a:lstStyle/>
          <a:p>
            <a:r>
              <a:rPr lang="en-US"/>
              <a:t>Chapter 1 : Java Building Blocks                                                                                         Dr Mohamed Amine Mezghich</a:t>
            </a:r>
            <a:endParaRPr lang="fr-F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1262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DB38A89-4546-4C86-A176-096FE3E15883}" type="datetime1">
              <a:rPr lang="fr-FR" smtClean="0"/>
              <a:t>23/06/2023</a:t>
            </a:fld>
            <a:endParaRPr lang="fr-FR"/>
          </a:p>
        </p:txBody>
      </p:sp>
      <p:sp>
        <p:nvSpPr>
          <p:cNvPr id="5" name="Footer Placeholder 4"/>
          <p:cNvSpPr>
            <a:spLocks noGrp="1"/>
          </p:cNvSpPr>
          <p:nvPr>
            <p:ph type="ftr" sz="quarter" idx="11"/>
          </p:nvPr>
        </p:nvSpPr>
        <p:spPr/>
        <p:txBody>
          <a:bodyPr/>
          <a:lstStyle/>
          <a:p>
            <a:r>
              <a:rPr lang="en-US"/>
              <a:t>Chapter 1 : Java Building Blocks                                                                                         Dr Mohamed Amine Mezghich</a:t>
            </a:r>
            <a:endParaRPr lang="fr-F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5859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C8293ED-6AE5-4985-94F5-FDEDE5E6363D}" type="datetime1">
              <a:rPr lang="fr-FR" smtClean="0"/>
              <a:t>23/06/2023</a:t>
            </a:fld>
            <a:endParaRPr lang="fr-FR"/>
          </a:p>
        </p:txBody>
      </p:sp>
      <p:sp>
        <p:nvSpPr>
          <p:cNvPr id="5" name="Footer Placeholder 4"/>
          <p:cNvSpPr>
            <a:spLocks noGrp="1"/>
          </p:cNvSpPr>
          <p:nvPr>
            <p:ph type="ftr" sz="quarter" idx="11"/>
          </p:nvPr>
        </p:nvSpPr>
        <p:spPr/>
        <p:txBody>
          <a:bodyPr/>
          <a:lstStyle/>
          <a:p>
            <a:r>
              <a:rPr lang="en-US"/>
              <a:t>Chapter 1 : Java Building Blocks                                                                                         Dr Mohamed Amine Mezghich</a:t>
            </a:r>
            <a:endParaRPr lang="fr-F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2183956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EBE5D57D-3E6B-4112-9B34-AC17ECD182D7}" type="datetime1">
              <a:rPr lang="fr-FR" smtClean="0"/>
              <a:t>23/06/2023</a:t>
            </a:fld>
            <a:endParaRPr lang="fr-FR"/>
          </a:p>
        </p:txBody>
      </p:sp>
      <p:sp>
        <p:nvSpPr>
          <p:cNvPr id="5" name="Footer Placeholder 4"/>
          <p:cNvSpPr>
            <a:spLocks noGrp="1"/>
          </p:cNvSpPr>
          <p:nvPr>
            <p:ph type="ftr" sz="quarter" idx="11"/>
          </p:nvPr>
        </p:nvSpPr>
        <p:spPr/>
        <p:txBody>
          <a:bodyPr/>
          <a:lstStyle/>
          <a:p>
            <a:r>
              <a:rPr lang="en-US"/>
              <a:t>Chapter 1 : Java Building Blocks                                                                                         Dr Mohamed Amine Mezghich</a:t>
            </a:r>
            <a:endParaRPr lang="fr-F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2400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159C31D-2AC0-49D0-87BD-9207B15BAC9D}" type="datetime1">
              <a:rPr lang="fr-FR" smtClean="0"/>
              <a:t>23/06/2023</a:t>
            </a:fld>
            <a:endParaRPr lang="fr-FR"/>
          </a:p>
        </p:txBody>
      </p:sp>
      <p:sp>
        <p:nvSpPr>
          <p:cNvPr id="5" name="Footer Placeholder 4"/>
          <p:cNvSpPr>
            <a:spLocks noGrp="1"/>
          </p:cNvSpPr>
          <p:nvPr>
            <p:ph type="ftr" sz="quarter" idx="11"/>
          </p:nvPr>
        </p:nvSpPr>
        <p:spPr/>
        <p:txBody>
          <a:bodyPr/>
          <a:lstStyle/>
          <a:p>
            <a:r>
              <a:rPr lang="en-US"/>
              <a:t>Chapter 1 : Java Building Blocks                                                                                         Dr Mohamed Amine Mezghich</a:t>
            </a:r>
            <a:endParaRPr lang="fr-F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7700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F5A9ADC-5C0F-4087-98B0-6407DFF13403}" type="datetime1">
              <a:rPr lang="fr-FR" smtClean="0"/>
              <a:t>23/06/2023</a:t>
            </a:fld>
            <a:endParaRPr lang="fr-FR"/>
          </a:p>
        </p:txBody>
      </p:sp>
      <p:sp>
        <p:nvSpPr>
          <p:cNvPr id="5" name="Footer Placeholder 4"/>
          <p:cNvSpPr>
            <a:spLocks noGrp="1"/>
          </p:cNvSpPr>
          <p:nvPr>
            <p:ph type="ftr" sz="quarter" idx="11"/>
          </p:nvPr>
        </p:nvSpPr>
        <p:spPr/>
        <p:txBody>
          <a:bodyPr/>
          <a:lstStyle/>
          <a:p>
            <a:r>
              <a:rPr lang="en-US"/>
              <a:t>Chapter 1 : Java Building Blocks                                                                                         Dr Mohamed Amine Mezghich</a:t>
            </a:r>
            <a:endParaRPr lang="fr-F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4480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CB1539B-EFEE-446C-8823-C7E61FF5B978}" type="datetime1">
              <a:rPr lang="fr-FR" smtClean="0"/>
              <a:t>23/06/2023</a:t>
            </a:fld>
            <a:endParaRPr lang="fr-FR"/>
          </a:p>
        </p:txBody>
      </p:sp>
      <p:sp>
        <p:nvSpPr>
          <p:cNvPr id="5" name="Footer Placeholder 4"/>
          <p:cNvSpPr>
            <a:spLocks noGrp="1"/>
          </p:cNvSpPr>
          <p:nvPr>
            <p:ph type="ftr" sz="quarter" idx="11"/>
          </p:nvPr>
        </p:nvSpPr>
        <p:spPr/>
        <p:txBody>
          <a:bodyPr/>
          <a:lstStyle/>
          <a:p>
            <a:r>
              <a:rPr lang="en-US"/>
              <a:t>Chapter 1 : Java Building Blocks                                                                                         Dr Mohamed Amine Mezghich</a:t>
            </a:r>
            <a:endParaRPr lang="fr-F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909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DED5FE4-BD74-4F03-B9C8-17C566A83A37}" type="datetime1">
              <a:rPr lang="fr-FR" smtClean="0"/>
              <a:t>23/06/2023</a:t>
            </a:fld>
            <a:endParaRPr lang="fr-FR"/>
          </a:p>
        </p:txBody>
      </p:sp>
      <p:sp>
        <p:nvSpPr>
          <p:cNvPr id="5" name="Footer Placeholder 4"/>
          <p:cNvSpPr>
            <a:spLocks noGrp="1"/>
          </p:cNvSpPr>
          <p:nvPr>
            <p:ph type="ftr" sz="quarter" idx="11"/>
          </p:nvPr>
        </p:nvSpPr>
        <p:spPr/>
        <p:txBody>
          <a:bodyPr/>
          <a:lstStyle/>
          <a:p>
            <a:r>
              <a:rPr lang="en-US"/>
              <a:t>Chapter 1 : Java Building Blocks                                                                                         Dr Mohamed Amine Mezghich</a:t>
            </a:r>
            <a:endParaRPr lang="fr-F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232303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8072D710-BBE9-4DEF-AE1A-D98CE69BE7F7}" type="datetime1">
              <a:rPr lang="fr-FR" smtClean="0"/>
              <a:t>23/06/2023</a:t>
            </a:fld>
            <a:endParaRPr lang="fr-FR"/>
          </a:p>
        </p:txBody>
      </p:sp>
      <p:sp>
        <p:nvSpPr>
          <p:cNvPr id="5" name="Footer Placeholder 4"/>
          <p:cNvSpPr>
            <a:spLocks noGrp="1"/>
          </p:cNvSpPr>
          <p:nvPr>
            <p:ph type="ftr" sz="quarter" idx="11"/>
          </p:nvPr>
        </p:nvSpPr>
        <p:spPr/>
        <p:txBody>
          <a:bodyPr/>
          <a:lstStyle/>
          <a:p>
            <a:r>
              <a:rPr lang="en-US"/>
              <a:t>Chapter 1 : Java Building Blocks                                                                                         Dr Mohamed Amine Mezghich</a:t>
            </a:r>
            <a:endParaRPr lang="fr-F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4518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58C0768-5AC6-420C-9029-4FB6719F193D}" type="datetime1">
              <a:rPr lang="fr-FR" smtClean="0"/>
              <a:t>23/06/2023</a:t>
            </a:fld>
            <a:endParaRPr lang="fr-FR"/>
          </a:p>
        </p:txBody>
      </p:sp>
      <p:sp>
        <p:nvSpPr>
          <p:cNvPr id="6" name="Footer Placeholder 5"/>
          <p:cNvSpPr>
            <a:spLocks noGrp="1"/>
          </p:cNvSpPr>
          <p:nvPr>
            <p:ph type="ftr" sz="quarter" idx="11"/>
          </p:nvPr>
        </p:nvSpPr>
        <p:spPr/>
        <p:txBody>
          <a:bodyPr/>
          <a:lstStyle/>
          <a:p>
            <a:r>
              <a:rPr lang="en-US"/>
              <a:t>Chapter 1 : Java Building Blocks                                                                                         Dr Mohamed Amine Mezghich</a:t>
            </a:r>
            <a:endParaRPr lang="fr-FR"/>
          </a:p>
        </p:txBody>
      </p:sp>
      <p:sp>
        <p:nvSpPr>
          <p:cNvPr id="7" name="Slide Number Placeholder 6"/>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124624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8E71A6E-FD2D-4259-B3E2-BF3F8C3B2CCA}" type="datetime1">
              <a:rPr lang="fr-FR" smtClean="0"/>
              <a:t>23/06/2023</a:t>
            </a:fld>
            <a:endParaRPr lang="fr-FR"/>
          </a:p>
        </p:txBody>
      </p:sp>
      <p:sp>
        <p:nvSpPr>
          <p:cNvPr id="8" name="Footer Placeholder 7"/>
          <p:cNvSpPr>
            <a:spLocks noGrp="1"/>
          </p:cNvSpPr>
          <p:nvPr>
            <p:ph type="ftr" sz="quarter" idx="11"/>
          </p:nvPr>
        </p:nvSpPr>
        <p:spPr/>
        <p:txBody>
          <a:bodyPr/>
          <a:lstStyle/>
          <a:p>
            <a:r>
              <a:rPr lang="en-US"/>
              <a:t>Chapter 1 : Java Building Blocks                                                                                         Dr Mohamed Amine Mezghich</a:t>
            </a:r>
            <a:endParaRPr lang="fr-FR"/>
          </a:p>
        </p:txBody>
      </p:sp>
      <p:sp>
        <p:nvSpPr>
          <p:cNvPr id="9" name="Slide Number Placeholder 8"/>
          <p:cNvSpPr>
            <a:spLocks noGrp="1"/>
          </p:cNvSpPr>
          <p:nvPr>
            <p:ph type="sldNum" sz="quarter" idx="12"/>
          </p:nvPr>
        </p:nvSpPr>
        <p:spPr/>
        <p:txBody>
          <a:bodyPr/>
          <a:lstStyle/>
          <a:p>
            <a:fld id="{4A5BDE94-4727-4585-B07D-29C32A2ADF6D}" type="slidenum">
              <a:rPr lang="fr-FR" smtClean="0"/>
              <a:t>‹#›</a:t>
            </a:fld>
            <a:endParaRPr lang="fr-F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6375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5D767F3-70AA-455E-A21E-5B1B7B9BBDBC}" type="datetime1">
              <a:rPr lang="fr-FR" smtClean="0"/>
              <a:t>23/06/2023</a:t>
            </a:fld>
            <a:endParaRPr lang="fr-FR"/>
          </a:p>
        </p:txBody>
      </p:sp>
      <p:sp>
        <p:nvSpPr>
          <p:cNvPr id="4" name="Footer Placeholder 3"/>
          <p:cNvSpPr>
            <a:spLocks noGrp="1"/>
          </p:cNvSpPr>
          <p:nvPr>
            <p:ph type="ftr" sz="quarter" idx="11"/>
          </p:nvPr>
        </p:nvSpPr>
        <p:spPr/>
        <p:txBody>
          <a:bodyPr/>
          <a:lstStyle/>
          <a:p>
            <a:r>
              <a:rPr lang="en-US"/>
              <a:t>Chapter 1 : Java Building Blocks                                                                                         Dr Mohamed Amine Mezghich</a:t>
            </a:r>
            <a:endParaRPr lang="fr-FR"/>
          </a:p>
        </p:txBody>
      </p:sp>
      <p:sp>
        <p:nvSpPr>
          <p:cNvPr id="5" name="Slide Number Placeholder 4"/>
          <p:cNvSpPr>
            <a:spLocks noGrp="1"/>
          </p:cNvSpPr>
          <p:nvPr>
            <p:ph type="sldNum" sz="quarter" idx="12"/>
          </p:nvPr>
        </p:nvSpPr>
        <p:spPr/>
        <p:txBody>
          <a:bodyPr/>
          <a:lstStyle/>
          <a:p>
            <a:fld id="{4A5BDE94-4727-4585-B07D-29C32A2ADF6D}" type="slidenum">
              <a:rPr lang="fr-FR" smtClean="0"/>
              <a:t>‹#›</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7986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B0540-687E-431F-B26F-F9ED369399FB}" type="datetime1">
              <a:rPr lang="fr-FR" smtClean="0"/>
              <a:t>23/06/2023</a:t>
            </a:fld>
            <a:endParaRPr lang="fr-FR"/>
          </a:p>
        </p:txBody>
      </p:sp>
      <p:sp>
        <p:nvSpPr>
          <p:cNvPr id="3" name="Footer Placeholder 2"/>
          <p:cNvSpPr>
            <a:spLocks noGrp="1"/>
          </p:cNvSpPr>
          <p:nvPr>
            <p:ph type="ftr" sz="quarter" idx="11"/>
          </p:nvPr>
        </p:nvSpPr>
        <p:spPr/>
        <p:txBody>
          <a:bodyPr/>
          <a:lstStyle/>
          <a:p>
            <a:r>
              <a:rPr lang="en-US"/>
              <a:t>Chapter 1 : Java Building Blocks                                                                                         Dr Mohamed Amine Mezghich</a:t>
            </a:r>
            <a:endParaRPr lang="fr-FR"/>
          </a:p>
        </p:txBody>
      </p:sp>
      <p:sp>
        <p:nvSpPr>
          <p:cNvPr id="4" name="Slide Number Placeholder 3"/>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2458955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1986B6D9-0FB6-40B7-8485-21DD30287D45}" type="datetime1">
              <a:rPr lang="fr-FR" smtClean="0"/>
              <a:t>23/06/2023</a:t>
            </a:fld>
            <a:endParaRPr lang="fr-FR"/>
          </a:p>
        </p:txBody>
      </p:sp>
      <p:sp>
        <p:nvSpPr>
          <p:cNvPr id="6" name="Footer Placeholder 5"/>
          <p:cNvSpPr>
            <a:spLocks noGrp="1"/>
          </p:cNvSpPr>
          <p:nvPr>
            <p:ph type="ftr" sz="quarter" idx="11"/>
          </p:nvPr>
        </p:nvSpPr>
        <p:spPr/>
        <p:txBody>
          <a:bodyPr/>
          <a:lstStyle/>
          <a:p>
            <a:r>
              <a:rPr lang="en-US"/>
              <a:t>Chapter 1 : Java Building Blocks                                                                                         Dr Mohamed Amine Mezghich</a:t>
            </a:r>
            <a:endParaRPr lang="fr-FR"/>
          </a:p>
        </p:txBody>
      </p:sp>
      <p:sp>
        <p:nvSpPr>
          <p:cNvPr id="7" name="Slide Number Placeholder 6"/>
          <p:cNvSpPr>
            <a:spLocks noGrp="1"/>
          </p:cNvSpPr>
          <p:nvPr>
            <p:ph type="sldNum" sz="quarter" idx="12"/>
          </p:nvPr>
        </p:nvSpPr>
        <p:spPr/>
        <p:txBody>
          <a:bodyPr/>
          <a:lstStyle/>
          <a:p>
            <a:fld id="{4A5BDE94-4727-4585-B07D-29C32A2ADF6D}" type="slidenum">
              <a:rPr lang="fr-FR" smtClean="0"/>
              <a:t>‹#›</a:t>
            </a:fld>
            <a:endParaRPr lang="fr-F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928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A80610B-7D8D-4F7B-A774-1931AA9947C5}" type="datetime1">
              <a:rPr lang="fr-FR" smtClean="0"/>
              <a:t>23/06/2023</a:t>
            </a:fld>
            <a:endParaRPr lang="fr-FR"/>
          </a:p>
        </p:txBody>
      </p:sp>
      <p:sp>
        <p:nvSpPr>
          <p:cNvPr id="6" name="Footer Placeholder 5"/>
          <p:cNvSpPr>
            <a:spLocks noGrp="1"/>
          </p:cNvSpPr>
          <p:nvPr>
            <p:ph type="ftr" sz="quarter" idx="11"/>
          </p:nvPr>
        </p:nvSpPr>
        <p:spPr/>
        <p:txBody>
          <a:bodyPr/>
          <a:lstStyle/>
          <a:p>
            <a:r>
              <a:rPr lang="en-US"/>
              <a:t>Chapter 1 : Java Building Blocks                                                                                         Dr Mohamed Amine Mezghich</a:t>
            </a:r>
            <a:endParaRPr lang="fr-FR"/>
          </a:p>
        </p:txBody>
      </p:sp>
      <p:sp>
        <p:nvSpPr>
          <p:cNvPr id="7" name="Slide Number Placeholder 6"/>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212720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64B750-5AF1-49B4-AFBF-03DF355539DC}" type="datetime1">
              <a:rPr lang="fr-FR" smtClean="0"/>
              <a:t>23/06/2023</a:t>
            </a:fld>
            <a:endParaRPr lang="fr-F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Chapter 1 : Java Building Blocks                                                                                         Dr Mohamed Amine Mezghich</a:t>
            </a:r>
            <a:endParaRPr lang="fr-F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5BDE94-4727-4585-B07D-29C32A2ADF6D}" type="slidenum">
              <a:rPr lang="fr-FR" smtClean="0"/>
              <a:t>‹#›</a:t>
            </a:fld>
            <a:endParaRPr lang="fr-FR"/>
          </a:p>
        </p:txBody>
      </p:sp>
    </p:spTree>
    <p:extLst>
      <p:ext uri="{BB962C8B-B14F-4D97-AF65-F5344CB8AC3E}">
        <p14:creationId xmlns:p14="http://schemas.microsoft.com/office/powerpoint/2010/main" val="1029392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7C74BFD-7BC7-4EC2-92B7-112E9EFBC2E3}"/>
              </a:ext>
            </a:extLst>
          </p:cNvPr>
          <p:cNvSpPr>
            <a:spLocks noGrp="1"/>
          </p:cNvSpPr>
          <p:nvPr>
            <p:ph type="ctrTitle"/>
          </p:nvPr>
        </p:nvSpPr>
        <p:spPr>
          <a:xfrm>
            <a:off x="2692398" y="1871131"/>
            <a:ext cx="7108094" cy="1515533"/>
          </a:xfrm>
        </p:spPr>
        <p:txBody>
          <a:bodyPr/>
          <a:lstStyle/>
          <a:p>
            <a:r>
              <a:rPr lang="fr-FR" b="1" dirty="0"/>
              <a:t>OCP </a:t>
            </a:r>
            <a:r>
              <a:rPr lang="fr-FR" b="1" smtClean="0"/>
              <a:t>11 Part 1 </a:t>
            </a:r>
            <a:r>
              <a:rPr lang="fr-FR" b="1" dirty="0"/>
              <a:t>[1Z0-819</a:t>
            </a:r>
            <a:r>
              <a:rPr lang="fr-FR" b="1" dirty="0" smtClean="0"/>
              <a:t>]</a:t>
            </a:r>
            <a:endParaRPr lang="fr-FR" b="1" dirty="0"/>
          </a:p>
        </p:txBody>
      </p:sp>
      <p:sp>
        <p:nvSpPr>
          <p:cNvPr id="3" name="Sous-titre 2">
            <a:extLst>
              <a:ext uri="{FF2B5EF4-FFF2-40B4-BE49-F238E27FC236}">
                <a16:creationId xmlns:a16="http://schemas.microsoft.com/office/drawing/2014/main" xmlns="" id="{240410FD-5E16-4770-952E-BB2546523387}"/>
              </a:ext>
            </a:extLst>
          </p:cNvPr>
          <p:cNvSpPr>
            <a:spLocks noGrp="1"/>
          </p:cNvSpPr>
          <p:nvPr>
            <p:ph type="subTitle" idx="1"/>
          </p:nvPr>
        </p:nvSpPr>
        <p:spPr/>
        <p:txBody>
          <a:bodyPr>
            <a:normAutofit lnSpcReduction="10000"/>
          </a:bodyPr>
          <a:lstStyle/>
          <a:p>
            <a:r>
              <a:rPr lang="fr-FR" dirty="0"/>
              <a:t>Dr.-</a:t>
            </a:r>
            <a:r>
              <a:rPr lang="fr-FR" dirty="0" err="1"/>
              <a:t>Ing</a:t>
            </a:r>
            <a:r>
              <a:rPr lang="fr-FR" dirty="0"/>
              <a:t> Mohamed Amine Mezghich</a:t>
            </a:r>
          </a:p>
          <a:p>
            <a:r>
              <a:rPr lang="fr-FR" dirty="0"/>
              <a:t>Associate Professor </a:t>
            </a:r>
            <a:r>
              <a:rPr lang="fr-FR" dirty="0" err="1"/>
              <a:t>at</a:t>
            </a:r>
            <a:r>
              <a:rPr lang="fr-FR" dirty="0"/>
              <a:t> ENSI, CEO of Smart IT Partner</a:t>
            </a:r>
          </a:p>
          <a:p>
            <a:r>
              <a:rPr lang="fr-FR" dirty="0"/>
              <a:t>JAVA/J2EE </a:t>
            </a:r>
            <a:r>
              <a:rPr lang="fr-FR" dirty="0" err="1"/>
              <a:t>Certified</a:t>
            </a:r>
            <a:r>
              <a:rPr lang="fr-FR" dirty="0"/>
              <a:t> Trainer</a:t>
            </a:r>
          </a:p>
          <a:p>
            <a:endParaRPr lang="fr-FR" dirty="0"/>
          </a:p>
        </p:txBody>
      </p:sp>
      <p:pic>
        <p:nvPicPr>
          <p:cNvPr id="5" name="Picture 4" descr="RÃ©sultat de recherche d'images pour &quot;java&quot;">
            <a:extLst>
              <a:ext uri="{FF2B5EF4-FFF2-40B4-BE49-F238E27FC236}">
                <a16:creationId xmlns:a16="http://schemas.microsoft.com/office/drawing/2014/main" xmlns="" id="{776CC32E-521C-4FA1-A5CA-22521CD5FA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391508" cy="1364810"/>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p:cNvSpPr txBox="1"/>
          <p:nvPr/>
        </p:nvSpPr>
        <p:spPr>
          <a:xfrm>
            <a:off x="4079419" y="5925189"/>
            <a:ext cx="3779240" cy="646331"/>
          </a:xfrm>
          <a:prstGeom prst="rect">
            <a:avLst/>
          </a:prstGeom>
          <a:noFill/>
        </p:spPr>
        <p:txBody>
          <a:bodyPr wrap="none" rtlCol="0">
            <a:spAutoFit/>
          </a:bodyPr>
          <a:lstStyle/>
          <a:p>
            <a:pPr algn="ctr"/>
            <a:r>
              <a:rPr lang="fr-FR" b="1" dirty="0"/>
              <a:t>ma.mezghich@smart-it-partner.com</a:t>
            </a:r>
          </a:p>
          <a:p>
            <a:pPr algn="ctr"/>
            <a:r>
              <a:rPr lang="fr-FR" b="1" dirty="0"/>
              <a:t>amine.mezghich@ensi-uma.tn</a:t>
            </a:r>
          </a:p>
        </p:txBody>
      </p:sp>
      <p:pic>
        <p:nvPicPr>
          <p:cNvPr id="7" name="Picture 2" descr="Oracle Certified Professional: Java 11 Developer (Part 2)">
            <a:extLst>
              <a:ext uri="{FF2B5EF4-FFF2-40B4-BE49-F238E27FC236}">
                <a16:creationId xmlns:a16="http://schemas.microsoft.com/office/drawing/2014/main" xmlns="" id="{1339C99B-CF49-4EC4-AFC2-DC9B1A58F9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26987" y="6118"/>
            <a:ext cx="1865013" cy="186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232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1-Understanding the Java Class Structure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20000"/>
          </a:bodyPr>
          <a:lstStyle/>
          <a:p>
            <a:r>
              <a:rPr lang="fr-FR" b="1" dirty="0">
                <a:solidFill>
                  <a:srgbClr val="0070C0"/>
                </a:solidFill>
              </a:rPr>
              <a:t>1-2) </a:t>
            </a:r>
            <a:r>
              <a:rPr lang="fr-FR" b="1" dirty="0" err="1">
                <a:solidFill>
                  <a:srgbClr val="0070C0"/>
                </a:solidFill>
              </a:rPr>
              <a:t>Comments</a:t>
            </a:r>
            <a:r>
              <a:rPr lang="fr-FR" dirty="0">
                <a:solidFill>
                  <a:srgbClr val="0070C0"/>
                </a:solidFill>
              </a:rPr>
              <a:t> </a:t>
            </a:r>
            <a:r>
              <a:rPr lang="fr-FR" dirty="0"/>
              <a:t/>
            </a:r>
            <a:br>
              <a:rPr lang="fr-FR" dirty="0"/>
            </a:br>
            <a:r>
              <a:rPr lang="en-US" dirty="0"/>
              <a:t>There are three types of comments in Java. The </a:t>
            </a:r>
            <a:r>
              <a:rPr lang="en-US" dirty="0" err="1"/>
              <a:t>frst</a:t>
            </a:r>
            <a:r>
              <a:rPr lang="en-US" dirty="0"/>
              <a:t> is called a</a:t>
            </a:r>
            <a:br>
              <a:rPr lang="en-US" dirty="0"/>
            </a:br>
            <a:r>
              <a:rPr lang="en-US" dirty="0"/>
              <a:t>single-line comment:</a:t>
            </a:r>
            <a:br>
              <a:rPr lang="en-US" dirty="0"/>
            </a:br>
            <a:r>
              <a:rPr lang="en-US" dirty="0"/>
              <a:t>// comment until end of line</a:t>
            </a:r>
            <a:br>
              <a:rPr lang="en-US" dirty="0"/>
            </a:br>
            <a:r>
              <a:rPr lang="en-US" dirty="0"/>
              <a:t>A single-line comment begins with two slashes. Anything you type after that on the</a:t>
            </a:r>
            <a:br>
              <a:rPr lang="en-US" dirty="0"/>
            </a:br>
            <a:r>
              <a:rPr lang="en-US" dirty="0"/>
              <a:t>same line is ignored by the compiler. Next comes the multiple-line comment:</a:t>
            </a:r>
            <a:br>
              <a:rPr lang="en-US" dirty="0"/>
            </a:br>
            <a:r>
              <a:rPr lang="en-US" dirty="0"/>
              <a:t>/* Multiple</a:t>
            </a:r>
            <a:br>
              <a:rPr lang="en-US" dirty="0"/>
            </a:br>
            <a:r>
              <a:rPr lang="en-US" dirty="0"/>
              <a:t>* line comment</a:t>
            </a:r>
            <a:br>
              <a:rPr lang="en-US" dirty="0"/>
            </a:br>
            <a:r>
              <a:rPr lang="en-US" dirty="0"/>
              <a:t>*/ </a:t>
            </a:r>
            <a:br>
              <a:rPr lang="en-US" dirty="0"/>
            </a:br>
            <a:r>
              <a:rPr lang="en-US" dirty="0"/>
              <a:t>A multiple-line comment (also known as a multiline comment) includes anything</a:t>
            </a:r>
            <a:br>
              <a:rPr lang="en-US" dirty="0"/>
            </a:br>
            <a:r>
              <a:rPr lang="en-US" dirty="0"/>
              <a:t>starting from the symbol /* until the symbol */. People often type an asterisk (*) at the</a:t>
            </a:r>
            <a:br>
              <a:rPr lang="en-US" dirty="0"/>
            </a:br>
            <a:r>
              <a:rPr lang="en-US" dirty="0"/>
              <a:t>beginning of each line of a multiline comment to make it easier to read, but you don’t have</a:t>
            </a:r>
            <a:br>
              <a:rPr lang="en-US" dirty="0"/>
            </a:br>
            <a:r>
              <a:rPr lang="en-US" dirty="0"/>
              <a:t>to.</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10</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2454496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1-Understanding the Java Class Structure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r>
              <a:rPr lang="fr-FR" b="1" dirty="0">
                <a:solidFill>
                  <a:srgbClr val="0070C0"/>
                </a:solidFill>
              </a:rPr>
              <a:t>1-2) </a:t>
            </a:r>
            <a:r>
              <a:rPr lang="fr-FR" b="1" dirty="0" err="1">
                <a:solidFill>
                  <a:srgbClr val="0070C0"/>
                </a:solidFill>
              </a:rPr>
              <a:t>Comments</a:t>
            </a:r>
            <a:r>
              <a:rPr lang="fr-FR" dirty="0">
                <a:solidFill>
                  <a:srgbClr val="0070C0"/>
                </a:solidFill>
              </a:rPr>
              <a:t> </a:t>
            </a:r>
            <a:r>
              <a:rPr lang="fr-FR" dirty="0"/>
              <a:t/>
            </a:r>
            <a:br>
              <a:rPr lang="fr-FR" dirty="0"/>
            </a:br>
            <a:r>
              <a:rPr lang="en-US" dirty="0"/>
              <a:t>Finally, we have a Javadoc comment:</a:t>
            </a:r>
            <a:br>
              <a:rPr lang="en-US" dirty="0"/>
            </a:br>
            <a:r>
              <a:rPr lang="en-US" dirty="0"/>
              <a:t>/**</a:t>
            </a:r>
            <a:br>
              <a:rPr lang="en-US" dirty="0"/>
            </a:br>
            <a:r>
              <a:rPr lang="en-US" dirty="0"/>
              <a:t>* Javadoc multiple-line comment</a:t>
            </a:r>
            <a:br>
              <a:rPr lang="en-US" dirty="0"/>
            </a:br>
            <a:r>
              <a:rPr lang="en-US" dirty="0"/>
              <a:t>* @author Jeanne and Scott</a:t>
            </a:r>
            <a:br>
              <a:rPr lang="en-US" dirty="0"/>
            </a:br>
            <a:r>
              <a:rPr lang="en-US" dirty="0"/>
              <a:t>*/</a:t>
            </a:r>
            <a:br>
              <a:rPr lang="en-US" dirty="0"/>
            </a:br>
            <a:r>
              <a:rPr lang="en-US" dirty="0"/>
              <a:t>This comment is similar to a multiline comment except it starts with /**. This special</a:t>
            </a:r>
            <a:br>
              <a:rPr lang="en-US" dirty="0"/>
            </a:br>
            <a:r>
              <a:rPr lang="en-US" dirty="0"/>
              <a:t>syntax tells the Javadoc tool to pay attention to the comment. Javadoc comments have a</a:t>
            </a:r>
            <a:br>
              <a:rPr lang="en-US" dirty="0"/>
            </a:br>
            <a:r>
              <a:rPr lang="en-US" dirty="0" err="1"/>
              <a:t>specifc</a:t>
            </a:r>
            <a:r>
              <a:rPr lang="en-US" dirty="0"/>
              <a:t> structure that the Javadoc tool knows how to read. You won’t see a Javadoc comment on the exam—just remember it exists so you can read up on it online when you start writing programs for others to use.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11</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4276326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1-Understanding the Java Class Structure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r>
              <a:rPr lang="fr-FR" b="1" dirty="0">
                <a:solidFill>
                  <a:srgbClr val="0070C0"/>
                </a:solidFill>
              </a:rPr>
              <a:t>1-3) Classes vs. Files</a:t>
            </a:r>
            <a:r>
              <a:rPr lang="fr-FR" dirty="0">
                <a:solidFill>
                  <a:srgbClr val="0070C0"/>
                </a:solidFill>
              </a:rPr>
              <a:t> </a:t>
            </a:r>
            <a:r>
              <a:rPr lang="fr-FR" dirty="0"/>
              <a:t/>
            </a:r>
            <a:br>
              <a:rPr lang="fr-FR" dirty="0"/>
            </a:br>
            <a:r>
              <a:rPr lang="en-US" dirty="0"/>
              <a:t>Most of the time, each Java class is defined in its own *.java file. It is usually public,</a:t>
            </a:r>
            <a:br>
              <a:rPr lang="en-US" dirty="0"/>
            </a:br>
            <a:r>
              <a:rPr lang="en-US" dirty="0"/>
              <a:t>which means any code can call it. Interestingly, Java does not require that the class be</a:t>
            </a:r>
            <a:br>
              <a:rPr lang="en-US" dirty="0"/>
            </a:br>
            <a:r>
              <a:rPr lang="en-US" dirty="0"/>
              <a:t>public. For example, this class is just fine:</a:t>
            </a:r>
            <a:br>
              <a:rPr lang="en-US" dirty="0"/>
            </a:br>
            <a:r>
              <a:rPr lang="en-US" dirty="0"/>
              <a:t>1: class Animal {</a:t>
            </a:r>
            <a:br>
              <a:rPr lang="en-US" dirty="0"/>
            </a:br>
            <a:r>
              <a:rPr lang="en-US" dirty="0"/>
              <a:t>2: String name;</a:t>
            </a:r>
            <a:br>
              <a:rPr lang="en-US" dirty="0"/>
            </a:br>
            <a:r>
              <a:rPr lang="en-US" dirty="0"/>
              <a:t>3: } </a:t>
            </a:r>
            <a:br>
              <a:rPr lang="en-US" dirty="0"/>
            </a:br>
            <a:r>
              <a:rPr lang="fr-FR" dirty="0"/>
              <a:t/>
            </a:r>
            <a:br>
              <a:rPr lang="fr-FR"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12</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1812440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1-Understanding the Java Class Structure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20000"/>
          </a:bodyPr>
          <a:lstStyle/>
          <a:p>
            <a:r>
              <a:rPr lang="fr-FR" b="1" dirty="0">
                <a:solidFill>
                  <a:srgbClr val="0070C0"/>
                </a:solidFill>
              </a:rPr>
              <a:t>1-3) Classes vs. Files</a:t>
            </a:r>
            <a:r>
              <a:rPr lang="fr-FR" dirty="0">
                <a:solidFill>
                  <a:srgbClr val="0070C0"/>
                </a:solidFill>
              </a:rPr>
              <a:t> </a:t>
            </a:r>
            <a:r>
              <a:rPr lang="fr-FR" dirty="0"/>
              <a:t/>
            </a:r>
            <a:br>
              <a:rPr lang="fr-FR" dirty="0"/>
            </a:br>
            <a:r>
              <a:rPr lang="en-US" dirty="0"/>
              <a:t>You can even put two classes in the same file. When you do so, at most one of the classes</a:t>
            </a:r>
            <a:br>
              <a:rPr lang="en-US" dirty="0"/>
            </a:br>
            <a:r>
              <a:rPr lang="en-US" dirty="0"/>
              <a:t>in the file is allowed to be public. That means a file containing the following is also fine:</a:t>
            </a:r>
            <a:br>
              <a:rPr lang="en-US" dirty="0"/>
            </a:br>
            <a:r>
              <a:rPr lang="en-US" dirty="0"/>
              <a:t>1: public class Animal {</a:t>
            </a:r>
            <a:br>
              <a:rPr lang="en-US" dirty="0"/>
            </a:br>
            <a:r>
              <a:rPr lang="en-US" dirty="0"/>
              <a:t>2: private String name;</a:t>
            </a:r>
            <a:br>
              <a:rPr lang="en-US" dirty="0"/>
            </a:br>
            <a:r>
              <a:rPr lang="en-US" dirty="0"/>
              <a:t>3: }</a:t>
            </a:r>
            <a:br>
              <a:rPr lang="en-US" dirty="0"/>
            </a:br>
            <a:r>
              <a:rPr lang="en-US" dirty="0"/>
              <a:t>4: class Animal2 {</a:t>
            </a:r>
            <a:br>
              <a:rPr lang="en-US" dirty="0"/>
            </a:br>
            <a:r>
              <a:rPr lang="en-US" dirty="0"/>
              <a:t>5: } </a:t>
            </a:r>
            <a:br>
              <a:rPr lang="en-US" dirty="0"/>
            </a:br>
            <a:r>
              <a:rPr lang="en-US" dirty="0"/>
              <a:t>If you do have a public class, it needs to match the filename. public class Animal2</a:t>
            </a:r>
            <a:br>
              <a:rPr lang="en-US" dirty="0"/>
            </a:br>
            <a:r>
              <a:rPr lang="en-US" dirty="0"/>
              <a:t>would not compile in a file named Animal.java.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13</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3285601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pPr algn="l"/>
            <a:r>
              <a:rPr lang="en-US" dirty="0">
                <a:solidFill>
                  <a:srgbClr val="FF0000"/>
                </a:solidFill>
              </a:rPr>
              <a:t>2-</a:t>
            </a:r>
            <a:r>
              <a:rPr lang="fr-FR" dirty="0" err="1">
                <a:solidFill>
                  <a:srgbClr val="FF0000"/>
                </a:solidFill>
              </a:rPr>
              <a:t>Writing</a:t>
            </a:r>
            <a:r>
              <a:rPr lang="fr-FR" dirty="0">
                <a:solidFill>
                  <a:srgbClr val="FF0000"/>
                </a:solidFill>
              </a:rPr>
              <a:t> a </a:t>
            </a:r>
            <a:r>
              <a:rPr lang="fr-FR" i="1" dirty="0">
                <a:solidFill>
                  <a:srgbClr val="FF0000"/>
                </a:solidFill>
              </a:rPr>
              <a:t>main() </a:t>
            </a:r>
            <a:r>
              <a:rPr lang="fr-FR" dirty="0">
                <a:solidFill>
                  <a:srgbClr val="FF0000"/>
                </a:solidFill>
              </a:rPr>
              <a:t>Method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20000"/>
          </a:bodyPr>
          <a:lstStyle/>
          <a:p>
            <a:r>
              <a:rPr lang="en-US" dirty="0"/>
              <a:t>A Java program begins execution with its main() </a:t>
            </a:r>
            <a:r>
              <a:rPr lang="en-US" i="1" dirty="0"/>
              <a:t>method</a:t>
            </a:r>
            <a:r>
              <a:rPr lang="en-US" dirty="0"/>
              <a:t>. A main() method is the</a:t>
            </a:r>
            <a:br>
              <a:rPr lang="en-US" dirty="0"/>
            </a:br>
            <a:r>
              <a:rPr lang="en-US" dirty="0"/>
              <a:t>gateway between the startup of a Java process, which is managed by the </a:t>
            </a:r>
            <a:r>
              <a:rPr lang="en-US" i="1" dirty="0"/>
              <a:t>Java Virtual</a:t>
            </a:r>
            <a:br>
              <a:rPr lang="en-US" i="1" dirty="0"/>
            </a:br>
            <a:r>
              <a:rPr lang="en-US" i="1" dirty="0"/>
              <a:t>Machine </a:t>
            </a:r>
            <a:r>
              <a:rPr lang="en-US" dirty="0"/>
              <a:t>(JVM), and the beginning of the programmer’s code. The JVM calls on the</a:t>
            </a:r>
            <a:br>
              <a:rPr lang="en-US" dirty="0"/>
            </a:br>
            <a:r>
              <a:rPr lang="en-US" dirty="0"/>
              <a:t>underlying system to allocate memory and CPU time, access files, and so on. </a:t>
            </a:r>
          </a:p>
          <a:p>
            <a:r>
              <a:rPr lang="en-US" dirty="0"/>
              <a:t>The main() method lets us hook our code into this process, keeping it alive long enough</a:t>
            </a:r>
            <a:br>
              <a:rPr lang="en-US" dirty="0"/>
            </a:br>
            <a:r>
              <a:rPr lang="en-US" dirty="0"/>
              <a:t>to do the work we’ve coded. The simplest possible class with a main() method looks like</a:t>
            </a:r>
            <a:br>
              <a:rPr lang="en-US" dirty="0"/>
            </a:br>
            <a:r>
              <a:rPr lang="en-US" dirty="0"/>
              <a:t>this:</a:t>
            </a:r>
            <a:br>
              <a:rPr lang="en-US" dirty="0"/>
            </a:br>
            <a:r>
              <a:rPr lang="en-US" b="1" dirty="0">
                <a:solidFill>
                  <a:srgbClr val="0070C0"/>
                </a:solidFill>
              </a:rPr>
              <a:t>1: public class Zoo {</a:t>
            </a:r>
            <a:br>
              <a:rPr lang="en-US" b="1" dirty="0">
                <a:solidFill>
                  <a:srgbClr val="0070C0"/>
                </a:solidFill>
              </a:rPr>
            </a:br>
            <a:r>
              <a:rPr lang="en-US" b="1" dirty="0">
                <a:solidFill>
                  <a:srgbClr val="0070C0"/>
                </a:solidFill>
              </a:rPr>
              <a:t>2: public static void main(String[] </a:t>
            </a:r>
            <a:r>
              <a:rPr lang="en-US" b="1" dirty="0" err="1">
                <a:solidFill>
                  <a:srgbClr val="0070C0"/>
                </a:solidFill>
              </a:rPr>
              <a:t>args</a:t>
            </a:r>
            <a:r>
              <a:rPr lang="en-US" b="1" dirty="0">
                <a:solidFill>
                  <a:srgbClr val="0070C0"/>
                </a:solidFill>
              </a:rPr>
              <a:t>) {</a:t>
            </a:r>
            <a:br>
              <a:rPr lang="en-US" b="1" dirty="0">
                <a:solidFill>
                  <a:srgbClr val="0070C0"/>
                </a:solidFill>
              </a:rPr>
            </a:br>
            <a:r>
              <a:rPr lang="en-US" b="1" dirty="0">
                <a:solidFill>
                  <a:srgbClr val="0070C0"/>
                </a:solidFill>
              </a:rPr>
              <a:t>3:</a:t>
            </a:r>
            <a:br>
              <a:rPr lang="en-US" b="1" dirty="0">
                <a:solidFill>
                  <a:srgbClr val="0070C0"/>
                </a:solidFill>
              </a:rPr>
            </a:br>
            <a:r>
              <a:rPr lang="en-US" b="1" dirty="0">
                <a:solidFill>
                  <a:srgbClr val="0070C0"/>
                </a:solidFill>
              </a:rPr>
              <a:t>4: }</a:t>
            </a:r>
            <a:br>
              <a:rPr lang="en-US" b="1" dirty="0">
                <a:solidFill>
                  <a:srgbClr val="0070C0"/>
                </a:solidFill>
              </a:rPr>
            </a:br>
            <a:r>
              <a:rPr lang="en-US" b="1" dirty="0">
                <a:solidFill>
                  <a:srgbClr val="0070C0"/>
                </a:solidFill>
              </a:rPr>
              <a:t>5:}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14</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2935085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pPr algn="l"/>
            <a:r>
              <a:rPr lang="en-US" dirty="0">
                <a:solidFill>
                  <a:srgbClr val="FF0000"/>
                </a:solidFill>
              </a:rPr>
              <a:t>2-</a:t>
            </a:r>
            <a:r>
              <a:rPr lang="fr-FR" dirty="0" err="1">
                <a:solidFill>
                  <a:srgbClr val="FF0000"/>
                </a:solidFill>
              </a:rPr>
              <a:t>Writing</a:t>
            </a:r>
            <a:r>
              <a:rPr lang="fr-FR" dirty="0">
                <a:solidFill>
                  <a:srgbClr val="FF0000"/>
                </a:solidFill>
              </a:rPr>
              <a:t> a </a:t>
            </a:r>
            <a:r>
              <a:rPr lang="fr-FR" i="1" dirty="0">
                <a:solidFill>
                  <a:srgbClr val="FF0000"/>
                </a:solidFill>
              </a:rPr>
              <a:t>main() </a:t>
            </a:r>
            <a:r>
              <a:rPr lang="fr-FR" dirty="0">
                <a:solidFill>
                  <a:srgbClr val="FF0000"/>
                </a:solidFill>
              </a:rPr>
              <a:t>Method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a:bodyPr>
          <a:lstStyle/>
          <a:p>
            <a:r>
              <a:rPr lang="en-US" dirty="0"/>
              <a:t>This code doesn’t do anything useful (or harmful). It has no instructions other than</a:t>
            </a:r>
            <a:br>
              <a:rPr lang="en-US" dirty="0"/>
            </a:br>
            <a:r>
              <a:rPr lang="en-US" dirty="0"/>
              <a:t>to declare the entry point. It does illustrate, in a sense, that what you can put in a main() method is arbitrary. Any legal Java code will do. In fact, the only reason we even need a class structure to start a Java program is because the language requires it. To compile and execute this code, type it into a file called Zoo.java and execute the following:</a:t>
            </a:r>
            <a:br>
              <a:rPr lang="en-US" dirty="0"/>
            </a:br>
            <a:r>
              <a:rPr lang="en-US" dirty="0"/>
              <a:t>$ </a:t>
            </a:r>
            <a:r>
              <a:rPr lang="en-US" dirty="0" err="1"/>
              <a:t>javac</a:t>
            </a:r>
            <a:r>
              <a:rPr lang="en-US" dirty="0"/>
              <a:t> Zoo.java</a:t>
            </a:r>
            <a:br>
              <a:rPr lang="en-US" dirty="0"/>
            </a:br>
            <a:r>
              <a:rPr lang="en-US" dirty="0"/>
              <a:t>$ java Zoo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15</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2218408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pPr algn="l"/>
            <a:r>
              <a:rPr lang="en-US" dirty="0">
                <a:solidFill>
                  <a:srgbClr val="FF0000"/>
                </a:solidFill>
              </a:rPr>
              <a:t>2-</a:t>
            </a:r>
            <a:r>
              <a:rPr lang="fr-FR" dirty="0" err="1">
                <a:solidFill>
                  <a:srgbClr val="FF0000"/>
                </a:solidFill>
              </a:rPr>
              <a:t>Writing</a:t>
            </a:r>
            <a:r>
              <a:rPr lang="fr-FR" dirty="0">
                <a:solidFill>
                  <a:srgbClr val="FF0000"/>
                </a:solidFill>
              </a:rPr>
              <a:t> a </a:t>
            </a:r>
            <a:r>
              <a:rPr lang="fr-FR" i="1" dirty="0">
                <a:solidFill>
                  <a:srgbClr val="FF0000"/>
                </a:solidFill>
              </a:rPr>
              <a:t>main() </a:t>
            </a:r>
            <a:r>
              <a:rPr lang="fr-FR" dirty="0">
                <a:solidFill>
                  <a:srgbClr val="FF0000"/>
                </a:solidFill>
              </a:rPr>
              <a:t>Method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20000"/>
          </a:bodyPr>
          <a:lstStyle/>
          <a:p>
            <a:r>
              <a:rPr lang="en-US" dirty="0"/>
              <a:t>To compile Java code, the file must have the extension .java. The name of the file must match the name of the class. The result is a file of </a:t>
            </a:r>
            <a:r>
              <a:rPr lang="en-US" i="1" dirty="0"/>
              <a:t>bytecode </a:t>
            </a:r>
            <a:r>
              <a:rPr lang="en-US" dirty="0"/>
              <a:t>by the same name, but with a .class filename extension. Bytecode consists of instructions that the JVM knows how to execute. Notice that we must omit the .class extension to run Zoo.java </a:t>
            </a:r>
          </a:p>
          <a:p>
            <a:r>
              <a:rPr lang="en-US" b="1" u="sng" dirty="0">
                <a:solidFill>
                  <a:srgbClr val="0070C0"/>
                </a:solidFill>
              </a:rPr>
              <a:t>Some rules : </a:t>
            </a:r>
          </a:p>
          <a:p>
            <a:pPr marL="0" indent="0">
              <a:buNone/>
            </a:pPr>
            <a:r>
              <a:rPr lang="en-US" dirty="0"/>
              <a:t>-Each file can contain only one class.</a:t>
            </a:r>
            <a:br>
              <a:rPr lang="en-US" dirty="0"/>
            </a:br>
            <a:r>
              <a:rPr lang="en-US" dirty="0"/>
              <a:t>-The filename must match the class name, including case, and have a .java extension. </a:t>
            </a:r>
            <a:br>
              <a:rPr lang="en-US" dirty="0"/>
            </a:br>
            <a:r>
              <a:rPr lang="en-US" dirty="0"/>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16</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1837425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pPr algn="l"/>
            <a:r>
              <a:rPr lang="en-US" dirty="0">
                <a:solidFill>
                  <a:srgbClr val="FF0000"/>
                </a:solidFill>
              </a:rPr>
              <a:t>2-</a:t>
            </a:r>
            <a:r>
              <a:rPr lang="fr-FR" dirty="0" err="1">
                <a:solidFill>
                  <a:srgbClr val="FF0000"/>
                </a:solidFill>
              </a:rPr>
              <a:t>Writing</a:t>
            </a:r>
            <a:r>
              <a:rPr lang="fr-FR" dirty="0">
                <a:solidFill>
                  <a:srgbClr val="FF0000"/>
                </a:solidFill>
              </a:rPr>
              <a:t> a </a:t>
            </a:r>
            <a:r>
              <a:rPr lang="fr-FR" i="1" dirty="0">
                <a:solidFill>
                  <a:srgbClr val="FF0000"/>
                </a:solidFill>
              </a:rPr>
              <a:t>main() </a:t>
            </a:r>
            <a:r>
              <a:rPr lang="fr-FR" dirty="0">
                <a:solidFill>
                  <a:srgbClr val="FF0000"/>
                </a:solidFill>
              </a:rPr>
              <a:t>Method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r>
              <a:rPr lang="en-US" dirty="0"/>
              <a:t>We arrive at the main() method’s parameter list, represented as an array of java.</a:t>
            </a:r>
            <a:br>
              <a:rPr lang="en-US" dirty="0"/>
            </a:br>
            <a:r>
              <a:rPr lang="en-US" dirty="0" err="1"/>
              <a:t>lang.String</a:t>
            </a:r>
            <a:r>
              <a:rPr lang="en-US" dirty="0"/>
              <a:t> objects. In practice, you can write String[] </a:t>
            </a:r>
            <a:r>
              <a:rPr lang="en-US" dirty="0" err="1"/>
              <a:t>args</a:t>
            </a:r>
            <a:r>
              <a:rPr lang="en-US" dirty="0"/>
              <a:t>, String </a:t>
            </a:r>
            <a:r>
              <a:rPr lang="en-US" dirty="0" err="1"/>
              <a:t>args</a:t>
            </a:r>
            <a:r>
              <a:rPr lang="en-US" dirty="0"/>
              <a:t>[] or String...</a:t>
            </a:r>
            <a:r>
              <a:rPr lang="en-US" dirty="0" err="1"/>
              <a:t>args</a:t>
            </a:r>
            <a:r>
              <a:rPr lang="en-US" dirty="0"/>
              <a:t>; the compiler accepts any of these. </a:t>
            </a:r>
          </a:p>
          <a:p>
            <a:r>
              <a:rPr lang="en-US" dirty="0"/>
              <a:t>The variable name </a:t>
            </a:r>
            <a:r>
              <a:rPr lang="en-US" dirty="0" err="1"/>
              <a:t>args</a:t>
            </a:r>
            <a:r>
              <a:rPr lang="en-US" dirty="0"/>
              <a:t> hints that this list contains values that were read in (arguments) when the JVM started. You can use any name you like, though. The characters [] are brackets and represent an array. An array is a fixed-size list of</a:t>
            </a:r>
            <a:br>
              <a:rPr lang="en-US" dirty="0"/>
            </a:br>
            <a:r>
              <a:rPr lang="en-US" dirty="0"/>
              <a:t>items that are all of the same type. The characters ... are called </a:t>
            </a:r>
            <a:r>
              <a:rPr lang="en-US" dirty="0" err="1"/>
              <a:t>varargs</a:t>
            </a:r>
            <a:r>
              <a:rPr lang="en-US" dirty="0"/>
              <a:t> (variable argument</a:t>
            </a:r>
            <a:br>
              <a:rPr lang="en-US" dirty="0"/>
            </a:br>
            <a:r>
              <a:rPr lang="en-US" dirty="0"/>
              <a:t>lists). </a:t>
            </a:r>
          </a:p>
          <a:p>
            <a:r>
              <a:rPr lang="en-US" dirty="0"/>
              <a:t>You will learn about String in Chapter 2, “Operators and Statements.” Arrays and</a:t>
            </a:r>
            <a:br>
              <a:rPr lang="en-US" dirty="0"/>
            </a:br>
            <a:r>
              <a:rPr lang="en-US" dirty="0" err="1"/>
              <a:t>varargs</a:t>
            </a:r>
            <a:r>
              <a:rPr lang="en-US" dirty="0"/>
              <a:t> will follow in Chapter 3, “Core Java APIs.”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17</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3669049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pPr algn="l"/>
            <a:r>
              <a:rPr lang="en-US" dirty="0">
                <a:solidFill>
                  <a:srgbClr val="FF0000"/>
                </a:solidFill>
              </a:rPr>
              <a:t>2-</a:t>
            </a:r>
            <a:r>
              <a:rPr lang="fr-FR" dirty="0" err="1">
                <a:solidFill>
                  <a:srgbClr val="FF0000"/>
                </a:solidFill>
              </a:rPr>
              <a:t>Writing</a:t>
            </a:r>
            <a:r>
              <a:rPr lang="fr-FR" dirty="0">
                <a:solidFill>
                  <a:srgbClr val="FF0000"/>
                </a:solidFill>
              </a:rPr>
              <a:t> a </a:t>
            </a:r>
            <a:r>
              <a:rPr lang="fr-FR" i="1" dirty="0">
                <a:solidFill>
                  <a:srgbClr val="FF0000"/>
                </a:solidFill>
              </a:rPr>
              <a:t>main() </a:t>
            </a:r>
            <a:r>
              <a:rPr lang="fr-FR" dirty="0">
                <a:solidFill>
                  <a:srgbClr val="FF0000"/>
                </a:solidFill>
              </a:rPr>
              <a:t>Method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dirty="0" err="1"/>
              <a:t>Let’s</a:t>
            </a:r>
            <a:r>
              <a:rPr lang="fr-FR" dirty="0"/>
              <a:t> </a:t>
            </a:r>
            <a:r>
              <a:rPr lang="fr-FR" dirty="0" err="1"/>
              <a:t>see</a:t>
            </a:r>
            <a:r>
              <a:rPr lang="fr-FR" dirty="0"/>
              <a:t> how to use the args </a:t>
            </a:r>
            <a:r>
              <a:rPr lang="fr-FR" dirty="0" err="1"/>
              <a:t>parameter</a:t>
            </a:r>
            <a:r>
              <a:rPr lang="fr-FR" dirty="0"/>
              <a:t>. First </a:t>
            </a:r>
            <a:r>
              <a:rPr lang="fr-FR" dirty="0" err="1"/>
              <a:t>we</a:t>
            </a:r>
            <a:r>
              <a:rPr lang="fr-FR" dirty="0"/>
              <a:t> </a:t>
            </a:r>
            <a:r>
              <a:rPr lang="fr-FR" dirty="0" err="1"/>
              <a:t>modify</a:t>
            </a:r>
            <a:r>
              <a:rPr lang="fr-FR" dirty="0"/>
              <a:t> the Zoo program to </a:t>
            </a:r>
            <a:r>
              <a:rPr lang="fr-FR" dirty="0" err="1"/>
              <a:t>print</a:t>
            </a:r>
            <a:r>
              <a:rPr lang="fr-FR" dirty="0"/>
              <a:t> out the first </a:t>
            </a:r>
            <a:r>
              <a:rPr lang="fr-FR" dirty="0" err="1"/>
              <a:t>two</a:t>
            </a:r>
            <a:r>
              <a:rPr lang="fr-FR" dirty="0"/>
              <a:t> arguments </a:t>
            </a:r>
            <a:r>
              <a:rPr lang="fr-FR" dirty="0" err="1"/>
              <a:t>passed</a:t>
            </a:r>
            <a:r>
              <a:rPr lang="fr-FR" dirty="0"/>
              <a:t> in:</a:t>
            </a:r>
            <a:br>
              <a:rPr lang="fr-FR" dirty="0"/>
            </a:br>
            <a:r>
              <a:rPr lang="fr-FR" dirty="0">
                <a:solidFill>
                  <a:srgbClr val="0070C0"/>
                </a:solidFill>
              </a:rPr>
              <a:t>public class Zoo {</a:t>
            </a:r>
            <a:br>
              <a:rPr lang="fr-FR" dirty="0">
                <a:solidFill>
                  <a:srgbClr val="0070C0"/>
                </a:solidFill>
              </a:rPr>
            </a:br>
            <a:r>
              <a:rPr lang="fr-FR" dirty="0">
                <a:solidFill>
                  <a:srgbClr val="0070C0"/>
                </a:solidFill>
              </a:rPr>
              <a:t>public </a:t>
            </a:r>
            <a:r>
              <a:rPr lang="fr-FR" dirty="0" err="1">
                <a:solidFill>
                  <a:srgbClr val="0070C0"/>
                </a:solidFill>
              </a:rPr>
              <a:t>static</a:t>
            </a:r>
            <a:r>
              <a:rPr lang="fr-FR" dirty="0">
                <a:solidFill>
                  <a:srgbClr val="0070C0"/>
                </a:solidFill>
              </a:rPr>
              <a:t> </a:t>
            </a:r>
            <a:r>
              <a:rPr lang="fr-FR" dirty="0" err="1">
                <a:solidFill>
                  <a:srgbClr val="0070C0"/>
                </a:solidFill>
              </a:rPr>
              <a:t>void</a:t>
            </a:r>
            <a:r>
              <a:rPr lang="fr-FR" dirty="0">
                <a:solidFill>
                  <a:srgbClr val="0070C0"/>
                </a:solidFill>
              </a:rPr>
              <a:t> main(String[] args) {</a:t>
            </a:r>
            <a:br>
              <a:rPr lang="fr-FR" dirty="0">
                <a:solidFill>
                  <a:srgbClr val="0070C0"/>
                </a:solidFill>
              </a:rPr>
            </a:br>
            <a:r>
              <a:rPr lang="fr-FR" dirty="0" err="1">
                <a:solidFill>
                  <a:srgbClr val="0070C0"/>
                </a:solidFill>
              </a:rPr>
              <a:t>System.out.println</a:t>
            </a:r>
            <a:r>
              <a:rPr lang="fr-FR" dirty="0">
                <a:solidFill>
                  <a:srgbClr val="0070C0"/>
                </a:solidFill>
              </a:rPr>
              <a:t>(args[0]);</a:t>
            </a:r>
            <a:br>
              <a:rPr lang="fr-FR" dirty="0">
                <a:solidFill>
                  <a:srgbClr val="0070C0"/>
                </a:solidFill>
              </a:rPr>
            </a:br>
            <a:r>
              <a:rPr lang="fr-FR" dirty="0" err="1">
                <a:solidFill>
                  <a:srgbClr val="0070C0"/>
                </a:solidFill>
              </a:rPr>
              <a:t>System.out.println</a:t>
            </a:r>
            <a:r>
              <a:rPr lang="fr-FR" dirty="0">
                <a:solidFill>
                  <a:srgbClr val="0070C0"/>
                </a:solidFill>
              </a:rPr>
              <a:t>(args[1]);</a:t>
            </a:r>
            <a:br>
              <a:rPr lang="fr-FR" dirty="0">
                <a:solidFill>
                  <a:srgbClr val="0070C0"/>
                </a:solidFill>
              </a:rPr>
            </a:br>
            <a:r>
              <a:rPr lang="fr-FR" dirty="0">
                <a:solidFill>
                  <a:srgbClr val="0070C0"/>
                </a:solidFill>
              </a:rPr>
              <a:t>} } </a:t>
            </a:r>
            <a:br>
              <a:rPr lang="fr-FR" dirty="0">
                <a:solidFill>
                  <a:srgbClr val="0070C0"/>
                </a:solidFill>
              </a:rPr>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18</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422563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pPr algn="l"/>
            <a:r>
              <a:rPr lang="en-US" dirty="0">
                <a:solidFill>
                  <a:srgbClr val="FF0000"/>
                </a:solidFill>
              </a:rPr>
              <a:t>2-</a:t>
            </a:r>
            <a:r>
              <a:rPr lang="fr-FR" dirty="0" err="1">
                <a:solidFill>
                  <a:srgbClr val="FF0000"/>
                </a:solidFill>
              </a:rPr>
              <a:t>Writing</a:t>
            </a:r>
            <a:r>
              <a:rPr lang="fr-FR" dirty="0">
                <a:solidFill>
                  <a:srgbClr val="FF0000"/>
                </a:solidFill>
              </a:rPr>
              <a:t> a </a:t>
            </a:r>
            <a:r>
              <a:rPr lang="fr-FR" i="1" dirty="0">
                <a:solidFill>
                  <a:srgbClr val="FF0000"/>
                </a:solidFill>
              </a:rPr>
              <a:t>main() </a:t>
            </a:r>
            <a:r>
              <a:rPr lang="fr-FR" dirty="0">
                <a:solidFill>
                  <a:srgbClr val="FF0000"/>
                </a:solidFill>
              </a:rPr>
              <a:t>Method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a:bodyPr>
          <a:lstStyle/>
          <a:p>
            <a:r>
              <a:rPr lang="fr-FR" dirty="0">
                <a:solidFill>
                  <a:srgbClr val="0070C0"/>
                </a:solidFill>
              </a:rPr>
              <a:t>public class Zoo {</a:t>
            </a:r>
            <a:br>
              <a:rPr lang="fr-FR" dirty="0">
                <a:solidFill>
                  <a:srgbClr val="0070C0"/>
                </a:solidFill>
              </a:rPr>
            </a:br>
            <a:r>
              <a:rPr lang="fr-FR" dirty="0">
                <a:solidFill>
                  <a:srgbClr val="0070C0"/>
                </a:solidFill>
              </a:rPr>
              <a:t>public </a:t>
            </a:r>
            <a:r>
              <a:rPr lang="fr-FR" dirty="0" err="1">
                <a:solidFill>
                  <a:srgbClr val="0070C0"/>
                </a:solidFill>
              </a:rPr>
              <a:t>static</a:t>
            </a:r>
            <a:r>
              <a:rPr lang="fr-FR" dirty="0">
                <a:solidFill>
                  <a:srgbClr val="0070C0"/>
                </a:solidFill>
              </a:rPr>
              <a:t> </a:t>
            </a:r>
            <a:r>
              <a:rPr lang="fr-FR" dirty="0" err="1">
                <a:solidFill>
                  <a:srgbClr val="0070C0"/>
                </a:solidFill>
              </a:rPr>
              <a:t>void</a:t>
            </a:r>
            <a:r>
              <a:rPr lang="fr-FR" dirty="0">
                <a:solidFill>
                  <a:srgbClr val="0070C0"/>
                </a:solidFill>
              </a:rPr>
              <a:t> main(String[] args) {</a:t>
            </a:r>
            <a:br>
              <a:rPr lang="fr-FR" dirty="0">
                <a:solidFill>
                  <a:srgbClr val="0070C0"/>
                </a:solidFill>
              </a:rPr>
            </a:br>
            <a:r>
              <a:rPr lang="fr-FR" dirty="0" err="1">
                <a:solidFill>
                  <a:srgbClr val="0070C0"/>
                </a:solidFill>
              </a:rPr>
              <a:t>System.out.println</a:t>
            </a:r>
            <a:r>
              <a:rPr lang="fr-FR" dirty="0">
                <a:solidFill>
                  <a:srgbClr val="0070C0"/>
                </a:solidFill>
              </a:rPr>
              <a:t>(args[0]);</a:t>
            </a:r>
            <a:br>
              <a:rPr lang="fr-FR" dirty="0">
                <a:solidFill>
                  <a:srgbClr val="0070C0"/>
                </a:solidFill>
              </a:rPr>
            </a:br>
            <a:r>
              <a:rPr lang="fr-FR" dirty="0" err="1">
                <a:solidFill>
                  <a:srgbClr val="0070C0"/>
                </a:solidFill>
              </a:rPr>
              <a:t>System.out.println</a:t>
            </a:r>
            <a:r>
              <a:rPr lang="fr-FR" dirty="0">
                <a:solidFill>
                  <a:srgbClr val="0070C0"/>
                </a:solidFill>
              </a:rPr>
              <a:t>(args[1]);</a:t>
            </a:r>
            <a:br>
              <a:rPr lang="fr-FR" dirty="0">
                <a:solidFill>
                  <a:srgbClr val="0070C0"/>
                </a:solidFill>
              </a:rPr>
            </a:br>
            <a:r>
              <a:rPr lang="fr-FR" dirty="0">
                <a:solidFill>
                  <a:srgbClr val="0070C0"/>
                </a:solidFill>
              </a:rPr>
              <a:t>} } </a:t>
            </a:r>
            <a:br>
              <a:rPr lang="fr-FR" dirty="0">
                <a:solidFill>
                  <a:srgbClr val="0070C0"/>
                </a:solidFill>
              </a:rPr>
            </a:br>
            <a:r>
              <a:rPr lang="en-US" dirty="0" err="1"/>
              <a:t>args</a:t>
            </a:r>
            <a:r>
              <a:rPr lang="en-US" dirty="0"/>
              <a:t>[0] accesses the </a:t>
            </a:r>
            <a:r>
              <a:rPr lang="en-US" dirty="0" err="1"/>
              <a:t>frst</a:t>
            </a:r>
            <a:r>
              <a:rPr lang="en-US" dirty="0"/>
              <a:t> element of the array. That’s right: array indexes begin with 0</a:t>
            </a:r>
            <a:br>
              <a:rPr lang="en-US" dirty="0"/>
            </a:br>
            <a:r>
              <a:rPr lang="en-US" dirty="0"/>
              <a:t>in Java. To run it, type this:</a:t>
            </a:r>
            <a:br>
              <a:rPr lang="en-US" dirty="0"/>
            </a:br>
            <a:r>
              <a:rPr lang="en-US" dirty="0"/>
              <a:t>$ </a:t>
            </a:r>
            <a:r>
              <a:rPr lang="en-US" b="1" dirty="0" err="1"/>
              <a:t>javac</a:t>
            </a:r>
            <a:r>
              <a:rPr lang="en-US" b="1" dirty="0"/>
              <a:t> Zoo.java</a:t>
            </a:r>
            <a:br>
              <a:rPr lang="en-US" b="1" dirty="0"/>
            </a:br>
            <a:r>
              <a:rPr lang="en-US" dirty="0"/>
              <a:t>$ java Zoo Bronx Zoo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19</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882619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b="1" noProof="1"/>
              <a:t>Chapter</a:t>
            </a:r>
            <a:r>
              <a:rPr lang="fr-FR" b="1" dirty="0"/>
              <a:t> 1 : </a:t>
            </a:r>
            <a:r>
              <a:rPr lang="en-US" noProof="1"/>
              <a:t>Java Building Blocks</a:t>
            </a:r>
            <a:endParaRPr lang="fr-FR" b="1" dirty="0"/>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556932"/>
            <a:ext cx="9601196" cy="3691468"/>
          </a:xfrm>
        </p:spPr>
        <p:txBody>
          <a:bodyPr>
            <a:normAutofit fontScale="92500" lnSpcReduction="20000"/>
          </a:bodyPr>
          <a:lstStyle/>
          <a:p>
            <a:r>
              <a:rPr lang="en-US" b="1" dirty="0">
                <a:solidFill>
                  <a:srgbClr val="FF0000"/>
                </a:solidFill>
              </a:rPr>
              <a:t>OCA EXAM OBJECTIVES COVERED IN THIS CHAPTER(1/2):</a:t>
            </a:r>
            <a:r>
              <a:rPr lang="en-US" dirty="0">
                <a:solidFill>
                  <a:srgbClr val="FF0000"/>
                </a:solidFill>
              </a:rPr>
              <a:t> </a:t>
            </a:r>
          </a:p>
          <a:p>
            <a:pPr marL="0" indent="0">
              <a:buNone/>
            </a:pPr>
            <a:r>
              <a:rPr lang="en-US" dirty="0"/>
              <a:t>✓ </a:t>
            </a:r>
            <a:r>
              <a:rPr lang="en-US" b="1" dirty="0"/>
              <a:t>Java Basics</a:t>
            </a:r>
            <a:br>
              <a:rPr lang="en-US" b="1" dirty="0"/>
            </a:br>
            <a:r>
              <a:rPr lang="en-US" dirty="0"/>
              <a:t>■ Define the scope of variables</a:t>
            </a:r>
            <a:br>
              <a:rPr lang="en-US" dirty="0"/>
            </a:br>
            <a:r>
              <a:rPr lang="en-US" dirty="0"/>
              <a:t>■ Define the structure of a Java class</a:t>
            </a:r>
            <a:br>
              <a:rPr lang="en-US" dirty="0"/>
            </a:br>
            <a:r>
              <a:rPr lang="en-US" dirty="0"/>
              <a:t>■ Create executable Java applications with a main method; run</a:t>
            </a:r>
            <a:br>
              <a:rPr lang="en-US" dirty="0"/>
            </a:br>
            <a:r>
              <a:rPr lang="en-US" dirty="0"/>
              <a:t>a Java program from the command line; including console</a:t>
            </a:r>
            <a:br>
              <a:rPr lang="en-US" dirty="0"/>
            </a:br>
            <a:r>
              <a:rPr lang="en-US" dirty="0"/>
              <a:t>output</a:t>
            </a:r>
            <a:br>
              <a:rPr lang="en-US" dirty="0"/>
            </a:br>
            <a:r>
              <a:rPr lang="en-US" dirty="0"/>
              <a:t>■ Import other Java packages to make them accessible in your</a:t>
            </a:r>
            <a:br>
              <a:rPr lang="en-US" dirty="0"/>
            </a:br>
            <a:r>
              <a:rPr lang="en-US" dirty="0"/>
              <a:t>code</a:t>
            </a:r>
            <a:br>
              <a:rPr lang="en-US" dirty="0"/>
            </a:br>
            <a:r>
              <a:rPr lang="en-US" dirty="0"/>
              <a:t>■ Compare and contrast the features and components of Java</a:t>
            </a:r>
            <a:br>
              <a:rPr lang="en-US" dirty="0"/>
            </a:br>
            <a:r>
              <a:rPr lang="en-US" dirty="0"/>
              <a:t>such as platform independence, object orientation, encapsulation, etc. </a:t>
            </a:r>
            <a:br>
              <a:rPr lang="en-US" dirty="0"/>
            </a:br>
            <a:endParaRPr lang="fr-FR" dirty="0"/>
          </a:p>
        </p:txBody>
      </p:sp>
      <p:sp>
        <p:nvSpPr>
          <p:cNvPr id="8" name="Espace réservé du numéro de diapositive 7">
            <a:extLst>
              <a:ext uri="{FF2B5EF4-FFF2-40B4-BE49-F238E27FC236}">
                <a16:creationId xmlns:a16="http://schemas.microsoft.com/office/drawing/2014/main" xmlns="" id="{DE256A4C-3414-4910-8C49-43315F6071D9}"/>
              </a:ext>
            </a:extLst>
          </p:cNvPr>
          <p:cNvSpPr>
            <a:spLocks noGrp="1"/>
          </p:cNvSpPr>
          <p:nvPr>
            <p:ph type="sldNum" sz="quarter" idx="12"/>
          </p:nvPr>
        </p:nvSpPr>
        <p:spPr/>
        <p:txBody>
          <a:bodyPr/>
          <a:lstStyle/>
          <a:p>
            <a:fld id="{4A5BDE94-4727-4585-B07D-29C32A2ADF6D}" type="slidenum">
              <a:rPr lang="fr-FR" smtClean="0"/>
              <a:t>2</a:t>
            </a:fld>
            <a:endParaRPr lang="fr-FR"/>
          </a:p>
        </p:txBody>
      </p:sp>
      <p:sp>
        <p:nvSpPr>
          <p:cNvPr id="4" name="Espace réservé du pied de page 3">
            <a:extLst>
              <a:ext uri="{FF2B5EF4-FFF2-40B4-BE49-F238E27FC236}">
                <a16:creationId xmlns:a16="http://schemas.microsoft.com/office/drawing/2014/main" xmlns="" id="{D2147697-4C63-493D-BA8E-2B8551B9FAD6}"/>
              </a:ext>
            </a:extLst>
          </p:cNvPr>
          <p:cNvSpPr>
            <a:spLocks noGrp="1"/>
          </p:cNvSpPr>
          <p:nvPr>
            <p:ph type="ftr" sz="quarter" idx="11"/>
          </p:nvPr>
        </p:nvSpPr>
        <p:spPr/>
        <p:txBody>
          <a:bodyPr/>
          <a:lstStyle/>
          <a:p>
            <a:r>
              <a:rPr lang="en-US" dirty="0"/>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EC6BA9F8-E5B6-4FED-B986-0733F6051E41}"/>
              </a:ext>
            </a:extLst>
          </p:cNvPr>
          <p:cNvSpPr>
            <a:spLocks noGrp="1"/>
          </p:cNvSpPr>
          <p:nvPr>
            <p:ph type="dt" sz="half" idx="10"/>
          </p:nvPr>
        </p:nvSpPr>
        <p:spPr/>
        <p:txBody>
          <a:bodyPr/>
          <a:lstStyle/>
          <a:p>
            <a:fld id="{9349A4FA-8B16-4713-B660-921253D2EAB5}" type="datetime1">
              <a:rPr lang="fr-FR" smtClean="0"/>
              <a:t>23/06/2023</a:t>
            </a:fld>
            <a:endParaRPr lang="fr-FR"/>
          </a:p>
        </p:txBody>
      </p:sp>
    </p:spTree>
    <p:extLst>
      <p:ext uri="{BB962C8B-B14F-4D97-AF65-F5344CB8AC3E}">
        <p14:creationId xmlns:p14="http://schemas.microsoft.com/office/powerpoint/2010/main" val="2538462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pPr algn="l"/>
            <a:r>
              <a:rPr lang="en-US" dirty="0">
                <a:solidFill>
                  <a:srgbClr val="FF0000"/>
                </a:solidFill>
              </a:rPr>
              <a:t>2-</a:t>
            </a:r>
            <a:r>
              <a:rPr lang="fr-FR" dirty="0" err="1">
                <a:solidFill>
                  <a:srgbClr val="FF0000"/>
                </a:solidFill>
              </a:rPr>
              <a:t>Writing</a:t>
            </a:r>
            <a:r>
              <a:rPr lang="fr-FR" dirty="0">
                <a:solidFill>
                  <a:srgbClr val="FF0000"/>
                </a:solidFill>
              </a:rPr>
              <a:t> a </a:t>
            </a:r>
            <a:r>
              <a:rPr lang="fr-FR" i="1" dirty="0">
                <a:solidFill>
                  <a:srgbClr val="FF0000"/>
                </a:solidFill>
              </a:rPr>
              <a:t>main() </a:t>
            </a:r>
            <a:r>
              <a:rPr lang="fr-FR" dirty="0">
                <a:solidFill>
                  <a:srgbClr val="FF0000"/>
                </a:solidFill>
              </a:rPr>
              <a:t>Method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r>
              <a:rPr lang="en-US" dirty="0"/>
              <a:t>The output is what you might expect:</a:t>
            </a:r>
            <a:br>
              <a:rPr lang="en-US" dirty="0"/>
            </a:br>
            <a:r>
              <a:rPr lang="en-US" dirty="0"/>
              <a:t>Bronx</a:t>
            </a:r>
            <a:br>
              <a:rPr lang="en-US" dirty="0"/>
            </a:br>
            <a:r>
              <a:rPr lang="en-US" dirty="0"/>
              <a:t>Zoo</a:t>
            </a:r>
            <a:br>
              <a:rPr lang="en-US" dirty="0"/>
            </a:br>
            <a:r>
              <a:rPr lang="en-US" dirty="0"/>
              <a:t>The program correctly </a:t>
            </a:r>
            <a:r>
              <a:rPr lang="en-US" dirty="0" err="1"/>
              <a:t>identifes</a:t>
            </a:r>
            <a:r>
              <a:rPr lang="en-US" dirty="0"/>
              <a:t> the </a:t>
            </a:r>
            <a:r>
              <a:rPr lang="en-US" dirty="0" err="1"/>
              <a:t>frst</a:t>
            </a:r>
            <a:r>
              <a:rPr lang="en-US" dirty="0"/>
              <a:t> two “words” as the arguments. Spaces are used</a:t>
            </a:r>
            <a:br>
              <a:rPr lang="en-US" dirty="0"/>
            </a:br>
            <a:r>
              <a:rPr lang="en-US" dirty="0"/>
              <a:t>to separate the arguments. If you want spaces inside an argument, you need to use quotes</a:t>
            </a:r>
            <a:br>
              <a:rPr lang="en-US" dirty="0"/>
            </a:br>
            <a:r>
              <a:rPr lang="en-US" dirty="0"/>
              <a:t>as in this example:</a:t>
            </a:r>
            <a:br>
              <a:rPr lang="en-US" dirty="0"/>
            </a:br>
            <a:r>
              <a:rPr lang="en-US" dirty="0"/>
              <a:t>$ </a:t>
            </a:r>
            <a:r>
              <a:rPr lang="en-US" dirty="0" err="1"/>
              <a:t>javac</a:t>
            </a:r>
            <a:r>
              <a:rPr lang="en-US" dirty="0"/>
              <a:t> Zoo.java</a:t>
            </a:r>
            <a:br>
              <a:rPr lang="en-US" dirty="0"/>
            </a:br>
            <a:r>
              <a:rPr lang="en-US" dirty="0"/>
              <a:t>$ java Zoo </a:t>
            </a:r>
            <a:r>
              <a:rPr lang="en-US" dirty="0">
                <a:solidFill>
                  <a:srgbClr val="0070C0"/>
                </a:solidFill>
              </a:rPr>
              <a:t>"San Diego" </a:t>
            </a:r>
            <a:r>
              <a:rPr lang="en-US" dirty="0"/>
              <a:t>Zoo</a:t>
            </a:r>
            <a:br>
              <a:rPr lang="en-US" dirty="0"/>
            </a:br>
            <a:r>
              <a:rPr lang="en-US" dirty="0"/>
              <a:t>Now we have a space in the output:</a:t>
            </a:r>
            <a:br>
              <a:rPr lang="en-US" dirty="0"/>
            </a:br>
            <a:r>
              <a:rPr lang="en-US" dirty="0"/>
              <a:t>San Diego</a:t>
            </a:r>
            <a:br>
              <a:rPr lang="en-US" dirty="0"/>
            </a:br>
            <a:r>
              <a:rPr lang="en-US" dirty="0"/>
              <a:t>Zoo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20</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2724717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pPr algn="l"/>
            <a:r>
              <a:rPr lang="en-US" dirty="0">
                <a:solidFill>
                  <a:srgbClr val="FF0000"/>
                </a:solidFill>
              </a:rPr>
              <a:t>2-</a:t>
            </a:r>
            <a:r>
              <a:rPr lang="fr-FR" dirty="0" err="1">
                <a:solidFill>
                  <a:srgbClr val="FF0000"/>
                </a:solidFill>
              </a:rPr>
              <a:t>Writing</a:t>
            </a:r>
            <a:r>
              <a:rPr lang="fr-FR" dirty="0">
                <a:solidFill>
                  <a:srgbClr val="FF0000"/>
                </a:solidFill>
              </a:rPr>
              <a:t> a </a:t>
            </a:r>
            <a:r>
              <a:rPr lang="fr-FR" i="1" dirty="0">
                <a:solidFill>
                  <a:srgbClr val="FF0000"/>
                </a:solidFill>
              </a:rPr>
              <a:t>main() </a:t>
            </a:r>
            <a:r>
              <a:rPr lang="fr-FR" dirty="0">
                <a:solidFill>
                  <a:srgbClr val="FF0000"/>
                </a:solidFill>
              </a:rPr>
              <a:t>Method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en-US" dirty="0"/>
              <a:t>No matter. You still get the values output as Strings. In Chapter 2, you’ll learn how to convert Strings to numbers.</a:t>
            </a:r>
            <a:br>
              <a:rPr lang="en-US" dirty="0"/>
            </a:br>
            <a:r>
              <a:rPr lang="en-US" dirty="0"/>
              <a:t>Zoo</a:t>
            </a:r>
            <a:br>
              <a:rPr lang="en-US" dirty="0"/>
            </a:br>
            <a:r>
              <a:rPr lang="en-US" dirty="0"/>
              <a:t>2</a:t>
            </a:r>
            <a:br>
              <a:rPr lang="en-US" dirty="0"/>
            </a:br>
            <a:r>
              <a:rPr lang="en-US" dirty="0"/>
              <a:t>Finally, what happens if you don’t pass in enough arguments?</a:t>
            </a:r>
            <a:br>
              <a:rPr lang="en-US" dirty="0"/>
            </a:br>
            <a:r>
              <a:rPr lang="en-US" dirty="0"/>
              <a:t>$ </a:t>
            </a:r>
            <a:r>
              <a:rPr lang="en-US" dirty="0" err="1"/>
              <a:t>javac</a:t>
            </a:r>
            <a:r>
              <a:rPr lang="en-US" dirty="0"/>
              <a:t> Zoo.java</a:t>
            </a:r>
            <a:br>
              <a:rPr lang="en-US" dirty="0"/>
            </a:br>
            <a:r>
              <a:rPr lang="en-US" dirty="0"/>
              <a:t>$ java Zoo </a:t>
            </a:r>
            <a:r>
              <a:rPr lang="en-US" dirty="0" err="1"/>
              <a:t>Zoo</a:t>
            </a:r>
            <a:r>
              <a:rPr lang="en-US" dirty="0"/>
              <a:t>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21</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4201669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pPr algn="l"/>
            <a:r>
              <a:rPr lang="en-US" dirty="0">
                <a:solidFill>
                  <a:srgbClr val="FF0000"/>
                </a:solidFill>
              </a:rPr>
              <a:t>2-</a:t>
            </a:r>
            <a:r>
              <a:rPr lang="fr-FR" dirty="0" err="1">
                <a:solidFill>
                  <a:srgbClr val="FF0000"/>
                </a:solidFill>
              </a:rPr>
              <a:t>Writing</a:t>
            </a:r>
            <a:r>
              <a:rPr lang="fr-FR" dirty="0">
                <a:solidFill>
                  <a:srgbClr val="FF0000"/>
                </a:solidFill>
              </a:rPr>
              <a:t> a </a:t>
            </a:r>
            <a:r>
              <a:rPr lang="fr-FR" i="1" dirty="0">
                <a:solidFill>
                  <a:srgbClr val="FF0000"/>
                </a:solidFill>
              </a:rPr>
              <a:t>main() </a:t>
            </a:r>
            <a:r>
              <a:rPr lang="fr-FR" dirty="0">
                <a:solidFill>
                  <a:srgbClr val="FF0000"/>
                </a:solidFill>
              </a:rPr>
              <a:t>Method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77500" lnSpcReduction="20000"/>
          </a:bodyPr>
          <a:lstStyle/>
          <a:p>
            <a:r>
              <a:rPr lang="en-US" dirty="0"/>
              <a:t>Reading </a:t>
            </a:r>
            <a:r>
              <a:rPr lang="en-US" dirty="0" err="1"/>
              <a:t>args</a:t>
            </a:r>
            <a:r>
              <a:rPr lang="en-US" dirty="0"/>
              <a:t>[0] goes fine and Zoo is printed out. Then Java panics. There’s no second argument! What to do? Java prints out an exception telling you it has no idea what</a:t>
            </a:r>
            <a:br>
              <a:rPr lang="en-US" dirty="0"/>
            </a:br>
            <a:r>
              <a:rPr lang="en-US" dirty="0"/>
              <a:t>to do with this argument at position 1. (You’ll learn about exceptions in Chapter 6,</a:t>
            </a:r>
            <a:br>
              <a:rPr lang="en-US" dirty="0"/>
            </a:br>
            <a:r>
              <a:rPr lang="en-US" dirty="0"/>
              <a:t>“Exceptions.”)</a:t>
            </a:r>
            <a:br>
              <a:rPr lang="en-US" dirty="0"/>
            </a:br>
            <a:r>
              <a:rPr lang="en-US" dirty="0" err="1"/>
              <a:t>ZooException</a:t>
            </a:r>
            <a:r>
              <a:rPr lang="en-US" dirty="0"/>
              <a:t> in thread "main“ </a:t>
            </a:r>
            <a:r>
              <a:rPr lang="en-US" dirty="0" err="1"/>
              <a:t>java.lang.ArrayIndexOutOfBoundsException</a:t>
            </a:r>
            <a:r>
              <a:rPr lang="en-US" dirty="0"/>
              <a:t>: 1 at </a:t>
            </a:r>
            <a:r>
              <a:rPr lang="en-US" dirty="0" err="1"/>
              <a:t>mainmethod.Zoo.main</a:t>
            </a:r>
            <a:r>
              <a:rPr lang="en-US" dirty="0"/>
              <a:t>(Zoo.java:7) </a:t>
            </a:r>
          </a:p>
          <a:p>
            <a:r>
              <a:rPr lang="en-US" dirty="0"/>
              <a:t/>
            </a:r>
            <a:br>
              <a:rPr lang="en-US" dirty="0"/>
            </a:br>
            <a:r>
              <a:rPr lang="en-US" b="1" dirty="0">
                <a:solidFill>
                  <a:srgbClr val="0070C0"/>
                </a:solidFill>
              </a:rPr>
              <a:t>To review, you need to have a JDK to compile because it includes a compiler. You do not</a:t>
            </a:r>
            <a:br>
              <a:rPr lang="en-US" b="1" dirty="0">
                <a:solidFill>
                  <a:srgbClr val="0070C0"/>
                </a:solidFill>
              </a:rPr>
            </a:br>
            <a:r>
              <a:rPr lang="en-US" b="1" dirty="0">
                <a:solidFill>
                  <a:srgbClr val="0070C0"/>
                </a:solidFill>
              </a:rPr>
              <a:t>need to have a JDK to run the code—a JRE is enough. Java class </a:t>
            </a:r>
            <a:r>
              <a:rPr lang="en-US" b="1" dirty="0" err="1">
                <a:solidFill>
                  <a:srgbClr val="0070C0"/>
                </a:solidFill>
              </a:rPr>
              <a:t>fles</a:t>
            </a:r>
            <a:r>
              <a:rPr lang="en-US" b="1" dirty="0">
                <a:solidFill>
                  <a:srgbClr val="0070C0"/>
                </a:solidFill>
              </a:rPr>
              <a:t> run on the JVM and</a:t>
            </a:r>
            <a:br>
              <a:rPr lang="en-US" b="1" dirty="0">
                <a:solidFill>
                  <a:srgbClr val="0070C0"/>
                </a:solidFill>
              </a:rPr>
            </a:br>
            <a:r>
              <a:rPr lang="en-US" b="1" dirty="0">
                <a:solidFill>
                  <a:srgbClr val="0070C0"/>
                </a:solidFill>
              </a:rPr>
              <a:t>therefore run on any machine with Java rather than just the machine or operating system</a:t>
            </a:r>
            <a:br>
              <a:rPr lang="en-US" b="1" dirty="0">
                <a:solidFill>
                  <a:srgbClr val="0070C0"/>
                </a:solidFill>
              </a:rPr>
            </a:br>
            <a:r>
              <a:rPr lang="en-US" b="1" dirty="0">
                <a:solidFill>
                  <a:srgbClr val="0070C0"/>
                </a:solidFill>
              </a:rPr>
              <a:t>they happened to have been compiled on. </a:t>
            </a:r>
            <a:r>
              <a:rPr lang="en-US" dirty="0"/>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22</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3912078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3-Understanding Package Declarations and Imports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a:bodyPr>
          <a:lstStyle/>
          <a:p>
            <a:r>
              <a:rPr lang="en-US" dirty="0"/>
              <a:t>Java comes with thousands of built-in classes, and there are countless more from developers like you. With all those classes, Java needs a way to organize them. It handles this in a way similar to a </a:t>
            </a:r>
            <a:r>
              <a:rPr lang="en-US" dirty="0" err="1"/>
              <a:t>fle</a:t>
            </a:r>
            <a:r>
              <a:rPr lang="en-US" dirty="0"/>
              <a:t> cabinet.</a:t>
            </a:r>
          </a:p>
          <a:p>
            <a:r>
              <a:rPr lang="en-US" dirty="0"/>
              <a:t> You put all your pieces of paper in folders. Java puts classes in </a:t>
            </a:r>
            <a:r>
              <a:rPr lang="en-US" b="1" i="1" dirty="0">
                <a:solidFill>
                  <a:srgbClr val="0070C0"/>
                </a:solidFill>
              </a:rPr>
              <a:t>packages</a:t>
            </a:r>
            <a:r>
              <a:rPr lang="en-US" dirty="0"/>
              <a:t>. These are logical groupings for classes. </a:t>
            </a:r>
          </a:p>
          <a:p>
            <a:r>
              <a:rPr lang="en-US" dirty="0"/>
              <a:t>We wouldn’t put you in front of a file cabinet and tell you to find a specific paper.</a:t>
            </a:r>
            <a:br>
              <a:rPr lang="en-US" dirty="0"/>
            </a:br>
            <a:r>
              <a:rPr lang="en-US" dirty="0"/>
              <a:t>Instead, we’d tell you which folder to look in. Java works the same way. It needs you have to tell it which packages to look in to find code.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23</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3259321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3-Understanding Package Declarations and Imports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r>
              <a:rPr lang="fr-FR" dirty="0"/>
              <a:t>Suppose </a:t>
            </a:r>
            <a:r>
              <a:rPr lang="fr-FR" dirty="0" err="1"/>
              <a:t>you</a:t>
            </a:r>
            <a:r>
              <a:rPr lang="fr-FR" dirty="0"/>
              <a:t> </a:t>
            </a:r>
            <a:r>
              <a:rPr lang="fr-FR" dirty="0" err="1"/>
              <a:t>try</a:t>
            </a:r>
            <a:r>
              <a:rPr lang="fr-FR" dirty="0"/>
              <a:t> to compile </a:t>
            </a:r>
            <a:r>
              <a:rPr lang="fr-FR" dirty="0" err="1"/>
              <a:t>this</a:t>
            </a:r>
            <a:r>
              <a:rPr lang="fr-FR" dirty="0"/>
              <a:t> code:</a:t>
            </a:r>
            <a:br>
              <a:rPr lang="fr-FR" dirty="0"/>
            </a:br>
            <a:r>
              <a:rPr lang="fr-FR" dirty="0"/>
              <a:t>public class </a:t>
            </a:r>
            <a:r>
              <a:rPr lang="fr-FR" dirty="0" err="1"/>
              <a:t>ImportExample</a:t>
            </a:r>
            <a:r>
              <a:rPr lang="fr-FR" dirty="0"/>
              <a:t> {</a:t>
            </a:r>
            <a:br>
              <a:rPr lang="fr-FR" dirty="0"/>
            </a:br>
            <a:r>
              <a:rPr lang="fr-FR" dirty="0"/>
              <a:t>public </a:t>
            </a:r>
            <a:r>
              <a:rPr lang="fr-FR" dirty="0" err="1"/>
              <a:t>static</a:t>
            </a:r>
            <a:r>
              <a:rPr lang="fr-FR" dirty="0"/>
              <a:t> </a:t>
            </a:r>
            <a:r>
              <a:rPr lang="fr-FR" dirty="0" err="1"/>
              <a:t>void</a:t>
            </a:r>
            <a:r>
              <a:rPr lang="fr-FR" dirty="0"/>
              <a:t> main(String[] args) {</a:t>
            </a:r>
            <a:br>
              <a:rPr lang="fr-FR" dirty="0"/>
            </a:br>
            <a:r>
              <a:rPr lang="fr-FR" dirty="0" err="1">
                <a:solidFill>
                  <a:srgbClr val="0070C0"/>
                </a:solidFill>
              </a:rPr>
              <a:t>Random</a:t>
            </a:r>
            <a:r>
              <a:rPr lang="fr-FR" dirty="0">
                <a:solidFill>
                  <a:srgbClr val="0070C0"/>
                </a:solidFill>
              </a:rPr>
              <a:t> r = new </a:t>
            </a:r>
            <a:r>
              <a:rPr lang="fr-FR" dirty="0" err="1">
                <a:solidFill>
                  <a:srgbClr val="0070C0"/>
                </a:solidFill>
              </a:rPr>
              <a:t>Random</a:t>
            </a:r>
            <a:r>
              <a:rPr lang="fr-FR" dirty="0">
                <a:solidFill>
                  <a:srgbClr val="0070C0"/>
                </a:solidFill>
              </a:rPr>
              <a:t>(); // DOES NOT COMPILE</a:t>
            </a:r>
            <a:br>
              <a:rPr lang="fr-FR" dirty="0">
                <a:solidFill>
                  <a:srgbClr val="0070C0"/>
                </a:solidFill>
              </a:rPr>
            </a:br>
            <a:r>
              <a:rPr lang="fr-FR" dirty="0" err="1">
                <a:solidFill>
                  <a:srgbClr val="0070C0"/>
                </a:solidFill>
              </a:rPr>
              <a:t>System.out.println</a:t>
            </a:r>
            <a:r>
              <a:rPr lang="fr-FR" dirty="0">
                <a:solidFill>
                  <a:srgbClr val="0070C0"/>
                </a:solidFill>
              </a:rPr>
              <a:t>(</a:t>
            </a:r>
            <a:r>
              <a:rPr lang="fr-FR" dirty="0" err="1">
                <a:solidFill>
                  <a:srgbClr val="0070C0"/>
                </a:solidFill>
              </a:rPr>
              <a:t>r.nextInt</a:t>
            </a:r>
            <a:r>
              <a:rPr lang="fr-FR" dirty="0">
                <a:solidFill>
                  <a:srgbClr val="0070C0"/>
                </a:solidFill>
              </a:rPr>
              <a:t>(10));</a:t>
            </a:r>
            <a:br>
              <a:rPr lang="fr-FR" dirty="0">
                <a:solidFill>
                  <a:srgbClr val="0070C0"/>
                </a:solidFill>
              </a:rPr>
            </a:br>
            <a:r>
              <a:rPr lang="fr-FR" dirty="0">
                <a:solidFill>
                  <a:srgbClr val="0070C0"/>
                </a:solidFill>
              </a:rPr>
              <a:t>}</a:t>
            </a:r>
            <a:br>
              <a:rPr lang="fr-FR" dirty="0">
                <a:solidFill>
                  <a:srgbClr val="0070C0"/>
                </a:solidFill>
              </a:rPr>
            </a:br>
            <a:r>
              <a:rPr lang="fr-FR" dirty="0">
                <a:solidFill>
                  <a:srgbClr val="0070C0"/>
                </a:solidFill>
              </a:rPr>
              <a:t>}</a:t>
            </a:r>
            <a:br>
              <a:rPr lang="fr-FR" dirty="0">
                <a:solidFill>
                  <a:srgbClr val="0070C0"/>
                </a:solidFill>
              </a:rPr>
            </a:br>
            <a:r>
              <a:rPr lang="fr-FR" dirty="0"/>
              <a:t>The Java compiler </a:t>
            </a:r>
            <a:r>
              <a:rPr lang="fr-FR" dirty="0" err="1"/>
              <a:t>helpfully</a:t>
            </a:r>
            <a:r>
              <a:rPr lang="fr-FR" dirty="0"/>
              <a:t> </a:t>
            </a:r>
            <a:r>
              <a:rPr lang="fr-FR" dirty="0" err="1"/>
              <a:t>gives</a:t>
            </a:r>
            <a:r>
              <a:rPr lang="fr-FR" dirty="0"/>
              <a:t> </a:t>
            </a:r>
            <a:r>
              <a:rPr lang="fr-FR" dirty="0" err="1"/>
              <a:t>you</a:t>
            </a:r>
            <a:r>
              <a:rPr lang="fr-FR" dirty="0"/>
              <a:t> an </a:t>
            </a:r>
            <a:r>
              <a:rPr lang="fr-FR" dirty="0" err="1"/>
              <a:t>error</a:t>
            </a:r>
            <a:r>
              <a:rPr lang="fr-FR" dirty="0"/>
              <a:t> </a:t>
            </a:r>
            <a:r>
              <a:rPr lang="fr-FR" dirty="0" err="1"/>
              <a:t>that</a:t>
            </a:r>
            <a:r>
              <a:rPr lang="fr-FR" dirty="0"/>
              <a:t> looks like </a:t>
            </a:r>
            <a:r>
              <a:rPr lang="fr-FR" dirty="0" err="1"/>
              <a:t>this</a:t>
            </a:r>
            <a:r>
              <a:rPr lang="fr-FR" dirty="0"/>
              <a:t>:</a:t>
            </a:r>
            <a:br>
              <a:rPr lang="fr-FR" dirty="0"/>
            </a:br>
            <a:r>
              <a:rPr lang="fr-FR" dirty="0" err="1"/>
              <a:t>Random</a:t>
            </a:r>
            <a:r>
              <a:rPr lang="fr-FR" dirty="0"/>
              <a:t> </a:t>
            </a:r>
            <a:r>
              <a:rPr lang="fr-FR" dirty="0" err="1"/>
              <a:t>cannot</a:t>
            </a:r>
            <a:r>
              <a:rPr lang="fr-FR" dirty="0"/>
              <a:t> </a:t>
            </a:r>
            <a:r>
              <a:rPr lang="fr-FR" dirty="0" err="1"/>
              <a:t>be</a:t>
            </a:r>
            <a:r>
              <a:rPr lang="fr-FR" dirty="0"/>
              <a:t> </a:t>
            </a:r>
            <a:r>
              <a:rPr lang="fr-FR" dirty="0" err="1"/>
              <a:t>resolved</a:t>
            </a:r>
            <a:r>
              <a:rPr lang="fr-FR" dirty="0"/>
              <a:t> to a type </a:t>
            </a:r>
            <a:br>
              <a:rPr lang="fr-FR"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24</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2734726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3-Understanding Package Declarations and Imports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r>
              <a:rPr lang="fr-FR" dirty="0" err="1"/>
              <a:t>Trying</a:t>
            </a:r>
            <a:r>
              <a:rPr lang="fr-FR" dirty="0"/>
              <a:t> </a:t>
            </a:r>
            <a:r>
              <a:rPr lang="fr-FR" dirty="0" err="1"/>
              <a:t>this</a:t>
            </a:r>
            <a:r>
              <a:rPr lang="fr-FR" dirty="0"/>
              <a:t> </a:t>
            </a:r>
            <a:r>
              <a:rPr lang="fr-FR" dirty="0" err="1"/>
              <a:t>again</a:t>
            </a:r>
            <a:r>
              <a:rPr lang="fr-FR" dirty="0"/>
              <a:t> </a:t>
            </a:r>
            <a:r>
              <a:rPr lang="fr-FR" dirty="0" err="1"/>
              <a:t>with</a:t>
            </a:r>
            <a:r>
              <a:rPr lang="fr-FR" dirty="0"/>
              <a:t> the import </a:t>
            </a:r>
            <a:r>
              <a:rPr lang="fr-FR" dirty="0" err="1"/>
              <a:t>allows</a:t>
            </a:r>
            <a:r>
              <a:rPr lang="fr-FR" dirty="0"/>
              <a:t> </a:t>
            </a:r>
            <a:r>
              <a:rPr lang="fr-FR" dirty="0" err="1"/>
              <a:t>you</a:t>
            </a:r>
            <a:r>
              <a:rPr lang="fr-FR" dirty="0"/>
              <a:t> to compile:</a:t>
            </a:r>
          </a:p>
          <a:p>
            <a:r>
              <a:rPr lang="fr-FR" dirty="0"/>
              <a:t/>
            </a:r>
            <a:br>
              <a:rPr lang="fr-FR" dirty="0"/>
            </a:br>
            <a:r>
              <a:rPr lang="fr-FR" b="1" dirty="0">
                <a:solidFill>
                  <a:srgbClr val="0070C0"/>
                </a:solidFill>
              </a:rPr>
              <a:t>import </a:t>
            </a:r>
            <a:r>
              <a:rPr lang="fr-FR" b="1" dirty="0" err="1">
                <a:solidFill>
                  <a:srgbClr val="0070C0"/>
                </a:solidFill>
              </a:rPr>
              <a:t>java.util.Random</a:t>
            </a:r>
            <a:r>
              <a:rPr lang="fr-FR" b="1" dirty="0">
                <a:solidFill>
                  <a:srgbClr val="0070C0"/>
                </a:solidFill>
              </a:rPr>
              <a:t>; </a:t>
            </a:r>
            <a:r>
              <a:rPr lang="fr-FR" dirty="0"/>
              <a:t>// import tells us </a:t>
            </a:r>
            <a:r>
              <a:rPr lang="fr-FR" dirty="0" err="1"/>
              <a:t>where</a:t>
            </a:r>
            <a:r>
              <a:rPr lang="fr-FR" dirty="0"/>
              <a:t> to </a:t>
            </a:r>
            <a:r>
              <a:rPr lang="fr-FR" dirty="0" err="1"/>
              <a:t>find</a:t>
            </a:r>
            <a:r>
              <a:rPr lang="fr-FR" dirty="0"/>
              <a:t> </a:t>
            </a:r>
            <a:r>
              <a:rPr lang="fr-FR" dirty="0" err="1"/>
              <a:t>Random</a:t>
            </a:r>
            <a:r>
              <a:rPr lang="fr-FR" dirty="0"/>
              <a:t/>
            </a:r>
            <a:br>
              <a:rPr lang="fr-FR" dirty="0"/>
            </a:br>
            <a:r>
              <a:rPr lang="fr-FR" dirty="0"/>
              <a:t>public class </a:t>
            </a:r>
            <a:r>
              <a:rPr lang="fr-FR" dirty="0" err="1"/>
              <a:t>ImportExample</a:t>
            </a:r>
            <a:r>
              <a:rPr lang="fr-FR" dirty="0"/>
              <a:t> {</a:t>
            </a:r>
            <a:br>
              <a:rPr lang="fr-FR" dirty="0"/>
            </a:br>
            <a:r>
              <a:rPr lang="fr-FR" dirty="0"/>
              <a:t>public </a:t>
            </a:r>
            <a:r>
              <a:rPr lang="fr-FR" dirty="0" err="1"/>
              <a:t>static</a:t>
            </a:r>
            <a:r>
              <a:rPr lang="fr-FR" dirty="0"/>
              <a:t> </a:t>
            </a:r>
            <a:r>
              <a:rPr lang="fr-FR" dirty="0" err="1"/>
              <a:t>void</a:t>
            </a:r>
            <a:r>
              <a:rPr lang="fr-FR" dirty="0"/>
              <a:t> main(String[] args) {</a:t>
            </a:r>
            <a:br>
              <a:rPr lang="fr-FR" dirty="0"/>
            </a:br>
            <a:r>
              <a:rPr lang="fr-FR" dirty="0" err="1"/>
              <a:t>Random</a:t>
            </a:r>
            <a:r>
              <a:rPr lang="fr-FR" dirty="0"/>
              <a:t> r = new </a:t>
            </a:r>
            <a:r>
              <a:rPr lang="fr-FR" dirty="0" err="1"/>
              <a:t>Random</a:t>
            </a:r>
            <a:r>
              <a:rPr lang="fr-FR" dirty="0"/>
              <a:t>();</a:t>
            </a:r>
            <a:br>
              <a:rPr lang="fr-FR" dirty="0"/>
            </a:br>
            <a:r>
              <a:rPr lang="fr-FR" dirty="0" err="1"/>
              <a:t>System.out.println</a:t>
            </a:r>
            <a:r>
              <a:rPr lang="fr-FR" dirty="0"/>
              <a:t>(</a:t>
            </a:r>
            <a:r>
              <a:rPr lang="fr-FR" dirty="0" err="1"/>
              <a:t>r.nextInt</a:t>
            </a:r>
            <a:r>
              <a:rPr lang="fr-FR" dirty="0"/>
              <a:t>(10)); // </a:t>
            </a:r>
            <a:r>
              <a:rPr lang="fr-FR" dirty="0" err="1"/>
              <a:t>print</a:t>
            </a:r>
            <a:r>
              <a:rPr lang="fr-FR" dirty="0"/>
              <a:t> a </a:t>
            </a:r>
            <a:r>
              <a:rPr lang="fr-FR" dirty="0" err="1"/>
              <a:t>number</a:t>
            </a:r>
            <a:r>
              <a:rPr lang="fr-FR" dirty="0"/>
              <a:t> </a:t>
            </a:r>
            <a:r>
              <a:rPr lang="fr-FR" dirty="0" err="1"/>
              <a:t>between</a:t>
            </a:r>
            <a:r>
              <a:rPr lang="fr-FR" dirty="0"/>
              <a:t> 0 and 9</a:t>
            </a:r>
            <a:br>
              <a:rPr lang="fr-FR" dirty="0"/>
            </a:br>
            <a:r>
              <a:rPr lang="fr-FR" dirty="0"/>
              <a:t>}</a:t>
            </a:r>
            <a:br>
              <a:rPr lang="fr-FR" dirty="0"/>
            </a:br>
            <a:r>
              <a:rPr lang="fr-FR" dirty="0"/>
              <a:t>} </a:t>
            </a:r>
            <a:br>
              <a:rPr lang="fr-FR"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25</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3086163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3-Understanding Package Declarations and Imports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r>
              <a:rPr lang="fr-FR" b="1" dirty="0">
                <a:solidFill>
                  <a:srgbClr val="0070C0"/>
                </a:solidFill>
              </a:rPr>
              <a:t>3-1) </a:t>
            </a:r>
            <a:r>
              <a:rPr lang="fr-FR" b="1" dirty="0" err="1">
                <a:solidFill>
                  <a:srgbClr val="0070C0"/>
                </a:solidFill>
              </a:rPr>
              <a:t>Wildcards</a:t>
            </a:r>
            <a:r>
              <a:rPr lang="fr-FR" b="1" dirty="0">
                <a:solidFill>
                  <a:srgbClr val="0070C0"/>
                </a:solidFill>
              </a:rPr>
              <a:t> </a:t>
            </a:r>
            <a:r>
              <a:rPr lang="fr-FR" dirty="0"/>
              <a:t/>
            </a:r>
            <a:br>
              <a:rPr lang="fr-FR" dirty="0"/>
            </a:br>
            <a:r>
              <a:rPr lang="fr-FR" dirty="0"/>
              <a:t>Classes in the </a:t>
            </a:r>
            <a:r>
              <a:rPr lang="fr-FR" dirty="0" err="1"/>
              <a:t>same</a:t>
            </a:r>
            <a:r>
              <a:rPr lang="fr-FR" dirty="0"/>
              <a:t> package are </a:t>
            </a:r>
            <a:r>
              <a:rPr lang="fr-FR" dirty="0" err="1"/>
              <a:t>often</a:t>
            </a:r>
            <a:r>
              <a:rPr lang="fr-FR" dirty="0"/>
              <a:t> </a:t>
            </a:r>
            <a:r>
              <a:rPr lang="fr-FR" dirty="0" err="1"/>
              <a:t>imported</a:t>
            </a:r>
            <a:r>
              <a:rPr lang="fr-FR" dirty="0"/>
              <a:t> </a:t>
            </a:r>
            <a:r>
              <a:rPr lang="fr-FR" dirty="0" err="1"/>
              <a:t>together</a:t>
            </a:r>
            <a:r>
              <a:rPr lang="fr-FR" dirty="0"/>
              <a:t>. You can use a </a:t>
            </a:r>
            <a:r>
              <a:rPr lang="fr-FR" dirty="0" err="1"/>
              <a:t>shortcut</a:t>
            </a:r>
            <a:r>
              <a:rPr lang="fr-FR" dirty="0"/>
              <a:t> to import all the classes in a package:</a:t>
            </a:r>
            <a:br>
              <a:rPr lang="fr-FR" dirty="0"/>
            </a:br>
            <a:r>
              <a:rPr lang="fr-FR" b="1" dirty="0">
                <a:solidFill>
                  <a:srgbClr val="0070C0"/>
                </a:solidFill>
              </a:rPr>
              <a:t>import </a:t>
            </a:r>
            <a:r>
              <a:rPr lang="fr-FR" b="1" dirty="0" err="1">
                <a:solidFill>
                  <a:srgbClr val="0070C0"/>
                </a:solidFill>
              </a:rPr>
              <a:t>java.util</a:t>
            </a:r>
            <a:r>
              <a:rPr lang="fr-FR" b="1" dirty="0">
                <a:solidFill>
                  <a:srgbClr val="0070C0"/>
                </a:solidFill>
              </a:rPr>
              <a:t>.*; </a:t>
            </a:r>
            <a:r>
              <a:rPr lang="fr-FR" dirty="0"/>
              <a:t>// imports </a:t>
            </a:r>
            <a:r>
              <a:rPr lang="fr-FR" dirty="0" err="1"/>
              <a:t>java.util.Random</a:t>
            </a:r>
            <a:r>
              <a:rPr lang="fr-FR" dirty="0"/>
              <a:t> </a:t>
            </a:r>
            <a:r>
              <a:rPr lang="fr-FR" dirty="0" err="1"/>
              <a:t>among</a:t>
            </a:r>
            <a:r>
              <a:rPr lang="fr-FR" dirty="0"/>
              <a:t> </a:t>
            </a:r>
            <a:r>
              <a:rPr lang="fr-FR" dirty="0" err="1"/>
              <a:t>other</a:t>
            </a:r>
            <a:r>
              <a:rPr lang="fr-FR" dirty="0"/>
              <a:t> </a:t>
            </a:r>
            <a:r>
              <a:rPr lang="fr-FR" dirty="0" err="1"/>
              <a:t>things</a:t>
            </a:r>
            <a:r>
              <a:rPr lang="fr-FR" dirty="0"/>
              <a:t/>
            </a:r>
            <a:br>
              <a:rPr lang="fr-FR" dirty="0"/>
            </a:br>
            <a:r>
              <a:rPr lang="fr-FR" dirty="0"/>
              <a:t>public class </a:t>
            </a:r>
            <a:r>
              <a:rPr lang="fr-FR" dirty="0" err="1"/>
              <a:t>ImportExample</a:t>
            </a:r>
            <a:r>
              <a:rPr lang="fr-FR" dirty="0"/>
              <a:t> {</a:t>
            </a:r>
            <a:br>
              <a:rPr lang="fr-FR" dirty="0"/>
            </a:br>
            <a:r>
              <a:rPr lang="fr-FR" dirty="0"/>
              <a:t>public </a:t>
            </a:r>
            <a:r>
              <a:rPr lang="fr-FR" dirty="0" err="1"/>
              <a:t>static</a:t>
            </a:r>
            <a:r>
              <a:rPr lang="fr-FR" dirty="0"/>
              <a:t> </a:t>
            </a:r>
            <a:r>
              <a:rPr lang="fr-FR" dirty="0" err="1"/>
              <a:t>void</a:t>
            </a:r>
            <a:r>
              <a:rPr lang="fr-FR" dirty="0"/>
              <a:t> main(String[] args) {</a:t>
            </a:r>
            <a:br>
              <a:rPr lang="fr-FR" dirty="0"/>
            </a:br>
            <a:r>
              <a:rPr lang="fr-FR" dirty="0" err="1"/>
              <a:t>Random</a:t>
            </a:r>
            <a:r>
              <a:rPr lang="fr-FR" dirty="0"/>
              <a:t> r = new </a:t>
            </a:r>
            <a:r>
              <a:rPr lang="fr-FR" dirty="0" err="1"/>
              <a:t>Random</a:t>
            </a:r>
            <a:r>
              <a:rPr lang="fr-FR" dirty="0"/>
              <a:t>();</a:t>
            </a:r>
            <a:br>
              <a:rPr lang="fr-FR" dirty="0"/>
            </a:br>
            <a:r>
              <a:rPr lang="fr-FR" dirty="0" err="1"/>
              <a:t>System.out.println</a:t>
            </a:r>
            <a:r>
              <a:rPr lang="fr-FR" dirty="0"/>
              <a:t>(</a:t>
            </a:r>
            <a:r>
              <a:rPr lang="fr-FR" dirty="0" err="1"/>
              <a:t>r.nextInt</a:t>
            </a:r>
            <a:r>
              <a:rPr lang="fr-FR" dirty="0"/>
              <a:t>(10));</a:t>
            </a:r>
            <a:br>
              <a:rPr lang="fr-FR" dirty="0"/>
            </a:br>
            <a:r>
              <a:rPr lang="fr-FR" dirty="0"/>
              <a:t>}</a:t>
            </a:r>
            <a:br>
              <a:rPr lang="fr-FR" dirty="0"/>
            </a:br>
            <a:r>
              <a:rPr lang="fr-FR" dirty="0"/>
              <a:t>}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26</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1299473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3-Understanding Package Declarations and Imports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r>
              <a:rPr lang="fr-FR" b="1" dirty="0">
                <a:solidFill>
                  <a:srgbClr val="0070C0"/>
                </a:solidFill>
              </a:rPr>
              <a:t>3-1) </a:t>
            </a:r>
            <a:r>
              <a:rPr lang="fr-FR" b="1" dirty="0" err="1">
                <a:solidFill>
                  <a:srgbClr val="0070C0"/>
                </a:solidFill>
              </a:rPr>
              <a:t>Wildcards</a:t>
            </a:r>
            <a:r>
              <a:rPr lang="fr-FR" b="1" dirty="0">
                <a:solidFill>
                  <a:srgbClr val="0070C0"/>
                </a:solidFill>
              </a:rPr>
              <a:t> </a:t>
            </a:r>
            <a:r>
              <a:rPr lang="fr-FR" dirty="0"/>
              <a:t/>
            </a:r>
            <a:br>
              <a:rPr lang="fr-FR" dirty="0"/>
            </a:br>
            <a:r>
              <a:rPr lang="en-US" dirty="0"/>
              <a:t>In this example, we imported </a:t>
            </a:r>
            <a:r>
              <a:rPr lang="en-US" b="1" dirty="0" err="1">
                <a:solidFill>
                  <a:srgbClr val="0070C0"/>
                </a:solidFill>
              </a:rPr>
              <a:t>java.util.Random</a:t>
            </a:r>
            <a:r>
              <a:rPr lang="en-US" b="1" dirty="0">
                <a:solidFill>
                  <a:srgbClr val="0070C0"/>
                </a:solidFill>
              </a:rPr>
              <a:t> </a:t>
            </a:r>
            <a:r>
              <a:rPr lang="en-US" dirty="0"/>
              <a:t>and a pile of other classes. The</a:t>
            </a:r>
            <a:r>
              <a:rPr lang="en-US" b="1" dirty="0">
                <a:solidFill>
                  <a:srgbClr val="0070C0"/>
                </a:solidFill>
              </a:rPr>
              <a:t> * </a:t>
            </a:r>
            <a:r>
              <a:rPr lang="en-US" dirty="0"/>
              <a:t>is a wildcard that matches all classes in the package. Every class in the </a:t>
            </a:r>
            <a:r>
              <a:rPr lang="en-US" dirty="0" err="1"/>
              <a:t>java.util</a:t>
            </a:r>
            <a:r>
              <a:rPr lang="en-US" dirty="0"/>
              <a:t> package is available to this program when Java compiles it. It doesn’t import child packages, fields, or methods; it imports only classes. (</a:t>
            </a:r>
            <a:r>
              <a:rPr lang="en-US" i="1" dirty="0">
                <a:solidFill>
                  <a:srgbClr val="0070C0"/>
                </a:solidFill>
              </a:rPr>
              <a:t>Okay, it’s only classes for now, but there’s a special type of import called the “static import” that imports other types. You’ll learn more about that in Chapter 4.</a:t>
            </a:r>
            <a:r>
              <a:rPr lang="en-US" dirty="0"/>
              <a:t>) </a:t>
            </a:r>
          </a:p>
          <a:p>
            <a:pPr marL="0" indent="0">
              <a:buNone/>
            </a:pPr>
            <a:r>
              <a:rPr lang="en-US" dirty="0"/>
              <a:t>- You might think that including so many classes slows down your program, but it doesn’t. The compiler figures out what’s actually needed. Which approach you choose is personal preference. </a:t>
            </a:r>
            <a:br>
              <a:rPr lang="en-US" dirty="0"/>
            </a:br>
            <a:r>
              <a:rPr lang="en-US" dirty="0"/>
              <a:t>- Listing the classes used makes the code easier to read, especially for new programmers. Using the wildcard can shorten the import list. You’ll see both approaches on the exam.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27</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2181362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3-Understanding Package Declarations</a:t>
            </a:r>
            <a:br>
              <a:rPr lang="en-US" dirty="0">
                <a:solidFill>
                  <a:srgbClr val="FF0000"/>
                </a:solidFill>
              </a:rPr>
            </a:br>
            <a:r>
              <a:rPr lang="en-US" dirty="0">
                <a:solidFill>
                  <a:srgbClr val="FF0000"/>
                </a:solidFill>
              </a:rPr>
              <a:t>and Imports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r>
              <a:rPr lang="fr-FR" b="1" dirty="0">
                <a:solidFill>
                  <a:srgbClr val="0070C0"/>
                </a:solidFill>
              </a:rPr>
              <a:t>3-2) </a:t>
            </a:r>
            <a:r>
              <a:rPr lang="fr-FR" b="1" dirty="0" err="1">
                <a:solidFill>
                  <a:srgbClr val="0070C0"/>
                </a:solidFill>
              </a:rPr>
              <a:t>Redundant</a:t>
            </a:r>
            <a:r>
              <a:rPr lang="fr-FR" b="1" dirty="0">
                <a:solidFill>
                  <a:srgbClr val="0070C0"/>
                </a:solidFill>
              </a:rPr>
              <a:t> Imports </a:t>
            </a:r>
            <a:r>
              <a:rPr lang="fr-FR" dirty="0"/>
              <a:t/>
            </a:r>
            <a:br>
              <a:rPr lang="fr-FR" dirty="0"/>
            </a:br>
            <a:r>
              <a:rPr lang="en-US" dirty="0"/>
              <a:t>Wait a minute! We’ve been referring to System without an import and Java found it just fine. There’s one special package in the Java world called </a:t>
            </a:r>
            <a:r>
              <a:rPr lang="en-US" dirty="0" err="1">
                <a:solidFill>
                  <a:srgbClr val="0070C0"/>
                </a:solidFill>
              </a:rPr>
              <a:t>java.lang</a:t>
            </a:r>
            <a:r>
              <a:rPr lang="en-US" dirty="0"/>
              <a:t>. This package is special in that it is automatically imported. </a:t>
            </a:r>
          </a:p>
          <a:p>
            <a:r>
              <a:rPr lang="en-US" dirty="0"/>
              <a:t>You can still type this package in an import statement, but you don’t have to. In the following code, how many of the imports do you</a:t>
            </a:r>
            <a:br>
              <a:rPr lang="en-US" dirty="0"/>
            </a:br>
            <a:r>
              <a:rPr lang="en-US" dirty="0"/>
              <a:t>think are redundant? </a:t>
            </a:r>
            <a:br>
              <a:rPr lang="en-US" dirty="0"/>
            </a:br>
            <a:r>
              <a:rPr lang="fr-FR" dirty="0"/>
              <a:t/>
            </a:r>
            <a:br>
              <a:rPr lang="fr-FR" dirty="0"/>
            </a:br>
            <a:r>
              <a:rPr lang="en-US" dirty="0"/>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28</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2327146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3-Understanding Package Declarations</a:t>
            </a:r>
            <a:br>
              <a:rPr lang="en-US" dirty="0">
                <a:solidFill>
                  <a:srgbClr val="FF0000"/>
                </a:solidFill>
              </a:rPr>
            </a:br>
            <a:r>
              <a:rPr lang="en-US" dirty="0">
                <a:solidFill>
                  <a:srgbClr val="FF0000"/>
                </a:solidFill>
              </a:rPr>
              <a:t>and Imports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20000"/>
          </a:bodyPr>
          <a:lstStyle/>
          <a:p>
            <a:r>
              <a:rPr lang="fr-FR" b="1" dirty="0">
                <a:solidFill>
                  <a:srgbClr val="0070C0"/>
                </a:solidFill>
              </a:rPr>
              <a:t>3-2) </a:t>
            </a:r>
            <a:r>
              <a:rPr lang="fr-FR" b="1" dirty="0" err="1">
                <a:solidFill>
                  <a:srgbClr val="0070C0"/>
                </a:solidFill>
              </a:rPr>
              <a:t>Redundant</a:t>
            </a:r>
            <a:r>
              <a:rPr lang="fr-FR" b="1" dirty="0">
                <a:solidFill>
                  <a:srgbClr val="0070C0"/>
                </a:solidFill>
              </a:rPr>
              <a:t> Imports </a:t>
            </a:r>
            <a:r>
              <a:rPr lang="fr-FR" dirty="0"/>
              <a:t/>
            </a:r>
            <a:br>
              <a:rPr lang="fr-FR" dirty="0"/>
            </a:br>
            <a:r>
              <a:rPr lang="fr-FR" dirty="0"/>
              <a:t>1: import </a:t>
            </a:r>
            <a:r>
              <a:rPr lang="fr-FR" dirty="0" err="1"/>
              <a:t>java.lang.System</a:t>
            </a:r>
            <a:r>
              <a:rPr lang="fr-FR" dirty="0"/>
              <a:t>;</a:t>
            </a:r>
            <a:br>
              <a:rPr lang="fr-FR" dirty="0"/>
            </a:br>
            <a:r>
              <a:rPr lang="fr-FR" dirty="0"/>
              <a:t>2: import </a:t>
            </a:r>
            <a:r>
              <a:rPr lang="fr-FR" dirty="0" err="1"/>
              <a:t>java.lang</a:t>
            </a:r>
            <a:r>
              <a:rPr lang="fr-FR" dirty="0"/>
              <a:t>.*;</a:t>
            </a:r>
            <a:br>
              <a:rPr lang="fr-FR" dirty="0"/>
            </a:br>
            <a:r>
              <a:rPr lang="fr-FR" dirty="0"/>
              <a:t>3: import </a:t>
            </a:r>
            <a:r>
              <a:rPr lang="fr-FR" dirty="0" err="1"/>
              <a:t>java.util.Random</a:t>
            </a:r>
            <a:r>
              <a:rPr lang="fr-FR" dirty="0"/>
              <a:t>;</a:t>
            </a:r>
            <a:br>
              <a:rPr lang="fr-FR" dirty="0"/>
            </a:br>
            <a:r>
              <a:rPr lang="fr-FR" dirty="0"/>
              <a:t>4: import </a:t>
            </a:r>
            <a:r>
              <a:rPr lang="fr-FR" dirty="0" err="1"/>
              <a:t>java.util</a:t>
            </a:r>
            <a:r>
              <a:rPr lang="fr-FR" dirty="0"/>
              <a:t>.*;</a:t>
            </a:r>
            <a:br>
              <a:rPr lang="fr-FR" dirty="0"/>
            </a:br>
            <a:r>
              <a:rPr lang="fr-FR" dirty="0"/>
              <a:t>5: public class </a:t>
            </a:r>
            <a:r>
              <a:rPr lang="fr-FR" dirty="0" err="1"/>
              <a:t>ImportExample</a:t>
            </a:r>
            <a:r>
              <a:rPr lang="fr-FR" dirty="0"/>
              <a:t> {</a:t>
            </a:r>
            <a:br>
              <a:rPr lang="fr-FR" dirty="0"/>
            </a:br>
            <a:r>
              <a:rPr lang="fr-FR" dirty="0"/>
              <a:t>6: public </a:t>
            </a:r>
            <a:r>
              <a:rPr lang="fr-FR" dirty="0" err="1"/>
              <a:t>static</a:t>
            </a:r>
            <a:r>
              <a:rPr lang="fr-FR" dirty="0"/>
              <a:t> </a:t>
            </a:r>
            <a:r>
              <a:rPr lang="fr-FR" dirty="0" err="1"/>
              <a:t>void</a:t>
            </a:r>
            <a:r>
              <a:rPr lang="fr-FR" dirty="0"/>
              <a:t> main(String[] args) {</a:t>
            </a:r>
            <a:br>
              <a:rPr lang="fr-FR" dirty="0"/>
            </a:br>
            <a:r>
              <a:rPr lang="fr-FR" dirty="0"/>
              <a:t>7: </a:t>
            </a:r>
            <a:r>
              <a:rPr lang="fr-FR" dirty="0" err="1"/>
              <a:t>Random</a:t>
            </a:r>
            <a:r>
              <a:rPr lang="fr-FR" dirty="0"/>
              <a:t> r = new </a:t>
            </a:r>
            <a:r>
              <a:rPr lang="fr-FR" dirty="0" err="1"/>
              <a:t>Random</a:t>
            </a:r>
            <a:r>
              <a:rPr lang="fr-FR" dirty="0"/>
              <a:t>();</a:t>
            </a:r>
            <a:br>
              <a:rPr lang="fr-FR" dirty="0"/>
            </a:br>
            <a:r>
              <a:rPr lang="fr-FR" dirty="0"/>
              <a:t>8: </a:t>
            </a:r>
            <a:r>
              <a:rPr lang="fr-FR" dirty="0" err="1"/>
              <a:t>System.out.println</a:t>
            </a:r>
            <a:r>
              <a:rPr lang="fr-FR" dirty="0"/>
              <a:t>(</a:t>
            </a:r>
            <a:r>
              <a:rPr lang="fr-FR" dirty="0" err="1"/>
              <a:t>r.nextInt</a:t>
            </a:r>
            <a:r>
              <a:rPr lang="fr-FR" dirty="0"/>
              <a:t>(10));</a:t>
            </a:r>
            <a:br>
              <a:rPr lang="fr-FR" dirty="0"/>
            </a:br>
            <a:r>
              <a:rPr lang="fr-FR" dirty="0"/>
              <a:t>9: }</a:t>
            </a:r>
            <a:br>
              <a:rPr lang="fr-FR" dirty="0"/>
            </a:br>
            <a:r>
              <a:rPr lang="fr-FR" dirty="0"/>
              <a:t>10: }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29</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2489334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lstStyle/>
          <a:p>
            <a:r>
              <a:rPr lang="en-US" b="1" noProof="1"/>
              <a:t>Chapter</a:t>
            </a:r>
            <a:r>
              <a:rPr lang="fr-FR" b="1" dirty="0"/>
              <a:t> 1 : </a:t>
            </a:r>
            <a:r>
              <a:rPr lang="en-US" noProof="1"/>
              <a:t>Java Building Blocks</a:t>
            </a:r>
            <a:endParaRPr lang="fr-FR" b="1" dirty="0"/>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lnSpcReduction="10000"/>
          </a:bodyPr>
          <a:lstStyle/>
          <a:p>
            <a:pPr marL="0" indent="0">
              <a:buNone/>
            </a:pPr>
            <a:r>
              <a:rPr lang="en-US" b="1" dirty="0">
                <a:solidFill>
                  <a:srgbClr val="FF0000"/>
                </a:solidFill>
              </a:rPr>
              <a:t>OCA EXAM OBJECTIVES COVERED IN THIS CHAPTER(2/2):</a:t>
            </a:r>
            <a:r>
              <a:rPr lang="en-US" dirty="0">
                <a:solidFill>
                  <a:srgbClr val="FF0000"/>
                </a:solidFill>
              </a:rPr>
              <a:t> </a:t>
            </a:r>
            <a:endParaRPr lang="en-US" dirty="0"/>
          </a:p>
          <a:p>
            <a:pPr marL="0" indent="0">
              <a:buNone/>
            </a:pPr>
            <a:r>
              <a:rPr lang="en-US" dirty="0"/>
              <a:t>✓ </a:t>
            </a:r>
            <a:r>
              <a:rPr lang="en-US" b="1" dirty="0"/>
              <a:t>Working with Java Data Types</a:t>
            </a:r>
            <a:br>
              <a:rPr lang="en-US" b="1" dirty="0"/>
            </a:br>
            <a:r>
              <a:rPr lang="en-US" dirty="0"/>
              <a:t>■ Declare and initialize variables (including casting or primitive</a:t>
            </a:r>
            <a:br>
              <a:rPr lang="en-US" dirty="0"/>
            </a:br>
            <a:r>
              <a:rPr lang="en-US" dirty="0"/>
              <a:t>types)</a:t>
            </a:r>
            <a:br>
              <a:rPr lang="en-US" dirty="0"/>
            </a:br>
            <a:r>
              <a:rPr lang="en-US" dirty="0"/>
              <a:t>■ Differentiate between object reference variables and primitive variables</a:t>
            </a:r>
            <a:br>
              <a:rPr lang="en-US" dirty="0"/>
            </a:br>
            <a:r>
              <a:rPr lang="en-US" dirty="0"/>
              <a:t>■ Know how to read or write to object fields</a:t>
            </a:r>
            <a:br>
              <a:rPr lang="en-US" dirty="0"/>
            </a:br>
            <a:r>
              <a:rPr lang="en-US" dirty="0"/>
              <a:t>■ Explain an Object’s Lifecycle (creation, “dereference by</a:t>
            </a:r>
            <a:br>
              <a:rPr lang="en-US" dirty="0"/>
            </a:br>
            <a:r>
              <a:rPr lang="en-US" dirty="0"/>
              <a:t>reassignment” and garbage collection </a:t>
            </a:r>
            <a:br>
              <a:rPr lang="en-US" dirty="0"/>
            </a:br>
            <a:endParaRPr lang="fr-FR" dirty="0"/>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3</a:t>
            </a:fld>
            <a:endParaRPr lang="fr-FR"/>
          </a:p>
        </p:txBody>
      </p:sp>
      <p:sp>
        <p:nvSpPr>
          <p:cNvPr id="4" name="Espace réservé du pied de page 3">
            <a:extLst>
              <a:ext uri="{FF2B5EF4-FFF2-40B4-BE49-F238E27FC236}">
                <a16:creationId xmlns:a16="http://schemas.microsoft.com/office/drawing/2014/main" xmlns="" id="{70EBA012-2612-4B61-9F61-D6757D3DA121}"/>
              </a:ext>
            </a:extLst>
          </p:cNvPr>
          <p:cNvSpPr>
            <a:spLocks noGrp="1"/>
          </p:cNvSpPr>
          <p:nvPr>
            <p:ph type="ftr" sz="quarter" idx="11"/>
          </p:nvPr>
        </p:nvSpPr>
        <p:spPr/>
        <p:txBody>
          <a:bodyPr/>
          <a:lstStyle/>
          <a:p>
            <a:r>
              <a:rPr lang="en-US" dirty="0"/>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343959A6-DB24-4A50-947D-B5DAF9561075}"/>
              </a:ext>
            </a:extLst>
          </p:cNvPr>
          <p:cNvSpPr>
            <a:spLocks noGrp="1"/>
          </p:cNvSpPr>
          <p:nvPr>
            <p:ph type="dt" sz="half" idx="10"/>
          </p:nvPr>
        </p:nvSpPr>
        <p:spPr/>
        <p:txBody>
          <a:bodyPr/>
          <a:lstStyle/>
          <a:p>
            <a:fld id="{A5748C61-535E-4137-9564-47147FF2D6F3}" type="datetime1">
              <a:rPr lang="fr-FR" smtClean="0"/>
              <a:t>23/06/2023</a:t>
            </a:fld>
            <a:endParaRPr lang="fr-FR"/>
          </a:p>
        </p:txBody>
      </p:sp>
    </p:spTree>
    <p:extLst>
      <p:ext uri="{BB962C8B-B14F-4D97-AF65-F5344CB8AC3E}">
        <p14:creationId xmlns:p14="http://schemas.microsoft.com/office/powerpoint/2010/main" val="4032354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3-Understanding Package Declarations</a:t>
            </a:r>
            <a:br>
              <a:rPr lang="en-US" dirty="0">
                <a:solidFill>
                  <a:srgbClr val="FF0000"/>
                </a:solidFill>
              </a:rPr>
            </a:br>
            <a:r>
              <a:rPr lang="en-US" dirty="0">
                <a:solidFill>
                  <a:srgbClr val="FF0000"/>
                </a:solidFill>
              </a:rPr>
              <a:t>and Imports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a:bodyPr>
          <a:lstStyle/>
          <a:p>
            <a:r>
              <a:rPr lang="fr-FR" b="1" dirty="0">
                <a:solidFill>
                  <a:srgbClr val="0070C0"/>
                </a:solidFill>
              </a:rPr>
              <a:t>3-2) </a:t>
            </a:r>
            <a:r>
              <a:rPr lang="fr-FR" b="1" dirty="0" err="1">
                <a:solidFill>
                  <a:srgbClr val="0070C0"/>
                </a:solidFill>
              </a:rPr>
              <a:t>Redundant</a:t>
            </a:r>
            <a:r>
              <a:rPr lang="fr-FR" b="1" dirty="0">
                <a:solidFill>
                  <a:srgbClr val="0070C0"/>
                </a:solidFill>
              </a:rPr>
              <a:t> Imports </a:t>
            </a:r>
            <a:r>
              <a:rPr lang="fr-FR" dirty="0"/>
              <a:t/>
            </a:r>
            <a:br>
              <a:rPr lang="fr-FR" dirty="0"/>
            </a:br>
            <a:r>
              <a:rPr lang="en-US" dirty="0"/>
              <a:t>The answer is that three of the imports are redundant. Lines 1 and 2 are redundant</a:t>
            </a:r>
            <a:br>
              <a:rPr lang="en-US" dirty="0"/>
            </a:br>
            <a:r>
              <a:rPr lang="en-US" dirty="0"/>
              <a:t>because everything in </a:t>
            </a:r>
            <a:r>
              <a:rPr lang="en-US" dirty="0" err="1"/>
              <a:t>java.lang</a:t>
            </a:r>
            <a:r>
              <a:rPr lang="en-US" dirty="0"/>
              <a:t> is automatically considered to be imported. Line 4 is also redundant in this example because Random is already imported from </a:t>
            </a:r>
            <a:r>
              <a:rPr lang="en-US" dirty="0" err="1"/>
              <a:t>java.util.Random</a:t>
            </a:r>
            <a:r>
              <a:rPr lang="en-US" dirty="0"/>
              <a:t>.</a:t>
            </a:r>
            <a:br>
              <a:rPr lang="en-US" dirty="0"/>
            </a:br>
            <a:r>
              <a:rPr lang="en-US" dirty="0"/>
              <a:t>If line 3 wasn’t present, java.util.* wouldn’t be redundant, though, since it would cover importing Random. </a:t>
            </a:r>
            <a:br>
              <a:rPr lang="en-US" dirty="0"/>
            </a:br>
            <a:r>
              <a:rPr lang="en-US" i="1" dirty="0">
                <a:solidFill>
                  <a:srgbClr val="0070C0"/>
                </a:solidFill>
              </a:rPr>
              <a:t>Another case of redundancy involves importing a class that is in the same package as the class importing it. Java automatically looks in the current package for other classes. </a:t>
            </a:r>
            <a:endParaRPr lang="fr-FR" b="1" i="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30</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1089435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3-Understanding Package Declarations</a:t>
            </a:r>
            <a:br>
              <a:rPr lang="en-US" dirty="0">
                <a:solidFill>
                  <a:srgbClr val="FF0000"/>
                </a:solidFill>
              </a:rPr>
            </a:br>
            <a:r>
              <a:rPr lang="en-US" dirty="0">
                <a:solidFill>
                  <a:srgbClr val="FF0000"/>
                </a:solidFill>
              </a:rPr>
              <a:t>and Imports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a:bodyPr>
          <a:lstStyle/>
          <a:p>
            <a:r>
              <a:rPr lang="fr-FR" b="1" dirty="0">
                <a:solidFill>
                  <a:srgbClr val="0070C0"/>
                </a:solidFill>
              </a:rPr>
              <a:t>3-2) </a:t>
            </a:r>
            <a:r>
              <a:rPr lang="fr-FR" b="1" dirty="0" err="1">
                <a:solidFill>
                  <a:srgbClr val="0070C0"/>
                </a:solidFill>
              </a:rPr>
              <a:t>Redundant</a:t>
            </a:r>
            <a:r>
              <a:rPr lang="fr-FR" b="1" dirty="0">
                <a:solidFill>
                  <a:srgbClr val="0070C0"/>
                </a:solidFill>
              </a:rPr>
              <a:t> Imports </a:t>
            </a:r>
            <a:r>
              <a:rPr lang="fr-FR" dirty="0"/>
              <a:t/>
            </a:r>
            <a:br>
              <a:rPr lang="fr-FR" dirty="0"/>
            </a:br>
            <a:r>
              <a:rPr lang="en-US" dirty="0"/>
              <a:t>Let’s take a look at one more example to make sure you understand the edge cases for imports. For this example, Files and Paths are both in the package </a:t>
            </a:r>
            <a:r>
              <a:rPr lang="en-US" b="1" dirty="0" err="1">
                <a:solidFill>
                  <a:srgbClr val="0070C0"/>
                </a:solidFill>
              </a:rPr>
              <a:t>java.nio.file</a:t>
            </a:r>
            <a:r>
              <a:rPr lang="en-US" dirty="0"/>
              <a:t>. You don’t need to memorize this package for the OCA exam (but you should know it for the OCP exam). </a:t>
            </a:r>
          </a:p>
          <a:p>
            <a:r>
              <a:rPr lang="en-US" dirty="0"/>
              <a:t>When testing your understanding of packages and imports, the OCA exam will use packages you may never have seen before. The question will let you know which</a:t>
            </a:r>
            <a:br>
              <a:rPr lang="en-US" dirty="0"/>
            </a:br>
            <a:r>
              <a:rPr lang="en-US" dirty="0"/>
              <a:t>package the class is in if you need to know that in order to answer the question. </a:t>
            </a:r>
            <a:endParaRPr lang="fr-FR" b="1" i="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31</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3593680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3-Understanding Package Declarations</a:t>
            </a:r>
            <a:br>
              <a:rPr lang="en-US" dirty="0">
                <a:solidFill>
                  <a:srgbClr val="FF0000"/>
                </a:solidFill>
              </a:rPr>
            </a:br>
            <a:r>
              <a:rPr lang="en-US" dirty="0">
                <a:solidFill>
                  <a:srgbClr val="FF0000"/>
                </a:solidFill>
              </a:rPr>
              <a:t>and Imports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20000"/>
          </a:bodyPr>
          <a:lstStyle/>
          <a:p>
            <a:r>
              <a:rPr lang="fr-FR" b="1" dirty="0">
                <a:solidFill>
                  <a:srgbClr val="0070C0"/>
                </a:solidFill>
              </a:rPr>
              <a:t>3-2) </a:t>
            </a:r>
            <a:r>
              <a:rPr lang="fr-FR" b="1" dirty="0" err="1">
                <a:solidFill>
                  <a:srgbClr val="0070C0"/>
                </a:solidFill>
              </a:rPr>
              <a:t>Redundant</a:t>
            </a:r>
            <a:r>
              <a:rPr lang="fr-FR" b="1" dirty="0">
                <a:solidFill>
                  <a:srgbClr val="0070C0"/>
                </a:solidFill>
              </a:rPr>
              <a:t> Imports </a:t>
            </a:r>
            <a:r>
              <a:rPr lang="fr-FR" dirty="0"/>
              <a:t/>
            </a:r>
            <a:br>
              <a:rPr lang="fr-FR" dirty="0"/>
            </a:br>
            <a:r>
              <a:rPr lang="en-US" dirty="0"/>
              <a:t>What imports do you think would work to get this code to compile?</a:t>
            </a:r>
            <a:br>
              <a:rPr lang="en-US" dirty="0"/>
            </a:br>
            <a:r>
              <a:rPr lang="en-US" dirty="0">
                <a:solidFill>
                  <a:srgbClr val="0070C0"/>
                </a:solidFill>
              </a:rPr>
              <a:t>public class </a:t>
            </a:r>
            <a:r>
              <a:rPr lang="en-US" dirty="0" err="1">
                <a:solidFill>
                  <a:srgbClr val="0070C0"/>
                </a:solidFill>
              </a:rPr>
              <a:t>InputImports</a:t>
            </a:r>
            <a:r>
              <a:rPr lang="en-US" dirty="0">
                <a:solidFill>
                  <a:srgbClr val="0070C0"/>
                </a:solidFill>
              </a:rPr>
              <a:t> {</a:t>
            </a:r>
            <a:br>
              <a:rPr lang="en-US" dirty="0">
                <a:solidFill>
                  <a:srgbClr val="0070C0"/>
                </a:solidFill>
              </a:rPr>
            </a:br>
            <a:r>
              <a:rPr lang="en-US" dirty="0">
                <a:solidFill>
                  <a:srgbClr val="0070C0"/>
                </a:solidFill>
              </a:rPr>
              <a:t>public void read(Files files) {</a:t>
            </a:r>
            <a:br>
              <a:rPr lang="en-US" dirty="0">
                <a:solidFill>
                  <a:srgbClr val="0070C0"/>
                </a:solidFill>
              </a:rPr>
            </a:br>
            <a:r>
              <a:rPr lang="en-US" dirty="0" err="1">
                <a:solidFill>
                  <a:srgbClr val="0070C0"/>
                </a:solidFill>
              </a:rPr>
              <a:t>Paths.get</a:t>
            </a:r>
            <a:r>
              <a:rPr lang="en-US" dirty="0">
                <a:solidFill>
                  <a:srgbClr val="0070C0"/>
                </a:solidFill>
              </a:rPr>
              <a:t>("name");</a:t>
            </a:r>
            <a:br>
              <a:rPr lang="en-US" dirty="0">
                <a:solidFill>
                  <a:srgbClr val="0070C0"/>
                </a:solidFill>
              </a:rPr>
            </a:br>
            <a:r>
              <a:rPr lang="en-US" dirty="0">
                <a:solidFill>
                  <a:srgbClr val="0070C0"/>
                </a:solidFill>
              </a:rPr>
              <a:t>}</a:t>
            </a:r>
            <a:br>
              <a:rPr lang="en-US" dirty="0">
                <a:solidFill>
                  <a:srgbClr val="0070C0"/>
                </a:solidFill>
              </a:rPr>
            </a:br>
            <a:r>
              <a:rPr lang="en-US" dirty="0">
                <a:solidFill>
                  <a:srgbClr val="0070C0"/>
                </a:solidFill>
              </a:rPr>
              <a:t>} </a:t>
            </a:r>
            <a:r>
              <a:rPr lang="en-US" dirty="0"/>
              <a:t/>
            </a:r>
            <a:br>
              <a:rPr lang="en-US" dirty="0"/>
            </a:br>
            <a:r>
              <a:rPr lang="en-US" dirty="0"/>
              <a:t>There are two possible answers. The shorter one is to use a wildcard to import both at</a:t>
            </a:r>
            <a:br>
              <a:rPr lang="en-US" dirty="0"/>
            </a:br>
            <a:r>
              <a:rPr lang="en-US" dirty="0"/>
              <a:t>the same time:</a:t>
            </a:r>
            <a:br>
              <a:rPr lang="en-US" dirty="0"/>
            </a:br>
            <a:r>
              <a:rPr lang="en-US" dirty="0">
                <a:solidFill>
                  <a:srgbClr val="0070C0"/>
                </a:solidFill>
              </a:rPr>
              <a:t>import </a:t>
            </a:r>
            <a:r>
              <a:rPr lang="en-US" dirty="0" err="1">
                <a:solidFill>
                  <a:srgbClr val="0070C0"/>
                </a:solidFill>
              </a:rPr>
              <a:t>java.nio.file</a:t>
            </a:r>
            <a:r>
              <a:rPr lang="en-US" dirty="0">
                <a:solidFill>
                  <a:srgbClr val="0070C0"/>
                </a:solidFill>
              </a:rPr>
              <a:t>.*;</a:t>
            </a:r>
            <a:r>
              <a:rPr lang="en-US" dirty="0"/>
              <a:t/>
            </a:r>
            <a:br>
              <a:rPr lang="en-US" dirty="0"/>
            </a:br>
            <a:r>
              <a:rPr lang="en-US" dirty="0"/>
              <a:t>The other answer is to import both classes explicitly:</a:t>
            </a:r>
            <a:br>
              <a:rPr lang="en-US" dirty="0"/>
            </a:br>
            <a:r>
              <a:rPr lang="en-US" dirty="0">
                <a:solidFill>
                  <a:srgbClr val="0070C0"/>
                </a:solidFill>
              </a:rPr>
              <a:t>import </a:t>
            </a:r>
            <a:r>
              <a:rPr lang="en-US" dirty="0" err="1">
                <a:solidFill>
                  <a:srgbClr val="0070C0"/>
                </a:solidFill>
              </a:rPr>
              <a:t>java.nio.file.Files</a:t>
            </a:r>
            <a:r>
              <a:rPr lang="en-US" dirty="0">
                <a:solidFill>
                  <a:srgbClr val="0070C0"/>
                </a:solidFill>
              </a:rPr>
              <a:t>;</a:t>
            </a:r>
            <a:br>
              <a:rPr lang="en-US" dirty="0">
                <a:solidFill>
                  <a:srgbClr val="0070C0"/>
                </a:solidFill>
              </a:rPr>
            </a:br>
            <a:r>
              <a:rPr lang="en-US" dirty="0">
                <a:solidFill>
                  <a:srgbClr val="0070C0"/>
                </a:solidFill>
              </a:rPr>
              <a:t>import </a:t>
            </a:r>
            <a:r>
              <a:rPr lang="en-US" dirty="0" err="1">
                <a:solidFill>
                  <a:srgbClr val="0070C0"/>
                </a:solidFill>
              </a:rPr>
              <a:t>java.nio.file.Paths</a:t>
            </a:r>
            <a:r>
              <a:rPr lang="en-US" dirty="0">
                <a:solidFill>
                  <a:srgbClr val="0070C0"/>
                </a:solidFill>
              </a:rPr>
              <a:t>; </a:t>
            </a:r>
            <a:endParaRPr lang="fr-FR" b="1" i="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32</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2749059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3-Understanding Package Declarations</a:t>
            </a:r>
            <a:br>
              <a:rPr lang="en-US" dirty="0">
                <a:solidFill>
                  <a:srgbClr val="FF0000"/>
                </a:solidFill>
              </a:rPr>
            </a:br>
            <a:r>
              <a:rPr lang="en-US" dirty="0">
                <a:solidFill>
                  <a:srgbClr val="FF0000"/>
                </a:solidFill>
              </a:rPr>
              <a:t>and Imports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a:bodyPr>
          <a:lstStyle/>
          <a:p>
            <a:r>
              <a:rPr lang="fr-FR" b="1" dirty="0">
                <a:solidFill>
                  <a:srgbClr val="0070C0"/>
                </a:solidFill>
              </a:rPr>
              <a:t>3-3) </a:t>
            </a:r>
            <a:r>
              <a:rPr lang="fr-FR" b="1" dirty="0" err="1">
                <a:solidFill>
                  <a:srgbClr val="0070C0"/>
                </a:solidFill>
              </a:rPr>
              <a:t>Naming</a:t>
            </a:r>
            <a:r>
              <a:rPr lang="fr-FR" b="1" dirty="0">
                <a:solidFill>
                  <a:srgbClr val="0070C0"/>
                </a:solidFill>
              </a:rPr>
              <a:t> </a:t>
            </a:r>
            <a:r>
              <a:rPr lang="fr-FR" b="1" dirty="0" err="1">
                <a:solidFill>
                  <a:srgbClr val="0070C0"/>
                </a:solidFill>
              </a:rPr>
              <a:t>Conflicts</a:t>
            </a:r>
            <a:r>
              <a:rPr lang="fr-FR" b="1" dirty="0">
                <a:solidFill>
                  <a:srgbClr val="0070C0"/>
                </a:solidFill>
              </a:rPr>
              <a:t> </a:t>
            </a:r>
            <a:r>
              <a:rPr lang="fr-FR" dirty="0"/>
              <a:t/>
            </a:r>
            <a:br>
              <a:rPr lang="fr-FR" dirty="0"/>
            </a:br>
            <a:r>
              <a:rPr lang="en-US" dirty="0"/>
              <a:t>One of the reasons for using packages is so that class names don’t have to be unique across all of Java. This means you’ll sometimes want to import a class that can be found in multiple places.</a:t>
            </a:r>
          </a:p>
          <a:p>
            <a:r>
              <a:rPr lang="en-US" dirty="0"/>
              <a:t> A common example of this is the </a:t>
            </a:r>
            <a:r>
              <a:rPr lang="en-US" dirty="0">
                <a:solidFill>
                  <a:srgbClr val="0070C0"/>
                </a:solidFill>
              </a:rPr>
              <a:t>Date</a:t>
            </a:r>
            <a:r>
              <a:rPr lang="en-US" dirty="0"/>
              <a:t> class. Java provides implementations</a:t>
            </a:r>
            <a:br>
              <a:rPr lang="en-US" dirty="0"/>
            </a:br>
            <a:r>
              <a:rPr lang="en-US" dirty="0"/>
              <a:t>of </a:t>
            </a:r>
            <a:r>
              <a:rPr lang="en-US" dirty="0" err="1">
                <a:solidFill>
                  <a:srgbClr val="0070C0"/>
                </a:solidFill>
              </a:rPr>
              <a:t>java.util.Date</a:t>
            </a:r>
            <a:r>
              <a:rPr lang="en-US" dirty="0">
                <a:solidFill>
                  <a:srgbClr val="0070C0"/>
                </a:solidFill>
              </a:rPr>
              <a:t> </a:t>
            </a:r>
            <a:r>
              <a:rPr lang="en-US" dirty="0"/>
              <a:t>and </a:t>
            </a:r>
            <a:r>
              <a:rPr lang="en-US" dirty="0" err="1">
                <a:solidFill>
                  <a:srgbClr val="0070C0"/>
                </a:solidFill>
              </a:rPr>
              <a:t>java.sql.Date</a:t>
            </a:r>
            <a:r>
              <a:rPr lang="en-US" dirty="0"/>
              <a:t>. This is another example where you don’t need to</a:t>
            </a:r>
            <a:br>
              <a:rPr lang="en-US" dirty="0"/>
            </a:br>
            <a:r>
              <a:rPr lang="en-US" dirty="0"/>
              <a:t>know the package names for the OCA exam—they will be provided to you. What import could we use if we want the </a:t>
            </a:r>
            <a:r>
              <a:rPr lang="en-US" dirty="0" err="1">
                <a:solidFill>
                  <a:srgbClr val="0070C0"/>
                </a:solidFill>
              </a:rPr>
              <a:t>java.util.Date</a:t>
            </a:r>
            <a:r>
              <a:rPr lang="en-US" dirty="0">
                <a:solidFill>
                  <a:srgbClr val="0070C0"/>
                </a:solidFill>
              </a:rPr>
              <a:t> </a:t>
            </a:r>
            <a:r>
              <a:rPr lang="en-US" dirty="0"/>
              <a:t>version?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33</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23597325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3-Understanding Package Declarations</a:t>
            </a:r>
            <a:br>
              <a:rPr lang="en-US" dirty="0">
                <a:solidFill>
                  <a:srgbClr val="FF0000"/>
                </a:solidFill>
              </a:rPr>
            </a:br>
            <a:r>
              <a:rPr lang="en-US" dirty="0">
                <a:solidFill>
                  <a:srgbClr val="FF0000"/>
                </a:solidFill>
              </a:rPr>
              <a:t>and Imports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20000"/>
          </a:bodyPr>
          <a:lstStyle/>
          <a:p>
            <a:r>
              <a:rPr lang="fr-FR" b="1" dirty="0">
                <a:solidFill>
                  <a:srgbClr val="0070C0"/>
                </a:solidFill>
              </a:rPr>
              <a:t>3-3) </a:t>
            </a:r>
            <a:r>
              <a:rPr lang="fr-FR" b="1" dirty="0" err="1">
                <a:solidFill>
                  <a:srgbClr val="0070C0"/>
                </a:solidFill>
              </a:rPr>
              <a:t>Naming</a:t>
            </a:r>
            <a:r>
              <a:rPr lang="fr-FR" b="1" dirty="0">
                <a:solidFill>
                  <a:srgbClr val="0070C0"/>
                </a:solidFill>
              </a:rPr>
              <a:t> </a:t>
            </a:r>
            <a:r>
              <a:rPr lang="fr-FR" b="1" dirty="0" err="1">
                <a:solidFill>
                  <a:srgbClr val="0070C0"/>
                </a:solidFill>
              </a:rPr>
              <a:t>Conflicts</a:t>
            </a:r>
            <a:r>
              <a:rPr lang="fr-FR" b="1" dirty="0">
                <a:solidFill>
                  <a:srgbClr val="0070C0"/>
                </a:solidFill>
              </a:rPr>
              <a:t> </a:t>
            </a:r>
            <a:r>
              <a:rPr lang="fr-FR" dirty="0"/>
              <a:t/>
            </a:r>
            <a:br>
              <a:rPr lang="fr-FR" dirty="0"/>
            </a:br>
            <a:endParaRPr lang="fr-FR" dirty="0"/>
          </a:p>
          <a:p>
            <a:r>
              <a:rPr lang="en-US" dirty="0">
                <a:solidFill>
                  <a:srgbClr val="0070C0"/>
                </a:solidFill>
              </a:rPr>
              <a:t>public class Conflicts {</a:t>
            </a:r>
            <a:br>
              <a:rPr lang="en-US" dirty="0">
                <a:solidFill>
                  <a:srgbClr val="0070C0"/>
                </a:solidFill>
              </a:rPr>
            </a:br>
            <a:r>
              <a:rPr lang="en-US" dirty="0">
                <a:solidFill>
                  <a:srgbClr val="0070C0"/>
                </a:solidFill>
              </a:rPr>
              <a:t>Date </a:t>
            </a:r>
            <a:r>
              <a:rPr lang="en-US" dirty="0" err="1">
                <a:solidFill>
                  <a:srgbClr val="0070C0"/>
                </a:solidFill>
              </a:rPr>
              <a:t>date</a:t>
            </a:r>
            <a:r>
              <a:rPr lang="en-US" dirty="0">
                <a:solidFill>
                  <a:srgbClr val="0070C0"/>
                </a:solidFill>
              </a:rPr>
              <a:t>;</a:t>
            </a:r>
            <a:br>
              <a:rPr lang="en-US" dirty="0">
                <a:solidFill>
                  <a:srgbClr val="0070C0"/>
                </a:solidFill>
              </a:rPr>
            </a:br>
            <a:r>
              <a:rPr lang="en-US" dirty="0">
                <a:solidFill>
                  <a:srgbClr val="0070C0"/>
                </a:solidFill>
              </a:rPr>
              <a:t>// some more code</a:t>
            </a:r>
            <a:br>
              <a:rPr lang="en-US" dirty="0">
                <a:solidFill>
                  <a:srgbClr val="0070C0"/>
                </a:solidFill>
              </a:rPr>
            </a:br>
            <a:r>
              <a:rPr lang="en-US" dirty="0">
                <a:solidFill>
                  <a:srgbClr val="0070C0"/>
                </a:solidFill>
              </a:rPr>
              <a:t>}</a:t>
            </a:r>
            <a:r>
              <a:rPr lang="en-US" dirty="0"/>
              <a:t/>
            </a:r>
            <a:br>
              <a:rPr lang="en-US" dirty="0"/>
            </a:br>
            <a:r>
              <a:rPr lang="en-US" dirty="0"/>
              <a:t>The answer should be easy by now. You can write either </a:t>
            </a:r>
            <a:r>
              <a:rPr lang="en-US" b="1" dirty="0"/>
              <a:t>import </a:t>
            </a:r>
            <a:r>
              <a:rPr lang="en-US" b="1" dirty="0" err="1"/>
              <a:t>java.util</a:t>
            </a:r>
            <a:r>
              <a:rPr lang="en-US" b="1" dirty="0"/>
              <a:t>.*; </a:t>
            </a:r>
            <a:r>
              <a:rPr lang="en-US" dirty="0"/>
              <a:t>or</a:t>
            </a:r>
            <a:br>
              <a:rPr lang="en-US" dirty="0"/>
            </a:br>
            <a:r>
              <a:rPr lang="en-US" b="1" dirty="0"/>
              <a:t>import </a:t>
            </a:r>
            <a:r>
              <a:rPr lang="en-US" b="1" dirty="0" err="1"/>
              <a:t>java.util.Date</a:t>
            </a:r>
            <a:r>
              <a:rPr lang="en-US" b="1" dirty="0"/>
              <a:t>;</a:t>
            </a:r>
            <a:r>
              <a:rPr lang="en-US" dirty="0"/>
              <a:t>. The tricky cases come about when other imports are present: </a:t>
            </a:r>
            <a:br>
              <a:rPr lang="en-US" dirty="0"/>
            </a:br>
            <a:r>
              <a:rPr lang="en-US" dirty="0"/>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34</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1516842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3-Understanding Package Declarations</a:t>
            </a:r>
            <a:br>
              <a:rPr lang="en-US" dirty="0">
                <a:solidFill>
                  <a:srgbClr val="FF0000"/>
                </a:solidFill>
              </a:rPr>
            </a:br>
            <a:r>
              <a:rPr lang="en-US" dirty="0">
                <a:solidFill>
                  <a:srgbClr val="FF0000"/>
                </a:solidFill>
              </a:rPr>
              <a:t>and Imports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r>
              <a:rPr lang="fr-FR" b="1" dirty="0">
                <a:solidFill>
                  <a:srgbClr val="0070C0"/>
                </a:solidFill>
              </a:rPr>
              <a:t>3-3) </a:t>
            </a:r>
            <a:r>
              <a:rPr lang="fr-FR" b="1" dirty="0" err="1">
                <a:solidFill>
                  <a:srgbClr val="0070C0"/>
                </a:solidFill>
              </a:rPr>
              <a:t>Naming</a:t>
            </a:r>
            <a:r>
              <a:rPr lang="fr-FR" b="1" dirty="0">
                <a:solidFill>
                  <a:srgbClr val="0070C0"/>
                </a:solidFill>
              </a:rPr>
              <a:t> </a:t>
            </a:r>
            <a:r>
              <a:rPr lang="fr-FR" b="1" dirty="0" err="1">
                <a:solidFill>
                  <a:srgbClr val="0070C0"/>
                </a:solidFill>
              </a:rPr>
              <a:t>Conflicts</a:t>
            </a:r>
            <a:r>
              <a:rPr lang="fr-FR" b="1" dirty="0">
                <a:solidFill>
                  <a:srgbClr val="0070C0"/>
                </a:solidFill>
              </a:rPr>
              <a:t> </a:t>
            </a:r>
            <a:endParaRPr lang="fr-FR" dirty="0"/>
          </a:p>
          <a:p>
            <a:r>
              <a:rPr lang="en-US" dirty="0"/>
              <a:t>import </a:t>
            </a:r>
            <a:r>
              <a:rPr lang="en-US" dirty="0" err="1"/>
              <a:t>java.util</a:t>
            </a:r>
            <a:r>
              <a:rPr lang="en-US" dirty="0"/>
              <a:t>.*;</a:t>
            </a:r>
            <a:br>
              <a:rPr lang="en-US" dirty="0"/>
            </a:br>
            <a:r>
              <a:rPr lang="en-US" dirty="0"/>
              <a:t>import </a:t>
            </a:r>
            <a:r>
              <a:rPr lang="en-US" dirty="0" err="1"/>
              <a:t>java.sql</a:t>
            </a:r>
            <a:r>
              <a:rPr lang="en-US" dirty="0"/>
              <a:t>.*; // DOES NOT COMPILE</a:t>
            </a:r>
            <a:br>
              <a:rPr lang="en-US" dirty="0"/>
            </a:br>
            <a:r>
              <a:rPr lang="en-US" dirty="0"/>
              <a:t>When the class is found in multiple packages, Java gives you the compiler error:</a:t>
            </a:r>
          </a:p>
          <a:p>
            <a:r>
              <a:rPr lang="en-US" dirty="0"/>
              <a:t>The type Date is ambiguous</a:t>
            </a:r>
            <a:br>
              <a:rPr lang="en-US" dirty="0"/>
            </a:br>
            <a:endParaRPr lang="en-US" dirty="0"/>
          </a:p>
          <a:p>
            <a:r>
              <a:rPr lang="en-US" dirty="0"/>
              <a:t>In our example, the solution is easy—remove the </a:t>
            </a:r>
            <a:r>
              <a:rPr lang="en-US" dirty="0" err="1"/>
              <a:t>java.sql.Date</a:t>
            </a:r>
            <a:r>
              <a:rPr lang="en-US" dirty="0"/>
              <a:t> import that we don’t</a:t>
            </a:r>
            <a:br>
              <a:rPr lang="en-US" dirty="0"/>
            </a:br>
            <a:r>
              <a:rPr lang="en-US" dirty="0"/>
              <a:t>need. But what do we do if we need a whole pile of other classes in the </a:t>
            </a:r>
            <a:r>
              <a:rPr lang="en-US" dirty="0" err="1"/>
              <a:t>java.sql</a:t>
            </a:r>
            <a:r>
              <a:rPr lang="en-US" dirty="0"/>
              <a:t> package?</a:t>
            </a:r>
            <a:br>
              <a:rPr lang="en-US" dirty="0"/>
            </a:br>
            <a:r>
              <a:rPr lang="en-US" dirty="0"/>
              <a:t>import </a:t>
            </a:r>
            <a:r>
              <a:rPr lang="en-US" dirty="0" err="1"/>
              <a:t>java.util.Date</a:t>
            </a:r>
            <a:r>
              <a:rPr lang="en-US" dirty="0"/>
              <a:t>;</a:t>
            </a:r>
            <a:br>
              <a:rPr lang="en-US" dirty="0"/>
            </a:br>
            <a:r>
              <a:rPr lang="en-US" dirty="0"/>
              <a:t>import </a:t>
            </a:r>
            <a:r>
              <a:rPr lang="en-US" dirty="0" err="1"/>
              <a:t>java.sql</a:t>
            </a:r>
            <a:r>
              <a:rPr lang="en-US" dirty="0"/>
              <a:t>.*;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35</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4200601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3-Understanding Package Declarations</a:t>
            </a:r>
            <a:br>
              <a:rPr lang="en-US" dirty="0">
                <a:solidFill>
                  <a:srgbClr val="FF0000"/>
                </a:solidFill>
              </a:rPr>
            </a:br>
            <a:r>
              <a:rPr lang="en-US" dirty="0">
                <a:solidFill>
                  <a:srgbClr val="FF0000"/>
                </a:solidFill>
              </a:rPr>
              <a:t>and Imports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0070C0"/>
                </a:solidFill>
              </a:rPr>
              <a:t>3-3) </a:t>
            </a:r>
            <a:r>
              <a:rPr lang="fr-FR" b="1" dirty="0" err="1">
                <a:solidFill>
                  <a:srgbClr val="0070C0"/>
                </a:solidFill>
              </a:rPr>
              <a:t>Naming</a:t>
            </a:r>
            <a:r>
              <a:rPr lang="fr-FR" b="1" dirty="0">
                <a:solidFill>
                  <a:srgbClr val="0070C0"/>
                </a:solidFill>
              </a:rPr>
              <a:t> </a:t>
            </a:r>
            <a:r>
              <a:rPr lang="fr-FR" b="1" dirty="0" err="1">
                <a:solidFill>
                  <a:srgbClr val="0070C0"/>
                </a:solidFill>
              </a:rPr>
              <a:t>Conflicts</a:t>
            </a:r>
            <a:r>
              <a:rPr lang="fr-FR" b="1" dirty="0">
                <a:solidFill>
                  <a:srgbClr val="0070C0"/>
                </a:solidFill>
              </a:rPr>
              <a:t> </a:t>
            </a:r>
            <a:endParaRPr lang="fr-FR" dirty="0"/>
          </a:p>
          <a:p>
            <a:r>
              <a:rPr lang="en-US" dirty="0"/>
              <a:t>Ah, now it works. If you explicitly import a class name, it takes precedence over any wildcards present. Java thinks, “Okay! The programmer really wants me to assume use of the </a:t>
            </a:r>
            <a:r>
              <a:rPr lang="en-US" dirty="0" err="1"/>
              <a:t>java.util.Date</a:t>
            </a:r>
            <a:r>
              <a:rPr lang="en-US" dirty="0"/>
              <a:t> class.”</a:t>
            </a:r>
            <a:br>
              <a:rPr lang="en-US" dirty="0"/>
            </a:br>
            <a:r>
              <a:rPr lang="en-US" dirty="0"/>
              <a:t>One more example. What does Java do with “ties” for precedence?</a:t>
            </a:r>
            <a:br>
              <a:rPr lang="en-US" dirty="0"/>
            </a:br>
            <a:r>
              <a:rPr lang="en-US" dirty="0"/>
              <a:t>import </a:t>
            </a:r>
            <a:r>
              <a:rPr lang="en-US" dirty="0" err="1"/>
              <a:t>java.util.Date</a:t>
            </a:r>
            <a:r>
              <a:rPr lang="en-US" dirty="0"/>
              <a:t>;</a:t>
            </a:r>
            <a:br>
              <a:rPr lang="en-US" dirty="0"/>
            </a:br>
            <a:r>
              <a:rPr lang="en-US" dirty="0"/>
              <a:t>import </a:t>
            </a:r>
            <a:r>
              <a:rPr lang="en-US" dirty="0" err="1"/>
              <a:t>java.sql.Date</a:t>
            </a:r>
            <a:r>
              <a:rPr lang="en-US" dirty="0"/>
              <a:t>;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36</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26215114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3-Understanding Package Declarations</a:t>
            </a:r>
            <a:br>
              <a:rPr lang="en-US" dirty="0">
                <a:solidFill>
                  <a:srgbClr val="FF0000"/>
                </a:solidFill>
              </a:rPr>
            </a:br>
            <a:r>
              <a:rPr lang="en-US" dirty="0">
                <a:solidFill>
                  <a:srgbClr val="FF0000"/>
                </a:solidFill>
              </a:rPr>
              <a:t>and Imports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0070C0"/>
                </a:solidFill>
              </a:rPr>
              <a:t>3-3) </a:t>
            </a:r>
            <a:r>
              <a:rPr lang="fr-FR" b="1" dirty="0" err="1">
                <a:solidFill>
                  <a:srgbClr val="0070C0"/>
                </a:solidFill>
              </a:rPr>
              <a:t>Naming</a:t>
            </a:r>
            <a:r>
              <a:rPr lang="fr-FR" b="1" dirty="0">
                <a:solidFill>
                  <a:srgbClr val="0070C0"/>
                </a:solidFill>
              </a:rPr>
              <a:t> </a:t>
            </a:r>
            <a:r>
              <a:rPr lang="fr-FR" b="1" dirty="0" err="1">
                <a:solidFill>
                  <a:srgbClr val="0070C0"/>
                </a:solidFill>
              </a:rPr>
              <a:t>Conflicts</a:t>
            </a:r>
            <a:r>
              <a:rPr lang="fr-FR" b="1" dirty="0">
                <a:solidFill>
                  <a:srgbClr val="0070C0"/>
                </a:solidFill>
              </a:rPr>
              <a:t> </a:t>
            </a:r>
            <a:endParaRPr lang="fr-FR" dirty="0"/>
          </a:p>
          <a:p>
            <a:r>
              <a:rPr lang="en-US" dirty="0"/>
              <a:t>Java is smart enough to detect that this code is no good. As a programmer, you’ve claimed to explicitly want the default to be both the </a:t>
            </a:r>
            <a:r>
              <a:rPr lang="en-US" dirty="0" err="1"/>
              <a:t>java.util.Date</a:t>
            </a:r>
            <a:r>
              <a:rPr lang="en-US" dirty="0"/>
              <a:t> and </a:t>
            </a:r>
            <a:r>
              <a:rPr lang="en-US" dirty="0" err="1"/>
              <a:t>java.sql.Date</a:t>
            </a:r>
            <a:r>
              <a:rPr lang="en-US" dirty="0"/>
              <a:t> implementations. Because there can’t be two defaults, the compiler tells you:</a:t>
            </a:r>
            <a:br>
              <a:rPr lang="en-US" dirty="0"/>
            </a:br>
            <a:r>
              <a:rPr lang="en-US" dirty="0"/>
              <a:t>The import </a:t>
            </a:r>
            <a:r>
              <a:rPr lang="en-US" dirty="0" err="1"/>
              <a:t>java.sql.Date</a:t>
            </a:r>
            <a:r>
              <a:rPr lang="en-US" dirty="0"/>
              <a:t> collides with another import statement </a:t>
            </a:r>
            <a:br>
              <a:rPr lang="en-US" dirty="0"/>
            </a:br>
            <a:r>
              <a:rPr lang="en-US" dirty="0"/>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37</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3429045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3-Understanding Package Declarations</a:t>
            </a:r>
            <a:br>
              <a:rPr lang="en-US" dirty="0">
                <a:solidFill>
                  <a:srgbClr val="FF0000"/>
                </a:solidFill>
              </a:rPr>
            </a:br>
            <a:r>
              <a:rPr lang="en-US" dirty="0">
                <a:solidFill>
                  <a:srgbClr val="FF0000"/>
                </a:solidFill>
              </a:rPr>
              <a:t>and Imports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0070C0"/>
                </a:solidFill>
              </a:rPr>
              <a:t>3-3) </a:t>
            </a:r>
            <a:r>
              <a:rPr lang="fr-FR" b="1" dirty="0" err="1">
                <a:solidFill>
                  <a:srgbClr val="0070C0"/>
                </a:solidFill>
              </a:rPr>
              <a:t>Naming</a:t>
            </a:r>
            <a:r>
              <a:rPr lang="fr-FR" b="1" dirty="0">
                <a:solidFill>
                  <a:srgbClr val="0070C0"/>
                </a:solidFill>
              </a:rPr>
              <a:t> </a:t>
            </a:r>
            <a:r>
              <a:rPr lang="fr-FR" b="1" dirty="0" err="1">
                <a:solidFill>
                  <a:srgbClr val="0070C0"/>
                </a:solidFill>
              </a:rPr>
              <a:t>Conflicts</a:t>
            </a:r>
            <a:r>
              <a:rPr lang="fr-FR" b="1" dirty="0">
                <a:solidFill>
                  <a:srgbClr val="0070C0"/>
                </a:solidFill>
              </a:rPr>
              <a:t> </a:t>
            </a:r>
            <a:endParaRPr lang="fr-FR" dirty="0"/>
          </a:p>
          <a:p>
            <a:pPr marL="0" indent="0">
              <a:buNone/>
            </a:pPr>
            <a:r>
              <a:rPr lang="en-US" dirty="0"/>
              <a:t/>
            </a:r>
            <a:br>
              <a:rPr lang="en-US" dirty="0"/>
            </a:br>
            <a:r>
              <a:rPr lang="en-US" dirty="0"/>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38</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pic>
        <p:nvPicPr>
          <p:cNvPr id="6" name="Image 5">
            <a:extLst>
              <a:ext uri="{FF2B5EF4-FFF2-40B4-BE49-F238E27FC236}">
                <a16:creationId xmlns:a16="http://schemas.microsoft.com/office/drawing/2014/main" xmlns="" id="{1E82FB6D-6B9F-4174-99D6-71C76F5A3EFF}"/>
              </a:ext>
            </a:extLst>
          </p:cNvPr>
          <p:cNvPicPr>
            <a:picLocks noChangeAspect="1"/>
          </p:cNvPicPr>
          <p:nvPr/>
        </p:nvPicPr>
        <p:blipFill>
          <a:blip r:embed="rId2"/>
          <a:stretch>
            <a:fillRect/>
          </a:stretch>
        </p:blipFill>
        <p:spPr>
          <a:xfrm>
            <a:off x="5270182" y="2472263"/>
            <a:ext cx="5185161" cy="3496737"/>
          </a:xfrm>
          <a:prstGeom prst="rect">
            <a:avLst/>
          </a:prstGeom>
        </p:spPr>
      </p:pic>
    </p:spTree>
    <p:extLst>
      <p:ext uri="{BB962C8B-B14F-4D97-AF65-F5344CB8AC3E}">
        <p14:creationId xmlns:p14="http://schemas.microsoft.com/office/powerpoint/2010/main" val="728326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3-Understanding Package Declarations</a:t>
            </a:r>
            <a:br>
              <a:rPr lang="en-US" dirty="0">
                <a:solidFill>
                  <a:srgbClr val="FF0000"/>
                </a:solidFill>
              </a:rPr>
            </a:br>
            <a:r>
              <a:rPr lang="en-US" dirty="0">
                <a:solidFill>
                  <a:srgbClr val="FF0000"/>
                </a:solidFill>
              </a:rPr>
              <a:t>and Imports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20000"/>
          </a:bodyPr>
          <a:lstStyle/>
          <a:p>
            <a:r>
              <a:rPr lang="fr-FR" b="1" dirty="0">
                <a:solidFill>
                  <a:srgbClr val="0070C0"/>
                </a:solidFill>
              </a:rPr>
              <a:t>3-4) </a:t>
            </a:r>
            <a:r>
              <a:rPr lang="fr-FR" b="1" dirty="0" err="1">
                <a:solidFill>
                  <a:srgbClr val="0070C0"/>
                </a:solidFill>
              </a:rPr>
              <a:t>Creating</a:t>
            </a:r>
            <a:r>
              <a:rPr lang="fr-FR" b="1" dirty="0">
                <a:solidFill>
                  <a:srgbClr val="0070C0"/>
                </a:solidFill>
              </a:rPr>
              <a:t> a New Package </a:t>
            </a:r>
          </a:p>
          <a:p>
            <a:r>
              <a:rPr lang="en-US" dirty="0"/>
              <a:t>In real life, always name your packages to avoid naming conﬂicts and to allow others to reuse your code. </a:t>
            </a:r>
          </a:p>
          <a:p>
            <a:r>
              <a:rPr lang="en-US" dirty="0"/>
              <a:t>Now it’s time to create a new package. The directory structure on your computer is</a:t>
            </a:r>
            <a:br>
              <a:rPr lang="en-US" dirty="0"/>
            </a:br>
            <a:r>
              <a:rPr lang="en-US" dirty="0"/>
              <a:t>related to the package name. Suppose we have these two classes: </a:t>
            </a:r>
            <a:br>
              <a:rPr lang="en-US" dirty="0"/>
            </a:br>
            <a:r>
              <a:rPr lang="en-US" dirty="0"/>
              <a:t/>
            </a:r>
            <a:br>
              <a:rPr lang="en-US" dirty="0"/>
            </a:br>
            <a:r>
              <a:rPr lang="fr-FR" dirty="0"/>
              <a:t/>
            </a:r>
            <a:br>
              <a:rPr lang="fr-FR" dirty="0"/>
            </a:br>
            <a:r>
              <a:rPr lang="fr-FR" dirty="0"/>
              <a:t/>
            </a:r>
            <a:br>
              <a:rPr lang="fr-FR" dirty="0"/>
            </a:br>
            <a:r>
              <a:rPr lang="fr-FR" dirty="0"/>
              <a:t/>
            </a:r>
            <a:br>
              <a:rPr lang="fr-FR" dirty="0"/>
            </a:br>
            <a:r>
              <a:rPr lang="fr-FR" dirty="0"/>
              <a:t/>
            </a:r>
            <a:br>
              <a:rPr lang="fr-FR" dirty="0"/>
            </a:br>
            <a:r>
              <a:rPr lang="en-US" dirty="0"/>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39</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3924986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1-Understanding the Java Class Structure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r>
              <a:rPr lang="en-US" dirty="0"/>
              <a:t>In Java programs, classes are the basic building blocks. When defining a </a:t>
            </a:r>
            <a:r>
              <a:rPr lang="en-US" i="1" dirty="0"/>
              <a:t>class</a:t>
            </a:r>
            <a:r>
              <a:rPr lang="en-US" dirty="0"/>
              <a:t>, you describe all the parts and characteristics of one of those building blocks. </a:t>
            </a:r>
          </a:p>
          <a:p>
            <a:r>
              <a:rPr lang="en-US" dirty="0"/>
              <a:t>To use most classes, you have to create objects. An </a:t>
            </a:r>
            <a:r>
              <a:rPr lang="en-US" i="1" dirty="0"/>
              <a:t>object </a:t>
            </a:r>
            <a:r>
              <a:rPr lang="en-US" dirty="0"/>
              <a:t>is a runtime instance of a class in memory. All the various objects of all the different classes represent the state of your program.</a:t>
            </a:r>
          </a:p>
          <a:p>
            <a:r>
              <a:rPr lang="en-US" dirty="0"/>
              <a:t>In the following sections, we’ll look at fields, methods, and comments. We’ll also explore the relationship between classes and files. </a:t>
            </a:r>
            <a:br>
              <a:rPr lang="en-US" dirty="0"/>
            </a:br>
            <a:r>
              <a:rPr lang="en-US" dirty="0"/>
              <a:t/>
            </a:r>
            <a:br>
              <a:rPr lang="en-US" dirty="0"/>
            </a:br>
            <a:endParaRPr lang="fr-FR" dirty="0"/>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4</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FF965E86-2352-4129-9E93-835EC6A8327E}" type="datetime1">
              <a:rPr lang="fr-FR" smtClean="0"/>
              <a:t>23/06/2023</a:t>
            </a:fld>
            <a:endParaRPr lang="fr-FR"/>
          </a:p>
        </p:txBody>
      </p:sp>
    </p:spTree>
    <p:extLst>
      <p:ext uri="{BB962C8B-B14F-4D97-AF65-F5344CB8AC3E}">
        <p14:creationId xmlns:p14="http://schemas.microsoft.com/office/powerpoint/2010/main" val="22068290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3-Understanding Package Declarations</a:t>
            </a:r>
            <a:br>
              <a:rPr lang="en-US" dirty="0">
                <a:solidFill>
                  <a:srgbClr val="FF0000"/>
                </a:solidFill>
              </a:rPr>
            </a:br>
            <a:r>
              <a:rPr lang="en-US" dirty="0">
                <a:solidFill>
                  <a:srgbClr val="FF0000"/>
                </a:solidFill>
              </a:rPr>
              <a:t>and Imports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lnSpcReduction="10000"/>
          </a:bodyPr>
          <a:lstStyle/>
          <a:p>
            <a:r>
              <a:rPr lang="fr-FR" b="1" dirty="0">
                <a:solidFill>
                  <a:srgbClr val="0070C0"/>
                </a:solidFill>
              </a:rPr>
              <a:t>3-4) </a:t>
            </a:r>
            <a:r>
              <a:rPr lang="fr-FR" b="1" dirty="0" err="1">
                <a:solidFill>
                  <a:srgbClr val="0070C0"/>
                </a:solidFill>
              </a:rPr>
              <a:t>Creating</a:t>
            </a:r>
            <a:r>
              <a:rPr lang="fr-FR" b="1" dirty="0">
                <a:solidFill>
                  <a:srgbClr val="0070C0"/>
                </a:solidFill>
              </a:rPr>
              <a:t> a New Package </a:t>
            </a:r>
          </a:p>
          <a:p>
            <a:pPr marL="0" indent="0">
              <a:buNone/>
            </a:pPr>
            <a:r>
              <a:rPr lang="en-US" dirty="0"/>
              <a:t/>
            </a:r>
            <a:br>
              <a:rPr lang="en-US" dirty="0"/>
            </a:br>
            <a:r>
              <a:rPr lang="en-US" dirty="0"/>
              <a:t/>
            </a:r>
            <a:br>
              <a:rPr lang="en-US" dirty="0"/>
            </a:br>
            <a:r>
              <a:rPr lang="fr-FR" dirty="0"/>
              <a:t/>
            </a:r>
            <a:br>
              <a:rPr lang="fr-FR" dirty="0"/>
            </a:br>
            <a:r>
              <a:rPr lang="fr-FR" dirty="0"/>
              <a:t/>
            </a:r>
            <a:br>
              <a:rPr lang="fr-FR" dirty="0"/>
            </a:br>
            <a:r>
              <a:rPr lang="fr-FR" dirty="0"/>
              <a:t/>
            </a:r>
            <a:br>
              <a:rPr lang="fr-FR" dirty="0"/>
            </a:br>
            <a:r>
              <a:rPr lang="fr-FR" dirty="0"/>
              <a:t/>
            </a:r>
            <a:br>
              <a:rPr lang="fr-FR" dirty="0"/>
            </a:br>
            <a:r>
              <a:rPr lang="en-US" dirty="0"/>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40</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pic>
        <p:nvPicPr>
          <p:cNvPr id="7" name="Image 6">
            <a:extLst>
              <a:ext uri="{FF2B5EF4-FFF2-40B4-BE49-F238E27FC236}">
                <a16:creationId xmlns:a16="http://schemas.microsoft.com/office/drawing/2014/main" xmlns="" id="{29650815-F008-4EA3-974E-AD7AB81A4F55}"/>
              </a:ext>
            </a:extLst>
          </p:cNvPr>
          <p:cNvPicPr>
            <a:picLocks noChangeAspect="1"/>
          </p:cNvPicPr>
          <p:nvPr/>
        </p:nvPicPr>
        <p:blipFill>
          <a:blip r:embed="rId2"/>
          <a:stretch>
            <a:fillRect/>
          </a:stretch>
        </p:blipFill>
        <p:spPr>
          <a:xfrm>
            <a:off x="6548663" y="2514600"/>
            <a:ext cx="4257675" cy="3454400"/>
          </a:xfrm>
          <a:prstGeom prst="rect">
            <a:avLst/>
          </a:prstGeom>
        </p:spPr>
      </p:pic>
      <p:sp>
        <p:nvSpPr>
          <p:cNvPr id="9" name="ZoneTexte 8">
            <a:extLst>
              <a:ext uri="{FF2B5EF4-FFF2-40B4-BE49-F238E27FC236}">
                <a16:creationId xmlns:a16="http://schemas.microsoft.com/office/drawing/2014/main" xmlns="" id="{932C7411-49F1-4EC7-95CF-58F789C67ED3}"/>
              </a:ext>
            </a:extLst>
          </p:cNvPr>
          <p:cNvSpPr txBox="1"/>
          <p:nvPr/>
        </p:nvSpPr>
        <p:spPr>
          <a:xfrm flipH="1">
            <a:off x="1046871" y="3429000"/>
            <a:ext cx="5049128" cy="1477328"/>
          </a:xfrm>
          <a:prstGeom prst="rect">
            <a:avLst/>
          </a:prstGeom>
          <a:noFill/>
        </p:spPr>
        <p:txBody>
          <a:bodyPr wrap="square" rtlCol="0">
            <a:spAutoFit/>
          </a:bodyPr>
          <a:lstStyle/>
          <a:p>
            <a:r>
              <a:rPr lang="en-US" dirty="0"/>
              <a:t>When you run a Java program, Java knows where to look for those package names. In this</a:t>
            </a:r>
            <a:br>
              <a:rPr lang="en-US" dirty="0"/>
            </a:br>
            <a:r>
              <a:rPr lang="en-US" dirty="0"/>
              <a:t>case, running from C:\temp works because both </a:t>
            </a:r>
            <a:r>
              <a:rPr lang="en-US" dirty="0" err="1"/>
              <a:t>packagea</a:t>
            </a:r>
            <a:r>
              <a:rPr lang="en-US" dirty="0"/>
              <a:t> and </a:t>
            </a:r>
            <a:r>
              <a:rPr lang="en-US" dirty="0" err="1"/>
              <a:t>packageb</a:t>
            </a:r>
            <a:r>
              <a:rPr lang="en-US" dirty="0"/>
              <a:t> are underneath it. </a:t>
            </a:r>
            <a:br>
              <a:rPr lang="en-US" dirty="0"/>
            </a:br>
            <a:endParaRPr lang="fr-FR" dirty="0"/>
          </a:p>
        </p:txBody>
      </p:sp>
    </p:spTree>
    <p:extLst>
      <p:ext uri="{BB962C8B-B14F-4D97-AF65-F5344CB8AC3E}">
        <p14:creationId xmlns:p14="http://schemas.microsoft.com/office/powerpoint/2010/main" val="4203223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4-</a:t>
            </a:r>
            <a:r>
              <a:rPr lang="fr-FR" dirty="0" err="1">
                <a:solidFill>
                  <a:srgbClr val="FF0000"/>
                </a:solidFill>
              </a:rPr>
              <a:t>Creating</a:t>
            </a:r>
            <a:r>
              <a:rPr lang="fr-FR" dirty="0">
                <a:solidFill>
                  <a:srgbClr val="FF0000"/>
                </a:solidFill>
              </a:rPr>
              <a:t> </a:t>
            </a:r>
            <a:r>
              <a:rPr lang="fr-FR" dirty="0" err="1">
                <a:solidFill>
                  <a:srgbClr val="FF0000"/>
                </a:solidFill>
              </a:rPr>
              <a:t>Objects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556932"/>
            <a:ext cx="9601196" cy="3562514"/>
          </a:xfrm>
        </p:spPr>
        <p:txBody>
          <a:bodyPr>
            <a:normAutofit fontScale="85000" lnSpcReduction="20000"/>
          </a:bodyPr>
          <a:lstStyle/>
          <a:p>
            <a:r>
              <a:rPr lang="fr-FR" sz="2800" b="1" dirty="0">
                <a:solidFill>
                  <a:srgbClr val="0070C0"/>
                </a:solidFill>
              </a:rPr>
              <a:t>4-1) </a:t>
            </a:r>
            <a:r>
              <a:rPr lang="fr-FR" sz="2800" b="1" dirty="0" err="1">
                <a:solidFill>
                  <a:srgbClr val="0070C0"/>
                </a:solidFill>
              </a:rPr>
              <a:t>Constructors</a:t>
            </a:r>
            <a:r>
              <a:rPr lang="fr-FR" sz="2800" dirty="0">
                <a:solidFill>
                  <a:srgbClr val="0070C0"/>
                </a:solidFill>
              </a:rPr>
              <a:t> </a:t>
            </a:r>
            <a:r>
              <a:rPr lang="fr-FR" dirty="0"/>
              <a:t/>
            </a:r>
            <a:br>
              <a:rPr lang="fr-FR" dirty="0"/>
            </a:br>
            <a:r>
              <a:rPr lang="en-US" dirty="0"/>
              <a:t>To create an instance of a class, all you have to do is write new before it. For example:</a:t>
            </a:r>
            <a:br>
              <a:rPr lang="en-US" dirty="0"/>
            </a:br>
            <a:r>
              <a:rPr lang="en-US" dirty="0"/>
              <a:t>Random r = new Random();</a:t>
            </a:r>
            <a:br>
              <a:rPr lang="en-US" dirty="0"/>
            </a:br>
            <a:r>
              <a:rPr lang="en-US" dirty="0"/>
              <a:t>First you declare the type that you’ll be creating (Random) and give the variable a name</a:t>
            </a:r>
            <a:br>
              <a:rPr lang="en-US" dirty="0"/>
            </a:br>
            <a:r>
              <a:rPr lang="en-US" dirty="0"/>
              <a:t>(r). This gives Java a place to store a reference to the object. Then you write new Random()</a:t>
            </a:r>
            <a:br>
              <a:rPr lang="en-US" dirty="0"/>
            </a:br>
            <a:r>
              <a:rPr lang="en-US" dirty="0"/>
              <a:t>to actually create the object. Random() looks like a method since it is followed by parentheses. It’s called a </a:t>
            </a:r>
            <a:r>
              <a:rPr lang="en-US" i="1" dirty="0"/>
              <a:t>constructor</a:t>
            </a:r>
            <a:r>
              <a:rPr lang="en-US" dirty="0"/>
              <a:t>, which is a special type of method that creates a new object. Now it’s time to define a constructor of your own:</a:t>
            </a:r>
            <a:br>
              <a:rPr lang="en-US" dirty="0"/>
            </a:br>
            <a:r>
              <a:rPr lang="en-US" dirty="0">
                <a:solidFill>
                  <a:srgbClr val="0070C0"/>
                </a:solidFill>
              </a:rPr>
              <a:t>public class Chick {</a:t>
            </a:r>
            <a:br>
              <a:rPr lang="en-US" dirty="0">
                <a:solidFill>
                  <a:srgbClr val="0070C0"/>
                </a:solidFill>
              </a:rPr>
            </a:br>
            <a:r>
              <a:rPr lang="en-US" dirty="0">
                <a:solidFill>
                  <a:srgbClr val="0070C0"/>
                </a:solidFill>
              </a:rPr>
              <a:t>public Chick() {</a:t>
            </a:r>
            <a:br>
              <a:rPr lang="en-US" dirty="0">
                <a:solidFill>
                  <a:srgbClr val="0070C0"/>
                </a:solidFill>
              </a:rPr>
            </a:br>
            <a:r>
              <a:rPr lang="en-US" dirty="0" err="1">
                <a:solidFill>
                  <a:srgbClr val="0070C0"/>
                </a:solidFill>
              </a:rPr>
              <a:t>System.out.println</a:t>
            </a:r>
            <a:r>
              <a:rPr lang="en-US" dirty="0">
                <a:solidFill>
                  <a:srgbClr val="0070C0"/>
                </a:solidFill>
              </a:rPr>
              <a:t>("in constructor");</a:t>
            </a:r>
            <a:br>
              <a:rPr lang="en-US" dirty="0">
                <a:solidFill>
                  <a:srgbClr val="0070C0"/>
                </a:solidFill>
              </a:rPr>
            </a:br>
            <a:r>
              <a:rPr lang="en-US" dirty="0">
                <a:solidFill>
                  <a:srgbClr val="0070C0"/>
                </a:solidFill>
              </a:rPr>
              <a:t>}</a:t>
            </a:r>
            <a:br>
              <a:rPr lang="en-US" dirty="0">
                <a:solidFill>
                  <a:srgbClr val="0070C0"/>
                </a:solidFill>
              </a:rPr>
            </a:br>
            <a:r>
              <a:rPr lang="en-US" dirty="0">
                <a:solidFill>
                  <a:srgbClr val="0070C0"/>
                </a:solidFill>
              </a:rPr>
              <a:t>}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41</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22724719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4-</a:t>
            </a:r>
            <a:r>
              <a:rPr lang="fr-FR" dirty="0" err="1">
                <a:solidFill>
                  <a:srgbClr val="FF0000"/>
                </a:solidFill>
              </a:rPr>
              <a:t>Creating</a:t>
            </a:r>
            <a:r>
              <a:rPr lang="fr-FR" dirty="0">
                <a:solidFill>
                  <a:srgbClr val="FF0000"/>
                </a:solidFill>
              </a:rPr>
              <a:t> </a:t>
            </a:r>
            <a:r>
              <a:rPr lang="fr-FR" dirty="0" err="1">
                <a:solidFill>
                  <a:srgbClr val="FF0000"/>
                </a:solidFill>
              </a:rPr>
              <a:t>Objects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556932"/>
            <a:ext cx="9601196" cy="3562514"/>
          </a:xfrm>
        </p:spPr>
        <p:txBody>
          <a:bodyPr>
            <a:normAutofit fontScale="92500" lnSpcReduction="10000"/>
          </a:bodyPr>
          <a:lstStyle/>
          <a:p>
            <a:r>
              <a:rPr lang="fr-FR" b="1" dirty="0">
                <a:solidFill>
                  <a:srgbClr val="0070C0"/>
                </a:solidFill>
              </a:rPr>
              <a:t>4-1) </a:t>
            </a:r>
            <a:r>
              <a:rPr lang="fr-FR" b="1" dirty="0" err="1">
                <a:solidFill>
                  <a:srgbClr val="0070C0"/>
                </a:solidFill>
              </a:rPr>
              <a:t>Constructors</a:t>
            </a:r>
            <a:r>
              <a:rPr lang="fr-FR" dirty="0">
                <a:solidFill>
                  <a:srgbClr val="0070C0"/>
                </a:solidFill>
              </a:rPr>
              <a:t> </a:t>
            </a:r>
            <a:r>
              <a:rPr lang="fr-FR" dirty="0"/>
              <a:t/>
            </a:r>
            <a:br>
              <a:rPr lang="fr-FR" dirty="0"/>
            </a:br>
            <a:r>
              <a:rPr lang="en-US" dirty="0"/>
              <a:t>There are two key points to note about the constructor: the name of the constructor matches the name of the class, and there’s no return type. You’ll likely see a method like this on the exam:</a:t>
            </a:r>
            <a:br>
              <a:rPr lang="en-US" dirty="0"/>
            </a:br>
            <a:r>
              <a:rPr lang="en-US" dirty="0">
                <a:solidFill>
                  <a:srgbClr val="FF0000"/>
                </a:solidFill>
              </a:rPr>
              <a:t>public void Chick() { } // NOT A CONSTRUCTOR </a:t>
            </a:r>
            <a:br>
              <a:rPr lang="en-US" dirty="0">
                <a:solidFill>
                  <a:srgbClr val="FF0000"/>
                </a:solidFill>
              </a:rPr>
            </a:br>
            <a:endParaRPr lang="en-US" dirty="0">
              <a:solidFill>
                <a:srgbClr val="FF0000"/>
              </a:solidFill>
            </a:endParaRPr>
          </a:p>
          <a:p>
            <a:r>
              <a:rPr lang="en-US" dirty="0"/>
              <a:t>When you see a method name beginning with a capital letter and having a return type, pay special attention to it. It is </a:t>
            </a:r>
            <a:r>
              <a:rPr lang="en-US" i="1" dirty="0"/>
              <a:t>not </a:t>
            </a:r>
            <a:r>
              <a:rPr lang="en-US" dirty="0"/>
              <a:t>a constructor since there’s a return type. It’s a regular method that won’t be called when you write new Chick(). </a:t>
            </a:r>
            <a:br>
              <a:rPr lang="en-US" dirty="0"/>
            </a:br>
            <a:endParaRPr lang="fr-FR" b="1" dirty="0">
              <a:solidFill>
                <a:srgbClr val="FF000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42</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34871006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4-</a:t>
            </a:r>
            <a:r>
              <a:rPr lang="fr-FR" dirty="0" err="1">
                <a:solidFill>
                  <a:srgbClr val="FF0000"/>
                </a:solidFill>
              </a:rPr>
              <a:t>Creating</a:t>
            </a:r>
            <a:r>
              <a:rPr lang="fr-FR" dirty="0">
                <a:solidFill>
                  <a:srgbClr val="FF0000"/>
                </a:solidFill>
              </a:rPr>
              <a:t> </a:t>
            </a:r>
            <a:r>
              <a:rPr lang="fr-FR" dirty="0" err="1">
                <a:solidFill>
                  <a:srgbClr val="FF0000"/>
                </a:solidFill>
              </a:rPr>
              <a:t>Objects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556932"/>
            <a:ext cx="9601196" cy="3562514"/>
          </a:xfrm>
        </p:spPr>
        <p:txBody>
          <a:bodyPr>
            <a:normAutofit fontScale="92500"/>
          </a:bodyPr>
          <a:lstStyle/>
          <a:p>
            <a:r>
              <a:rPr lang="fr-FR" b="1" dirty="0">
                <a:solidFill>
                  <a:srgbClr val="0070C0"/>
                </a:solidFill>
              </a:rPr>
              <a:t>4-1) </a:t>
            </a:r>
            <a:r>
              <a:rPr lang="fr-FR" b="1" dirty="0" err="1">
                <a:solidFill>
                  <a:srgbClr val="0070C0"/>
                </a:solidFill>
              </a:rPr>
              <a:t>Constructors</a:t>
            </a:r>
            <a:r>
              <a:rPr lang="fr-FR" dirty="0">
                <a:solidFill>
                  <a:srgbClr val="0070C0"/>
                </a:solidFill>
              </a:rPr>
              <a:t> </a:t>
            </a:r>
            <a:r>
              <a:rPr lang="fr-FR" dirty="0"/>
              <a:t/>
            </a:r>
            <a:br>
              <a:rPr lang="fr-FR" dirty="0"/>
            </a:br>
            <a:r>
              <a:rPr lang="en-US" dirty="0"/>
              <a:t>The purpose of a constructor is to initialize fields, although you can put any code in</a:t>
            </a:r>
            <a:br>
              <a:rPr lang="en-US" dirty="0"/>
            </a:br>
            <a:r>
              <a:rPr lang="en-US" dirty="0"/>
              <a:t>there. Another way to initialize fields is to do so directly on the line on which they’re</a:t>
            </a:r>
            <a:br>
              <a:rPr lang="en-US" dirty="0"/>
            </a:br>
            <a:r>
              <a:rPr lang="en-US" dirty="0"/>
              <a:t>declared. This example shows both approaches:</a:t>
            </a:r>
            <a:br>
              <a:rPr lang="en-US" dirty="0"/>
            </a:br>
            <a:r>
              <a:rPr lang="en-US" dirty="0">
                <a:solidFill>
                  <a:srgbClr val="0070C0"/>
                </a:solidFill>
              </a:rPr>
              <a:t>public class Chicken {</a:t>
            </a:r>
            <a:br>
              <a:rPr lang="en-US" dirty="0">
                <a:solidFill>
                  <a:srgbClr val="0070C0"/>
                </a:solidFill>
              </a:rPr>
            </a:br>
            <a:r>
              <a:rPr lang="en-US" dirty="0">
                <a:solidFill>
                  <a:srgbClr val="0070C0"/>
                </a:solidFill>
              </a:rPr>
              <a:t>int </a:t>
            </a:r>
            <a:r>
              <a:rPr lang="en-US" dirty="0" err="1">
                <a:solidFill>
                  <a:srgbClr val="0070C0"/>
                </a:solidFill>
              </a:rPr>
              <a:t>numEggs</a:t>
            </a:r>
            <a:r>
              <a:rPr lang="en-US" dirty="0">
                <a:solidFill>
                  <a:srgbClr val="0070C0"/>
                </a:solidFill>
              </a:rPr>
              <a:t> = 0;// initialize on line</a:t>
            </a:r>
            <a:br>
              <a:rPr lang="en-US" dirty="0">
                <a:solidFill>
                  <a:srgbClr val="0070C0"/>
                </a:solidFill>
              </a:rPr>
            </a:br>
            <a:r>
              <a:rPr lang="en-US" dirty="0">
                <a:solidFill>
                  <a:srgbClr val="0070C0"/>
                </a:solidFill>
              </a:rPr>
              <a:t>String name;</a:t>
            </a:r>
            <a:br>
              <a:rPr lang="en-US" dirty="0">
                <a:solidFill>
                  <a:srgbClr val="0070C0"/>
                </a:solidFill>
              </a:rPr>
            </a:br>
            <a:r>
              <a:rPr lang="en-US" dirty="0">
                <a:solidFill>
                  <a:srgbClr val="0070C0"/>
                </a:solidFill>
              </a:rPr>
              <a:t>public Chicken() {</a:t>
            </a:r>
            <a:br>
              <a:rPr lang="en-US" dirty="0">
                <a:solidFill>
                  <a:srgbClr val="0070C0"/>
                </a:solidFill>
              </a:rPr>
            </a:br>
            <a:r>
              <a:rPr lang="en-US" dirty="0">
                <a:solidFill>
                  <a:srgbClr val="0070C0"/>
                </a:solidFill>
              </a:rPr>
              <a:t>name = "Duke";// initialize in constructor</a:t>
            </a:r>
            <a:br>
              <a:rPr lang="en-US" dirty="0">
                <a:solidFill>
                  <a:srgbClr val="0070C0"/>
                </a:solidFill>
              </a:rPr>
            </a:br>
            <a:r>
              <a:rPr lang="en-US" dirty="0">
                <a:solidFill>
                  <a:srgbClr val="0070C0"/>
                </a:solidFill>
              </a:rPr>
              <a:t>} }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43</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dirty="0"/>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2586460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4-</a:t>
            </a:r>
            <a:r>
              <a:rPr lang="fr-FR" dirty="0" err="1">
                <a:solidFill>
                  <a:srgbClr val="FF0000"/>
                </a:solidFill>
              </a:rPr>
              <a:t>Creating</a:t>
            </a:r>
            <a:r>
              <a:rPr lang="fr-FR" dirty="0">
                <a:solidFill>
                  <a:srgbClr val="FF0000"/>
                </a:solidFill>
              </a:rPr>
              <a:t> </a:t>
            </a:r>
            <a:r>
              <a:rPr lang="fr-FR" dirty="0" err="1">
                <a:solidFill>
                  <a:srgbClr val="FF0000"/>
                </a:solidFill>
              </a:rPr>
              <a:t>Objects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20000"/>
          </a:bodyPr>
          <a:lstStyle/>
          <a:p>
            <a:r>
              <a:rPr lang="fr-FR" b="1" dirty="0">
                <a:solidFill>
                  <a:srgbClr val="0070C0"/>
                </a:solidFill>
              </a:rPr>
              <a:t>4-2) </a:t>
            </a:r>
            <a:r>
              <a:rPr lang="en-US" b="1" dirty="0">
                <a:solidFill>
                  <a:srgbClr val="0070C0"/>
                </a:solidFill>
              </a:rPr>
              <a:t>Reading and Writing Object Fields</a:t>
            </a:r>
            <a:r>
              <a:rPr lang="en-US" dirty="0">
                <a:solidFill>
                  <a:srgbClr val="0070C0"/>
                </a:solidFill>
              </a:rPr>
              <a:t> </a:t>
            </a:r>
            <a:r>
              <a:rPr lang="en-US" dirty="0"/>
              <a:t/>
            </a:r>
            <a:br>
              <a:rPr lang="en-US" dirty="0"/>
            </a:br>
            <a:r>
              <a:rPr lang="fr-FR" dirty="0">
                <a:solidFill>
                  <a:srgbClr val="0070C0"/>
                </a:solidFill>
              </a:rPr>
              <a:t> </a:t>
            </a:r>
            <a:r>
              <a:rPr lang="fr-FR" dirty="0" err="1"/>
              <a:t>It’s</a:t>
            </a:r>
            <a:r>
              <a:rPr lang="fr-FR" dirty="0"/>
              <a:t> possible to </a:t>
            </a:r>
            <a:r>
              <a:rPr lang="fr-FR" dirty="0" err="1"/>
              <a:t>read</a:t>
            </a:r>
            <a:r>
              <a:rPr lang="fr-FR" dirty="0"/>
              <a:t> and </a:t>
            </a:r>
            <a:r>
              <a:rPr lang="fr-FR" dirty="0" err="1"/>
              <a:t>write</a:t>
            </a:r>
            <a:r>
              <a:rPr lang="fr-FR" dirty="0"/>
              <a:t> instance variables </a:t>
            </a:r>
            <a:r>
              <a:rPr lang="fr-FR" dirty="0" err="1"/>
              <a:t>directly</a:t>
            </a:r>
            <a:r>
              <a:rPr lang="fr-FR" dirty="0"/>
              <a:t> </a:t>
            </a:r>
            <a:r>
              <a:rPr lang="fr-FR" dirty="0" err="1"/>
              <a:t>from</a:t>
            </a:r>
            <a:r>
              <a:rPr lang="fr-FR" dirty="0"/>
              <a:t> the caller. In </a:t>
            </a:r>
            <a:r>
              <a:rPr lang="fr-FR" dirty="0" err="1"/>
              <a:t>this</a:t>
            </a:r>
            <a:r>
              <a:rPr lang="fr-FR" dirty="0"/>
              <a:t> </a:t>
            </a:r>
            <a:r>
              <a:rPr lang="fr-FR" dirty="0" err="1"/>
              <a:t>example</a:t>
            </a:r>
            <a:r>
              <a:rPr lang="fr-FR" dirty="0"/>
              <a:t>, a</a:t>
            </a:r>
            <a:br>
              <a:rPr lang="fr-FR" dirty="0"/>
            </a:br>
            <a:r>
              <a:rPr lang="fr-FR" dirty="0" err="1"/>
              <a:t>mother</a:t>
            </a:r>
            <a:r>
              <a:rPr lang="fr-FR" dirty="0"/>
              <a:t> </a:t>
            </a:r>
            <a:r>
              <a:rPr lang="fr-FR" dirty="0" err="1"/>
              <a:t>swan</a:t>
            </a:r>
            <a:r>
              <a:rPr lang="fr-FR" dirty="0"/>
              <a:t> </a:t>
            </a:r>
            <a:r>
              <a:rPr lang="fr-FR" dirty="0" err="1"/>
              <a:t>lays</a:t>
            </a:r>
            <a:r>
              <a:rPr lang="fr-FR" dirty="0"/>
              <a:t> </a:t>
            </a:r>
            <a:r>
              <a:rPr lang="fr-FR" dirty="0" err="1"/>
              <a:t>eggs</a:t>
            </a:r>
            <a:r>
              <a:rPr lang="fr-FR" dirty="0"/>
              <a:t>:</a:t>
            </a:r>
            <a:br>
              <a:rPr lang="fr-FR" dirty="0"/>
            </a:br>
            <a:r>
              <a:rPr lang="fr-FR" dirty="0"/>
              <a:t>public class Swan {</a:t>
            </a:r>
            <a:br>
              <a:rPr lang="fr-FR" dirty="0"/>
            </a:br>
            <a:r>
              <a:rPr lang="fr-FR" b="1" dirty="0" err="1">
                <a:solidFill>
                  <a:srgbClr val="0070C0"/>
                </a:solidFill>
              </a:rPr>
              <a:t>int</a:t>
            </a:r>
            <a:r>
              <a:rPr lang="fr-FR" b="1" dirty="0">
                <a:solidFill>
                  <a:srgbClr val="0070C0"/>
                </a:solidFill>
              </a:rPr>
              <a:t> </a:t>
            </a:r>
            <a:r>
              <a:rPr lang="fr-FR" b="1" dirty="0" err="1">
                <a:solidFill>
                  <a:srgbClr val="0070C0"/>
                </a:solidFill>
              </a:rPr>
              <a:t>numberEggs</a:t>
            </a:r>
            <a:r>
              <a:rPr lang="fr-FR" b="1" dirty="0">
                <a:solidFill>
                  <a:srgbClr val="0070C0"/>
                </a:solidFill>
              </a:rPr>
              <a:t>;// instance variable</a:t>
            </a:r>
            <a:r>
              <a:rPr lang="fr-FR" dirty="0"/>
              <a:t/>
            </a:r>
            <a:br>
              <a:rPr lang="fr-FR" dirty="0"/>
            </a:br>
            <a:r>
              <a:rPr lang="fr-FR" dirty="0"/>
              <a:t>public </a:t>
            </a:r>
            <a:r>
              <a:rPr lang="fr-FR" dirty="0" err="1"/>
              <a:t>static</a:t>
            </a:r>
            <a:r>
              <a:rPr lang="fr-FR" dirty="0"/>
              <a:t> </a:t>
            </a:r>
            <a:r>
              <a:rPr lang="fr-FR" dirty="0" err="1"/>
              <a:t>void</a:t>
            </a:r>
            <a:r>
              <a:rPr lang="fr-FR" dirty="0"/>
              <a:t> main(String[] args) {</a:t>
            </a:r>
            <a:br>
              <a:rPr lang="fr-FR" dirty="0"/>
            </a:br>
            <a:r>
              <a:rPr lang="fr-FR" dirty="0"/>
              <a:t>Swan </a:t>
            </a:r>
            <a:r>
              <a:rPr lang="fr-FR" dirty="0" err="1"/>
              <a:t>mother</a:t>
            </a:r>
            <a:r>
              <a:rPr lang="fr-FR" dirty="0"/>
              <a:t> = new Swan();</a:t>
            </a:r>
            <a:br>
              <a:rPr lang="fr-FR" dirty="0"/>
            </a:br>
            <a:r>
              <a:rPr lang="fr-FR" dirty="0" err="1">
                <a:solidFill>
                  <a:srgbClr val="0070C0"/>
                </a:solidFill>
              </a:rPr>
              <a:t>mother.numberEggs</a:t>
            </a:r>
            <a:r>
              <a:rPr lang="fr-FR" dirty="0">
                <a:solidFill>
                  <a:srgbClr val="0070C0"/>
                </a:solidFill>
              </a:rPr>
              <a:t> = 1; // set variable</a:t>
            </a:r>
            <a:r>
              <a:rPr lang="fr-FR" dirty="0"/>
              <a:t/>
            </a:r>
            <a:br>
              <a:rPr lang="fr-FR" dirty="0"/>
            </a:br>
            <a:r>
              <a:rPr lang="fr-FR" dirty="0" err="1">
                <a:solidFill>
                  <a:srgbClr val="0070C0"/>
                </a:solidFill>
              </a:rPr>
              <a:t>System.out.println</a:t>
            </a:r>
            <a:r>
              <a:rPr lang="fr-FR" dirty="0">
                <a:solidFill>
                  <a:srgbClr val="0070C0"/>
                </a:solidFill>
              </a:rPr>
              <a:t>(</a:t>
            </a:r>
            <a:r>
              <a:rPr lang="fr-FR" dirty="0" err="1">
                <a:solidFill>
                  <a:srgbClr val="0070C0"/>
                </a:solidFill>
              </a:rPr>
              <a:t>mother.numberEggs</a:t>
            </a:r>
            <a:r>
              <a:rPr lang="fr-FR" dirty="0">
                <a:solidFill>
                  <a:srgbClr val="0070C0"/>
                </a:solidFill>
              </a:rPr>
              <a:t>); // </a:t>
            </a:r>
            <a:r>
              <a:rPr lang="fr-FR" dirty="0" err="1">
                <a:solidFill>
                  <a:srgbClr val="0070C0"/>
                </a:solidFill>
              </a:rPr>
              <a:t>read</a:t>
            </a:r>
            <a:r>
              <a:rPr lang="fr-FR" dirty="0">
                <a:solidFill>
                  <a:srgbClr val="0070C0"/>
                </a:solidFill>
              </a:rPr>
              <a:t> variable</a:t>
            </a:r>
            <a:r>
              <a:rPr lang="fr-FR" dirty="0"/>
              <a:t/>
            </a:r>
            <a:br>
              <a:rPr lang="fr-FR" dirty="0"/>
            </a:br>
            <a:r>
              <a:rPr lang="fr-FR" dirty="0"/>
              <a:t>}</a:t>
            </a:r>
            <a:br>
              <a:rPr lang="fr-FR" dirty="0"/>
            </a:br>
            <a:r>
              <a:rPr lang="fr-FR" dirty="0"/>
              <a:t>}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44</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22524828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4-</a:t>
            </a:r>
            <a:r>
              <a:rPr lang="fr-FR" dirty="0" err="1">
                <a:solidFill>
                  <a:srgbClr val="FF0000"/>
                </a:solidFill>
              </a:rPr>
              <a:t>Creating</a:t>
            </a:r>
            <a:r>
              <a:rPr lang="fr-FR" dirty="0">
                <a:solidFill>
                  <a:srgbClr val="FF0000"/>
                </a:solidFill>
              </a:rPr>
              <a:t> </a:t>
            </a:r>
            <a:r>
              <a:rPr lang="fr-FR" dirty="0" err="1">
                <a:solidFill>
                  <a:srgbClr val="FF0000"/>
                </a:solidFill>
              </a:rPr>
              <a:t>Objects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20000"/>
          </a:bodyPr>
          <a:lstStyle/>
          <a:p>
            <a:r>
              <a:rPr lang="fr-FR" b="1" dirty="0">
                <a:solidFill>
                  <a:srgbClr val="0070C0"/>
                </a:solidFill>
              </a:rPr>
              <a:t>4-2) </a:t>
            </a:r>
            <a:r>
              <a:rPr lang="en-US" b="1" dirty="0">
                <a:solidFill>
                  <a:srgbClr val="0070C0"/>
                </a:solidFill>
              </a:rPr>
              <a:t>Reading and Writing Object Fields</a:t>
            </a:r>
            <a:r>
              <a:rPr lang="en-US" dirty="0">
                <a:solidFill>
                  <a:srgbClr val="0070C0"/>
                </a:solidFill>
              </a:rPr>
              <a:t> </a:t>
            </a:r>
            <a:r>
              <a:rPr lang="en-US" dirty="0"/>
              <a:t/>
            </a:r>
            <a:br>
              <a:rPr lang="en-US" dirty="0"/>
            </a:br>
            <a:r>
              <a:rPr lang="en-US" dirty="0"/>
              <a:t>Reading a variable is known as </a:t>
            </a:r>
            <a:r>
              <a:rPr lang="en-US" i="1" dirty="0"/>
              <a:t>getting </a:t>
            </a:r>
            <a:r>
              <a:rPr lang="en-US" dirty="0"/>
              <a:t>it. The class gets </a:t>
            </a:r>
            <a:r>
              <a:rPr lang="en-US" dirty="0" err="1"/>
              <a:t>numberEggs</a:t>
            </a:r>
            <a:r>
              <a:rPr lang="en-US" dirty="0"/>
              <a:t> directly to print it</a:t>
            </a:r>
            <a:br>
              <a:rPr lang="en-US" dirty="0"/>
            </a:br>
            <a:r>
              <a:rPr lang="en-US" dirty="0"/>
              <a:t>out. Writing to a variable is known as </a:t>
            </a:r>
            <a:r>
              <a:rPr lang="en-US" i="1" dirty="0"/>
              <a:t>setting </a:t>
            </a:r>
            <a:r>
              <a:rPr lang="en-US" dirty="0"/>
              <a:t>it. This class sets </a:t>
            </a:r>
            <a:r>
              <a:rPr lang="en-US" dirty="0" err="1"/>
              <a:t>numberEggs</a:t>
            </a:r>
            <a:r>
              <a:rPr lang="en-US" dirty="0"/>
              <a:t> to 1.</a:t>
            </a:r>
            <a:br>
              <a:rPr lang="en-US" dirty="0"/>
            </a:br>
            <a:r>
              <a:rPr lang="en-US" dirty="0"/>
              <a:t>In Chapter 4, you’ll learn how to protect the Swan class from having someone set a negative number of eggs.</a:t>
            </a:r>
            <a:br>
              <a:rPr lang="en-US" dirty="0"/>
            </a:br>
            <a:r>
              <a:rPr lang="en-US" dirty="0"/>
              <a:t>You can even read and write fields directly on the line declaring them:</a:t>
            </a:r>
            <a:br>
              <a:rPr lang="en-US" dirty="0"/>
            </a:br>
            <a:r>
              <a:rPr lang="en-US" dirty="0"/>
              <a:t>1: public class Name {</a:t>
            </a:r>
            <a:br>
              <a:rPr lang="en-US" dirty="0"/>
            </a:br>
            <a:r>
              <a:rPr lang="en-US" dirty="0"/>
              <a:t>2: String first = "Theodore";</a:t>
            </a:r>
            <a:br>
              <a:rPr lang="en-US" dirty="0"/>
            </a:br>
            <a:r>
              <a:rPr lang="en-US" dirty="0"/>
              <a:t>3: String last = "Moose";</a:t>
            </a:r>
            <a:br>
              <a:rPr lang="en-US" dirty="0"/>
            </a:br>
            <a:r>
              <a:rPr lang="en-US" dirty="0"/>
              <a:t>4: String full = first + last;</a:t>
            </a:r>
            <a:br>
              <a:rPr lang="en-US" dirty="0"/>
            </a:br>
            <a:r>
              <a:rPr lang="en-US" dirty="0"/>
              <a:t>5: {</a:t>
            </a:r>
            <a:br>
              <a:rPr lang="en-US" dirty="0"/>
            </a:br>
            <a:r>
              <a:rPr lang="en-US" dirty="0"/>
              <a:t>Lines 2 and 3 both write to </a:t>
            </a:r>
            <a:r>
              <a:rPr lang="en-US" dirty="0" err="1"/>
              <a:t>felds</a:t>
            </a:r>
            <a:r>
              <a:rPr lang="en-US" dirty="0"/>
              <a:t>. Line 4 does both. It reads the fields first and last. It</a:t>
            </a:r>
            <a:br>
              <a:rPr lang="en-US" dirty="0"/>
            </a:br>
            <a:r>
              <a:rPr lang="en-US" dirty="0"/>
              <a:t>then writes the field full.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45</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41859527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4-</a:t>
            </a:r>
            <a:r>
              <a:rPr lang="fr-FR" dirty="0" err="1">
                <a:solidFill>
                  <a:srgbClr val="FF0000"/>
                </a:solidFill>
              </a:rPr>
              <a:t>Creating</a:t>
            </a:r>
            <a:r>
              <a:rPr lang="fr-FR" dirty="0">
                <a:solidFill>
                  <a:srgbClr val="FF0000"/>
                </a:solidFill>
              </a:rPr>
              <a:t> </a:t>
            </a:r>
            <a:r>
              <a:rPr lang="fr-FR" dirty="0" err="1">
                <a:solidFill>
                  <a:srgbClr val="FF0000"/>
                </a:solidFill>
              </a:rPr>
              <a:t>Objects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0070C0"/>
                </a:solidFill>
              </a:rPr>
              <a:t>4-3) Instance </a:t>
            </a:r>
            <a:r>
              <a:rPr lang="fr-FR" b="1" dirty="0" err="1">
                <a:solidFill>
                  <a:srgbClr val="0070C0"/>
                </a:solidFill>
              </a:rPr>
              <a:t>Initializer</a:t>
            </a:r>
            <a:r>
              <a:rPr lang="fr-FR" b="1" dirty="0">
                <a:solidFill>
                  <a:srgbClr val="0070C0"/>
                </a:solidFill>
              </a:rPr>
              <a:t> Blocks</a:t>
            </a:r>
            <a:r>
              <a:rPr lang="fr-FR" dirty="0">
                <a:solidFill>
                  <a:srgbClr val="0070C0"/>
                </a:solidFill>
              </a:rPr>
              <a:t> </a:t>
            </a:r>
            <a:r>
              <a:rPr lang="fr-FR" dirty="0"/>
              <a:t/>
            </a:r>
            <a:br>
              <a:rPr lang="fr-FR" dirty="0"/>
            </a:br>
            <a:r>
              <a:rPr lang="en-US" dirty="0"/>
              <a:t>When you learned about methods, you saw braces ({}). The code between the braces is called a </a:t>
            </a:r>
            <a:r>
              <a:rPr lang="en-US" i="1" dirty="0"/>
              <a:t>code block</a:t>
            </a:r>
            <a:r>
              <a:rPr lang="en-US" dirty="0"/>
              <a:t>. Sometimes this code is called being inside the braces. Anywhere you see braces is a code block.</a:t>
            </a:r>
            <a:br>
              <a:rPr lang="en-US" dirty="0"/>
            </a:br>
            <a:r>
              <a:rPr lang="en-US" dirty="0"/>
              <a:t>Sometimes code blocks are inside a method. These are run when the method is called.</a:t>
            </a:r>
            <a:br>
              <a:rPr lang="en-US" dirty="0"/>
            </a:br>
            <a:r>
              <a:rPr lang="en-US" dirty="0"/>
              <a:t>Other times, code blocks appear outside a method. These are called </a:t>
            </a:r>
            <a:r>
              <a:rPr lang="en-US" i="1" dirty="0"/>
              <a:t>instance initializers</a:t>
            </a:r>
            <a:r>
              <a:rPr lang="en-US" dirty="0"/>
              <a:t>. In Chapter 5, you’ll learn how to use a static initializer.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46</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874499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4-</a:t>
            </a:r>
            <a:r>
              <a:rPr lang="fr-FR" dirty="0" err="1">
                <a:solidFill>
                  <a:srgbClr val="FF0000"/>
                </a:solidFill>
              </a:rPr>
              <a:t>Creating</a:t>
            </a:r>
            <a:r>
              <a:rPr lang="fr-FR" dirty="0">
                <a:solidFill>
                  <a:srgbClr val="FF0000"/>
                </a:solidFill>
              </a:rPr>
              <a:t> </a:t>
            </a:r>
            <a:r>
              <a:rPr lang="fr-FR" dirty="0" err="1">
                <a:solidFill>
                  <a:srgbClr val="FF0000"/>
                </a:solidFill>
              </a:rPr>
              <a:t>Objects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0070C0"/>
                </a:solidFill>
              </a:rPr>
              <a:t>4-3) Instance </a:t>
            </a:r>
            <a:r>
              <a:rPr lang="fr-FR" b="1" dirty="0" err="1">
                <a:solidFill>
                  <a:srgbClr val="0070C0"/>
                </a:solidFill>
              </a:rPr>
              <a:t>Initializer</a:t>
            </a:r>
            <a:r>
              <a:rPr lang="fr-FR" b="1" dirty="0">
                <a:solidFill>
                  <a:srgbClr val="0070C0"/>
                </a:solidFill>
              </a:rPr>
              <a:t> Blocks</a:t>
            </a:r>
            <a:r>
              <a:rPr lang="fr-FR" dirty="0">
                <a:solidFill>
                  <a:srgbClr val="0070C0"/>
                </a:solidFill>
              </a:rPr>
              <a:t> </a:t>
            </a:r>
            <a:r>
              <a:rPr lang="fr-FR" dirty="0"/>
              <a:t/>
            </a:r>
            <a:br>
              <a:rPr lang="fr-FR" dirty="0"/>
            </a:br>
            <a:r>
              <a:rPr lang="en-US" dirty="0"/>
              <a:t>How many blocks do you see in this example? How many instance initializers do you see?</a:t>
            </a:r>
            <a:br>
              <a:rPr lang="en-US" dirty="0"/>
            </a:br>
            <a:r>
              <a:rPr lang="en-US" dirty="0">
                <a:solidFill>
                  <a:srgbClr val="0070C0"/>
                </a:solidFill>
              </a:rPr>
              <a:t>3: public static void main(String[] </a:t>
            </a:r>
            <a:r>
              <a:rPr lang="en-US" dirty="0" err="1">
                <a:solidFill>
                  <a:srgbClr val="0070C0"/>
                </a:solidFill>
              </a:rPr>
              <a:t>args</a:t>
            </a:r>
            <a:r>
              <a:rPr lang="en-US" dirty="0">
                <a:solidFill>
                  <a:srgbClr val="0070C0"/>
                </a:solidFill>
              </a:rPr>
              <a:t>) {</a:t>
            </a:r>
            <a:br>
              <a:rPr lang="en-US" dirty="0">
                <a:solidFill>
                  <a:srgbClr val="0070C0"/>
                </a:solidFill>
              </a:rPr>
            </a:br>
            <a:r>
              <a:rPr lang="en-US" dirty="0">
                <a:solidFill>
                  <a:srgbClr val="0070C0"/>
                </a:solidFill>
              </a:rPr>
              <a:t>4: { </a:t>
            </a:r>
            <a:r>
              <a:rPr lang="en-US" dirty="0" err="1">
                <a:solidFill>
                  <a:srgbClr val="0070C0"/>
                </a:solidFill>
              </a:rPr>
              <a:t>System.out.println</a:t>
            </a:r>
            <a:r>
              <a:rPr lang="en-US" dirty="0">
                <a:solidFill>
                  <a:srgbClr val="0070C0"/>
                </a:solidFill>
              </a:rPr>
              <a:t>("Feathers"); }</a:t>
            </a:r>
            <a:br>
              <a:rPr lang="en-US" dirty="0">
                <a:solidFill>
                  <a:srgbClr val="0070C0"/>
                </a:solidFill>
              </a:rPr>
            </a:br>
            <a:r>
              <a:rPr lang="en-US" dirty="0">
                <a:solidFill>
                  <a:srgbClr val="0070C0"/>
                </a:solidFill>
              </a:rPr>
              <a:t>5: }</a:t>
            </a:r>
            <a:br>
              <a:rPr lang="en-US" dirty="0">
                <a:solidFill>
                  <a:srgbClr val="0070C0"/>
                </a:solidFill>
              </a:rPr>
            </a:br>
            <a:r>
              <a:rPr lang="en-US" dirty="0">
                <a:solidFill>
                  <a:srgbClr val="0070C0"/>
                </a:solidFill>
              </a:rPr>
              <a:t>6: { </a:t>
            </a:r>
            <a:r>
              <a:rPr lang="en-US" dirty="0" err="1">
                <a:solidFill>
                  <a:srgbClr val="0070C0"/>
                </a:solidFill>
              </a:rPr>
              <a:t>System.out.println</a:t>
            </a:r>
            <a:r>
              <a:rPr lang="en-US" dirty="0">
                <a:solidFill>
                  <a:srgbClr val="0070C0"/>
                </a:solidFill>
              </a:rPr>
              <a:t>("Snowy"); } </a:t>
            </a:r>
            <a:r>
              <a:rPr lang="en-US" dirty="0"/>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47</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34963698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4-</a:t>
            </a:r>
            <a:r>
              <a:rPr lang="fr-FR" dirty="0" err="1">
                <a:solidFill>
                  <a:srgbClr val="FF0000"/>
                </a:solidFill>
              </a:rPr>
              <a:t>Creating</a:t>
            </a:r>
            <a:r>
              <a:rPr lang="fr-FR" dirty="0">
                <a:solidFill>
                  <a:srgbClr val="FF0000"/>
                </a:solidFill>
              </a:rPr>
              <a:t> </a:t>
            </a:r>
            <a:r>
              <a:rPr lang="fr-FR" dirty="0" err="1">
                <a:solidFill>
                  <a:srgbClr val="FF0000"/>
                </a:solidFill>
              </a:rPr>
              <a:t>Objects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0" y="2556932"/>
            <a:ext cx="9972821" cy="3318936"/>
          </a:xfrm>
        </p:spPr>
        <p:txBody>
          <a:bodyPr>
            <a:normAutofit fontScale="92500" lnSpcReduction="10000"/>
          </a:bodyPr>
          <a:lstStyle/>
          <a:p>
            <a:r>
              <a:rPr lang="fr-FR" b="1" dirty="0">
                <a:solidFill>
                  <a:srgbClr val="0070C0"/>
                </a:solidFill>
              </a:rPr>
              <a:t>4-3) Instance </a:t>
            </a:r>
            <a:r>
              <a:rPr lang="fr-FR" b="1" dirty="0" err="1">
                <a:solidFill>
                  <a:srgbClr val="0070C0"/>
                </a:solidFill>
              </a:rPr>
              <a:t>Initializer</a:t>
            </a:r>
            <a:r>
              <a:rPr lang="fr-FR" b="1" dirty="0">
                <a:solidFill>
                  <a:srgbClr val="0070C0"/>
                </a:solidFill>
              </a:rPr>
              <a:t> Blocks</a:t>
            </a:r>
            <a:r>
              <a:rPr lang="fr-FR" dirty="0">
                <a:solidFill>
                  <a:srgbClr val="0070C0"/>
                </a:solidFill>
              </a:rPr>
              <a:t> </a:t>
            </a:r>
          </a:p>
          <a:p>
            <a:r>
              <a:rPr lang="en-US" dirty="0"/>
              <a:t>There are three code blocks and one instance initializer. Counting code blocks is easy: you just count the number of pairs of braces. If there aren’t the same number of open (</a:t>
            </a:r>
            <a:r>
              <a:rPr lang="en-US" b="1" dirty="0">
                <a:solidFill>
                  <a:srgbClr val="0070C0"/>
                </a:solidFill>
              </a:rPr>
              <a:t>{</a:t>
            </a:r>
            <a:r>
              <a:rPr lang="en-US" dirty="0"/>
              <a:t>) and close (</a:t>
            </a:r>
            <a:r>
              <a:rPr lang="en-US" b="1" dirty="0">
                <a:solidFill>
                  <a:srgbClr val="0070C0"/>
                </a:solidFill>
              </a:rPr>
              <a:t>}</a:t>
            </a:r>
            <a:r>
              <a:rPr lang="en-US" dirty="0"/>
              <a:t>) braces, the code doesn’t compile. It doesn’t matter that one set of braces is inside the main() method—it still counts.</a:t>
            </a:r>
            <a:br>
              <a:rPr lang="en-US" dirty="0"/>
            </a:br>
            <a:endParaRPr lang="en-US" dirty="0"/>
          </a:p>
          <a:p>
            <a:r>
              <a:rPr lang="en-US" dirty="0"/>
              <a:t>When counting instance initializers, keep in mind that </a:t>
            </a:r>
            <a:r>
              <a:rPr lang="en-US" b="1" dirty="0">
                <a:solidFill>
                  <a:srgbClr val="0070C0"/>
                </a:solidFill>
              </a:rPr>
              <a:t>it does matter </a:t>
            </a:r>
            <a:r>
              <a:rPr lang="en-US" dirty="0"/>
              <a:t>whether the braces are inside a method. There’s only one pair of braces outside a method. Line 6 is an instance initializer.</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48</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38015381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4-</a:t>
            </a:r>
            <a:r>
              <a:rPr lang="fr-FR" dirty="0" err="1">
                <a:solidFill>
                  <a:srgbClr val="FF0000"/>
                </a:solidFill>
              </a:rPr>
              <a:t>Creating</a:t>
            </a:r>
            <a:r>
              <a:rPr lang="fr-FR" dirty="0">
                <a:solidFill>
                  <a:srgbClr val="FF0000"/>
                </a:solidFill>
              </a:rPr>
              <a:t> </a:t>
            </a:r>
            <a:r>
              <a:rPr lang="fr-FR" dirty="0" err="1">
                <a:solidFill>
                  <a:srgbClr val="FF0000"/>
                </a:solidFill>
              </a:rPr>
              <a:t>Objects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a:bodyPr>
          <a:lstStyle/>
          <a:p>
            <a:r>
              <a:rPr lang="fr-FR" b="1" dirty="0">
                <a:solidFill>
                  <a:srgbClr val="0070C0"/>
                </a:solidFill>
              </a:rPr>
              <a:t>4-4) </a:t>
            </a:r>
            <a:r>
              <a:rPr lang="fr-FR" b="1" dirty="0" err="1">
                <a:solidFill>
                  <a:srgbClr val="0070C0"/>
                </a:solidFill>
              </a:rPr>
              <a:t>Order</a:t>
            </a:r>
            <a:r>
              <a:rPr lang="fr-FR" b="1" dirty="0">
                <a:solidFill>
                  <a:srgbClr val="0070C0"/>
                </a:solidFill>
              </a:rPr>
              <a:t> of </a:t>
            </a:r>
            <a:r>
              <a:rPr lang="fr-FR" b="1" dirty="0" err="1">
                <a:solidFill>
                  <a:srgbClr val="0070C0"/>
                </a:solidFill>
              </a:rPr>
              <a:t>Initialization</a:t>
            </a:r>
            <a:r>
              <a:rPr lang="fr-FR" dirty="0">
                <a:solidFill>
                  <a:srgbClr val="0070C0"/>
                </a:solidFill>
              </a:rPr>
              <a:t> </a:t>
            </a:r>
            <a:r>
              <a:rPr lang="fr-FR" dirty="0"/>
              <a:t/>
            </a:r>
            <a:br>
              <a:rPr lang="fr-FR" dirty="0"/>
            </a:br>
            <a:r>
              <a:rPr lang="en-US" dirty="0"/>
              <a:t>When writing code that initializes fields in multiple places, you have to keep track of the order of initialization. We’ll add some more rules to the order of initialization in Chapters 4 and 5. In the meantime, you need to remember:</a:t>
            </a:r>
            <a:br>
              <a:rPr lang="en-US" dirty="0"/>
            </a:br>
            <a:r>
              <a:rPr lang="en-US" dirty="0">
                <a:solidFill>
                  <a:srgbClr val="FF0000"/>
                </a:solidFill>
              </a:rPr>
              <a:t>■ Fields and instance initializer blocks are run in the order in which they appear in</a:t>
            </a:r>
            <a:br>
              <a:rPr lang="en-US" dirty="0">
                <a:solidFill>
                  <a:srgbClr val="FF0000"/>
                </a:solidFill>
              </a:rPr>
            </a:br>
            <a:r>
              <a:rPr lang="en-US" dirty="0">
                <a:solidFill>
                  <a:srgbClr val="FF0000"/>
                </a:solidFill>
              </a:rPr>
              <a:t>the file.</a:t>
            </a:r>
            <a:br>
              <a:rPr lang="en-US" dirty="0">
                <a:solidFill>
                  <a:srgbClr val="FF0000"/>
                </a:solidFill>
              </a:rPr>
            </a:br>
            <a:r>
              <a:rPr lang="en-US" dirty="0">
                <a:solidFill>
                  <a:srgbClr val="FF0000"/>
                </a:solidFill>
              </a:rPr>
              <a:t>■ The constructor runs after all fields and instance initializer blocks have run. </a:t>
            </a:r>
            <a:r>
              <a:rPr lang="en-US" dirty="0"/>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49</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4113999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1-Understanding the Java Class Structure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r>
              <a:rPr lang="fr-FR" b="1" dirty="0">
                <a:solidFill>
                  <a:srgbClr val="0070C0"/>
                </a:solidFill>
              </a:rPr>
              <a:t>1-1) Fields and Methods</a:t>
            </a:r>
          </a:p>
          <a:p>
            <a:pPr algn="just"/>
            <a:r>
              <a:rPr lang="en-US" dirty="0"/>
              <a:t>Java classes have two primary elements: </a:t>
            </a:r>
            <a:r>
              <a:rPr lang="en-US" i="1" dirty="0"/>
              <a:t>methods</a:t>
            </a:r>
            <a:r>
              <a:rPr lang="en-US" dirty="0"/>
              <a:t>, often called functions or procedures in</a:t>
            </a:r>
            <a:br>
              <a:rPr lang="en-US" dirty="0"/>
            </a:br>
            <a:r>
              <a:rPr lang="en-US" dirty="0"/>
              <a:t>other languages, and </a:t>
            </a:r>
            <a:r>
              <a:rPr lang="en-US" i="1" dirty="0"/>
              <a:t>fields</a:t>
            </a:r>
            <a:r>
              <a:rPr lang="en-US" dirty="0"/>
              <a:t>, more generally known as variables. Together these are called the</a:t>
            </a:r>
            <a:br>
              <a:rPr lang="en-US" dirty="0"/>
            </a:br>
            <a:r>
              <a:rPr lang="en-US" i="1" dirty="0"/>
              <a:t>members </a:t>
            </a:r>
            <a:r>
              <a:rPr lang="en-US" dirty="0"/>
              <a:t>of the class. </a:t>
            </a:r>
          </a:p>
          <a:p>
            <a:pPr algn="just"/>
            <a:r>
              <a:rPr lang="en-US" dirty="0"/>
              <a:t>Variables hold the state of the program, and methods operate on that</a:t>
            </a:r>
            <a:br>
              <a:rPr lang="en-US" dirty="0"/>
            </a:br>
            <a:r>
              <a:rPr lang="en-US" dirty="0"/>
              <a:t>state. </a:t>
            </a:r>
          </a:p>
          <a:p>
            <a:pPr algn="just"/>
            <a:r>
              <a:rPr lang="en-US" dirty="0"/>
              <a:t>It’s the programmer who creates and arranges these elements in such a way that</a:t>
            </a:r>
            <a:br>
              <a:rPr lang="en-US" dirty="0"/>
            </a:br>
            <a:r>
              <a:rPr lang="en-US" dirty="0"/>
              <a:t>the resulting code is useful and, ideally, easy for other programmers to understand.</a:t>
            </a:r>
            <a:br>
              <a:rPr lang="en-US" dirty="0"/>
            </a:br>
            <a:r>
              <a:rPr lang="en-US" dirty="0"/>
              <a:t>Other building blocks include interfaces, which you’ll learn about in Chapter 5, “Class</a:t>
            </a:r>
            <a:br>
              <a:rPr lang="en-US" dirty="0"/>
            </a:br>
            <a:r>
              <a:rPr lang="en-US" dirty="0"/>
              <a:t>Design,” and </a:t>
            </a:r>
            <a:r>
              <a:rPr lang="en-US" dirty="0" err="1"/>
              <a:t>Enums</a:t>
            </a:r>
            <a:r>
              <a:rPr lang="en-US" dirty="0"/>
              <a:t>, which you’ll learn about when you start studying for the OCP exam.</a:t>
            </a:r>
            <a:endParaRPr lang="fr-FR" dirty="0"/>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5</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1767844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4-</a:t>
            </a:r>
            <a:r>
              <a:rPr lang="fr-FR" dirty="0" err="1">
                <a:solidFill>
                  <a:srgbClr val="FF0000"/>
                </a:solidFill>
              </a:rPr>
              <a:t>Creating</a:t>
            </a:r>
            <a:r>
              <a:rPr lang="fr-FR" dirty="0">
                <a:solidFill>
                  <a:srgbClr val="FF0000"/>
                </a:solidFill>
              </a:rPr>
              <a:t> </a:t>
            </a:r>
            <a:r>
              <a:rPr lang="fr-FR" dirty="0" err="1">
                <a:solidFill>
                  <a:srgbClr val="FF0000"/>
                </a:solidFill>
              </a:rPr>
              <a:t>Objects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20000"/>
          </a:bodyPr>
          <a:lstStyle/>
          <a:p>
            <a:r>
              <a:rPr lang="fr-FR" b="1" dirty="0">
                <a:solidFill>
                  <a:srgbClr val="0070C0"/>
                </a:solidFill>
              </a:rPr>
              <a:t>4-4) </a:t>
            </a:r>
            <a:r>
              <a:rPr lang="fr-FR" b="1" dirty="0" err="1">
                <a:solidFill>
                  <a:srgbClr val="0070C0"/>
                </a:solidFill>
              </a:rPr>
              <a:t>Order</a:t>
            </a:r>
            <a:r>
              <a:rPr lang="fr-FR" b="1" dirty="0">
                <a:solidFill>
                  <a:srgbClr val="0070C0"/>
                </a:solidFill>
              </a:rPr>
              <a:t> of </a:t>
            </a:r>
            <a:r>
              <a:rPr lang="fr-FR" b="1" dirty="0" err="1">
                <a:solidFill>
                  <a:srgbClr val="0070C0"/>
                </a:solidFill>
              </a:rPr>
              <a:t>Initialization</a:t>
            </a:r>
            <a:r>
              <a:rPr lang="fr-FR" dirty="0">
                <a:solidFill>
                  <a:srgbClr val="0070C0"/>
                </a:solidFill>
              </a:rPr>
              <a:t> </a:t>
            </a:r>
            <a:r>
              <a:rPr lang="fr-FR" dirty="0"/>
              <a:t/>
            </a:r>
            <a:br>
              <a:rPr lang="fr-FR" dirty="0"/>
            </a:br>
            <a:r>
              <a:rPr lang="fr-FR" dirty="0" err="1"/>
              <a:t>Let’s</a:t>
            </a:r>
            <a:r>
              <a:rPr lang="fr-FR" dirty="0"/>
              <a:t> look at an </a:t>
            </a:r>
            <a:r>
              <a:rPr lang="fr-FR" dirty="0" err="1"/>
              <a:t>example</a:t>
            </a:r>
            <a:r>
              <a:rPr lang="fr-FR" dirty="0"/>
              <a:t>:</a:t>
            </a:r>
            <a:br>
              <a:rPr lang="fr-FR" dirty="0"/>
            </a:br>
            <a:r>
              <a:rPr lang="fr-FR" dirty="0"/>
              <a:t>1: public class Chick {</a:t>
            </a:r>
            <a:br>
              <a:rPr lang="fr-FR" dirty="0"/>
            </a:br>
            <a:r>
              <a:rPr lang="fr-FR" dirty="0"/>
              <a:t>2: </a:t>
            </a:r>
            <a:r>
              <a:rPr lang="fr-FR" dirty="0" err="1"/>
              <a:t>private</a:t>
            </a:r>
            <a:r>
              <a:rPr lang="fr-FR" dirty="0"/>
              <a:t> String </a:t>
            </a:r>
            <a:r>
              <a:rPr lang="fr-FR" dirty="0" err="1"/>
              <a:t>name</a:t>
            </a:r>
            <a:r>
              <a:rPr lang="fr-FR" dirty="0"/>
              <a:t> = "</a:t>
            </a:r>
            <a:r>
              <a:rPr lang="fr-FR" dirty="0" err="1"/>
              <a:t>Fluffy</a:t>
            </a:r>
            <a:r>
              <a:rPr lang="fr-FR" dirty="0"/>
              <a:t>";</a:t>
            </a:r>
            <a:br>
              <a:rPr lang="fr-FR" dirty="0"/>
            </a:br>
            <a:r>
              <a:rPr lang="fr-FR" dirty="0"/>
              <a:t>3: { </a:t>
            </a:r>
            <a:r>
              <a:rPr lang="fr-FR" dirty="0" err="1"/>
              <a:t>System.out.println</a:t>
            </a:r>
            <a:r>
              <a:rPr lang="fr-FR" dirty="0"/>
              <a:t>("setting </a:t>
            </a:r>
            <a:r>
              <a:rPr lang="fr-FR" dirty="0" err="1"/>
              <a:t>field</a:t>
            </a:r>
            <a:r>
              <a:rPr lang="fr-FR" dirty="0"/>
              <a:t>"); }</a:t>
            </a:r>
            <a:br>
              <a:rPr lang="fr-FR" dirty="0"/>
            </a:br>
            <a:r>
              <a:rPr lang="fr-FR" dirty="0"/>
              <a:t>4: public Chick() {</a:t>
            </a:r>
            <a:br>
              <a:rPr lang="fr-FR" dirty="0"/>
            </a:br>
            <a:r>
              <a:rPr lang="fr-FR" dirty="0"/>
              <a:t>5: </a:t>
            </a:r>
            <a:r>
              <a:rPr lang="fr-FR" dirty="0" err="1"/>
              <a:t>name</a:t>
            </a:r>
            <a:r>
              <a:rPr lang="fr-FR" dirty="0"/>
              <a:t> = "</a:t>
            </a:r>
            <a:r>
              <a:rPr lang="fr-FR" dirty="0" err="1"/>
              <a:t>Tiny</a:t>
            </a:r>
            <a:r>
              <a:rPr lang="fr-FR" dirty="0"/>
              <a:t>";</a:t>
            </a:r>
            <a:br>
              <a:rPr lang="fr-FR" dirty="0"/>
            </a:br>
            <a:r>
              <a:rPr lang="fr-FR" dirty="0"/>
              <a:t>6: </a:t>
            </a:r>
            <a:r>
              <a:rPr lang="fr-FR" dirty="0" err="1"/>
              <a:t>System.out.println</a:t>
            </a:r>
            <a:r>
              <a:rPr lang="fr-FR" dirty="0"/>
              <a:t>("setting </a:t>
            </a:r>
            <a:r>
              <a:rPr lang="fr-FR" dirty="0" err="1"/>
              <a:t>constructor</a:t>
            </a:r>
            <a:r>
              <a:rPr lang="fr-FR" dirty="0"/>
              <a:t>");</a:t>
            </a:r>
            <a:br>
              <a:rPr lang="fr-FR" dirty="0"/>
            </a:br>
            <a:r>
              <a:rPr lang="fr-FR" dirty="0"/>
              <a:t>7: }</a:t>
            </a:r>
            <a:br>
              <a:rPr lang="fr-FR" dirty="0"/>
            </a:br>
            <a:r>
              <a:rPr lang="fr-FR" dirty="0"/>
              <a:t>8: public </a:t>
            </a:r>
            <a:r>
              <a:rPr lang="fr-FR" dirty="0" err="1"/>
              <a:t>static</a:t>
            </a:r>
            <a:r>
              <a:rPr lang="fr-FR" dirty="0"/>
              <a:t> </a:t>
            </a:r>
            <a:r>
              <a:rPr lang="fr-FR" dirty="0" err="1"/>
              <a:t>void</a:t>
            </a:r>
            <a:r>
              <a:rPr lang="fr-FR" dirty="0"/>
              <a:t> main(String[] args) {</a:t>
            </a:r>
            <a:br>
              <a:rPr lang="fr-FR" dirty="0"/>
            </a:br>
            <a:r>
              <a:rPr lang="fr-FR" dirty="0"/>
              <a:t>9: Chick </a:t>
            </a:r>
            <a:r>
              <a:rPr lang="fr-FR" dirty="0" err="1"/>
              <a:t>chick</a:t>
            </a:r>
            <a:r>
              <a:rPr lang="fr-FR" dirty="0"/>
              <a:t> = new Chick();</a:t>
            </a:r>
            <a:br>
              <a:rPr lang="fr-FR" dirty="0"/>
            </a:br>
            <a:r>
              <a:rPr lang="fr-FR" dirty="0"/>
              <a:t>10: </a:t>
            </a:r>
            <a:r>
              <a:rPr lang="fr-FR" dirty="0" err="1"/>
              <a:t>System.out.println</a:t>
            </a:r>
            <a:r>
              <a:rPr lang="fr-FR" dirty="0"/>
              <a:t>(chick.name); } }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50</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
        <p:nvSpPr>
          <p:cNvPr id="6" name="ZoneTexte 5">
            <a:extLst>
              <a:ext uri="{FF2B5EF4-FFF2-40B4-BE49-F238E27FC236}">
                <a16:creationId xmlns:a16="http://schemas.microsoft.com/office/drawing/2014/main" xmlns="" id="{A1A0EE22-9BF9-4C32-A612-B9784C234ECC}"/>
              </a:ext>
            </a:extLst>
          </p:cNvPr>
          <p:cNvSpPr txBox="1"/>
          <p:nvPr/>
        </p:nvSpPr>
        <p:spPr>
          <a:xfrm>
            <a:off x="7498431" y="2413381"/>
            <a:ext cx="3126818" cy="1477328"/>
          </a:xfrm>
          <a:prstGeom prst="rect">
            <a:avLst/>
          </a:prstGeom>
          <a:noFill/>
        </p:spPr>
        <p:txBody>
          <a:bodyPr wrap="none" rtlCol="0">
            <a:spAutoFit/>
          </a:bodyPr>
          <a:lstStyle/>
          <a:p>
            <a:r>
              <a:rPr lang="en-US" dirty="0"/>
              <a:t>Running this example prints this:</a:t>
            </a:r>
            <a:br>
              <a:rPr lang="en-US" dirty="0"/>
            </a:br>
            <a:r>
              <a:rPr lang="en-US" dirty="0">
                <a:solidFill>
                  <a:srgbClr val="0070C0"/>
                </a:solidFill>
              </a:rPr>
              <a:t>setting field</a:t>
            </a:r>
            <a:br>
              <a:rPr lang="en-US" dirty="0">
                <a:solidFill>
                  <a:srgbClr val="0070C0"/>
                </a:solidFill>
              </a:rPr>
            </a:br>
            <a:r>
              <a:rPr lang="en-US" dirty="0">
                <a:solidFill>
                  <a:srgbClr val="0070C0"/>
                </a:solidFill>
              </a:rPr>
              <a:t>setting constructor</a:t>
            </a:r>
            <a:br>
              <a:rPr lang="en-US" dirty="0">
                <a:solidFill>
                  <a:srgbClr val="0070C0"/>
                </a:solidFill>
              </a:rPr>
            </a:br>
            <a:r>
              <a:rPr lang="en-US" dirty="0">
                <a:solidFill>
                  <a:srgbClr val="0070C0"/>
                </a:solidFill>
              </a:rPr>
              <a:t>Tiny </a:t>
            </a:r>
            <a:r>
              <a:rPr lang="en-US" dirty="0"/>
              <a:t/>
            </a:r>
            <a:br>
              <a:rPr lang="en-US" dirty="0"/>
            </a:br>
            <a:endParaRPr lang="fr-FR" dirty="0"/>
          </a:p>
        </p:txBody>
      </p:sp>
      <p:sp>
        <p:nvSpPr>
          <p:cNvPr id="7" name="ZoneTexte 6">
            <a:extLst>
              <a:ext uri="{FF2B5EF4-FFF2-40B4-BE49-F238E27FC236}">
                <a16:creationId xmlns:a16="http://schemas.microsoft.com/office/drawing/2014/main" xmlns="" id="{6F4CB591-5194-409B-91FC-839AC8AC0A63}"/>
              </a:ext>
            </a:extLst>
          </p:cNvPr>
          <p:cNvSpPr txBox="1"/>
          <p:nvPr/>
        </p:nvSpPr>
        <p:spPr>
          <a:xfrm flipH="1">
            <a:off x="6095998" y="2479559"/>
            <a:ext cx="5312899" cy="3139321"/>
          </a:xfrm>
          <a:prstGeom prst="rect">
            <a:avLst/>
          </a:prstGeom>
          <a:solidFill>
            <a:schemeClr val="bg1"/>
          </a:solidFill>
        </p:spPr>
        <p:txBody>
          <a:bodyPr wrap="square" rtlCol="0">
            <a:spAutoFit/>
          </a:bodyPr>
          <a:lstStyle/>
          <a:p>
            <a:r>
              <a:rPr lang="en-US" dirty="0"/>
              <a:t>Let’s look at what’s happening here. We start with the main() method because that’s where Java starts execution. On line 9, we call the constructor of Chick. Java creates a new object. First it initializes name to "Fluffy" on line 2. Next it executes the print statement in the instance initializer on line 3. Once all the fields and instance initializers have run, Java returns to the constructor. Line 5 changes the value of name to "Tiny" and line 6 prints another statement. At this point, the constructor is done executing and goes back to the print statement on line 10. </a:t>
            </a:r>
            <a:br>
              <a:rPr lang="en-US" dirty="0"/>
            </a:br>
            <a:endParaRPr lang="fr-FR" dirty="0"/>
          </a:p>
        </p:txBody>
      </p:sp>
    </p:spTree>
    <p:extLst>
      <p:ext uri="{BB962C8B-B14F-4D97-AF65-F5344CB8AC3E}">
        <p14:creationId xmlns:p14="http://schemas.microsoft.com/office/powerpoint/2010/main" val="19745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4-</a:t>
            </a:r>
            <a:r>
              <a:rPr lang="fr-FR" dirty="0" err="1">
                <a:solidFill>
                  <a:srgbClr val="FF0000"/>
                </a:solidFill>
              </a:rPr>
              <a:t>Creating</a:t>
            </a:r>
            <a:r>
              <a:rPr lang="fr-FR" dirty="0">
                <a:solidFill>
                  <a:srgbClr val="FF0000"/>
                </a:solidFill>
              </a:rPr>
              <a:t> </a:t>
            </a:r>
            <a:r>
              <a:rPr lang="fr-FR" dirty="0" err="1">
                <a:solidFill>
                  <a:srgbClr val="FF0000"/>
                </a:solidFill>
              </a:rPr>
              <a:t>Objects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0070C0"/>
                </a:solidFill>
              </a:rPr>
              <a:t>4-4) </a:t>
            </a:r>
            <a:r>
              <a:rPr lang="fr-FR" b="1" dirty="0" err="1">
                <a:solidFill>
                  <a:srgbClr val="0070C0"/>
                </a:solidFill>
              </a:rPr>
              <a:t>Order</a:t>
            </a:r>
            <a:r>
              <a:rPr lang="fr-FR" b="1" dirty="0">
                <a:solidFill>
                  <a:srgbClr val="0070C0"/>
                </a:solidFill>
              </a:rPr>
              <a:t> of </a:t>
            </a:r>
            <a:r>
              <a:rPr lang="fr-FR" b="1" dirty="0" err="1">
                <a:solidFill>
                  <a:srgbClr val="0070C0"/>
                </a:solidFill>
              </a:rPr>
              <a:t>Initialization</a:t>
            </a:r>
            <a:r>
              <a:rPr lang="fr-FR" dirty="0">
                <a:solidFill>
                  <a:srgbClr val="0070C0"/>
                </a:solidFill>
              </a:rPr>
              <a:t> </a:t>
            </a:r>
            <a:r>
              <a:rPr lang="fr-FR" dirty="0"/>
              <a:t/>
            </a:r>
            <a:br>
              <a:rPr lang="fr-FR" dirty="0"/>
            </a:br>
            <a:r>
              <a:rPr lang="en-US" dirty="0"/>
              <a:t>Order matters for the fields and blocks of code. You can’t refer to a variable before it has been initialized:</a:t>
            </a:r>
            <a:br>
              <a:rPr lang="en-US" dirty="0"/>
            </a:br>
            <a:r>
              <a:rPr lang="en-US" dirty="0">
                <a:solidFill>
                  <a:srgbClr val="FF0000"/>
                </a:solidFill>
              </a:rPr>
              <a:t>{ </a:t>
            </a:r>
            <a:r>
              <a:rPr lang="en-US" dirty="0" err="1">
                <a:solidFill>
                  <a:srgbClr val="FF0000"/>
                </a:solidFill>
              </a:rPr>
              <a:t>System.out.println</a:t>
            </a:r>
            <a:r>
              <a:rPr lang="en-US" dirty="0">
                <a:solidFill>
                  <a:srgbClr val="FF0000"/>
                </a:solidFill>
              </a:rPr>
              <a:t>(name); } // DOES NOT COMPILE</a:t>
            </a:r>
            <a:br>
              <a:rPr lang="en-US" dirty="0">
                <a:solidFill>
                  <a:srgbClr val="FF0000"/>
                </a:solidFill>
              </a:rPr>
            </a:br>
            <a:r>
              <a:rPr lang="en-US" dirty="0">
                <a:solidFill>
                  <a:srgbClr val="FF0000"/>
                </a:solidFill>
              </a:rPr>
              <a:t>private String name = "Fluffy";</a:t>
            </a:r>
            <a:r>
              <a:rPr lang="en-US" dirty="0"/>
              <a:t/>
            </a:r>
            <a:br>
              <a:rPr lang="en-US" dirty="0"/>
            </a:br>
            <a:r>
              <a:rPr lang="en-US" dirty="0"/>
              <a:t>You should expect to see a question about initialization on the exam. Let’s try one more. What do you think this code prints out?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51</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12471352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4-</a:t>
            </a:r>
            <a:r>
              <a:rPr lang="fr-FR" dirty="0" err="1">
                <a:solidFill>
                  <a:srgbClr val="FF0000"/>
                </a:solidFill>
              </a:rPr>
              <a:t>Creating</a:t>
            </a:r>
            <a:r>
              <a:rPr lang="fr-FR" dirty="0">
                <a:solidFill>
                  <a:srgbClr val="FF0000"/>
                </a:solidFill>
              </a:rPr>
              <a:t> </a:t>
            </a:r>
            <a:r>
              <a:rPr lang="fr-FR" dirty="0" err="1">
                <a:solidFill>
                  <a:srgbClr val="FF0000"/>
                </a:solidFill>
              </a:rPr>
              <a:t>Objects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20000"/>
          </a:bodyPr>
          <a:lstStyle/>
          <a:p>
            <a:r>
              <a:rPr lang="fr-FR" b="1" dirty="0">
                <a:solidFill>
                  <a:srgbClr val="0070C0"/>
                </a:solidFill>
              </a:rPr>
              <a:t>4-4) </a:t>
            </a:r>
            <a:r>
              <a:rPr lang="fr-FR" b="1" dirty="0" err="1">
                <a:solidFill>
                  <a:srgbClr val="0070C0"/>
                </a:solidFill>
              </a:rPr>
              <a:t>Order</a:t>
            </a:r>
            <a:r>
              <a:rPr lang="fr-FR" b="1" dirty="0">
                <a:solidFill>
                  <a:srgbClr val="0070C0"/>
                </a:solidFill>
              </a:rPr>
              <a:t> of </a:t>
            </a:r>
            <a:r>
              <a:rPr lang="fr-FR" b="1" dirty="0" err="1">
                <a:solidFill>
                  <a:srgbClr val="0070C0"/>
                </a:solidFill>
              </a:rPr>
              <a:t>Initialization</a:t>
            </a:r>
            <a:r>
              <a:rPr lang="fr-FR" dirty="0">
                <a:solidFill>
                  <a:srgbClr val="0070C0"/>
                </a:solidFill>
              </a:rPr>
              <a:t> </a:t>
            </a:r>
            <a:r>
              <a:rPr lang="fr-FR" dirty="0"/>
              <a:t/>
            </a:r>
            <a:br>
              <a:rPr lang="fr-FR" dirty="0"/>
            </a:br>
            <a:r>
              <a:rPr lang="fr-FR" dirty="0"/>
              <a:t>public class Egg {</a:t>
            </a:r>
            <a:br>
              <a:rPr lang="fr-FR" dirty="0"/>
            </a:br>
            <a:r>
              <a:rPr lang="fr-FR" dirty="0"/>
              <a:t>public Egg() {</a:t>
            </a:r>
            <a:br>
              <a:rPr lang="fr-FR" dirty="0"/>
            </a:br>
            <a:r>
              <a:rPr lang="fr-FR" dirty="0" err="1"/>
              <a:t>number</a:t>
            </a:r>
            <a:r>
              <a:rPr lang="fr-FR" dirty="0"/>
              <a:t> = 5;</a:t>
            </a:r>
            <a:br>
              <a:rPr lang="fr-FR" dirty="0"/>
            </a:br>
            <a:r>
              <a:rPr lang="fr-FR" dirty="0"/>
              <a:t>}</a:t>
            </a:r>
            <a:br>
              <a:rPr lang="fr-FR" dirty="0"/>
            </a:br>
            <a:r>
              <a:rPr lang="fr-FR" dirty="0"/>
              <a:t>public </a:t>
            </a:r>
            <a:r>
              <a:rPr lang="fr-FR" dirty="0" err="1"/>
              <a:t>static</a:t>
            </a:r>
            <a:r>
              <a:rPr lang="fr-FR" dirty="0"/>
              <a:t> </a:t>
            </a:r>
            <a:r>
              <a:rPr lang="fr-FR" dirty="0" err="1"/>
              <a:t>void</a:t>
            </a:r>
            <a:r>
              <a:rPr lang="fr-FR" dirty="0"/>
              <a:t> main(String[] args) {</a:t>
            </a:r>
            <a:br>
              <a:rPr lang="fr-FR" dirty="0"/>
            </a:br>
            <a:r>
              <a:rPr lang="fr-FR" dirty="0"/>
              <a:t>Egg </a:t>
            </a:r>
            <a:r>
              <a:rPr lang="fr-FR" dirty="0" err="1"/>
              <a:t>egg</a:t>
            </a:r>
            <a:r>
              <a:rPr lang="fr-FR" dirty="0"/>
              <a:t> = new Egg();</a:t>
            </a:r>
            <a:br>
              <a:rPr lang="fr-FR" dirty="0"/>
            </a:br>
            <a:r>
              <a:rPr lang="fr-FR" dirty="0" err="1"/>
              <a:t>System.out.println</a:t>
            </a:r>
            <a:r>
              <a:rPr lang="fr-FR" dirty="0"/>
              <a:t>(</a:t>
            </a:r>
            <a:r>
              <a:rPr lang="fr-FR" dirty="0" err="1"/>
              <a:t>egg.number</a:t>
            </a:r>
            <a:r>
              <a:rPr lang="fr-FR" dirty="0"/>
              <a:t>);</a:t>
            </a:r>
            <a:br>
              <a:rPr lang="fr-FR" dirty="0"/>
            </a:br>
            <a:r>
              <a:rPr lang="fr-FR" dirty="0"/>
              <a:t>}</a:t>
            </a:r>
            <a:br>
              <a:rPr lang="fr-FR" dirty="0"/>
            </a:br>
            <a:r>
              <a:rPr lang="fr-FR" dirty="0" err="1"/>
              <a:t>private</a:t>
            </a:r>
            <a:r>
              <a:rPr lang="fr-FR" dirty="0"/>
              <a:t> </a:t>
            </a:r>
            <a:r>
              <a:rPr lang="fr-FR" dirty="0" err="1"/>
              <a:t>int</a:t>
            </a:r>
            <a:r>
              <a:rPr lang="fr-FR" dirty="0"/>
              <a:t> </a:t>
            </a:r>
            <a:r>
              <a:rPr lang="fr-FR" dirty="0" err="1"/>
              <a:t>number</a:t>
            </a:r>
            <a:r>
              <a:rPr lang="fr-FR" dirty="0"/>
              <a:t> = 3;</a:t>
            </a:r>
            <a:br>
              <a:rPr lang="fr-FR" dirty="0"/>
            </a:br>
            <a:r>
              <a:rPr lang="fr-FR" dirty="0"/>
              <a:t>{ </a:t>
            </a:r>
            <a:r>
              <a:rPr lang="fr-FR" dirty="0" err="1"/>
              <a:t>number</a:t>
            </a:r>
            <a:r>
              <a:rPr lang="fr-FR" dirty="0"/>
              <a:t> = 4; } }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52</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
        <p:nvSpPr>
          <p:cNvPr id="6" name="ZoneTexte 5">
            <a:extLst>
              <a:ext uri="{FF2B5EF4-FFF2-40B4-BE49-F238E27FC236}">
                <a16:creationId xmlns:a16="http://schemas.microsoft.com/office/drawing/2014/main" xmlns="" id="{7C1EF555-D402-468C-A7AF-FB1CA3BC2DB2}"/>
              </a:ext>
            </a:extLst>
          </p:cNvPr>
          <p:cNvSpPr txBox="1"/>
          <p:nvPr/>
        </p:nvSpPr>
        <p:spPr>
          <a:xfrm>
            <a:off x="6344016" y="3179298"/>
            <a:ext cx="4514569" cy="1477328"/>
          </a:xfrm>
          <a:prstGeom prst="rect">
            <a:avLst/>
          </a:prstGeom>
          <a:noFill/>
        </p:spPr>
        <p:txBody>
          <a:bodyPr wrap="none" rtlCol="0">
            <a:spAutoFit/>
          </a:bodyPr>
          <a:lstStyle/>
          <a:p>
            <a:r>
              <a:rPr lang="en-US" dirty="0"/>
              <a:t>If you answered 5, you got it right. </a:t>
            </a:r>
          </a:p>
          <a:p>
            <a:r>
              <a:rPr lang="en-US" dirty="0"/>
              <a:t>Fields and blocks are run first in order, setting</a:t>
            </a:r>
            <a:br>
              <a:rPr lang="en-US" dirty="0"/>
            </a:br>
            <a:r>
              <a:rPr lang="en-US" dirty="0"/>
              <a:t>number to 3 and then 4. </a:t>
            </a:r>
          </a:p>
          <a:p>
            <a:r>
              <a:rPr lang="en-US" dirty="0"/>
              <a:t>Then the constructor runs, setting number to 5. </a:t>
            </a:r>
            <a:br>
              <a:rPr lang="en-US" dirty="0"/>
            </a:br>
            <a:endParaRPr lang="fr-FR" dirty="0"/>
          </a:p>
        </p:txBody>
      </p:sp>
    </p:spTree>
    <p:extLst>
      <p:ext uri="{BB962C8B-B14F-4D97-AF65-F5344CB8AC3E}">
        <p14:creationId xmlns:p14="http://schemas.microsoft.com/office/powerpoint/2010/main" val="275164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5-Distinguishing Between Object</a:t>
            </a:r>
            <a:br>
              <a:rPr lang="en-US" dirty="0">
                <a:solidFill>
                  <a:srgbClr val="FF0000"/>
                </a:solidFill>
              </a:rPr>
            </a:br>
            <a:r>
              <a:rPr lang="en-US" dirty="0">
                <a:solidFill>
                  <a:srgbClr val="FF0000"/>
                </a:solidFill>
              </a:rPr>
              <a:t>References and Primitives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r>
              <a:rPr lang="en-US" dirty="0"/>
              <a:t>Java applications contain two types of data: primitive types and reference types. In this section, we’ll discuss the differences between </a:t>
            </a:r>
            <a:r>
              <a:rPr lang="en-US" dirty="0">
                <a:solidFill>
                  <a:srgbClr val="0070C0"/>
                </a:solidFill>
              </a:rPr>
              <a:t>a primitive type </a:t>
            </a:r>
            <a:r>
              <a:rPr lang="en-US" dirty="0"/>
              <a:t>and a </a:t>
            </a:r>
            <a:r>
              <a:rPr lang="en-US" dirty="0">
                <a:solidFill>
                  <a:srgbClr val="0070C0"/>
                </a:solidFill>
              </a:rPr>
              <a:t>reference type</a:t>
            </a:r>
            <a:r>
              <a:rPr lang="en-US" dirty="0"/>
              <a:t>. </a:t>
            </a:r>
          </a:p>
          <a:p>
            <a:pPr marL="0" indent="0">
              <a:buNone/>
            </a:pPr>
            <a:r>
              <a:rPr lang="fr-FR" b="1" dirty="0">
                <a:solidFill>
                  <a:srgbClr val="0070C0"/>
                </a:solidFill>
              </a:rPr>
              <a:t>5-1) Primitive Types</a:t>
            </a:r>
            <a:r>
              <a:rPr lang="fr-FR" dirty="0">
                <a:solidFill>
                  <a:srgbClr val="0070C0"/>
                </a:solidFill>
              </a:rPr>
              <a:t> </a:t>
            </a:r>
            <a:r>
              <a:rPr lang="en-US" dirty="0"/>
              <a:t/>
            </a:r>
            <a:br>
              <a:rPr lang="en-US" dirty="0"/>
            </a:br>
            <a:r>
              <a:rPr lang="en-US" dirty="0"/>
              <a:t>Java has eight built-in data types, referred to as the Java </a:t>
            </a:r>
            <a:r>
              <a:rPr lang="en-US" i="1" dirty="0"/>
              <a:t>primitive types</a:t>
            </a:r>
            <a:r>
              <a:rPr lang="en-US" dirty="0"/>
              <a:t>. These eight data</a:t>
            </a:r>
            <a:br>
              <a:rPr lang="en-US" dirty="0"/>
            </a:br>
            <a:r>
              <a:rPr lang="en-US" dirty="0"/>
              <a:t>types represent the building blocks for Java objects, because all Java objects are just a complex collection of these primitive data types. The exam assumes you are well versed in the eight primitive data types, their relative sizes, and what can be stored in them.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53</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16035540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5-Distinguishing Between Object</a:t>
            </a:r>
            <a:br>
              <a:rPr lang="en-US" dirty="0">
                <a:solidFill>
                  <a:srgbClr val="FF0000"/>
                </a:solidFill>
              </a:rPr>
            </a:br>
            <a:r>
              <a:rPr lang="en-US" dirty="0">
                <a:solidFill>
                  <a:srgbClr val="FF0000"/>
                </a:solidFill>
              </a:rPr>
              <a:t>References and Primitives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fr-FR" b="1" dirty="0">
                <a:solidFill>
                  <a:srgbClr val="0070C0"/>
                </a:solidFill>
              </a:rPr>
              <a:t>5-1) Primitive Types</a:t>
            </a:r>
            <a:r>
              <a:rPr lang="fr-FR" dirty="0">
                <a:solidFill>
                  <a:srgbClr val="0070C0"/>
                </a:solidFill>
              </a:rPr>
              <a:t> </a:t>
            </a:r>
            <a:r>
              <a:rPr lang="en-US" dirty="0"/>
              <a:t/>
            </a:r>
            <a:br>
              <a:rPr lang="en-US" dirty="0"/>
            </a:br>
            <a:r>
              <a:rPr lang="en-US" dirty="0"/>
              <a:t>Table 1.1 shows the Java primitive types together with their size in bytes and the range of values that each holds. </a:t>
            </a:r>
            <a:br>
              <a:rPr lang="en-US" dirty="0"/>
            </a:br>
            <a:r>
              <a:rPr lang="en-US" dirty="0"/>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54</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pic>
        <p:nvPicPr>
          <p:cNvPr id="6" name="Image 5">
            <a:extLst>
              <a:ext uri="{FF2B5EF4-FFF2-40B4-BE49-F238E27FC236}">
                <a16:creationId xmlns:a16="http://schemas.microsoft.com/office/drawing/2014/main" xmlns="" id="{DB2C7316-20A9-4E26-BBA6-4C2A09BDC468}"/>
              </a:ext>
            </a:extLst>
          </p:cNvPr>
          <p:cNvPicPr>
            <a:picLocks noChangeAspect="1"/>
          </p:cNvPicPr>
          <p:nvPr/>
        </p:nvPicPr>
        <p:blipFill>
          <a:blip r:embed="rId3"/>
          <a:stretch>
            <a:fillRect/>
          </a:stretch>
        </p:blipFill>
        <p:spPr>
          <a:xfrm>
            <a:off x="6626470" y="3429000"/>
            <a:ext cx="3645506" cy="2540000"/>
          </a:xfrm>
          <a:prstGeom prst="rect">
            <a:avLst/>
          </a:prstGeom>
        </p:spPr>
      </p:pic>
    </p:spTree>
    <p:extLst>
      <p:ext uri="{BB962C8B-B14F-4D97-AF65-F5344CB8AC3E}">
        <p14:creationId xmlns:p14="http://schemas.microsoft.com/office/powerpoint/2010/main" val="169087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5-Distinguishing Between Object</a:t>
            </a:r>
            <a:br>
              <a:rPr lang="en-US" dirty="0">
                <a:solidFill>
                  <a:srgbClr val="FF0000"/>
                </a:solidFill>
              </a:rPr>
            </a:br>
            <a:r>
              <a:rPr lang="en-US" dirty="0">
                <a:solidFill>
                  <a:srgbClr val="FF0000"/>
                </a:solidFill>
              </a:rPr>
              <a:t>References and Primitives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pPr marL="0" indent="0">
              <a:buNone/>
            </a:pPr>
            <a:r>
              <a:rPr lang="fr-FR" b="1" dirty="0">
                <a:solidFill>
                  <a:srgbClr val="0070C0"/>
                </a:solidFill>
              </a:rPr>
              <a:t>5-1) Primitive Types</a:t>
            </a:r>
            <a:r>
              <a:rPr lang="fr-FR" dirty="0">
                <a:solidFill>
                  <a:srgbClr val="0070C0"/>
                </a:solidFill>
              </a:rPr>
              <a:t> </a:t>
            </a:r>
            <a:r>
              <a:rPr lang="en-US" dirty="0"/>
              <a:t/>
            </a:r>
            <a:br>
              <a:rPr lang="en-US" dirty="0"/>
            </a:br>
            <a:r>
              <a:rPr lang="en-US" dirty="0"/>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55</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pic>
        <p:nvPicPr>
          <p:cNvPr id="7" name="Image 6">
            <a:extLst>
              <a:ext uri="{FF2B5EF4-FFF2-40B4-BE49-F238E27FC236}">
                <a16:creationId xmlns:a16="http://schemas.microsoft.com/office/drawing/2014/main" xmlns="" id="{549D9A69-CB02-4C31-AD16-0E67E5014ADF}"/>
              </a:ext>
            </a:extLst>
          </p:cNvPr>
          <p:cNvPicPr>
            <a:picLocks noChangeAspect="1"/>
          </p:cNvPicPr>
          <p:nvPr/>
        </p:nvPicPr>
        <p:blipFill>
          <a:blip r:embed="rId3"/>
          <a:stretch>
            <a:fillRect/>
          </a:stretch>
        </p:blipFill>
        <p:spPr>
          <a:xfrm>
            <a:off x="1950500" y="3007784"/>
            <a:ext cx="7953375" cy="2914650"/>
          </a:xfrm>
          <a:prstGeom prst="rect">
            <a:avLst/>
          </a:prstGeom>
        </p:spPr>
      </p:pic>
    </p:spTree>
    <p:extLst>
      <p:ext uri="{BB962C8B-B14F-4D97-AF65-F5344CB8AC3E}">
        <p14:creationId xmlns:p14="http://schemas.microsoft.com/office/powerpoint/2010/main" val="21925975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5-Distinguishing Between Object</a:t>
            </a:r>
            <a:br>
              <a:rPr lang="en-US" dirty="0">
                <a:solidFill>
                  <a:srgbClr val="FF0000"/>
                </a:solidFill>
              </a:rPr>
            </a:br>
            <a:r>
              <a:rPr lang="en-US" dirty="0">
                <a:solidFill>
                  <a:srgbClr val="FF0000"/>
                </a:solidFill>
              </a:rPr>
              <a:t>References and Primitives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556932"/>
            <a:ext cx="10000956" cy="3576582"/>
          </a:xfrm>
        </p:spPr>
        <p:txBody>
          <a:bodyPr>
            <a:normAutofit fontScale="92500" lnSpcReduction="20000"/>
          </a:bodyPr>
          <a:lstStyle/>
          <a:p>
            <a:pPr marL="0" indent="0">
              <a:buNone/>
            </a:pPr>
            <a:r>
              <a:rPr lang="fr-FR" b="1" dirty="0">
                <a:solidFill>
                  <a:srgbClr val="0070C0"/>
                </a:solidFill>
              </a:rPr>
              <a:t>5-1) Primitive Types</a:t>
            </a:r>
            <a:r>
              <a:rPr lang="fr-FR" dirty="0">
                <a:solidFill>
                  <a:srgbClr val="0070C0"/>
                </a:solidFill>
              </a:rPr>
              <a:t> </a:t>
            </a:r>
            <a:r>
              <a:rPr lang="en-US" dirty="0"/>
              <a:t/>
            </a:r>
            <a:br>
              <a:rPr lang="en-US" dirty="0"/>
            </a:br>
            <a:r>
              <a:rPr lang="en-US" dirty="0"/>
              <a:t>There are a few more things you should know about numeric primitives. When a number</a:t>
            </a:r>
            <a:br>
              <a:rPr lang="en-US" dirty="0"/>
            </a:br>
            <a:r>
              <a:rPr lang="en-US" dirty="0"/>
              <a:t>is present in the code, it is called a </a:t>
            </a:r>
            <a:r>
              <a:rPr lang="en-US" i="1" dirty="0">
                <a:solidFill>
                  <a:srgbClr val="0070C0"/>
                </a:solidFill>
              </a:rPr>
              <a:t>literal</a:t>
            </a:r>
            <a:r>
              <a:rPr lang="en-US" dirty="0"/>
              <a:t>. By default, Java assumes you are defining an int</a:t>
            </a:r>
            <a:br>
              <a:rPr lang="en-US" dirty="0"/>
            </a:br>
            <a:r>
              <a:rPr lang="en-US" dirty="0"/>
              <a:t>value with a literal. In this example, the number listed is bigger than what fits in an int.</a:t>
            </a:r>
            <a:br>
              <a:rPr lang="en-US" dirty="0"/>
            </a:br>
            <a:r>
              <a:rPr lang="en-US" dirty="0"/>
              <a:t>Remember, you aren’t expected to memorize the maximum value for an int. The exam will</a:t>
            </a:r>
            <a:br>
              <a:rPr lang="en-US" dirty="0"/>
            </a:br>
            <a:r>
              <a:rPr lang="en-US" dirty="0"/>
              <a:t>include it in the question if it comes up.</a:t>
            </a:r>
            <a:br>
              <a:rPr lang="en-US" dirty="0"/>
            </a:br>
            <a:r>
              <a:rPr lang="en-US" dirty="0">
                <a:solidFill>
                  <a:srgbClr val="FF0000"/>
                </a:solidFill>
              </a:rPr>
              <a:t>long max = 3123456789; // DOES NOT COMPILE</a:t>
            </a:r>
            <a:r>
              <a:rPr lang="en-US" dirty="0"/>
              <a:t/>
            </a:r>
            <a:br>
              <a:rPr lang="en-US" dirty="0"/>
            </a:br>
            <a:r>
              <a:rPr lang="en-US" dirty="0"/>
              <a:t>Java complains the number is out of range. And it is—for an int. However, we don’t</a:t>
            </a:r>
            <a:br>
              <a:rPr lang="en-US" dirty="0"/>
            </a:br>
            <a:r>
              <a:rPr lang="en-US" dirty="0"/>
              <a:t>have an int. The solution is to add the character L to the number:</a:t>
            </a:r>
            <a:br>
              <a:rPr lang="en-US" dirty="0"/>
            </a:br>
            <a:r>
              <a:rPr lang="en-US" dirty="0"/>
              <a:t>long max = 3123456789</a:t>
            </a:r>
            <a:r>
              <a:rPr lang="en-US" dirty="0">
                <a:solidFill>
                  <a:srgbClr val="0070C0"/>
                </a:solidFill>
              </a:rPr>
              <a:t>L</a:t>
            </a:r>
            <a:r>
              <a:rPr lang="en-US" dirty="0"/>
              <a:t>; // now Java knows it is a long Alternatively, you could add a lowercase l to the number. But please use the uppercase L. The lowercase l looks like the number 1.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56</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38425206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5-Distinguishing Between Object</a:t>
            </a:r>
            <a:br>
              <a:rPr lang="en-US" dirty="0">
                <a:solidFill>
                  <a:srgbClr val="FF0000"/>
                </a:solidFill>
              </a:rPr>
            </a:br>
            <a:r>
              <a:rPr lang="en-US" dirty="0">
                <a:solidFill>
                  <a:srgbClr val="FF0000"/>
                </a:solidFill>
              </a:rPr>
              <a:t>References and Primitives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556932"/>
            <a:ext cx="10000956" cy="3691468"/>
          </a:xfrm>
        </p:spPr>
        <p:txBody>
          <a:bodyPr>
            <a:normAutofit fontScale="92500" lnSpcReduction="20000"/>
          </a:bodyPr>
          <a:lstStyle/>
          <a:p>
            <a:pPr marL="0" indent="0">
              <a:buNone/>
            </a:pPr>
            <a:r>
              <a:rPr lang="fr-FR" b="1" dirty="0">
                <a:solidFill>
                  <a:srgbClr val="0070C0"/>
                </a:solidFill>
              </a:rPr>
              <a:t>5-1) Primitive Types</a:t>
            </a:r>
            <a:r>
              <a:rPr lang="fr-FR" dirty="0">
                <a:solidFill>
                  <a:srgbClr val="0070C0"/>
                </a:solidFill>
              </a:rPr>
              <a:t> </a:t>
            </a:r>
            <a:r>
              <a:rPr lang="en-US" dirty="0"/>
              <a:t/>
            </a:r>
            <a:br>
              <a:rPr lang="en-US" dirty="0"/>
            </a:br>
            <a:r>
              <a:rPr lang="en-US" dirty="0"/>
              <a:t>Another way to specify numbers is to change the “base.” When you learned how to</a:t>
            </a:r>
            <a:br>
              <a:rPr lang="en-US" dirty="0"/>
            </a:br>
            <a:r>
              <a:rPr lang="en-US" dirty="0"/>
              <a:t>count, you studied the digits 0–9. This numbering system is called base 10 since there are</a:t>
            </a:r>
            <a:br>
              <a:rPr lang="en-US" dirty="0"/>
            </a:br>
            <a:r>
              <a:rPr lang="en-US" dirty="0"/>
              <a:t>10 numbers. It is also known as the decimal number system. Java allows you to specify digits in several other formats:</a:t>
            </a:r>
            <a:br>
              <a:rPr lang="en-US" dirty="0"/>
            </a:br>
            <a:r>
              <a:rPr lang="en-US" dirty="0"/>
              <a:t>■ octal (digits 0–7), which uses the number 0 as a prefix—for example, </a:t>
            </a:r>
            <a:r>
              <a:rPr lang="en-US" dirty="0">
                <a:solidFill>
                  <a:srgbClr val="0070C0"/>
                </a:solidFill>
              </a:rPr>
              <a:t>017</a:t>
            </a:r>
            <a:r>
              <a:rPr lang="en-US" dirty="0"/>
              <a:t/>
            </a:r>
            <a:br>
              <a:rPr lang="en-US" dirty="0"/>
            </a:br>
            <a:r>
              <a:rPr lang="en-US" dirty="0"/>
              <a:t>■ hexadecimal (digits 0–9 and letters A–F), which uses the number 0 followed by x or X</a:t>
            </a:r>
            <a:br>
              <a:rPr lang="en-US" dirty="0"/>
            </a:br>
            <a:r>
              <a:rPr lang="en-US" dirty="0"/>
              <a:t>as a prefix—for example, </a:t>
            </a:r>
            <a:r>
              <a:rPr lang="en-US" dirty="0">
                <a:solidFill>
                  <a:srgbClr val="0070C0"/>
                </a:solidFill>
              </a:rPr>
              <a:t>0xFF</a:t>
            </a:r>
            <a:r>
              <a:rPr lang="en-US" dirty="0"/>
              <a:t/>
            </a:r>
            <a:br>
              <a:rPr lang="en-US" dirty="0"/>
            </a:br>
            <a:r>
              <a:rPr lang="en-US" dirty="0"/>
              <a:t>■ binary (digits 0–1), which uses the number 0 followed by b or B as a prefix—for example, </a:t>
            </a:r>
            <a:r>
              <a:rPr lang="en-US" dirty="0">
                <a:solidFill>
                  <a:srgbClr val="0070C0"/>
                </a:solidFill>
              </a:rPr>
              <a:t>0b10</a:t>
            </a:r>
            <a:r>
              <a:rPr lang="en-US" dirty="0"/>
              <a:t/>
            </a:r>
            <a:br>
              <a:rPr lang="en-US" dirty="0"/>
            </a:br>
            <a:r>
              <a:rPr lang="en-US" dirty="0"/>
              <a:t>You won’t need to convert between number systems on the exam. You’ll have to recognize valid literal values that can be assigned to numbers.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57</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20351480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5-Distinguishing Between Object</a:t>
            </a:r>
            <a:br>
              <a:rPr lang="en-US" dirty="0">
                <a:solidFill>
                  <a:srgbClr val="FF0000"/>
                </a:solidFill>
              </a:rPr>
            </a:br>
            <a:r>
              <a:rPr lang="en-US" dirty="0">
                <a:solidFill>
                  <a:srgbClr val="FF0000"/>
                </a:solidFill>
              </a:rPr>
              <a:t>References and Primitives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556932"/>
            <a:ext cx="10000956" cy="3691468"/>
          </a:xfrm>
        </p:spPr>
        <p:txBody>
          <a:bodyPr>
            <a:normAutofit/>
          </a:bodyPr>
          <a:lstStyle/>
          <a:p>
            <a:pPr marL="0" indent="0">
              <a:buNone/>
            </a:pPr>
            <a:r>
              <a:rPr lang="fr-FR" b="1" dirty="0">
                <a:solidFill>
                  <a:srgbClr val="0070C0"/>
                </a:solidFill>
              </a:rPr>
              <a:t>5-1) Primitive Types</a:t>
            </a:r>
            <a:r>
              <a:rPr lang="fr-FR" dirty="0">
                <a:solidFill>
                  <a:srgbClr val="0070C0"/>
                </a:solidFill>
              </a:rPr>
              <a:t> </a:t>
            </a:r>
            <a:r>
              <a:rPr lang="en-US" dirty="0"/>
              <a:t/>
            </a:r>
            <a:br>
              <a:rPr lang="en-US" dirty="0"/>
            </a:br>
            <a:r>
              <a:rPr lang="en-US" dirty="0"/>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58</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pic>
        <p:nvPicPr>
          <p:cNvPr id="6" name="Image 5">
            <a:extLst>
              <a:ext uri="{FF2B5EF4-FFF2-40B4-BE49-F238E27FC236}">
                <a16:creationId xmlns:a16="http://schemas.microsoft.com/office/drawing/2014/main" xmlns="" id="{95056BFF-96E1-4E65-961D-B149E34D3B22}"/>
              </a:ext>
            </a:extLst>
          </p:cNvPr>
          <p:cNvPicPr>
            <a:picLocks noChangeAspect="1"/>
          </p:cNvPicPr>
          <p:nvPr/>
        </p:nvPicPr>
        <p:blipFill>
          <a:blip r:embed="rId3"/>
          <a:stretch>
            <a:fillRect/>
          </a:stretch>
        </p:blipFill>
        <p:spPr>
          <a:xfrm>
            <a:off x="6541476" y="2638152"/>
            <a:ext cx="3812425" cy="3195381"/>
          </a:xfrm>
          <a:prstGeom prst="rect">
            <a:avLst/>
          </a:prstGeom>
        </p:spPr>
      </p:pic>
    </p:spTree>
    <p:extLst>
      <p:ext uri="{BB962C8B-B14F-4D97-AF65-F5344CB8AC3E}">
        <p14:creationId xmlns:p14="http://schemas.microsoft.com/office/powerpoint/2010/main" val="646118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5-Distinguishing Between Object</a:t>
            </a:r>
            <a:br>
              <a:rPr lang="en-US" dirty="0">
                <a:solidFill>
                  <a:srgbClr val="FF0000"/>
                </a:solidFill>
              </a:rPr>
            </a:br>
            <a:r>
              <a:rPr lang="en-US" dirty="0">
                <a:solidFill>
                  <a:srgbClr val="FF0000"/>
                </a:solidFill>
              </a:rPr>
              <a:t>References and Primitives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556932"/>
            <a:ext cx="10000956" cy="3691468"/>
          </a:xfrm>
        </p:spPr>
        <p:txBody>
          <a:bodyPr>
            <a:normAutofit/>
          </a:bodyPr>
          <a:lstStyle/>
          <a:p>
            <a:pPr marL="0" indent="0">
              <a:buNone/>
            </a:pPr>
            <a:r>
              <a:rPr lang="fr-FR" b="1" dirty="0">
                <a:solidFill>
                  <a:srgbClr val="0070C0"/>
                </a:solidFill>
              </a:rPr>
              <a:t>5-1) Primitive Types</a:t>
            </a:r>
            <a:r>
              <a:rPr lang="fr-FR" dirty="0">
                <a:solidFill>
                  <a:srgbClr val="0070C0"/>
                </a:solidFill>
              </a:rPr>
              <a:t> </a:t>
            </a:r>
            <a:r>
              <a:rPr lang="en-US" dirty="0"/>
              <a:t/>
            </a:r>
            <a:br>
              <a:rPr lang="en-US" dirty="0"/>
            </a:br>
            <a:r>
              <a:rPr lang="en-US" dirty="0"/>
              <a:t>The last thing you need to know about numeric literals is a feature added in Java 7. You can have underscores in numbers to make them easier to read:</a:t>
            </a:r>
            <a:br>
              <a:rPr lang="en-US" dirty="0"/>
            </a:br>
            <a:r>
              <a:rPr lang="en-US" dirty="0"/>
              <a:t>int million1 = 1000000;</a:t>
            </a:r>
            <a:br>
              <a:rPr lang="en-US" dirty="0"/>
            </a:br>
            <a:r>
              <a:rPr lang="en-US" dirty="0"/>
              <a:t>int million2 = 1_000_000;</a:t>
            </a:r>
            <a:br>
              <a:rPr lang="en-US" dirty="0"/>
            </a:br>
            <a:r>
              <a:rPr lang="en-US" dirty="0"/>
              <a:t>We’d rather be reading the latter one because the zeroes don’t run together. You can add underscores anywhere </a:t>
            </a:r>
            <a:r>
              <a:rPr lang="en-US" dirty="0">
                <a:solidFill>
                  <a:srgbClr val="FF0000"/>
                </a:solidFill>
              </a:rPr>
              <a:t>except at the beginning of a literal, the end of a literal, right before a decimal point, or right after a decimal point. </a:t>
            </a:r>
            <a:endParaRPr lang="fr-FR" b="1" dirty="0">
              <a:solidFill>
                <a:srgbClr val="FF000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59</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2152135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1-Understanding the Java Class Structure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20000"/>
          </a:bodyPr>
          <a:lstStyle/>
          <a:p>
            <a:r>
              <a:rPr lang="fr-FR" b="1" dirty="0">
                <a:solidFill>
                  <a:srgbClr val="0070C0"/>
                </a:solidFill>
              </a:rPr>
              <a:t>1-1) Fields and Methods</a:t>
            </a:r>
          </a:p>
          <a:p>
            <a:r>
              <a:rPr lang="en-US" dirty="0"/>
              <a:t>The simplest Java class you can write looks like this:</a:t>
            </a:r>
            <a:br>
              <a:rPr lang="en-US" dirty="0"/>
            </a:br>
            <a:r>
              <a:rPr lang="en-US" dirty="0">
                <a:solidFill>
                  <a:srgbClr val="0070C0"/>
                </a:solidFill>
              </a:rPr>
              <a:t>1: public class Animal {</a:t>
            </a:r>
            <a:br>
              <a:rPr lang="en-US" dirty="0">
                <a:solidFill>
                  <a:srgbClr val="0070C0"/>
                </a:solidFill>
              </a:rPr>
            </a:br>
            <a:r>
              <a:rPr lang="en-US" dirty="0">
                <a:solidFill>
                  <a:srgbClr val="0070C0"/>
                </a:solidFill>
              </a:rPr>
              <a:t>2: }</a:t>
            </a:r>
            <a:r>
              <a:rPr lang="en-US" dirty="0"/>
              <a:t/>
            </a:r>
            <a:br>
              <a:rPr lang="en-US" dirty="0"/>
            </a:br>
            <a:r>
              <a:rPr lang="en-US" dirty="0"/>
              <a:t>Java calls a word with special meaning a </a:t>
            </a:r>
            <a:r>
              <a:rPr lang="en-US" i="1" dirty="0"/>
              <a:t>keyword</a:t>
            </a:r>
            <a:r>
              <a:rPr lang="en-US" dirty="0"/>
              <a:t>. The public keyword on line 1 means</a:t>
            </a:r>
            <a:br>
              <a:rPr lang="en-US" dirty="0"/>
            </a:br>
            <a:r>
              <a:rPr lang="en-US" dirty="0"/>
              <a:t>the class can be used by other classes. The class keyword indicates you’re defining a class.</a:t>
            </a:r>
            <a:br>
              <a:rPr lang="en-US" dirty="0"/>
            </a:br>
            <a:r>
              <a:rPr lang="en-US" dirty="0"/>
              <a:t>Animal gives the name of the class. Granted, this isn’t a very interesting class, so add your</a:t>
            </a:r>
            <a:br>
              <a:rPr lang="en-US" dirty="0"/>
            </a:br>
            <a:r>
              <a:rPr lang="en-US" dirty="0"/>
              <a:t>first field:</a:t>
            </a:r>
            <a:br>
              <a:rPr lang="en-US" dirty="0"/>
            </a:br>
            <a:r>
              <a:rPr lang="en-US" dirty="0">
                <a:solidFill>
                  <a:srgbClr val="0070C0"/>
                </a:solidFill>
              </a:rPr>
              <a:t>1: public class Animal {</a:t>
            </a:r>
            <a:br>
              <a:rPr lang="en-US" dirty="0">
                <a:solidFill>
                  <a:srgbClr val="0070C0"/>
                </a:solidFill>
              </a:rPr>
            </a:br>
            <a:r>
              <a:rPr lang="en-US" dirty="0">
                <a:solidFill>
                  <a:srgbClr val="0070C0"/>
                </a:solidFill>
              </a:rPr>
              <a:t>2: String name;</a:t>
            </a:r>
            <a:br>
              <a:rPr lang="en-US" dirty="0">
                <a:solidFill>
                  <a:srgbClr val="0070C0"/>
                </a:solidFill>
              </a:rPr>
            </a:br>
            <a:r>
              <a:rPr lang="en-US" dirty="0">
                <a:solidFill>
                  <a:srgbClr val="0070C0"/>
                </a:solidFill>
              </a:rPr>
              <a:t>3: } </a:t>
            </a:r>
            <a:r>
              <a:rPr lang="en-US" dirty="0"/>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6</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28468447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5-Distinguishing Between Object</a:t>
            </a:r>
            <a:br>
              <a:rPr lang="en-US" dirty="0">
                <a:solidFill>
                  <a:srgbClr val="FF0000"/>
                </a:solidFill>
              </a:rPr>
            </a:br>
            <a:r>
              <a:rPr lang="en-US" dirty="0">
                <a:solidFill>
                  <a:srgbClr val="FF0000"/>
                </a:solidFill>
              </a:rPr>
              <a:t>References and Primitives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556932"/>
            <a:ext cx="10000956" cy="3691468"/>
          </a:xfrm>
        </p:spPr>
        <p:txBody>
          <a:bodyPr>
            <a:normAutofit/>
          </a:bodyPr>
          <a:lstStyle/>
          <a:p>
            <a:pPr marL="0" indent="0">
              <a:buNone/>
            </a:pPr>
            <a:r>
              <a:rPr lang="fr-FR" b="1" dirty="0">
                <a:solidFill>
                  <a:srgbClr val="0070C0"/>
                </a:solidFill>
              </a:rPr>
              <a:t>5-1) Primitive Types</a:t>
            </a:r>
            <a:r>
              <a:rPr lang="fr-FR" dirty="0">
                <a:solidFill>
                  <a:srgbClr val="0070C0"/>
                </a:solidFill>
              </a:rPr>
              <a:t> </a:t>
            </a:r>
            <a:r>
              <a:rPr lang="en-US" dirty="0"/>
              <a:t/>
            </a:r>
            <a:br>
              <a:rPr lang="en-US" dirty="0"/>
            </a:br>
            <a:r>
              <a:rPr lang="en-US" dirty="0"/>
              <a:t>Let’s look at a few examples:</a:t>
            </a:r>
          </a:p>
          <a:p>
            <a:pPr marL="0" indent="0">
              <a:buNone/>
            </a:pPr>
            <a:r>
              <a:rPr lang="en-US" dirty="0"/>
              <a:t>double </a:t>
            </a:r>
            <a:r>
              <a:rPr lang="en-US" dirty="0" err="1"/>
              <a:t>notAtStart</a:t>
            </a:r>
            <a:r>
              <a:rPr lang="en-US" dirty="0"/>
              <a:t> = _1000.00; // DOES NOT COMPILE</a:t>
            </a:r>
            <a:br>
              <a:rPr lang="en-US" dirty="0"/>
            </a:br>
            <a:r>
              <a:rPr lang="en-US" dirty="0"/>
              <a:t>double </a:t>
            </a:r>
            <a:r>
              <a:rPr lang="en-US" dirty="0" err="1"/>
              <a:t>notAtEnd</a:t>
            </a:r>
            <a:r>
              <a:rPr lang="en-US" dirty="0"/>
              <a:t> = 1000.00_; // DOES NOT COMPILE</a:t>
            </a:r>
            <a:br>
              <a:rPr lang="en-US" dirty="0"/>
            </a:br>
            <a:r>
              <a:rPr lang="en-US" dirty="0"/>
              <a:t>double </a:t>
            </a:r>
            <a:r>
              <a:rPr lang="en-US" dirty="0" err="1"/>
              <a:t>notByDecimal</a:t>
            </a:r>
            <a:r>
              <a:rPr lang="en-US" dirty="0"/>
              <a:t> = 1000_.00; // DOES NOT COMPILE</a:t>
            </a:r>
            <a:br>
              <a:rPr lang="en-US" dirty="0"/>
            </a:br>
            <a:r>
              <a:rPr lang="en-US" dirty="0"/>
              <a:t>double </a:t>
            </a:r>
            <a:r>
              <a:rPr lang="en-US" dirty="0" err="1"/>
              <a:t>annoyingButLegal</a:t>
            </a:r>
            <a:r>
              <a:rPr lang="en-US" dirty="0"/>
              <a:t> = 1_00_0.0_0; // this one compiles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60</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2976711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5-Distinguishing Between Object</a:t>
            </a:r>
            <a:br>
              <a:rPr lang="en-US" dirty="0">
                <a:solidFill>
                  <a:srgbClr val="FF0000"/>
                </a:solidFill>
              </a:rPr>
            </a:br>
            <a:r>
              <a:rPr lang="en-US" dirty="0">
                <a:solidFill>
                  <a:srgbClr val="FF0000"/>
                </a:solidFill>
              </a:rPr>
              <a:t>References and Primitives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20000"/>
          </a:bodyPr>
          <a:lstStyle/>
          <a:p>
            <a:r>
              <a:rPr lang="fr-FR" sz="2800" b="1" dirty="0">
                <a:solidFill>
                  <a:srgbClr val="0070C0"/>
                </a:solidFill>
              </a:rPr>
              <a:t>5-2) Reference Types</a:t>
            </a:r>
            <a:r>
              <a:rPr lang="fr-FR" sz="2800" dirty="0">
                <a:solidFill>
                  <a:srgbClr val="0070C0"/>
                </a:solidFill>
              </a:rPr>
              <a:t> </a:t>
            </a:r>
          </a:p>
          <a:p>
            <a:r>
              <a:rPr lang="en-US" dirty="0"/>
              <a:t>A </a:t>
            </a:r>
            <a:r>
              <a:rPr lang="en-US" i="1" dirty="0"/>
              <a:t>reference type </a:t>
            </a:r>
            <a:r>
              <a:rPr lang="en-US" dirty="0"/>
              <a:t>refers to an object (an instance of a class). Unlike primitive types that hold</a:t>
            </a:r>
            <a:br>
              <a:rPr lang="en-US" dirty="0"/>
            </a:br>
            <a:r>
              <a:rPr lang="en-US" dirty="0"/>
              <a:t>their values in the memory where the variable is allocated, references do not hold the value</a:t>
            </a:r>
            <a:br>
              <a:rPr lang="en-US" dirty="0"/>
            </a:br>
            <a:r>
              <a:rPr lang="en-US" dirty="0"/>
              <a:t>of the object they refer to.</a:t>
            </a:r>
          </a:p>
          <a:p>
            <a:r>
              <a:rPr lang="en-US" dirty="0"/>
              <a:t> Instead, a reference “points” to an object by storing the memory</a:t>
            </a:r>
            <a:br>
              <a:rPr lang="en-US" dirty="0"/>
            </a:br>
            <a:r>
              <a:rPr lang="en-US" dirty="0"/>
              <a:t>address where the object is located, a concept referred to as a </a:t>
            </a:r>
            <a:r>
              <a:rPr lang="en-US" i="1" dirty="0"/>
              <a:t>pointer</a:t>
            </a:r>
            <a:r>
              <a:rPr lang="en-US" dirty="0"/>
              <a:t>. Unlike other</a:t>
            </a:r>
            <a:br>
              <a:rPr lang="en-US" dirty="0"/>
            </a:br>
            <a:r>
              <a:rPr lang="en-US" dirty="0"/>
              <a:t>languages, Java does not allow you to learn what the physical memory address is. You can</a:t>
            </a:r>
            <a:br>
              <a:rPr lang="en-US" dirty="0"/>
            </a:br>
            <a:r>
              <a:rPr lang="en-US" dirty="0"/>
              <a:t>only use the reference to refer to the object. </a:t>
            </a:r>
            <a:br>
              <a:rPr lang="en-US" dirty="0"/>
            </a:br>
            <a:r>
              <a:rPr lang="fr-FR" dirty="0"/>
              <a:t/>
            </a:r>
            <a:br>
              <a:rPr lang="fr-FR" dirty="0"/>
            </a:br>
            <a:r>
              <a:rPr lang="fr-FR" dirty="0"/>
              <a:t/>
            </a:r>
            <a:br>
              <a:rPr lang="fr-FR"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61</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28385111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5-Distinguishing Between Object</a:t>
            </a:r>
            <a:br>
              <a:rPr lang="en-US" dirty="0">
                <a:solidFill>
                  <a:srgbClr val="FF0000"/>
                </a:solidFill>
              </a:rPr>
            </a:br>
            <a:r>
              <a:rPr lang="en-US" dirty="0">
                <a:solidFill>
                  <a:srgbClr val="FF0000"/>
                </a:solidFill>
              </a:rPr>
              <a:t>References and Primitives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a:bodyPr>
          <a:lstStyle/>
          <a:p>
            <a:r>
              <a:rPr lang="fr-FR" sz="2800" b="1" dirty="0">
                <a:solidFill>
                  <a:srgbClr val="0070C0"/>
                </a:solidFill>
              </a:rPr>
              <a:t>5-2) Reference Types</a:t>
            </a:r>
            <a:r>
              <a:rPr lang="fr-FR" sz="2800" dirty="0">
                <a:solidFill>
                  <a:srgbClr val="0070C0"/>
                </a:solidFill>
              </a:rPr>
              <a:t> </a:t>
            </a:r>
          </a:p>
          <a:p>
            <a:r>
              <a:rPr lang="en-US" dirty="0"/>
              <a:t>Let’s take a look at some examples that declare and initialize reference types. Suppose we declare a reference of type </a:t>
            </a:r>
            <a:r>
              <a:rPr lang="en-US" dirty="0" err="1"/>
              <a:t>java.util.Date</a:t>
            </a:r>
            <a:r>
              <a:rPr lang="en-US" dirty="0"/>
              <a:t> and a reference of type String:</a:t>
            </a:r>
            <a:br>
              <a:rPr lang="en-US" dirty="0"/>
            </a:br>
            <a:r>
              <a:rPr lang="en-US" dirty="0" err="1">
                <a:solidFill>
                  <a:srgbClr val="0070C0"/>
                </a:solidFill>
              </a:rPr>
              <a:t>java.util.Date</a:t>
            </a:r>
            <a:r>
              <a:rPr lang="en-US" dirty="0">
                <a:solidFill>
                  <a:srgbClr val="0070C0"/>
                </a:solidFill>
              </a:rPr>
              <a:t> today;</a:t>
            </a:r>
            <a:br>
              <a:rPr lang="en-US" dirty="0">
                <a:solidFill>
                  <a:srgbClr val="0070C0"/>
                </a:solidFill>
              </a:rPr>
            </a:br>
            <a:r>
              <a:rPr lang="en-US" dirty="0">
                <a:solidFill>
                  <a:srgbClr val="0070C0"/>
                </a:solidFill>
              </a:rPr>
              <a:t>String greeting; </a:t>
            </a:r>
            <a:r>
              <a:rPr lang="en-US" dirty="0"/>
              <a:t/>
            </a:r>
            <a:br>
              <a:rPr lang="en-US" dirty="0"/>
            </a:br>
            <a:r>
              <a:rPr lang="en-US" dirty="0"/>
              <a:t>A value is assigned to a reference in one of two ways:</a:t>
            </a:r>
            <a:br>
              <a:rPr lang="en-US" dirty="0"/>
            </a:br>
            <a:r>
              <a:rPr lang="en-US" dirty="0">
                <a:solidFill>
                  <a:srgbClr val="0070C0"/>
                </a:solidFill>
              </a:rPr>
              <a:t>■ A reference can be assigned to another object of the same type.</a:t>
            </a:r>
            <a:br>
              <a:rPr lang="en-US" dirty="0">
                <a:solidFill>
                  <a:srgbClr val="0070C0"/>
                </a:solidFill>
              </a:rPr>
            </a:br>
            <a:r>
              <a:rPr lang="en-US" dirty="0">
                <a:solidFill>
                  <a:srgbClr val="0070C0"/>
                </a:solidFill>
              </a:rPr>
              <a:t>■ A reference can be assigned to a new object using the new keyword. </a:t>
            </a:r>
            <a:r>
              <a:rPr lang="en-US" dirty="0"/>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62</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37566041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5-Distinguishing Between Object</a:t>
            </a:r>
            <a:br>
              <a:rPr lang="en-US" dirty="0">
                <a:solidFill>
                  <a:srgbClr val="FF0000"/>
                </a:solidFill>
              </a:rPr>
            </a:br>
            <a:r>
              <a:rPr lang="en-US" dirty="0">
                <a:solidFill>
                  <a:srgbClr val="FF0000"/>
                </a:solidFill>
              </a:rPr>
              <a:t>References and Primitives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lnSpcReduction="10000"/>
          </a:bodyPr>
          <a:lstStyle/>
          <a:p>
            <a:r>
              <a:rPr lang="fr-FR" sz="2800" b="1" dirty="0">
                <a:solidFill>
                  <a:srgbClr val="0070C0"/>
                </a:solidFill>
              </a:rPr>
              <a:t>5-2) Reference Types</a:t>
            </a:r>
            <a:r>
              <a:rPr lang="fr-FR" sz="2800" dirty="0">
                <a:solidFill>
                  <a:srgbClr val="0070C0"/>
                </a:solidFill>
              </a:rPr>
              <a:t> </a:t>
            </a:r>
          </a:p>
          <a:p>
            <a:r>
              <a:rPr lang="en-US" dirty="0"/>
              <a:t>For example, the following statements assign these references to new objects:</a:t>
            </a:r>
            <a:br>
              <a:rPr lang="en-US" dirty="0"/>
            </a:br>
            <a:r>
              <a:rPr lang="en-US" dirty="0"/>
              <a:t>today = new </a:t>
            </a:r>
            <a:r>
              <a:rPr lang="en-US" dirty="0" err="1"/>
              <a:t>java.util.Date</a:t>
            </a:r>
            <a:r>
              <a:rPr lang="en-US" dirty="0"/>
              <a:t>();</a:t>
            </a:r>
            <a:br>
              <a:rPr lang="en-US" dirty="0"/>
            </a:br>
            <a:r>
              <a:rPr lang="en-US" dirty="0"/>
              <a:t>greeting = "How are you?"; </a:t>
            </a:r>
            <a:br>
              <a:rPr lang="en-US" dirty="0"/>
            </a:br>
            <a:r>
              <a:rPr lang="en-US" dirty="0"/>
              <a:t/>
            </a:r>
            <a:br>
              <a:rPr lang="en-US" dirty="0"/>
            </a:br>
            <a:r>
              <a:rPr lang="en-US" dirty="0"/>
              <a:t>The String and Date objects do not have names and can be accessed only via their corresponding reference. Figure 1.1 shows how the reference types appear in memory.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63</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4672834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5-Distinguishing Between Object</a:t>
            </a:r>
            <a:br>
              <a:rPr lang="en-US" dirty="0">
                <a:solidFill>
                  <a:srgbClr val="FF0000"/>
                </a:solidFill>
              </a:rPr>
            </a:br>
            <a:r>
              <a:rPr lang="en-US" dirty="0">
                <a:solidFill>
                  <a:srgbClr val="FF0000"/>
                </a:solidFill>
              </a:rPr>
              <a:t>References and Primitives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sz="2800" b="1" dirty="0">
                <a:solidFill>
                  <a:srgbClr val="0070C0"/>
                </a:solidFill>
              </a:rPr>
              <a:t>5-2) Reference Types</a:t>
            </a:r>
            <a:r>
              <a:rPr lang="fr-FR" sz="2800" dirty="0">
                <a:solidFill>
                  <a:srgbClr val="0070C0"/>
                </a:solidFill>
              </a:rPr>
              <a:t> </a:t>
            </a: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64</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pic>
        <p:nvPicPr>
          <p:cNvPr id="6" name="Image 5">
            <a:extLst>
              <a:ext uri="{FF2B5EF4-FFF2-40B4-BE49-F238E27FC236}">
                <a16:creationId xmlns:a16="http://schemas.microsoft.com/office/drawing/2014/main" xmlns="" id="{5AAA8AF5-6A19-405F-82AB-2E66EF108CA8}"/>
              </a:ext>
            </a:extLst>
          </p:cNvPr>
          <p:cNvPicPr>
            <a:picLocks noChangeAspect="1"/>
          </p:cNvPicPr>
          <p:nvPr/>
        </p:nvPicPr>
        <p:blipFill>
          <a:blip r:embed="rId2"/>
          <a:stretch>
            <a:fillRect/>
          </a:stretch>
        </p:blipFill>
        <p:spPr>
          <a:xfrm>
            <a:off x="5554100" y="2513543"/>
            <a:ext cx="5219700" cy="3362325"/>
          </a:xfrm>
          <a:prstGeom prst="rect">
            <a:avLst/>
          </a:prstGeom>
        </p:spPr>
      </p:pic>
      <p:sp>
        <p:nvSpPr>
          <p:cNvPr id="7" name="ZoneTexte 6">
            <a:extLst>
              <a:ext uri="{FF2B5EF4-FFF2-40B4-BE49-F238E27FC236}">
                <a16:creationId xmlns:a16="http://schemas.microsoft.com/office/drawing/2014/main" xmlns="" id="{E2330C5B-E10C-4C11-A8E5-88C497B70715}"/>
              </a:ext>
            </a:extLst>
          </p:cNvPr>
          <p:cNvSpPr txBox="1"/>
          <p:nvPr/>
        </p:nvSpPr>
        <p:spPr>
          <a:xfrm>
            <a:off x="948742" y="2980066"/>
            <a:ext cx="4748673" cy="3416320"/>
          </a:xfrm>
          <a:prstGeom prst="rect">
            <a:avLst/>
          </a:prstGeom>
          <a:noFill/>
        </p:spPr>
        <p:txBody>
          <a:bodyPr wrap="square" rtlCol="0">
            <a:spAutoFit/>
          </a:bodyPr>
          <a:lstStyle/>
          <a:p>
            <a:r>
              <a:rPr lang="en-US" dirty="0"/>
              <a:t>There are a few </a:t>
            </a:r>
            <a:r>
              <a:rPr lang="en-US" b="1" dirty="0">
                <a:solidFill>
                  <a:srgbClr val="FF0000"/>
                </a:solidFill>
              </a:rPr>
              <a:t>important differences </a:t>
            </a:r>
            <a:r>
              <a:rPr lang="en-US" dirty="0"/>
              <a:t>you should know between primitives and reference</a:t>
            </a:r>
            <a:br>
              <a:rPr lang="en-US" dirty="0"/>
            </a:br>
            <a:r>
              <a:rPr lang="en-US" dirty="0"/>
              <a:t>types.</a:t>
            </a:r>
            <a:r>
              <a:rPr lang="en-US" b="1" dirty="0">
                <a:solidFill>
                  <a:srgbClr val="00B050"/>
                </a:solidFill>
              </a:rPr>
              <a:t> </a:t>
            </a:r>
          </a:p>
          <a:p>
            <a:r>
              <a:rPr lang="en-US" b="1" dirty="0">
                <a:solidFill>
                  <a:srgbClr val="00B050"/>
                </a:solidFill>
              </a:rPr>
              <a:t>1) First, reference types can be assigned null, which means they do not currently refer</a:t>
            </a:r>
            <a:br>
              <a:rPr lang="en-US" b="1" dirty="0">
                <a:solidFill>
                  <a:srgbClr val="00B050"/>
                </a:solidFill>
              </a:rPr>
            </a:br>
            <a:r>
              <a:rPr lang="en-US" b="1" dirty="0">
                <a:solidFill>
                  <a:srgbClr val="00B050"/>
                </a:solidFill>
              </a:rPr>
              <a:t>to an object</a:t>
            </a:r>
            <a:r>
              <a:rPr lang="en-US" dirty="0"/>
              <a:t>. Primitive types will give you a compiler error if you attempt to assign them</a:t>
            </a:r>
            <a:br>
              <a:rPr lang="en-US" dirty="0"/>
            </a:br>
            <a:r>
              <a:rPr lang="en-US" dirty="0"/>
              <a:t>null. In this example, value cannot point to null because it is of type int:</a:t>
            </a:r>
            <a:br>
              <a:rPr lang="en-US" dirty="0"/>
            </a:br>
            <a:r>
              <a:rPr lang="en-US" b="1" dirty="0">
                <a:solidFill>
                  <a:srgbClr val="FF0000"/>
                </a:solidFill>
              </a:rPr>
              <a:t>int value = null; // DOES NOT COMPILE</a:t>
            </a:r>
            <a:r>
              <a:rPr lang="en-US" dirty="0"/>
              <a:t/>
            </a:r>
            <a:br>
              <a:rPr lang="en-US" dirty="0"/>
            </a:br>
            <a:r>
              <a:rPr lang="en-US" dirty="0"/>
              <a:t>String s = null; </a:t>
            </a:r>
            <a:br>
              <a:rPr lang="en-US" dirty="0"/>
            </a:br>
            <a:endParaRPr lang="fr-FR" dirty="0"/>
          </a:p>
        </p:txBody>
      </p:sp>
    </p:spTree>
    <p:extLst>
      <p:ext uri="{BB962C8B-B14F-4D97-AF65-F5344CB8AC3E}">
        <p14:creationId xmlns:p14="http://schemas.microsoft.com/office/powerpoint/2010/main" val="33358913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5-Distinguishing Between Object</a:t>
            </a:r>
            <a:br>
              <a:rPr lang="en-US" dirty="0">
                <a:solidFill>
                  <a:srgbClr val="FF0000"/>
                </a:solidFill>
              </a:rPr>
            </a:br>
            <a:r>
              <a:rPr lang="en-US" dirty="0">
                <a:solidFill>
                  <a:srgbClr val="FF0000"/>
                </a:solidFill>
              </a:rPr>
              <a:t>References and Primitives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sz="2800" b="1" dirty="0">
                <a:solidFill>
                  <a:srgbClr val="0070C0"/>
                </a:solidFill>
              </a:rPr>
              <a:t>5-2) Reference Types</a:t>
            </a:r>
            <a:r>
              <a:rPr lang="fr-FR" sz="2800" dirty="0">
                <a:solidFill>
                  <a:srgbClr val="0070C0"/>
                </a:solidFill>
              </a:rPr>
              <a:t> </a:t>
            </a: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65</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
        <p:nvSpPr>
          <p:cNvPr id="7" name="ZoneTexte 6">
            <a:extLst>
              <a:ext uri="{FF2B5EF4-FFF2-40B4-BE49-F238E27FC236}">
                <a16:creationId xmlns:a16="http://schemas.microsoft.com/office/drawing/2014/main" xmlns="" id="{E2330C5B-E10C-4C11-A8E5-88C497B70715}"/>
              </a:ext>
            </a:extLst>
          </p:cNvPr>
          <p:cNvSpPr txBox="1"/>
          <p:nvPr/>
        </p:nvSpPr>
        <p:spPr>
          <a:xfrm>
            <a:off x="1384840" y="3022270"/>
            <a:ext cx="10249141" cy="3416320"/>
          </a:xfrm>
          <a:prstGeom prst="rect">
            <a:avLst/>
          </a:prstGeom>
          <a:noFill/>
        </p:spPr>
        <p:txBody>
          <a:bodyPr wrap="square" rtlCol="0">
            <a:spAutoFit/>
          </a:bodyPr>
          <a:lstStyle/>
          <a:p>
            <a:r>
              <a:rPr lang="en-US" b="1" dirty="0">
                <a:solidFill>
                  <a:srgbClr val="00B050"/>
                </a:solidFill>
              </a:rPr>
              <a:t>2) Next, reference types can be used to call methods when they do not point to null.</a:t>
            </a:r>
            <a:br>
              <a:rPr lang="en-US" b="1" dirty="0">
                <a:solidFill>
                  <a:srgbClr val="00B050"/>
                </a:solidFill>
              </a:rPr>
            </a:br>
            <a:r>
              <a:rPr lang="en-US" dirty="0"/>
              <a:t>Primitives do not have methods declared on them. In this example, we can call a method on</a:t>
            </a:r>
            <a:br>
              <a:rPr lang="en-US" dirty="0"/>
            </a:br>
            <a:r>
              <a:rPr lang="en-US" dirty="0"/>
              <a:t>reference since it is of a reference type. You can tell length is a method because it has ()</a:t>
            </a:r>
            <a:br>
              <a:rPr lang="en-US" dirty="0"/>
            </a:br>
            <a:r>
              <a:rPr lang="en-US" dirty="0"/>
              <a:t>after it. The following line is gibberish. No methods exist on </a:t>
            </a:r>
            <a:r>
              <a:rPr lang="en-US" dirty="0" err="1"/>
              <a:t>len</a:t>
            </a:r>
            <a:r>
              <a:rPr lang="en-US" dirty="0"/>
              <a:t> because it is an int primitive. Primitives do not have methods.</a:t>
            </a:r>
            <a:br>
              <a:rPr lang="en-US" dirty="0"/>
            </a:br>
            <a:r>
              <a:rPr lang="en-US" dirty="0"/>
              <a:t>String reference = "hello";</a:t>
            </a:r>
            <a:br>
              <a:rPr lang="en-US" dirty="0"/>
            </a:br>
            <a:r>
              <a:rPr lang="en-US" dirty="0"/>
              <a:t>int </a:t>
            </a:r>
            <a:r>
              <a:rPr lang="en-US" dirty="0" err="1"/>
              <a:t>len</a:t>
            </a:r>
            <a:r>
              <a:rPr lang="en-US" dirty="0"/>
              <a:t> = </a:t>
            </a:r>
            <a:r>
              <a:rPr lang="en-US" dirty="0" err="1"/>
              <a:t>reference.length</a:t>
            </a:r>
            <a:r>
              <a:rPr lang="en-US" dirty="0"/>
              <a:t>();</a:t>
            </a:r>
            <a:br>
              <a:rPr lang="en-US" dirty="0"/>
            </a:br>
            <a:r>
              <a:rPr lang="en-US" b="1" dirty="0">
                <a:solidFill>
                  <a:srgbClr val="FF0000"/>
                </a:solidFill>
              </a:rPr>
              <a:t>int bad = </a:t>
            </a:r>
            <a:r>
              <a:rPr lang="en-US" b="1" dirty="0" err="1">
                <a:solidFill>
                  <a:srgbClr val="FF0000"/>
                </a:solidFill>
              </a:rPr>
              <a:t>len.length</a:t>
            </a:r>
            <a:r>
              <a:rPr lang="en-US" b="1" dirty="0">
                <a:solidFill>
                  <a:srgbClr val="FF0000"/>
                </a:solidFill>
              </a:rPr>
              <a:t>(); // DOES NOT COMPILE</a:t>
            </a:r>
            <a:r>
              <a:rPr lang="en-US" dirty="0"/>
              <a:t/>
            </a:r>
            <a:br>
              <a:rPr lang="en-US" dirty="0"/>
            </a:br>
            <a:r>
              <a:rPr lang="en-US" b="1" dirty="0">
                <a:solidFill>
                  <a:srgbClr val="00B050"/>
                </a:solidFill>
              </a:rPr>
              <a:t>3) Finally, notice that all the primitive types have lowercase type names. All classes that</a:t>
            </a:r>
            <a:br>
              <a:rPr lang="en-US" b="1" dirty="0">
                <a:solidFill>
                  <a:srgbClr val="00B050"/>
                </a:solidFill>
              </a:rPr>
            </a:br>
            <a:r>
              <a:rPr lang="en-US" b="1" dirty="0">
                <a:solidFill>
                  <a:srgbClr val="00B050"/>
                </a:solidFill>
              </a:rPr>
              <a:t>come with Java begin with uppercase. You should follow this convention for classes you create as well. </a:t>
            </a:r>
            <a:r>
              <a:rPr lang="en-US" dirty="0"/>
              <a:t/>
            </a:r>
            <a:br>
              <a:rPr lang="en-US" dirty="0"/>
            </a:br>
            <a:r>
              <a:rPr lang="en-US" dirty="0"/>
              <a:t/>
            </a:r>
            <a:br>
              <a:rPr lang="en-US" dirty="0"/>
            </a:br>
            <a:endParaRPr lang="fr-FR" dirty="0"/>
          </a:p>
        </p:txBody>
      </p:sp>
    </p:spTree>
    <p:extLst>
      <p:ext uri="{BB962C8B-B14F-4D97-AF65-F5344CB8AC3E}">
        <p14:creationId xmlns:p14="http://schemas.microsoft.com/office/powerpoint/2010/main" val="42923855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6-</a:t>
            </a:r>
            <a:r>
              <a:rPr lang="fr-FR" dirty="0" err="1">
                <a:solidFill>
                  <a:srgbClr val="FF0000"/>
                </a:solidFill>
              </a:rPr>
              <a:t>Declaring</a:t>
            </a:r>
            <a:r>
              <a:rPr lang="fr-FR" dirty="0">
                <a:solidFill>
                  <a:srgbClr val="FF0000"/>
                </a:solidFill>
              </a:rPr>
              <a:t> and </a:t>
            </a:r>
            <a:r>
              <a:rPr lang="fr-FR" dirty="0" err="1">
                <a:solidFill>
                  <a:srgbClr val="FF0000"/>
                </a:solidFill>
              </a:rPr>
              <a:t>Initializing</a:t>
            </a:r>
            <a:r>
              <a:rPr lang="fr-FR" dirty="0">
                <a:solidFill>
                  <a:srgbClr val="FF0000"/>
                </a:solidFill>
              </a:rPr>
              <a:t> Variables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20000"/>
          </a:bodyPr>
          <a:lstStyle/>
          <a:p>
            <a:r>
              <a:rPr lang="fr-FR" b="1" dirty="0">
                <a:solidFill>
                  <a:srgbClr val="0070C0"/>
                </a:solidFill>
              </a:rPr>
              <a:t>6-1) </a:t>
            </a:r>
            <a:r>
              <a:rPr lang="fr-FR" b="1" dirty="0" err="1">
                <a:solidFill>
                  <a:srgbClr val="0070C0"/>
                </a:solidFill>
              </a:rPr>
              <a:t>Declaring</a:t>
            </a:r>
            <a:r>
              <a:rPr lang="fr-FR" b="1" dirty="0">
                <a:solidFill>
                  <a:srgbClr val="0070C0"/>
                </a:solidFill>
              </a:rPr>
              <a:t> Multiple Variables</a:t>
            </a:r>
            <a:r>
              <a:rPr lang="fr-FR" dirty="0">
                <a:solidFill>
                  <a:srgbClr val="0070C0"/>
                </a:solidFill>
              </a:rPr>
              <a:t> </a:t>
            </a:r>
            <a:r>
              <a:rPr lang="fr-FR" dirty="0"/>
              <a:t/>
            </a:r>
            <a:br>
              <a:rPr lang="fr-FR" dirty="0"/>
            </a:br>
            <a:r>
              <a:rPr lang="fr-FR" dirty="0"/>
              <a:t/>
            </a:r>
            <a:br>
              <a:rPr lang="fr-FR" dirty="0"/>
            </a:br>
            <a:r>
              <a:rPr lang="en-US" dirty="0"/>
              <a:t>How many variables do you think are declared and initialized in the following two lines?</a:t>
            </a:r>
            <a:br>
              <a:rPr lang="en-US" dirty="0"/>
            </a:br>
            <a:r>
              <a:rPr lang="en-US" dirty="0">
                <a:solidFill>
                  <a:srgbClr val="0070C0"/>
                </a:solidFill>
              </a:rPr>
              <a:t>String s1, s2;</a:t>
            </a:r>
            <a:br>
              <a:rPr lang="en-US" dirty="0">
                <a:solidFill>
                  <a:srgbClr val="0070C0"/>
                </a:solidFill>
              </a:rPr>
            </a:br>
            <a:r>
              <a:rPr lang="en-US" dirty="0">
                <a:solidFill>
                  <a:srgbClr val="0070C0"/>
                </a:solidFill>
              </a:rPr>
              <a:t>String s3 = "yes", s4 = "no";</a:t>
            </a:r>
            <a:r>
              <a:rPr lang="en-US" dirty="0"/>
              <a:t/>
            </a:r>
            <a:br>
              <a:rPr lang="en-US" dirty="0"/>
            </a:br>
            <a:r>
              <a:rPr lang="en-US" dirty="0"/>
              <a:t>Four String variables were declared: s1, s2, s3, and s4. You can declare many variables</a:t>
            </a:r>
            <a:br>
              <a:rPr lang="en-US" dirty="0"/>
            </a:br>
            <a:r>
              <a:rPr lang="en-US" dirty="0"/>
              <a:t>in the same declaration as long as they are all of the same type. You can also initialize any</a:t>
            </a:r>
            <a:br>
              <a:rPr lang="en-US" dirty="0"/>
            </a:br>
            <a:r>
              <a:rPr lang="en-US" dirty="0"/>
              <a:t>or all of those values inline. In the previous example, we have two initialized variables: s3</a:t>
            </a:r>
            <a:br>
              <a:rPr lang="en-US" dirty="0"/>
            </a:br>
            <a:r>
              <a:rPr lang="en-US" dirty="0"/>
              <a:t>and s4. The other two variables remain declared but not yet initialized.</a:t>
            </a:r>
          </a:p>
          <a:p>
            <a:r>
              <a:rPr lang="en-US" dirty="0"/>
              <a:t>Another way the exam could try to trick you is to show you code like this line:</a:t>
            </a:r>
            <a:br>
              <a:rPr lang="en-US" dirty="0"/>
            </a:br>
            <a:r>
              <a:rPr lang="en-US" b="1" dirty="0">
                <a:solidFill>
                  <a:srgbClr val="FF0000"/>
                </a:solidFill>
              </a:rPr>
              <a:t>int num, String value; // DOES NOT COMPILE </a:t>
            </a:r>
            <a:r>
              <a:rPr lang="en-US" dirty="0"/>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66</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22290414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6-</a:t>
            </a:r>
            <a:r>
              <a:rPr lang="fr-FR" dirty="0" err="1">
                <a:solidFill>
                  <a:srgbClr val="FF0000"/>
                </a:solidFill>
              </a:rPr>
              <a:t>Declaring</a:t>
            </a:r>
            <a:r>
              <a:rPr lang="fr-FR" dirty="0">
                <a:solidFill>
                  <a:srgbClr val="FF0000"/>
                </a:solidFill>
              </a:rPr>
              <a:t> and </a:t>
            </a:r>
            <a:r>
              <a:rPr lang="fr-FR" dirty="0" err="1">
                <a:solidFill>
                  <a:srgbClr val="FF0000"/>
                </a:solidFill>
              </a:rPr>
              <a:t>Initializing</a:t>
            </a:r>
            <a:r>
              <a:rPr lang="fr-FR" dirty="0">
                <a:solidFill>
                  <a:srgbClr val="FF0000"/>
                </a:solidFill>
              </a:rPr>
              <a:t> Variables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77500" lnSpcReduction="20000"/>
          </a:bodyPr>
          <a:lstStyle/>
          <a:p>
            <a:r>
              <a:rPr lang="fr-FR" b="1" dirty="0">
                <a:solidFill>
                  <a:srgbClr val="0070C0"/>
                </a:solidFill>
              </a:rPr>
              <a:t>6-1) </a:t>
            </a:r>
            <a:r>
              <a:rPr lang="fr-FR" b="1" dirty="0" err="1">
                <a:solidFill>
                  <a:srgbClr val="0070C0"/>
                </a:solidFill>
              </a:rPr>
              <a:t>Declaring</a:t>
            </a:r>
            <a:r>
              <a:rPr lang="fr-FR" b="1" dirty="0">
                <a:solidFill>
                  <a:srgbClr val="0070C0"/>
                </a:solidFill>
              </a:rPr>
              <a:t> Multiple Variables</a:t>
            </a:r>
            <a:r>
              <a:rPr lang="fr-FR" dirty="0">
                <a:solidFill>
                  <a:srgbClr val="0070C0"/>
                </a:solidFill>
              </a:rPr>
              <a:t> </a:t>
            </a:r>
            <a:r>
              <a:rPr lang="fr-FR" dirty="0"/>
              <a:t/>
            </a:r>
            <a:br>
              <a:rPr lang="fr-FR" dirty="0"/>
            </a:br>
            <a:r>
              <a:rPr lang="fr-FR" dirty="0"/>
              <a:t/>
            </a:r>
            <a:br>
              <a:rPr lang="fr-FR" dirty="0"/>
            </a:br>
            <a:r>
              <a:rPr lang="en-US" dirty="0"/>
              <a:t>To make sure you understand this, see if you can figure out which of the following are</a:t>
            </a:r>
            <a:br>
              <a:rPr lang="en-US" dirty="0"/>
            </a:br>
            <a:r>
              <a:rPr lang="en-US" dirty="0"/>
              <a:t>legal declarations. “Legal,” “valid,” and “compiles” are all synonyms in the Java exam</a:t>
            </a:r>
            <a:br>
              <a:rPr lang="en-US" dirty="0"/>
            </a:br>
            <a:r>
              <a:rPr lang="en-US" dirty="0"/>
              <a:t>world. We try to use all the terminology you could encounter on the exam.</a:t>
            </a:r>
            <a:br>
              <a:rPr lang="en-US" dirty="0"/>
            </a:br>
            <a:endParaRPr lang="en-US" dirty="0"/>
          </a:p>
          <a:p>
            <a:r>
              <a:rPr lang="en-US" dirty="0" err="1"/>
              <a:t>boolean</a:t>
            </a:r>
            <a:r>
              <a:rPr lang="en-US" dirty="0"/>
              <a:t> b1, b2;</a:t>
            </a:r>
            <a:br>
              <a:rPr lang="en-US" dirty="0"/>
            </a:br>
            <a:r>
              <a:rPr lang="en-US" dirty="0"/>
              <a:t>String s1 = "1", s2;</a:t>
            </a:r>
            <a:br>
              <a:rPr lang="en-US" dirty="0"/>
            </a:br>
            <a:r>
              <a:rPr lang="en-US" dirty="0"/>
              <a:t>double d1, double d2;</a:t>
            </a:r>
            <a:br>
              <a:rPr lang="en-US" dirty="0"/>
            </a:br>
            <a:r>
              <a:rPr lang="en-US" dirty="0"/>
              <a:t>int i1; int i2;</a:t>
            </a:r>
            <a:br>
              <a:rPr lang="en-US" dirty="0"/>
            </a:br>
            <a:r>
              <a:rPr lang="en-US" dirty="0"/>
              <a:t>int i3; i4; </a:t>
            </a:r>
            <a:br>
              <a:rPr lang="en-US" dirty="0"/>
            </a:br>
            <a:r>
              <a:rPr lang="en-US" dirty="0"/>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67</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
        <p:nvSpPr>
          <p:cNvPr id="6" name="ZoneTexte 5">
            <a:extLst>
              <a:ext uri="{FF2B5EF4-FFF2-40B4-BE49-F238E27FC236}">
                <a16:creationId xmlns:a16="http://schemas.microsoft.com/office/drawing/2014/main" xmlns="" id="{1F5051BE-2852-48A0-826D-135AE4A24550}"/>
              </a:ext>
            </a:extLst>
          </p:cNvPr>
          <p:cNvSpPr txBox="1"/>
          <p:nvPr/>
        </p:nvSpPr>
        <p:spPr>
          <a:xfrm>
            <a:off x="4712677" y="3840479"/>
            <a:ext cx="6855338" cy="3139321"/>
          </a:xfrm>
          <a:prstGeom prst="rect">
            <a:avLst/>
          </a:prstGeom>
          <a:noFill/>
        </p:spPr>
        <p:txBody>
          <a:bodyPr wrap="none" rtlCol="0">
            <a:spAutoFit/>
          </a:bodyPr>
          <a:lstStyle/>
          <a:p>
            <a:r>
              <a:rPr lang="en-US" dirty="0"/>
              <a:t>The third statement is </a:t>
            </a:r>
            <a:r>
              <a:rPr lang="en-US" i="1" dirty="0"/>
              <a:t>not </a:t>
            </a:r>
            <a:r>
              <a:rPr lang="en-US" dirty="0"/>
              <a:t>legal. Java does not allow you to declare </a:t>
            </a:r>
          </a:p>
          <a:p>
            <a:r>
              <a:rPr lang="en-US" dirty="0"/>
              <a:t>two different types in the same statement. Wait a minute!</a:t>
            </a:r>
          </a:p>
          <a:p>
            <a:r>
              <a:rPr lang="en-US" dirty="0"/>
              <a:t> Variables d1 and d2 are the same type. They are both of type double. </a:t>
            </a:r>
          </a:p>
          <a:p>
            <a:r>
              <a:rPr lang="en-US" dirty="0"/>
              <a:t>Although that’s true, it still isn’t allowed. If you want to declare multiple</a:t>
            </a:r>
            <a:br>
              <a:rPr lang="en-US" dirty="0"/>
            </a:br>
            <a:r>
              <a:rPr lang="en-US" dirty="0"/>
              <a:t>variables in the same statement, they must share the same type declaration </a:t>
            </a:r>
          </a:p>
          <a:p>
            <a:r>
              <a:rPr lang="en-US" dirty="0"/>
              <a:t>and not repeat it. double d1, d2; would have been legal. </a:t>
            </a:r>
          </a:p>
          <a:p>
            <a:r>
              <a:rPr lang="en-US" dirty="0"/>
              <a:t>The fifth statement is </a:t>
            </a:r>
            <a:r>
              <a:rPr lang="en-US" i="1" dirty="0"/>
              <a:t>not </a:t>
            </a:r>
            <a:r>
              <a:rPr lang="en-US" dirty="0"/>
              <a:t>legal. Again, we have two completely different </a:t>
            </a:r>
          </a:p>
          <a:p>
            <a:r>
              <a:rPr lang="en-US" dirty="0"/>
              <a:t>statements on the same line. </a:t>
            </a:r>
            <a:br>
              <a:rPr lang="en-US" dirty="0"/>
            </a:br>
            <a:r>
              <a:rPr lang="en-US" dirty="0"/>
              <a:t/>
            </a:r>
            <a:br>
              <a:rPr lang="en-US" dirty="0"/>
            </a:br>
            <a:r>
              <a:rPr lang="en-US" dirty="0"/>
              <a:t> </a:t>
            </a:r>
            <a:br>
              <a:rPr lang="en-US" dirty="0"/>
            </a:br>
            <a:endParaRPr lang="fr-FR" dirty="0"/>
          </a:p>
        </p:txBody>
      </p:sp>
    </p:spTree>
    <p:extLst>
      <p:ext uri="{BB962C8B-B14F-4D97-AF65-F5344CB8AC3E}">
        <p14:creationId xmlns:p14="http://schemas.microsoft.com/office/powerpoint/2010/main" val="42624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6-</a:t>
            </a:r>
            <a:r>
              <a:rPr lang="fr-FR" dirty="0" err="1">
                <a:solidFill>
                  <a:srgbClr val="FF0000"/>
                </a:solidFill>
              </a:rPr>
              <a:t>Declaring</a:t>
            </a:r>
            <a:r>
              <a:rPr lang="fr-FR" dirty="0">
                <a:solidFill>
                  <a:srgbClr val="FF0000"/>
                </a:solidFill>
              </a:rPr>
              <a:t> and </a:t>
            </a:r>
            <a:r>
              <a:rPr lang="fr-FR" dirty="0" err="1">
                <a:solidFill>
                  <a:srgbClr val="FF0000"/>
                </a:solidFill>
              </a:rPr>
              <a:t>Initializing</a:t>
            </a:r>
            <a:r>
              <a:rPr lang="fr-FR" dirty="0">
                <a:solidFill>
                  <a:srgbClr val="FF0000"/>
                </a:solidFill>
              </a:rPr>
              <a:t> Variables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r>
              <a:rPr lang="fr-FR" b="1" dirty="0">
                <a:solidFill>
                  <a:srgbClr val="0070C0"/>
                </a:solidFill>
              </a:rPr>
              <a:t>6-2) </a:t>
            </a:r>
            <a:r>
              <a:rPr lang="fr-FR" b="1" dirty="0" err="1">
                <a:solidFill>
                  <a:srgbClr val="0070C0"/>
                </a:solidFill>
              </a:rPr>
              <a:t>Identifiers</a:t>
            </a:r>
            <a:r>
              <a:rPr lang="fr-FR" dirty="0">
                <a:solidFill>
                  <a:srgbClr val="0070C0"/>
                </a:solidFill>
              </a:rPr>
              <a:t> </a:t>
            </a:r>
            <a:r>
              <a:rPr lang="fr-FR" dirty="0"/>
              <a:t/>
            </a:r>
            <a:br>
              <a:rPr lang="fr-FR" dirty="0"/>
            </a:br>
            <a:r>
              <a:rPr lang="en-US" dirty="0"/>
              <a:t>It probably comes as no surprise that Java has precise rules about </a:t>
            </a:r>
            <a:r>
              <a:rPr lang="en-US" i="1" dirty="0" err="1"/>
              <a:t>identifer</a:t>
            </a:r>
            <a:r>
              <a:rPr lang="en-US" i="1" dirty="0"/>
              <a:t> </a:t>
            </a:r>
            <a:r>
              <a:rPr lang="en-US" dirty="0"/>
              <a:t>names. Luckily,</a:t>
            </a:r>
            <a:br>
              <a:rPr lang="en-US" dirty="0"/>
            </a:br>
            <a:r>
              <a:rPr lang="en-US" dirty="0"/>
              <a:t>the same rules for </a:t>
            </a:r>
            <a:r>
              <a:rPr lang="en-US" dirty="0" err="1"/>
              <a:t>identifers</a:t>
            </a:r>
            <a:r>
              <a:rPr lang="en-US" dirty="0"/>
              <a:t> apply to anything you are free to name, including variables,</a:t>
            </a:r>
            <a:br>
              <a:rPr lang="en-US" dirty="0"/>
            </a:br>
            <a:r>
              <a:rPr lang="en-US" dirty="0"/>
              <a:t>methods, classes, and </a:t>
            </a:r>
            <a:r>
              <a:rPr lang="en-US" dirty="0" err="1"/>
              <a:t>felds</a:t>
            </a:r>
            <a:r>
              <a:rPr lang="en-US" dirty="0"/>
              <a:t>.</a:t>
            </a:r>
            <a:br>
              <a:rPr lang="en-US" dirty="0"/>
            </a:br>
            <a:r>
              <a:rPr lang="en-US" dirty="0"/>
              <a:t>There are only three rules to remember for legal </a:t>
            </a:r>
            <a:r>
              <a:rPr lang="en-US" dirty="0" err="1"/>
              <a:t>identifers</a:t>
            </a:r>
            <a:r>
              <a:rPr lang="en-US" dirty="0"/>
              <a:t>:</a:t>
            </a:r>
            <a:br>
              <a:rPr lang="en-US" dirty="0"/>
            </a:br>
            <a:r>
              <a:rPr lang="en-US" dirty="0"/>
              <a:t>■ </a:t>
            </a:r>
            <a:r>
              <a:rPr lang="en-US" dirty="0">
                <a:solidFill>
                  <a:srgbClr val="00B050"/>
                </a:solidFill>
              </a:rPr>
              <a:t>The name must begin with a letter or the symbol $ or _.</a:t>
            </a:r>
            <a:r>
              <a:rPr lang="en-US" dirty="0"/>
              <a:t/>
            </a:r>
            <a:br>
              <a:rPr lang="en-US" dirty="0"/>
            </a:br>
            <a:r>
              <a:rPr lang="en-US" dirty="0"/>
              <a:t>■ </a:t>
            </a:r>
            <a:r>
              <a:rPr lang="en-US" dirty="0">
                <a:solidFill>
                  <a:srgbClr val="00B050"/>
                </a:solidFill>
              </a:rPr>
              <a:t>Subsequent characters may also be numbers.</a:t>
            </a:r>
            <a:r>
              <a:rPr lang="en-US" dirty="0"/>
              <a:t/>
            </a:r>
            <a:br>
              <a:rPr lang="en-US" dirty="0"/>
            </a:br>
            <a:r>
              <a:rPr lang="en-US" dirty="0"/>
              <a:t>■ </a:t>
            </a:r>
            <a:r>
              <a:rPr lang="en-US" dirty="0">
                <a:solidFill>
                  <a:srgbClr val="00B050"/>
                </a:solidFill>
              </a:rPr>
              <a:t>You cannot use the same name as a Java </a:t>
            </a:r>
            <a:r>
              <a:rPr lang="en-US" i="1" dirty="0">
                <a:solidFill>
                  <a:srgbClr val="00B050"/>
                </a:solidFill>
              </a:rPr>
              <a:t>reserved word</a:t>
            </a:r>
            <a:r>
              <a:rPr lang="en-US" dirty="0">
                <a:solidFill>
                  <a:srgbClr val="00B050"/>
                </a:solidFill>
              </a:rPr>
              <a:t>. </a:t>
            </a:r>
            <a:r>
              <a:rPr lang="en-US" dirty="0"/>
              <a:t>As you might imagine, a</a:t>
            </a:r>
            <a:br>
              <a:rPr lang="en-US" dirty="0"/>
            </a:br>
            <a:r>
              <a:rPr lang="en-US" dirty="0"/>
              <a:t>reserved word is a keyword that Java has reserved so that you are not allowed to use it.</a:t>
            </a:r>
            <a:br>
              <a:rPr lang="en-US" dirty="0"/>
            </a:br>
            <a:r>
              <a:rPr lang="en-US" dirty="0"/>
              <a:t>Remember that Java is case sensitive, so you can use versions of the keywords that only</a:t>
            </a:r>
            <a:br>
              <a:rPr lang="en-US" dirty="0"/>
            </a:br>
            <a:r>
              <a:rPr lang="en-US" dirty="0"/>
              <a:t>differ in case.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68</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29036528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6-</a:t>
            </a:r>
            <a:r>
              <a:rPr lang="fr-FR" dirty="0" err="1">
                <a:solidFill>
                  <a:srgbClr val="FF0000"/>
                </a:solidFill>
              </a:rPr>
              <a:t>Declaring</a:t>
            </a:r>
            <a:r>
              <a:rPr lang="fr-FR" dirty="0">
                <a:solidFill>
                  <a:srgbClr val="FF0000"/>
                </a:solidFill>
              </a:rPr>
              <a:t> and </a:t>
            </a:r>
            <a:r>
              <a:rPr lang="fr-FR" dirty="0" err="1">
                <a:solidFill>
                  <a:srgbClr val="FF0000"/>
                </a:solidFill>
              </a:rPr>
              <a:t>Initializing</a:t>
            </a:r>
            <a:r>
              <a:rPr lang="fr-FR" dirty="0">
                <a:solidFill>
                  <a:srgbClr val="FF0000"/>
                </a:solidFill>
              </a:rPr>
              <a:t> Variables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0070C0"/>
                </a:solidFill>
              </a:rPr>
              <a:t>6-2) </a:t>
            </a:r>
            <a:r>
              <a:rPr lang="fr-FR" b="1" dirty="0" err="1">
                <a:solidFill>
                  <a:srgbClr val="0070C0"/>
                </a:solidFill>
              </a:rPr>
              <a:t>Identifiers</a:t>
            </a:r>
            <a:r>
              <a:rPr lang="fr-FR" dirty="0">
                <a:solidFill>
                  <a:srgbClr val="0070C0"/>
                </a:solidFill>
              </a:rPr>
              <a:t> </a:t>
            </a:r>
            <a:r>
              <a:rPr lang="fr-FR" dirty="0"/>
              <a:t/>
            </a:r>
            <a:br>
              <a:rPr lang="fr-FR"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69</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pic>
        <p:nvPicPr>
          <p:cNvPr id="6" name="Image 5">
            <a:extLst>
              <a:ext uri="{FF2B5EF4-FFF2-40B4-BE49-F238E27FC236}">
                <a16:creationId xmlns:a16="http://schemas.microsoft.com/office/drawing/2014/main" xmlns="" id="{D48C3215-2A91-4246-B773-A68F2397DA95}"/>
              </a:ext>
            </a:extLst>
          </p:cNvPr>
          <p:cNvPicPr>
            <a:picLocks noChangeAspect="1"/>
          </p:cNvPicPr>
          <p:nvPr/>
        </p:nvPicPr>
        <p:blipFill>
          <a:blip r:embed="rId2"/>
          <a:stretch>
            <a:fillRect/>
          </a:stretch>
        </p:blipFill>
        <p:spPr>
          <a:xfrm>
            <a:off x="6095999" y="2463800"/>
            <a:ext cx="4297976" cy="3158011"/>
          </a:xfrm>
          <a:prstGeom prst="rect">
            <a:avLst/>
          </a:prstGeom>
        </p:spPr>
      </p:pic>
      <p:sp>
        <p:nvSpPr>
          <p:cNvPr id="7" name="Rectangle 6">
            <a:extLst>
              <a:ext uri="{FF2B5EF4-FFF2-40B4-BE49-F238E27FC236}">
                <a16:creationId xmlns:a16="http://schemas.microsoft.com/office/drawing/2014/main" xmlns="" id="{F703A34C-9CED-4EB8-A3AC-B95D6E70B43B}"/>
              </a:ext>
            </a:extLst>
          </p:cNvPr>
          <p:cNvSpPr/>
          <p:nvPr/>
        </p:nvSpPr>
        <p:spPr>
          <a:xfrm>
            <a:off x="1162929" y="3105834"/>
            <a:ext cx="3563816" cy="646331"/>
          </a:xfrm>
          <a:prstGeom prst="rect">
            <a:avLst/>
          </a:prstGeom>
        </p:spPr>
        <p:txBody>
          <a:bodyPr wrap="square">
            <a:spAutoFit/>
          </a:bodyPr>
          <a:lstStyle/>
          <a:p>
            <a:r>
              <a:rPr lang="en-US" dirty="0">
                <a:solidFill>
                  <a:srgbClr val="231F20"/>
                </a:solidFill>
                <a:latin typeface="SabonLTStd-Roman"/>
              </a:rPr>
              <a:t>Prepare to be tested on these rules.</a:t>
            </a:r>
            <a:r>
              <a:rPr lang="en-US" dirty="0"/>
              <a:t> </a:t>
            </a:r>
            <a:br>
              <a:rPr lang="en-US" dirty="0"/>
            </a:br>
            <a:endParaRPr lang="fr-FR" dirty="0"/>
          </a:p>
        </p:txBody>
      </p:sp>
      <p:sp>
        <p:nvSpPr>
          <p:cNvPr id="10" name="ZoneTexte 9">
            <a:extLst>
              <a:ext uri="{FF2B5EF4-FFF2-40B4-BE49-F238E27FC236}">
                <a16:creationId xmlns:a16="http://schemas.microsoft.com/office/drawing/2014/main" xmlns="" id="{864FBDC7-9228-44FE-AB83-A93D20A85F66}"/>
              </a:ext>
            </a:extLst>
          </p:cNvPr>
          <p:cNvSpPr txBox="1"/>
          <p:nvPr/>
        </p:nvSpPr>
        <p:spPr>
          <a:xfrm>
            <a:off x="1162929" y="3706442"/>
            <a:ext cx="3038622" cy="1477328"/>
          </a:xfrm>
          <a:prstGeom prst="rect">
            <a:avLst/>
          </a:prstGeom>
          <a:solidFill>
            <a:schemeClr val="bg1"/>
          </a:solidFill>
        </p:spPr>
        <p:txBody>
          <a:bodyPr wrap="square" rtlCol="0">
            <a:spAutoFit/>
          </a:bodyPr>
          <a:lstStyle/>
          <a:p>
            <a:r>
              <a:rPr lang="fr-FR" dirty="0" err="1"/>
              <a:t>okidentifier</a:t>
            </a:r>
            <a:r>
              <a:rPr lang="fr-FR" dirty="0"/>
              <a:t/>
            </a:r>
            <a:br>
              <a:rPr lang="fr-FR" dirty="0"/>
            </a:br>
            <a:r>
              <a:rPr lang="fr-FR" dirty="0"/>
              <a:t>$OK2Identifier</a:t>
            </a:r>
            <a:br>
              <a:rPr lang="fr-FR" dirty="0"/>
            </a:br>
            <a:r>
              <a:rPr lang="fr-FR" dirty="0"/>
              <a:t>_alsoOK1d3ntifi3r</a:t>
            </a:r>
            <a:br>
              <a:rPr lang="fr-FR" dirty="0"/>
            </a:br>
            <a:r>
              <a:rPr lang="fr-FR" dirty="0"/>
              <a:t>__</a:t>
            </a:r>
            <a:r>
              <a:rPr lang="fr-FR" dirty="0" err="1"/>
              <a:t>SStillOkbutKnotsonice</a:t>
            </a:r>
            <a:r>
              <a:rPr lang="fr-FR" dirty="0"/>
              <a:t>$ </a:t>
            </a:r>
            <a:br>
              <a:rPr lang="fr-FR" dirty="0"/>
            </a:br>
            <a:endParaRPr lang="fr-FR" dirty="0"/>
          </a:p>
        </p:txBody>
      </p:sp>
      <p:sp>
        <p:nvSpPr>
          <p:cNvPr id="11" name="ZoneTexte 10">
            <a:extLst>
              <a:ext uri="{FF2B5EF4-FFF2-40B4-BE49-F238E27FC236}">
                <a16:creationId xmlns:a16="http://schemas.microsoft.com/office/drawing/2014/main" xmlns="" id="{3169BE0D-8431-453C-AE27-8AF3B8C85F78}"/>
              </a:ext>
            </a:extLst>
          </p:cNvPr>
          <p:cNvSpPr txBox="1"/>
          <p:nvPr/>
        </p:nvSpPr>
        <p:spPr>
          <a:xfrm>
            <a:off x="1082336" y="3752165"/>
            <a:ext cx="4705279" cy="1754326"/>
          </a:xfrm>
          <a:prstGeom prst="rect">
            <a:avLst/>
          </a:prstGeom>
          <a:solidFill>
            <a:schemeClr val="bg1"/>
          </a:solidFill>
        </p:spPr>
        <p:txBody>
          <a:bodyPr wrap="square" rtlCol="0">
            <a:spAutoFit/>
          </a:bodyPr>
          <a:lstStyle/>
          <a:p>
            <a:r>
              <a:rPr lang="en-US" dirty="0"/>
              <a:t>3DPointClass // identifiers cannot begin with a number</a:t>
            </a:r>
            <a:br>
              <a:rPr lang="en-US" dirty="0"/>
            </a:br>
            <a:r>
              <a:rPr lang="en-US" dirty="0" err="1"/>
              <a:t>hollywood@vine</a:t>
            </a:r>
            <a:r>
              <a:rPr lang="en-US" dirty="0"/>
              <a:t> // @ is not a letter, digit, $ or _</a:t>
            </a:r>
            <a:br>
              <a:rPr lang="en-US" dirty="0"/>
            </a:br>
            <a:r>
              <a:rPr lang="en-US" dirty="0"/>
              <a:t>*$coffee // * is not a letter, digit, $ or _</a:t>
            </a:r>
            <a:br>
              <a:rPr lang="en-US" dirty="0"/>
            </a:br>
            <a:r>
              <a:rPr lang="en-US" dirty="0"/>
              <a:t>public // public is a reserved word </a:t>
            </a:r>
            <a:br>
              <a:rPr lang="en-US" dirty="0"/>
            </a:br>
            <a:endParaRPr lang="fr-FR" dirty="0"/>
          </a:p>
        </p:txBody>
      </p:sp>
    </p:spTree>
    <p:extLst>
      <p:ext uri="{BB962C8B-B14F-4D97-AF65-F5344CB8AC3E}">
        <p14:creationId xmlns:p14="http://schemas.microsoft.com/office/powerpoint/2010/main" val="119615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1-Understanding the Java Class Structure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20000"/>
          </a:bodyPr>
          <a:lstStyle/>
          <a:p>
            <a:r>
              <a:rPr lang="fr-FR" b="1" dirty="0">
                <a:solidFill>
                  <a:srgbClr val="0070C0"/>
                </a:solidFill>
              </a:rPr>
              <a:t>1-1) Fields and Methods</a:t>
            </a:r>
          </a:p>
          <a:p>
            <a:pPr marL="0" indent="0">
              <a:buNone/>
            </a:pPr>
            <a:r>
              <a:rPr lang="en-US" dirty="0">
                <a:solidFill>
                  <a:srgbClr val="0070C0"/>
                </a:solidFill>
              </a:rPr>
              <a:t>String</a:t>
            </a:r>
            <a:r>
              <a:rPr lang="en-US" dirty="0"/>
              <a:t> is also a class supplied with Java. Next you can add methods:</a:t>
            </a:r>
            <a:br>
              <a:rPr lang="en-US" dirty="0"/>
            </a:br>
            <a:r>
              <a:rPr lang="en-US" dirty="0"/>
              <a:t>1: public class Animal {</a:t>
            </a:r>
            <a:br>
              <a:rPr lang="en-US" dirty="0"/>
            </a:br>
            <a:r>
              <a:rPr lang="en-US" dirty="0"/>
              <a:t>2: String name;</a:t>
            </a:r>
            <a:br>
              <a:rPr lang="en-US" dirty="0"/>
            </a:br>
            <a:r>
              <a:rPr lang="en-US" dirty="0"/>
              <a:t>3: public String </a:t>
            </a:r>
            <a:r>
              <a:rPr lang="en-US" dirty="0" err="1"/>
              <a:t>getName</a:t>
            </a:r>
            <a:r>
              <a:rPr lang="en-US" dirty="0"/>
              <a:t>() {</a:t>
            </a:r>
            <a:br>
              <a:rPr lang="en-US" dirty="0"/>
            </a:br>
            <a:r>
              <a:rPr lang="en-US" dirty="0"/>
              <a:t>4: return name;</a:t>
            </a:r>
            <a:br>
              <a:rPr lang="en-US" dirty="0"/>
            </a:br>
            <a:r>
              <a:rPr lang="en-US" dirty="0"/>
              <a:t>5: }</a:t>
            </a:r>
            <a:br>
              <a:rPr lang="en-US" dirty="0"/>
            </a:br>
            <a:r>
              <a:rPr lang="en-US" dirty="0"/>
              <a:t>6: public void </a:t>
            </a:r>
            <a:r>
              <a:rPr lang="en-US" dirty="0" err="1"/>
              <a:t>setName</a:t>
            </a:r>
            <a:r>
              <a:rPr lang="en-US" dirty="0"/>
              <a:t>(String </a:t>
            </a:r>
            <a:r>
              <a:rPr lang="en-US" dirty="0" err="1"/>
              <a:t>newName</a:t>
            </a:r>
            <a:r>
              <a:rPr lang="en-US" dirty="0"/>
              <a:t>) {</a:t>
            </a:r>
            <a:br>
              <a:rPr lang="en-US" dirty="0"/>
            </a:br>
            <a:r>
              <a:rPr lang="en-US" dirty="0"/>
              <a:t>7: name = </a:t>
            </a:r>
            <a:r>
              <a:rPr lang="en-US" dirty="0" err="1"/>
              <a:t>newName</a:t>
            </a:r>
            <a:r>
              <a:rPr lang="en-US" dirty="0"/>
              <a:t>;</a:t>
            </a:r>
            <a:br>
              <a:rPr lang="en-US" dirty="0"/>
            </a:br>
            <a:r>
              <a:rPr lang="en-US" dirty="0"/>
              <a:t>8: }</a:t>
            </a:r>
            <a:br>
              <a:rPr lang="en-US" dirty="0"/>
            </a:br>
            <a:r>
              <a:rPr lang="en-US" dirty="0"/>
              <a:t>9: }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7</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40322400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7-Understanding Default Initialization of</a:t>
            </a:r>
            <a:br>
              <a:rPr lang="en-US" dirty="0">
                <a:solidFill>
                  <a:srgbClr val="FF0000"/>
                </a:solidFill>
              </a:rPr>
            </a:br>
            <a:r>
              <a:rPr lang="en-US" dirty="0">
                <a:solidFill>
                  <a:srgbClr val="FF0000"/>
                </a:solidFill>
              </a:rPr>
              <a:t>Variables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a:bodyPr>
          <a:lstStyle/>
          <a:p>
            <a:r>
              <a:rPr lang="fr-FR" dirty="0"/>
              <a:t/>
            </a:r>
            <a:br>
              <a:rPr lang="fr-FR" dirty="0"/>
            </a:br>
            <a:r>
              <a:rPr lang="en-US" dirty="0"/>
              <a:t>Before you can use a variable, it needs a value. Some types of variables get this value</a:t>
            </a:r>
            <a:br>
              <a:rPr lang="en-US" dirty="0"/>
            </a:br>
            <a:r>
              <a:rPr lang="en-US" dirty="0"/>
              <a:t>set automatically, and others require the programmer to specify it. In the following</a:t>
            </a:r>
            <a:br>
              <a:rPr lang="en-US" dirty="0"/>
            </a:br>
            <a:r>
              <a:rPr lang="en-US" dirty="0"/>
              <a:t>sections, we’ll look at the differences between the defaults for local, instance, and</a:t>
            </a:r>
            <a:br>
              <a:rPr lang="en-US" dirty="0"/>
            </a:br>
            <a:r>
              <a:rPr lang="en-US" dirty="0"/>
              <a:t>class variables. </a:t>
            </a:r>
            <a:br>
              <a:rPr lang="en-US" dirty="0"/>
            </a:br>
            <a:r>
              <a:rPr lang="fr-FR" dirty="0"/>
              <a:t/>
            </a:r>
            <a:br>
              <a:rPr lang="fr-FR"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70</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31680200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7-Understanding Default Initialization of</a:t>
            </a:r>
            <a:br>
              <a:rPr lang="en-US" dirty="0">
                <a:solidFill>
                  <a:srgbClr val="FF0000"/>
                </a:solidFill>
              </a:rPr>
            </a:br>
            <a:r>
              <a:rPr lang="en-US" dirty="0">
                <a:solidFill>
                  <a:srgbClr val="FF0000"/>
                </a:solidFill>
              </a:rPr>
              <a:t>Variables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r>
              <a:rPr lang="fr-FR" b="1" dirty="0">
                <a:solidFill>
                  <a:srgbClr val="0070C0"/>
                </a:solidFill>
              </a:rPr>
              <a:t>7-1) Local Variables</a:t>
            </a:r>
            <a:r>
              <a:rPr lang="fr-FR" dirty="0">
                <a:solidFill>
                  <a:srgbClr val="0070C0"/>
                </a:solidFill>
              </a:rPr>
              <a:t> </a:t>
            </a:r>
            <a:r>
              <a:rPr lang="fr-FR" dirty="0"/>
              <a:t/>
            </a:r>
            <a:br>
              <a:rPr lang="fr-FR" dirty="0"/>
            </a:br>
            <a:r>
              <a:rPr lang="en-US" dirty="0"/>
              <a:t>A </a:t>
            </a:r>
            <a:r>
              <a:rPr lang="en-US" i="1" dirty="0"/>
              <a:t>local variable </a:t>
            </a:r>
            <a:r>
              <a:rPr lang="en-US" dirty="0"/>
              <a:t>is a variable </a:t>
            </a:r>
            <a:r>
              <a:rPr lang="en-US" dirty="0" err="1"/>
              <a:t>defned</a:t>
            </a:r>
            <a:r>
              <a:rPr lang="en-US" dirty="0"/>
              <a:t> within a method. Local variables must be initialized</a:t>
            </a:r>
            <a:br>
              <a:rPr lang="en-US" dirty="0"/>
            </a:br>
            <a:r>
              <a:rPr lang="en-US" dirty="0"/>
              <a:t>before use. They do not have a default value and contain garbage data until initialized. The</a:t>
            </a:r>
            <a:br>
              <a:rPr lang="en-US" dirty="0"/>
            </a:br>
            <a:r>
              <a:rPr lang="en-US" dirty="0"/>
              <a:t>compiler will not let you read an uninitialized value. For example, the following code</a:t>
            </a:r>
            <a:br>
              <a:rPr lang="en-US" dirty="0"/>
            </a:br>
            <a:r>
              <a:rPr lang="en-US" dirty="0"/>
              <a:t>generates a compiler error:</a:t>
            </a:r>
            <a:br>
              <a:rPr lang="en-US" dirty="0"/>
            </a:br>
            <a:r>
              <a:rPr lang="en-US" dirty="0">
                <a:solidFill>
                  <a:srgbClr val="0070C0"/>
                </a:solidFill>
              </a:rPr>
              <a:t>4: public int </a:t>
            </a:r>
            <a:r>
              <a:rPr lang="en-US" dirty="0" err="1">
                <a:solidFill>
                  <a:srgbClr val="0070C0"/>
                </a:solidFill>
              </a:rPr>
              <a:t>notValid</a:t>
            </a:r>
            <a:r>
              <a:rPr lang="en-US" dirty="0">
                <a:solidFill>
                  <a:srgbClr val="0070C0"/>
                </a:solidFill>
              </a:rPr>
              <a:t>() {</a:t>
            </a:r>
            <a:br>
              <a:rPr lang="en-US" dirty="0">
                <a:solidFill>
                  <a:srgbClr val="0070C0"/>
                </a:solidFill>
              </a:rPr>
            </a:br>
            <a:r>
              <a:rPr lang="en-US" dirty="0">
                <a:solidFill>
                  <a:srgbClr val="0070C0"/>
                </a:solidFill>
              </a:rPr>
              <a:t>5: int y = 10;</a:t>
            </a:r>
            <a:br>
              <a:rPr lang="en-US" dirty="0">
                <a:solidFill>
                  <a:srgbClr val="0070C0"/>
                </a:solidFill>
              </a:rPr>
            </a:br>
            <a:r>
              <a:rPr lang="en-US" dirty="0">
                <a:solidFill>
                  <a:srgbClr val="0070C0"/>
                </a:solidFill>
              </a:rPr>
              <a:t>6: int x;</a:t>
            </a:r>
            <a:br>
              <a:rPr lang="en-US" dirty="0">
                <a:solidFill>
                  <a:srgbClr val="0070C0"/>
                </a:solidFill>
              </a:rPr>
            </a:br>
            <a:r>
              <a:rPr lang="en-US" dirty="0">
                <a:solidFill>
                  <a:srgbClr val="0070C0"/>
                </a:solidFill>
              </a:rPr>
              <a:t>7: int reply = x + y; // DOES NOT COMPILE</a:t>
            </a:r>
            <a:br>
              <a:rPr lang="en-US" dirty="0">
                <a:solidFill>
                  <a:srgbClr val="0070C0"/>
                </a:solidFill>
              </a:rPr>
            </a:br>
            <a:r>
              <a:rPr lang="en-US" dirty="0">
                <a:solidFill>
                  <a:srgbClr val="0070C0"/>
                </a:solidFill>
              </a:rPr>
              <a:t>8: return reply;</a:t>
            </a:r>
            <a:br>
              <a:rPr lang="en-US" dirty="0">
                <a:solidFill>
                  <a:srgbClr val="0070C0"/>
                </a:solidFill>
              </a:rPr>
            </a:br>
            <a:r>
              <a:rPr lang="en-US" dirty="0">
                <a:solidFill>
                  <a:srgbClr val="0070C0"/>
                </a:solidFill>
              </a:rPr>
              <a:t>9: }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71</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33286341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7-Understanding Default Initialization of</a:t>
            </a:r>
            <a:br>
              <a:rPr lang="en-US" dirty="0">
                <a:solidFill>
                  <a:srgbClr val="FF0000"/>
                </a:solidFill>
              </a:rPr>
            </a:br>
            <a:r>
              <a:rPr lang="en-US" dirty="0">
                <a:solidFill>
                  <a:srgbClr val="FF0000"/>
                </a:solidFill>
              </a:rPr>
              <a:t>Variables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lnSpcReduction="10000"/>
          </a:bodyPr>
          <a:lstStyle/>
          <a:p>
            <a:r>
              <a:rPr lang="fr-FR" b="1" dirty="0">
                <a:solidFill>
                  <a:srgbClr val="0070C0"/>
                </a:solidFill>
              </a:rPr>
              <a:t>7-1) Local Variables</a:t>
            </a:r>
            <a:r>
              <a:rPr lang="fr-FR" dirty="0">
                <a:solidFill>
                  <a:srgbClr val="0070C0"/>
                </a:solidFill>
              </a:rPr>
              <a:t> </a:t>
            </a:r>
            <a:r>
              <a:rPr lang="fr-FR" dirty="0"/>
              <a:t/>
            </a:r>
            <a:br>
              <a:rPr lang="fr-FR" dirty="0"/>
            </a:br>
            <a:r>
              <a:rPr lang="en-US" dirty="0"/>
              <a:t>The compiler is also smart enough to recognize initializations that are more complex. In this example, there are two branches of code. answer is initialized in both of them so the compiler is perfectly happy. </a:t>
            </a:r>
            <a:r>
              <a:rPr lang="en-US" dirty="0" err="1"/>
              <a:t>onlyOneBranch</a:t>
            </a:r>
            <a:r>
              <a:rPr lang="en-US" dirty="0"/>
              <a:t> is only initialized if check happens to be true. The compiler knows there is the possibility for check to be false, resulting in uninitialized code, and gives a compiler error. You’ll learn more about the if statement in the next chapter.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72</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3056381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7-Understanding Default Initialization of</a:t>
            </a:r>
            <a:br>
              <a:rPr lang="en-US" dirty="0">
                <a:solidFill>
                  <a:srgbClr val="FF0000"/>
                </a:solidFill>
              </a:rPr>
            </a:br>
            <a:r>
              <a:rPr lang="en-US" dirty="0">
                <a:solidFill>
                  <a:srgbClr val="FF0000"/>
                </a:solidFill>
              </a:rPr>
              <a:t>Variables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20000"/>
          </a:bodyPr>
          <a:lstStyle/>
          <a:p>
            <a:r>
              <a:rPr lang="fr-FR" b="1" dirty="0">
                <a:solidFill>
                  <a:srgbClr val="0070C0"/>
                </a:solidFill>
              </a:rPr>
              <a:t>7-1) Local Variables</a:t>
            </a:r>
            <a:r>
              <a:rPr lang="fr-FR" dirty="0">
                <a:solidFill>
                  <a:srgbClr val="0070C0"/>
                </a:solidFill>
              </a:rPr>
              <a:t> </a:t>
            </a:r>
            <a:r>
              <a:rPr lang="fr-FR" dirty="0"/>
              <a:t/>
            </a:r>
            <a:br>
              <a:rPr lang="fr-FR" dirty="0"/>
            </a:br>
            <a:r>
              <a:rPr lang="fr-FR" dirty="0"/>
              <a:t>public </a:t>
            </a:r>
            <a:r>
              <a:rPr lang="fr-FR" dirty="0" err="1"/>
              <a:t>void</a:t>
            </a:r>
            <a:r>
              <a:rPr lang="fr-FR" dirty="0"/>
              <a:t> </a:t>
            </a:r>
            <a:r>
              <a:rPr lang="fr-FR" dirty="0" err="1"/>
              <a:t>findAnswer</a:t>
            </a:r>
            <a:r>
              <a:rPr lang="fr-FR" dirty="0"/>
              <a:t>(</a:t>
            </a:r>
            <a:r>
              <a:rPr lang="fr-FR" dirty="0" err="1"/>
              <a:t>boolean</a:t>
            </a:r>
            <a:r>
              <a:rPr lang="fr-FR" dirty="0"/>
              <a:t> check) {</a:t>
            </a:r>
            <a:br>
              <a:rPr lang="fr-FR" dirty="0"/>
            </a:br>
            <a:r>
              <a:rPr lang="fr-FR" dirty="0" err="1"/>
              <a:t>int</a:t>
            </a:r>
            <a:r>
              <a:rPr lang="fr-FR" dirty="0"/>
              <a:t> </a:t>
            </a:r>
            <a:r>
              <a:rPr lang="fr-FR" dirty="0" err="1"/>
              <a:t>answer</a:t>
            </a:r>
            <a:r>
              <a:rPr lang="fr-FR" dirty="0"/>
              <a:t>;</a:t>
            </a:r>
            <a:br>
              <a:rPr lang="fr-FR" dirty="0"/>
            </a:br>
            <a:r>
              <a:rPr lang="fr-FR" dirty="0" err="1"/>
              <a:t>int</a:t>
            </a:r>
            <a:r>
              <a:rPr lang="fr-FR" dirty="0"/>
              <a:t> </a:t>
            </a:r>
            <a:r>
              <a:rPr lang="fr-FR" dirty="0" err="1"/>
              <a:t>onlyOneBranch</a:t>
            </a:r>
            <a:r>
              <a:rPr lang="fr-FR" dirty="0"/>
              <a:t>;</a:t>
            </a:r>
            <a:br>
              <a:rPr lang="fr-FR" dirty="0"/>
            </a:br>
            <a:r>
              <a:rPr lang="fr-FR" dirty="0"/>
              <a:t>if (check) {</a:t>
            </a:r>
            <a:br>
              <a:rPr lang="fr-FR" dirty="0"/>
            </a:br>
            <a:r>
              <a:rPr lang="fr-FR" dirty="0" err="1"/>
              <a:t>onlyOneBranch</a:t>
            </a:r>
            <a:r>
              <a:rPr lang="fr-FR" dirty="0"/>
              <a:t> = 1;</a:t>
            </a:r>
            <a:br>
              <a:rPr lang="fr-FR" dirty="0"/>
            </a:br>
            <a:r>
              <a:rPr lang="fr-FR" dirty="0" err="1"/>
              <a:t>answer</a:t>
            </a:r>
            <a:r>
              <a:rPr lang="fr-FR" dirty="0"/>
              <a:t> = 1;</a:t>
            </a:r>
            <a:br>
              <a:rPr lang="fr-FR" dirty="0"/>
            </a:br>
            <a:r>
              <a:rPr lang="fr-FR" dirty="0"/>
              <a:t>} </a:t>
            </a:r>
            <a:r>
              <a:rPr lang="fr-FR" dirty="0" err="1"/>
              <a:t>else</a:t>
            </a:r>
            <a:r>
              <a:rPr lang="fr-FR" dirty="0"/>
              <a:t> {</a:t>
            </a:r>
            <a:br>
              <a:rPr lang="fr-FR" dirty="0"/>
            </a:br>
            <a:r>
              <a:rPr lang="fr-FR" dirty="0" err="1"/>
              <a:t>answer</a:t>
            </a:r>
            <a:r>
              <a:rPr lang="fr-FR" dirty="0"/>
              <a:t> = 2;</a:t>
            </a:r>
            <a:br>
              <a:rPr lang="fr-FR" dirty="0"/>
            </a:br>
            <a:r>
              <a:rPr lang="fr-FR" dirty="0"/>
              <a:t>}</a:t>
            </a:r>
            <a:br>
              <a:rPr lang="fr-FR" dirty="0"/>
            </a:br>
            <a:r>
              <a:rPr lang="fr-FR" dirty="0" err="1"/>
              <a:t>System.out.println</a:t>
            </a:r>
            <a:r>
              <a:rPr lang="fr-FR" dirty="0"/>
              <a:t>(</a:t>
            </a:r>
            <a:r>
              <a:rPr lang="fr-FR" dirty="0" err="1"/>
              <a:t>answer</a:t>
            </a:r>
            <a:r>
              <a:rPr lang="fr-FR" dirty="0"/>
              <a:t>);</a:t>
            </a:r>
            <a:br>
              <a:rPr lang="fr-FR" dirty="0"/>
            </a:br>
            <a:r>
              <a:rPr lang="fr-FR" dirty="0" err="1"/>
              <a:t>System.out.println</a:t>
            </a:r>
            <a:r>
              <a:rPr lang="fr-FR" dirty="0"/>
              <a:t>(</a:t>
            </a:r>
            <a:r>
              <a:rPr lang="fr-FR" dirty="0" err="1"/>
              <a:t>onlyOneBranch</a:t>
            </a:r>
            <a:r>
              <a:rPr lang="fr-FR" dirty="0"/>
              <a:t>); // DOES NOT COMPILE</a:t>
            </a:r>
            <a:br>
              <a:rPr lang="fr-FR" dirty="0"/>
            </a:br>
            <a:r>
              <a:rPr lang="fr-FR" dirty="0"/>
              <a:t>}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73</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31217036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7-Understanding Default Initialization of</a:t>
            </a:r>
            <a:br>
              <a:rPr lang="en-US" dirty="0">
                <a:solidFill>
                  <a:srgbClr val="FF0000"/>
                </a:solidFill>
              </a:rPr>
            </a:br>
            <a:r>
              <a:rPr lang="en-US" dirty="0">
                <a:solidFill>
                  <a:srgbClr val="FF0000"/>
                </a:solidFill>
              </a:rPr>
              <a:t>Variables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r>
              <a:rPr lang="fr-FR" b="1" dirty="0">
                <a:solidFill>
                  <a:srgbClr val="0070C0"/>
                </a:solidFill>
              </a:rPr>
              <a:t>7-2) Instance and Class Variables</a:t>
            </a:r>
            <a:r>
              <a:rPr lang="fr-FR" dirty="0">
                <a:solidFill>
                  <a:srgbClr val="0070C0"/>
                </a:solidFill>
              </a:rPr>
              <a:t> </a:t>
            </a:r>
            <a:r>
              <a:rPr lang="fr-FR" dirty="0"/>
              <a:t/>
            </a:r>
            <a:br>
              <a:rPr lang="fr-FR" dirty="0"/>
            </a:br>
            <a:r>
              <a:rPr lang="en-US" dirty="0"/>
              <a:t>Variables that are not local variables are known as </a:t>
            </a:r>
            <a:r>
              <a:rPr lang="en-US" i="1" dirty="0"/>
              <a:t>instance variables </a:t>
            </a:r>
            <a:r>
              <a:rPr lang="en-US" dirty="0"/>
              <a:t>or </a:t>
            </a:r>
            <a:r>
              <a:rPr lang="en-US" i="1" dirty="0"/>
              <a:t>class variables.</a:t>
            </a:r>
            <a:br>
              <a:rPr lang="en-US" i="1" dirty="0"/>
            </a:br>
            <a:r>
              <a:rPr lang="en-US" dirty="0"/>
              <a:t>Instance variables are also called fields. Class variables are shared across multiple objects. </a:t>
            </a:r>
            <a:br>
              <a:rPr lang="en-US" dirty="0"/>
            </a:br>
            <a:r>
              <a:rPr lang="en-US" dirty="0"/>
              <a:t>You can tell a variable is a class variable because it has the keyword static before it. You’ll</a:t>
            </a:r>
            <a:br>
              <a:rPr lang="en-US" dirty="0"/>
            </a:br>
            <a:r>
              <a:rPr lang="en-US" dirty="0"/>
              <a:t>learn about this in Chapter 4. For now, just know that a variable is a class variable if it has</a:t>
            </a:r>
            <a:br>
              <a:rPr lang="en-US" dirty="0"/>
            </a:br>
            <a:r>
              <a:rPr lang="en-US" dirty="0"/>
              <a:t>the </a:t>
            </a:r>
            <a:r>
              <a:rPr lang="en-US" b="1" dirty="0">
                <a:solidFill>
                  <a:srgbClr val="0070C0"/>
                </a:solidFill>
              </a:rPr>
              <a:t>static</a:t>
            </a:r>
            <a:r>
              <a:rPr lang="en-US" dirty="0"/>
              <a:t> keyword in its declaration.</a:t>
            </a:r>
            <a:br>
              <a:rPr lang="en-US" dirty="0"/>
            </a:br>
            <a:r>
              <a:rPr lang="en-US" dirty="0"/>
              <a:t>Instance and class variables do not require you to initialize them. As soon as you declare</a:t>
            </a:r>
            <a:br>
              <a:rPr lang="en-US" dirty="0"/>
            </a:br>
            <a:r>
              <a:rPr lang="en-US" dirty="0"/>
              <a:t>these variables, they are given a default value. You’ll need to memorize everything in table</a:t>
            </a:r>
            <a:br>
              <a:rPr lang="en-US" dirty="0"/>
            </a:br>
            <a:r>
              <a:rPr lang="en-US" dirty="0"/>
              <a:t>1.2 except the default value of char. To make this easier, remember that the compiler</a:t>
            </a:r>
            <a:br>
              <a:rPr lang="en-US" dirty="0"/>
            </a:br>
            <a:r>
              <a:rPr lang="en-US" dirty="0"/>
              <a:t>doesn’t know what value to use and so wants the simplest type it can give the value: null</a:t>
            </a:r>
            <a:br>
              <a:rPr lang="en-US" dirty="0"/>
            </a:br>
            <a:r>
              <a:rPr lang="en-US" dirty="0"/>
              <a:t>for an object and 0/false for a primitive.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74</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39774880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fontScale="90000"/>
          </a:bodyPr>
          <a:lstStyle/>
          <a:p>
            <a:pPr algn="l"/>
            <a:r>
              <a:rPr lang="en-US" dirty="0">
                <a:solidFill>
                  <a:srgbClr val="FF0000"/>
                </a:solidFill>
              </a:rPr>
              <a:t>7-Understanding Default Initialization of</a:t>
            </a:r>
            <a:br>
              <a:rPr lang="en-US" dirty="0">
                <a:solidFill>
                  <a:srgbClr val="FF0000"/>
                </a:solidFill>
              </a:rPr>
            </a:br>
            <a:r>
              <a:rPr lang="en-US" dirty="0">
                <a:solidFill>
                  <a:srgbClr val="FF0000"/>
                </a:solidFill>
              </a:rPr>
              <a:t>Variables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0070C0"/>
                </a:solidFill>
              </a:rPr>
              <a:t>7-2) Instance and Class Variables</a:t>
            </a:r>
            <a:r>
              <a:rPr lang="fr-FR" dirty="0">
                <a:solidFill>
                  <a:srgbClr val="0070C0"/>
                </a:solidFill>
              </a:rPr>
              <a:t> </a:t>
            </a:r>
            <a:r>
              <a:rPr lang="fr-FR" dirty="0"/>
              <a:t/>
            </a:r>
            <a:br>
              <a:rPr lang="fr-FR"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75</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pic>
        <p:nvPicPr>
          <p:cNvPr id="6" name="Image 5">
            <a:extLst>
              <a:ext uri="{FF2B5EF4-FFF2-40B4-BE49-F238E27FC236}">
                <a16:creationId xmlns:a16="http://schemas.microsoft.com/office/drawing/2014/main" xmlns="" id="{F2A7D8D4-9190-403A-A4ED-48428277A858}"/>
              </a:ext>
            </a:extLst>
          </p:cNvPr>
          <p:cNvPicPr>
            <a:picLocks noChangeAspect="1"/>
          </p:cNvPicPr>
          <p:nvPr/>
        </p:nvPicPr>
        <p:blipFill>
          <a:blip r:embed="rId2"/>
          <a:stretch>
            <a:fillRect/>
          </a:stretch>
        </p:blipFill>
        <p:spPr>
          <a:xfrm>
            <a:off x="2561271" y="3048924"/>
            <a:ext cx="6653067" cy="2826944"/>
          </a:xfrm>
          <a:prstGeom prst="rect">
            <a:avLst/>
          </a:prstGeom>
        </p:spPr>
      </p:pic>
    </p:spTree>
    <p:extLst>
      <p:ext uri="{BB962C8B-B14F-4D97-AF65-F5344CB8AC3E}">
        <p14:creationId xmlns:p14="http://schemas.microsoft.com/office/powerpoint/2010/main" val="23267902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8-</a:t>
            </a:r>
            <a:r>
              <a:rPr lang="fr-FR" dirty="0" err="1">
                <a:solidFill>
                  <a:srgbClr val="FF0000"/>
                </a:solidFill>
              </a:rPr>
              <a:t>Understanding</a:t>
            </a:r>
            <a:r>
              <a:rPr lang="fr-FR" dirty="0">
                <a:solidFill>
                  <a:srgbClr val="FF0000"/>
                </a:solidFill>
              </a:rPr>
              <a:t> Variable Scope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r>
              <a:rPr lang="en-US" dirty="0"/>
              <a:t>You’ve learned that local variables are declared within a method. How many local variables</a:t>
            </a:r>
            <a:br>
              <a:rPr lang="en-US" dirty="0"/>
            </a:br>
            <a:r>
              <a:rPr lang="en-US" dirty="0"/>
              <a:t>do you see in this example?</a:t>
            </a:r>
            <a:br>
              <a:rPr lang="en-US" dirty="0"/>
            </a:br>
            <a:r>
              <a:rPr lang="en-US" dirty="0"/>
              <a:t>public void eat(int </a:t>
            </a:r>
            <a:r>
              <a:rPr lang="en-US" dirty="0" err="1"/>
              <a:t>piecesOfCheese</a:t>
            </a:r>
            <a:r>
              <a:rPr lang="en-US" dirty="0"/>
              <a:t>) {</a:t>
            </a:r>
            <a:br>
              <a:rPr lang="en-US" dirty="0"/>
            </a:br>
            <a:r>
              <a:rPr lang="en-US" dirty="0"/>
              <a:t>int </a:t>
            </a:r>
            <a:r>
              <a:rPr lang="en-US" dirty="0" err="1"/>
              <a:t>bitesOfCheese</a:t>
            </a:r>
            <a:r>
              <a:rPr lang="en-US" dirty="0"/>
              <a:t> = 1;</a:t>
            </a:r>
            <a:br>
              <a:rPr lang="en-US" dirty="0"/>
            </a:br>
            <a:r>
              <a:rPr lang="en-US" dirty="0"/>
              <a:t>} </a:t>
            </a:r>
            <a:br>
              <a:rPr lang="en-US" dirty="0"/>
            </a:br>
            <a:endParaRPr lang="en-US" dirty="0"/>
          </a:p>
          <a:p>
            <a:r>
              <a:rPr lang="en-US" dirty="0"/>
              <a:t>There are two local variables in this method. </a:t>
            </a:r>
            <a:r>
              <a:rPr lang="en-US" dirty="0" err="1"/>
              <a:t>bitesOfCheese</a:t>
            </a:r>
            <a:r>
              <a:rPr lang="en-US" dirty="0"/>
              <a:t> is declared inside the</a:t>
            </a:r>
            <a:br>
              <a:rPr lang="en-US" dirty="0"/>
            </a:br>
            <a:r>
              <a:rPr lang="en-US" dirty="0"/>
              <a:t>method. </a:t>
            </a:r>
            <a:r>
              <a:rPr lang="en-US" dirty="0" err="1"/>
              <a:t>piecesOfCheese</a:t>
            </a:r>
            <a:r>
              <a:rPr lang="en-US" dirty="0"/>
              <a:t> is called a method parameter. It is also local to the method. Both</a:t>
            </a:r>
            <a:br>
              <a:rPr lang="en-US" dirty="0"/>
            </a:br>
            <a:r>
              <a:rPr lang="en-US" dirty="0"/>
              <a:t>of these variables are said to have a </a:t>
            </a:r>
            <a:r>
              <a:rPr lang="en-US" i="1" dirty="0"/>
              <a:t>scope </a:t>
            </a:r>
            <a:r>
              <a:rPr lang="en-US" dirty="0"/>
              <a:t>local to the method. This means they cannot be</a:t>
            </a:r>
            <a:br>
              <a:rPr lang="en-US" dirty="0"/>
            </a:br>
            <a:r>
              <a:rPr lang="en-US" dirty="0"/>
              <a:t>used outside the method.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76</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5574843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8-</a:t>
            </a:r>
            <a:r>
              <a:rPr lang="fr-FR" dirty="0" err="1">
                <a:solidFill>
                  <a:srgbClr val="FF0000"/>
                </a:solidFill>
              </a:rPr>
              <a:t>Understanding</a:t>
            </a:r>
            <a:r>
              <a:rPr lang="fr-FR" dirty="0">
                <a:solidFill>
                  <a:srgbClr val="FF0000"/>
                </a:solidFill>
              </a:rPr>
              <a:t> Variable Scope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20000"/>
          </a:bodyPr>
          <a:lstStyle/>
          <a:p>
            <a:r>
              <a:rPr lang="en-US" dirty="0"/>
              <a:t>Local variables can never have a scope larger than the method they are defined in. However, they can have a smaller scope. Consider this example: </a:t>
            </a:r>
            <a:br>
              <a:rPr lang="en-US" dirty="0"/>
            </a:br>
            <a:endParaRPr lang="en-US" dirty="0"/>
          </a:p>
          <a:p>
            <a:r>
              <a:rPr lang="fr-FR" dirty="0"/>
              <a:t>3: public </a:t>
            </a:r>
            <a:r>
              <a:rPr lang="fr-FR" dirty="0" err="1"/>
              <a:t>void</a:t>
            </a:r>
            <a:r>
              <a:rPr lang="fr-FR" dirty="0"/>
              <a:t> </a:t>
            </a:r>
            <a:r>
              <a:rPr lang="fr-FR" dirty="0" err="1"/>
              <a:t>eatIfHungry</a:t>
            </a:r>
            <a:r>
              <a:rPr lang="fr-FR" dirty="0"/>
              <a:t>(</a:t>
            </a:r>
            <a:r>
              <a:rPr lang="fr-FR" dirty="0" err="1"/>
              <a:t>boolean</a:t>
            </a:r>
            <a:r>
              <a:rPr lang="fr-FR" dirty="0"/>
              <a:t> </a:t>
            </a:r>
            <a:r>
              <a:rPr lang="fr-FR" dirty="0" err="1"/>
              <a:t>hungry</a:t>
            </a:r>
            <a:r>
              <a:rPr lang="fr-FR" dirty="0"/>
              <a:t>) {</a:t>
            </a:r>
            <a:br>
              <a:rPr lang="fr-FR" dirty="0"/>
            </a:br>
            <a:r>
              <a:rPr lang="fr-FR" dirty="0"/>
              <a:t>4: if (</a:t>
            </a:r>
            <a:r>
              <a:rPr lang="fr-FR" dirty="0" err="1"/>
              <a:t>hungry</a:t>
            </a:r>
            <a:r>
              <a:rPr lang="fr-FR" dirty="0"/>
              <a:t>) {</a:t>
            </a:r>
            <a:br>
              <a:rPr lang="fr-FR" dirty="0"/>
            </a:br>
            <a:r>
              <a:rPr lang="fr-FR" dirty="0"/>
              <a:t>5: </a:t>
            </a:r>
            <a:r>
              <a:rPr lang="fr-FR" dirty="0" err="1"/>
              <a:t>int</a:t>
            </a:r>
            <a:r>
              <a:rPr lang="fr-FR" dirty="0"/>
              <a:t> </a:t>
            </a:r>
            <a:r>
              <a:rPr lang="fr-FR" dirty="0" err="1"/>
              <a:t>bitesOfCheese</a:t>
            </a:r>
            <a:r>
              <a:rPr lang="fr-FR" dirty="0"/>
              <a:t> = 1; </a:t>
            </a:r>
            <a:br>
              <a:rPr lang="fr-FR" dirty="0"/>
            </a:br>
            <a:r>
              <a:rPr lang="en-US" dirty="0"/>
              <a:t>6: } // </a:t>
            </a:r>
            <a:r>
              <a:rPr lang="en-US" dirty="0" err="1"/>
              <a:t>bitesOfCheese</a:t>
            </a:r>
            <a:r>
              <a:rPr lang="en-US" dirty="0"/>
              <a:t> goes out of scope here</a:t>
            </a:r>
            <a:br>
              <a:rPr lang="en-US" dirty="0"/>
            </a:br>
            <a:r>
              <a:rPr lang="en-US" dirty="0"/>
              <a:t>7: </a:t>
            </a:r>
            <a:r>
              <a:rPr lang="en-US" dirty="0" err="1"/>
              <a:t>System.out.println</a:t>
            </a:r>
            <a:r>
              <a:rPr lang="en-US" dirty="0"/>
              <a:t>(</a:t>
            </a:r>
            <a:r>
              <a:rPr lang="en-US" dirty="0" err="1"/>
              <a:t>bitesOfCheese</a:t>
            </a:r>
            <a:r>
              <a:rPr lang="en-US" dirty="0"/>
              <a:t>);// DOES NOT COMPILE</a:t>
            </a:r>
            <a:br>
              <a:rPr lang="en-US" dirty="0"/>
            </a:br>
            <a:r>
              <a:rPr lang="en-US" dirty="0"/>
              <a:t>8: } </a:t>
            </a:r>
            <a:br>
              <a:rPr lang="en-US" dirty="0"/>
            </a:br>
            <a:r>
              <a:rPr lang="en-US" dirty="0"/>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77</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22111784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8-</a:t>
            </a:r>
            <a:r>
              <a:rPr lang="fr-FR" dirty="0" err="1">
                <a:solidFill>
                  <a:srgbClr val="FF0000"/>
                </a:solidFill>
              </a:rPr>
              <a:t>Understanding</a:t>
            </a:r>
            <a:r>
              <a:rPr lang="fr-FR" dirty="0">
                <a:solidFill>
                  <a:srgbClr val="FF0000"/>
                </a:solidFill>
              </a:rPr>
              <a:t> Variable Scope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r>
              <a:rPr lang="en-US" dirty="0"/>
              <a:t>hungry has a scope of the entire method. </a:t>
            </a:r>
            <a:r>
              <a:rPr lang="en-US" dirty="0" err="1"/>
              <a:t>bitesOfCheese</a:t>
            </a:r>
            <a:r>
              <a:rPr lang="en-US" dirty="0"/>
              <a:t> has a smaller scope. It is only</a:t>
            </a:r>
            <a:br>
              <a:rPr lang="en-US" dirty="0"/>
            </a:br>
            <a:r>
              <a:rPr lang="en-US" dirty="0"/>
              <a:t>available for use in the if statement because it is declared inside of it. When you see a set of</a:t>
            </a:r>
            <a:br>
              <a:rPr lang="en-US" dirty="0"/>
            </a:br>
            <a:r>
              <a:rPr lang="en-US" dirty="0"/>
              <a:t>braces ({ }) in the code, it means you have entered a new block of code. Each block of code</a:t>
            </a:r>
            <a:br>
              <a:rPr lang="en-US" dirty="0"/>
            </a:br>
            <a:r>
              <a:rPr lang="en-US" dirty="0"/>
              <a:t>has its own scope. When there are multiple blocks, you match them from the inside out.</a:t>
            </a:r>
            <a:br>
              <a:rPr lang="en-US" dirty="0"/>
            </a:br>
            <a:r>
              <a:rPr lang="en-US" dirty="0"/>
              <a:t>In our case, the if statement block begins at line 4 and ends at line 6. The method’s block</a:t>
            </a:r>
            <a:br>
              <a:rPr lang="en-US" dirty="0"/>
            </a:br>
            <a:r>
              <a:rPr lang="en-US" dirty="0"/>
              <a:t>begins at line 3 and ends at line 8.</a:t>
            </a:r>
            <a:br>
              <a:rPr lang="en-US" dirty="0"/>
            </a:br>
            <a:r>
              <a:rPr lang="en-US" dirty="0"/>
              <a:t>Since </a:t>
            </a:r>
            <a:r>
              <a:rPr lang="en-US" dirty="0" err="1"/>
              <a:t>bitesOfCheese</a:t>
            </a:r>
            <a:r>
              <a:rPr lang="en-US" dirty="0"/>
              <a:t> is declared in such a block, the scope is limited to that block. When</a:t>
            </a:r>
            <a:br>
              <a:rPr lang="en-US" dirty="0"/>
            </a:br>
            <a:r>
              <a:rPr lang="en-US" dirty="0"/>
              <a:t>the compiler gets to line 7, it complains that it doesn’t know anything about this </a:t>
            </a:r>
            <a:r>
              <a:rPr lang="en-US" dirty="0" err="1"/>
              <a:t>bitesOfCheese</a:t>
            </a:r>
            <a:r>
              <a:rPr lang="en-US" dirty="0"/>
              <a:t> thing and gives an error: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78</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2893405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8-</a:t>
            </a:r>
            <a:r>
              <a:rPr lang="fr-FR" dirty="0" err="1">
                <a:solidFill>
                  <a:srgbClr val="FF0000"/>
                </a:solidFill>
              </a:rPr>
              <a:t>Understanding</a:t>
            </a:r>
            <a:r>
              <a:rPr lang="fr-FR" dirty="0">
                <a:solidFill>
                  <a:srgbClr val="FF0000"/>
                </a:solidFill>
              </a:rPr>
              <a:t> Variable Scope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en-US" dirty="0"/>
              <a:t>Remember that blocks can contain other blocks. These smaller contained blocks can reference variables </a:t>
            </a:r>
            <a:r>
              <a:rPr lang="en-US" dirty="0" err="1"/>
              <a:t>defned</a:t>
            </a:r>
            <a:r>
              <a:rPr lang="en-US" dirty="0"/>
              <a:t> in the larger scoped blocks, but not vice versa. For example: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79</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pic>
        <p:nvPicPr>
          <p:cNvPr id="6" name="Image 5">
            <a:extLst>
              <a:ext uri="{FF2B5EF4-FFF2-40B4-BE49-F238E27FC236}">
                <a16:creationId xmlns:a16="http://schemas.microsoft.com/office/drawing/2014/main" xmlns="" id="{B0404437-2F24-4DEF-8F83-8E24A4C3E40F}"/>
              </a:ext>
            </a:extLst>
          </p:cNvPr>
          <p:cNvPicPr>
            <a:picLocks noChangeAspect="1"/>
          </p:cNvPicPr>
          <p:nvPr/>
        </p:nvPicPr>
        <p:blipFill>
          <a:blip r:embed="rId2"/>
          <a:stretch>
            <a:fillRect/>
          </a:stretch>
        </p:blipFill>
        <p:spPr>
          <a:xfrm>
            <a:off x="4948351" y="3406986"/>
            <a:ext cx="5093530" cy="2468882"/>
          </a:xfrm>
          <a:prstGeom prst="rect">
            <a:avLst/>
          </a:prstGeom>
        </p:spPr>
      </p:pic>
    </p:spTree>
    <p:extLst>
      <p:ext uri="{BB962C8B-B14F-4D97-AF65-F5344CB8AC3E}">
        <p14:creationId xmlns:p14="http://schemas.microsoft.com/office/powerpoint/2010/main" val="1854099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1-Understanding the Java Class Structure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r>
              <a:rPr lang="fr-FR" b="1" dirty="0">
                <a:solidFill>
                  <a:srgbClr val="0070C0"/>
                </a:solidFill>
              </a:rPr>
              <a:t>1-1) Fields and Methods</a:t>
            </a:r>
          </a:p>
          <a:p>
            <a:pPr marL="0" indent="0" algn="just">
              <a:buNone/>
            </a:pPr>
            <a:r>
              <a:rPr lang="en-US" dirty="0"/>
              <a:t>On lines 3–5, you’ve </a:t>
            </a:r>
            <a:r>
              <a:rPr lang="en-US" dirty="0" err="1"/>
              <a:t>defned</a:t>
            </a:r>
            <a:r>
              <a:rPr lang="en-US" dirty="0"/>
              <a:t> your </a:t>
            </a:r>
            <a:r>
              <a:rPr lang="en-US" dirty="0" err="1"/>
              <a:t>frst</a:t>
            </a:r>
            <a:r>
              <a:rPr lang="en-US" dirty="0"/>
              <a:t> method. A method is an operation that can be</a:t>
            </a:r>
            <a:br>
              <a:rPr lang="en-US" dirty="0"/>
            </a:br>
            <a:r>
              <a:rPr lang="en-US" dirty="0"/>
              <a:t>called. Again, public is used to signify that this method may be called from other classes.</a:t>
            </a:r>
            <a:br>
              <a:rPr lang="en-US" dirty="0"/>
            </a:br>
            <a:r>
              <a:rPr lang="en-US" dirty="0"/>
              <a:t>Next comes the return type—in this case, the method returns a String. On lines 6–8 is</a:t>
            </a:r>
            <a:br>
              <a:rPr lang="en-US" dirty="0"/>
            </a:br>
            <a:r>
              <a:rPr lang="en-US" dirty="0"/>
              <a:t>another method. This one has a special return type called </a:t>
            </a:r>
            <a:r>
              <a:rPr lang="en-US" i="1" dirty="0"/>
              <a:t>void</a:t>
            </a:r>
            <a:r>
              <a:rPr lang="en-US" dirty="0"/>
              <a:t>. void means that no value at</a:t>
            </a:r>
            <a:br>
              <a:rPr lang="en-US" dirty="0"/>
            </a:br>
            <a:r>
              <a:rPr lang="en-US" dirty="0"/>
              <a:t>all is returned. </a:t>
            </a:r>
          </a:p>
          <a:p>
            <a:pPr marL="0" indent="0" algn="just">
              <a:buNone/>
            </a:pPr>
            <a:r>
              <a:rPr lang="en-US" dirty="0"/>
              <a:t>This method requires information be supplied to it from the calling method;</a:t>
            </a:r>
            <a:br>
              <a:rPr lang="en-US" dirty="0"/>
            </a:br>
            <a:r>
              <a:rPr lang="en-US" dirty="0"/>
              <a:t>this information is called a </a:t>
            </a:r>
            <a:r>
              <a:rPr lang="en-US" i="1" dirty="0"/>
              <a:t>parameter</a:t>
            </a:r>
            <a:r>
              <a:rPr lang="en-US" dirty="0"/>
              <a:t>. </a:t>
            </a:r>
            <a:r>
              <a:rPr lang="en-US" dirty="0" err="1"/>
              <a:t>setName</a:t>
            </a:r>
            <a:r>
              <a:rPr lang="en-US" dirty="0"/>
              <a:t> has one parameter named </a:t>
            </a:r>
            <a:r>
              <a:rPr lang="en-US" dirty="0" err="1"/>
              <a:t>newName</a:t>
            </a:r>
            <a:r>
              <a:rPr lang="en-US" dirty="0"/>
              <a:t>, and it</a:t>
            </a:r>
            <a:br>
              <a:rPr lang="en-US" dirty="0"/>
            </a:br>
            <a:r>
              <a:rPr lang="en-US" dirty="0"/>
              <a:t>is of type String. This means the caller should pass in one String parameter and expect</a:t>
            </a:r>
            <a:br>
              <a:rPr lang="en-US" dirty="0"/>
            </a:br>
            <a:r>
              <a:rPr lang="en-US" dirty="0"/>
              <a:t>nothing to be returned.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8</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31038812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8-</a:t>
            </a:r>
            <a:r>
              <a:rPr lang="fr-FR" dirty="0" err="1">
                <a:solidFill>
                  <a:srgbClr val="FF0000"/>
                </a:solidFill>
              </a:rPr>
              <a:t>Understanding</a:t>
            </a:r>
            <a:r>
              <a:rPr lang="fr-FR" dirty="0">
                <a:solidFill>
                  <a:srgbClr val="FF0000"/>
                </a:solidFill>
              </a:rPr>
              <a:t> Variable Scope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70000" lnSpcReduction="20000"/>
          </a:bodyPr>
          <a:lstStyle/>
          <a:p>
            <a:r>
              <a:rPr lang="en-US" dirty="0"/>
              <a:t>See if you can figure out on which line each of the five local variables goes into and out of scope: </a:t>
            </a:r>
          </a:p>
          <a:p>
            <a:pPr marL="0" indent="0">
              <a:buNone/>
            </a:pPr>
            <a:r>
              <a:rPr lang="en-US" dirty="0"/>
              <a:t/>
            </a:r>
            <a:br>
              <a:rPr lang="en-US" dirty="0"/>
            </a:br>
            <a:r>
              <a:rPr lang="fr-FR" dirty="0"/>
              <a:t>11: public </a:t>
            </a:r>
            <a:r>
              <a:rPr lang="fr-FR" dirty="0" err="1"/>
              <a:t>void</a:t>
            </a:r>
            <a:r>
              <a:rPr lang="fr-FR" dirty="0"/>
              <a:t> </a:t>
            </a:r>
            <a:r>
              <a:rPr lang="fr-FR" dirty="0" err="1"/>
              <a:t>eatMore</a:t>
            </a:r>
            <a:r>
              <a:rPr lang="fr-FR" dirty="0"/>
              <a:t>(</a:t>
            </a:r>
            <a:r>
              <a:rPr lang="fr-FR" dirty="0" err="1"/>
              <a:t>boolean</a:t>
            </a:r>
            <a:r>
              <a:rPr lang="fr-FR" dirty="0"/>
              <a:t> </a:t>
            </a:r>
            <a:r>
              <a:rPr lang="fr-FR" dirty="0" err="1"/>
              <a:t>hungry</a:t>
            </a:r>
            <a:r>
              <a:rPr lang="fr-FR" dirty="0"/>
              <a:t>, </a:t>
            </a:r>
            <a:r>
              <a:rPr lang="fr-FR" dirty="0" err="1"/>
              <a:t>int</a:t>
            </a:r>
            <a:r>
              <a:rPr lang="fr-FR" dirty="0"/>
              <a:t> </a:t>
            </a:r>
            <a:r>
              <a:rPr lang="fr-FR" dirty="0" err="1"/>
              <a:t>amountOfFood</a:t>
            </a:r>
            <a:r>
              <a:rPr lang="fr-FR" dirty="0"/>
              <a:t>) {</a:t>
            </a:r>
            <a:br>
              <a:rPr lang="fr-FR" dirty="0"/>
            </a:br>
            <a:r>
              <a:rPr lang="fr-FR" dirty="0"/>
              <a:t>12: </a:t>
            </a:r>
            <a:r>
              <a:rPr lang="fr-FR" dirty="0" err="1"/>
              <a:t>int</a:t>
            </a:r>
            <a:r>
              <a:rPr lang="fr-FR" dirty="0"/>
              <a:t> </a:t>
            </a:r>
            <a:r>
              <a:rPr lang="fr-FR" dirty="0" err="1"/>
              <a:t>roomInBelly</a:t>
            </a:r>
            <a:r>
              <a:rPr lang="fr-FR" dirty="0"/>
              <a:t> = 5;</a:t>
            </a:r>
            <a:br>
              <a:rPr lang="fr-FR" dirty="0"/>
            </a:br>
            <a:r>
              <a:rPr lang="fr-FR" dirty="0"/>
              <a:t>13: if (</a:t>
            </a:r>
            <a:r>
              <a:rPr lang="fr-FR" dirty="0" err="1"/>
              <a:t>hungry</a:t>
            </a:r>
            <a:r>
              <a:rPr lang="fr-FR" dirty="0"/>
              <a:t>) {</a:t>
            </a:r>
            <a:br>
              <a:rPr lang="fr-FR" dirty="0"/>
            </a:br>
            <a:r>
              <a:rPr lang="fr-FR" dirty="0"/>
              <a:t>14: </a:t>
            </a:r>
            <a:r>
              <a:rPr lang="fr-FR" dirty="0" err="1"/>
              <a:t>boolean</a:t>
            </a:r>
            <a:r>
              <a:rPr lang="fr-FR" dirty="0"/>
              <a:t> </a:t>
            </a:r>
            <a:r>
              <a:rPr lang="fr-FR" dirty="0" err="1"/>
              <a:t>timeToEat</a:t>
            </a:r>
            <a:r>
              <a:rPr lang="fr-FR" dirty="0"/>
              <a:t> = </a:t>
            </a:r>
            <a:r>
              <a:rPr lang="fr-FR" dirty="0" err="1"/>
              <a:t>true</a:t>
            </a:r>
            <a:r>
              <a:rPr lang="fr-FR" dirty="0"/>
              <a:t>;</a:t>
            </a:r>
            <a:br>
              <a:rPr lang="fr-FR" dirty="0"/>
            </a:br>
            <a:r>
              <a:rPr lang="fr-FR" dirty="0"/>
              <a:t>15: </a:t>
            </a:r>
            <a:r>
              <a:rPr lang="fr-FR" dirty="0" err="1"/>
              <a:t>while</a:t>
            </a:r>
            <a:r>
              <a:rPr lang="fr-FR" dirty="0"/>
              <a:t> (</a:t>
            </a:r>
            <a:r>
              <a:rPr lang="fr-FR" dirty="0" err="1"/>
              <a:t>amountOfFood</a:t>
            </a:r>
            <a:r>
              <a:rPr lang="fr-FR" dirty="0"/>
              <a:t> &gt; 0) {</a:t>
            </a:r>
            <a:br>
              <a:rPr lang="fr-FR" dirty="0"/>
            </a:br>
            <a:r>
              <a:rPr lang="fr-FR" dirty="0"/>
              <a:t>16: </a:t>
            </a:r>
            <a:r>
              <a:rPr lang="fr-FR" dirty="0" err="1"/>
              <a:t>int</a:t>
            </a:r>
            <a:r>
              <a:rPr lang="fr-FR" dirty="0"/>
              <a:t> </a:t>
            </a:r>
            <a:r>
              <a:rPr lang="fr-FR" dirty="0" err="1"/>
              <a:t>amountEaten</a:t>
            </a:r>
            <a:r>
              <a:rPr lang="fr-FR" dirty="0"/>
              <a:t> = 2; </a:t>
            </a:r>
            <a:br>
              <a:rPr lang="fr-FR" dirty="0"/>
            </a:br>
            <a:r>
              <a:rPr lang="fr-FR" dirty="0"/>
              <a:t>17: </a:t>
            </a:r>
            <a:r>
              <a:rPr lang="fr-FR" dirty="0" err="1"/>
              <a:t>roomInBelly</a:t>
            </a:r>
            <a:r>
              <a:rPr lang="fr-FR" dirty="0"/>
              <a:t> = </a:t>
            </a:r>
            <a:r>
              <a:rPr lang="fr-FR" dirty="0" err="1"/>
              <a:t>roomInBelly</a:t>
            </a:r>
            <a:r>
              <a:rPr lang="fr-FR" dirty="0"/>
              <a:t> - </a:t>
            </a:r>
            <a:r>
              <a:rPr lang="fr-FR" dirty="0" err="1"/>
              <a:t>amountEaten</a:t>
            </a:r>
            <a:r>
              <a:rPr lang="fr-FR" dirty="0"/>
              <a:t>;</a:t>
            </a:r>
            <a:br>
              <a:rPr lang="fr-FR" dirty="0"/>
            </a:br>
            <a:r>
              <a:rPr lang="fr-FR" dirty="0"/>
              <a:t>18: </a:t>
            </a:r>
            <a:r>
              <a:rPr lang="fr-FR" dirty="0" err="1"/>
              <a:t>amountOfFood</a:t>
            </a:r>
            <a:r>
              <a:rPr lang="fr-FR" dirty="0"/>
              <a:t> = </a:t>
            </a:r>
            <a:r>
              <a:rPr lang="fr-FR" dirty="0" err="1"/>
              <a:t>amountOfFood</a:t>
            </a:r>
            <a:r>
              <a:rPr lang="fr-FR" dirty="0"/>
              <a:t> - </a:t>
            </a:r>
            <a:r>
              <a:rPr lang="fr-FR" dirty="0" err="1"/>
              <a:t>amountEaten</a:t>
            </a:r>
            <a:r>
              <a:rPr lang="fr-FR" dirty="0"/>
              <a:t>;</a:t>
            </a:r>
            <a:br>
              <a:rPr lang="fr-FR" dirty="0"/>
            </a:br>
            <a:r>
              <a:rPr lang="fr-FR" dirty="0"/>
              <a:t>19: }</a:t>
            </a:r>
            <a:br>
              <a:rPr lang="fr-FR" dirty="0"/>
            </a:br>
            <a:r>
              <a:rPr lang="fr-FR" dirty="0"/>
              <a:t>20: }</a:t>
            </a:r>
            <a:br>
              <a:rPr lang="fr-FR" dirty="0"/>
            </a:br>
            <a:r>
              <a:rPr lang="fr-FR" dirty="0"/>
              <a:t>21: </a:t>
            </a:r>
            <a:r>
              <a:rPr lang="fr-FR" dirty="0" err="1"/>
              <a:t>System.out.println</a:t>
            </a:r>
            <a:r>
              <a:rPr lang="fr-FR" dirty="0"/>
              <a:t>(</a:t>
            </a:r>
            <a:r>
              <a:rPr lang="fr-FR" dirty="0" err="1"/>
              <a:t>amountOfFood</a:t>
            </a:r>
            <a:r>
              <a:rPr lang="fr-FR" dirty="0"/>
              <a:t>);</a:t>
            </a:r>
            <a:br>
              <a:rPr lang="fr-FR" dirty="0"/>
            </a:br>
            <a:r>
              <a:rPr lang="fr-FR" dirty="0"/>
              <a:t>22: }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80</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10098361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8-</a:t>
            </a:r>
            <a:r>
              <a:rPr lang="fr-FR" dirty="0" err="1">
                <a:solidFill>
                  <a:srgbClr val="FF0000"/>
                </a:solidFill>
              </a:rPr>
              <a:t>Understanding</a:t>
            </a:r>
            <a:r>
              <a:rPr lang="fr-FR" dirty="0">
                <a:solidFill>
                  <a:srgbClr val="FF0000"/>
                </a:solidFill>
              </a:rPr>
              <a:t> Variable Scope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20000"/>
          </a:bodyPr>
          <a:lstStyle/>
          <a:p>
            <a:r>
              <a:rPr lang="fr-FR" b="1" dirty="0">
                <a:solidFill>
                  <a:srgbClr val="0070C0"/>
                </a:solidFill>
              </a:rPr>
              <a:t>8-1) Instance and Class Variables</a:t>
            </a:r>
            <a:r>
              <a:rPr lang="fr-FR" dirty="0">
                <a:solidFill>
                  <a:srgbClr val="0070C0"/>
                </a:solidFill>
              </a:rPr>
              <a:t> </a:t>
            </a:r>
            <a:r>
              <a:rPr lang="fr-FR" dirty="0"/>
              <a:t/>
            </a:r>
            <a:br>
              <a:rPr lang="fr-FR" dirty="0"/>
            </a:br>
            <a:endParaRPr lang="fr-FR" dirty="0"/>
          </a:p>
          <a:p>
            <a:r>
              <a:rPr lang="en-US" dirty="0"/>
              <a:t>All that was for local variables. Luckily the rule for instance variables is easier: they are</a:t>
            </a:r>
            <a:br>
              <a:rPr lang="en-US" dirty="0"/>
            </a:br>
            <a:r>
              <a:rPr lang="en-US" dirty="0"/>
              <a:t>available as soon as </a:t>
            </a:r>
            <a:r>
              <a:rPr lang="en-US" dirty="0">
                <a:solidFill>
                  <a:srgbClr val="0070C0"/>
                </a:solidFill>
              </a:rPr>
              <a:t>they are defined and last for the entire lifetime of the object itself. </a:t>
            </a:r>
          </a:p>
          <a:p>
            <a:r>
              <a:rPr lang="en-US" dirty="0"/>
              <a:t>The rule for class (static) variables is even easier: they go into scope when declared like the other variables types. However, they </a:t>
            </a:r>
            <a:r>
              <a:rPr lang="en-US" dirty="0">
                <a:solidFill>
                  <a:srgbClr val="0070C0"/>
                </a:solidFill>
              </a:rPr>
              <a:t>stay in scope for the entire life of the program. </a:t>
            </a:r>
            <a:br>
              <a:rPr lang="en-US" dirty="0">
                <a:solidFill>
                  <a:srgbClr val="0070C0"/>
                </a:solidFill>
              </a:rPr>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81</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15180012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8-</a:t>
            </a:r>
            <a:r>
              <a:rPr lang="fr-FR" dirty="0" err="1">
                <a:solidFill>
                  <a:srgbClr val="FF0000"/>
                </a:solidFill>
              </a:rPr>
              <a:t>Understanding</a:t>
            </a:r>
            <a:r>
              <a:rPr lang="fr-FR" dirty="0">
                <a:solidFill>
                  <a:srgbClr val="FF0000"/>
                </a:solidFill>
              </a:rPr>
              <a:t> Variable Scope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0070C0"/>
                </a:solidFill>
              </a:rPr>
              <a:t>8-1) Instance and Class Variables</a:t>
            </a:r>
            <a:r>
              <a:rPr lang="fr-FR" dirty="0">
                <a:solidFill>
                  <a:srgbClr val="0070C0"/>
                </a:solidFill>
              </a:rPr>
              <a:t> </a:t>
            </a:r>
            <a:r>
              <a:rPr lang="fr-FR" dirty="0"/>
              <a:t/>
            </a:r>
            <a:br>
              <a:rPr lang="fr-FR" dirty="0"/>
            </a:br>
            <a:endParaRPr lang="fr-FR" dirty="0"/>
          </a:p>
          <a:p>
            <a:r>
              <a:rPr lang="en-US" dirty="0"/>
              <a:t>Let’s do one more example to make sure you have a handle on this. Again, try to figure out the type of the four variables and when they go into and out of scope. </a:t>
            </a:r>
            <a:br>
              <a:rPr lang="en-US" dirty="0"/>
            </a:br>
            <a:r>
              <a:rPr lang="en-US" dirty="0">
                <a:solidFill>
                  <a:srgbClr val="0070C0"/>
                </a:solidFill>
              </a:rPr>
              <a:t/>
            </a:r>
            <a:br>
              <a:rPr lang="en-US" dirty="0">
                <a:solidFill>
                  <a:srgbClr val="0070C0"/>
                </a:solidFill>
              </a:rPr>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82</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28197178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8-</a:t>
            </a:r>
            <a:r>
              <a:rPr lang="fr-FR" dirty="0" err="1">
                <a:solidFill>
                  <a:srgbClr val="FF0000"/>
                </a:solidFill>
              </a:rPr>
              <a:t>Understanding</a:t>
            </a:r>
            <a:r>
              <a:rPr lang="fr-FR" dirty="0">
                <a:solidFill>
                  <a:srgbClr val="FF0000"/>
                </a:solidFill>
              </a:rPr>
              <a:t> Variable Scope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20000"/>
          </a:bodyPr>
          <a:lstStyle/>
          <a:p>
            <a:r>
              <a:rPr lang="fr-FR" b="1" dirty="0">
                <a:solidFill>
                  <a:srgbClr val="0070C0"/>
                </a:solidFill>
              </a:rPr>
              <a:t>8-1) Instance and Class Variables</a:t>
            </a:r>
            <a:r>
              <a:rPr lang="fr-FR" dirty="0">
                <a:solidFill>
                  <a:srgbClr val="0070C0"/>
                </a:solidFill>
              </a:rPr>
              <a:t> </a:t>
            </a:r>
            <a:r>
              <a:rPr lang="fr-FR" dirty="0"/>
              <a:t/>
            </a:r>
            <a:br>
              <a:rPr lang="fr-FR" dirty="0"/>
            </a:br>
            <a:r>
              <a:rPr lang="en-US" dirty="0"/>
              <a:t>1: public class Mouse {</a:t>
            </a:r>
            <a:br>
              <a:rPr lang="en-US" dirty="0"/>
            </a:br>
            <a:r>
              <a:rPr lang="en-US" dirty="0"/>
              <a:t>2: static int MAX_LENGTH = 5;</a:t>
            </a:r>
            <a:br>
              <a:rPr lang="en-US" dirty="0"/>
            </a:br>
            <a:r>
              <a:rPr lang="en-US" dirty="0"/>
              <a:t>3: int length; </a:t>
            </a:r>
            <a:br>
              <a:rPr lang="en-US" dirty="0"/>
            </a:br>
            <a:r>
              <a:rPr lang="en-US" dirty="0"/>
              <a:t>4: public void grow(int inches) {</a:t>
            </a:r>
            <a:br>
              <a:rPr lang="en-US" dirty="0"/>
            </a:br>
            <a:r>
              <a:rPr lang="en-US" dirty="0"/>
              <a:t>5: if (length &lt; MAX_LENGTH) {</a:t>
            </a:r>
            <a:br>
              <a:rPr lang="en-US" dirty="0"/>
            </a:br>
            <a:r>
              <a:rPr lang="en-US" dirty="0"/>
              <a:t>6: int </a:t>
            </a:r>
            <a:r>
              <a:rPr lang="en-US" dirty="0" err="1"/>
              <a:t>newSize</a:t>
            </a:r>
            <a:r>
              <a:rPr lang="en-US" dirty="0"/>
              <a:t> = length + inches;</a:t>
            </a:r>
            <a:br>
              <a:rPr lang="en-US" dirty="0"/>
            </a:br>
            <a:r>
              <a:rPr lang="en-US" dirty="0"/>
              <a:t>7: length = </a:t>
            </a:r>
            <a:r>
              <a:rPr lang="en-US" dirty="0" err="1"/>
              <a:t>newSize</a:t>
            </a:r>
            <a:r>
              <a:rPr lang="en-US" dirty="0"/>
              <a:t>;</a:t>
            </a:r>
            <a:br>
              <a:rPr lang="en-US" dirty="0"/>
            </a:br>
            <a:r>
              <a:rPr lang="en-US" dirty="0"/>
              <a:t>8: }</a:t>
            </a:r>
            <a:br>
              <a:rPr lang="en-US" dirty="0"/>
            </a:br>
            <a:r>
              <a:rPr lang="en-US" dirty="0"/>
              <a:t>9: }</a:t>
            </a:r>
            <a:br>
              <a:rPr lang="en-US" dirty="0"/>
            </a:br>
            <a:r>
              <a:rPr lang="en-US" dirty="0"/>
              <a:t>10: }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83</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
        <p:nvSpPr>
          <p:cNvPr id="6" name="ZoneTexte 5">
            <a:extLst>
              <a:ext uri="{FF2B5EF4-FFF2-40B4-BE49-F238E27FC236}">
                <a16:creationId xmlns:a16="http://schemas.microsoft.com/office/drawing/2014/main" xmlns="" id="{098CB246-D5F7-4F03-B1BF-A1CA063C0960}"/>
              </a:ext>
            </a:extLst>
          </p:cNvPr>
          <p:cNvSpPr txBox="1"/>
          <p:nvPr/>
        </p:nvSpPr>
        <p:spPr>
          <a:xfrm>
            <a:off x="5620123" y="2456605"/>
            <a:ext cx="5901317" cy="3693319"/>
          </a:xfrm>
          <a:prstGeom prst="rect">
            <a:avLst/>
          </a:prstGeom>
          <a:solidFill>
            <a:schemeClr val="bg1"/>
          </a:solidFill>
        </p:spPr>
        <p:txBody>
          <a:bodyPr wrap="square" rtlCol="0">
            <a:spAutoFit/>
          </a:bodyPr>
          <a:lstStyle/>
          <a:p>
            <a:r>
              <a:rPr lang="en-US" dirty="0"/>
              <a:t>In this class, we have one class variable (MAX_LENGTH), one instance variable (length), and two local variables (inches and </a:t>
            </a:r>
            <a:r>
              <a:rPr lang="en-US" dirty="0" err="1"/>
              <a:t>newSize</a:t>
            </a:r>
            <a:r>
              <a:rPr lang="en-US" dirty="0"/>
              <a:t>.) MAX_LENGTH is a class variable because it has the static keyword in its declaration. MAX_LENGTH goes into scope on line 2 where it is declared. It stays in scope until the program ends. length goes into scope on line 3 where it is declared. It stays in scope as long as this Mouse object exists. inches goes into scope where it is declared on line 4. It goes out of scope at the end of the method on line 9. </a:t>
            </a:r>
            <a:r>
              <a:rPr lang="en-US" dirty="0" err="1"/>
              <a:t>newSize</a:t>
            </a:r>
            <a:r>
              <a:rPr lang="en-US" dirty="0"/>
              <a:t> goes into scope where it is declared on line 6. Since it is </a:t>
            </a:r>
            <a:r>
              <a:rPr lang="en-US" dirty="0" err="1"/>
              <a:t>defned</a:t>
            </a:r>
            <a:r>
              <a:rPr lang="en-US" dirty="0"/>
              <a:t> inside the if statement block, it goes out of scope when that block ends on line 8 </a:t>
            </a:r>
            <a:br>
              <a:rPr lang="en-US" dirty="0"/>
            </a:br>
            <a:endParaRPr lang="fr-FR" dirty="0"/>
          </a:p>
        </p:txBody>
      </p:sp>
    </p:spTree>
    <p:extLst>
      <p:ext uri="{BB962C8B-B14F-4D97-AF65-F5344CB8AC3E}">
        <p14:creationId xmlns:p14="http://schemas.microsoft.com/office/powerpoint/2010/main" val="12865297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8-</a:t>
            </a:r>
            <a:r>
              <a:rPr lang="fr-FR" dirty="0" err="1">
                <a:solidFill>
                  <a:srgbClr val="FF0000"/>
                </a:solidFill>
              </a:rPr>
              <a:t>Understanding</a:t>
            </a:r>
            <a:r>
              <a:rPr lang="fr-FR" dirty="0">
                <a:solidFill>
                  <a:srgbClr val="FF0000"/>
                </a:solidFill>
              </a:rPr>
              <a:t> Variable Scope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b="1" dirty="0">
                <a:solidFill>
                  <a:srgbClr val="0070C0"/>
                </a:solidFill>
              </a:rPr>
              <a:t>8-1) Instance and Class Variables</a:t>
            </a:r>
            <a:r>
              <a:rPr lang="fr-FR" dirty="0">
                <a:solidFill>
                  <a:srgbClr val="0070C0"/>
                </a:solidFill>
              </a:rPr>
              <a:t> </a:t>
            </a:r>
            <a:r>
              <a:rPr lang="fr-FR" dirty="0"/>
              <a:t/>
            </a:r>
            <a:br>
              <a:rPr lang="fr-FR" dirty="0"/>
            </a:br>
            <a:r>
              <a:rPr lang="en-US" dirty="0"/>
              <a:t>Got all that? Let’s review the rules on scope:</a:t>
            </a:r>
            <a:br>
              <a:rPr lang="en-US" dirty="0"/>
            </a:br>
            <a:r>
              <a:rPr lang="en-US" dirty="0"/>
              <a:t>■ Local variables—in scope from declaration to end of block</a:t>
            </a:r>
            <a:br>
              <a:rPr lang="en-US" dirty="0"/>
            </a:br>
            <a:r>
              <a:rPr lang="en-US" dirty="0"/>
              <a:t>■ Instance variables—in scope from declaration until object garbage collected</a:t>
            </a:r>
            <a:br>
              <a:rPr lang="en-US" dirty="0"/>
            </a:br>
            <a:r>
              <a:rPr lang="en-US" dirty="0"/>
              <a:t>■ Class variables—in scope from declaration until program ends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84</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5864802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9-Ordering Elements in a Class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dirty="0"/>
              <a:t/>
            </a:r>
            <a:br>
              <a:rPr lang="fr-FR" dirty="0"/>
            </a:br>
            <a:r>
              <a:rPr lang="en-US" dirty="0"/>
              <a:t>Now that you’ve seen the most common parts of a class, let’s take a look at the correct order to type them into a file. Comments can go anywhere in the code. Beyond that, you need to memorize the rules in Table 1.4. </a:t>
            </a:r>
            <a:br>
              <a:rPr lang="en-US" dirty="0"/>
            </a:br>
            <a:r>
              <a:rPr lang="en-US" dirty="0"/>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85</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42299437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9-Ordering Elements in a Class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dirty="0"/>
              <a:t/>
            </a:r>
            <a:br>
              <a:rPr lang="fr-FR" dirty="0"/>
            </a:br>
            <a:r>
              <a:rPr lang="en-US" dirty="0"/>
              <a:t/>
            </a:r>
            <a:br>
              <a:rPr lang="en-US" dirty="0"/>
            </a:br>
            <a:r>
              <a:rPr lang="en-US" dirty="0"/>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86</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pic>
        <p:nvPicPr>
          <p:cNvPr id="6" name="Image 5">
            <a:extLst>
              <a:ext uri="{FF2B5EF4-FFF2-40B4-BE49-F238E27FC236}">
                <a16:creationId xmlns:a16="http://schemas.microsoft.com/office/drawing/2014/main" xmlns="" id="{C5BBA6DB-54AC-444C-B09F-487E1AE5FCAE}"/>
              </a:ext>
            </a:extLst>
          </p:cNvPr>
          <p:cNvPicPr>
            <a:picLocks noChangeAspect="1"/>
          </p:cNvPicPr>
          <p:nvPr/>
        </p:nvPicPr>
        <p:blipFill>
          <a:blip r:embed="rId2"/>
          <a:stretch>
            <a:fillRect/>
          </a:stretch>
        </p:blipFill>
        <p:spPr>
          <a:xfrm>
            <a:off x="2322526" y="2556932"/>
            <a:ext cx="8031375" cy="3318936"/>
          </a:xfrm>
          <a:prstGeom prst="rect">
            <a:avLst/>
          </a:prstGeom>
        </p:spPr>
      </p:pic>
    </p:spTree>
    <p:extLst>
      <p:ext uri="{BB962C8B-B14F-4D97-AF65-F5344CB8AC3E}">
        <p14:creationId xmlns:p14="http://schemas.microsoft.com/office/powerpoint/2010/main" val="10270684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9-Ordering Elements in a Class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lnSpcReduction="10000"/>
          </a:bodyPr>
          <a:lstStyle/>
          <a:p>
            <a:r>
              <a:rPr lang="en-US" dirty="0"/>
              <a:t>Let’s look at a few examples to help you remember this. The </a:t>
            </a:r>
            <a:r>
              <a:rPr lang="en-US" dirty="0" err="1"/>
              <a:t>frst</a:t>
            </a:r>
            <a:r>
              <a:rPr lang="en-US" dirty="0"/>
              <a:t> example contains one of each element:</a:t>
            </a:r>
            <a:br>
              <a:rPr lang="en-US" dirty="0"/>
            </a:br>
            <a:r>
              <a:rPr lang="en-US" dirty="0">
                <a:solidFill>
                  <a:srgbClr val="0070C0"/>
                </a:solidFill>
              </a:rPr>
              <a:t>package structure; // package must be first non-comment</a:t>
            </a:r>
            <a:br>
              <a:rPr lang="en-US" dirty="0">
                <a:solidFill>
                  <a:srgbClr val="0070C0"/>
                </a:solidFill>
              </a:rPr>
            </a:br>
            <a:r>
              <a:rPr lang="en-US" dirty="0">
                <a:solidFill>
                  <a:srgbClr val="0070C0"/>
                </a:solidFill>
              </a:rPr>
              <a:t>import </a:t>
            </a:r>
            <a:r>
              <a:rPr lang="en-US" dirty="0" err="1">
                <a:solidFill>
                  <a:srgbClr val="0070C0"/>
                </a:solidFill>
              </a:rPr>
              <a:t>java.util</a:t>
            </a:r>
            <a:r>
              <a:rPr lang="en-US" dirty="0">
                <a:solidFill>
                  <a:srgbClr val="0070C0"/>
                </a:solidFill>
              </a:rPr>
              <a:t>.*; // import must come after package</a:t>
            </a:r>
            <a:br>
              <a:rPr lang="en-US" dirty="0">
                <a:solidFill>
                  <a:srgbClr val="0070C0"/>
                </a:solidFill>
              </a:rPr>
            </a:br>
            <a:r>
              <a:rPr lang="en-US" dirty="0">
                <a:solidFill>
                  <a:srgbClr val="0070C0"/>
                </a:solidFill>
              </a:rPr>
              <a:t>public class Meerkat { // then comes the class</a:t>
            </a:r>
            <a:br>
              <a:rPr lang="en-US" dirty="0">
                <a:solidFill>
                  <a:srgbClr val="0070C0"/>
                </a:solidFill>
              </a:rPr>
            </a:br>
            <a:r>
              <a:rPr lang="en-US" dirty="0">
                <a:solidFill>
                  <a:srgbClr val="0070C0"/>
                </a:solidFill>
              </a:rPr>
              <a:t>double weight; // fields and methods can go in either order</a:t>
            </a:r>
            <a:br>
              <a:rPr lang="en-US" dirty="0">
                <a:solidFill>
                  <a:srgbClr val="0070C0"/>
                </a:solidFill>
              </a:rPr>
            </a:br>
            <a:r>
              <a:rPr lang="en-US" dirty="0">
                <a:solidFill>
                  <a:srgbClr val="0070C0"/>
                </a:solidFill>
              </a:rPr>
              <a:t>public double </a:t>
            </a:r>
            <a:r>
              <a:rPr lang="en-US" dirty="0" err="1">
                <a:solidFill>
                  <a:srgbClr val="0070C0"/>
                </a:solidFill>
              </a:rPr>
              <a:t>getWeight</a:t>
            </a:r>
            <a:r>
              <a:rPr lang="en-US" dirty="0">
                <a:solidFill>
                  <a:srgbClr val="0070C0"/>
                </a:solidFill>
              </a:rPr>
              <a:t>() {</a:t>
            </a:r>
            <a:br>
              <a:rPr lang="en-US" dirty="0">
                <a:solidFill>
                  <a:srgbClr val="0070C0"/>
                </a:solidFill>
              </a:rPr>
            </a:br>
            <a:r>
              <a:rPr lang="en-US" dirty="0">
                <a:solidFill>
                  <a:srgbClr val="0070C0"/>
                </a:solidFill>
              </a:rPr>
              <a:t>return weight; }</a:t>
            </a:r>
            <a:br>
              <a:rPr lang="en-US" dirty="0">
                <a:solidFill>
                  <a:srgbClr val="0070C0"/>
                </a:solidFill>
              </a:rPr>
            </a:br>
            <a:r>
              <a:rPr lang="en-US" dirty="0">
                <a:solidFill>
                  <a:srgbClr val="0070C0"/>
                </a:solidFill>
              </a:rPr>
              <a:t>double height; // another field – they don't need to be together</a:t>
            </a:r>
            <a:br>
              <a:rPr lang="en-US" dirty="0">
                <a:solidFill>
                  <a:srgbClr val="0070C0"/>
                </a:solidFill>
              </a:rPr>
            </a:br>
            <a:r>
              <a:rPr lang="en-US" dirty="0">
                <a:solidFill>
                  <a:srgbClr val="0070C0"/>
                </a:solidFill>
              </a:rPr>
              <a:t>}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87</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9358179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9-Ordering Elements in a Class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en-US" dirty="0"/>
              <a:t>So far so good. This is a common pattern that you should be familiar with. How about this one? </a:t>
            </a:r>
            <a:br>
              <a:rPr lang="en-US" dirty="0"/>
            </a:br>
            <a:r>
              <a:rPr lang="en-US" dirty="0">
                <a:solidFill>
                  <a:srgbClr val="0070C0"/>
                </a:solidFill>
              </a:rPr>
              <a:t>/* header */</a:t>
            </a:r>
            <a:br>
              <a:rPr lang="en-US" dirty="0">
                <a:solidFill>
                  <a:srgbClr val="0070C0"/>
                </a:solidFill>
              </a:rPr>
            </a:br>
            <a:r>
              <a:rPr lang="en-US" dirty="0">
                <a:solidFill>
                  <a:srgbClr val="0070C0"/>
                </a:solidFill>
              </a:rPr>
              <a:t>package structure;</a:t>
            </a:r>
            <a:br>
              <a:rPr lang="en-US" dirty="0">
                <a:solidFill>
                  <a:srgbClr val="0070C0"/>
                </a:solidFill>
              </a:rPr>
            </a:br>
            <a:r>
              <a:rPr lang="en-US" dirty="0">
                <a:solidFill>
                  <a:srgbClr val="0070C0"/>
                </a:solidFill>
              </a:rPr>
              <a:t>// class Meerkat</a:t>
            </a:r>
            <a:br>
              <a:rPr lang="en-US" dirty="0">
                <a:solidFill>
                  <a:srgbClr val="0070C0"/>
                </a:solidFill>
              </a:rPr>
            </a:br>
            <a:r>
              <a:rPr lang="en-US" dirty="0">
                <a:solidFill>
                  <a:srgbClr val="0070C0"/>
                </a:solidFill>
              </a:rPr>
              <a:t>public class Meerkat { }</a:t>
            </a:r>
            <a:br>
              <a:rPr lang="en-US" dirty="0">
                <a:solidFill>
                  <a:srgbClr val="0070C0"/>
                </a:solidFill>
              </a:rPr>
            </a:br>
            <a:r>
              <a:rPr lang="en-US" dirty="0"/>
              <a:t>Still good. We can put comments anywhere, and imports are optional.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88</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7004435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9-Ordering Elements in a Class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a:bodyPr>
          <a:lstStyle/>
          <a:p>
            <a:r>
              <a:rPr lang="en-US" dirty="0"/>
              <a:t>In the next example, we have a problem:</a:t>
            </a:r>
            <a:br>
              <a:rPr lang="en-US" dirty="0"/>
            </a:br>
            <a:r>
              <a:rPr lang="en-US" dirty="0">
                <a:solidFill>
                  <a:srgbClr val="0070C0"/>
                </a:solidFill>
              </a:rPr>
              <a:t>import </a:t>
            </a:r>
            <a:r>
              <a:rPr lang="en-US" dirty="0" err="1">
                <a:solidFill>
                  <a:srgbClr val="0070C0"/>
                </a:solidFill>
              </a:rPr>
              <a:t>java.util</a:t>
            </a:r>
            <a:r>
              <a:rPr lang="en-US" dirty="0">
                <a:solidFill>
                  <a:srgbClr val="0070C0"/>
                </a:solidFill>
              </a:rPr>
              <a:t>.*;</a:t>
            </a:r>
            <a:br>
              <a:rPr lang="en-US" dirty="0">
                <a:solidFill>
                  <a:srgbClr val="0070C0"/>
                </a:solidFill>
              </a:rPr>
            </a:br>
            <a:r>
              <a:rPr lang="en-US" dirty="0">
                <a:solidFill>
                  <a:srgbClr val="0070C0"/>
                </a:solidFill>
              </a:rPr>
              <a:t>package structure; // DOES NOT COMPILE</a:t>
            </a:r>
            <a:br>
              <a:rPr lang="en-US" dirty="0">
                <a:solidFill>
                  <a:srgbClr val="0070C0"/>
                </a:solidFill>
              </a:rPr>
            </a:br>
            <a:r>
              <a:rPr lang="en-US" dirty="0">
                <a:solidFill>
                  <a:srgbClr val="0070C0"/>
                </a:solidFill>
              </a:rPr>
              <a:t>String name; // DOES NOT COMPILE</a:t>
            </a:r>
            <a:br>
              <a:rPr lang="en-US" dirty="0">
                <a:solidFill>
                  <a:srgbClr val="0070C0"/>
                </a:solidFill>
              </a:rPr>
            </a:br>
            <a:r>
              <a:rPr lang="en-US" dirty="0">
                <a:solidFill>
                  <a:srgbClr val="0070C0"/>
                </a:solidFill>
              </a:rPr>
              <a:t>public class Meerkat { } </a:t>
            </a:r>
            <a:br>
              <a:rPr lang="en-US" dirty="0">
                <a:solidFill>
                  <a:srgbClr val="0070C0"/>
                </a:solidFill>
              </a:rPr>
            </a:br>
            <a:r>
              <a:rPr lang="en-US" dirty="0"/>
              <a:t>There are two problems here. One is that the package and import statements are</a:t>
            </a:r>
            <a:br>
              <a:rPr lang="en-US" dirty="0"/>
            </a:br>
            <a:r>
              <a:rPr lang="en-US" dirty="0"/>
              <a:t>reversed. Though both are optional, package must come before import if present. The other issue is that a field attempts declaration outside a class. This is not allowed. Fields and methods must be within a class.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89</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3620016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1-Understanding the Java Class Structure </a:t>
            </a:r>
            <a:endParaRPr lang="fr-FR" b="1"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a:bodyPr>
          <a:lstStyle/>
          <a:p>
            <a:r>
              <a:rPr lang="fr-FR" b="1" dirty="0">
                <a:solidFill>
                  <a:srgbClr val="0070C0"/>
                </a:solidFill>
              </a:rPr>
              <a:t>1-1) Fields and Methods</a:t>
            </a:r>
          </a:p>
          <a:p>
            <a:pPr marL="0" indent="0">
              <a:buNone/>
            </a:pPr>
            <a:r>
              <a:rPr lang="en-US" dirty="0"/>
              <a:t>The full declaration of a method is called a </a:t>
            </a:r>
            <a:r>
              <a:rPr lang="en-US" i="1" dirty="0"/>
              <a:t>method signature</a:t>
            </a:r>
            <a:r>
              <a:rPr lang="en-US" dirty="0"/>
              <a:t>. In this example, can you identify the return type and parameters?</a:t>
            </a:r>
            <a:br>
              <a:rPr lang="en-US" dirty="0"/>
            </a:br>
            <a:r>
              <a:rPr lang="en-US" dirty="0">
                <a:solidFill>
                  <a:srgbClr val="0070C0"/>
                </a:solidFill>
              </a:rPr>
              <a:t>public int </a:t>
            </a:r>
            <a:r>
              <a:rPr lang="en-US" dirty="0" err="1">
                <a:solidFill>
                  <a:srgbClr val="0070C0"/>
                </a:solidFill>
              </a:rPr>
              <a:t>numberVisitors</a:t>
            </a:r>
            <a:r>
              <a:rPr lang="en-US" dirty="0">
                <a:solidFill>
                  <a:srgbClr val="0070C0"/>
                </a:solidFill>
              </a:rPr>
              <a:t>(int month) </a:t>
            </a:r>
            <a:r>
              <a:rPr lang="en-US" dirty="0"/>
              <a:t/>
            </a:r>
            <a:br>
              <a:rPr lang="en-US" dirty="0"/>
            </a:br>
            <a:endParaRPr lang="en-US" dirty="0"/>
          </a:p>
          <a:p>
            <a:pPr marL="0" indent="0">
              <a:buNone/>
            </a:pPr>
            <a:r>
              <a:rPr lang="en-US" dirty="0"/>
              <a:t>The return type is int, which is a numeric type. There’s one parameter named month,</a:t>
            </a:r>
            <a:br>
              <a:rPr lang="en-US" dirty="0"/>
            </a:br>
            <a:r>
              <a:rPr lang="en-US" dirty="0"/>
              <a:t>which is of type int as well.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9</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197386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9-Ordering Elements in a Class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92500"/>
          </a:bodyPr>
          <a:lstStyle/>
          <a:p>
            <a:r>
              <a:rPr lang="en-US" dirty="0"/>
              <a:t>There are two problems here. One is that the package and import statements are reversed. Though both are optional, package must come before import if present. The other issue is that a field attempts declaration outside a class. This is not allowed. Fields and methods must be within a class. </a:t>
            </a:r>
            <a:br>
              <a:rPr lang="en-US" dirty="0"/>
            </a:br>
            <a:r>
              <a:rPr lang="en-US" dirty="0">
                <a:solidFill>
                  <a:srgbClr val="0070C0"/>
                </a:solidFill>
              </a:rPr>
              <a:t>1: public class Meerkat { }</a:t>
            </a:r>
            <a:br>
              <a:rPr lang="en-US" dirty="0">
                <a:solidFill>
                  <a:srgbClr val="0070C0"/>
                </a:solidFill>
              </a:rPr>
            </a:br>
            <a:r>
              <a:rPr lang="en-US" dirty="0">
                <a:solidFill>
                  <a:srgbClr val="0070C0"/>
                </a:solidFill>
              </a:rPr>
              <a:t>2: class Paw { } </a:t>
            </a:r>
            <a:r>
              <a:rPr lang="en-US" dirty="0"/>
              <a:t/>
            </a:r>
            <a:br>
              <a:rPr lang="en-US" dirty="0"/>
            </a:br>
            <a:r>
              <a:rPr lang="en-US" dirty="0"/>
              <a:t>A file is also allowed to have neither class be public. As long as there isn’t more than</a:t>
            </a:r>
            <a:br>
              <a:rPr lang="en-US" dirty="0"/>
            </a:br>
            <a:r>
              <a:rPr lang="en-US" dirty="0"/>
              <a:t>one public class in a file, it is okay. On the OCP exam, you’ll also need to understand </a:t>
            </a:r>
            <a:r>
              <a:rPr lang="en-US" b="1" i="1" dirty="0">
                <a:solidFill>
                  <a:srgbClr val="0070C0"/>
                </a:solidFill>
              </a:rPr>
              <a:t>inner classes</a:t>
            </a:r>
            <a:r>
              <a:rPr lang="en-US" dirty="0"/>
              <a:t>, which are classes within a class.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90</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27507411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10-</a:t>
            </a:r>
            <a:r>
              <a:rPr lang="fr-FR" dirty="0" err="1">
                <a:solidFill>
                  <a:srgbClr val="FF0000"/>
                </a:solidFill>
              </a:rPr>
              <a:t>Destroying</a:t>
            </a:r>
            <a:r>
              <a:rPr lang="fr-FR" dirty="0">
                <a:solidFill>
                  <a:srgbClr val="FF0000"/>
                </a:solidFill>
              </a:rPr>
              <a:t> </a:t>
            </a:r>
            <a:r>
              <a:rPr lang="fr-FR" dirty="0" err="1">
                <a:solidFill>
                  <a:srgbClr val="FF0000"/>
                </a:solidFill>
              </a:rPr>
              <a:t>Objects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r>
              <a:rPr lang="fr-FR" sz="2900" b="1" dirty="0">
                <a:solidFill>
                  <a:srgbClr val="0070C0"/>
                </a:solidFill>
              </a:rPr>
              <a:t>10-1) Garbage Collection </a:t>
            </a:r>
            <a:r>
              <a:rPr lang="fr-FR" dirty="0"/>
              <a:t/>
            </a:r>
            <a:br>
              <a:rPr lang="fr-FR" dirty="0"/>
            </a:br>
            <a:r>
              <a:rPr lang="fr-FR" dirty="0"/>
              <a:t/>
            </a:r>
            <a:br>
              <a:rPr lang="fr-FR" dirty="0"/>
            </a:br>
            <a:r>
              <a:rPr lang="en-US" dirty="0"/>
              <a:t>Now that we’ve played with our objects, it is time to put them away. Luckily, Java automatically takes care of that for you. Java provides a garbage collector to automatically look for objects that aren’t needed anymore.  All Java objects are stored in your program memory’s </a:t>
            </a:r>
            <a:r>
              <a:rPr lang="en-US" i="1" dirty="0"/>
              <a:t>heap</a:t>
            </a:r>
            <a:r>
              <a:rPr lang="en-US" dirty="0"/>
              <a:t>. The heap, which is also referred to as the free store</a:t>
            </a:r>
            <a:r>
              <a:rPr lang="en-US" i="1" dirty="0"/>
              <a:t>, </a:t>
            </a:r>
            <a:r>
              <a:rPr lang="en-US" dirty="0"/>
              <a:t>represents a large pool of unused memory allocated to your Java application. </a:t>
            </a:r>
          </a:p>
          <a:p>
            <a:r>
              <a:rPr lang="en-US" dirty="0"/>
              <a:t>The heap may be quite large, depending on your environment, but there is always a limit to its size. If your program keeps instantiating objects and leaving them on the heap, eventually it will run out of memory. In the following sections, we’ll look at garbage collection and the finalize() method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91</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176320049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10-</a:t>
            </a:r>
            <a:r>
              <a:rPr lang="fr-FR" dirty="0" err="1">
                <a:solidFill>
                  <a:srgbClr val="FF0000"/>
                </a:solidFill>
              </a:rPr>
              <a:t>Destroying</a:t>
            </a:r>
            <a:r>
              <a:rPr lang="fr-FR" dirty="0">
                <a:solidFill>
                  <a:srgbClr val="FF0000"/>
                </a:solidFill>
              </a:rPr>
              <a:t> </a:t>
            </a:r>
            <a:r>
              <a:rPr lang="fr-FR" dirty="0" err="1">
                <a:solidFill>
                  <a:srgbClr val="FF0000"/>
                </a:solidFill>
              </a:rPr>
              <a:t>Objects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lnSpcReduction="10000"/>
          </a:bodyPr>
          <a:lstStyle/>
          <a:p>
            <a:r>
              <a:rPr lang="fr-FR" sz="2900" b="1" dirty="0">
                <a:solidFill>
                  <a:srgbClr val="0070C0"/>
                </a:solidFill>
              </a:rPr>
              <a:t>10-1) Garbage Collection </a:t>
            </a:r>
            <a:r>
              <a:rPr lang="fr-FR" dirty="0"/>
              <a:t/>
            </a:r>
            <a:br>
              <a:rPr lang="fr-FR" dirty="0"/>
            </a:br>
            <a:r>
              <a:rPr lang="fr-FR" dirty="0"/>
              <a:t/>
            </a:r>
            <a:br>
              <a:rPr lang="fr-FR" dirty="0"/>
            </a:br>
            <a:r>
              <a:rPr lang="en-US" dirty="0">
                <a:solidFill>
                  <a:srgbClr val="002060"/>
                </a:solidFill>
              </a:rPr>
              <a:t>Garbage collection refers to the process of automatically freeing memory on the heap by deleting objects that are no longer reachable in your program. </a:t>
            </a:r>
            <a:br>
              <a:rPr lang="en-US" dirty="0">
                <a:solidFill>
                  <a:srgbClr val="002060"/>
                </a:solidFill>
              </a:rPr>
            </a:br>
            <a:r>
              <a:rPr lang="en-US" dirty="0">
                <a:solidFill>
                  <a:srgbClr val="FF0000"/>
                </a:solidFill>
              </a:rPr>
              <a:t>There are many different algorithms for garbage collection, but you don’t need to know any of them for the exam. </a:t>
            </a:r>
            <a:br>
              <a:rPr lang="en-US" dirty="0">
                <a:solidFill>
                  <a:srgbClr val="FF0000"/>
                </a:solidFill>
              </a:rPr>
            </a:br>
            <a:r>
              <a:rPr lang="en-US" dirty="0"/>
              <a:t>You </a:t>
            </a:r>
            <a:r>
              <a:rPr lang="en-US" i="1" dirty="0"/>
              <a:t>do </a:t>
            </a:r>
            <a:r>
              <a:rPr lang="en-US" dirty="0"/>
              <a:t>need to know that </a:t>
            </a:r>
            <a:r>
              <a:rPr lang="en-US" dirty="0" err="1">
                <a:solidFill>
                  <a:srgbClr val="FF0000"/>
                </a:solidFill>
              </a:rPr>
              <a:t>System.gc</a:t>
            </a:r>
            <a:r>
              <a:rPr lang="en-US" dirty="0">
                <a:solidFill>
                  <a:srgbClr val="FF0000"/>
                </a:solidFill>
              </a:rPr>
              <a:t>() </a:t>
            </a:r>
            <a:r>
              <a:rPr lang="en-US" dirty="0"/>
              <a:t>is not guaranteed to run, and you should be able to recognize when objects become eligible for garbage collection. </a:t>
            </a:r>
            <a:endParaRPr lang="fr-FR" b="1" dirty="0">
              <a:solidFill>
                <a:srgbClr val="FF000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92</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11341461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10-</a:t>
            </a:r>
            <a:r>
              <a:rPr lang="fr-FR" dirty="0" err="1">
                <a:solidFill>
                  <a:srgbClr val="FF0000"/>
                </a:solidFill>
              </a:rPr>
              <a:t>Destroying</a:t>
            </a:r>
            <a:r>
              <a:rPr lang="fr-FR" dirty="0">
                <a:solidFill>
                  <a:srgbClr val="FF0000"/>
                </a:solidFill>
              </a:rPr>
              <a:t> </a:t>
            </a:r>
            <a:r>
              <a:rPr lang="fr-FR" dirty="0" err="1">
                <a:solidFill>
                  <a:srgbClr val="FF0000"/>
                </a:solidFill>
              </a:rPr>
              <a:t>Objects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a:bodyPr>
          <a:lstStyle/>
          <a:p>
            <a:r>
              <a:rPr lang="fr-FR" sz="2900" b="1" dirty="0">
                <a:solidFill>
                  <a:srgbClr val="0070C0"/>
                </a:solidFill>
              </a:rPr>
              <a:t>10-1) Garbage Collection </a:t>
            </a:r>
            <a:r>
              <a:rPr lang="fr-FR" dirty="0"/>
              <a:t/>
            </a:r>
            <a:br>
              <a:rPr lang="fr-FR" dirty="0"/>
            </a:br>
            <a:r>
              <a:rPr lang="fr-FR" dirty="0"/>
              <a:t/>
            </a:r>
            <a:br>
              <a:rPr lang="fr-FR" dirty="0"/>
            </a:br>
            <a:r>
              <a:rPr lang="en-US" dirty="0"/>
              <a:t>Let’s start with the first one. Java provides a method called </a:t>
            </a:r>
            <a:r>
              <a:rPr lang="en-US" dirty="0" err="1">
                <a:solidFill>
                  <a:srgbClr val="FF0000"/>
                </a:solidFill>
              </a:rPr>
              <a:t>System.gc</a:t>
            </a:r>
            <a:r>
              <a:rPr lang="en-US" dirty="0">
                <a:solidFill>
                  <a:srgbClr val="FF0000"/>
                </a:solidFill>
              </a:rPr>
              <a:t>(). </a:t>
            </a:r>
            <a:r>
              <a:rPr lang="en-US" dirty="0"/>
              <a:t>Now you might think from the name that this tells Java to run garbage collection. Nope! It meekly </a:t>
            </a:r>
            <a:r>
              <a:rPr lang="en-US" i="1" dirty="0"/>
              <a:t>suggests </a:t>
            </a:r>
            <a:r>
              <a:rPr lang="en-US" dirty="0"/>
              <a:t>that now might be a good time for Java to kick off a garbage collection run. Java is free </a:t>
            </a:r>
            <a:r>
              <a:rPr lang="en-US" dirty="0">
                <a:solidFill>
                  <a:srgbClr val="FF0000"/>
                </a:solidFill>
              </a:rPr>
              <a:t>to ignore </a:t>
            </a:r>
            <a:r>
              <a:rPr lang="en-US" dirty="0"/>
              <a:t>the request. </a:t>
            </a:r>
            <a:br>
              <a:rPr lang="en-US" dirty="0"/>
            </a:br>
            <a:endParaRPr lang="fr-FR" b="1" dirty="0">
              <a:solidFill>
                <a:srgbClr val="FF000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93</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16054112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10-</a:t>
            </a:r>
            <a:r>
              <a:rPr lang="fr-FR" dirty="0" err="1">
                <a:solidFill>
                  <a:srgbClr val="FF0000"/>
                </a:solidFill>
              </a:rPr>
              <a:t>Destroying</a:t>
            </a:r>
            <a:r>
              <a:rPr lang="fr-FR" dirty="0">
                <a:solidFill>
                  <a:srgbClr val="FF0000"/>
                </a:solidFill>
              </a:rPr>
              <a:t> </a:t>
            </a:r>
            <a:r>
              <a:rPr lang="fr-FR" dirty="0" err="1">
                <a:solidFill>
                  <a:srgbClr val="FF0000"/>
                </a:solidFill>
              </a:rPr>
              <a:t>Objects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lnSpcReduction="10000"/>
          </a:bodyPr>
          <a:lstStyle/>
          <a:p>
            <a:pPr>
              <a:buFont typeface="Wingdings" panose="05000000000000000000" pitchFamily="2" charset="2"/>
              <a:buChar char="§"/>
            </a:pPr>
            <a:r>
              <a:rPr lang="fr-FR" sz="2900" b="1" dirty="0">
                <a:solidFill>
                  <a:srgbClr val="0070C0"/>
                </a:solidFill>
              </a:rPr>
              <a:t>10-1) Garbage Collection </a:t>
            </a:r>
          </a:p>
          <a:p>
            <a:pPr>
              <a:buFont typeface="Wingdings" panose="05000000000000000000" pitchFamily="2" charset="2"/>
              <a:buChar char="§"/>
            </a:pPr>
            <a:r>
              <a:rPr lang="en-US" dirty="0"/>
              <a:t>The more interesting part of garbage collection is when the memory belonging to an object can be reclaimed. Java waits patiently until the code no longer needs that memory.</a:t>
            </a:r>
          </a:p>
          <a:p>
            <a:pPr>
              <a:buFont typeface="Wingdings" panose="05000000000000000000" pitchFamily="2" charset="2"/>
              <a:buChar char="§"/>
            </a:pPr>
            <a:r>
              <a:rPr lang="en-US" dirty="0"/>
              <a:t>An object will remain on the heap until it is no longer reachable. An object is no longer reachable when one of two situations occurs:</a:t>
            </a:r>
            <a:br>
              <a:rPr lang="en-US" dirty="0"/>
            </a:br>
            <a:r>
              <a:rPr lang="en-US" dirty="0">
                <a:solidFill>
                  <a:srgbClr val="0070C0"/>
                </a:solidFill>
              </a:rPr>
              <a:t>■ The object no longer has any references pointing to it.</a:t>
            </a:r>
            <a:br>
              <a:rPr lang="en-US" dirty="0">
                <a:solidFill>
                  <a:srgbClr val="0070C0"/>
                </a:solidFill>
              </a:rPr>
            </a:br>
            <a:r>
              <a:rPr lang="en-US" dirty="0">
                <a:solidFill>
                  <a:srgbClr val="0070C0"/>
                </a:solidFill>
              </a:rPr>
              <a:t>■ All references to the object have gone out of scope. </a:t>
            </a:r>
            <a:endParaRPr lang="fr-FR" b="1" dirty="0">
              <a:solidFill>
                <a:srgbClr val="FF000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94</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321059377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10-</a:t>
            </a:r>
            <a:r>
              <a:rPr lang="fr-FR" dirty="0" err="1">
                <a:solidFill>
                  <a:srgbClr val="FF0000"/>
                </a:solidFill>
              </a:rPr>
              <a:t>Destroying</a:t>
            </a:r>
            <a:r>
              <a:rPr lang="fr-FR" dirty="0">
                <a:solidFill>
                  <a:srgbClr val="FF0000"/>
                </a:solidFill>
              </a:rPr>
              <a:t> </a:t>
            </a:r>
            <a:r>
              <a:rPr lang="fr-FR" dirty="0" err="1">
                <a:solidFill>
                  <a:srgbClr val="FF0000"/>
                </a:solidFill>
              </a:rPr>
              <a:t>Objects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20000"/>
          </a:bodyPr>
          <a:lstStyle/>
          <a:p>
            <a:pPr>
              <a:buFont typeface="Wingdings" panose="05000000000000000000" pitchFamily="2" charset="2"/>
              <a:buChar char="§"/>
            </a:pPr>
            <a:r>
              <a:rPr lang="fr-FR" sz="2900" b="1" dirty="0">
                <a:solidFill>
                  <a:srgbClr val="0070C0"/>
                </a:solidFill>
              </a:rPr>
              <a:t>10-1) Garbage Collection  </a:t>
            </a:r>
          </a:p>
          <a:p>
            <a:pPr>
              <a:buFont typeface="Wingdings" panose="05000000000000000000" pitchFamily="2" charset="2"/>
              <a:buChar char="§"/>
            </a:pPr>
            <a:r>
              <a:rPr lang="en-US" dirty="0"/>
              <a:t>Look at this code and see if you can figure out when each object first becomes eligible for garbage collection: </a:t>
            </a:r>
            <a:br>
              <a:rPr lang="en-US" dirty="0"/>
            </a:br>
            <a:r>
              <a:rPr lang="en-US" dirty="0">
                <a:solidFill>
                  <a:srgbClr val="0070C0"/>
                </a:solidFill>
              </a:rPr>
              <a:t>1: public class Scope {</a:t>
            </a:r>
            <a:br>
              <a:rPr lang="en-US" dirty="0">
                <a:solidFill>
                  <a:srgbClr val="0070C0"/>
                </a:solidFill>
              </a:rPr>
            </a:br>
            <a:r>
              <a:rPr lang="en-US" dirty="0">
                <a:solidFill>
                  <a:srgbClr val="0070C0"/>
                </a:solidFill>
              </a:rPr>
              <a:t>2: public static void main(String[] </a:t>
            </a:r>
            <a:r>
              <a:rPr lang="en-US" dirty="0" err="1">
                <a:solidFill>
                  <a:srgbClr val="0070C0"/>
                </a:solidFill>
              </a:rPr>
              <a:t>args</a:t>
            </a:r>
            <a:r>
              <a:rPr lang="en-US" dirty="0">
                <a:solidFill>
                  <a:srgbClr val="0070C0"/>
                </a:solidFill>
              </a:rPr>
              <a:t>) {</a:t>
            </a:r>
            <a:br>
              <a:rPr lang="en-US" dirty="0">
                <a:solidFill>
                  <a:srgbClr val="0070C0"/>
                </a:solidFill>
              </a:rPr>
            </a:br>
            <a:r>
              <a:rPr lang="en-US" dirty="0">
                <a:solidFill>
                  <a:srgbClr val="0070C0"/>
                </a:solidFill>
              </a:rPr>
              <a:t>3: String one, two;</a:t>
            </a:r>
            <a:br>
              <a:rPr lang="en-US" dirty="0">
                <a:solidFill>
                  <a:srgbClr val="0070C0"/>
                </a:solidFill>
              </a:rPr>
            </a:br>
            <a:r>
              <a:rPr lang="en-US" dirty="0">
                <a:solidFill>
                  <a:srgbClr val="0070C0"/>
                </a:solidFill>
              </a:rPr>
              <a:t>4: one = new String("a");</a:t>
            </a:r>
            <a:br>
              <a:rPr lang="en-US" dirty="0">
                <a:solidFill>
                  <a:srgbClr val="0070C0"/>
                </a:solidFill>
              </a:rPr>
            </a:br>
            <a:r>
              <a:rPr lang="en-US" dirty="0">
                <a:solidFill>
                  <a:srgbClr val="0070C0"/>
                </a:solidFill>
              </a:rPr>
              <a:t>5: two = new String("b");</a:t>
            </a:r>
            <a:br>
              <a:rPr lang="en-US" dirty="0">
                <a:solidFill>
                  <a:srgbClr val="0070C0"/>
                </a:solidFill>
              </a:rPr>
            </a:br>
            <a:r>
              <a:rPr lang="en-US" dirty="0">
                <a:solidFill>
                  <a:srgbClr val="0070C0"/>
                </a:solidFill>
              </a:rPr>
              <a:t>6: one = two;</a:t>
            </a:r>
            <a:br>
              <a:rPr lang="en-US" dirty="0">
                <a:solidFill>
                  <a:srgbClr val="0070C0"/>
                </a:solidFill>
              </a:rPr>
            </a:br>
            <a:r>
              <a:rPr lang="en-US" dirty="0">
                <a:solidFill>
                  <a:srgbClr val="0070C0"/>
                </a:solidFill>
              </a:rPr>
              <a:t>7: String three = one;</a:t>
            </a:r>
            <a:br>
              <a:rPr lang="en-US" dirty="0">
                <a:solidFill>
                  <a:srgbClr val="0070C0"/>
                </a:solidFill>
              </a:rPr>
            </a:br>
            <a:r>
              <a:rPr lang="en-US" dirty="0">
                <a:solidFill>
                  <a:srgbClr val="0070C0"/>
                </a:solidFill>
              </a:rPr>
              <a:t>8: one = null;</a:t>
            </a:r>
            <a:br>
              <a:rPr lang="en-US" dirty="0">
                <a:solidFill>
                  <a:srgbClr val="0070C0"/>
                </a:solidFill>
              </a:rPr>
            </a:br>
            <a:r>
              <a:rPr lang="en-US" dirty="0">
                <a:solidFill>
                  <a:srgbClr val="0070C0"/>
                </a:solidFill>
              </a:rPr>
              <a:t>9: } } </a:t>
            </a: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95</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pic>
        <p:nvPicPr>
          <p:cNvPr id="6" name="Image 5">
            <a:extLst>
              <a:ext uri="{FF2B5EF4-FFF2-40B4-BE49-F238E27FC236}">
                <a16:creationId xmlns:a16="http://schemas.microsoft.com/office/drawing/2014/main" xmlns="" id="{4C759DCB-E6E5-486E-8643-D0A99A5BDE4E}"/>
              </a:ext>
            </a:extLst>
          </p:cNvPr>
          <p:cNvPicPr>
            <a:picLocks noChangeAspect="1"/>
          </p:cNvPicPr>
          <p:nvPr/>
        </p:nvPicPr>
        <p:blipFill>
          <a:blip r:embed="rId3"/>
          <a:stretch>
            <a:fillRect/>
          </a:stretch>
        </p:blipFill>
        <p:spPr>
          <a:xfrm>
            <a:off x="5773542" y="3429000"/>
            <a:ext cx="5343525" cy="2171700"/>
          </a:xfrm>
          <a:prstGeom prst="rect">
            <a:avLst/>
          </a:prstGeom>
        </p:spPr>
      </p:pic>
      <p:pic>
        <p:nvPicPr>
          <p:cNvPr id="7" name="Image 6">
            <a:extLst>
              <a:ext uri="{FF2B5EF4-FFF2-40B4-BE49-F238E27FC236}">
                <a16:creationId xmlns:a16="http://schemas.microsoft.com/office/drawing/2014/main" xmlns="" id="{33A51077-1467-4842-8235-286465536831}"/>
              </a:ext>
            </a:extLst>
          </p:cNvPr>
          <p:cNvPicPr>
            <a:picLocks noChangeAspect="1"/>
          </p:cNvPicPr>
          <p:nvPr/>
        </p:nvPicPr>
        <p:blipFill>
          <a:blip r:embed="rId4"/>
          <a:stretch>
            <a:fillRect/>
          </a:stretch>
        </p:blipFill>
        <p:spPr>
          <a:xfrm>
            <a:off x="5773542" y="3403709"/>
            <a:ext cx="5343525" cy="2472159"/>
          </a:xfrm>
          <a:prstGeom prst="rect">
            <a:avLst/>
          </a:prstGeom>
        </p:spPr>
      </p:pic>
    </p:spTree>
    <p:extLst>
      <p:ext uri="{BB962C8B-B14F-4D97-AF65-F5344CB8AC3E}">
        <p14:creationId xmlns:p14="http://schemas.microsoft.com/office/powerpoint/2010/main" val="212182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a:xfrm>
            <a:off x="1295402" y="982132"/>
            <a:ext cx="10662136" cy="1303867"/>
          </a:xfrm>
        </p:spPr>
        <p:txBody>
          <a:bodyPr>
            <a:normAutofit/>
          </a:bodyPr>
          <a:lstStyle/>
          <a:p>
            <a:pPr algn="l"/>
            <a:r>
              <a:rPr lang="en-US" dirty="0">
                <a:solidFill>
                  <a:srgbClr val="FF0000"/>
                </a:solidFill>
              </a:rPr>
              <a:t>10-</a:t>
            </a:r>
            <a:r>
              <a:rPr lang="fr-FR" dirty="0" err="1">
                <a:solidFill>
                  <a:srgbClr val="FF0000"/>
                </a:solidFill>
              </a:rPr>
              <a:t>Destroying</a:t>
            </a:r>
            <a:r>
              <a:rPr lang="fr-FR" dirty="0">
                <a:solidFill>
                  <a:srgbClr val="FF0000"/>
                </a:solidFill>
              </a:rPr>
              <a:t> </a:t>
            </a:r>
            <a:r>
              <a:rPr lang="fr-FR" dirty="0" err="1">
                <a:solidFill>
                  <a:srgbClr val="FF0000"/>
                </a:solidFill>
              </a:rPr>
              <a:t>Objects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normAutofit fontScale="85000" lnSpcReduction="10000"/>
          </a:bodyPr>
          <a:lstStyle/>
          <a:p>
            <a:pPr marL="0" indent="0">
              <a:buNone/>
            </a:pPr>
            <a:r>
              <a:rPr lang="fr-FR" sz="3300" b="1" dirty="0">
                <a:solidFill>
                  <a:srgbClr val="0070C0"/>
                </a:solidFill>
              </a:rPr>
              <a:t>10-2) </a:t>
            </a:r>
            <a:r>
              <a:rPr lang="fr-FR" sz="3300" b="1" i="1" dirty="0" err="1">
                <a:solidFill>
                  <a:srgbClr val="0070C0"/>
                </a:solidFill>
              </a:rPr>
              <a:t>finalize</a:t>
            </a:r>
            <a:r>
              <a:rPr lang="fr-FR" sz="3300" b="1" i="1" dirty="0">
                <a:solidFill>
                  <a:srgbClr val="0070C0"/>
                </a:solidFill>
              </a:rPr>
              <a:t>()</a:t>
            </a:r>
            <a:r>
              <a:rPr lang="fr-FR" sz="3300" b="1" dirty="0">
                <a:solidFill>
                  <a:srgbClr val="0070C0"/>
                </a:solidFill>
              </a:rPr>
              <a:t> </a:t>
            </a:r>
          </a:p>
          <a:p>
            <a:r>
              <a:rPr lang="en-US" dirty="0"/>
              <a:t>Java allows objects to implement a method called finalize() that might get called. This</a:t>
            </a:r>
            <a:br>
              <a:rPr lang="en-US" dirty="0"/>
            </a:br>
            <a:r>
              <a:rPr lang="en-US" dirty="0"/>
              <a:t>method gets called if the garbage collector tries to collect the object. If the garbage collector doesn’t run, the method doesn’t get called.</a:t>
            </a:r>
          </a:p>
          <a:p>
            <a:r>
              <a:rPr lang="en-US" dirty="0"/>
              <a:t> If the garbage collector fails to collect the object and tries to run it again later, the method doesn’t get called a second time. In practice, this means you are highly unlikely to use it in real projects. Luckily, there isn’t much to remember about finalize() for the exam. </a:t>
            </a:r>
          </a:p>
          <a:p>
            <a:r>
              <a:rPr lang="en-US" dirty="0">
                <a:solidFill>
                  <a:srgbClr val="FF0000"/>
                </a:solidFill>
              </a:rPr>
              <a:t>Just keep in mind that it might not get called and that it definitely won’t be called twice.</a:t>
            </a:r>
            <a:r>
              <a:rPr lang="en-US" dirty="0"/>
              <a:t/>
            </a:r>
            <a:br>
              <a:rPr lang="en-US" dirty="0"/>
            </a:br>
            <a:endParaRPr lang="fr-FR" b="1" dirty="0">
              <a:solidFill>
                <a:srgbClr val="0070C0"/>
              </a:solidFill>
            </a:endParaRPr>
          </a:p>
        </p:txBody>
      </p:sp>
      <p:sp>
        <p:nvSpPr>
          <p:cNvPr id="8" name="Espace réservé du numéro de diapositive 7">
            <a:extLst>
              <a:ext uri="{FF2B5EF4-FFF2-40B4-BE49-F238E27FC236}">
                <a16:creationId xmlns:a16="http://schemas.microsoft.com/office/drawing/2014/main" xmlns="" id="{C811C3AF-FA57-4E00-AE2D-0C272CDB76A2}"/>
              </a:ext>
            </a:extLst>
          </p:cNvPr>
          <p:cNvSpPr>
            <a:spLocks noGrp="1"/>
          </p:cNvSpPr>
          <p:nvPr>
            <p:ph type="sldNum" sz="quarter" idx="12"/>
          </p:nvPr>
        </p:nvSpPr>
        <p:spPr/>
        <p:txBody>
          <a:bodyPr/>
          <a:lstStyle/>
          <a:p>
            <a:fld id="{4A5BDE94-4727-4585-B07D-29C32A2ADF6D}" type="slidenum">
              <a:rPr lang="fr-FR" smtClean="0"/>
              <a:t>96</a:t>
            </a:fld>
            <a:endParaRPr lang="fr-FR"/>
          </a:p>
        </p:txBody>
      </p:sp>
      <p:sp>
        <p:nvSpPr>
          <p:cNvPr id="4" name="Espace réservé du pied de page 3">
            <a:extLst>
              <a:ext uri="{FF2B5EF4-FFF2-40B4-BE49-F238E27FC236}">
                <a16:creationId xmlns:a16="http://schemas.microsoft.com/office/drawing/2014/main" xmlns="" id="{F6DAE8B6-BD27-4632-8CD6-FE0A084298B6}"/>
              </a:ext>
            </a:extLst>
          </p:cNvPr>
          <p:cNvSpPr>
            <a:spLocks noGrp="1"/>
          </p:cNvSpPr>
          <p:nvPr>
            <p:ph type="ftr" sz="quarter" idx="11"/>
          </p:nvPr>
        </p:nvSpPr>
        <p:spPr/>
        <p:txBody>
          <a:bodyPr/>
          <a:lstStyle/>
          <a:p>
            <a:r>
              <a:rPr lang="en-US"/>
              <a:t>Chapter 1 : Java Building Blocks                                                                                         Dr Mohamed Amine Mezghich</a:t>
            </a:r>
            <a:endParaRPr lang="fr-FR" dirty="0"/>
          </a:p>
        </p:txBody>
      </p:sp>
      <p:sp>
        <p:nvSpPr>
          <p:cNvPr id="5" name="Espace réservé de la date 4">
            <a:extLst>
              <a:ext uri="{FF2B5EF4-FFF2-40B4-BE49-F238E27FC236}">
                <a16:creationId xmlns:a16="http://schemas.microsoft.com/office/drawing/2014/main" xmlns="" id="{822D8B7C-C43A-45BC-A54F-E6C380CCAC5C}"/>
              </a:ext>
            </a:extLst>
          </p:cNvPr>
          <p:cNvSpPr>
            <a:spLocks noGrp="1"/>
          </p:cNvSpPr>
          <p:nvPr>
            <p:ph type="dt" sz="half" idx="10"/>
          </p:nvPr>
        </p:nvSpPr>
        <p:spPr/>
        <p:txBody>
          <a:bodyPr/>
          <a:lstStyle/>
          <a:p>
            <a:fld id="{C529B502-3A1E-49AE-BEA0-97F9662852B5}" type="datetime1">
              <a:rPr lang="fr-FR" smtClean="0"/>
              <a:t>23/06/2023</a:t>
            </a:fld>
            <a:endParaRPr lang="fr-FR"/>
          </a:p>
        </p:txBody>
      </p:sp>
    </p:spTree>
    <p:extLst>
      <p:ext uri="{BB962C8B-B14F-4D97-AF65-F5344CB8AC3E}">
        <p14:creationId xmlns:p14="http://schemas.microsoft.com/office/powerpoint/2010/main" val="314248971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407</TotalTime>
  <Words>3590</Words>
  <Application>Microsoft Office PowerPoint</Application>
  <PresentationFormat>Widescreen</PresentationFormat>
  <Paragraphs>582</Paragraphs>
  <Slides>96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96</vt:i4>
      </vt:variant>
    </vt:vector>
  </HeadingPairs>
  <TitlesOfParts>
    <vt:vector size="102" baseType="lpstr">
      <vt:lpstr>Arial</vt:lpstr>
      <vt:lpstr>Calibri</vt:lpstr>
      <vt:lpstr>Garamond</vt:lpstr>
      <vt:lpstr>SabonLTStd-Roman</vt:lpstr>
      <vt:lpstr>Wingdings</vt:lpstr>
      <vt:lpstr>Organique</vt:lpstr>
      <vt:lpstr>OCP 11 Part 1 [1Z0-819]</vt:lpstr>
      <vt:lpstr>Chapter 1 : Java Building Blocks</vt:lpstr>
      <vt:lpstr>Chapter 1 : Java Building Blocks</vt:lpstr>
      <vt:lpstr>1-Understanding the Java Class Structure </vt:lpstr>
      <vt:lpstr>1-Understanding the Java Class Structure </vt:lpstr>
      <vt:lpstr>1-Understanding the Java Class Structure </vt:lpstr>
      <vt:lpstr>1-Understanding the Java Class Structure </vt:lpstr>
      <vt:lpstr>1-Understanding the Java Class Structure </vt:lpstr>
      <vt:lpstr>1-Understanding the Java Class Structure </vt:lpstr>
      <vt:lpstr>1-Understanding the Java Class Structure </vt:lpstr>
      <vt:lpstr>1-Understanding the Java Class Structure </vt:lpstr>
      <vt:lpstr>1-Understanding the Java Class Structure </vt:lpstr>
      <vt:lpstr>1-Understanding the Java Class Structure </vt:lpstr>
      <vt:lpstr>2-Writing a main() Method </vt:lpstr>
      <vt:lpstr>2-Writing a main() Method </vt:lpstr>
      <vt:lpstr>2-Writing a main() Method </vt:lpstr>
      <vt:lpstr>2-Writing a main() Method </vt:lpstr>
      <vt:lpstr>2-Writing a main() Method </vt:lpstr>
      <vt:lpstr>2-Writing a main() Method </vt:lpstr>
      <vt:lpstr>2-Writing a main() Method </vt:lpstr>
      <vt:lpstr>2-Writing a main() Method </vt:lpstr>
      <vt:lpstr>2-Writing a main() Method </vt:lpstr>
      <vt:lpstr>3-Understanding Package Declarations and Imports </vt:lpstr>
      <vt:lpstr>3-Understanding Package Declarations and Imports </vt:lpstr>
      <vt:lpstr>3-Understanding Package Declarations and Imports </vt:lpstr>
      <vt:lpstr>3-Understanding Package Declarations and Imports </vt:lpstr>
      <vt:lpstr>3-Understanding Package Declarations and Imports </vt:lpstr>
      <vt:lpstr>3-Understanding Package Declarations and Imports </vt:lpstr>
      <vt:lpstr>3-Understanding Package Declarations and Imports </vt:lpstr>
      <vt:lpstr>3-Understanding Package Declarations and Imports </vt:lpstr>
      <vt:lpstr>3-Understanding Package Declarations and Imports </vt:lpstr>
      <vt:lpstr>3-Understanding Package Declarations and Imports </vt:lpstr>
      <vt:lpstr>3-Understanding Package Declarations and Imports </vt:lpstr>
      <vt:lpstr>3-Understanding Package Declarations and Imports </vt:lpstr>
      <vt:lpstr>3-Understanding Package Declarations and Imports </vt:lpstr>
      <vt:lpstr>3-Understanding Package Declarations and Imports </vt:lpstr>
      <vt:lpstr>3-Understanding Package Declarations and Imports </vt:lpstr>
      <vt:lpstr>3-Understanding Package Declarations and Imports </vt:lpstr>
      <vt:lpstr>3-Understanding Package Declarations and Imports </vt:lpstr>
      <vt:lpstr>3-Understanding Package Declarations and Imports </vt:lpstr>
      <vt:lpstr>4-Creating Objects </vt:lpstr>
      <vt:lpstr>4-Creating Objects </vt:lpstr>
      <vt:lpstr>4-Creating Objects </vt:lpstr>
      <vt:lpstr>4-Creating Objects </vt:lpstr>
      <vt:lpstr>4-Creating Objects </vt:lpstr>
      <vt:lpstr>4-Creating Objects </vt:lpstr>
      <vt:lpstr>4-Creating Objects </vt:lpstr>
      <vt:lpstr>4-Creating Objects </vt:lpstr>
      <vt:lpstr>4-Creating Objects </vt:lpstr>
      <vt:lpstr>4-Creating Objects </vt:lpstr>
      <vt:lpstr>4-Creating Objects </vt:lpstr>
      <vt:lpstr>4-Creating Objects </vt:lpstr>
      <vt:lpstr>5-Distinguishing Between Object References and Primitives </vt:lpstr>
      <vt:lpstr>5-Distinguishing Between Object References and Primitives </vt:lpstr>
      <vt:lpstr>5-Distinguishing Between Object References and Primitives </vt:lpstr>
      <vt:lpstr>5-Distinguishing Between Object References and Primitives </vt:lpstr>
      <vt:lpstr>5-Distinguishing Between Object References and Primitives </vt:lpstr>
      <vt:lpstr>5-Distinguishing Between Object References and Primitives </vt:lpstr>
      <vt:lpstr>5-Distinguishing Between Object References and Primitives </vt:lpstr>
      <vt:lpstr>5-Distinguishing Between Object References and Primitives </vt:lpstr>
      <vt:lpstr>5-Distinguishing Between Object References and Primitives </vt:lpstr>
      <vt:lpstr>5-Distinguishing Between Object References and Primitives </vt:lpstr>
      <vt:lpstr>5-Distinguishing Between Object References and Primitives </vt:lpstr>
      <vt:lpstr>5-Distinguishing Between Object References and Primitives </vt:lpstr>
      <vt:lpstr>5-Distinguishing Between Object References and Primitives </vt:lpstr>
      <vt:lpstr>6-Declaring and Initializing Variables </vt:lpstr>
      <vt:lpstr>6-Declaring and Initializing Variables </vt:lpstr>
      <vt:lpstr>6-Declaring and Initializing Variables </vt:lpstr>
      <vt:lpstr>6-Declaring and Initializing Variables </vt:lpstr>
      <vt:lpstr>7-Understanding Default Initialization of Variables </vt:lpstr>
      <vt:lpstr>7-Understanding Default Initialization of Variables </vt:lpstr>
      <vt:lpstr>7-Understanding Default Initialization of Variables </vt:lpstr>
      <vt:lpstr>7-Understanding Default Initialization of Variables </vt:lpstr>
      <vt:lpstr>7-Understanding Default Initialization of Variables </vt:lpstr>
      <vt:lpstr>7-Understanding Default Initialization of Variables </vt:lpstr>
      <vt:lpstr>8-Understanding Variable Scope </vt:lpstr>
      <vt:lpstr>8-Understanding Variable Scope </vt:lpstr>
      <vt:lpstr>8-Understanding Variable Scope </vt:lpstr>
      <vt:lpstr>8-Understanding Variable Scope </vt:lpstr>
      <vt:lpstr>8-Understanding Variable Scope </vt:lpstr>
      <vt:lpstr>8-Understanding Variable Scope </vt:lpstr>
      <vt:lpstr>8-Understanding Variable Scope </vt:lpstr>
      <vt:lpstr>8-Understanding Variable Scope </vt:lpstr>
      <vt:lpstr>8-Understanding Variable Scope </vt:lpstr>
      <vt:lpstr>9-Ordering Elements in a Class </vt:lpstr>
      <vt:lpstr>9-Ordering Elements in a Class </vt:lpstr>
      <vt:lpstr>9-Ordering Elements in a Class </vt:lpstr>
      <vt:lpstr>9-Ordering Elements in a Class </vt:lpstr>
      <vt:lpstr>9-Ordering Elements in a Class </vt:lpstr>
      <vt:lpstr>9-Ordering Elements in a Class </vt:lpstr>
      <vt:lpstr>10-Destroying Objects </vt:lpstr>
      <vt:lpstr>10-Destroying Objects </vt:lpstr>
      <vt:lpstr>10-Destroying Objects </vt:lpstr>
      <vt:lpstr>10-Destroying Objects </vt:lpstr>
      <vt:lpstr>10-Destroying Objects </vt:lpstr>
      <vt:lpstr>10-Destroying Objects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OCP 1Z0-809</dc:title>
  <dc:creator>Mohamed Amine Mezghich</dc:creator>
  <cp:lastModifiedBy>amine</cp:lastModifiedBy>
  <cp:revision>275</cp:revision>
  <dcterms:created xsi:type="dcterms:W3CDTF">2018-08-30T10:23:28Z</dcterms:created>
  <dcterms:modified xsi:type="dcterms:W3CDTF">2023-06-23T18:17:50Z</dcterms:modified>
</cp:coreProperties>
</file>