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3"/>
  </p:notesMasterIdLst>
  <p:sldIdLst>
    <p:sldId id="355" r:id="rId2"/>
    <p:sldId id="258" r:id="rId3"/>
    <p:sldId id="259" r:id="rId4"/>
    <p:sldId id="285" r:id="rId5"/>
    <p:sldId id="286" r:id="rId6"/>
    <p:sldId id="287" r:id="rId7"/>
    <p:sldId id="260" r:id="rId8"/>
    <p:sldId id="288" r:id="rId9"/>
    <p:sldId id="289" r:id="rId10"/>
    <p:sldId id="261" r:id="rId11"/>
    <p:sldId id="290" r:id="rId12"/>
    <p:sldId id="291" r:id="rId13"/>
    <p:sldId id="292" r:id="rId14"/>
    <p:sldId id="293" r:id="rId15"/>
    <p:sldId id="294" r:id="rId16"/>
    <p:sldId id="262" r:id="rId17"/>
    <p:sldId id="295" r:id="rId18"/>
    <p:sldId id="296" r:id="rId19"/>
    <p:sldId id="297" r:id="rId20"/>
    <p:sldId id="298" r:id="rId21"/>
    <p:sldId id="263" r:id="rId22"/>
    <p:sldId id="299" r:id="rId23"/>
    <p:sldId id="264" r:id="rId24"/>
    <p:sldId id="301" r:id="rId25"/>
    <p:sldId id="302" r:id="rId26"/>
    <p:sldId id="303" r:id="rId27"/>
    <p:sldId id="265" r:id="rId28"/>
    <p:sldId id="304" r:id="rId29"/>
    <p:sldId id="305" r:id="rId30"/>
    <p:sldId id="266" r:id="rId31"/>
    <p:sldId id="306" r:id="rId32"/>
    <p:sldId id="307" r:id="rId33"/>
    <p:sldId id="308" r:id="rId34"/>
    <p:sldId id="267" r:id="rId35"/>
    <p:sldId id="309" r:id="rId36"/>
    <p:sldId id="310" r:id="rId37"/>
    <p:sldId id="268" r:id="rId38"/>
    <p:sldId id="311" r:id="rId39"/>
    <p:sldId id="312" r:id="rId40"/>
    <p:sldId id="313" r:id="rId41"/>
    <p:sldId id="314" r:id="rId42"/>
    <p:sldId id="269" r:id="rId43"/>
    <p:sldId id="315" r:id="rId44"/>
    <p:sldId id="316" r:id="rId45"/>
    <p:sldId id="317" r:id="rId46"/>
    <p:sldId id="318" r:id="rId47"/>
    <p:sldId id="270" r:id="rId48"/>
    <p:sldId id="271" r:id="rId49"/>
    <p:sldId id="272" r:id="rId50"/>
    <p:sldId id="319" r:id="rId51"/>
    <p:sldId id="320" r:id="rId52"/>
    <p:sldId id="273" r:id="rId53"/>
    <p:sldId id="321" r:id="rId54"/>
    <p:sldId id="322" r:id="rId55"/>
    <p:sldId id="274" r:id="rId56"/>
    <p:sldId id="323" r:id="rId57"/>
    <p:sldId id="324" r:id="rId58"/>
    <p:sldId id="325" r:id="rId59"/>
    <p:sldId id="326" r:id="rId60"/>
    <p:sldId id="327" r:id="rId61"/>
    <p:sldId id="328" r:id="rId62"/>
    <p:sldId id="275" r:id="rId63"/>
    <p:sldId id="276" r:id="rId64"/>
    <p:sldId id="277" r:id="rId65"/>
    <p:sldId id="329" r:id="rId66"/>
    <p:sldId id="331" r:id="rId67"/>
    <p:sldId id="279" r:id="rId68"/>
    <p:sldId id="281" r:id="rId69"/>
    <p:sldId id="282" r:id="rId70"/>
    <p:sldId id="283" r:id="rId71"/>
    <p:sldId id="284"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2508B-B561-42B2-8A2E-31CFBA60834E}" type="datetimeFigureOut">
              <a:rPr lang="en-US" smtClean="0"/>
              <a:t>6/23/2023</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20559E-167B-4B61-B28F-53727E7CC444}" type="slidenum">
              <a:rPr lang="en-US" smtClean="0"/>
              <a:t>‹#›</a:t>
            </a:fld>
            <a:endParaRPr lang="en-US"/>
          </a:p>
        </p:txBody>
      </p:sp>
    </p:spTree>
    <p:extLst>
      <p:ext uri="{BB962C8B-B14F-4D97-AF65-F5344CB8AC3E}">
        <p14:creationId xmlns:p14="http://schemas.microsoft.com/office/powerpoint/2010/main" val="2315711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C20559E-167B-4B61-B28F-53727E7CC444}" type="slidenum">
              <a:rPr lang="en-US" smtClean="0"/>
              <a:t>1</a:t>
            </a:fld>
            <a:endParaRPr lang="en-US"/>
          </a:p>
        </p:txBody>
      </p:sp>
    </p:spTree>
    <p:extLst>
      <p:ext uri="{BB962C8B-B14F-4D97-AF65-F5344CB8AC3E}">
        <p14:creationId xmlns:p14="http://schemas.microsoft.com/office/powerpoint/2010/main" val="2796586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C20559E-167B-4B61-B28F-53727E7CC444}" type="slidenum">
              <a:rPr lang="en-US" smtClean="0"/>
              <a:t>56</a:t>
            </a:fld>
            <a:endParaRPr lang="en-US"/>
          </a:p>
        </p:txBody>
      </p:sp>
    </p:spTree>
    <p:extLst>
      <p:ext uri="{BB962C8B-B14F-4D97-AF65-F5344CB8AC3E}">
        <p14:creationId xmlns:p14="http://schemas.microsoft.com/office/powerpoint/2010/main" val="2820677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C20559E-167B-4B61-B28F-53727E7CC444}" type="slidenum">
              <a:rPr lang="en-US" smtClean="0"/>
              <a:t>57</a:t>
            </a:fld>
            <a:endParaRPr lang="en-US"/>
          </a:p>
        </p:txBody>
      </p:sp>
    </p:spTree>
    <p:extLst>
      <p:ext uri="{BB962C8B-B14F-4D97-AF65-F5344CB8AC3E}">
        <p14:creationId xmlns:p14="http://schemas.microsoft.com/office/powerpoint/2010/main" val="2710003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C20559E-167B-4B61-B28F-53727E7CC444}" type="slidenum">
              <a:rPr lang="en-US" smtClean="0"/>
              <a:t>58</a:t>
            </a:fld>
            <a:endParaRPr lang="en-US"/>
          </a:p>
        </p:txBody>
      </p:sp>
    </p:spTree>
    <p:extLst>
      <p:ext uri="{BB962C8B-B14F-4D97-AF65-F5344CB8AC3E}">
        <p14:creationId xmlns:p14="http://schemas.microsoft.com/office/powerpoint/2010/main" val="2704385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C20559E-167B-4B61-B28F-53727E7CC444}" type="slidenum">
              <a:rPr lang="en-US" smtClean="0"/>
              <a:t>59</a:t>
            </a:fld>
            <a:endParaRPr lang="en-US"/>
          </a:p>
        </p:txBody>
      </p:sp>
    </p:spTree>
    <p:extLst>
      <p:ext uri="{BB962C8B-B14F-4D97-AF65-F5344CB8AC3E}">
        <p14:creationId xmlns:p14="http://schemas.microsoft.com/office/powerpoint/2010/main" val="1168682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C20559E-167B-4B61-B28F-53727E7CC444}" type="slidenum">
              <a:rPr lang="en-US" smtClean="0"/>
              <a:t>60</a:t>
            </a:fld>
            <a:endParaRPr lang="en-US"/>
          </a:p>
        </p:txBody>
      </p:sp>
    </p:spTree>
    <p:extLst>
      <p:ext uri="{BB962C8B-B14F-4D97-AF65-F5344CB8AC3E}">
        <p14:creationId xmlns:p14="http://schemas.microsoft.com/office/powerpoint/2010/main" val="2372864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C20559E-167B-4B61-B28F-53727E7CC444}" type="slidenum">
              <a:rPr lang="en-US" smtClean="0"/>
              <a:t>61</a:t>
            </a:fld>
            <a:endParaRPr lang="en-US"/>
          </a:p>
        </p:txBody>
      </p:sp>
    </p:spTree>
    <p:extLst>
      <p:ext uri="{BB962C8B-B14F-4D97-AF65-F5344CB8AC3E}">
        <p14:creationId xmlns:p14="http://schemas.microsoft.com/office/powerpoint/2010/main" val="3281073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F50D410-6FB6-4117-8C89-360769482116}" type="datetime1">
              <a:rPr lang="fr-FR" smtClean="0"/>
              <a:t>23/06/2023</a:t>
            </a:fld>
            <a:endParaRPr lang="fr-FR"/>
          </a:p>
        </p:txBody>
      </p:sp>
      <p:sp>
        <p:nvSpPr>
          <p:cNvPr id="5" name="Footer Placeholder 4"/>
          <p:cNvSpPr>
            <a:spLocks noGrp="1"/>
          </p:cNvSpPr>
          <p:nvPr>
            <p:ph type="ftr" sz="quarter" idx="11"/>
          </p:nvPr>
        </p:nvSpPr>
        <p:spPr>
          <a:xfrm>
            <a:off x="2692397" y="5037663"/>
            <a:ext cx="5214635" cy="279400"/>
          </a:xfrm>
        </p:spPr>
        <p:txBody>
          <a:bodyPr/>
          <a:lstStyle/>
          <a:p>
            <a:r>
              <a:rPr lang="en-US"/>
              <a:t>Chapter 2 : Operators and Statements                                                                                   Dr Mohamed Amine Mezghich</a:t>
            </a:r>
            <a:endParaRPr lang="fr-FR"/>
          </a:p>
        </p:txBody>
      </p:sp>
      <p:sp>
        <p:nvSpPr>
          <p:cNvPr id="6" name="Slide Number Placeholder 5"/>
          <p:cNvSpPr>
            <a:spLocks noGrp="1"/>
          </p:cNvSpPr>
          <p:nvPr>
            <p:ph type="sldNum" sz="quarter" idx="12"/>
          </p:nvPr>
        </p:nvSpPr>
        <p:spPr>
          <a:xfrm>
            <a:off x="8956900" y="5037663"/>
            <a:ext cx="551167" cy="279400"/>
          </a:xfrm>
        </p:spPr>
        <p:txBody>
          <a:bodyPr/>
          <a:lstStyle/>
          <a:p>
            <a:fld id="{4A5BDE94-4727-4585-B07D-29C32A2ADF6D}" type="slidenum">
              <a:rPr lang="fr-FR" smtClean="0"/>
              <a:t>‹#›</a:t>
            </a:fld>
            <a:endParaRPr lang="fr-F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7839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EF3492F2-62F2-4850-9380-D21FB5EB5079}" type="datetime1">
              <a:rPr lang="fr-FR" smtClean="0"/>
              <a:t>23/06/2023</a:t>
            </a:fld>
            <a:endParaRPr lang="fr-FR"/>
          </a:p>
        </p:txBody>
      </p:sp>
      <p:sp>
        <p:nvSpPr>
          <p:cNvPr id="6" name="Footer Placeholder 5"/>
          <p:cNvSpPr>
            <a:spLocks noGrp="1"/>
          </p:cNvSpPr>
          <p:nvPr>
            <p:ph type="ftr" sz="quarter" idx="11"/>
          </p:nvPr>
        </p:nvSpPr>
        <p:spPr/>
        <p:txBody>
          <a:bodyPr/>
          <a:lstStyle/>
          <a:p>
            <a:r>
              <a:rPr lang="en-US"/>
              <a:t>Chapter 2 : Operators and Statements                                                                                   Dr Mohamed Amine Mezghich</a:t>
            </a:r>
            <a:endParaRPr lang="fr-FR"/>
          </a:p>
        </p:txBody>
      </p:sp>
      <p:sp>
        <p:nvSpPr>
          <p:cNvPr id="7" name="Slide Number Placeholder 6"/>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4195759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7C191904-75FC-4D16-B52F-8BEB9C579995}" type="datetime1">
              <a:rPr lang="fr-FR" smtClean="0"/>
              <a:t>23/06/2023</a:t>
            </a:fld>
            <a:endParaRPr lang="fr-FR"/>
          </a:p>
        </p:txBody>
      </p:sp>
      <p:sp>
        <p:nvSpPr>
          <p:cNvPr id="5" name="Footer Placeholder 4"/>
          <p:cNvSpPr>
            <a:spLocks noGrp="1"/>
          </p:cNvSpPr>
          <p:nvPr>
            <p:ph type="ftr" sz="quarter" idx="11"/>
          </p:nvPr>
        </p:nvSpPr>
        <p:spPr/>
        <p:txBody>
          <a:bodyPr/>
          <a:lstStyle/>
          <a:p>
            <a:r>
              <a:rPr lang="en-US"/>
              <a:t>Chapter 2 : Operators and Statements                                                                                   Dr Mohamed Amine Mezghich</a:t>
            </a:r>
            <a:endParaRPr lang="fr-F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1262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68334F8-92E2-4D1F-921F-468A597FF1CA}" type="datetime1">
              <a:rPr lang="fr-FR" smtClean="0"/>
              <a:t>23/06/2023</a:t>
            </a:fld>
            <a:endParaRPr lang="fr-FR"/>
          </a:p>
        </p:txBody>
      </p:sp>
      <p:sp>
        <p:nvSpPr>
          <p:cNvPr id="5" name="Footer Placeholder 4"/>
          <p:cNvSpPr>
            <a:spLocks noGrp="1"/>
          </p:cNvSpPr>
          <p:nvPr>
            <p:ph type="ftr" sz="quarter" idx="11"/>
          </p:nvPr>
        </p:nvSpPr>
        <p:spPr/>
        <p:txBody>
          <a:bodyPr/>
          <a:lstStyle/>
          <a:p>
            <a:r>
              <a:rPr lang="en-US"/>
              <a:t>Chapter 2 : Operators and Statements                                                                                   Dr Mohamed Amine Mezghich</a:t>
            </a:r>
            <a:endParaRPr lang="fr-F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5859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1D8D155B-E97D-4FF1-98BF-7A7B44CADB49}" type="datetime1">
              <a:rPr lang="fr-FR" smtClean="0"/>
              <a:t>23/06/2023</a:t>
            </a:fld>
            <a:endParaRPr lang="fr-FR"/>
          </a:p>
        </p:txBody>
      </p:sp>
      <p:sp>
        <p:nvSpPr>
          <p:cNvPr id="5" name="Footer Placeholder 4"/>
          <p:cNvSpPr>
            <a:spLocks noGrp="1"/>
          </p:cNvSpPr>
          <p:nvPr>
            <p:ph type="ftr" sz="quarter" idx="11"/>
          </p:nvPr>
        </p:nvSpPr>
        <p:spPr/>
        <p:txBody>
          <a:bodyPr/>
          <a:lstStyle/>
          <a:p>
            <a:r>
              <a:rPr lang="en-US"/>
              <a:t>Chapter 2 : Operators and Statements                                                                                   Dr Mohamed Amine Mezghich</a:t>
            </a:r>
            <a:endParaRPr lang="fr-F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2183956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9D23D608-BD1C-4B2C-891A-C1DD10DEC205}" type="datetime1">
              <a:rPr lang="fr-FR" smtClean="0"/>
              <a:t>23/06/2023</a:t>
            </a:fld>
            <a:endParaRPr lang="fr-FR"/>
          </a:p>
        </p:txBody>
      </p:sp>
      <p:sp>
        <p:nvSpPr>
          <p:cNvPr id="5" name="Footer Placeholder 4"/>
          <p:cNvSpPr>
            <a:spLocks noGrp="1"/>
          </p:cNvSpPr>
          <p:nvPr>
            <p:ph type="ftr" sz="quarter" idx="11"/>
          </p:nvPr>
        </p:nvSpPr>
        <p:spPr/>
        <p:txBody>
          <a:bodyPr/>
          <a:lstStyle/>
          <a:p>
            <a:r>
              <a:rPr lang="en-US"/>
              <a:t>Chapter 2 : Operators and Statements                                                                                   Dr Mohamed Amine Mezghich</a:t>
            </a:r>
            <a:endParaRPr lang="fr-F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2400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660090F-49F3-4790-87ED-833C1A1F990A}" type="datetime1">
              <a:rPr lang="fr-FR" smtClean="0"/>
              <a:t>23/06/2023</a:t>
            </a:fld>
            <a:endParaRPr lang="fr-FR"/>
          </a:p>
        </p:txBody>
      </p:sp>
      <p:sp>
        <p:nvSpPr>
          <p:cNvPr id="5" name="Footer Placeholder 4"/>
          <p:cNvSpPr>
            <a:spLocks noGrp="1"/>
          </p:cNvSpPr>
          <p:nvPr>
            <p:ph type="ftr" sz="quarter" idx="11"/>
          </p:nvPr>
        </p:nvSpPr>
        <p:spPr/>
        <p:txBody>
          <a:bodyPr/>
          <a:lstStyle/>
          <a:p>
            <a:r>
              <a:rPr lang="en-US"/>
              <a:t>Chapter 2 : Operators and Statements                                                                                   Dr Mohamed Amine Mezghich</a:t>
            </a:r>
            <a:endParaRPr lang="fr-F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7700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2124D33-5DB8-4156-AF33-5F6BBF2E899E}" type="datetime1">
              <a:rPr lang="fr-FR" smtClean="0"/>
              <a:t>23/06/2023</a:t>
            </a:fld>
            <a:endParaRPr lang="fr-FR"/>
          </a:p>
        </p:txBody>
      </p:sp>
      <p:sp>
        <p:nvSpPr>
          <p:cNvPr id="5" name="Footer Placeholder 4"/>
          <p:cNvSpPr>
            <a:spLocks noGrp="1"/>
          </p:cNvSpPr>
          <p:nvPr>
            <p:ph type="ftr" sz="quarter" idx="11"/>
          </p:nvPr>
        </p:nvSpPr>
        <p:spPr/>
        <p:txBody>
          <a:bodyPr/>
          <a:lstStyle/>
          <a:p>
            <a:r>
              <a:rPr lang="en-US"/>
              <a:t>Chapter 2 : Operators and Statements                                                                                   Dr Mohamed Amine Mezghich</a:t>
            </a:r>
            <a:endParaRPr lang="fr-F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4480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E716B8C-EB8A-4108-AF74-392ECA9E110A}" type="datetime1">
              <a:rPr lang="fr-FR" smtClean="0"/>
              <a:t>23/06/2023</a:t>
            </a:fld>
            <a:endParaRPr lang="fr-FR"/>
          </a:p>
        </p:txBody>
      </p:sp>
      <p:sp>
        <p:nvSpPr>
          <p:cNvPr id="5" name="Footer Placeholder 4"/>
          <p:cNvSpPr>
            <a:spLocks noGrp="1"/>
          </p:cNvSpPr>
          <p:nvPr>
            <p:ph type="ftr" sz="quarter" idx="11"/>
          </p:nvPr>
        </p:nvSpPr>
        <p:spPr/>
        <p:txBody>
          <a:bodyPr/>
          <a:lstStyle/>
          <a:p>
            <a:r>
              <a:rPr lang="en-US"/>
              <a:t>Chapter 2 : Operators and Statements                                                                                   Dr Mohamed Amine Mezghich</a:t>
            </a:r>
            <a:endParaRPr lang="fr-F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909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8229ED9-BCDA-41FE-9126-FD7A60636F1A}" type="datetime1">
              <a:rPr lang="fr-FR" smtClean="0"/>
              <a:t>23/06/2023</a:t>
            </a:fld>
            <a:endParaRPr lang="fr-FR"/>
          </a:p>
        </p:txBody>
      </p:sp>
      <p:sp>
        <p:nvSpPr>
          <p:cNvPr id="5" name="Footer Placeholder 4"/>
          <p:cNvSpPr>
            <a:spLocks noGrp="1"/>
          </p:cNvSpPr>
          <p:nvPr>
            <p:ph type="ftr" sz="quarter" idx="11"/>
          </p:nvPr>
        </p:nvSpPr>
        <p:spPr/>
        <p:txBody>
          <a:bodyPr/>
          <a:lstStyle/>
          <a:p>
            <a:r>
              <a:rPr lang="en-US"/>
              <a:t>Chapter 2 : Operators and Statements                                                                                   Dr Mohamed Amine Mezghich</a:t>
            </a:r>
            <a:endParaRPr lang="fr-F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2323033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DF2895A-7D3B-4E22-A933-543EE76BB027}" type="datetime1">
              <a:rPr lang="fr-FR" smtClean="0"/>
              <a:t>23/06/2023</a:t>
            </a:fld>
            <a:endParaRPr lang="fr-FR"/>
          </a:p>
        </p:txBody>
      </p:sp>
      <p:sp>
        <p:nvSpPr>
          <p:cNvPr id="5" name="Footer Placeholder 4"/>
          <p:cNvSpPr>
            <a:spLocks noGrp="1"/>
          </p:cNvSpPr>
          <p:nvPr>
            <p:ph type="ftr" sz="quarter" idx="11"/>
          </p:nvPr>
        </p:nvSpPr>
        <p:spPr/>
        <p:txBody>
          <a:bodyPr/>
          <a:lstStyle/>
          <a:p>
            <a:r>
              <a:rPr lang="en-US"/>
              <a:t>Chapter 2 : Operators and Statements                                                                                   Dr Mohamed Amine Mezghich</a:t>
            </a:r>
            <a:endParaRPr lang="fr-F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4518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A39297F-26F1-45FC-947E-73609045CC32}" type="datetime1">
              <a:rPr lang="fr-FR" smtClean="0"/>
              <a:t>23/06/2023</a:t>
            </a:fld>
            <a:endParaRPr lang="fr-FR"/>
          </a:p>
        </p:txBody>
      </p:sp>
      <p:sp>
        <p:nvSpPr>
          <p:cNvPr id="6" name="Footer Placeholder 5"/>
          <p:cNvSpPr>
            <a:spLocks noGrp="1"/>
          </p:cNvSpPr>
          <p:nvPr>
            <p:ph type="ftr" sz="quarter" idx="11"/>
          </p:nvPr>
        </p:nvSpPr>
        <p:spPr/>
        <p:txBody>
          <a:bodyPr/>
          <a:lstStyle/>
          <a:p>
            <a:r>
              <a:rPr lang="en-US"/>
              <a:t>Chapter 2 : Operators and Statements                                                                                   Dr Mohamed Amine Mezghich</a:t>
            </a:r>
            <a:endParaRPr lang="fr-FR"/>
          </a:p>
        </p:txBody>
      </p:sp>
      <p:sp>
        <p:nvSpPr>
          <p:cNvPr id="7" name="Slide Number Placeholder 6"/>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1246242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B8F49B8-D6ED-4230-86D1-04675DFD1AA7}" type="datetime1">
              <a:rPr lang="fr-FR" smtClean="0"/>
              <a:t>23/06/2023</a:t>
            </a:fld>
            <a:endParaRPr lang="fr-FR"/>
          </a:p>
        </p:txBody>
      </p:sp>
      <p:sp>
        <p:nvSpPr>
          <p:cNvPr id="8" name="Footer Placeholder 7"/>
          <p:cNvSpPr>
            <a:spLocks noGrp="1"/>
          </p:cNvSpPr>
          <p:nvPr>
            <p:ph type="ftr" sz="quarter" idx="11"/>
          </p:nvPr>
        </p:nvSpPr>
        <p:spPr/>
        <p:txBody>
          <a:bodyPr/>
          <a:lstStyle/>
          <a:p>
            <a:r>
              <a:rPr lang="en-US"/>
              <a:t>Chapter 2 : Operators and Statements                                                                                   Dr Mohamed Amine Mezghich</a:t>
            </a:r>
            <a:endParaRPr lang="fr-FR"/>
          </a:p>
        </p:txBody>
      </p:sp>
      <p:sp>
        <p:nvSpPr>
          <p:cNvPr id="9" name="Slide Number Placeholder 8"/>
          <p:cNvSpPr>
            <a:spLocks noGrp="1"/>
          </p:cNvSpPr>
          <p:nvPr>
            <p:ph type="sldNum" sz="quarter" idx="12"/>
          </p:nvPr>
        </p:nvSpPr>
        <p:spPr/>
        <p:txBody>
          <a:bodyPr/>
          <a:lstStyle/>
          <a:p>
            <a:fld id="{4A5BDE94-4727-4585-B07D-29C32A2ADF6D}" type="slidenum">
              <a:rPr lang="fr-FR" smtClean="0"/>
              <a:t>‹#›</a:t>
            </a:fld>
            <a:endParaRPr lang="fr-F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6375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3377D66-AAE8-4A26-A804-42F2D30DEFC2}" type="datetime1">
              <a:rPr lang="fr-FR" smtClean="0"/>
              <a:t>23/06/2023</a:t>
            </a:fld>
            <a:endParaRPr lang="fr-FR"/>
          </a:p>
        </p:txBody>
      </p:sp>
      <p:sp>
        <p:nvSpPr>
          <p:cNvPr id="4" name="Footer Placeholder 3"/>
          <p:cNvSpPr>
            <a:spLocks noGrp="1"/>
          </p:cNvSpPr>
          <p:nvPr>
            <p:ph type="ftr" sz="quarter" idx="11"/>
          </p:nvPr>
        </p:nvSpPr>
        <p:spPr/>
        <p:txBody>
          <a:bodyPr/>
          <a:lstStyle/>
          <a:p>
            <a:r>
              <a:rPr lang="en-US"/>
              <a:t>Chapter 2 : Operators and Statements                                                                                   Dr Mohamed Amine Mezghich</a:t>
            </a:r>
            <a:endParaRPr lang="fr-FR"/>
          </a:p>
        </p:txBody>
      </p:sp>
      <p:sp>
        <p:nvSpPr>
          <p:cNvPr id="5" name="Slide Number Placeholder 4"/>
          <p:cNvSpPr>
            <a:spLocks noGrp="1"/>
          </p:cNvSpPr>
          <p:nvPr>
            <p:ph type="sldNum" sz="quarter" idx="12"/>
          </p:nvPr>
        </p:nvSpPr>
        <p:spPr/>
        <p:txBody>
          <a:bodyPr/>
          <a:lstStyle/>
          <a:p>
            <a:fld id="{4A5BDE94-4727-4585-B07D-29C32A2ADF6D}" type="slidenum">
              <a:rPr lang="fr-FR" smtClean="0"/>
              <a:t>‹#›</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7986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E50D9E-F781-481A-BDB2-0BC529BA3B81}" type="datetime1">
              <a:rPr lang="fr-FR" smtClean="0"/>
              <a:t>23/06/2023</a:t>
            </a:fld>
            <a:endParaRPr lang="fr-FR"/>
          </a:p>
        </p:txBody>
      </p:sp>
      <p:sp>
        <p:nvSpPr>
          <p:cNvPr id="3" name="Footer Placeholder 2"/>
          <p:cNvSpPr>
            <a:spLocks noGrp="1"/>
          </p:cNvSpPr>
          <p:nvPr>
            <p:ph type="ftr" sz="quarter" idx="11"/>
          </p:nvPr>
        </p:nvSpPr>
        <p:spPr/>
        <p:txBody>
          <a:bodyPr/>
          <a:lstStyle/>
          <a:p>
            <a:r>
              <a:rPr lang="en-US"/>
              <a:t>Chapter 2 : Operators and Statements                                                                                   Dr Mohamed Amine Mezghich</a:t>
            </a:r>
            <a:endParaRPr lang="fr-FR"/>
          </a:p>
        </p:txBody>
      </p:sp>
      <p:sp>
        <p:nvSpPr>
          <p:cNvPr id="4" name="Slide Number Placeholder 3"/>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2458955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D30DE98-AB54-4856-B3B6-BE786F810060}" type="datetime1">
              <a:rPr lang="fr-FR" smtClean="0"/>
              <a:t>23/06/2023</a:t>
            </a:fld>
            <a:endParaRPr lang="fr-FR"/>
          </a:p>
        </p:txBody>
      </p:sp>
      <p:sp>
        <p:nvSpPr>
          <p:cNvPr id="6" name="Footer Placeholder 5"/>
          <p:cNvSpPr>
            <a:spLocks noGrp="1"/>
          </p:cNvSpPr>
          <p:nvPr>
            <p:ph type="ftr" sz="quarter" idx="11"/>
          </p:nvPr>
        </p:nvSpPr>
        <p:spPr/>
        <p:txBody>
          <a:bodyPr/>
          <a:lstStyle/>
          <a:p>
            <a:r>
              <a:rPr lang="en-US"/>
              <a:t>Chapter 2 : Operators and Statements                                                                                   Dr Mohamed Amine Mezghich</a:t>
            </a:r>
            <a:endParaRPr lang="fr-FR"/>
          </a:p>
        </p:txBody>
      </p:sp>
      <p:sp>
        <p:nvSpPr>
          <p:cNvPr id="7" name="Slide Number Placeholder 6"/>
          <p:cNvSpPr>
            <a:spLocks noGrp="1"/>
          </p:cNvSpPr>
          <p:nvPr>
            <p:ph type="sldNum" sz="quarter" idx="12"/>
          </p:nvPr>
        </p:nvSpPr>
        <p:spPr/>
        <p:txBody>
          <a:bodyPr/>
          <a:lstStyle/>
          <a:p>
            <a:fld id="{4A5BDE94-4727-4585-B07D-29C32A2ADF6D}" type="slidenum">
              <a:rPr lang="fr-FR" smtClean="0"/>
              <a:t>‹#›</a:t>
            </a:fld>
            <a:endParaRPr lang="fr-F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928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CFE99F2-26E2-4672-AEB8-C9C34583356F}" type="datetime1">
              <a:rPr lang="fr-FR" smtClean="0"/>
              <a:t>23/06/2023</a:t>
            </a:fld>
            <a:endParaRPr lang="fr-FR"/>
          </a:p>
        </p:txBody>
      </p:sp>
      <p:sp>
        <p:nvSpPr>
          <p:cNvPr id="6" name="Footer Placeholder 5"/>
          <p:cNvSpPr>
            <a:spLocks noGrp="1"/>
          </p:cNvSpPr>
          <p:nvPr>
            <p:ph type="ftr" sz="quarter" idx="11"/>
          </p:nvPr>
        </p:nvSpPr>
        <p:spPr/>
        <p:txBody>
          <a:bodyPr/>
          <a:lstStyle/>
          <a:p>
            <a:r>
              <a:rPr lang="en-US"/>
              <a:t>Chapter 2 : Operators and Statements                                                                                   Dr Mohamed Amine Mezghich</a:t>
            </a:r>
            <a:endParaRPr lang="fr-FR"/>
          </a:p>
        </p:txBody>
      </p:sp>
      <p:sp>
        <p:nvSpPr>
          <p:cNvPr id="7" name="Slide Number Placeholder 6"/>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212720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9095832-6F56-4361-91DB-076BA1E917AD}" type="datetime1">
              <a:rPr lang="fr-FR" smtClean="0"/>
              <a:t>23/06/2023</a:t>
            </a:fld>
            <a:endParaRPr lang="fr-F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Chapter 2 : Operators and Statements                                                                                   Dr Mohamed Amine Mezghich</a:t>
            </a:r>
            <a:endParaRPr lang="fr-F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5BDE94-4727-4585-B07D-29C32A2ADF6D}" type="slidenum">
              <a:rPr lang="fr-FR" smtClean="0"/>
              <a:t>‹#›</a:t>
            </a:fld>
            <a:endParaRPr lang="fr-FR"/>
          </a:p>
        </p:txBody>
      </p:sp>
    </p:spTree>
    <p:extLst>
      <p:ext uri="{BB962C8B-B14F-4D97-AF65-F5344CB8AC3E}">
        <p14:creationId xmlns:p14="http://schemas.microsoft.com/office/powerpoint/2010/main" val="1029392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xmlns="" id="{240410FD-5E16-4770-952E-BB2546523387}"/>
              </a:ext>
            </a:extLst>
          </p:cNvPr>
          <p:cNvSpPr>
            <a:spLocks noGrp="1"/>
          </p:cNvSpPr>
          <p:nvPr>
            <p:ph type="subTitle" idx="1"/>
          </p:nvPr>
        </p:nvSpPr>
        <p:spPr/>
        <p:txBody>
          <a:bodyPr>
            <a:normAutofit lnSpcReduction="10000"/>
          </a:bodyPr>
          <a:lstStyle/>
          <a:p>
            <a:r>
              <a:rPr lang="fr-FR" dirty="0"/>
              <a:t>Dr.-</a:t>
            </a:r>
            <a:r>
              <a:rPr lang="fr-FR" dirty="0" err="1"/>
              <a:t>Ing</a:t>
            </a:r>
            <a:r>
              <a:rPr lang="fr-FR" dirty="0"/>
              <a:t> Mohamed Amine Mezghich</a:t>
            </a:r>
          </a:p>
          <a:p>
            <a:r>
              <a:rPr lang="fr-FR" dirty="0"/>
              <a:t>Associate Professor </a:t>
            </a:r>
            <a:r>
              <a:rPr lang="fr-FR" dirty="0" err="1"/>
              <a:t>at</a:t>
            </a:r>
            <a:r>
              <a:rPr lang="fr-FR" dirty="0"/>
              <a:t> ENSI, CEO of Smart IT Partner</a:t>
            </a:r>
          </a:p>
          <a:p>
            <a:r>
              <a:rPr lang="fr-FR" dirty="0"/>
              <a:t>JAVA/J2EE </a:t>
            </a:r>
            <a:r>
              <a:rPr lang="fr-FR" dirty="0" err="1"/>
              <a:t>Certified</a:t>
            </a:r>
            <a:r>
              <a:rPr lang="fr-FR" dirty="0"/>
              <a:t> Trainer</a:t>
            </a:r>
          </a:p>
          <a:p>
            <a:endParaRPr lang="fr-FR" dirty="0"/>
          </a:p>
        </p:txBody>
      </p:sp>
      <p:pic>
        <p:nvPicPr>
          <p:cNvPr id="5" name="Picture 4" descr="RÃ©sultat de recherche d'images pour &quot;java&quot;">
            <a:extLst>
              <a:ext uri="{FF2B5EF4-FFF2-40B4-BE49-F238E27FC236}">
                <a16:creationId xmlns:a16="http://schemas.microsoft.com/office/drawing/2014/main" xmlns="" id="{776CC32E-521C-4FA1-A5CA-22521CD5FA6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391508" cy="1364810"/>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p:cNvSpPr txBox="1"/>
          <p:nvPr/>
        </p:nvSpPr>
        <p:spPr>
          <a:xfrm>
            <a:off x="4079419" y="5925189"/>
            <a:ext cx="3779240" cy="646331"/>
          </a:xfrm>
          <a:prstGeom prst="rect">
            <a:avLst/>
          </a:prstGeom>
          <a:noFill/>
        </p:spPr>
        <p:txBody>
          <a:bodyPr wrap="none" rtlCol="0">
            <a:spAutoFit/>
          </a:bodyPr>
          <a:lstStyle/>
          <a:p>
            <a:pPr algn="ctr"/>
            <a:r>
              <a:rPr lang="fr-FR" b="1" dirty="0"/>
              <a:t>ma.mezghich@smart-it-partner.com</a:t>
            </a:r>
          </a:p>
          <a:p>
            <a:pPr algn="ctr"/>
            <a:r>
              <a:rPr lang="fr-FR" b="1" dirty="0"/>
              <a:t>amine.mezghich@ensi-uma.tn</a:t>
            </a:r>
          </a:p>
        </p:txBody>
      </p:sp>
      <p:sp>
        <p:nvSpPr>
          <p:cNvPr id="9" name="Titre 1">
            <a:extLst>
              <a:ext uri="{FF2B5EF4-FFF2-40B4-BE49-F238E27FC236}">
                <a16:creationId xmlns:a16="http://schemas.microsoft.com/office/drawing/2014/main" xmlns="" id="{EF73452F-C6BD-43EE-BC68-E83D742D82EA}"/>
              </a:ext>
            </a:extLst>
          </p:cNvPr>
          <p:cNvSpPr>
            <a:spLocks noGrp="1"/>
          </p:cNvSpPr>
          <p:nvPr>
            <p:ph type="ctrTitle"/>
          </p:nvPr>
        </p:nvSpPr>
        <p:spPr>
          <a:xfrm>
            <a:off x="2692398" y="1871131"/>
            <a:ext cx="7108094" cy="1515533"/>
          </a:xfrm>
        </p:spPr>
        <p:txBody>
          <a:bodyPr/>
          <a:lstStyle/>
          <a:p>
            <a:r>
              <a:rPr lang="fr-FR" b="1" dirty="0"/>
              <a:t>OCP </a:t>
            </a:r>
            <a:r>
              <a:rPr lang="fr-FR" b="1"/>
              <a:t>11 </a:t>
            </a:r>
            <a:r>
              <a:rPr lang="fr-FR" b="1" smtClean="0"/>
              <a:t>Part 1 </a:t>
            </a:r>
            <a:r>
              <a:rPr lang="fr-FR" b="1" dirty="0"/>
              <a:t>[1Z0-819]</a:t>
            </a:r>
          </a:p>
        </p:txBody>
      </p:sp>
      <p:pic>
        <p:nvPicPr>
          <p:cNvPr id="7" name="Picture 2" descr="Oracle Certified Professional: Java 11 Developer (Part 2)">
            <a:extLst>
              <a:ext uri="{FF2B5EF4-FFF2-40B4-BE49-F238E27FC236}">
                <a16:creationId xmlns:a16="http://schemas.microsoft.com/office/drawing/2014/main" xmlns="" id="{1339C99B-CF49-4EC4-AFC2-DC9B1A58F9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326987" y="6118"/>
            <a:ext cx="1865013" cy="186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232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en-US" b="1" dirty="0">
                <a:solidFill>
                  <a:srgbClr val="FF0000"/>
                </a:solidFill>
              </a:rPr>
              <a:t>2-Working with Binary Arithmetic Operators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20000"/>
          </a:bodyPr>
          <a:lstStyle/>
          <a:p>
            <a:r>
              <a:rPr lang="fr-FR" b="1" dirty="0">
                <a:solidFill>
                  <a:srgbClr val="FF0000"/>
                </a:solidFill>
              </a:rPr>
              <a:t>2-2) </a:t>
            </a:r>
            <a:r>
              <a:rPr lang="fr-FR" b="1" dirty="0" err="1">
                <a:solidFill>
                  <a:srgbClr val="FF0000"/>
                </a:solidFill>
              </a:rPr>
              <a:t>Numeric</a:t>
            </a:r>
            <a:r>
              <a:rPr lang="fr-FR" b="1" dirty="0">
                <a:solidFill>
                  <a:srgbClr val="FF0000"/>
                </a:solidFill>
              </a:rPr>
              <a:t> Promotion Rules</a:t>
            </a:r>
            <a:r>
              <a:rPr lang="fr-FR" dirty="0"/>
              <a:t/>
            </a:r>
            <a:br>
              <a:rPr lang="fr-FR" dirty="0"/>
            </a:br>
            <a:r>
              <a:rPr lang="en-US" dirty="0"/>
              <a:t>You should memorize certain rules Java will follow when applying operators to data types: </a:t>
            </a:r>
            <a:r>
              <a:rPr lang="fr-FR" dirty="0"/>
              <a:t/>
            </a:r>
            <a:br>
              <a:rPr lang="fr-FR" dirty="0"/>
            </a:br>
            <a:r>
              <a:rPr lang="fr-FR" dirty="0"/>
              <a:t/>
            </a:r>
            <a:br>
              <a:rPr lang="fr-FR" dirty="0"/>
            </a:br>
            <a:r>
              <a:rPr lang="en-US" b="1" dirty="0">
                <a:solidFill>
                  <a:srgbClr val="0070C0"/>
                </a:solidFill>
              </a:rPr>
              <a:t>1. </a:t>
            </a:r>
            <a:r>
              <a:rPr lang="en-US" dirty="0"/>
              <a:t>If two values have different data types, Java will automatically promote one of the values to the larger of the two data types.</a:t>
            </a:r>
            <a:br>
              <a:rPr lang="en-US" dirty="0"/>
            </a:br>
            <a:r>
              <a:rPr lang="en-US" b="1" dirty="0">
                <a:solidFill>
                  <a:srgbClr val="0070C0"/>
                </a:solidFill>
              </a:rPr>
              <a:t>2. </a:t>
            </a:r>
            <a:r>
              <a:rPr lang="en-US" dirty="0"/>
              <a:t>If one of the values is integral and the other is floating-point, Java will automatically</a:t>
            </a:r>
            <a:br>
              <a:rPr lang="en-US" dirty="0"/>
            </a:br>
            <a:r>
              <a:rPr lang="en-US" dirty="0"/>
              <a:t>promote the integral value to the floating-point value’s data type </a:t>
            </a:r>
            <a:br>
              <a:rPr lang="en-US" dirty="0"/>
            </a:br>
            <a:r>
              <a:rPr lang="en-US" b="1" dirty="0">
                <a:solidFill>
                  <a:srgbClr val="0070C0"/>
                </a:solidFill>
              </a:rPr>
              <a:t>3. </a:t>
            </a:r>
            <a:r>
              <a:rPr lang="en-US" dirty="0"/>
              <a:t>Smaller data types, namely </a:t>
            </a:r>
            <a:r>
              <a:rPr lang="en-US" b="1" dirty="0">
                <a:solidFill>
                  <a:srgbClr val="FF0000"/>
                </a:solidFill>
              </a:rPr>
              <a:t>byte, short, and char</a:t>
            </a:r>
            <a:r>
              <a:rPr lang="en-US" dirty="0"/>
              <a:t>, are first promoted to </a:t>
            </a:r>
            <a:r>
              <a:rPr lang="en-US" b="1" i="1" dirty="0">
                <a:solidFill>
                  <a:srgbClr val="FF0000"/>
                </a:solidFill>
              </a:rPr>
              <a:t>int</a:t>
            </a:r>
            <a:r>
              <a:rPr lang="en-US" dirty="0"/>
              <a:t> any time</a:t>
            </a:r>
            <a:br>
              <a:rPr lang="en-US" dirty="0"/>
            </a:br>
            <a:r>
              <a:rPr lang="en-US" dirty="0"/>
              <a:t>they’re used with a Java </a:t>
            </a:r>
            <a:r>
              <a:rPr lang="en-US" b="1" dirty="0">
                <a:solidFill>
                  <a:srgbClr val="FF0000"/>
                </a:solidFill>
              </a:rPr>
              <a:t>binary arithmetic operator</a:t>
            </a:r>
            <a:r>
              <a:rPr lang="en-US" dirty="0"/>
              <a:t>, even if neither of the operands is</a:t>
            </a:r>
            <a:br>
              <a:rPr lang="en-US" dirty="0"/>
            </a:br>
            <a:r>
              <a:rPr lang="en-US" dirty="0"/>
              <a:t>int.</a:t>
            </a:r>
            <a:br>
              <a:rPr lang="en-US" dirty="0"/>
            </a:br>
            <a:r>
              <a:rPr lang="en-US" b="1" dirty="0">
                <a:solidFill>
                  <a:srgbClr val="0070C0"/>
                </a:solidFill>
              </a:rPr>
              <a:t>4. </a:t>
            </a:r>
            <a:r>
              <a:rPr lang="en-US" dirty="0"/>
              <a:t>After all promotion has occurred and the operands have the same data type, the resulting value will have the same data type as its promoted operands. </a:t>
            </a: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10</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dirty="0"/>
              <a:t>Chapter 2 : Operators and Statements                                                                                   Dr Mohamed Amine Mezghich</a:t>
            </a:r>
            <a:endParaRPr lang="fr-FR" dirty="0"/>
          </a:p>
        </p:txBody>
      </p:sp>
    </p:spTree>
    <p:extLst>
      <p:ext uri="{BB962C8B-B14F-4D97-AF65-F5344CB8AC3E}">
        <p14:creationId xmlns:p14="http://schemas.microsoft.com/office/powerpoint/2010/main" val="3258404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en-US" b="1" dirty="0">
                <a:solidFill>
                  <a:srgbClr val="FF0000"/>
                </a:solidFill>
              </a:rPr>
              <a:t>2-Working with Binary Arithmetic Operators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10000"/>
          </a:bodyPr>
          <a:lstStyle/>
          <a:p>
            <a:pPr marL="0" indent="0">
              <a:buNone/>
            </a:pPr>
            <a:r>
              <a:rPr lang="fr-FR" b="1" dirty="0">
                <a:solidFill>
                  <a:srgbClr val="FF0000"/>
                </a:solidFill>
              </a:rPr>
              <a:t>2-2) </a:t>
            </a:r>
            <a:r>
              <a:rPr lang="fr-FR" b="1" dirty="0" err="1">
                <a:solidFill>
                  <a:srgbClr val="FF0000"/>
                </a:solidFill>
              </a:rPr>
              <a:t>Numeric</a:t>
            </a:r>
            <a:r>
              <a:rPr lang="fr-FR" b="1" dirty="0">
                <a:solidFill>
                  <a:srgbClr val="FF0000"/>
                </a:solidFill>
              </a:rPr>
              <a:t> Promotion Rules</a:t>
            </a:r>
          </a:p>
          <a:p>
            <a:r>
              <a:rPr lang="en-US" dirty="0"/>
              <a:t>The last two rules are the ones most people have trouble with, and the ones likely to trip you up on the exam. For the third rule, note that unary operators are excluded from this rule. </a:t>
            </a:r>
          </a:p>
          <a:p>
            <a:r>
              <a:rPr lang="en-US" dirty="0"/>
              <a:t>For example, applying ++ to a short value results in a short value. We’ll discuss unary operators in the next section. Let’s tackle some examples for illustrative purposes: </a:t>
            </a:r>
            <a:br>
              <a:rPr lang="en-US" dirty="0"/>
            </a:br>
            <a:r>
              <a:rPr lang="en-US" dirty="0"/>
              <a:t/>
            </a:r>
            <a:br>
              <a:rPr lang="en-US" dirty="0"/>
            </a:b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11</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dirty="0"/>
              <a:t>Chapter 2 : Operators and Statements                                                                                   Dr Mohamed Amine Mezghich</a:t>
            </a:r>
            <a:endParaRPr lang="fr-FR" dirty="0"/>
          </a:p>
        </p:txBody>
      </p:sp>
    </p:spTree>
    <p:extLst>
      <p:ext uri="{BB962C8B-B14F-4D97-AF65-F5344CB8AC3E}">
        <p14:creationId xmlns:p14="http://schemas.microsoft.com/office/powerpoint/2010/main" val="947332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en-US" b="1" dirty="0">
                <a:solidFill>
                  <a:srgbClr val="FF0000"/>
                </a:solidFill>
              </a:rPr>
              <a:t>2-Working with Binary Arithmetic Operators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lnSpcReduction="10000"/>
          </a:bodyPr>
          <a:lstStyle/>
          <a:p>
            <a:pPr marL="0" indent="0">
              <a:buNone/>
            </a:pPr>
            <a:r>
              <a:rPr lang="fr-FR" b="1" dirty="0">
                <a:solidFill>
                  <a:srgbClr val="FF0000"/>
                </a:solidFill>
              </a:rPr>
              <a:t>2-2) </a:t>
            </a:r>
            <a:r>
              <a:rPr lang="fr-FR" b="1" dirty="0" err="1">
                <a:solidFill>
                  <a:srgbClr val="FF0000"/>
                </a:solidFill>
              </a:rPr>
              <a:t>Numeric</a:t>
            </a:r>
            <a:r>
              <a:rPr lang="fr-FR" b="1" dirty="0">
                <a:solidFill>
                  <a:srgbClr val="FF0000"/>
                </a:solidFill>
              </a:rPr>
              <a:t> Promotion Rules</a:t>
            </a:r>
          </a:p>
          <a:p>
            <a:r>
              <a:rPr lang="en-US" b="1" dirty="0">
                <a:solidFill>
                  <a:srgbClr val="0070C0"/>
                </a:solidFill>
              </a:rPr>
              <a:t>What is the data type of x * y?</a:t>
            </a:r>
            <a:br>
              <a:rPr lang="en-US" b="1" dirty="0">
                <a:solidFill>
                  <a:srgbClr val="0070C0"/>
                </a:solidFill>
              </a:rPr>
            </a:br>
            <a:r>
              <a:rPr lang="en-US" b="1" dirty="0">
                <a:solidFill>
                  <a:srgbClr val="0070C0"/>
                </a:solidFill>
              </a:rPr>
              <a:t>int x = 1;</a:t>
            </a:r>
            <a:br>
              <a:rPr lang="en-US" b="1" dirty="0">
                <a:solidFill>
                  <a:srgbClr val="0070C0"/>
                </a:solidFill>
              </a:rPr>
            </a:br>
            <a:r>
              <a:rPr lang="en-US" b="1" dirty="0">
                <a:solidFill>
                  <a:srgbClr val="0070C0"/>
                </a:solidFill>
              </a:rPr>
              <a:t>long y = 33;</a:t>
            </a:r>
            <a:r>
              <a:rPr lang="en-US" dirty="0"/>
              <a:t/>
            </a:r>
            <a:br>
              <a:rPr lang="en-US" dirty="0"/>
            </a:br>
            <a:r>
              <a:rPr lang="en-US" dirty="0"/>
              <a:t>If we follow the first rule, since one of the values is long and the other is int, and long is larger than int, then the int value is promoted to a long, and the resulting value is</a:t>
            </a:r>
            <a:r>
              <a:rPr lang="en-US" b="1" dirty="0">
                <a:solidFill>
                  <a:srgbClr val="0070C0"/>
                </a:solidFill>
              </a:rPr>
              <a:t> long </a:t>
            </a:r>
            <a:r>
              <a:rPr lang="en-US" dirty="0"/>
              <a:t/>
            </a:r>
            <a:br>
              <a:rPr lang="en-US" dirty="0"/>
            </a:br>
            <a:r>
              <a:rPr lang="en-US" dirty="0"/>
              <a:t/>
            </a:r>
            <a:br>
              <a:rPr lang="en-US" dirty="0"/>
            </a:b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12</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dirty="0"/>
              <a:t>Chapter 2 : Operators and Statements                                                                                   Dr Mohamed Amine Mezghich</a:t>
            </a:r>
            <a:endParaRPr lang="fr-FR" dirty="0"/>
          </a:p>
        </p:txBody>
      </p:sp>
    </p:spTree>
    <p:extLst>
      <p:ext uri="{BB962C8B-B14F-4D97-AF65-F5344CB8AC3E}">
        <p14:creationId xmlns:p14="http://schemas.microsoft.com/office/powerpoint/2010/main" val="819248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en-US" b="1" dirty="0">
                <a:solidFill>
                  <a:srgbClr val="FF0000"/>
                </a:solidFill>
              </a:rPr>
              <a:t>2-Working with Binary Arithmetic Operators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10000"/>
          </a:bodyPr>
          <a:lstStyle/>
          <a:p>
            <a:pPr marL="0" indent="0">
              <a:buNone/>
            </a:pPr>
            <a:r>
              <a:rPr lang="fr-FR" b="1" dirty="0">
                <a:solidFill>
                  <a:srgbClr val="FF0000"/>
                </a:solidFill>
              </a:rPr>
              <a:t>2-2) </a:t>
            </a:r>
            <a:r>
              <a:rPr lang="fr-FR" b="1" dirty="0" err="1">
                <a:solidFill>
                  <a:srgbClr val="FF0000"/>
                </a:solidFill>
              </a:rPr>
              <a:t>Numeric</a:t>
            </a:r>
            <a:r>
              <a:rPr lang="fr-FR" b="1" dirty="0">
                <a:solidFill>
                  <a:srgbClr val="FF0000"/>
                </a:solidFill>
              </a:rPr>
              <a:t> Promotion Rules</a:t>
            </a:r>
          </a:p>
          <a:p>
            <a:r>
              <a:rPr lang="en-US" b="1" dirty="0">
                <a:solidFill>
                  <a:srgbClr val="0070C0"/>
                </a:solidFill>
              </a:rPr>
              <a:t>What is the data type of x + y?</a:t>
            </a:r>
            <a:br>
              <a:rPr lang="en-US" b="1" dirty="0">
                <a:solidFill>
                  <a:srgbClr val="0070C0"/>
                </a:solidFill>
              </a:rPr>
            </a:br>
            <a:r>
              <a:rPr lang="en-US" b="1" dirty="0">
                <a:solidFill>
                  <a:srgbClr val="0070C0"/>
                </a:solidFill>
              </a:rPr>
              <a:t>double x = 39.21;</a:t>
            </a:r>
            <a:br>
              <a:rPr lang="en-US" b="1" dirty="0">
                <a:solidFill>
                  <a:srgbClr val="0070C0"/>
                </a:solidFill>
              </a:rPr>
            </a:br>
            <a:r>
              <a:rPr lang="en-US" b="1" dirty="0">
                <a:solidFill>
                  <a:srgbClr val="0070C0"/>
                </a:solidFill>
              </a:rPr>
              <a:t>float y = 2.1;</a:t>
            </a:r>
            <a:r>
              <a:rPr lang="en-US" dirty="0"/>
              <a:t/>
            </a:r>
            <a:br>
              <a:rPr lang="en-US" dirty="0"/>
            </a:br>
            <a:r>
              <a:rPr lang="en-US" dirty="0"/>
              <a:t>This is actually a trick question, as this code will not compile! As you may remember</a:t>
            </a:r>
            <a:br>
              <a:rPr lang="en-US" dirty="0"/>
            </a:br>
            <a:r>
              <a:rPr lang="en-US" dirty="0"/>
              <a:t>from Chapter 1, </a:t>
            </a:r>
            <a:r>
              <a:rPr lang="en-US" b="1" dirty="0">
                <a:solidFill>
                  <a:srgbClr val="FF0000"/>
                </a:solidFill>
              </a:rPr>
              <a:t>ﬂoating-point literals are assumed to be double</a:t>
            </a:r>
            <a:r>
              <a:rPr lang="en-US" dirty="0"/>
              <a:t>, unless </a:t>
            </a:r>
            <a:r>
              <a:rPr lang="en-US" dirty="0" err="1"/>
              <a:t>postfixed</a:t>
            </a:r>
            <a:r>
              <a:rPr lang="en-US" dirty="0"/>
              <a:t> with an f, as in 2</a:t>
            </a:r>
            <a:r>
              <a:rPr lang="en-US" b="1" dirty="0"/>
              <a:t>.</a:t>
            </a:r>
            <a:r>
              <a:rPr lang="en-US" dirty="0"/>
              <a:t>1f. If the value was set properly to 2</a:t>
            </a:r>
            <a:r>
              <a:rPr lang="en-US" b="1" dirty="0"/>
              <a:t>.</a:t>
            </a:r>
            <a:r>
              <a:rPr lang="en-US" dirty="0"/>
              <a:t>1f, then the promotion would be similar to the last example, with both operands being promoted to a double, and the result would be a double value. </a:t>
            </a:r>
            <a:br>
              <a:rPr lang="en-US" dirty="0"/>
            </a:b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13</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dirty="0"/>
              <a:t>Chapter 2 : Operators and Statements                                                                                   Dr Mohamed Amine Mezghich</a:t>
            </a:r>
            <a:endParaRPr lang="fr-FR" dirty="0"/>
          </a:p>
        </p:txBody>
      </p:sp>
    </p:spTree>
    <p:extLst>
      <p:ext uri="{BB962C8B-B14F-4D97-AF65-F5344CB8AC3E}">
        <p14:creationId xmlns:p14="http://schemas.microsoft.com/office/powerpoint/2010/main" val="2979742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en-US" b="1" dirty="0">
                <a:solidFill>
                  <a:srgbClr val="FF0000"/>
                </a:solidFill>
              </a:rPr>
              <a:t>2-Working with Binary Arithmetic Operators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fr-FR" b="1" dirty="0">
                <a:solidFill>
                  <a:srgbClr val="FF0000"/>
                </a:solidFill>
              </a:rPr>
              <a:t>2-2) </a:t>
            </a:r>
            <a:r>
              <a:rPr lang="fr-FR" b="1" dirty="0" err="1">
                <a:solidFill>
                  <a:srgbClr val="FF0000"/>
                </a:solidFill>
              </a:rPr>
              <a:t>Numeric</a:t>
            </a:r>
            <a:r>
              <a:rPr lang="fr-FR" b="1" dirty="0">
                <a:solidFill>
                  <a:srgbClr val="FF0000"/>
                </a:solidFill>
              </a:rPr>
              <a:t> Promotion Rules</a:t>
            </a:r>
          </a:p>
          <a:p>
            <a:r>
              <a:rPr lang="en-US" b="1" dirty="0">
                <a:solidFill>
                  <a:srgbClr val="0070C0"/>
                </a:solidFill>
              </a:rPr>
              <a:t>What is the data type of x / y?</a:t>
            </a:r>
            <a:r>
              <a:rPr lang="en-US" dirty="0"/>
              <a:t/>
            </a:r>
            <a:br>
              <a:rPr lang="en-US" dirty="0"/>
            </a:br>
            <a:r>
              <a:rPr lang="en-US" b="1" dirty="0">
                <a:solidFill>
                  <a:srgbClr val="0070C0"/>
                </a:solidFill>
              </a:rPr>
              <a:t>short x = 10;</a:t>
            </a:r>
            <a:br>
              <a:rPr lang="en-US" b="1" dirty="0">
                <a:solidFill>
                  <a:srgbClr val="0070C0"/>
                </a:solidFill>
              </a:rPr>
            </a:br>
            <a:r>
              <a:rPr lang="en-US" b="1" dirty="0">
                <a:solidFill>
                  <a:srgbClr val="0070C0"/>
                </a:solidFill>
              </a:rPr>
              <a:t>short y = 3;</a:t>
            </a:r>
            <a:r>
              <a:rPr lang="en-US" dirty="0"/>
              <a:t/>
            </a:r>
            <a:br>
              <a:rPr lang="en-US" dirty="0"/>
            </a:br>
            <a:r>
              <a:rPr lang="en-US" dirty="0"/>
              <a:t>In this case, we must apply </a:t>
            </a:r>
            <a:r>
              <a:rPr lang="en-US" b="1" dirty="0">
                <a:solidFill>
                  <a:srgbClr val="FF0000"/>
                </a:solidFill>
              </a:rPr>
              <a:t>the third rule</a:t>
            </a:r>
            <a:r>
              <a:rPr lang="en-US" dirty="0"/>
              <a:t>, namely that x and y will both be promoted to </a:t>
            </a:r>
            <a:r>
              <a:rPr lang="en-US" b="1" dirty="0">
                <a:solidFill>
                  <a:srgbClr val="FF0000"/>
                </a:solidFill>
              </a:rPr>
              <a:t>int</a:t>
            </a:r>
            <a:r>
              <a:rPr lang="en-US" dirty="0"/>
              <a:t> before the operation, resulting in an output of type int. Pay close attention to the fact that the resulting output is not a short, as we’ll come back to this example in the upcoming section on assignment operators. </a:t>
            </a: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14</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dirty="0"/>
              <a:t>Chapter 2 : Operators and Statements                                                                                   Dr Mohamed Amine Mezghich</a:t>
            </a:r>
            <a:endParaRPr lang="fr-FR" dirty="0"/>
          </a:p>
        </p:txBody>
      </p:sp>
    </p:spTree>
    <p:extLst>
      <p:ext uri="{BB962C8B-B14F-4D97-AF65-F5344CB8AC3E}">
        <p14:creationId xmlns:p14="http://schemas.microsoft.com/office/powerpoint/2010/main" val="2054136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en-US" b="1" dirty="0">
                <a:solidFill>
                  <a:srgbClr val="FF0000"/>
                </a:solidFill>
              </a:rPr>
              <a:t>2-Working with Binary Arithmetic Operators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20000"/>
          </a:bodyPr>
          <a:lstStyle/>
          <a:p>
            <a:pPr marL="0" indent="0">
              <a:buNone/>
            </a:pPr>
            <a:r>
              <a:rPr lang="fr-FR" b="1" dirty="0">
                <a:solidFill>
                  <a:srgbClr val="FF0000"/>
                </a:solidFill>
              </a:rPr>
              <a:t>2-2) </a:t>
            </a:r>
            <a:r>
              <a:rPr lang="fr-FR" b="1" dirty="0" err="1">
                <a:solidFill>
                  <a:srgbClr val="FF0000"/>
                </a:solidFill>
              </a:rPr>
              <a:t>Numeric</a:t>
            </a:r>
            <a:r>
              <a:rPr lang="fr-FR" b="1" dirty="0">
                <a:solidFill>
                  <a:srgbClr val="FF0000"/>
                </a:solidFill>
              </a:rPr>
              <a:t> Promotion Rules</a:t>
            </a:r>
          </a:p>
          <a:p>
            <a:r>
              <a:rPr lang="en-US" b="1" dirty="0">
                <a:solidFill>
                  <a:srgbClr val="0070C0"/>
                </a:solidFill>
              </a:rPr>
              <a:t>What is the data type of x * y / z?</a:t>
            </a:r>
            <a:br>
              <a:rPr lang="en-US" b="1" dirty="0">
                <a:solidFill>
                  <a:srgbClr val="0070C0"/>
                </a:solidFill>
              </a:rPr>
            </a:br>
            <a:r>
              <a:rPr lang="en-US" b="1" dirty="0">
                <a:solidFill>
                  <a:srgbClr val="0070C0"/>
                </a:solidFill>
              </a:rPr>
              <a:t>short x = 14;</a:t>
            </a:r>
            <a:br>
              <a:rPr lang="en-US" b="1" dirty="0">
                <a:solidFill>
                  <a:srgbClr val="0070C0"/>
                </a:solidFill>
              </a:rPr>
            </a:br>
            <a:r>
              <a:rPr lang="en-US" b="1" dirty="0">
                <a:solidFill>
                  <a:srgbClr val="0070C0"/>
                </a:solidFill>
              </a:rPr>
              <a:t>float y = 13;</a:t>
            </a:r>
            <a:br>
              <a:rPr lang="en-US" b="1" dirty="0">
                <a:solidFill>
                  <a:srgbClr val="0070C0"/>
                </a:solidFill>
              </a:rPr>
            </a:br>
            <a:r>
              <a:rPr lang="en-US" b="1" dirty="0">
                <a:solidFill>
                  <a:srgbClr val="0070C0"/>
                </a:solidFill>
              </a:rPr>
              <a:t>double z = 30;</a:t>
            </a:r>
          </a:p>
          <a:p>
            <a:r>
              <a:rPr lang="en-US" dirty="0"/>
              <a:t>In this case, we must apply all of the rules. First, x will automatically be promoted to</a:t>
            </a:r>
            <a:br>
              <a:rPr lang="en-US" dirty="0"/>
            </a:br>
            <a:r>
              <a:rPr lang="en-US" dirty="0"/>
              <a:t>int solely because it is a short and it is being used in an arithmetic </a:t>
            </a:r>
            <a:r>
              <a:rPr lang="en-US" b="1" dirty="0">
                <a:solidFill>
                  <a:srgbClr val="FF0000"/>
                </a:solidFill>
              </a:rPr>
              <a:t>binary operation</a:t>
            </a:r>
            <a:r>
              <a:rPr lang="en-US" dirty="0"/>
              <a:t>. </a:t>
            </a:r>
            <a:br>
              <a:rPr lang="en-US" dirty="0"/>
            </a:br>
            <a:endParaRPr lang="en-US" dirty="0"/>
          </a:p>
          <a:p>
            <a:r>
              <a:rPr lang="en-US" dirty="0"/>
              <a:t>The promoted x value will then be automatically promoted to a float so that it can be</a:t>
            </a:r>
            <a:br>
              <a:rPr lang="en-US" dirty="0"/>
            </a:br>
            <a:r>
              <a:rPr lang="en-US" dirty="0"/>
              <a:t>multiplied with y. The result of x * y will then be automatically promoted to a double,</a:t>
            </a:r>
            <a:br>
              <a:rPr lang="en-US" dirty="0"/>
            </a:br>
            <a:r>
              <a:rPr lang="en-US" dirty="0"/>
              <a:t>so that it can be multiplied with z, resulting in a double value.</a:t>
            </a:r>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15</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dirty="0"/>
              <a:t>Chapter 2 : Operators and Statements                                                                                   Dr Mohamed Amine Mezghich</a:t>
            </a:r>
            <a:endParaRPr lang="fr-FR" dirty="0"/>
          </a:p>
        </p:txBody>
      </p:sp>
    </p:spTree>
    <p:extLst>
      <p:ext uri="{BB962C8B-B14F-4D97-AF65-F5344CB8AC3E}">
        <p14:creationId xmlns:p14="http://schemas.microsoft.com/office/powerpoint/2010/main" val="779249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3-Working </a:t>
            </a:r>
            <a:r>
              <a:rPr lang="fr-FR" b="1" dirty="0" err="1">
                <a:solidFill>
                  <a:srgbClr val="FF0000"/>
                </a:solidFill>
              </a:rPr>
              <a:t>with</a:t>
            </a:r>
            <a:r>
              <a:rPr lang="fr-FR" b="1" dirty="0">
                <a:solidFill>
                  <a:srgbClr val="FF0000"/>
                </a:solidFill>
              </a:rPr>
              <a:t> </a:t>
            </a:r>
            <a:r>
              <a:rPr lang="fr-FR" b="1" dirty="0" err="1">
                <a:solidFill>
                  <a:srgbClr val="FF0000"/>
                </a:solidFill>
              </a:rPr>
              <a:t>Unary</a:t>
            </a:r>
            <a:r>
              <a:rPr lang="fr-FR" b="1" dirty="0">
                <a:solidFill>
                  <a:srgbClr val="FF0000"/>
                </a:solidFill>
              </a:rPr>
              <a:t> </a:t>
            </a:r>
            <a:r>
              <a:rPr lang="fr-FR" b="1" dirty="0" err="1">
                <a:solidFill>
                  <a:srgbClr val="FF0000"/>
                </a:solidFill>
              </a:rPr>
              <a:t>Operators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en-US" dirty="0"/>
              <a:t/>
            </a:r>
            <a:br>
              <a:rPr lang="en-US" dirty="0"/>
            </a:br>
            <a:r>
              <a:rPr lang="fr-FR" dirty="0"/>
              <a:t/>
            </a:r>
            <a:br>
              <a:rPr lang="fr-FR" dirty="0"/>
            </a:br>
            <a:r>
              <a:rPr lang="fr-FR" dirty="0"/>
              <a:t/>
            </a:r>
            <a:br>
              <a:rPr lang="fr-FR" dirty="0"/>
            </a:b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16</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pic>
        <p:nvPicPr>
          <p:cNvPr id="5" name="Image 4">
            <a:extLst>
              <a:ext uri="{FF2B5EF4-FFF2-40B4-BE49-F238E27FC236}">
                <a16:creationId xmlns:a16="http://schemas.microsoft.com/office/drawing/2014/main" xmlns="" id="{9205E496-4EFC-4739-89E0-C8668E0D2C32}"/>
              </a:ext>
            </a:extLst>
          </p:cNvPr>
          <p:cNvPicPr>
            <a:picLocks noChangeAspect="1"/>
          </p:cNvPicPr>
          <p:nvPr/>
        </p:nvPicPr>
        <p:blipFill>
          <a:blip r:embed="rId2"/>
          <a:stretch>
            <a:fillRect/>
          </a:stretch>
        </p:blipFill>
        <p:spPr>
          <a:xfrm>
            <a:off x="3826411" y="2650064"/>
            <a:ext cx="7562554" cy="3318936"/>
          </a:xfrm>
          <a:prstGeom prst="rect">
            <a:avLst/>
          </a:prstGeom>
        </p:spPr>
      </p:pic>
      <p:sp>
        <p:nvSpPr>
          <p:cNvPr id="6" name="ZoneTexte 5">
            <a:extLst>
              <a:ext uri="{FF2B5EF4-FFF2-40B4-BE49-F238E27FC236}">
                <a16:creationId xmlns:a16="http://schemas.microsoft.com/office/drawing/2014/main" xmlns="" id="{F21AE23A-B94A-49F8-B75B-7C377C31C650}"/>
              </a:ext>
            </a:extLst>
          </p:cNvPr>
          <p:cNvSpPr txBox="1"/>
          <p:nvPr/>
        </p:nvSpPr>
        <p:spPr>
          <a:xfrm>
            <a:off x="844062" y="2537521"/>
            <a:ext cx="2982349" cy="2862322"/>
          </a:xfrm>
          <a:prstGeom prst="rect">
            <a:avLst/>
          </a:prstGeom>
          <a:noFill/>
        </p:spPr>
        <p:txBody>
          <a:bodyPr wrap="square" rtlCol="0">
            <a:spAutoFit/>
          </a:bodyPr>
          <a:lstStyle/>
          <a:p>
            <a:pPr algn="just"/>
            <a:r>
              <a:rPr lang="en-US" dirty="0"/>
              <a:t>By definition, a </a:t>
            </a:r>
            <a:r>
              <a:rPr lang="en-US" i="1" dirty="0"/>
              <a:t>unary  </a:t>
            </a:r>
            <a:r>
              <a:rPr lang="en-US" dirty="0"/>
              <a:t>operator is one that requires exactly </a:t>
            </a:r>
          </a:p>
          <a:p>
            <a:pPr algn="just"/>
            <a:r>
              <a:rPr lang="en-US" dirty="0"/>
              <a:t>one  operand, or variable, to</a:t>
            </a:r>
          </a:p>
          <a:p>
            <a:pPr algn="just"/>
            <a:r>
              <a:rPr lang="en-US" dirty="0"/>
              <a:t> function.</a:t>
            </a:r>
          </a:p>
          <a:p>
            <a:pPr algn="just"/>
            <a:r>
              <a:rPr lang="en-US" dirty="0"/>
              <a:t> As shown in Table 2.2, </a:t>
            </a:r>
          </a:p>
          <a:p>
            <a:pPr algn="just"/>
            <a:r>
              <a:rPr lang="en-US" dirty="0"/>
              <a:t>they often  perform simple tasks, such as increasing</a:t>
            </a:r>
          </a:p>
          <a:p>
            <a:pPr algn="just"/>
            <a:r>
              <a:rPr lang="en-US" dirty="0"/>
              <a:t> a numeric variable by one,</a:t>
            </a:r>
          </a:p>
          <a:p>
            <a:pPr algn="just"/>
            <a:r>
              <a:rPr lang="en-US" dirty="0"/>
              <a:t> or negating  a </a:t>
            </a:r>
            <a:r>
              <a:rPr lang="en-US" dirty="0" err="1"/>
              <a:t>boolean</a:t>
            </a:r>
            <a:r>
              <a:rPr lang="en-US" dirty="0"/>
              <a:t> value. </a:t>
            </a:r>
            <a:br>
              <a:rPr lang="en-US" dirty="0"/>
            </a:br>
            <a:endParaRPr lang="fr-FR" dirty="0"/>
          </a:p>
        </p:txBody>
      </p:sp>
    </p:spTree>
    <p:extLst>
      <p:ext uri="{BB962C8B-B14F-4D97-AF65-F5344CB8AC3E}">
        <p14:creationId xmlns:p14="http://schemas.microsoft.com/office/powerpoint/2010/main" val="2436048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3-Working </a:t>
            </a:r>
            <a:r>
              <a:rPr lang="fr-FR" b="1" dirty="0" err="1">
                <a:solidFill>
                  <a:srgbClr val="FF0000"/>
                </a:solidFill>
              </a:rPr>
              <a:t>with</a:t>
            </a:r>
            <a:r>
              <a:rPr lang="fr-FR" b="1" dirty="0">
                <a:solidFill>
                  <a:srgbClr val="FF0000"/>
                </a:solidFill>
              </a:rPr>
              <a:t> </a:t>
            </a:r>
            <a:r>
              <a:rPr lang="fr-FR" b="1" dirty="0" err="1">
                <a:solidFill>
                  <a:srgbClr val="FF0000"/>
                </a:solidFill>
              </a:rPr>
              <a:t>Unary</a:t>
            </a:r>
            <a:r>
              <a:rPr lang="fr-FR" b="1" dirty="0">
                <a:solidFill>
                  <a:srgbClr val="FF0000"/>
                </a:solidFill>
              </a:rPr>
              <a:t> </a:t>
            </a:r>
            <a:r>
              <a:rPr lang="fr-FR" b="1" dirty="0" err="1">
                <a:solidFill>
                  <a:srgbClr val="FF0000"/>
                </a:solidFill>
              </a:rPr>
              <a:t>Operators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10000"/>
          </a:bodyPr>
          <a:lstStyle/>
          <a:p>
            <a:pPr marL="0" indent="0">
              <a:buNone/>
            </a:pPr>
            <a:r>
              <a:rPr lang="en-US" b="1" dirty="0">
                <a:solidFill>
                  <a:srgbClr val="FF0000"/>
                </a:solidFill>
              </a:rPr>
              <a:t>3-1) Logical Complement and Negation Operators </a:t>
            </a:r>
            <a:r>
              <a:rPr lang="en-US" dirty="0"/>
              <a:t/>
            </a:r>
            <a:br>
              <a:rPr lang="en-US" dirty="0"/>
            </a:br>
            <a:r>
              <a:rPr lang="en-US" dirty="0"/>
              <a:t>The </a:t>
            </a:r>
            <a:r>
              <a:rPr lang="en-US" i="1" dirty="0"/>
              <a:t>logical complement operator, </a:t>
            </a:r>
            <a:r>
              <a:rPr lang="en-US" dirty="0"/>
              <a:t>!, ﬂips the value of a </a:t>
            </a:r>
            <a:r>
              <a:rPr lang="en-US" dirty="0" err="1"/>
              <a:t>boolean</a:t>
            </a:r>
            <a:r>
              <a:rPr lang="en-US" dirty="0"/>
              <a:t> expression. For example,</a:t>
            </a:r>
            <a:br>
              <a:rPr lang="en-US" dirty="0"/>
            </a:br>
            <a:r>
              <a:rPr lang="en-US" dirty="0"/>
              <a:t>if the value is true, it will be converted to false, and vice versa. To illustrate this, compare the outputs of the following statements:</a:t>
            </a:r>
            <a:br>
              <a:rPr lang="en-US" dirty="0"/>
            </a:br>
            <a:r>
              <a:rPr lang="en-US" dirty="0" err="1"/>
              <a:t>boolean</a:t>
            </a:r>
            <a:r>
              <a:rPr lang="en-US" dirty="0"/>
              <a:t> x = false;</a:t>
            </a:r>
            <a:br>
              <a:rPr lang="en-US" dirty="0"/>
            </a:br>
            <a:r>
              <a:rPr lang="en-US" dirty="0" err="1"/>
              <a:t>System.out.println</a:t>
            </a:r>
            <a:r>
              <a:rPr lang="en-US" dirty="0"/>
              <a:t>(x); // false</a:t>
            </a:r>
            <a:br>
              <a:rPr lang="en-US" dirty="0"/>
            </a:br>
            <a:r>
              <a:rPr lang="en-US" dirty="0"/>
              <a:t>x = !x;</a:t>
            </a:r>
            <a:br>
              <a:rPr lang="en-US" dirty="0"/>
            </a:br>
            <a:r>
              <a:rPr lang="en-US" dirty="0" err="1"/>
              <a:t>System.out.println</a:t>
            </a:r>
            <a:r>
              <a:rPr lang="en-US" dirty="0"/>
              <a:t>(x); // true </a:t>
            </a:r>
            <a:r>
              <a:rPr lang="fr-FR" dirty="0"/>
              <a:t/>
            </a:r>
            <a:br>
              <a:rPr lang="fr-FR" dirty="0"/>
            </a:br>
            <a:r>
              <a:rPr lang="fr-FR" dirty="0"/>
              <a:t/>
            </a:r>
            <a:br>
              <a:rPr lang="fr-FR" dirty="0"/>
            </a:b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17</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spTree>
    <p:extLst>
      <p:ext uri="{BB962C8B-B14F-4D97-AF65-F5344CB8AC3E}">
        <p14:creationId xmlns:p14="http://schemas.microsoft.com/office/powerpoint/2010/main" val="230404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3-Working </a:t>
            </a:r>
            <a:r>
              <a:rPr lang="fr-FR" b="1" dirty="0" err="1">
                <a:solidFill>
                  <a:srgbClr val="FF0000"/>
                </a:solidFill>
              </a:rPr>
              <a:t>with</a:t>
            </a:r>
            <a:r>
              <a:rPr lang="fr-FR" b="1" dirty="0">
                <a:solidFill>
                  <a:srgbClr val="FF0000"/>
                </a:solidFill>
              </a:rPr>
              <a:t> </a:t>
            </a:r>
            <a:r>
              <a:rPr lang="fr-FR" b="1" dirty="0" err="1">
                <a:solidFill>
                  <a:srgbClr val="FF0000"/>
                </a:solidFill>
              </a:rPr>
              <a:t>Unary</a:t>
            </a:r>
            <a:r>
              <a:rPr lang="fr-FR" b="1" dirty="0">
                <a:solidFill>
                  <a:srgbClr val="FF0000"/>
                </a:solidFill>
              </a:rPr>
              <a:t> </a:t>
            </a:r>
            <a:r>
              <a:rPr lang="fr-FR" b="1" dirty="0" err="1">
                <a:solidFill>
                  <a:srgbClr val="FF0000"/>
                </a:solidFill>
              </a:rPr>
              <a:t>Operators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10000"/>
          </a:bodyPr>
          <a:lstStyle/>
          <a:p>
            <a:pPr marL="0" indent="0">
              <a:buNone/>
            </a:pPr>
            <a:r>
              <a:rPr lang="en-US" b="1" dirty="0">
                <a:solidFill>
                  <a:srgbClr val="FF0000"/>
                </a:solidFill>
              </a:rPr>
              <a:t>3-1) Logical Complement and Negation Operators </a:t>
            </a:r>
            <a:r>
              <a:rPr lang="en-US" dirty="0"/>
              <a:t/>
            </a:r>
            <a:br>
              <a:rPr lang="en-US" dirty="0"/>
            </a:br>
            <a:r>
              <a:rPr lang="en-US" dirty="0"/>
              <a:t>Likewise, the </a:t>
            </a:r>
            <a:r>
              <a:rPr lang="en-US" i="1" dirty="0"/>
              <a:t>negation operator</a:t>
            </a:r>
            <a:r>
              <a:rPr lang="en-US" dirty="0"/>
              <a:t>, -, reverses the sign of a numeric expression, as shown in these statements:</a:t>
            </a:r>
            <a:br>
              <a:rPr lang="en-US" dirty="0"/>
            </a:br>
            <a:r>
              <a:rPr lang="en-US" dirty="0"/>
              <a:t>double x = 1.21; </a:t>
            </a:r>
          </a:p>
          <a:p>
            <a:pPr marL="0" indent="0">
              <a:buNone/>
            </a:pPr>
            <a:r>
              <a:rPr lang="fr-FR" dirty="0" err="1"/>
              <a:t>System.out.println</a:t>
            </a:r>
            <a:r>
              <a:rPr lang="fr-FR" dirty="0"/>
              <a:t>(x); // 1.21</a:t>
            </a:r>
            <a:br>
              <a:rPr lang="fr-FR" dirty="0"/>
            </a:br>
            <a:r>
              <a:rPr lang="fr-FR" dirty="0"/>
              <a:t>x = -x;</a:t>
            </a:r>
            <a:br>
              <a:rPr lang="fr-FR" dirty="0"/>
            </a:br>
            <a:r>
              <a:rPr lang="fr-FR" dirty="0" err="1"/>
              <a:t>System.out.println</a:t>
            </a:r>
            <a:r>
              <a:rPr lang="fr-FR" dirty="0"/>
              <a:t>(x); // -1.21</a:t>
            </a:r>
            <a:br>
              <a:rPr lang="fr-FR" dirty="0"/>
            </a:br>
            <a:r>
              <a:rPr lang="fr-FR" dirty="0"/>
              <a:t>x = -x;</a:t>
            </a:r>
            <a:br>
              <a:rPr lang="fr-FR" dirty="0"/>
            </a:br>
            <a:r>
              <a:rPr lang="fr-FR" dirty="0" err="1"/>
              <a:t>System.out.println</a:t>
            </a:r>
            <a:r>
              <a:rPr lang="fr-FR" dirty="0"/>
              <a:t>(x); // 1.21 </a:t>
            </a:r>
            <a:br>
              <a:rPr lang="fr-FR" dirty="0"/>
            </a:b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18</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spTree>
    <p:extLst>
      <p:ext uri="{BB962C8B-B14F-4D97-AF65-F5344CB8AC3E}">
        <p14:creationId xmlns:p14="http://schemas.microsoft.com/office/powerpoint/2010/main" val="3344362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3-Working </a:t>
            </a:r>
            <a:r>
              <a:rPr lang="fr-FR" b="1" dirty="0" err="1">
                <a:solidFill>
                  <a:srgbClr val="FF0000"/>
                </a:solidFill>
              </a:rPr>
              <a:t>with</a:t>
            </a:r>
            <a:r>
              <a:rPr lang="fr-FR" b="1" dirty="0">
                <a:solidFill>
                  <a:srgbClr val="FF0000"/>
                </a:solidFill>
              </a:rPr>
              <a:t> </a:t>
            </a:r>
            <a:r>
              <a:rPr lang="fr-FR" b="1" dirty="0" err="1">
                <a:solidFill>
                  <a:srgbClr val="FF0000"/>
                </a:solidFill>
              </a:rPr>
              <a:t>Unary</a:t>
            </a:r>
            <a:r>
              <a:rPr lang="fr-FR" b="1" dirty="0">
                <a:solidFill>
                  <a:srgbClr val="FF0000"/>
                </a:solidFill>
              </a:rPr>
              <a:t> </a:t>
            </a:r>
            <a:r>
              <a:rPr lang="fr-FR" b="1" dirty="0" err="1">
                <a:solidFill>
                  <a:srgbClr val="FF0000"/>
                </a:solidFill>
              </a:rPr>
              <a:t>Operators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en-US" b="1" dirty="0">
                <a:solidFill>
                  <a:srgbClr val="FF0000"/>
                </a:solidFill>
              </a:rPr>
              <a:t>3-1) Logical Complement and Negation Operators </a:t>
            </a:r>
            <a:r>
              <a:rPr lang="en-US" dirty="0"/>
              <a:t/>
            </a:r>
            <a:br>
              <a:rPr lang="en-US" dirty="0"/>
            </a:br>
            <a:r>
              <a:rPr lang="en-US" dirty="0"/>
              <a:t>Based on the description, it might be obvious that some operators require the variable or expression they’re acting upon to be of a specific type. For example, you cannot apply a negation operator, -, to a </a:t>
            </a:r>
            <a:r>
              <a:rPr lang="en-US" dirty="0" err="1"/>
              <a:t>boolean</a:t>
            </a:r>
            <a:r>
              <a:rPr lang="en-US" dirty="0"/>
              <a:t> expression, nor can you apply a logical complement operator, !, to a numeric expression. Be wary of questions on the exam that try to do this, as they’ll cause the code to fail to compile. </a:t>
            </a:r>
          </a:p>
          <a:p>
            <a:pPr marL="0" indent="0">
              <a:buNone/>
            </a:pPr>
            <a:r>
              <a:rPr lang="en-US" dirty="0"/>
              <a:t>For example, none of the following lines of code will compile: </a:t>
            </a: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19</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spTree>
    <p:extLst>
      <p:ext uri="{BB962C8B-B14F-4D97-AF65-F5344CB8AC3E}">
        <p14:creationId xmlns:p14="http://schemas.microsoft.com/office/powerpoint/2010/main" val="2516777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942535" y="982132"/>
            <a:ext cx="10508567" cy="1303867"/>
          </a:xfrm>
        </p:spPr>
        <p:txBody>
          <a:bodyPr>
            <a:normAutofit/>
          </a:bodyPr>
          <a:lstStyle/>
          <a:p>
            <a:r>
              <a:rPr lang="en-US" b="1" noProof="1"/>
              <a:t>Chapter</a:t>
            </a:r>
            <a:r>
              <a:rPr lang="fr-FR" b="1" dirty="0"/>
              <a:t> 2 : </a:t>
            </a:r>
            <a:r>
              <a:rPr lang="fr-FR" b="1" dirty="0" err="1"/>
              <a:t>Operators</a:t>
            </a:r>
            <a:r>
              <a:rPr lang="fr-FR" b="1" dirty="0"/>
              <a:t> and </a:t>
            </a:r>
            <a:r>
              <a:rPr lang="fr-FR" b="1" dirty="0" err="1"/>
              <a:t>Statements</a:t>
            </a:r>
            <a:r>
              <a:rPr lang="fr-FR" dirty="0"/>
              <a:t> </a:t>
            </a:r>
            <a:endParaRPr lang="fr-FR" b="1" dirty="0"/>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10000"/>
          </a:bodyPr>
          <a:lstStyle/>
          <a:p>
            <a:r>
              <a:rPr lang="en-US" dirty="0"/>
              <a:t>✓ </a:t>
            </a:r>
            <a:r>
              <a:rPr lang="en-US" b="1" dirty="0"/>
              <a:t>Using Operators and Decision Constructs</a:t>
            </a:r>
            <a:br>
              <a:rPr lang="en-US" b="1" dirty="0"/>
            </a:br>
            <a:r>
              <a:rPr lang="en-US" dirty="0"/>
              <a:t>■ Use Java operators; including parentheses to override operator precedence</a:t>
            </a:r>
            <a:br>
              <a:rPr lang="en-US" dirty="0"/>
            </a:br>
            <a:r>
              <a:rPr lang="en-US" dirty="0"/>
              <a:t>■ Create if and if/else and ternary constructs</a:t>
            </a:r>
            <a:br>
              <a:rPr lang="en-US" dirty="0"/>
            </a:br>
            <a:r>
              <a:rPr lang="en-US" dirty="0"/>
              <a:t>■ Use a switch statement </a:t>
            </a:r>
            <a:br>
              <a:rPr lang="en-US" dirty="0"/>
            </a:br>
            <a:r>
              <a:rPr lang="en-US" dirty="0"/>
              <a:t>✓ </a:t>
            </a:r>
            <a:r>
              <a:rPr lang="en-US" b="1" dirty="0"/>
              <a:t>Using Loop Constructs</a:t>
            </a:r>
            <a:br>
              <a:rPr lang="en-US" b="1" dirty="0"/>
            </a:br>
            <a:r>
              <a:rPr lang="en-US" dirty="0"/>
              <a:t>■ Create and use while loops</a:t>
            </a:r>
            <a:br>
              <a:rPr lang="en-US" dirty="0"/>
            </a:br>
            <a:r>
              <a:rPr lang="en-US" dirty="0"/>
              <a:t>■ Create and use for loops including the enhanced for loop</a:t>
            </a:r>
            <a:br>
              <a:rPr lang="en-US" dirty="0"/>
            </a:br>
            <a:r>
              <a:rPr lang="en-US" dirty="0"/>
              <a:t>■ Create and use do/while loops</a:t>
            </a:r>
            <a:br>
              <a:rPr lang="en-US" dirty="0"/>
            </a:br>
            <a:r>
              <a:rPr lang="en-US" dirty="0"/>
              <a:t>■ Compare loop constructs</a:t>
            </a:r>
            <a:br>
              <a:rPr lang="en-US" dirty="0"/>
            </a:br>
            <a:r>
              <a:rPr lang="en-US" dirty="0"/>
              <a:t>■ Use break and continue</a:t>
            </a: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2</a:t>
            </a:fld>
            <a:endParaRPr lang="fr-FR"/>
          </a:p>
        </p:txBody>
      </p:sp>
      <p:sp>
        <p:nvSpPr>
          <p:cNvPr id="4" name="Espace réservé du pied de page 3">
            <a:extLst>
              <a:ext uri="{FF2B5EF4-FFF2-40B4-BE49-F238E27FC236}">
                <a16:creationId xmlns:a16="http://schemas.microsoft.com/office/drawing/2014/main" xmlns="" id="{DEE31DFE-F822-432F-9341-C56E359C3491}"/>
              </a:ext>
            </a:extLst>
          </p:cNvPr>
          <p:cNvSpPr>
            <a:spLocks noGrp="1"/>
          </p:cNvSpPr>
          <p:nvPr>
            <p:ph type="ftr" sz="quarter" idx="11"/>
          </p:nvPr>
        </p:nvSpPr>
        <p:spPr/>
        <p:txBody>
          <a:bodyPr/>
          <a:lstStyle/>
          <a:p>
            <a:r>
              <a:rPr lang="en-US"/>
              <a:t>Chapter 2 : Operators and Statements                                                                                   Dr Mohamed Amine Mezghich</a:t>
            </a:r>
            <a:endParaRPr lang="fr-FR"/>
          </a:p>
        </p:txBody>
      </p:sp>
    </p:spTree>
    <p:extLst>
      <p:ext uri="{BB962C8B-B14F-4D97-AF65-F5344CB8AC3E}">
        <p14:creationId xmlns:p14="http://schemas.microsoft.com/office/powerpoint/2010/main" val="2538462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3-Working </a:t>
            </a:r>
            <a:r>
              <a:rPr lang="fr-FR" b="1" dirty="0" err="1">
                <a:solidFill>
                  <a:srgbClr val="FF0000"/>
                </a:solidFill>
              </a:rPr>
              <a:t>with</a:t>
            </a:r>
            <a:r>
              <a:rPr lang="fr-FR" b="1" dirty="0">
                <a:solidFill>
                  <a:srgbClr val="FF0000"/>
                </a:solidFill>
              </a:rPr>
              <a:t> </a:t>
            </a:r>
            <a:r>
              <a:rPr lang="fr-FR" b="1" dirty="0" err="1">
                <a:solidFill>
                  <a:srgbClr val="FF0000"/>
                </a:solidFill>
              </a:rPr>
              <a:t>Unary</a:t>
            </a:r>
            <a:r>
              <a:rPr lang="fr-FR" b="1" dirty="0">
                <a:solidFill>
                  <a:srgbClr val="FF0000"/>
                </a:solidFill>
              </a:rPr>
              <a:t> </a:t>
            </a:r>
            <a:r>
              <a:rPr lang="fr-FR" b="1" dirty="0" err="1">
                <a:solidFill>
                  <a:srgbClr val="FF0000"/>
                </a:solidFill>
              </a:rPr>
              <a:t>Operators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10000"/>
          </a:bodyPr>
          <a:lstStyle/>
          <a:p>
            <a:pPr marL="0" indent="0">
              <a:buNone/>
            </a:pPr>
            <a:r>
              <a:rPr lang="en-US" b="1" dirty="0">
                <a:solidFill>
                  <a:srgbClr val="FF0000"/>
                </a:solidFill>
              </a:rPr>
              <a:t>3-1) Logical Complement and Negation Operators </a:t>
            </a:r>
            <a:r>
              <a:rPr lang="en-US" dirty="0"/>
              <a:t/>
            </a:r>
            <a:br>
              <a:rPr lang="en-US" dirty="0"/>
            </a:br>
            <a:r>
              <a:rPr lang="en-US" dirty="0"/>
              <a:t>int x = !5; // DOES NOT COMPILE</a:t>
            </a:r>
            <a:br>
              <a:rPr lang="en-US" dirty="0"/>
            </a:br>
            <a:r>
              <a:rPr lang="en-US" dirty="0" err="1"/>
              <a:t>boolean</a:t>
            </a:r>
            <a:r>
              <a:rPr lang="en-US" dirty="0"/>
              <a:t> y = -true; // DOES NOT COMPILE</a:t>
            </a:r>
            <a:br>
              <a:rPr lang="en-US" dirty="0"/>
            </a:br>
            <a:r>
              <a:rPr lang="en-US" dirty="0" err="1"/>
              <a:t>boolean</a:t>
            </a:r>
            <a:r>
              <a:rPr lang="en-US" dirty="0"/>
              <a:t> z = !0; // DOES NOT COMPILE </a:t>
            </a:r>
            <a:br>
              <a:rPr lang="en-US" dirty="0"/>
            </a:br>
            <a:r>
              <a:rPr lang="en-US" dirty="0"/>
              <a:t>The last statement does not compile because you cannot take the logical complement of a numeric value, nor can you assign an integer to a </a:t>
            </a:r>
            <a:r>
              <a:rPr lang="en-US" dirty="0" err="1"/>
              <a:t>boolean</a:t>
            </a:r>
            <a:r>
              <a:rPr lang="en-US" dirty="0"/>
              <a:t> variable.</a:t>
            </a:r>
          </a:p>
          <a:p>
            <a:pPr marL="0" indent="0" algn="just">
              <a:buNone/>
            </a:pPr>
            <a:r>
              <a:rPr lang="en-US" dirty="0"/>
              <a:t>Keep an eye out for questions on the exam that use the logical complement operator or numeric values with </a:t>
            </a:r>
            <a:r>
              <a:rPr lang="en-US" dirty="0" err="1"/>
              <a:t>boolean</a:t>
            </a:r>
            <a:r>
              <a:rPr lang="en-US" dirty="0"/>
              <a:t> expressions or variables. Unlike some other programming languages, in Java 1 and true are not related in any way, just as 0 and false are not related. </a:t>
            </a: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20</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spTree>
    <p:extLst>
      <p:ext uri="{BB962C8B-B14F-4D97-AF65-F5344CB8AC3E}">
        <p14:creationId xmlns:p14="http://schemas.microsoft.com/office/powerpoint/2010/main" val="646668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3-Working </a:t>
            </a:r>
            <a:r>
              <a:rPr lang="fr-FR" b="1" dirty="0" err="1">
                <a:solidFill>
                  <a:srgbClr val="FF0000"/>
                </a:solidFill>
              </a:rPr>
              <a:t>with</a:t>
            </a:r>
            <a:r>
              <a:rPr lang="fr-FR" b="1" dirty="0">
                <a:solidFill>
                  <a:srgbClr val="FF0000"/>
                </a:solidFill>
              </a:rPr>
              <a:t> </a:t>
            </a:r>
            <a:r>
              <a:rPr lang="fr-FR" b="1" dirty="0" err="1">
                <a:solidFill>
                  <a:srgbClr val="FF0000"/>
                </a:solidFill>
              </a:rPr>
              <a:t>Unary</a:t>
            </a:r>
            <a:r>
              <a:rPr lang="fr-FR" b="1" dirty="0">
                <a:solidFill>
                  <a:srgbClr val="FF0000"/>
                </a:solidFill>
              </a:rPr>
              <a:t> </a:t>
            </a:r>
            <a:r>
              <a:rPr lang="fr-FR" b="1" dirty="0" err="1">
                <a:solidFill>
                  <a:srgbClr val="FF0000"/>
                </a:solidFill>
              </a:rPr>
              <a:t>Operators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20000"/>
          </a:bodyPr>
          <a:lstStyle/>
          <a:p>
            <a:pPr marL="0" indent="0">
              <a:buNone/>
            </a:pPr>
            <a:r>
              <a:rPr lang="en-US" b="1" dirty="0">
                <a:solidFill>
                  <a:srgbClr val="FF0000"/>
                </a:solidFill>
              </a:rPr>
              <a:t>3-2) </a:t>
            </a:r>
            <a:r>
              <a:rPr lang="fr-FR" b="1" dirty="0" err="1">
                <a:solidFill>
                  <a:srgbClr val="FF0000"/>
                </a:solidFill>
              </a:rPr>
              <a:t>Increment</a:t>
            </a:r>
            <a:r>
              <a:rPr lang="fr-FR" b="1" dirty="0">
                <a:solidFill>
                  <a:srgbClr val="FF0000"/>
                </a:solidFill>
              </a:rPr>
              <a:t> and </a:t>
            </a:r>
            <a:r>
              <a:rPr lang="fr-FR" b="1" dirty="0" err="1">
                <a:solidFill>
                  <a:srgbClr val="FF0000"/>
                </a:solidFill>
              </a:rPr>
              <a:t>Decrement</a:t>
            </a:r>
            <a:r>
              <a:rPr lang="fr-FR" b="1" dirty="0">
                <a:solidFill>
                  <a:srgbClr val="FF0000"/>
                </a:solidFill>
              </a:rPr>
              <a:t> </a:t>
            </a:r>
            <a:r>
              <a:rPr lang="fr-FR" b="1" dirty="0" err="1">
                <a:solidFill>
                  <a:srgbClr val="FF0000"/>
                </a:solidFill>
              </a:rPr>
              <a:t>Operators</a:t>
            </a:r>
            <a:r>
              <a:rPr lang="fr-FR" b="1" dirty="0">
                <a:solidFill>
                  <a:srgbClr val="FF0000"/>
                </a:solidFill>
              </a:rPr>
              <a:t> </a:t>
            </a:r>
            <a:r>
              <a:rPr lang="fr-FR" dirty="0"/>
              <a:t/>
            </a:r>
            <a:br>
              <a:rPr lang="fr-FR" dirty="0"/>
            </a:br>
            <a:r>
              <a:rPr lang="en-US" dirty="0"/>
              <a:t>Increment and decrement operators, ++ and --, respectively, can be applied to numeric operands and have the higher order or precedence, as compared to binary operators. In other words, they often get applied first to an expression. </a:t>
            </a:r>
          </a:p>
          <a:p>
            <a:pPr marL="0" indent="0">
              <a:buNone/>
            </a:pPr>
            <a:r>
              <a:rPr lang="en-US" dirty="0">
                <a:solidFill>
                  <a:srgbClr val="0070C0"/>
                </a:solidFill>
              </a:rPr>
              <a:t>If the operator is placed before the operand, referred to as the </a:t>
            </a:r>
            <a:r>
              <a:rPr lang="en-US" i="1" dirty="0">
                <a:solidFill>
                  <a:srgbClr val="0070C0"/>
                </a:solidFill>
              </a:rPr>
              <a:t>pre-increment operator </a:t>
            </a:r>
            <a:r>
              <a:rPr lang="en-US" dirty="0">
                <a:solidFill>
                  <a:srgbClr val="0070C0"/>
                </a:solidFill>
              </a:rPr>
              <a:t>and the </a:t>
            </a:r>
            <a:r>
              <a:rPr lang="en-US" i="1" dirty="0">
                <a:solidFill>
                  <a:srgbClr val="0070C0"/>
                </a:solidFill>
              </a:rPr>
              <a:t>pre-decrement operator</a:t>
            </a:r>
            <a:r>
              <a:rPr lang="en-US" dirty="0">
                <a:solidFill>
                  <a:srgbClr val="0070C0"/>
                </a:solidFill>
              </a:rPr>
              <a:t>, then the operator is applied first and the value return</a:t>
            </a:r>
            <a:br>
              <a:rPr lang="en-US" dirty="0">
                <a:solidFill>
                  <a:srgbClr val="0070C0"/>
                </a:solidFill>
              </a:rPr>
            </a:br>
            <a:r>
              <a:rPr lang="en-US" dirty="0">
                <a:solidFill>
                  <a:srgbClr val="0070C0"/>
                </a:solidFill>
              </a:rPr>
              <a:t>is the </a:t>
            </a:r>
            <a:r>
              <a:rPr lang="en-US" i="1" dirty="0">
                <a:solidFill>
                  <a:srgbClr val="0070C0"/>
                </a:solidFill>
              </a:rPr>
              <a:t>new value </a:t>
            </a:r>
            <a:r>
              <a:rPr lang="en-US" dirty="0">
                <a:solidFill>
                  <a:srgbClr val="0070C0"/>
                </a:solidFill>
              </a:rPr>
              <a:t>of the expression. </a:t>
            </a:r>
          </a:p>
          <a:p>
            <a:pPr marL="0" indent="0">
              <a:buNone/>
            </a:pPr>
            <a:r>
              <a:rPr lang="en-US" dirty="0">
                <a:solidFill>
                  <a:srgbClr val="0070C0"/>
                </a:solidFill>
              </a:rPr>
              <a:t>Alternatively, if the operator is placed after the operand, referred to as the </a:t>
            </a:r>
            <a:r>
              <a:rPr lang="en-US" i="1" dirty="0">
                <a:solidFill>
                  <a:srgbClr val="0070C0"/>
                </a:solidFill>
              </a:rPr>
              <a:t>post-increment operator </a:t>
            </a:r>
            <a:r>
              <a:rPr lang="en-US" dirty="0">
                <a:solidFill>
                  <a:srgbClr val="0070C0"/>
                </a:solidFill>
              </a:rPr>
              <a:t>and the </a:t>
            </a:r>
            <a:r>
              <a:rPr lang="en-US" i="1" dirty="0">
                <a:solidFill>
                  <a:srgbClr val="0070C0"/>
                </a:solidFill>
              </a:rPr>
              <a:t>post-decrement operator</a:t>
            </a:r>
            <a:r>
              <a:rPr lang="en-US" dirty="0">
                <a:solidFill>
                  <a:srgbClr val="0070C0"/>
                </a:solidFill>
              </a:rPr>
              <a:t>, then the </a:t>
            </a:r>
            <a:r>
              <a:rPr lang="en-US" i="1" dirty="0">
                <a:solidFill>
                  <a:srgbClr val="0070C0"/>
                </a:solidFill>
              </a:rPr>
              <a:t>original value </a:t>
            </a:r>
            <a:r>
              <a:rPr lang="en-US" dirty="0">
                <a:solidFill>
                  <a:srgbClr val="0070C0"/>
                </a:solidFill>
              </a:rPr>
              <a:t>of the expression is returned, with operator applied after the value is returned. </a:t>
            </a:r>
            <a:br>
              <a:rPr lang="en-US" dirty="0">
                <a:solidFill>
                  <a:srgbClr val="0070C0"/>
                </a:solidFill>
              </a:rPr>
            </a:br>
            <a:endParaRPr lang="fr-FR" dirty="0">
              <a:solidFill>
                <a:srgbClr val="0070C0"/>
              </a:solidFill>
            </a:endParaRPr>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21</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spTree>
    <p:extLst>
      <p:ext uri="{BB962C8B-B14F-4D97-AF65-F5344CB8AC3E}">
        <p14:creationId xmlns:p14="http://schemas.microsoft.com/office/powerpoint/2010/main" val="3065207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3-Working </a:t>
            </a:r>
            <a:r>
              <a:rPr lang="fr-FR" b="1" dirty="0" err="1">
                <a:solidFill>
                  <a:srgbClr val="FF0000"/>
                </a:solidFill>
              </a:rPr>
              <a:t>with</a:t>
            </a:r>
            <a:r>
              <a:rPr lang="fr-FR" b="1" dirty="0">
                <a:solidFill>
                  <a:srgbClr val="FF0000"/>
                </a:solidFill>
              </a:rPr>
              <a:t> </a:t>
            </a:r>
            <a:r>
              <a:rPr lang="fr-FR" b="1" dirty="0" err="1">
                <a:solidFill>
                  <a:srgbClr val="FF0000"/>
                </a:solidFill>
              </a:rPr>
              <a:t>Unary</a:t>
            </a:r>
            <a:r>
              <a:rPr lang="fr-FR" b="1" dirty="0">
                <a:solidFill>
                  <a:srgbClr val="FF0000"/>
                </a:solidFill>
              </a:rPr>
              <a:t> </a:t>
            </a:r>
            <a:r>
              <a:rPr lang="fr-FR" b="1" dirty="0" err="1">
                <a:solidFill>
                  <a:srgbClr val="FF0000"/>
                </a:solidFill>
              </a:rPr>
              <a:t>Operators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10000"/>
          </a:bodyPr>
          <a:lstStyle/>
          <a:p>
            <a:pPr marL="0" indent="0">
              <a:buNone/>
            </a:pPr>
            <a:r>
              <a:rPr lang="en-US" b="1" dirty="0">
                <a:solidFill>
                  <a:srgbClr val="FF0000"/>
                </a:solidFill>
              </a:rPr>
              <a:t>3-2) </a:t>
            </a:r>
            <a:r>
              <a:rPr lang="fr-FR" b="1" dirty="0" err="1">
                <a:solidFill>
                  <a:srgbClr val="FF0000"/>
                </a:solidFill>
              </a:rPr>
              <a:t>Increment</a:t>
            </a:r>
            <a:r>
              <a:rPr lang="fr-FR" b="1" dirty="0">
                <a:solidFill>
                  <a:srgbClr val="FF0000"/>
                </a:solidFill>
              </a:rPr>
              <a:t> and </a:t>
            </a:r>
            <a:r>
              <a:rPr lang="fr-FR" b="1" dirty="0" err="1">
                <a:solidFill>
                  <a:srgbClr val="FF0000"/>
                </a:solidFill>
              </a:rPr>
              <a:t>Decrement</a:t>
            </a:r>
            <a:r>
              <a:rPr lang="fr-FR" b="1" dirty="0">
                <a:solidFill>
                  <a:srgbClr val="FF0000"/>
                </a:solidFill>
              </a:rPr>
              <a:t> </a:t>
            </a:r>
            <a:r>
              <a:rPr lang="fr-FR" b="1" dirty="0" err="1">
                <a:solidFill>
                  <a:srgbClr val="FF0000"/>
                </a:solidFill>
              </a:rPr>
              <a:t>Operators</a:t>
            </a:r>
            <a:r>
              <a:rPr lang="fr-FR" b="1" dirty="0">
                <a:solidFill>
                  <a:srgbClr val="FF0000"/>
                </a:solidFill>
              </a:rPr>
              <a:t> </a:t>
            </a:r>
            <a:r>
              <a:rPr lang="fr-FR" dirty="0"/>
              <a:t/>
            </a:r>
            <a:br>
              <a:rPr lang="fr-FR" dirty="0"/>
            </a:br>
            <a:r>
              <a:rPr lang="fr-FR" dirty="0"/>
              <a:t>The </a:t>
            </a:r>
            <a:r>
              <a:rPr lang="fr-FR" dirty="0" err="1"/>
              <a:t>following</a:t>
            </a:r>
            <a:r>
              <a:rPr lang="fr-FR" dirty="0"/>
              <a:t> code </a:t>
            </a:r>
            <a:r>
              <a:rPr lang="fr-FR" dirty="0" err="1"/>
              <a:t>snippet</a:t>
            </a:r>
            <a:r>
              <a:rPr lang="fr-FR" dirty="0"/>
              <a:t> </a:t>
            </a:r>
            <a:r>
              <a:rPr lang="fr-FR" dirty="0" err="1"/>
              <a:t>illustrates</a:t>
            </a:r>
            <a:r>
              <a:rPr lang="fr-FR" dirty="0"/>
              <a:t> </a:t>
            </a:r>
            <a:r>
              <a:rPr lang="fr-FR" dirty="0" err="1"/>
              <a:t>this</a:t>
            </a:r>
            <a:r>
              <a:rPr lang="fr-FR" dirty="0"/>
              <a:t> distinction:</a:t>
            </a:r>
            <a:br>
              <a:rPr lang="fr-FR" dirty="0"/>
            </a:br>
            <a:r>
              <a:rPr lang="fr-FR" dirty="0" err="1">
                <a:solidFill>
                  <a:srgbClr val="0070C0"/>
                </a:solidFill>
              </a:rPr>
              <a:t>int</a:t>
            </a:r>
            <a:r>
              <a:rPr lang="fr-FR" dirty="0">
                <a:solidFill>
                  <a:srgbClr val="0070C0"/>
                </a:solidFill>
              </a:rPr>
              <a:t> </a:t>
            </a:r>
            <a:r>
              <a:rPr lang="fr-FR" dirty="0" err="1">
                <a:solidFill>
                  <a:srgbClr val="0070C0"/>
                </a:solidFill>
              </a:rPr>
              <a:t>counter</a:t>
            </a:r>
            <a:r>
              <a:rPr lang="fr-FR" dirty="0">
                <a:solidFill>
                  <a:srgbClr val="0070C0"/>
                </a:solidFill>
              </a:rPr>
              <a:t> = 0;</a:t>
            </a:r>
            <a:br>
              <a:rPr lang="fr-FR" dirty="0">
                <a:solidFill>
                  <a:srgbClr val="0070C0"/>
                </a:solidFill>
              </a:rPr>
            </a:br>
            <a:r>
              <a:rPr lang="fr-FR" dirty="0" err="1">
                <a:solidFill>
                  <a:srgbClr val="0070C0"/>
                </a:solidFill>
              </a:rPr>
              <a:t>System.out.println</a:t>
            </a:r>
            <a:r>
              <a:rPr lang="fr-FR" dirty="0">
                <a:solidFill>
                  <a:srgbClr val="0070C0"/>
                </a:solidFill>
              </a:rPr>
              <a:t>(</a:t>
            </a:r>
            <a:r>
              <a:rPr lang="fr-FR" dirty="0" err="1">
                <a:solidFill>
                  <a:srgbClr val="0070C0"/>
                </a:solidFill>
              </a:rPr>
              <a:t>counter</a:t>
            </a:r>
            <a:r>
              <a:rPr lang="fr-FR" dirty="0">
                <a:solidFill>
                  <a:srgbClr val="0070C0"/>
                </a:solidFill>
              </a:rPr>
              <a:t>); // Outputs 0</a:t>
            </a:r>
            <a:br>
              <a:rPr lang="fr-FR" dirty="0">
                <a:solidFill>
                  <a:srgbClr val="0070C0"/>
                </a:solidFill>
              </a:rPr>
            </a:br>
            <a:r>
              <a:rPr lang="fr-FR" dirty="0" err="1">
                <a:solidFill>
                  <a:srgbClr val="0070C0"/>
                </a:solidFill>
              </a:rPr>
              <a:t>System.out.println</a:t>
            </a:r>
            <a:r>
              <a:rPr lang="fr-FR" dirty="0">
                <a:solidFill>
                  <a:srgbClr val="0070C0"/>
                </a:solidFill>
              </a:rPr>
              <a:t>(++</a:t>
            </a:r>
            <a:r>
              <a:rPr lang="fr-FR" dirty="0" err="1">
                <a:solidFill>
                  <a:srgbClr val="0070C0"/>
                </a:solidFill>
              </a:rPr>
              <a:t>counter</a:t>
            </a:r>
            <a:r>
              <a:rPr lang="fr-FR" dirty="0">
                <a:solidFill>
                  <a:srgbClr val="0070C0"/>
                </a:solidFill>
              </a:rPr>
              <a:t>); // Outputs 1</a:t>
            </a:r>
            <a:br>
              <a:rPr lang="fr-FR" dirty="0">
                <a:solidFill>
                  <a:srgbClr val="0070C0"/>
                </a:solidFill>
              </a:rPr>
            </a:br>
            <a:r>
              <a:rPr lang="fr-FR" dirty="0" err="1">
                <a:solidFill>
                  <a:srgbClr val="0070C0"/>
                </a:solidFill>
              </a:rPr>
              <a:t>System.out.println</a:t>
            </a:r>
            <a:r>
              <a:rPr lang="fr-FR" dirty="0">
                <a:solidFill>
                  <a:srgbClr val="0070C0"/>
                </a:solidFill>
              </a:rPr>
              <a:t>(</a:t>
            </a:r>
            <a:r>
              <a:rPr lang="fr-FR" dirty="0" err="1">
                <a:solidFill>
                  <a:srgbClr val="0070C0"/>
                </a:solidFill>
              </a:rPr>
              <a:t>counter</a:t>
            </a:r>
            <a:r>
              <a:rPr lang="fr-FR" dirty="0">
                <a:solidFill>
                  <a:srgbClr val="0070C0"/>
                </a:solidFill>
              </a:rPr>
              <a:t>); // Outputs 1</a:t>
            </a:r>
            <a:br>
              <a:rPr lang="fr-FR" dirty="0">
                <a:solidFill>
                  <a:srgbClr val="0070C0"/>
                </a:solidFill>
              </a:rPr>
            </a:br>
            <a:r>
              <a:rPr lang="fr-FR" dirty="0" err="1">
                <a:solidFill>
                  <a:srgbClr val="0070C0"/>
                </a:solidFill>
              </a:rPr>
              <a:t>System.out.println</a:t>
            </a:r>
            <a:r>
              <a:rPr lang="fr-FR" dirty="0">
                <a:solidFill>
                  <a:srgbClr val="0070C0"/>
                </a:solidFill>
              </a:rPr>
              <a:t>(</a:t>
            </a:r>
            <a:r>
              <a:rPr lang="fr-FR" dirty="0" err="1">
                <a:solidFill>
                  <a:srgbClr val="0070C0"/>
                </a:solidFill>
              </a:rPr>
              <a:t>counter</a:t>
            </a:r>
            <a:r>
              <a:rPr lang="fr-FR" dirty="0">
                <a:solidFill>
                  <a:srgbClr val="0070C0"/>
                </a:solidFill>
              </a:rPr>
              <a:t>--); // Outputs 1</a:t>
            </a:r>
            <a:br>
              <a:rPr lang="fr-FR" dirty="0">
                <a:solidFill>
                  <a:srgbClr val="0070C0"/>
                </a:solidFill>
              </a:rPr>
            </a:br>
            <a:r>
              <a:rPr lang="fr-FR" dirty="0" err="1">
                <a:solidFill>
                  <a:srgbClr val="0070C0"/>
                </a:solidFill>
              </a:rPr>
              <a:t>System.out.println</a:t>
            </a:r>
            <a:r>
              <a:rPr lang="fr-FR" dirty="0">
                <a:solidFill>
                  <a:srgbClr val="0070C0"/>
                </a:solidFill>
              </a:rPr>
              <a:t>(</a:t>
            </a:r>
            <a:r>
              <a:rPr lang="fr-FR" dirty="0" err="1">
                <a:solidFill>
                  <a:srgbClr val="0070C0"/>
                </a:solidFill>
              </a:rPr>
              <a:t>counter</a:t>
            </a:r>
            <a:r>
              <a:rPr lang="fr-FR" dirty="0">
                <a:solidFill>
                  <a:srgbClr val="0070C0"/>
                </a:solidFill>
              </a:rPr>
              <a:t>); // Outputs 0 </a:t>
            </a:r>
            <a:r>
              <a:rPr lang="fr-FR" dirty="0"/>
              <a:t/>
            </a:r>
            <a:br>
              <a:rPr lang="fr-FR" dirty="0"/>
            </a:br>
            <a:r>
              <a:rPr lang="en-US" dirty="0">
                <a:solidFill>
                  <a:srgbClr val="0070C0"/>
                </a:solidFill>
              </a:rPr>
              <a:t/>
            </a:r>
            <a:br>
              <a:rPr lang="en-US" dirty="0">
                <a:solidFill>
                  <a:srgbClr val="0070C0"/>
                </a:solidFill>
              </a:rPr>
            </a:br>
            <a:endParaRPr lang="fr-FR" dirty="0">
              <a:solidFill>
                <a:srgbClr val="0070C0"/>
              </a:solidFill>
            </a:endParaRPr>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22</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spTree>
    <p:extLst>
      <p:ext uri="{BB962C8B-B14F-4D97-AF65-F5344CB8AC3E}">
        <p14:creationId xmlns:p14="http://schemas.microsoft.com/office/powerpoint/2010/main" val="207407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4-Using </a:t>
            </a:r>
            <a:r>
              <a:rPr lang="fr-FR" b="1" dirty="0" err="1">
                <a:solidFill>
                  <a:srgbClr val="FF0000"/>
                </a:solidFill>
              </a:rPr>
              <a:t>Additional</a:t>
            </a:r>
            <a:r>
              <a:rPr lang="fr-FR" b="1" dirty="0">
                <a:solidFill>
                  <a:srgbClr val="FF0000"/>
                </a:solidFill>
              </a:rPr>
              <a:t> </a:t>
            </a:r>
            <a:r>
              <a:rPr lang="fr-FR" b="1" dirty="0" err="1">
                <a:solidFill>
                  <a:srgbClr val="FF0000"/>
                </a:solidFill>
              </a:rPr>
              <a:t>Binary</a:t>
            </a:r>
            <a:r>
              <a:rPr lang="fr-FR" b="1" dirty="0">
                <a:solidFill>
                  <a:srgbClr val="FF0000"/>
                </a:solidFill>
              </a:rPr>
              <a:t> </a:t>
            </a:r>
            <a:r>
              <a:rPr lang="fr-FR" b="1" dirty="0" err="1">
                <a:solidFill>
                  <a:srgbClr val="FF0000"/>
                </a:solidFill>
              </a:rPr>
              <a:t>Operators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10000"/>
          </a:bodyPr>
          <a:lstStyle/>
          <a:p>
            <a:pPr marL="0" indent="0">
              <a:buNone/>
            </a:pPr>
            <a:r>
              <a:rPr lang="en-US" dirty="0"/>
              <a:t>We’ll now expand our discussion of binary operators to include all other binary operators</a:t>
            </a:r>
            <a:br>
              <a:rPr lang="en-US" dirty="0"/>
            </a:br>
            <a:r>
              <a:rPr lang="en-US" dirty="0"/>
              <a:t>that you’ll need to know for the exam. </a:t>
            </a:r>
          </a:p>
          <a:p>
            <a:pPr marL="0" indent="0">
              <a:buNone/>
            </a:pPr>
            <a:r>
              <a:rPr lang="en-US" dirty="0"/>
              <a:t>This includes operators that perform assignments,</a:t>
            </a:r>
            <a:br>
              <a:rPr lang="en-US" dirty="0"/>
            </a:br>
            <a:r>
              <a:rPr lang="en-US" dirty="0"/>
              <a:t>those that compare arithmetic values and return </a:t>
            </a:r>
            <a:r>
              <a:rPr lang="en-US" dirty="0" err="1"/>
              <a:t>boolean</a:t>
            </a:r>
            <a:r>
              <a:rPr lang="en-US" dirty="0"/>
              <a:t> results, and those that compare</a:t>
            </a:r>
            <a:br>
              <a:rPr lang="en-US" dirty="0"/>
            </a:br>
            <a:r>
              <a:rPr lang="en-US" dirty="0" err="1"/>
              <a:t>boolean</a:t>
            </a:r>
            <a:r>
              <a:rPr lang="en-US" dirty="0"/>
              <a:t> and object values and return </a:t>
            </a:r>
            <a:r>
              <a:rPr lang="en-US" dirty="0" err="1"/>
              <a:t>boolean</a:t>
            </a:r>
            <a:r>
              <a:rPr lang="en-US" dirty="0"/>
              <a:t> results. </a:t>
            </a:r>
            <a:br>
              <a:rPr lang="en-US" dirty="0"/>
            </a:br>
            <a:r>
              <a:rPr lang="fr-FR" dirty="0"/>
              <a:t/>
            </a:r>
            <a:br>
              <a:rPr lang="fr-FR" dirty="0"/>
            </a:br>
            <a:r>
              <a:rPr lang="fr-FR" dirty="0"/>
              <a:t/>
            </a:r>
            <a:br>
              <a:rPr lang="fr-FR" dirty="0"/>
            </a:br>
            <a:r>
              <a:rPr lang="en-US" dirty="0"/>
              <a:t/>
            </a:r>
            <a:br>
              <a:rPr lang="en-US" dirty="0"/>
            </a:br>
            <a:r>
              <a:rPr lang="fr-FR" dirty="0"/>
              <a:t/>
            </a:r>
            <a:br>
              <a:rPr lang="fr-FR" dirty="0"/>
            </a:br>
            <a:r>
              <a:rPr lang="fr-FR" dirty="0"/>
              <a:t/>
            </a:r>
            <a:br>
              <a:rPr lang="fr-FR" dirty="0"/>
            </a:b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23</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spTree>
    <p:extLst>
      <p:ext uri="{BB962C8B-B14F-4D97-AF65-F5344CB8AC3E}">
        <p14:creationId xmlns:p14="http://schemas.microsoft.com/office/powerpoint/2010/main" val="3105439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4-Using </a:t>
            </a:r>
            <a:r>
              <a:rPr lang="fr-FR" b="1" dirty="0" err="1">
                <a:solidFill>
                  <a:srgbClr val="FF0000"/>
                </a:solidFill>
              </a:rPr>
              <a:t>Additional</a:t>
            </a:r>
            <a:r>
              <a:rPr lang="fr-FR" b="1" dirty="0">
                <a:solidFill>
                  <a:srgbClr val="FF0000"/>
                </a:solidFill>
              </a:rPr>
              <a:t> </a:t>
            </a:r>
            <a:r>
              <a:rPr lang="fr-FR" b="1" dirty="0" err="1">
                <a:solidFill>
                  <a:srgbClr val="FF0000"/>
                </a:solidFill>
              </a:rPr>
              <a:t>Binary</a:t>
            </a:r>
            <a:r>
              <a:rPr lang="fr-FR" b="1" dirty="0">
                <a:solidFill>
                  <a:srgbClr val="FF0000"/>
                </a:solidFill>
              </a:rPr>
              <a:t> </a:t>
            </a:r>
            <a:r>
              <a:rPr lang="fr-FR" b="1" dirty="0" err="1">
                <a:solidFill>
                  <a:srgbClr val="FF0000"/>
                </a:solidFill>
              </a:rPr>
              <a:t>Operators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fr-FR" b="1" dirty="0">
                <a:solidFill>
                  <a:srgbClr val="FF0000"/>
                </a:solidFill>
              </a:rPr>
              <a:t>4-1) </a:t>
            </a:r>
            <a:r>
              <a:rPr lang="fr-FR" b="1" dirty="0" err="1">
                <a:solidFill>
                  <a:srgbClr val="FF0000"/>
                </a:solidFill>
              </a:rPr>
              <a:t>Assignment</a:t>
            </a:r>
            <a:r>
              <a:rPr lang="fr-FR" b="1" dirty="0">
                <a:solidFill>
                  <a:srgbClr val="FF0000"/>
                </a:solidFill>
              </a:rPr>
              <a:t> </a:t>
            </a:r>
            <a:r>
              <a:rPr lang="fr-FR" b="1" dirty="0" err="1">
                <a:solidFill>
                  <a:srgbClr val="FF0000"/>
                </a:solidFill>
              </a:rPr>
              <a:t>Operators</a:t>
            </a:r>
            <a:r>
              <a:rPr lang="fr-FR" b="1" dirty="0">
                <a:solidFill>
                  <a:srgbClr val="FF0000"/>
                </a:solidFill>
              </a:rPr>
              <a:t> </a:t>
            </a:r>
            <a:r>
              <a:rPr lang="fr-FR" dirty="0"/>
              <a:t/>
            </a:r>
            <a:br>
              <a:rPr lang="fr-FR" dirty="0"/>
            </a:br>
            <a:r>
              <a:rPr lang="en-US" dirty="0"/>
              <a:t>An </a:t>
            </a:r>
            <a:r>
              <a:rPr lang="en-US" i="1" dirty="0"/>
              <a:t>assignment operator </a:t>
            </a:r>
            <a:r>
              <a:rPr lang="en-US" dirty="0"/>
              <a:t>is a binary operator that modifies, or assigns, the variable on the left-hand side of the operator, with the result of the value on the right-hand side of the equation. The simplest assignment operator is the = assignment, which you have seen already:</a:t>
            </a:r>
            <a:br>
              <a:rPr lang="en-US" dirty="0"/>
            </a:br>
            <a:r>
              <a:rPr lang="en-US" dirty="0"/>
              <a:t>int x = 1;</a:t>
            </a:r>
            <a:br>
              <a:rPr lang="en-US" dirty="0"/>
            </a:br>
            <a:r>
              <a:rPr lang="en-US" dirty="0"/>
              <a:t>This statement assigns x the value of 1. </a:t>
            </a: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24</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spTree>
    <p:extLst>
      <p:ext uri="{BB962C8B-B14F-4D97-AF65-F5344CB8AC3E}">
        <p14:creationId xmlns:p14="http://schemas.microsoft.com/office/powerpoint/2010/main" val="561007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4-Using </a:t>
            </a:r>
            <a:r>
              <a:rPr lang="fr-FR" b="1" dirty="0" err="1">
                <a:solidFill>
                  <a:srgbClr val="FF0000"/>
                </a:solidFill>
              </a:rPr>
              <a:t>Additional</a:t>
            </a:r>
            <a:r>
              <a:rPr lang="fr-FR" b="1" dirty="0">
                <a:solidFill>
                  <a:srgbClr val="FF0000"/>
                </a:solidFill>
              </a:rPr>
              <a:t> </a:t>
            </a:r>
            <a:r>
              <a:rPr lang="fr-FR" b="1" dirty="0" err="1">
                <a:solidFill>
                  <a:srgbClr val="FF0000"/>
                </a:solidFill>
              </a:rPr>
              <a:t>Binary</a:t>
            </a:r>
            <a:r>
              <a:rPr lang="fr-FR" b="1" dirty="0">
                <a:solidFill>
                  <a:srgbClr val="FF0000"/>
                </a:solidFill>
              </a:rPr>
              <a:t> </a:t>
            </a:r>
            <a:r>
              <a:rPr lang="fr-FR" b="1" dirty="0" err="1">
                <a:solidFill>
                  <a:srgbClr val="FF0000"/>
                </a:solidFill>
              </a:rPr>
              <a:t>Operators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fr-FR" b="1" dirty="0">
                <a:solidFill>
                  <a:srgbClr val="FF0000"/>
                </a:solidFill>
              </a:rPr>
              <a:t>4-1) </a:t>
            </a:r>
            <a:r>
              <a:rPr lang="fr-FR" b="1" dirty="0" err="1">
                <a:solidFill>
                  <a:srgbClr val="FF0000"/>
                </a:solidFill>
              </a:rPr>
              <a:t>Assignment</a:t>
            </a:r>
            <a:r>
              <a:rPr lang="fr-FR" b="1" dirty="0">
                <a:solidFill>
                  <a:srgbClr val="FF0000"/>
                </a:solidFill>
              </a:rPr>
              <a:t> </a:t>
            </a:r>
            <a:r>
              <a:rPr lang="fr-FR" b="1" dirty="0" err="1">
                <a:solidFill>
                  <a:srgbClr val="FF0000"/>
                </a:solidFill>
              </a:rPr>
              <a:t>Operators</a:t>
            </a:r>
            <a:r>
              <a:rPr lang="fr-FR" b="1" dirty="0">
                <a:solidFill>
                  <a:srgbClr val="FF0000"/>
                </a:solidFill>
              </a:rPr>
              <a:t> </a:t>
            </a:r>
            <a:r>
              <a:rPr lang="fr-FR" dirty="0"/>
              <a:t/>
            </a:r>
            <a:br>
              <a:rPr lang="fr-FR" dirty="0"/>
            </a:br>
            <a:r>
              <a:rPr lang="en-US" dirty="0"/>
              <a:t>Java will automatically promote from smaller to larger data types, as we saw in the previous section on arithmetic operators, but it will throw a compiler exception if it detects you are trying to convert from larger to smaller data types. </a:t>
            </a:r>
            <a:br>
              <a:rPr lang="en-US" dirty="0"/>
            </a:br>
            <a:r>
              <a:rPr lang="en-US" dirty="0"/>
              <a:t>Let’s return to some examples similar to what you saw in Chapter 1 in order to show how casting can resolve these issues: </a:t>
            </a:r>
            <a:br>
              <a:rPr lang="en-US" dirty="0"/>
            </a:b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25</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spTree>
    <p:extLst>
      <p:ext uri="{BB962C8B-B14F-4D97-AF65-F5344CB8AC3E}">
        <p14:creationId xmlns:p14="http://schemas.microsoft.com/office/powerpoint/2010/main" val="3363601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4-Using </a:t>
            </a:r>
            <a:r>
              <a:rPr lang="fr-FR" b="1" dirty="0" err="1">
                <a:solidFill>
                  <a:srgbClr val="FF0000"/>
                </a:solidFill>
              </a:rPr>
              <a:t>Additional</a:t>
            </a:r>
            <a:r>
              <a:rPr lang="fr-FR" b="1" dirty="0">
                <a:solidFill>
                  <a:srgbClr val="FF0000"/>
                </a:solidFill>
              </a:rPr>
              <a:t> </a:t>
            </a:r>
            <a:r>
              <a:rPr lang="fr-FR" b="1" dirty="0" err="1">
                <a:solidFill>
                  <a:srgbClr val="FF0000"/>
                </a:solidFill>
              </a:rPr>
              <a:t>Binary</a:t>
            </a:r>
            <a:r>
              <a:rPr lang="fr-FR" b="1" dirty="0">
                <a:solidFill>
                  <a:srgbClr val="FF0000"/>
                </a:solidFill>
              </a:rPr>
              <a:t> </a:t>
            </a:r>
            <a:r>
              <a:rPr lang="fr-FR" b="1" dirty="0" err="1">
                <a:solidFill>
                  <a:srgbClr val="FF0000"/>
                </a:solidFill>
              </a:rPr>
              <a:t>Operators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fr-FR" b="1" dirty="0">
                <a:solidFill>
                  <a:srgbClr val="FF0000"/>
                </a:solidFill>
              </a:rPr>
              <a:t>4-1) </a:t>
            </a:r>
            <a:r>
              <a:rPr lang="fr-FR" b="1" dirty="0" err="1">
                <a:solidFill>
                  <a:srgbClr val="FF0000"/>
                </a:solidFill>
              </a:rPr>
              <a:t>Assignment</a:t>
            </a:r>
            <a:r>
              <a:rPr lang="fr-FR" b="1" dirty="0">
                <a:solidFill>
                  <a:srgbClr val="FF0000"/>
                </a:solidFill>
              </a:rPr>
              <a:t> </a:t>
            </a:r>
            <a:r>
              <a:rPr lang="fr-FR" b="1" dirty="0" err="1">
                <a:solidFill>
                  <a:srgbClr val="FF0000"/>
                </a:solidFill>
              </a:rPr>
              <a:t>Operators</a:t>
            </a:r>
            <a:r>
              <a:rPr lang="fr-FR" b="1" dirty="0">
                <a:solidFill>
                  <a:srgbClr val="FF0000"/>
                </a:solidFill>
              </a:rPr>
              <a:t> </a:t>
            </a:r>
            <a:r>
              <a:rPr lang="fr-FR" dirty="0"/>
              <a:t/>
            </a:r>
            <a:br>
              <a:rPr lang="fr-FR" dirty="0"/>
            </a:br>
            <a:r>
              <a:rPr lang="en-US" dirty="0"/>
              <a:t>int x = 1.0; // DOES NOT COMPILE</a:t>
            </a:r>
            <a:br>
              <a:rPr lang="en-US" dirty="0"/>
            </a:br>
            <a:r>
              <a:rPr lang="en-US" dirty="0"/>
              <a:t>short y = 1921222; // DOES NOT COMPILE</a:t>
            </a:r>
            <a:br>
              <a:rPr lang="en-US" dirty="0"/>
            </a:br>
            <a:r>
              <a:rPr lang="en-US" dirty="0"/>
              <a:t>int z = 9f; // DOES NOT COMPILE</a:t>
            </a:r>
            <a:br>
              <a:rPr lang="en-US" dirty="0"/>
            </a:br>
            <a:r>
              <a:rPr lang="en-US" dirty="0"/>
              <a:t>long t = 192301398193810323; // DOES NOT COMPILE </a:t>
            </a:r>
            <a:br>
              <a:rPr lang="en-US" dirty="0"/>
            </a:br>
            <a:r>
              <a:rPr lang="en-US" dirty="0"/>
              <a:t/>
            </a:r>
            <a:br>
              <a:rPr lang="en-US" dirty="0"/>
            </a:b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26</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spTree>
    <p:extLst>
      <p:ext uri="{BB962C8B-B14F-4D97-AF65-F5344CB8AC3E}">
        <p14:creationId xmlns:p14="http://schemas.microsoft.com/office/powerpoint/2010/main" val="10518044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4-Using </a:t>
            </a:r>
            <a:r>
              <a:rPr lang="fr-FR" b="1" dirty="0" err="1">
                <a:solidFill>
                  <a:srgbClr val="FF0000"/>
                </a:solidFill>
              </a:rPr>
              <a:t>Additional</a:t>
            </a:r>
            <a:r>
              <a:rPr lang="fr-FR" b="1" dirty="0">
                <a:solidFill>
                  <a:srgbClr val="FF0000"/>
                </a:solidFill>
              </a:rPr>
              <a:t> </a:t>
            </a:r>
            <a:r>
              <a:rPr lang="fr-FR" b="1" dirty="0" err="1">
                <a:solidFill>
                  <a:srgbClr val="FF0000"/>
                </a:solidFill>
              </a:rPr>
              <a:t>Binary</a:t>
            </a:r>
            <a:r>
              <a:rPr lang="fr-FR" b="1" dirty="0">
                <a:solidFill>
                  <a:srgbClr val="FF0000"/>
                </a:solidFill>
              </a:rPr>
              <a:t> </a:t>
            </a:r>
            <a:r>
              <a:rPr lang="fr-FR" b="1" dirty="0" err="1">
                <a:solidFill>
                  <a:srgbClr val="FF0000"/>
                </a:solidFill>
              </a:rPr>
              <a:t>Operators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a:bodyPr>
          <a:lstStyle/>
          <a:p>
            <a:pPr marL="0" indent="0">
              <a:buNone/>
            </a:pPr>
            <a:r>
              <a:rPr lang="fr-FR" b="1" dirty="0">
                <a:solidFill>
                  <a:srgbClr val="FF0000"/>
                </a:solidFill>
              </a:rPr>
              <a:t>4-2) Casting Primitive Values</a:t>
            </a:r>
            <a:r>
              <a:rPr lang="fr-FR" dirty="0">
                <a:solidFill>
                  <a:srgbClr val="FF0000"/>
                </a:solidFill>
              </a:rPr>
              <a:t> </a:t>
            </a:r>
            <a:r>
              <a:rPr lang="fr-FR" dirty="0"/>
              <a:t/>
            </a:r>
            <a:br>
              <a:rPr lang="fr-FR" dirty="0"/>
            </a:br>
            <a:r>
              <a:rPr lang="en-US" dirty="0"/>
              <a:t>We can fix the examples in the previous section by casting the results to a smaller data</a:t>
            </a:r>
            <a:br>
              <a:rPr lang="en-US" dirty="0"/>
            </a:br>
            <a:r>
              <a:rPr lang="en-US" dirty="0"/>
              <a:t>type. Casting primitives is required any time you are going from a larger numerical data</a:t>
            </a:r>
            <a:br>
              <a:rPr lang="en-US" dirty="0"/>
            </a:br>
            <a:r>
              <a:rPr lang="en-US" dirty="0"/>
              <a:t>type to a smaller numerical data type, or converting from a ﬂoating-point number to an</a:t>
            </a:r>
            <a:br>
              <a:rPr lang="en-US" dirty="0"/>
            </a:br>
            <a:r>
              <a:rPr lang="en-US" dirty="0"/>
              <a:t>integral value. </a:t>
            </a:r>
            <a:br>
              <a:rPr lang="en-US" dirty="0"/>
            </a:br>
            <a:r>
              <a:rPr lang="en-US" dirty="0">
                <a:solidFill>
                  <a:srgbClr val="0070C0"/>
                </a:solidFill>
              </a:rPr>
              <a:t>int x = (int)1.0;</a:t>
            </a:r>
            <a:br>
              <a:rPr lang="en-US" dirty="0">
                <a:solidFill>
                  <a:srgbClr val="0070C0"/>
                </a:solidFill>
              </a:rPr>
            </a:br>
            <a:r>
              <a:rPr lang="en-US" dirty="0">
                <a:solidFill>
                  <a:srgbClr val="0070C0"/>
                </a:solidFill>
              </a:rPr>
              <a:t>short y = (short)1921222; // Stored as 20678 </a:t>
            </a:r>
            <a:br>
              <a:rPr lang="en-US" dirty="0">
                <a:solidFill>
                  <a:srgbClr val="0070C0"/>
                </a:solidFill>
              </a:rPr>
            </a:br>
            <a:r>
              <a:rPr lang="fr-FR" dirty="0" err="1">
                <a:solidFill>
                  <a:srgbClr val="0070C0"/>
                </a:solidFill>
              </a:rPr>
              <a:t>int</a:t>
            </a:r>
            <a:r>
              <a:rPr lang="fr-FR" dirty="0">
                <a:solidFill>
                  <a:srgbClr val="0070C0"/>
                </a:solidFill>
              </a:rPr>
              <a:t> z = (</a:t>
            </a:r>
            <a:r>
              <a:rPr lang="fr-FR" dirty="0" err="1">
                <a:solidFill>
                  <a:srgbClr val="0070C0"/>
                </a:solidFill>
              </a:rPr>
              <a:t>int</a:t>
            </a:r>
            <a:r>
              <a:rPr lang="fr-FR" dirty="0">
                <a:solidFill>
                  <a:srgbClr val="0070C0"/>
                </a:solidFill>
              </a:rPr>
              <a:t>)9l;</a:t>
            </a:r>
            <a:br>
              <a:rPr lang="fr-FR" dirty="0">
                <a:solidFill>
                  <a:srgbClr val="0070C0"/>
                </a:solidFill>
              </a:rPr>
            </a:br>
            <a:r>
              <a:rPr lang="fr-FR" dirty="0">
                <a:solidFill>
                  <a:srgbClr val="0070C0"/>
                </a:solidFill>
              </a:rPr>
              <a:t>long t = 192301398193810323L; </a:t>
            </a:r>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27</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spTree>
    <p:extLst>
      <p:ext uri="{BB962C8B-B14F-4D97-AF65-F5344CB8AC3E}">
        <p14:creationId xmlns:p14="http://schemas.microsoft.com/office/powerpoint/2010/main" val="2024356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4-Using </a:t>
            </a:r>
            <a:r>
              <a:rPr lang="fr-FR" b="1" dirty="0" err="1">
                <a:solidFill>
                  <a:srgbClr val="FF0000"/>
                </a:solidFill>
              </a:rPr>
              <a:t>Additional</a:t>
            </a:r>
            <a:r>
              <a:rPr lang="fr-FR" b="1" dirty="0">
                <a:solidFill>
                  <a:srgbClr val="FF0000"/>
                </a:solidFill>
              </a:rPr>
              <a:t> </a:t>
            </a:r>
            <a:r>
              <a:rPr lang="fr-FR" b="1" dirty="0" err="1">
                <a:solidFill>
                  <a:srgbClr val="FF0000"/>
                </a:solidFill>
              </a:rPr>
              <a:t>Binary</a:t>
            </a:r>
            <a:r>
              <a:rPr lang="fr-FR" b="1" dirty="0">
                <a:solidFill>
                  <a:srgbClr val="FF0000"/>
                </a:solidFill>
              </a:rPr>
              <a:t> </a:t>
            </a:r>
            <a:r>
              <a:rPr lang="fr-FR" b="1" dirty="0" err="1">
                <a:solidFill>
                  <a:srgbClr val="FF0000"/>
                </a:solidFill>
              </a:rPr>
              <a:t>Operators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10000"/>
          </a:bodyPr>
          <a:lstStyle/>
          <a:p>
            <a:pPr marL="0" indent="0">
              <a:buNone/>
            </a:pPr>
            <a:r>
              <a:rPr lang="fr-FR" b="1" dirty="0">
                <a:solidFill>
                  <a:srgbClr val="FF0000"/>
                </a:solidFill>
              </a:rPr>
              <a:t>4-2) Casting Primitive Values</a:t>
            </a:r>
            <a:r>
              <a:rPr lang="fr-FR" dirty="0">
                <a:solidFill>
                  <a:srgbClr val="FF0000"/>
                </a:solidFill>
              </a:rPr>
              <a:t> </a:t>
            </a:r>
            <a:r>
              <a:rPr lang="fr-FR" dirty="0"/>
              <a:t/>
            </a:r>
            <a:br>
              <a:rPr lang="fr-FR" dirty="0"/>
            </a:br>
            <a:r>
              <a:rPr lang="en-US" dirty="0"/>
              <a:t>Let’s return to one of our earlier examples for a moment:</a:t>
            </a:r>
            <a:br>
              <a:rPr lang="en-US" dirty="0"/>
            </a:br>
            <a:r>
              <a:rPr lang="en-US" b="1" dirty="0">
                <a:solidFill>
                  <a:srgbClr val="0070C0"/>
                </a:solidFill>
              </a:rPr>
              <a:t>short x = 10;</a:t>
            </a:r>
            <a:br>
              <a:rPr lang="en-US" b="1" dirty="0">
                <a:solidFill>
                  <a:srgbClr val="0070C0"/>
                </a:solidFill>
              </a:rPr>
            </a:br>
            <a:r>
              <a:rPr lang="en-US" b="1" dirty="0">
                <a:solidFill>
                  <a:srgbClr val="0070C0"/>
                </a:solidFill>
              </a:rPr>
              <a:t>short y = 3;</a:t>
            </a:r>
            <a:br>
              <a:rPr lang="en-US" b="1" dirty="0">
                <a:solidFill>
                  <a:srgbClr val="0070C0"/>
                </a:solidFill>
              </a:rPr>
            </a:br>
            <a:r>
              <a:rPr lang="en-US" b="1" dirty="0">
                <a:solidFill>
                  <a:srgbClr val="0070C0"/>
                </a:solidFill>
              </a:rPr>
              <a:t>short z = x * y; // DOES NOT COMPILE </a:t>
            </a:r>
            <a:r>
              <a:rPr lang="en-US" dirty="0"/>
              <a:t/>
            </a:r>
            <a:br>
              <a:rPr lang="en-US" dirty="0"/>
            </a:br>
            <a:r>
              <a:rPr lang="en-US" dirty="0"/>
              <a:t>Based on everything you have learned up until now, can you understand why the last line of this statement will not compile? If you remember, short values are automatically</a:t>
            </a:r>
            <a:br>
              <a:rPr lang="en-US" dirty="0"/>
            </a:br>
            <a:r>
              <a:rPr lang="en-US" dirty="0"/>
              <a:t>promoted to int when applying any arithmetic operator, with the resulting value being of</a:t>
            </a:r>
            <a:br>
              <a:rPr lang="en-US" dirty="0"/>
            </a:br>
            <a:r>
              <a:rPr lang="en-US" dirty="0"/>
              <a:t>type int. Trying to set a short variable to an int results in a compiler error, as Java thinks</a:t>
            </a:r>
            <a:br>
              <a:rPr lang="en-US" dirty="0"/>
            </a:br>
            <a:r>
              <a:rPr lang="en-US" dirty="0"/>
              <a:t>you are trying to implicitly convert from a larger data type to a smaller one. </a:t>
            </a:r>
            <a:endParaRPr lang="fr-FR" dirty="0">
              <a:solidFill>
                <a:srgbClr val="0070C0"/>
              </a:solidFill>
            </a:endParaRPr>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28</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spTree>
    <p:extLst>
      <p:ext uri="{BB962C8B-B14F-4D97-AF65-F5344CB8AC3E}">
        <p14:creationId xmlns:p14="http://schemas.microsoft.com/office/powerpoint/2010/main" val="26393831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4-Using </a:t>
            </a:r>
            <a:r>
              <a:rPr lang="fr-FR" b="1" dirty="0" err="1">
                <a:solidFill>
                  <a:srgbClr val="FF0000"/>
                </a:solidFill>
              </a:rPr>
              <a:t>Additional</a:t>
            </a:r>
            <a:r>
              <a:rPr lang="fr-FR" b="1" dirty="0">
                <a:solidFill>
                  <a:srgbClr val="FF0000"/>
                </a:solidFill>
              </a:rPr>
              <a:t> </a:t>
            </a:r>
            <a:r>
              <a:rPr lang="fr-FR" b="1" dirty="0" err="1">
                <a:solidFill>
                  <a:srgbClr val="FF0000"/>
                </a:solidFill>
              </a:rPr>
              <a:t>Binary</a:t>
            </a:r>
            <a:r>
              <a:rPr lang="fr-FR" b="1" dirty="0">
                <a:solidFill>
                  <a:srgbClr val="FF0000"/>
                </a:solidFill>
              </a:rPr>
              <a:t> </a:t>
            </a:r>
            <a:r>
              <a:rPr lang="fr-FR" b="1" dirty="0" err="1">
                <a:solidFill>
                  <a:srgbClr val="FF0000"/>
                </a:solidFill>
              </a:rPr>
              <a:t>Operators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a:bodyPr>
          <a:lstStyle/>
          <a:p>
            <a:pPr marL="0" indent="0">
              <a:buNone/>
            </a:pPr>
            <a:r>
              <a:rPr lang="fr-FR" b="1" dirty="0">
                <a:solidFill>
                  <a:srgbClr val="FF0000"/>
                </a:solidFill>
              </a:rPr>
              <a:t>4-2) Casting Primitive Values</a:t>
            </a:r>
            <a:r>
              <a:rPr lang="fr-FR" dirty="0">
                <a:solidFill>
                  <a:srgbClr val="FF0000"/>
                </a:solidFill>
              </a:rPr>
              <a:t> </a:t>
            </a:r>
            <a:r>
              <a:rPr lang="fr-FR" dirty="0"/>
              <a:t/>
            </a:r>
            <a:br>
              <a:rPr lang="fr-FR" dirty="0"/>
            </a:br>
            <a:r>
              <a:rPr lang="en-US" dirty="0"/>
              <a:t>There are times that you may want to override the default behavior of the compiler. For example, in the preceding example, we know the result of 10 * 3 is 30, which can easily fit into a short variable. If you need the result to be a short, though, you can override this behavior by casting the result of the multiplication:</a:t>
            </a:r>
            <a:br>
              <a:rPr lang="en-US" dirty="0"/>
            </a:br>
            <a:r>
              <a:rPr lang="en-US" dirty="0">
                <a:solidFill>
                  <a:srgbClr val="0070C0"/>
                </a:solidFill>
              </a:rPr>
              <a:t>short x = 10;</a:t>
            </a:r>
            <a:br>
              <a:rPr lang="en-US" dirty="0">
                <a:solidFill>
                  <a:srgbClr val="0070C0"/>
                </a:solidFill>
              </a:rPr>
            </a:br>
            <a:r>
              <a:rPr lang="en-US" dirty="0">
                <a:solidFill>
                  <a:srgbClr val="0070C0"/>
                </a:solidFill>
              </a:rPr>
              <a:t>short y = 3;</a:t>
            </a:r>
            <a:br>
              <a:rPr lang="en-US" dirty="0">
                <a:solidFill>
                  <a:srgbClr val="0070C0"/>
                </a:solidFill>
              </a:rPr>
            </a:br>
            <a:r>
              <a:rPr lang="en-US" dirty="0">
                <a:solidFill>
                  <a:srgbClr val="0070C0"/>
                </a:solidFill>
              </a:rPr>
              <a:t>short z = (short)(x * y); </a:t>
            </a:r>
            <a:r>
              <a:rPr lang="en-US" dirty="0"/>
              <a:t/>
            </a:r>
            <a:br>
              <a:rPr lang="en-US" dirty="0"/>
            </a:br>
            <a:endParaRPr lang="fr-FR" dirty="0">
              <a:solidFill>
                <a:srgbClr val="0070C0"/>
              </a:solidFill>
            </a:endParaRPr>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29</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spTree>
    <p:extLst>
      <p:ext uri="{BB962C8B-B14F-4D97-AF65-F5344CB8AC3E}">
        <p14:creationId xmlns:p14="http://schemas.microsoft.com/office/powerpoint/2010/main" val="723510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942535" y="982132"/>
            <a:ext cx="10508567" cy="1303867"/>
          </a:xfrm>
        </p:spPr>
        <p:txBody>
          <a:bodyPr>
            <a:normAutofit/>
          </a:bodyPr>
          <a:lstStyle/>
          <a:p>
            <a:r>
              <a:rPr lang="fr-FR" b="1" dirty="0">
                <a:solidFill>
                  <a:srgbClr val="FF0000"/>
                </a:solidFill>
              </a:rPr>
              <a:t>1- </a:t>
            </a:r>
            <a:r>
              <a:rPr lang="fr-FR" b="1" dirty="0" err="1">
                <a:solidFill>
                  <a:srgbClr val="FF0000"/>
                </a:solidFill>
              </a:rPr>
              <a:t>Understanding</a:t>
            </a:r>
            <a:r>
              <a:rPr lang="fr-FR" b="1" dirty="0">
                <a:solidFill>
                  <a:srgbClr val="FF0000"/>
                </a:solidFill>
              </a:rPr>
              <a:t> Java </a:t>
            </a:r>
            <a:r>
              <a:rPr lang="fr-FR" b="1" dirty="0" err="1">
                <a:solidFill>
                  <a:srgbClr val="FF0000"/>
                </a:solidFill>
              </a:rPr>
              <a:t>Operators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algn="just"/>
            <a:r>
              <a:rPr lang="en-US" dirty="0"/>
              <a:t>A Java </a:t>
            </a:r>
            <a:r>
              <a:rPr lang="en-US" i="1" dirty="0"/>
              <a:t>operator </a:t>
            </a:r>
            <a:r>
              <a:rPr lang="en-US" dirty="0"/>
              <a:t>is a special symbol that can be applied to a set of variables, values, or literals—referred to as operands—and that returns a result. Three ﬂavors of operators are available in Java: unary, binary, and ternary. These types of operators can be applied to one, two, or three operands, respectively. </a:t>
            </a:r>
          </a:p>
          <a:p>
            <a:pPr algn="just"/>
            <a:r>
              <a:rPr lang="en-US" dirty="0"/>
              <a:t>For the OCA exam, you’ll need know a specific subset of Java operators, how to apply them, and the order in which they should be applied. </a:t>
            </a:r>
            <a:br>
              <a:rPr lang="en-US" dirty="0"/>
            </a:b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3</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spTree>
    <p:extLst>
      <p:ext uri="{BB962C8B-B14F-4D97-AF65-F5344CB8AC3E}">
        <p14:creationId xmlns:p14="http://schemas.microsoft.com/office/powerpoint/2010/main" val="2756161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4-Using </a:t>
            </a:r>
            <a:r>
              <a:rPr lang="fr-FR" b="1" dirty="0" err="1">
                <a:solidFill>
                  <a:srgbClr val="FF0000"/>
                </a:solidFill>
              </a:rPr>
              <a:t>Additional</a:t>
            </a:r>
            <a:r>
              <a:rPr lang="fr-FR" b="1" dirty="0">
                <a:solidFill>
                  <a:srgbClr val="FF0000"/>
                </a:solidFill>
              </a:rPr>
              <a:t> </a:t>
            </a:r>
            <a:r>
              <a:rPr lang="fr-FR" b="1" dirty="0" err="1">
                <a:solidFill>
                  <a:srgbClr val="FF0000"/>
                </a:solidFill>
              </a:rPr>
              <a:t>Binary</a:t>
            </a:r>
            <a:r>
              <a:rPr lang="fr-FR" b="1" dirty="0">
                <a:solidFill>
                  <a:srgbClr val="FF0000"/>
                </a:solidFill>
              </a:rPr>
              <a:t> </a:t>
            </a:r>
            <a:r>
              <a:rPr lang="fr-FR" b="1" dirty="0" err="1">
                <a:solidFill>
                  <a:srgbClr val="FF0000"/>
                </a:solidFill>
              </a:rPr>
              <a:t>Operators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a:bodyPr>
          <a:lstStyle/>
          <a:p>
            <a:pPr marL="0" indent="0">
              <a:buNone/>
            </a:pPr>
            <a:r>
              <a:rPr lang="fr-FR" b="1" dirty="0">
                <a:solidFill>
                  <a:srgbClr val="FF0000"/>
                </a:solidFill>
              </a:rPr>
              <a:t>4-3) Compound </a:t>
            </a:r>
            <a:r>
              <a:rPr lang="fr-FR" b="1" dirty="0" err="1">
                <a:solidFill>
                  <a:srgbClr val="FF0000"/>
                </a:solidFill>
              </a:rPr>
              <a:t>Assignment</a:t>
            </a:r>
            <a:r>
              <a:rPr lang="fr-FR" b="1" dirty="0">
                <a:solidFill>
                  <a:srgbClr val="FF0000"/>
                </a:solidFill>
              </a:rPr>
              <a:t> </a:t>
            </a:r>
            <a:r>
              <a:rPr lang="fr-FR" b="1" dirty="0" err="1">
                <a:solidFill>
                  <a:srgbClr val="FF0000"/>
                </a:solidFill>
              </a:rPr>
              <a:t>Operators</a:t>
            </a:r>
            <a:r>
              <a:rPr lang="fr-FR" b="1" dirty="0">
                <a:solidFill>
                  <a:srgbClr val="FF0000"/>
                </a:solidFill>
              </a:rPr>
              <a:t> </a:t>
            </a:r>
            <a:r>
              <a:rPr lang="fr-FR" dirty="0"/>
              <a:t/>
            </a:r>
            <a:br>
              <a:rPr lang="fr-FR" dirty="0"/>
            </a:br>
            <a:r>
              <a:rPr lang="en-US" dirty="0"/>
              <a:t>Besides the simple assignment operator, =, there are also numerous </a:t>
            </a:r>
            <a:r>
              <a:rPr lang="en-US" i="1" dirty="0"/>
              <a:t>compound assignment</a:t>
            </a:r>
            <a:br>
              <a:rPr lang="en-US" i="1" dirty="0"/>
            </a:br>
            <a:r>
              <a:rPr lang="en-US" i="1" dirty="0"/>
              <a:t>operators</a:t>
            </a:r>
            <a:r>
              <a:rPr lang="en-US" dirty="0"/>
              <a:t>. Only two of the compound operators listed in Table 2.1 are required for the</a:t>
            </a:r>
            <a:br>
              <a:rPr lang="en-US" dirty="0"/>
            </a:br>
            <a:r>
              <a:rPr lang="en-US" dirty="0"/>
              <a:t>exam, += and -=.</a:t>
            </a:r>
          </a:p>
          <a:p>
            <a:pPr marL="0" indent="0">
              <a:buNone/>
            </a:pPr>
            <a:r>
              <a:rPr lang="en-US" dirty="0"/>
              <a:t> Complex operators are really just glorified forms of the simple assignment operator, with a built-in arithmetic or logical operation that applies the left- and right-hand sides of the statement and stores the resulting value in a variable in the left-hand side of the statement. </a:t>
            </a:r>
            <a:br>
              <a:rPr lang="en-US" dirty="0"/>
            </a:b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30</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spTree>
    <p:extLst>
      <p:ext uri="{BB962C8B-B14F-4D97-AF65-F5344CB8AC3E}">
        <p14:creationId xmlns:p14="http://schemas.microsoft.com/office/powerpoint/2010/main" val="762182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4-Using </a:t>
            </a:r>
            <a:r>
              <a:rPr lang="fr-FR" b="1" dirty="0" err="1">
                <a:solidFill>
                  <a:srgbClr val="FF0000"/>
                </a:solidFill>
              </a:rPr>
              <a:t>Additional</a:t>
            </a:r>
            <a:r>
              <a:rPr lang="fr-FR" b="1" dirty="0">
                <a:solidFill>
                  <a:srgbClr val="FF0000"/>
                </a:solidFill>
              </a:rPr>
              <a:t> </a:t>
            </a:r>
            <a:r>
              <a:rPr lang="fr-FR" b="1" dirty="0" err="1">
                <a:solidFill>
                  <a:srgbClr val="FF0000"/>
                </a:solidFill>
              </a:rPr>
              <a:t>Binary</a:t>
            </a:r>
            <a:r>
              <a:rPr lang="fr-FR" b="1" dirty="0">
                <a:solidFill>
                  <a:srgbClr val="FF0000"/>
                </a:solidFill>
              </a:rPr>
              <a:t> </a:t>
            </a:r>
            <a:r>
              <a:rPr lang="fr-FR" b="1" dirty="0" err="1">
                <a:solidFill>
                  <a:srgbClr val="FF0000"/>
                </a:solidFill>
              </a:rPr>
              <a:t>Operators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a:bodyPr>
          <a:lstStyle/>
          <a:p>
            <a:pPr marL="0" indent="0">
              <a:buNone/>
            </a:pPr>
            <a:r>
              <a:rPr lang="fr-FR" b="1" dirty="0">
                <a:solidFill>
                  <a:srgbClr val="FF0000"/>
                </a:solidFill>
              </a:rPr>
              <a:t>4-3) Compound </a:t>
            </a:r>
            <a:r>
              <a:rPr lang="fr-FR" b="1" dirty="0" err="1">
                <a:solidFill>
                  <a:srgbClr val="FF0000"/>
                </a:solidFill>
              </a:rPr>
              <a:t>Assignment</a:t>
            </a:r>
            <a:r>
              <a:rPr lang="fr-FR" b="1" dirty="0">
                <a:solidFill>
                  <a:srgbClr val="FF0000"/>
                </a:solidFill>
              </a:rPr>
              <a:t> </a:t>
            </a:r>
            <a:r>
              <a:rPr lang="fr-FR" b="1" dirty="0" err="1">
                <a:solidFill>
                  <a:srgbClr val="FF0000"/>
                </a:solidFill>
              </a:rPr>
              <a:t>Operators</a:t>
            </a:r>
            <a:r>
              <a:rPr lang="fr-FR" b="1" dirty="0">
                <a:solidFill>
                  <a:srgbClr val="FF0000"/>
                </a:solidFill>
              </a:rPr>
              <a:t> </a:t>
            </a:r>
            <a:r>
              <a:rPr lang="fr-FR" dirty="0"/>
              <a:t/>
            </a:r>
            <a:br>
              <a:rPr lang="fr-FR" dirty="0"/>
            </a:br>
            <a:r>
              <a:rPr lang="en-US" dirty="0"/>
              <a:t>For example, the following two statements after the declaration of x and z are</a:t>
            </a:r>
            <a:br>
              <a:rPr lang="en-US" dirty="0"/>
            </a:br>
            <a:r>
              <a:rPr lang="en-US" dirty="0"/>
              <a:t>equivalent:</a:t>
            </a:r>
            <a:br>
              <a:rPr lang="en-US" dirty="0"/>
            </a:br>
            <a:r>
              <a:rPr lang="en-US" dirty="0">
                <a:solidFill>
                  <a:srgbClr val="0070C0"/>
                </a:solidFill>
              </a:rPr>
              <a:t>int x = 2, z = 3;</a:t>
            </a:r>
            <a:br>
              <a:rPr lang="en-US" dirty="0">
                <a:solidFill>
                  <a:srgbClr val="0070C0"/>
                </a:solidFill>
              </a:rPr>
            </a:br>
            <a:r>
              <a:rPr lang="en-US" dirty="0">
                <a:solidFill>
                  <a:srgbClr val="0070C0"/>
                </a:solidFill>
              </a:rPr>
              <a:t>x = x * z; // Simple assignment operator</a:t>
            </a:r>
            <a:br>
              <a:rPr lang="en-US" dirty="0">
                <a:solidFill>
                  <a:srgbClr val="0070C0"/>
                </a:solidFill>
              </a:rPr>
            </a:br>
            <a:r>
              <a:rPr lang="en-US" dirty="0">
                <a:solidFill>
                  <a:srgbClr val="0070C0"/>
                </a:solidFill>
              </a:rPr>
              <a:t>x *= z; // Compound assignment operator </a:t>
            </a:r>
            <a:r>
              <a:rPr lang="en-US" dirty="0"/>
              <a:t/>
            </a:r>
            <a:br>
              <a:rPr lang="en-US" dirty="0"/>
            </a:br>
            <a:r>
              <a:rPr lang="en-US" dirty="0"/>
              <a:t/>
            </a:r>
            <a:br>
              <a:rPr lang="en-US" dirty="0"/>
            </a:br>
            <a:r>
              <a:rPr lang="en-US" b="1" dirty="0">
                <a:solidFill>
                  <a:srgbClr val="FF0000"/>
                </a:solidFill>
              </a:rPr>
              <a:t>if x was not already defined, then the expression x *= z would not compile!</a:t>
            </a:r>
            <a:r>
              <a:rPr lang="en-US" dirty="0"/>
              <a:t/>
            </a:r>
            <a:br>
              <a:rPr lang="en-US" dirty="0"/>
            </a:b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31</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spTree>
    <p:extLst>
      <p:ext uri="{BB962C8B-B14F-4D97-AF65-F5344CB8AC3E}">
        <p14:creationId xmlns:p14="http://schemas.microsoft.com/office/powerpoint/2010/main" val="3363516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4-Using </a:t>
            </a:r>
            <a:r>
              <a:rPr lang="fr-FR" b="1" dirty="0" err="1">
                <a:solidFill>
                  <a:srgbClr val="FF0000"/>
                </a:solidFill>
              </a:rPr>
              <a:t>Additional</a:t>
            </a:r>
            <a:r>
              <a:rPr lang="fr-FR" b="1" dirty="0">
                <a:solidFill>
                  <a:srgbClr val="FF0000"/>
                </a:solidFill>
              </a:rPr>
              <a:t> </a:t>
            </a:r>
            <a:r>
              <a:rPr lang="fr-FR" b="1" dirty="0" err="1">
                <a:solidFill>
                  <a:srgbClr val="FF0000"/>
                </a:solidFill>
              </a:rPr>
              <a:t>Binary</a:t>
            </a:r>
            <a:r>
              <a:rPr lang="fr-FR" b="1" dirty="0">
                <a:solidFill>
                  <a:srgbClr val="FF0000"/>
                </a:solidFill>
              </a:rPr>
              <a:t> </a:t>
            </a:r>
            <a:r>
              <a:rPr lang="fr-FR" b="1" dirty="0" err="1">
                <a:solidFill>
                  <a:srgbClr val="FF0000"/>
                </a:solidFill>
              </a:rPr>
              <a:t>Operators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556932"/>
            <a:ext cx="9601196" cy="3691468"/>
          </a:xfrm>
        </p:spPr>
        <p:txBody>
          <a:bodyPr>
            <a:normAutofit fontScale="92500" lnSpcReduction="20000"/>
          </a:bodyPr>
          <a:lstStyle/>
          <a:p>
            <a:pPr marL="0" indent="0">
              <a:buNone/>
            </a:pPr>
            <a:r>
              <a:rPr lang="fr-FR" b="1" dirty="0">
                <a:solidFill>
                  <a:srgbClr val="FF0000"/>
                </a:solidFill>
              </a:rPr>
              <a:t>4-3) Compound </a:t>
            </a:r>
            <a:r>
              <a:rPr lang="fr-FR" b="1" dirty="0" err="1">
                <a:solidFill>
                  <a:srgbClr val="FF0000"/>
                </a:solidFill>
              </a:rPr>
              <a:t>Assignment</a:t>
            </a:r>
            <a:r>
              <a:rPr lang="fr-FR" b="1" dirty="0">
                <a:solidFill>
                  <a:srgbClr val="FF0000"/>
                </a:solidFill>
              </a:rPr>
              <a:t> </a:t>
            </a:r>
            <a:r>
              <a:rPr lang="fr-FR" b="1" dirty="0" err="1">
                <a:solidFill>
                  <a:srgbClr val="FF0000"/>
                </a:solidFill>
              </a:rPr>
              <a:t>Operators</a:t>
            </a:r>
            <a:r>
              <a:rPr lang="fr-FR" b="1" dirty="0">
                <a:solidFill>
                  <a:srgbClr val="FF0000"/>
                </a:solidFill>
              </a:rPr>
              <a:t> </a:t>
            </a:r>
            <a:r>
              <a:rPr lang="fr-FR" dirty="0"/>
              <a:t/>
            </a:r>
            <a:br>
              <a:rPr lang="fr-FR" dirty="0"/>
            </a:br>
            <a:r>
              <a:rPr lang="en-US" dirty="0"/>
              <a:t>For example, consider the following example, in which the last line will not compile due to the result being promoted to a long and assigned to an int variable:</a:t>
            </a:r>
            <a:br>
              <a:rPr lang="en-US" dirty="0"/>
            </a:br>
            <a:r>
              <a:rPr lang="en-US" b="1" dirty="0">
                <a:solidFill>
                  <a:srgbClr val="FF0000"/>
                </a:solidFill>
              </a:rPr>
              <a:t>long x = 10;</a:t>
            </a:r>
            <a:br>
              <a:rPr lang="en-US" b="1" dirty="0">
                <a:solidFill>
                  <a:srgbClr val="FF0000"/>
                </a:solidFill>
              </a:rPr>
            </a:br>
            <a:r>
              <a:rPr lang="en-US" b="1" dirty="0">
                <a:solidFill>
                  <a:srgbClr val="FF0000"/>
                </a:solidFill>
              </a:rPr>
              <a:t>int y = 5;</a:t>
            </a:r>
            <a:br>
              <a:rPr lang="en-US" b="1" dirty="0">
                <a:solidFill>
                  <a:srgbClr val="FF0000"/>
                </a:solidFill>
              </a:rPr>
            </a:br>
            <a:r>
              <a:rPr lang="en-US" b="1" dirty="0">
                <a:solidFill>
                  <a:srgbClr val="FF0000"/>
                </a:solidFill>
              </a:rPr>
              <a:t>y = y * x; // DOES NOT COMPILE </a:t>
            </a:r>
            <a:r>
              <a:rPr lang="en-US" dirty="0"/>
              <a:t/>
            </a:r>
            <a:br>
              <a:rPr lang="en-US" dirty="0"/>
            </a:br>
            <a:r>
              <a:rPr lang="en-US" dirty="0"/>
              <a:t>Based on the last two sections, you should be able to spot the problem in the last line.</a:t>
            </a:r>
            <a:br>
              <a:rPr lang="en-US" dirty="0"/>
            </a:br>
            <a:r>
              <a:rPr lang="en-US" dirty="0"/>
              <a:t>This last line could be fixed with an explicit cast to (int), but there’s a better way using the compound assignment operator:</a:t>
            </a:r>
            <a:br>
              <a:rPr lang="en-US" dirty="0"/>
            </a:br>
            <a:r>
              <a:rPr lang="en-US" b="1" dirty="0">
                <a:solidFill>
                  <a:srgbClr val="FF0000"/>
                </a:solidFill>
              </a:rPr>
              <a:t>long x = 10;</a:t>
            </a:r>
            <a:br>
              <a:rPr lang="en-US" b="1" dirty="0">
                <a:solidFill>
                  <a:srgbClr val="FF0000"/>
                </a:solidFill>
              </a:rPr>
            </a:br>
            <a:r>
              <a:rPr lang="en-US" b="1" dirty="0">
                <a:solidFill>
                  <a:srgbClr val="FF0000"/>
                </a:solidFill>
              </a:rPr>
              <a:t>int y = 5;</a:t>
            </a:r>
            <a:br>
              <a:rPr lang="en-US" b="1" dirty="0">
                <a:solidFill>
                  <a:srgbClr val="FF0000"/>
                </a:solidFill>
              </a:rPr>
            </a:br>
            <a:r>
              <a:rPr lang="en-US" b="1" dirty="0">
                <a:solidFill>
                  <a:srgbClr val="FF0000"/>
                </a:solidFill>
              </a:rPr>
              <a:t>y *= x; </a:t>
            </a:r>
            <a:endParaRPr lang="fr-FR" b="1" dirty="0">
              <a:solidFill>
                <a:srgbClr val="FF0000"/>
              </a:solidFill>
            </a:endParaRPr>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32</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spTree>
    <p:extLst>
      <p:ext uri="{BB962C8B-B14F-4D97-AF65-F5344CB8AC3E}">
        <p14:creationId xmlns:p14="http://schemas.microsoft.com/office/powerpoint/2010/main" val="18771601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4-Using </a:t>
            </a:r>
            <a:r>
              <a:rPr lang="fr-FR" b="1" dirty="0" err="1">
                <a:solidFill>
                  <a:srgbClr val="FF0000"/>
                </a:solidFill>
              </a:rPr>
              <a:t>Additional</a:t>
            </a:r>
            <a:r>
              <a:rPr lang="fr-FR" b="1" dirty="0">
                <a:solidFill>
                  <a:srgbClr val="FF0000"/>
                </a:solidFill>
              </a:rPr>
              <a:t> </a:t>
            </a:r>
            <a:r>
              <a:rPr lang="fr-FR" b="1" dirty="0" err="1">
                <a:solidFill>
                  <a:srgbClr val="FF0000"/>
                </a:solidFill>
              </a:rPr>
              <a:t>Binary</a:t>
            </a:r>
            <a:r>
              <a:rPr lang="fr-FR" b="1" dirty="0">
                <a:solidFill>
                  <a:srgbClr val="FF0000"/>
                </a:solidFill>
              </a:rPr>
              <a:t> </a:t>
            </a:r>
            <a:r>
              <a:rPr lang="fr-FR" b="1" dirty="0" err="1">
                <a:solidFill>
                  <a:srgbClr val="FF0000"/>
                </a:solidFill>
              </a:rPr>
              <a:t>Operators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556932"/>
            <a:ext cx="9601196" cy="3691468"/>
          </a:xfrm>
        </p:spPr>
        <p:txBody>
          <a:bodyPr>
            <a:normAutofit/>
          </a:bodyPr>
          <a:lstStyle/>
          <a:p>
            <a:pPr marL="0" indent="0">
              <a:buNone/>
            </a:pPr>
            <a:r>
              <a:rPr lang="fr-FR" b="1" dirty="0">
                <a:solidFill>
                  <a:srgbClr val="FF0000"/>
                </a:solidFill>
              </a:rPr>
              <a:t>4-3) Compound </a:t>
            </a:r>
            <a:r>
              <a:rPr lang="fr-FR" b="1" dirty="0" err="1">
                <a:solidFill>
                  <a:srgbClr val="FF0000"/>
                </a:solidFill>
              </a:rPr>
              <a:t>Assignment</a:t>
            </a:r>
            <a:r>
              <a:rPr lang="fr-FR" b="1" dirty="0">
                <a:solidFill>
                  <a:srgbClr val="FF0000"/>
                </a:solidFill>
              </a:rPr>
              <a:t> </a:t>
            </a:r>
            <a:r>
              <a:rPr lang="fr-FR" b="1" dirty="0" err="1">
                <a:solidFill>
                  <a:srgbClr val="FF0000"/>
                </a:solidFill>
              </a:rPr>
              <a:t>Operators</a:t>
            </a:r>
            <a:r>
              <a:rPr lang="fr-FR" b="1" dirty="0">
                <a:solidFill>
                  <a:srgbClr val="FF0000"/>
                </a:solidFill>
              </a:rPr>
              <a:t> </a:t>
            </a:r>
            <a:r>
              <a:rPr lang="fr-FR" dirty="0"/>
              <a:t/>
            </a:r>
            <a:br>
              <a:rPr lang="fr-FR" dirty="0"/>
            </a:br>
            <a:r>
              <a:rPr lang="en-US" dirty="0"/>
              <a:t>The compound operator will first cast x to a long, apply the multiplication of two long values, and then cast the result to an int. Unlike the previous example, in which the compiler threw an exception, in this example we see that the compiler will </a:t>
            </a:r>
            <a:r>
              <a:rPr lang="en-US" b="1" dirty="0">
                <a:solidFill>
                  <a:srgbClr val="0070C0"/>
                </a:solidFill>
              </a:rPr>
              <a:t>automatically</a:t>
            </a:r>
            <a:r>
              <a:rPr lang="en-US" dirty="0"/>
              <a:t> cast the resulting value to the data type of the value on the left-hand side of the compound operator. </a:t>
            </a:r>
            <a:br>
              <a:rPr lang="en-US" dirty="0"/>
            </a:br>
            <a:endParaRPr lang="fr-FR" b="1" dirty="0">
              <a:solidFill>
                <a:srgbClr val="FF0000"/>
              </a:solidFill>
            </a:endParaRPr>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33</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spTree>
    <p:extLst>
      <p:ext uri="{BB962C8B-B14F-4D97-AF65-F5344CB8AC3E}">
        <p14:creationId xmlns:p14="http://schemas.microsoft.com/office/powerpoint/2010/main" val="16001328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4-Using </a:t>
            </a:r>
            <a:r>
              <a:rPr lang="fr-FR" b="1" dirty="0" err="1">
                <a:solidFill>
                  <a:srgbClr val="FF0000"/>
                </a:solidFill>
              </a:rPr>
              <a:t>Additional</a:t>
            </a:r>
            <a:r>
              <a:rPr lang="fr-FR" b="1" dirty="0">
                <a:solidFill>
                  <a:srgbClr val="FF0000"/>
                </a:solidFill>
              </a:rPr>
              <a:t> </a:t>
            </a:r>
            <a:r>
              <a:rPr lang="fr-FR" b="1" dirty="0" err="1">
                <a:solidFill>
                  <a:srgbClr val="FF0000"/>
                </a:solidFill>
              </a:rPr>
              <a:t>Binary</a:t>
            </a:r>
            <a:r>
              <a:rPr lang="fr-FR" b="1" dirty="0">
                <a:solidFill>
                  <a:srgbClr val="FF0000"/>
                </a:solidFill>
              </a:rPr>
              <a:t> </a:t>
            </a:r>
            <a:r>
              <a:rPr lang="fr-FR" b="1" dirty="0" err="1">
                <a:solidFill>
                  <a:srgbClr val="FF0000"/>
                </a:solidFill>
              </a:rPr>
              <a:t>Operators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10000"/>
          </a:bodyPr>
          <a:lstStyle/>
          <a:p>
            <a:pPr marL="0" indent="0">
              <a:buNone/>
            </a:pPr>
            <a:r>
              <a:rPr lang="fr-FR" b="1" dirty="0">
                <a:solidFill>
                  <a:srgbClr val="FF0000"/>
                </a:solidFill>
              </a:rPr>
              <a:t>4-4) </a:t>
            </a:r>
            <a:r>
              <a:rPr lang="fr-FR" b="1" dirty="0" err="1">
                <a:solidFill>
                  <a:srgbClr val="FF0000"/>
                </a:solidFill>
              </a:rPr>
              <a:t>Relational</a:t>
            </a:r>
            <a:r>
              <a:rPr lang="fr-FR" b="1" dirty="0">
                <a:solidFill>
                  <a:srgbClr val="FF0000"/>
                </a:solidFill>
              </a:rPr>
              <a:t> </a:t>
            </a:r>
            <a:r>
              <a:rPr lang="fr-FR" b="1" dirty="0" err="1">
                <a:solidFill>
                  <a:srgbClr val="FF0000"/>
                </a:solidFill>
              </a:rPr>
              <a:t>Operators</a:t>
            </a:r>
            <a:r>
              <a:rPr lang="fr-FR" b="1" dirty="0">
                <a:solidFill>
                  <a:srgbClr val="FF0000"/>
                </a:solidFill>
              </a:rPr>
              <a:t> </a:t>
            </a:r>
            <a:r>
              <a:rPr lang="fr-FR" dirty="0"/>
              <a:t/>
            </a:r>
            <a:br>
              <a:rPr lang="fr-FR" dirty="0"/>
            </a:br>
            <a:r>
              <a:rPr lang="en-US" dirty="0"/>
              <a:t>We now move on to </a:t>
            </a:r>
            <a:r>
              <a:rPr lang="en-US" i="1" dirty="0"/>
              <a:t>relational operators</a:t>
            </a:r>
            <a:r>
              <a:rPr lang="en-US" dirty="0"/>
              <a:t>, which compare two expressions and return a</a:t>
            </a:r>
            <a:br>
              <a:rPr lang="en-US" dirty="0"/>
            </a:br>
            <a:r>
              <a:rPr lang="en-US" dirty="0" err="1"/>
              <a:t>boolean</a:t>
            </a:r>
            <a:r>
              <a:rPr lang="en-US" dirty="0"/>
              <a:t> value. The first four relational operators (see Table 2.3) are applied to numeric</a:t>
            </a:r>
            <a:br>
              <a:rPr lang="en-US" dirty="0"/>
            </a:br>
            <a:r>
              <a:rPr lang="en-US" dirty="0"/>
              <a:t>primitive data types only. If the two numeric operands are not of the same data type, the smaller one is promoted in the manner as previously discussed. </a:t>
            </a:r>
            <a:br>
              <a:rPr lang="en-US" dirty="0"/>
            </a:br>
            <a:r>
              <a:rPr lang="fr-FR" dirty="0"/>
              <a:t/>
            </a:r>
            <a:br>
              <a:rPr lang="fr-FR" dirty="0"/>
            </a:br>
            <a:r>
              <a:rPr lang="fr-FR" dirty="0"/>
              <a:t/>
            </a:r>
            <a:br>
              <a:rPr lang="fr-FR" dirty="0"/>
            </a:br>
            <a:r>
              <a:rPr lang="fr-FR" dirty="0"/>
              <a:t/>
            </a:r>
            <a:br>
              <a:rPr lang="fr-FR" dirty="0"/>
            </a:br>
            <a:r>
              <a:rPr lang="fr-FR" dirty="0"/>
              <a:t/>
            </a:r>
            <a:br>
              <a:rPr lang="fr-FR" dirty="0"/>
            </a:b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34</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pic>
        <p:nvPicPr>
          <p:cNvPr id="5" name="Image 4">
            <a:extLst>
              <a:ext uri="{FF2B5EF4-FFF2-40B4-BE49-F238E27FC236}">
                <a16:creationId xmlns:a16="http://schemas.microsoft.com/office/drawing/2014/main" xmlns="" id="{4300EF11-190E-4E01-9C9B-625210E43E9A}"/>
              </a:ext>
            </a:extLst>
          </p:cNvPr>
          <p:cNvPicPr>
            <a:picLocks noChangeAspect="1"/>
          </p:cNvPicPr>
          <p:nvPr/>
        </p:nvPicPr>
        <p:blipFill>
          <a:blip r:embed="rId2"/>
          <a:stretch>
            <a:fillRect/>
          </a:stretch>
        </p:blipFill>
        <p:spPr>
          <a:xfrm>
            <a:off x="3018396" y="4252431"/>
            <a:ext cx="5836334" cy="1716569"/>
          </a:xfrm>
          <a:prstGeom prst="rect">
            <a:avLst/>
          </a:prstGeom>
        </p:spPr>
      </p:pic>
    </p:spTree>
    <p:extLst>
      <p:ext uri="{BB962C8B-B14F-4D97-AF65-F5344CB8AC3E}">
        <p14:creationId xmlns:p14="http://schemas.microsoft.com/office/powerpoint/2010/main" val="28078267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4-Using </a:t>
            </a:r>
            <a:r>
              <a:rPr lang="fr-FR" b="1" dirty="0" err="1">
                <a:solidFill>
                  <a:srgbClr val="FF0000"/>
                </a:solidFill>
              </a:rPr>
              <a:t>Additional</a:t>
            </a:r>
            <a:r>
              <a:rPr lang="fr-FR" b="1" dirty="0">
                <a:solidFill>
                  <a:srgbClr val="FF0000"/>
                </a:solidFill>
              </a:rPr>
              <a:t> </a:t>
            </a:r>
            <a:r>
              <a:rPr lang="fr-FR" b="1" dirty="0" err="1">
                <a:solidFill>
                  <a:srgbClr val="FF0000"/>
                </a:solidFill>
              </a:rPr>
              <a:t>Binary</a:t>
            </a:r>
            <a:r>
              <a:rPr lang="fr-FR" b="1" dirty="0">
                <a:solidFill>
                  <a:srgbClr val="FF0000"/>
                </a:solidFill>
              </a:rPr>
              <a:t> </a:t>
            </a:r>
            <a:r>
              <a:rPr lang="fr-FR" b="1" dirty="0" err="1">
                <a:solidFill>
                  <a:srgbClr val="FF0000"/>
                </a:solidFill>
              </a:rPr>
              <a:t>Operators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20000"/>
          </a:bodyPr>
          <a:lstStyle/>
          <a:p>
            <a:pPr marL="0" indent="0">
              <a:buNone/>
            </a:pPr>
            <a:r>
              <a:rPr lang="fr-FR" b="1" dirty="0">
                <a:solidFill>
                  <a:srgbClr val="FF0000"/>
                </a:solidFill>
              </a:rPr>
              <a:t>4-4) </a:t>
            </a:r>
            <a:r>
              <a:rPr lang="fr-FR" b="1" dirty="0" err="1">
                <a:solidFill>
                  <a:srgbClr val="FF0000"/>
                </a:solidFill>
              </a:rPr>
              <a:t>Relational</a:t>
            </a:r>
            <a:r>
              <a:rPr lang="fr-FR" b="1" dirty="0">
                <a:solidFill>
                  <a:srgbClr val="FF0000"/>
                </a:solidFill>
              </a:rPr>
              <a:t> </a:t>
            </a:r>
            <a:r>
              <a:rPr lang="fr-FR" b="1" dirty="0" err="1">
                <a:solidFill>
                  <a:srgbClr val="FF0000"/>
                </a:solidFill>
              </a:rPr>
              <a:t>Operators</a:t>
            </a:r>
            <a:r>
              <a:rPr lang="fr-FR" b="1" dirty="0">
                <a:solidFill>
                  <a:srgbClr val="FF0000"/>
                </a:solidFill>
              </a:rPr>
              <a:t> </a:t>
            </a:r>
            <a:r>
              <a:rPr lang="fr-FR" dirty="0"/>
              <a:t/>
            </a:r>
            <a:br>
              <a:rPr lang="fr-FR" dirty="0"/>
            </a:br>
            <a:r>
              <a:rPr lang="en-US" dirty="0"/>
              <a:t>Let’s look at examples of these operators in action:</a:t>
            </a:r>
            <a:br>
              <a:rPr lang="en-US" dirty="0"/>
            </a:br>
            <a:r>
              <a:rPr lang="en-US" dirty="0">
                <a:solidFill>
                  <a:srgbClr val="0070C0"/>
                </a:solidFill>
              </a:rPr>
              <a:t>int x = 10, y = 20, z = 10;</a:t>
            </a:r>
            <a:br>
              <a:rPr lang="en-US" dirty="0">
                <a:solidFill>
                  <a:srgbClr val="0070C0"/>
                </a:solidFill>
              </a:rPr>
            </a:br>
            <a:r>
              <a:rPr lang="en-US" dirty="0" err="1">
                <a:solidFill>
                  <a:srgbClr val="0070C0"/>
                </a:solidFill>
              </a:rPr>
              <a:t>System.out.println</a:t>
            </a:r>
            <a:r>
              <a:rPr lang="en-US" dirty="0">
                <a:solidFill>
                  <a:srgbClr val="0070C0"/>
                </a:solidFill>
              </a:rPr>
              <a:t>(x &lt; y); // Outputs true</a:t>
            </a:r>
            <a:br>
              <a:rPr lang="en-US" dirty="0">
                <a:solidFill>
                  <a:srgbClr val="0070C0"/>
                </a:solidFill>
              </a:rPr>
            </a:br>
            <a:r>
              <a:rPr lang="en-US" dirty="0" err="1">
                <a:solidFill>
                  <a:srgbClr val="0070C0"/>
                </a:solidFill>
              </a:rPr>
              <a:t>System.out.println</a:t>
            </a:r>
            <a:r>
              <a:rPr lang="en-US" dirty="0">
                <a:solidFill>
                  <a:srgbClr val="0070C0"/>
                </a:solidFill>
              </a:rPr>
              <a:t>(x &lt;= y); // Outputs true</a:t>
            </a:r>
            <a:br>
              <a:rPr lang="en-US" dirty="0">
                <a:solidFill>
                  <a:srgbClr val="0070C0"/>
                </a:solidFill>
              </a:rPr>
            </a:br>
            <a:r>
              <a:rPr lang="en-US" dirty="0" err="1">
                <a:solidFill>
                  <a:srgbClr val="0070C0"/>
                </a:solidFill>
              </a:rPr>
              <a:t>System.out.println</a:t>
            </a:r>
            <a:r>
              <a:rPr lang="en-US" dirty="0">
                <a:solidFill>
                  <a:srgbClr val="0070C0"/>
                </a:solidFill>
              </a:rPr>
              <a:t>(x &gt;= z); // Outputs true</a:t>
            </a:r>
            <a:br>
              <a:rPr lang="en-US" dirty="0">
                <a:solidFill>
                  <a:srgbClr val="0070C0"/>
                </a:solidFill>
              </a:rPr>
            </a:br>
            <a:r>
              <a:rPr lang="en-US" dirty="0" err="1">
                <a:solidFill>
                  <a:srgbClr val="0070C0"/>
                </a:solidFill>
              </a:rPr>
              <a:t>System.out.println</a:t>
            </a:r>
            <a:r>
              <a:rPr lang="en-US" dirty="0">
                <a:solidFill>
                  <a:srgbClr val="0070C0"/>
                </a:solidFill>
              </a:rPr>
              <a:t>(x &gt; z); // Outputs false</a:t>
            </a:r>
            <a:r>
              <a:rPr lang="en-US" dirty="0"/>
              <a:t/>
            </a:r>
            <a:br>
              <a:rPr lang="en-US" dirty="0"/>
            </a:br>
            <a:r>
              <a:rPr lang="en-US" dirty="0"/>
              <a:t>Notice that the last example outputs false, because although x and z are the same</a:t>
            </a:r>
            <a:br>
              <a:rPr lang="en-US" dirty="0"/>
            </a:br>
            <a:r>
              <a:rPr lang="en-US" dirty="0"/>
              <a:t>value, x is not strictly greater than z.</a:t>
            </a:r>
            <a:br>
              <a:rPr lang="en-US" dirty="0"/>
            </a:br>
            <a:r>
              <a:rPr lang="en-US" dirty="0"/>
              <a:t>The fifth relational operator (Table 2.4) is applied to object references and classes or</a:t>
            </a:r>
            <a:br>
              <a:rPr lang="en-US" dirty="0"/>
            </a:br>
            <a:r>
              <a:rPr lang="en-US" dirty="0"/>
              <a:t>interfaces. </a:t>
            </a: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35</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spTree>
    <p:extLst>
      <p:ext uri="{BB962C8B-B14F-4D97-AF65-F5344CB8AC3E}">
        <p14:creationId xmlns:p14="http://schemas.microsoft.com/office/powerpoint/2010/main" val="4132561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4-Using </a:t>
            </a:r>
            <a:r>
              <a:rPr lang="fr-FR" b="1" dirty="0" err="1">
                <a:solidFill>
                  <a:srgbClr val="FF0000"/>
                </a:solidFill>
              </a:rPr>
              <a:t>Additional</a:t>
            </a:r>
            <a:r>
              <a:rPr lang="fr-FR" b="1" dirty="0">
                <a:solidFill>
                  <a:srgbClr val="FF0000"/>
                </a:solidFill>
              </a:rPr>
              <a:t> </a:t>
            </a:r>
            <a:r>
              <a:rPr lang="fr-FR" b="1" dirty="0" err="1">
                <a:solidFill>
                  <a:srgbClr val="FF0000"/>
                </a:solidFill>
              </a:rPr>
              <a:t>Binary</a:t>
            </a:r>
            <a:r>
              <a:rPr lang="fr-FR" b="1" dirty="0">
                <a:solidFill>
                  <a:srgbClr val="FF0000"/>
                </a:solidFill>
              </a:rPr>
              <a:t> </a:t>
            </a:r>
            <a:r>
              <a:rPr lang="fr-FR" b="1" dirty="0" err="1">
                <a:solidFill>
                  <a:srgbClr val="FF0000"/>
                </a:solidFill>
              </a:rPr>
              <a:t>Operators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20000"/>
          </a:bodyPr>
          <a:lstStyle/>
          <a:p>
            <a:pPr marL="0" indent="0">
              <a:buNone/>
            </a:pPr>
            <a:r>
              <a:rPr lang="fr-FR" b="1" dirty="0">
                <a:solidFill>
                  <a:srgbClr val="FF0000"/>
                </a:solidFill>
              </a:rPr>
              <a:t>4-4) </a:t>
            </a:r>
            <a:r>
              <a:rPr lang="fr-FR" b="1" dirty="0" err="1">
                <a:solidFill>
                  <a:srgbClr val="FF0000"/>
                </a:solidFill>
              </a:rPr>
              <a:t>Relational</a:t>
            </a:r>
            <a:r>
              <a:rPr lang="fr-FR" b="1" dirty="0">
                <a:solidFill>
                  <a:srgbClr val="FF0000"/>
                </a:solidFill>
              </a:rPr>
              <a:t> </a:t>
            </a:r>
            <a:r>
              <a:rPr lang="fr-FR" b="1" dirty="0" err="1">
                <a:solidFill>
                  <a:srgbClr val="FF0000"/>
                </a:solidFill>
              </a:rPr>
              <a:t>Operators</a:t>
            </a:r>
            <a:r>
              <a:rPr lang="fr-FR" b="1" dirty="0">
                <a:solidFill>
                  <a:srgbClr val="FF0000"/>
                </a:solidFill>
              </a:rPr>
              <a:t> </a:t>
            </a:r>
            <a:r>
              <a:rPr lang="fr-FR" dirty="0"/>
              <a:t/>
            </a:r>
            <a:br>
              <a:rPr lang="fr-FR" dirty="0"/>
            </a:b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r>
              <a:rPr lang="en-US" dirty="0"/>
              <a:t>The </a:t>
            </a:r>
            <a:r>
              <a:rPr lang="en-US" dirty="0" err="1"/>
              <a:t>instanceof</a:t>
            </a:r>
            <a:r>
              <a:rPr lang="en-US" dirty="0"/>
              <a:t> operator, while useful for determining whether an arbitrary object is a</a:t>
            </a:r>
            <a:br>
              <a:rPr lang="en-US" dirty="0"/>
            </a:br>
            <a:r>
              <a:rPr lang="en-US" dirty="0"/>
              <a:t>member of a particular class or interface, is out of scope for the OCA exam. </a:t>
            </a:r>
            <a:br>
              <a:rPr lang="en-US" dirty="0"/>
            </a:b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36</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pic>
        <p:nvPicPr>
          <p:cNvPr id="5" name="Image 4">
            <a:extLst>
              <a:ext uri="{FF2B5EF4-FFF2-40B4-BE49-F238E27FC236}">
                <a16:creationId xmlns:a16="http://schemas.microsoft.com/office/drawing/2014/main" xmlns="" id="{66D5D559-7022-4CF2-BF0B-A3B212E6844F}"/>
              </a:ext>
            </a:extLst>
          </p:cNvPr>
          <p:cNvPicPr>
            <a:picLocks noChangeAspect="1"/>
          </p:cNvPicPr>
          <p:nvPr/>
        </p:nvPicPr>
        <p:blipFill>
          <a:blip r:embed="rId2"/>
          <a:stretch>
            <a:fillRect/>
          </a:stretch>
        </p:blipFill>
        <p:spPr>
          <a:xfrm>
            <a:off x="1962590" y="3305711"/>
            <a:ext cx="7905750" cy="1524000"/>
          </a:xfrm>
          <a:prstGeom prst="rect">
            <a:avLst/>
          </a:prstGeom>
        </p:spPr>
      </p:pic>
    </p:spTree>
    <p:extLst>
      <p:ext uri="{BB962C8B-B14F-4D97-AF65-F5344CB8AC3E}">
        <p14:creationId xmlns:p14="http://schemas.microsoft.com/office/powerpoint/2010/main" val="1045168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4-Using </a:t>
            </a:r>
            <a:r>
              <a:rPr lang="fr-FR" b="1" dirty="0" err="1">
                <a:solidFill>
                  <a:srgbClr val="FF0000"/>
                </a:solidFill>
              </a:rPr>
              <a:t>Additional</a:t>
            </a:r>
            <a:r>
              <a:rPr lang="fr-FR" b="1" dirty="0">
                <a:solidFill>
                  <a:srgbClr val="FF0000"/>
                </a:solidFill>
              </a:rPr>
              <a:t> </a:t>
            </a:r>
            <a:r>
              <a:rPr lang="fr-FR" b="1" dirty="0" err="1">
                <a:solidFill>
                  <a:srgbClr val="FF0000"/>
                </a:solidFill>
              </a:rPr>
              <a:t>Binary</a:t>
            </a:r>
            <a:r>
              <a:rPr lang="fr-FR" b="1" dirty="0">
                <a:solidFill>
                  <a:srgbClr val="FF0000"/>
                </a:solidFill>
              </a:rPr>
              <a:t> </a:t>
            </a:r>
            <a:r>
              <a:rPr lang="fr-FR" b="1" dirty="0" err="1">
                <a:solidFill>
                  <a:srgbClr val="FF0000"/>
                </a:solidFill>
              </a:rPr>
              <a:t>Operators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20000"/>
          </a:bodyPr>
          <a:lstStyle/>
          <a:p>
            <a:pPr marL="0" indent="0">
              <a:buNone/>
            </a:pPr>
            <a:r>
              <a:rPr lang="fr-FR" b="1" dirty="0">
                <a:solidFill>
                  <a:srgbClr val="FF0000"/>
                </a:solidFill>
              </a:rPr>
              <a:t>4-5) </a:t>
            </a:r>
            <a:r>
              <a:rPr lang="fr-FR" b="1" dirty="0" err="1">
                <a:solidFill>
                  <a:srgbClr val="FF0000"/>
                </a:solidFill>
              </a:rPr>
              <a:t>Logical</a:t>
            </a:r>
            <a:r>
              <a:rPr lang="fr-FR" b="1" dirty="0">
                <a:solidFill>
                  <a:srgbClr val="FF0000"/>
                </a:solidFill>
              </a:rPr>
              <a:t> </a:t>
            </a:r>
            <a:r>
              <a:rPr lang="fr-FR" b="1" dirty="0" err="1">
                <a:solidFill>
                  <a:srgbClr val="FF0000"/>
                </a:solidFill>
              </a:rPr>
              <a:t>Operators</a:t>
            </a:r>
            <a:r>
              <a:rPr lang="fr-FR" b="1" dirty="0">
                <a:solidFill>
                  <a:srgbClr val="FF0000"/>
                </a:solidFill>
              </a:rPr>
              <a:t> </a:t>
            </a:r>
            <a:r>
              <a:rPr lang="fr-FR" dirty="0"/>
              <a:t/>
            </a:r>
            <a:br>
              <a:rPr lang="fr-FR" dirty="0"/>
            </a:br>
            <a:r>
              <a:rPr lang="fr-FR" dirty="0"/>
              <a:t/>
            </a:r>
            <a:br>
              <a:rPr lang="fr-FR" dirty="0"/>
            </a:br>
            <a:r>
              <a:rPr lang="en-US" dirty="0"/>
              <a:t>You should familiarize with the truth tables in Figure 2.1, where x and y are assumed to</a:t>
            </a:r>
            <a:br>
              <a:rPr lang="en-US" dirty="0"/>
            </a:br>
            <a:r>
              <a:rPr lang="en-US" dirty="0"/>
              <a:t>be </a:t>
            </a:r>
            <a:r>
              <a:rPr lang="en-US" dirty="0" err="1"/>
              <a:t>boolean</a:t>
            </a:r>
            <a:r>
              <a:rPr lang="en-US" dirty="0"/>
              <a:t> data types. </a:t>
            </a:r>
            <a:br>
              <a:rPr lang="en-US" dirty="0"/>
            </a:br>
            <a:r>
              <a:rPr lang="fr-FR" dirty="0"/>
              <a:t/>
            </a:r>
            <a:br>
              <a:rPr lang="fr-FR" dirty="0"/>
            </a:br>
            <a:r>
              <a:rPr lang="fr-FR" dirty="0"/>
              <a:t/>
            </a:r>
            <a:br>
              <a:rPr lang="fr-FR" dirty="0"/>
            </a:br>
            <a:r>
              <a:rPr lang="fr-FR" dirty="0"/>
              <a:t/>
            </a:r>
            <a:br>
              <a:rPr lang="fr-FR" dirty="0"/>
            </a:br>
            <a:r>
              <a:rPr lang="en-US" dirty="0"/>
              <a:t/>
            </a:r>
            <a:br>
              <a:rPr lang="en-US" dirty="0"/>
            </a:br>
            <a:r>
              <a:rPr lang="fr-FR" dirty="0"/>
              <a:t/>
            </a:r>
            <a:br>
              <a:rPr lang="fr-FR" dirty="0"/>
            </a:br>
            <a:r>
              <a:rPr lang="fr-FR" dirty="0"/>
              <a:t/>
            </a:r>
            <a:br>
              <a:rPr lang="fr-FR" dirty="0"/>
            </a:b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37</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pic>
        <p:nvPicPr>
          <p:cNvPr id="5" name="Image 4">
            <a:extLst>
              <a:ext uri="{FF2B5EF4-FFF2-40B4-BE49-F238E27FC236}">
                <a16:creationId xmlns:a16="http://schemas.microsoft.com/office/drawing/2014/main" xmlns="" id="{E963C401-0278-40C9-A5CE-A1BA21BA9DCA}"/>
              </a:ext>
            </a:extLst>
          </p:cNvPr>
          <p:cNvPicPr>
            <a:picLocks noChangeAspect="1"/>
          </p:cNvPicPr>
          <p:nvPr/>
        </p:nvPicPr>
        <p:blipFill>
          <a:blip r:embed="rId2"/>
          <a:stretch>
            <a:fillRect/>
          </a:stretch>
        </p:blipFill>
        <p:spPr>
          <a:xfrm>
            <a:off x="3771897" y="3494541"/>
            <a:ext cx="6877346" cy="2381327"/>
          </a:xfrm>
          <a:prstGeom prst="rect">
            <a:avLst/>
          </a:prstGeom>
        </p:spPr>
      </p:pic>
    </p:spTree>
    <p:extLst>
      <p:ext uri="{BB962C8B-B14F-4D97-AF65-F5344CB8AC3E}">
        <p14:creationId xmlns:p14="http://schemas.microsoft.com/office/powerpoint/2010/main" val="32015549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4-Using </a:t>
            </a:r>
            <a:r>
              <a:rPr lang="fr-FR" b="1" dirty="0" err="1">
                <a:solidFill>
                  <a:srgbClr val="FF0000"/>
                </a:solidFill>
              </a:rPr>
              <a:t>Additional</a:t>
            </a:r>
            <a:r>
              <a:rPr lang="fr-FR" b="1" dirty="0">
                <a:solidFill>
                  <a:srgbClr val="FF0000"/>
                </a:solidFill>
              </a:rPr>
              <a:t> </a:t>
            </a:r>
            <a:r>
              <a:rPr lang="fr-FR" b="1" dirty="0" err="1">
                <a:solidFill>
                  <a:srgbClr val="FF0000"/>
                </a:solidFill>
              </a:rPr>
              <a:t>Binary</a:t>
            </a:r>
            <a:r>
              <a:rPr lang="fr-FR" b="1" dirty="0">
                <a:solidFill>
                  <a:srgbClr val="FF0000"/>
                </a:solidFill>
              </a:rPr>
              <a:t> </a:t>
            </a:r>
            <a:r>
              <a:rPr lang="fr-FR" b="1" dirty="0" err="1">
                <a:solidFill>
                  <a:srgbClr val="FF0000"/>
                </a:solidFill>
              </a:rPr>
              <a:t>Operators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10000"/>
          </a:bodyPr>
          <a:lstStyle/>
          <a:p>
            <a:pPr marL="0" indent="0">
              <a:buNone/>
            </a:pPr>
            <a:r>
              <a:rPr lang="fr-FR" b="1" dirty="0">
                <a:solidFill>
                  <a:srgbClr val="FF0000"/>
                </a:solidFill>
              </a:rPr>
              <a:t>4-5) </a:t>
            </a:r>
            <a:r>
              <a:rPr lang="fr-FR" b="1" dirty="0" err="1">
                <a:solidFill>
                  <a:srgbClr val="FF0000"/>
                </a:solidFill>
              </a:rPr>
              <a:t>Logical</a:t>
            </a:r>
            <a:r>
              <a:rPr lang="fr-FR" b="1" dirty="0">
                <a:solidFill>
                  <a:srgbClr val="FF0000"/>
                </a:solidFill>
              </a:rPr>
              <a:t> </a:t>
            </a:r>
            <a:r>
              <a:rPr lang="fr-FR" b="1" dirty="0" err="1">
                <a:solidFill>
                  <a:srgbClr val="FF0000"/>
                </a:solidFill>
              </a:rPr>
              <a:t>Operators</a:t>
            </a:r>
            <a:r>
              <a:rPr lang="fr-FR" b="1" dirty="0">
                <a:solidFill>
                  <a:srgbClr val="FF0000"/>
                </a:solidFill>
              </a:rPr>
              <a:t> </a:t>
            </a:r>
            <a:r>
              <a:rPr lang="fr-FR" dirty="0"/>
              <a:t/>
            </a:r>
            <a:br>
              <a:rPr lang="fr-FR" dirty="0"/>
            </a:br>
            <a:r>
              <a:rPr lang="fr-FR" dirty="0"/>
              <a:t/>
            </a:r>
            <a:br>
              <a:rPr lang="fr-FR" dirty="0"/>
            </a:br>
            <a:r>
              <a:rPr lang="en-US" dirty="0"/>
              <a:t>Here are some tips to help remember this table:</a:t>
            </a:r>
            <a:br>
              <a:rPr lang="en-US" dirty="0"/>
            </a:br>
            <a:r>
              <a:rPr lang="en-US" dirty="0"/>
              <a:t>■ AND is only true if both operands are true.</a:t>
            </a:r>
            <a:br>
              <a:rPr lang="en-US" dirty="0"/>
            </a:br>
            <a:r>
              <a:rPr lang="en-US" dirty="0"/>
              <a:t>■ Inclusive OR is only false if both operands are false.</a:t>
            </a:r>
            <a:br>
              <a:rPr lang="en-US" dirty="0"/>
            </a:br>
            <a:r>
              <a:rPr lang="en-US" dirty="0"/>
              <a:t>■ Exclusive OR is only true if the operands are different. </a:t>
            </a:r>
            <a:br>
              <a:rPr lang="en-US" dirty="0"/>
            </a:br>
            <a:r>
              <a:rPr lang="en-US" dirty="0"/>
              <a:t/>
            </a:r>
            <a:br>
              <a:rPr lang="en-US" dirty="0"/>
            </a:br>
            <a:r>
              <a:rPr lang="en-US" dirty="0"/>
              <a:t>Finally, we present the conditional operators, &amp;&amp; and ||, which are often referred to as</a:t>
            </a:r>
            <a:br>
              <a:rPr lang="en-US" dirty="0"/>
            </a:br>
            <a:r>
              <a:rPr lang="en-US" dirty="0"/>
              <a:t>short-circuit operators. The </a:t>
            </a:r>
            <a:r>
              <a:rPr lang="en-US" i="1" dirty="0"/>
              <a:t>short-circuit operators </a:t>
            </a:r>
            <a:r>
              <a:rPr lang="en-US" dirty="0"/>
              <a:t>are nearly identical to the logical operators, &amp; and |, respectively, except that the right-hand side of the expression may never be</a:t>
            </a:r>
            <a:br>
              <a:rPr lang="en-US" dirty="0"/>
            </a:br>
            <a:r>
              <a:rPr lang="en-US" dirty="0"/>
              <a:t>evaluated if the final result can be determined by the left-hand side of the expression. </a:t>
            </a: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38</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spTree>
    <p:extLst>
      <p:ext uri="{BB962C8B-B14F-4D97-AF65-F5344CB8AC3E}">
        <p14:creationId xmlns:p14="http://schemas.microsoft.com/office/powerpoint/2010/main" val="28378799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4-Using </a:t>
            </a:r>
            <a:r>
              <a:rPr lang="fr-FR" b="1" dirty="0" err="1">
                <a:solidFill>
                  <a:srgbClr val="FF0000"/>
                </a:solidFill>
              </a:rPr>
              <a:t>Additional</a:t>
            </a:r>
            <a:r>
              <a:rPr lang="fr-FR" b="1" dirty="0">
                <a:solidFill>
                  <a:srgbClr val="FF0000"/>
                </a:solidFill>
              </a:rPr>
              <a:t> </a:t>
            </a:r>
            <a:r>
              <a:rPr lang="fr-FR" b="1" dirty="0" err="1">
                <a:solidFill>
                  <a:srgbClr val="FF0000"/>
                </a:solidFill>
              </a:rPr>
              <a:t>Binary</a:t>
            </a:r>
            <a:r>
              <a:rPr lang="fr-FR" b="1" dirty="0">
                <a:solidFill>
                  <a:srgbClr val="FF0000"/>
                </a:solidFill>
              </a:rPr>
              <a:t> </a:t>
            </a:r>
            <a:r>
              <a:rPr lang="fr-FR" b="1" dirty="0" err="1">
                <a:solidFill>
                  <a:srgbClr val="FF0000"/>
                </a:solidFill>
              </a:rPr>
              <a:t>Operators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10000"/>
          </a:bodyPr>
          <a:lstStyle/>
          <a:p>
            <a:pPr marL="0" indent="0">
              <a:buNone/>
            </a:pPr>
            <a:r>
              <a:rPr lang="fr-FR" b="1" dirty="0">
                <a:solidFill>
                  <a:srgbClr val="FF0000"/>
                </a:solidFill>
              </a:rPr>
              <a:t>4-5) </a:t>
            </a:r>
            <a:r>
              <a:rPr lang="fr-FR" b="1" dirty="0" err="1">
                <a:solidFill>
                  <a:srgbClr val="FF0000"/>
                </a:solidFill>
              </a:rPr>
              <a:t>Logical</a:t>
            </a:r>
            <a:r>
              <a:rPr lang="fr-FR" b="1" dirty="0">
                <a:solidFill>
                  <a:srgbClr val="FF0000"/>
                </a:solidFill>
              </a:rPr>
              <a:t> </a:t>
            </a:r>
            <a:r>
              <a:rPr lang="fr-FR" b="1" dirty="0" err="1">
                <a:solidFill>
                  <a:srgbClr val="FF0000"/>
                </a:solidFill>
              </a:rPr>
              <a:t>Operators</a:t>
            </a:r>
            <a:r>
              <a:rPr lang="fr-FR" b="1" dirty="0">
                <a:solidFill>
                  <a:srgbClr val="FF0000"/>
                </a:solidFill>
              </a:rPr>
              <a:t> </a:t>
            </a:r>
            <a:r>
              <a:rPr lang="fr-FR" dirty="0"/>
              <a:t/>
            </a:r>
            <a:br>
              <a:rPr lang="fr-FR" dirty="0"/>
            </a:br>
            <a:endParaRPr lang="fr-FR" dirty="0"/>
          </a:p>
          <a:p>
            <a:pPr marL="0" indent="0">
              <a:buNone/>
            </a:pPr>
            <a:r>
              <a:rPr lang="en-US" dirty="0"/>
              <a:t>For example, consider the following statement:</a:t>
            </a:r>
            <a:br>
              <a:rPr lang="en-US" dirty="0"/>
            </a:br>
            <a:r>
              <a:rPr lang="en-US" dirty="0" err="1"/>
              <a:t>boolean</a:t>
            </a:r>
            <a:r>
              <a:rPr lang="en-US" dirty="0"/>
              <a:t> x = true || (y &lt; 4);</a:t>
            </a:r>
          </a:p>
          <a:p>
            <a:pPr marL="0" indent="0">
              <a:buNone/>
            </a:pPr>
            <a:r>
              <a:rPr lang="en-US" dirty="0"/>
              <a:t>Referring to the truth tables, the value x can only be false if both sides of the expression</a:t>
            </a:r>
            <a:br>
              <a:rPr lang="en-US" dirty="0"/>
            </a:br>
            <a:r>
              <a:rPr lang="en-US" dirty="0"/>
              <a:t>are false. Since we know the left-hand side is true, there’s no need to evaluate the right-hand</a:t>
            </a:r>
            <a:br>
              <a:rPr lang="en-US" dirty="0"/>
            </a:br>
            <a:r>
              <a:rPr lang="en-US" dirty="0"/>
              <a:t>side, since no value of y will ever make the value of x anything other than true. It may help</a:t>
            </a:r>
            <a:br>
              <a:rPr lang="en-US" dirty="0"/>
            </a:br>
            <a:r>
              <a:rPr lang="en-US" dirty="0"/>
              <a:t>you to illustrate this concept by executing the previous line of code for various values of y. </a:t>
            </a: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39</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spTree>
    <p:extLst>
      <p:ext uri="{BB962C8B-B14F-4D97-AF65-F5344CB8AC3E}">
        <p14:creationId xmlns:p14="http://schemas.microsoft.com/office/powerpoint/2010/main" val="1578220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942535" y="982132"/>
            <a:ext cx="10508567" cy="1303867"/>
          </a:xfrm>
        </p:spPr>
        <p:txBody>
          <a:bodyPr>
            <a:normAutofit/>
          </a:bodyPr>
          <a:lstStyle/>
          <a:p>
            <a:r>
              <a:rPr lang="fr-FR" b="1" dirty="0">
                <a:solidFill>
                  <a:srgbClr val="FF0000"/>
                </a:solidFill>
              </a:rPr>
              <a:t>1- </a:t>
            </a:r>
            <a:r>
              <a:rPr lang="fr-FR" b="1" dirty="0" err="1">
                <a:solidFill>
                  <a:srgbClr val="FF0000"/>
                </a:solidFill>
              </a:rPr>
              <a:t>Understanding</a:t>
            </a:r>
            <a:r>
              <a:rPr lang="fr-FR" b="1" dirty="0">
                <a:solidFill>
                  <a:srgbClr val="FF0000"/>
                </a:solidFill>
              </a:rPr>
              <a:t> Java </a:t>
            </a:r>
            <a:r>
              <a:rPr lang="fr-FR" b="1" dirty="0" err="1">
                <a:solidFill>
                  <a:srgbClr val="FF0000"/>
                </a:solidFill>
              </a:rPr>
              <a:t>Operators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lnSpcReduction="10000"/>
          </a:bodyPr>
          <a:lstStyle/>
          <a:p>
            <a:r>
              <a:rPr lang="en-US" dirty="0"/>
              <a:t>Java operators are not necessarily evaluated from left-to-right order. For example, the following Java expression is actually evaluated from right-to-left given the specific operators involved:</a:t>
            </a:r>
            <a:br>
              <a:rPr lang="en-US" dirty="0"/>
            </a:br>
            <a:r>
              <a:rPr lang="en-US" b="1" dirty="0">
                <a:solidFill>
                  <a:srgbClr val="0070C0"/>
                </a:solidFill>
              </a:rPr>
              <a:t>int y = 4;</a:t>
            </a:r>
            <a:br>
              <a:rPr lang="en-US" b="1" dirty="0">
                <a:solidFill>
                  <a:srgbClr val="0070C0"/>
                </a:solidFill>
              </a:rPr>
            </a:br>
            <a:r>
              <a:rPr lang="en-US" b="1" dirty="0">
                <a:solidFill>
                  <a:srgbClr val="0070C0"/>
                </a:solidFill>
              </a:rPr>
              <a:t>double x = 3 + 2 * --y; </a:t>
            </a:r>
            <a:r>
              <a:rPr lang="en-US" dirty="0"/>
              <a:t/>
            </a:r>
            <a:br>
              <a:rPr lang="en-US" dirty="0"/>
            </a:br>
            <a:r>
              <a:rPr lang="en-US" dirty="0"/>
              <a:t>In this example, you would first decrement y to 3, and then multiply the resulting value by 2, and finally add 3. The value would then be automatically </a:t>
            </a:r>
            <a:r>
              <a:rPr lang="en-US" dirty="0" err="1"/>
              <a:t>upcast</a:t>
            </a:r>
            <a:r>
              <a:rPr lang="en-US" dirty="0"/>
              <a:t> from 9 to 9.0 and assigned to x. The final values of x and y would be 9.0 and 3, respectively. </a:t>
            </a: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4</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spTree>
    <p:extLst>
      <p:ext uri="{BB962C8B-B14F-4D97-AF65-F5344CB8AC3E}">
        <p14:creationId xmlns:p14="http://schemas.microsoft.com/office/powerpoint/2010/main" val="38176805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4-Using </a:t>
            </a:r>
            <a:r>
              <a:rPr lang="fr-FR" b="1" dirty="0" err="1">
                <a:solidFill>
                  <a:srgbClr val="FF0000"/>
                </a:solidFill>
              </a:rPr>
              <a:t>Additional</a:t>
            </a:r>
            <a:r>
              <a:rPr lang="fr-FR" b="1" dirty="0">
                <a:solidFill>
                  <a:srgbClr val="FF0000"/>
                </a:solidFill>
              </a:rPr>
              <a:t> </a:t>
            </a:r>
            <a:r>
              <a:rPr lang="fr-FR" b="1" dirty="0" err="1">
                <a:solidFill>
                  <a:srgbClr val="FF0000"/>
                </a:solidFill>
              </a:rPr>
              <a:t>Binary</a:t>
            </a:r>
            <a:r>
              <a:rPr lang="fr-FR" b="1" dirty="0">
                <a:solidFill>
                  <a:srgbClr val="FF0000"/>
                </a:solidFill>
              </a:rPr>
              <a:t> </a:t>
            </a:r>
            <a:r>
              <a:rPr lang="fr-FR" b="1" dirty="0" err="1">
                <a:solidFill>
                  <a:srgbClr val="FF0000"/>
                </a:solidFill>
              </a:rPr>
              <a:t>Operators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20000"/>
          </a:bodyPr>
          <a:lstStyle/>
          <a:p>
            <a:pPr marL="0" indent="0">
              <a:buNone/>
            </a:pPr>
            <a:r>
              <a:rPr lang="fr-FR" b="1" dirty="0">
                <a:solidFill>
                  <a:srgbClr val="FF0000"/>
                </a:solidFill>
              </a:rPr>
              <a:t>4-5) </a:t>
            </a:r>
            <a:r>
              <a:rPr lang="fr-FR" b="1" dirty="0" err="1">
                <a:solidFill>
                  <a:srgbClr val="FF0000"/>
                </a:solidFill>
              </a:rPr>
              <a:t>Logical</a:t>
            </a:r>
            <a:r>
              <a:rPr lang="fr-FR" b="1" dirty="0">
                <a:solidFill>
                  <a:srgbClr val="FF0000"/>
                </a:solidFill>
              </a:rPr>
              <a:t> </a:t>
            </a:r>
            <a:r>
              <a:rPr lang="fr-FR" b="1" dirty="0" err="1">
                <a:solidFill>
                  <a:srgbClr val="FF0000"/>
                </a:solidFill>
              </a:rPr>
              <a:t>Operators</a:t>
            </a:r>
            <a:r>
              <a:rPr lang="fr-FR" b="1" dirty="0">
                <a:solidFill>
                  <a:srgbClr val="FF0000"/>
                </a:solidFill>
              </a:rPr>
              <a:t> </a:t>
            </a:r>
            <a:r>
              <a:rPr lang="fr-FR" dirty="0"/>
              <a:t/>
            </a:r>
            <a:br>
              <a:rPr lang="fr-FR" dirty="0"/>
            </a:br>
            <a:r>
              <a:rPr lang="en-US" dirty="0"/>
              <a:t>A more common example of where short-circuit operators are used is checking for null objects before performing an operation, such as this:</a:t>
            </a:r>
            <a:br>
              <a:rPr lang="en-US" dirty="0"/>
            </a:br>
            <a:r>
              <a:rPr lang="en-US" b="1" dirty="0">
                <a:solidFill>
                  <a:srgbClr val="0070C0"/>
                </a:solidFill>
              </a:rPr>
              <a:t>if(x != null &amp;&amp; </a:t>
            </a:r>
            <a:r>
              <a:rPr lang="en-US" b="1" dirty="0" err="1">
                <a:solidFill>
                  <a:srgbClr val="0070C0"/>
                </a:solidFill>
              </a:rPr>
              <a:t>x.getValue</a:t>
            </a:r>
            <a:r>
              <a:rPr lang="en-US" b="1" dirty="0">
                <a:solidFill>
                  <a:srgbClr val="0070C0"/>
                </a:solidFill>
              </a:rPr>
              <a:t>() &lt; 5) {</a:t>
            </a:r>
            <a:br>
              <a:rPr lang="en-US" b="1" dirty="0">
                <a:solidFill>
                  <a:srgbClr val="0070C0"/>
                </a:solidFill>
              </a:rPr>
            </a:br>
            <a:r>
              <a:rPr lang="en-US" b="1" dirty="0">
                <a:solidFill>
                  <a:srgbClr val="0070C0"/>
                </a:solidFill>
              </a:rPr>
              <a:t>// Do something</a:t>
            </a:r>
            <a:br>
              <a:rPr lang="en-US" b="1" dirty="0">
                <a:solidFill>
                  <a:srgbClr val="0070C0"/>
                </a:solidFill>
              </a:rPr>
            </a:br>
            <a:r>
              <a:rPr lang="en-US" b="1" dirty="0">
                <a:solidFill>
                  <a:srgbClr val="0070C0"/>
                </a:solidFill>
              </a:rPr>
              <a:t>}</a:t>
            </a:r>
            <a:r>
              <a:rPr lang="en-US" dirty="0"/>
              <a:t> </a:t>
            </a:r>
            <a:br>
              <a:rPr lang="en-US" dirty="0"/>
            </a:br>
            <a:r>
              <a:rPr lang="en-US" dirty="0"/>
              <a:t>In this example, if x was null, then the short-circuit prevents a </a:t>
            </a:r>
            <a:r>
              <a:rPr lang="en-US" dirty="0" err="1"/>
              <a:t>NullPointerException</a:t>
            </a:r>
            <a:r>
              <a:rPr lang="en-US" dirty="0"/>
              <a:t/>
            </a:r>
            <a:br>
              <a:rPr lang="en-US" dirty="0"/>
            </a:br>
            <a:r>
              <a:rPr lang="en-US" dirty="0"/>
              <a:t>from ever being thrown, since the evaluation of </a:t>
            </a:r>
            <a:r>
              <a:rPr lang="en-US" dirty="0" err="1"/>
              <a:t>x.getValue</a:t>
            </a:r>
            <a:r>
              <a:rPr lang="en-US" dirty="0"/>
              <a:t>() &lt; 5 is never reached.</a:t>
            </a:r>
            <a:br>
              <a:rPr lang="en-US" dirty="0"/>
            </a:br>
            <a:r>
              <a:rPr lang="en-US" dirty="0"/>
              <a:t>Alternatively, if we used a logical &amp;, then both sides would always be evaluated and when x</a:t>
            </a:r>
            <a:br>
              <a:rPr lang="en-US" dirty="0"/>
            </a:br>
            <a:r>
              <a:rPr lang="en-US" dirty="0"/>
              <a:t>was null this would throw an exception:</a:t>
            </a:r>
            <a:br>
              <a:rPr lang="en-US" dirty="0"/>
            </a:br>
            <a:r>
              <a:rPr lang="en-US" dirty="0"/>
              <a:t>if(x != null &amp; </a:t>
            </a:r>
            <a:r>
              <a:rPr lang="en-US" dirty="0" err="1"/>
              <a:t>x.getValue</a:t>
            </a:r>
            <a:r>
              <a:rPr lang="en-US" dirty="0"/>
              <a:t>() &lt; 5) { // Throws an exception if x is null</a:t>
            </a:r>
            <a:br>
              <a:rPr lang="en-US" dirty="0"/>
            </a:br>
            <a:r>
              <a:rPr lang="en-US" dirty="0"/>
              <a:t>// Do something</a:t>
            </a:r>
            <a:br>
              <a:rPr lang="en-US" dirty="0"/>
            </a:br>
            <a:r>
              <a:rPr lang="en-US" dirty="0"/>
              <a:t>} </a:t>
            </a: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40</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spTree>
    <p:extLst>
      <p:ext uri="{BB962C8B-B14F-4D97-AF65-F5344CB8AC3E}">
        <p14:creationId xmlns:p14="http://schemas.microsoft.com/office/powerpoint/2010/main" val="23953029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4-Using </a:t>
            </a:r>
            <a:r>
              <a:rPr lang="fr-FR" b="1" dirty="0" err="1">
                <a:solidFill>
                  <a:srgbClr val="FF0000"/>
                </a:solidFill>
              </a:rPr>
              <a:t>Additional</a:t>
            </a:r>
            <a:r>
              <a:rPr lang="fr-FR" b="1" dirty="0">
                <a:solidFill>
                  <a:srgbClr val="FF0000"/>
                </a:solidFill>
              </a:rPr>
              <a:t> </a:t>
            </a:r>
            <a:r>
              <a:rPr lang="fr-FR" b="1" dirty="0" err="1">
                <a:solidFill>
                  <a:srgbClr val="FF0000"/>
                </a:solidFill>
              </a:rPr>
              <a:t>Binary</a:t>
            </a:r>
            <a:r>
              <a:rPr lang="fr-FR" b="1" dirty="0">
                <a:solidFill>
                  <a:srgbClr val="FF0000"/>
                </a:solidFill>
              </a:rPr>
              <a:t> </a:t>
            </a:r>
            <a:r>
              <a:rPr lang="fr-FR" b="1" dirty="0" err="1">
                <a:solidFill>
                  <a:srgbClr val="FF0000"/>
                </a:solidFill>
              </a:rPr>
              <a:t>Operators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20000"/>
          </a:bodyPr>
          <a:lstStyle/>
          <a:p>
            <a:pPr marL="0" indent="0">
              <a:buNone/>
            </a:pPr>
            <a:r>
              <a:rPr lang="fr-FR" b="1" dirty="0">
                <a:solidFill>
                  <a:srgbClr val="FF0000"/>
                </a:solidFill>
              </a:rPr>
              <a:t>4-5) </a:t>
            </a:r>
            <a:r>
              <a:rPr lang="fr-FR" b="1" dirty="0" err="1">
                <a:solidFill>
                  <a:srgbClr val="FF0000"/>
                </a:solidFill>
              </a:rPr>
              <a:t>Logical</a:t>
            </a:r>
            <a:r>
              <a:rPr lang="fr-FR" b="1" dirty="0">
                <a:solidFill>
                  <a:srgbClr val="FF0000"/>
                </a:solidFill>
              </a:rPr>
              <a:t> </a:t>
            </a:r>
            <a:r>
              <a:rPr lang="fr-FR" b="1" dirty="0" err="1">
                <a:solidFill>
                  <a:srgbClr val="FF0000"/>
                </a:solidFill>
              </a:rPr>
              <a:t>Operators</a:t>
            </a:r>
            <a:r>
              <a:rPr lang="fr-FR" b="1" dirty="0">
                <a:solidFill>
                  <a:srgbClr val="FF0000"/>
                </a:solidFill>
              </a:rPr>
              <a:t> </a:t>
            </a:r>
            <a:r>
              <a:rPr lang="fr-FR" dirty="0"/>
              <a:t/>
            </a:r>
            <a:br>
              <a:rPr lang="fr-FR" dirty="0"/>
            </a:br>
            <a:r>
              <a:rPr lang="en-US" dirty="0"/>
              <a:t>Be wary of short-circuit behavior on the exam, as questions are known to alter a variable on the right-hand side of the expression that may never be reached. For example, what</a:t>
            </a:r>
            <a:br>
              <a:rPr lang="en-US" dirty="0"/>
            </a:br>
            <a:r>
              <a:rPr lang="en-US" dirty="0"/>
              <a:t>is the output of the following code?</a:t>
            </a:r>
            <a:br>
              <a:rPr lang="en-US" dirty="0"/>
            </a:br>
            <a:r>
              <a:rPr lang="en-US" b="1" dirty="0">
                <a:solidFill>
                  <a:srgbClr val="0070C0"/>
                </a:solidFill>
              </a:rPr>
              <a:t>int x = 6;</a:t>
            </a:r>
            <a:br>
              <a:rPr lang="en-US" b="1" dirty="0">
                <a:solidFill>
                  <a:srgbClr val="0070C0"/>
                </a:solidFill>
              </a:rPr>
            </a:br>
            <a:r>
              <a:rPr lang="en-US" b="1" dirty="0" err="1">
                <a:solidFill>
                  <a:srgbClr val="0070C0"/>
                </a:solidFill>
              </a:rPr>
              <a:t>boolean</a:t>
            </a:r>
            <a:r>
              <a:rPr lang="en-US" b="1" dirty="0">
                <a:solidFill>
                  <a:srgbClr val="0070C0"/>
                </a:solidFill>
              </a:rPr>
              <a:t> y = (x &gt;= 6) || (++x &lt;= 7);</a:t>
            </a:r>
            <a:br>
              <a:rPr lang="en-US" b="1" dirty="0">
                <a:solidFill>
                  <a:srgbClr val="0070C0"/>
                </a:solidFill>
              </a:rPr>
            </a:br>
            <a:r>
              <a:rPr lang="en-US" b="1" dirty="0" err="1">
                <a:solidFill>
                  <a:srgbClr val="0070C0"/>
                </a:solidFill>
              </a:rPr>
              <a:t>System.out.println</a:t>
            </a:r>
            <a:r>
              <a:rPr lang="en-US" b="1" dirty="0">
                <a:solidFill>
                  <a:srgbClr val="0070C0"/>
                </a:solidFill>
              </a:rPr>
              <a:t>(x);</a:t>
            </a:r>
            <a:r>
              <a:rPr lang="en-US" dirty="0"/>
              <a:t/>
            </a:r>
            <a:br>
              <a:rPr lang="en-US" dirty="0"/>
            </a:br>
            <a:r>
              <a:rPr lang="en-US" dirty="0"/>
              <a:t>Because x &gt;= 6 is true, the increment operator on the right-hand side of the expression</a:t>
            </a:r>
            <a:br>
              <a:rPr lang="en-US" dirty="0"/>
            </a:br>
            <a:r>
              <a:rPr lang="en-US" dirty="0"/>
              <a:t>is never evaluated, so the output is 6. </a:t>
            </a:r>
            <a:br>
              <a:rPr lang="en-US" dirty="0"/>
            </a:b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41</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spTree>
    <p:extLst>
      <p:ext uri="{BB962C8B-B14F-4D97-AF65-F5344CB8AC3E}">
        <p14:creationId xmlns:p14="http://schemas.microsoft.com/office/powerpoint/2010/main" val="15161396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4-Using </a:t>
            </a:r>
            <a:r>
              <a:rPr lang="fr-FR" b="1" dirty="0" err="1">
                <a:solidFill>
                  <a:srgbClr val="FF0000"/>
                </a:solidFill>
              </a:rPr>
              <a:t>Additional</a:t>
            </a:r>
            <a:r>
              <a:rPr lang="fr-FR" b="1" dirty="0">
                <a:solidFill>
                  <a:srgbClr val="FF0000"/>
                </a:solidFill>
              </a:rPr>
              <a:t> </a:t>
            </a:r>
            <a:r>
              <a:rPr lang="fr-FR" b="1" dirty="0" err="1">
                <a:solidFill>
                  <a:srgbClr val="FF0000"/>
                </a:solidFill>
              </a:rPr>
              <a:t>Binary</a:t>
            </a:r>
            <a:r>
              <a:rPr lang="fr-FR" b="1" dirty="0">
                <a:solidFill>
                  <a:srgbClr val="FF0000"/>
                </a:solidFill>
              </a:rPr>
              <a:t> </a:t>
            </a:r>
            <a:r>
              <a:rPr lang="fr-FR" b="1" dirty="0" err="1">
                <a:solidFill>
                  <a:srgbClr val="FF0000"/>
                </a:solidFill>
              </a:rPr>
              <a:t>Operators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10000"/>
          </a:bodyPr>
          <a:lstStyle/>
          <a:p>
            <a:pPr marL="0" indent="0">
              <a:buNone/>
            </a:pPr>
            <a:r>
              <a:rPr lang="fr-FR" b="1" dirty="0">
                <a:solidFill>
                  <a:srgbClr val="FF0000"/>
                </a:solidFill>
              </a:rPr>
              <a:t>4-6) </a:t>
            </a:r>
            <a:r>
              <a:rPr lang="fr-FR" b="1" dirty="0" err="1">
                <a:solidFill>
                  <a:srgbClr val="FF0000"/>
                </a:solidFill>
              </a:rPr>
              <a:t>Equality</a:t>
            </a:r>
            <a:r>
              <a:rPr lang="fr-FR" b="1" dirty="0">
                <a:solidFill>
                  <a:srgbClr val="FF0000"/>
                </a:solidFill>
              </a:rPr>
              <a:t> </a:t>
            </a:r>
            <a:r>
              <a:rPr lang="fr-FR" b="1" dirty="0" err="1">
                <a:solidFill>
                  <a:srgbClr val="FF0000"/>
                </a:solidFill>
              </a:rPr>
              <a:t>Operators</a:t>
            </a:r>
            <a:r>
              <a:rPr lang="fr-FR" b="1" dirty="0">
                <a:solidFill>
                  <a:srgbClr val="FF0000"/>
                </a:solidFill>
              </a:rPr>
              <a:t> </a:t>
            </a:r>
          </a:p>
          <a:p>
            <a:pPr marL="0" indent="0">
              <a:buNone/>
            </a:pPr>
            <a:r>
              <a:rPr lang="fr-FR" dirty="0"/>
              <a:t/>
            </a:r>
            <a:br>
              <a:rPr lang="fr-FR" dirty="0"/>
            </a:br>
            <a:r>
              <a:rPr lang="en-US" dirty="0"/>
              <a:t>Determining equality in Java can be a nontrivial endeavor as there’s a semantic difference between “two objects are the same” and “two objects are equivalent.” It is further complicated by the fact that for numeric and </a:t>
            </a:r>
            <a:r>
              <a:rPr lang="en-US" dirty="0" err="1"/>
              <a:t>boolean</a:t>
            </a:r>
            <a:r>
              <a:rPr lang="en-US" dirty="0"/>
              <a:t> primitives, there is no such distinction. </a:t>
            </a:r>
          </a:p>
          <a:p>
            <a:pPr marL="0" indent="0">
              <a:buNone/>
            </a:pPr>
            <a:r>
              <a:rPr lang="en-US" dirty="0"/>
              <a:t>Let’s start with the basics, the </a:t>
            </a:r>
            <a:r>
              <a:rPr lang="en-US" i="1" dirty="0"/>
              <a:t>equals </a:t>
            </a:r>
            <a:r>
              <a:rPr lang="en-US" dirty="0"/>
              <a:t>operator </a:t>
            </a:r>
            <a:r>
              <a:rPr lang="en-US" b="1" dirty="0">
                <a:solidFill>
                  <a:srgbClr val="0070C0"/>
                </a:solidFill>
              </a:rPr>
              <a:t>==</a:t>
            </a:r>
            <a:r>
              <a:rPr lang="en-US" dirty="0"/>
              <a:t> and </a:t>
            </a:r>
            <a:r>
              <a:rPr lang="en-US" i="1" dirty="0"/>
              <a:t>not equals </a:t>
            </a:r>
            <a:r>
              <a:rPr lang="en-US" dirty="0"/>
              <a:t>operator </a:t>
            </a:r>
            <a:r>
              <a:rPr lang="en-US" b="1" dirty="0">
                <a:solidFill>
                  <a:srgbClr val="0070C0"/>
                </a:solidFill>
              </a:rPr>
              <a:t>!=</a:t>
            </a:r>
            <a:r>
              <a:rPr lang="en-US" dirty="0"/>
              <a:t>. Like the</a:t>
            </a:r>
            <a:br>
              <a:rPr lang="en-US" dirty="0"/>
            </a:br>
            <a:r>
              <a:rPr lang="en-US" dirty="0"/>
              <a:t>relational operators, they compare two operands and return a </a:t>
            </a:r>
            <a:r>
              <a:rPr lang="en-US" dirty="0" err="1"/>
              <a:t>boolean</a:t>
            </a:r>
            <a:r>
              <a:rPr lang="en-US" dirty="0"/>
              <a:t> value about whether the expressions or values are equal, or not equal, respectively. </a:t>
            </a: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42</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spTree>
    <p:extLst>
      <p:ext uri="{BB962C8B-B14F-4D97-AF65-F5344CB8AC3E}">
        <p14:creationId xmlns:p14="http://schemas.microsoft.com/office/powerpoint/2010/main" val="10849252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4-Using </a:t>
            </a:r>
            <a:r>
              <a:rPr lang="fr-FR" b="1" dirty="0" err="1">
                <a:solidFill>
                  <a:srgbClr val="FF0000"/>
                </a:solidFill>
              </a:rPr>
              <a:t>Additional</a:t>
            </a:r>
            <a:r>
              <a:rPr lang="fr-FR" b="1" dirty="0">
                <a:solidFill>
                  <a:srgbClr val="FF0000"/>
                </a:solidFill>
              </a:rPr>
              <a:t> </a:t>
            </a:r>
            <a:r>
              <a:rPr lang="fr-FR" b="1" dirty="0" err="1">
                <a:solidFill>
                  <a:srgbClr val="FF0000"/>
                </a:solidFill>
              </a:rPr>
              <a:t>Binary</a:t>
            </a:r>
            <a:r>
              <a:rPr lang="fr-FR" b="1" dirty="0">
                <a:solidFill>
                  <a:srgbClr val="FF0000"/>
                </a:solidFill>
              </a:rPr>
              <a:t> </a:t>
            </a:r>
            <a:r>
              <a:rPr lang="fr-FR" b="1" dirty="0" err="1">
                <a:solidFill>
                  <a:srgbClr val="FF0000"/>
                </a:solidFill>
              </a:rPr>
              <a:t>Operators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fr-FR" b="1" dirty="0">
                <a:solidFill>
                  <a:srgbClr val="FF0000"/>
                </a:solidFill>
              </a:rPr>
              <a:t>4-6) </a:t>
            </a:r>
            <a:r>
              <a:rPr lang="fr-FR" b="1" dirty="0" err="1">
                <a:solidFill>
                  <a:srgbClr val="FF0000"/>
                </a:solidFill>
              </a:rPr>
              <a:t>Equality</a:t>
            </a:r>
            <a:r>
              <a:rPr lang="fr-FR" b="1" dirty="0">
                <a:solidFill>
                  <a:srgbClr val="FF0000"/>
                </a:solidFill>
              </a:rPr>
              <a:t> </a:t>
            </a:r>
            <a:r>
              <a:rPr lang="fr-FR" b="1" dirty="0" err="1">
                <a:solidFill>
                  <a:srgbClr val="FF0000"/>
                </a:solidFill>
              </a:rPr>
              <a:t>Operators</a:t>
            </a:r>
            <a:r>
              <a:rPr lang="fr-FR" b="1" dirty="0">
                <a:solidFill>
                  <a:srgbClr val="FF0000"/>
                </a:solidFill>
              </a:rPr>
              <a:t> </a:t>
            </a:r>
            <a:r>
              <a:rPr lang="fr-FR" dirty="0"/>
              <a:t/>
            </a:r>
            <a:br>
              <a:rPr lang="fr-FR" dirty="0"/>
            </a:br>
            <a:r>
              <a:rPr lang="en-US" dirty="0"/>
              <a:t>The equality operators are used in one of three scenarios:</a:t>
            </a:r>
            <a:br>
              <a:rPr lang="en-US" dirty="0"/>
            </a:br>
            <a:r>
              <a:rPr lang="en-US" b="1" dirty="0"/>
              <a:t>1. </a:t>
            </a:r>
            <a:r>
              <a:rPr lang="en-US" dirty="0"/>
              <a:t>Comparing two numeric primitive types. If the numeric values are of different data types, the values are automatically promoted as previously described. For example, 5 == 5.00 returns true since the left side is promoted to a double.</a:t>
            </a:r>
            <a:br>
              <a:rPr lang="en-US" dirty="0"/>
            </a:br>
            <a:r>
              <a:rPr lang="en-US" b="1" dirty="0"/>
              <a:t>2. </a:t>
            </a:r>
            <a:r>
              <a:rPr lang="en-US" dirty="0"/>
              <a:t>Comparing two </a:t>
            </a:r>
            <a:r>
              <a:rPr lang="en-US" dirty="0" err="1"/>
              <a:t>boolean</a:t>
            </a:r>
            <a:r>
              <a:rPr lang="en-US" dirty="0"/>
              <a:t> values.</a:t>
            </a:r>
            <a:br>
              <a:rPr lang="en-US" dirty="0"/>
            </a:br>
            <a:r>
              <a:rPr lang="en-US" b="1" dirty="0"/>
              <a:t>3. </a:t>
            </a:r>
            <a:r>
              <a:rPr lang="en-US" dirty="0"/>
              <a:t>Comparing two objects, including null and String values. </a:t>
            </a: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43</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spTree>
    <p:extLst>
      <p:ext uri="{BB962C8B-B14F-4D97-AF65-F5344CB8AC3E}">
        <p14:creationId xmlns:p14="http://schemas.microsoft.com/office/powerpoint/2010/main" val="27075153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4-Using </a:t>
            </a:r>
            <a:r>
              <a:rPr lang="fr-FR" b="1" dirty="0" err="1">
                <a:solidFill>
                  <a:srgbClr val="FF0000"/>
                </a:solidFill>
              </a:rPr>
              <a:t>Additional</a:t>
            </a:r>
            <a:r>
              <a:rPr lang="fr-FR" b="1" dirty="0">
                <a:solidFill>
                  <a:srgbClr val="FF0000"/>
                </a:solidFill>
              </a:rPr>
              <a:t> </a:t>
            </a:r>
            <a:r>
              <a:rPr lang="fr-FR" b="1" dirty="0" err="1">
                <a:solidFill>
                  <a:srgbClr val="FF0000"/>
                </a:solidFill>
              </a:rPr>
              <a:t>Binary</a:t>
            </a:r>
            <a:r>
              <a:rPr lang="fr-FR" b="1" dirty="0">
                <a:solidFill>
                  <a:srgbClr val="FF0000"/>
                </a:solidFill>
              </a:rPr>
              <a:t> </a:t>
            </a:r>
            <a:r>
              <a:rPr lang="fr-FR" b="1" dirty="0" err="1">
                <a:solidFill>
                  <a:srgbClr val="FF0000"/>
                </a:solidFill>
              </a:rPr>
              <a:t>Operators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fr-FR" b="1" dirty="0">
                <a:solidFill>
                  <a:srgbClr val="FF0000"/>
                </a:solidFill>
              </a:rPr>
              <a:t>4-6) </a:t>
            </a:r>
            <a:r>
              <a:rPr lang="fr-FR" b="1" dirty="0" err="1">
                <a:solidFill>
                  <a:srgbClr val="FF0000"/>
                </a:solidFill>
              </a:rPr>
              <a:t>Equality</a:t>
            </a:r>
            <a:r>
              <a:rPr lang="fr-FR" b="1" dirty="0">
                <a:solidFill>
                  <a:srgbClr val="FF0000"/>
                </a:solidFill>
              </a:rPr>
              <a:t> </a:t>
            </a:r>
            <a:r>
              <a:rPr lang="fr-FR" b="1" dirty="0" err="1">
                <a:solidFill>
                  <a:srgbClr val="FF0000"/>
                </a:solidFill>
              </a:rPr>
              <a:t>Operators</a:t>
            </a:r>
            <a:r>
              <a:rPr lang="fr-FR" b="1" dirty="0">
                <a:solidFill>
                  <a:srgbClr val="FF0000"/>
                </a:solidFill>
              </a:rPr>
              <a:t> </a:t>
            </a:r>
            <a:r>
              <a:rPr lang="fr-FR" dirty="0"/>
              <a:t/>
            </a:r>
            <a:br>
              <a:rPr lang="fr-FR" dirty="0"/>
            </a:br>
            <a:r>
              <a:rPr lang="en-US" dirty="0"/>
              <a:t>The comparisons for equality are limited to these three cases, so you cannot mix and match types. For example, each of the following would result in a compiler error:</a:t>
            </a:r>
            <a:br>
              <a:rPr lang="en-US" dirty="0"/>
            </a:br>
            <a:r>
              <a:rPr lang="en-US" dirty="0" err="1">
                <a:solidFill>
                  <a:srgbClr val="0070C0"/>
                </a:solidFill>
              </a:rPr>
              <a:t>boolean</a:t>
            </a:r>
            <a:r>
              <a:rPr lang="en-US" dirty="0">
                <a:solidFill>
                  <a:srgbClr val="0070C0"/>
                </a:solidFill>
              </a:rPr>
              <a:t> x = true == 3; // DOES NOT COMPILE</a:t>
            </a:r>
            <a:br>
              <a:rPr lang="en-US" dirty="0">
                <a:solidFill>
                  <a:srgbClr val="0070C0"/>
                </a:solidFill>
              </a:rPr>
            </a:br>
            <a:r>
              <a:rPr lang="en-US" dirty="0" err="1">
                <a:solidFill>
                  <a:srgbClr val="0070C0"/>
                </a:solidFill>
              </a:rPr>
              <a:t>boolean</a:t>
            </a:r>
            <a:r>
              <a:rPr lang="en-US" dirty="0">
                <a:solidFill>
                  <a:srgbClr val="0070C0"/>
                </a:solidFill>
              </a:rPr>
              <a:t> y = false != "Giraffe"; // DOES NOT COMPILE</a:t>
            </a:r>
            <a:br>
              <a:rPr lang="en-US" dirty="0">
                <a:solidFill>
                  <a:srgbClr val="0070C0"/>
                </a:solidFill>
              </a:rPr>
            </a:br>
            <a:r>
              <a:rPr lang="en-US" dirty="0" err="1">
                <a:solidFill>
                  <a:srgbClr val="0070C0"/>
                </a:solidFill>
              </a:rPr>
              <a:t>boolean</a:t>
            </a:r>
            <a:r>
              <a:rPr lang="en-US" dirty="0">
                <a:solidFill>
                  <a:srgbClr val="0070C0"/>
                </a:solidFill>
              </a:rPr>
              <a:t> z = 3 == "Kangaroo"; // DOES NOT COMPILE </a:t>
            </a:r>
            <a:r>
              <a:rPr lang="en-US" dirty="0"/>
              <a:t/>
            </a:r>
            <a:br>
              <a:rPr lang="en-US" dirty="0"/>
            </a:b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44</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spTree>
    <p:extLst>
      <p:ext uri="{BB962C8B-B14F-4D97-AF65-F5344CB8AC3E}">
        <p14:creationId xmlns:p14="http://schemas.microsoft.com/office/powerpoint/2010/main" val="1683440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4-Using </a:t>
            </a:r>
            <a:r>
              <a:rPr lang="fr-FR" b="1" dirty="0" err="1">
                <a:solidFill>
                  <a:srgbClr val="FF0000"/>
                </a:solidFill>
              </a:rPr>
              <a:t>Additional</a:t>
            </a:r>
            <a:r>
              <a:rPr lang="fr-FR" b="1" dirty="0">
                <a:solidFill>
                  <a:srgbClr val="FF0000"/>
                </a:solidFill>
              </a:rPr>
              <a:t> </a:t>
            </a:r>
            <a:r>
              <a:rPr lang="fr-FR" b="1" dirty="0" err="1">
                <a:solidFill>
                  <a:srgbClr val="FF0000"/>
                </a:solidFill>
              </a:rPr>
              <a:t>Binary</a:t>
            </a:r>
            <a:r>
              <a:rPr lang="fr-FR" b="1" dirty="0">
                <a:solidFill>
                  <a:srgbClr val="FF0000"/>
                </a:solidFill>
              </a:rPr>
              <a:t> </a:t>
            </a:r>
            <a:r>
              <a:rPr lang="fr-FR" b="1" dirty="0" err="1">
                <a:solidFill>
                  <a:srgbClr val="FF0000"/>
                </a:solidFill>
              </a:rPr>
              <a:t>Operators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fr-FR" b="1" dirty="0">
                <a:solidFill>
                  <a:srgbClr val="FF0000"/>
                </a:solidFill>
              </a:rPr>
              <a:t>4-6) </a:t>
            </a:r>
            <a:r>
              <a:rPr lang="fr-FR" b="1" dirty="0" err="1">
                <a:solidFill>
                  <a:srgbClr val="FF0000"/>
                </a:solidFill>
              </a:rPr>
              <a:t>Equality</a:t>
            </a:r>
            <a:r>
              <a:rPr lang="fr-FR" b="1" dirty="0">
                <a:solidFill>
                  <a:srgbClr val="FF0000"/>
                </a:solidFill>
              </a:rPr>
              <a:t> </a:t>
            </a:r>
            <a:r>
              <a:rPr lang="fr-FR" b="1" dirty="0" err="1">
                <a:solidFill>
                  <a:srgbClr val="FF0000"/>
                </a:solidFill>
              </a:rPr>
              <a:t>Operators</a:t>
            </a:r>
            <a:r>
              <a:rPr lang="fr-FR" b="1" dirty="0">
                <a:solidFill>
                  <a:srgbClr val="FF0000"/>
                </a:solidFill>
              </a:rPr>
              <a:t> </a:t>
            </a:r>
            <a:r>
              <a:rPr lang="fr-FR" dirty="0"/>
              <a:t/>
            </a:r>
            <a:br>
              <a:rPr lang="fr-FR" dirty="0"/>
            </a:br>
            <a:r>
              <a:rPr lang="en-US" dirty="0"/>
              <a:t>Pay close attention to the data types when you see an equality operator on the exam. The exam creators also have a habit of mixing assignment operators and equality operators, as in the following snippet:</a:t>
            </a:r>
            <a:br>
              <a:rPr lang="en-US" dirty="0"/>
            </a:br>
            <a:r>
              <a:rPr lang="en-US" b="1" dirty="0" err="1">
                <a:solidFill>
                  <a:srgbClr val="0070C0"/>
                </a:solidFill>
              </a:rPr>
              <a:t>boolean</a:t>
            </a:r>
            <a:r>
              <a:rPr lang="en-US" b="1" dirty="0">
                <a:solidFill>
                  <a:srgbClr val="0070C0"/>
                </a:solidFill>
              </a:rPr>
              <a:t> y = false;</a:t>
            </a:r>
            <a:br>
              <a:rPr lang="en-US" b="1" dirty="0">
                <a:solidFill>
                  <a:srgbClr val="0070C0"/>
                </a:solidFill>
              </a:rPr>
            </a:br>
            <a:r>
              <a:rPr lang="en-US" b="1" dirty="0" err="1">
                <a:solidFill>
                  <a:srgbClr val="0070C0"/>
                </a:solidFill>
              </a:rPr>
              <a:t>boolean</a:t>
            </a:r>
            <a:r>
              <a:rPr lang="en-US" b="1" dirty="0">
                <a:solidFill>
                  <a:srgbClr val="0070C0"/>
                </a:solidFill>
              </a:rPr>
              <a:t> x = (y = true);</a:t>
            </a:r>
            <a:br>
              <a:rPr lang="en-US" b="1" dirty="0">
                <a:solidFill>
                  <a:srgbClr val="0070C0"/>
                </a:solidFill>
              </a:rPr>
            </a:br>
            <a:r>
              <a:rPr lang="en-US" b="1" dirty="0" err="1">
                <a:solidFill>
                  <a:srgbClr val="0070C0"/>
                </a:solidFill>
              </a:rPr>
              <a:t>System.out.println</a:t>
            </a:r>
            <a:r>
              <a:rPr lang="en-US" b="1" dirty="0">
                <a:solidFill>
                  <a:srgbClr val="0070C0"/>
                </a:solidFill>
              </a:rPr>
              <a:t>(x); // Outputs true </a:t>
            </a:r>
            <a:r>
              <a:rPr lang="en-US" dirty="0"/>
              <a:t/>
            </a:r>
            <a:br>
              <a:rPr lang="en-US" dirty="0"/>
            </a:b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45</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spTree>
    <p:extLst>
      <p:ext uri="{BB962C8B-B14F-4D97-AF65-F5344CB8AC3E}">
        <p14:creationId xmlns:p14="http://schemas.microsoft.com/office/powerpoint/2010/main" val="23978991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4-Using </a:t>
            </a:r>
            <a:r>
              <a:rPr lang="fr-FR" b="1" dirty="0" err="1">
                <a:solidFill>
                  <a:srgbClr val="FF0000"/>
                </a:solidFill>
              </a:rPr>
              <a:t>Additional</a:t>
            </a:r>
            <a:r>
              <a:rPr lang="fr-FR" b="1" dirty="0">
                <a:solidFill>
                  <a:srgbClr val="FF0000"/>
                </a:solidFill>
              </a:rPr>
              <a:t> </a:t>
            </a:r>
            <a:r>
              <a:rPr lang="fr-FR" b="1" dirty="0" err="1">
                <a:solidFill>
                  <a:srgbClr val="FF0000"/>
                </a:solidFill>
              </a:rPr>
              <a:t>Binary</a:t>
            </a:r>
            <a:r>
              <a:rPr lang="fr-FR" b="1" dirty="0">
                <a:solidFill>
                  <a:srgbClr val="FF0000"/>
                </a:solidFill>
              </a:rPr>
              <a:t> </a:t>
            </a:r>
            <a:r>
              <a:rPr lang="fr-FR" b="1" dirty="0" err="1">
                <a:solidFill>
                  <a:srgbClr val="FF0000"/>
                </a:solidFill>
              </a:rPr>
              <a:t>Operators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a:bodyPr>
          <a:lstStyle/>
          <a:p>
            <a:pPr marL="0" indent="0">
              <a:buNone/>
            </a:pPr>
            <a:r>
              <a:rPr lang="fr-FR" b="1" dirty="0">
                <a:solidFill>
                  <a:srgbClr val="FF0000"/>
                </a:solidFill>
              </a:rPr>
              <a:t>4-6) </a:t>
            </a:r>
            <a:r>
              <a:rPr lang="fr-FR" b="1" dirty="0" err="1">
                <a:solidFill>
                  <a:srgbClr val="FF0000"/>
                </a:solidFill>
              </a:rPr>
              <a:t>Equality</a:t>
            </a:r>
            <a:r>
              <a:rPr lang="fr-FR" b="1" dirty="0">
                <a:solidFill>
                  <a:srgbClr val="FF0000"/>
                </a:solidFill>
              </a:rPr>
              <a:t> </a:t>
            </a:r>
            <a:r>
              <a:rPr lang="fr-FR" b="1" dirty="0" err="1">
                <a:solidFill>
                  <a:srgbClr val="FF0000"/>
                </a:solidFill>
              </a:rPr>
              <a:t>Operators</a:t>
            </a:r>
            <a:r>
              <a:rPr lang="fr-FR" b="1" dirty="0">
                <a:solidFill>
                  <a:srgbClr val="FF0000"/>
                </a:solidFill>
              </a:rPr>
              <a:t> </a:t>
            </a:r>
            <a:r>
              <a:rPr lang="fr-FR" dirty="0"/>
              <a:t/>
            </a:r>
            <a:br>
              <a:rPr lang="fr-FR" dirty="0"/>
            </a:br>
            <a:r>
              <a:rPr lang="en-US" dirty="0"/>
              <a:t>For object comparison, the equality operator is applied to the references to the objects, not the objects they point to. Two references are equal if and only if they point to the same object, or both point to null. Let’s take a look at some examples: </a:t>
            </a:r>
            <a:br>
              <a:rPr lang="en-US" dirty="0"/>
            </a:br>
            <a:r>
              <a:rPr lang="fr-FR" b="1" dirty="0">
                <a:solidFill>
                  <a:srgbClr val="0070C0"/>
                </a:solidFill>
              </a:rPr>
              <a:t>File x = new File("myFile.txt");</a:t>
            </a:r>
            <a:br>
              <a:rPr lang="fr-FR" b="1" dirty="0">
                <a:solidFill>
                  <a:srgbClr val="0070C0"/>
                </a:solidFill>
              </a:rPr>
            </a:br>
            <a:r>
              <a:rPr lang="fr-FR" b="1" dirty="0">
                <a:solidFill>
                  <a:srgbClr val="0070C0"/>
                </a:solidFill>
              </a:rPr>
              <a:t>File y = new File("myFile.txt");</a:t>
            </a:r>
            <a:br>
              <a:rPr lang="fr-FR" b="1" dirty="0">
                <a:solidFill>
                  <a:srgbClr val="0070C0"/>
                </a:solidFill>
              </a:rPr>
            </a:br>
            <a:r>
              <a:rPr lang="fr-FR" b="1" dirty="0">
                <a:solidFill>
                  <a:srgbClr val="0070C0"/>
                </a:solidFill>
              </a:rPr>
              <a:t>File z = x;</a:t>
            </a:r>
            <a:br>
              <a:rPr lang="fr-FR" b="1" dirty="0">
                <a:solidFill>
                  <a:srgbClr val="0070C0"/>
                </a:solidFill>
              </a:rPr>
            </a:br>
            <a:r>
              <a:rPr lang="fr-FR" b="1" dirty="0" err="1">
                <a:solidFill>
                  <a:srgbClr val="0070C0"/>
                </a:solidFill>
              </a:rPr>
              <a:t>System.out.println</a:t>
            </a:r>
            <a:r>
              <a:rPr lang="fr-FR" b="1" dirty="0">
                <a:solidFill>
                  <a:srgbClr val="0070C0"/>
                </a:solidFill>
              </a:rPr>
              <a:t>(x == y); // Outputs false</a:t>
            </a:r>
            <a:br>
              <a:rPr lang="fr-FR" b="1" dirty="0">
                <a:solidFill>
                  <a:srgbClr val="0070C0"/>
                </a:solidFill>
              </a:rPr>
            </a:br>
            <a:r>
              <a:rPr lang="fr-FR" b="1" dirty="0" err="1">
                <a:solidFill>
                  <a:srgbClr val="0070C0"/>
                </a:solidFill>
              </a:rPr>
              <a:t>System.out.println</a:t>
            </a:r>
            <a:r>
              <a:rPr lang="fr-FR" b="1" dirty="0">
                <a:solidFill>
                  <a:srgbClr val="0070C0"/>
                </a:solidFill>
              </a:rPr>
              <a:t>(x == z); // Outputs </a:t>
            </a:r>
            <a:r>
              <a:rPr lang="fr-FR" b="1" dirty="0" err="1">
                <a:solidFill>
                  <a:srgbClr val="0070C0"/>
                </a:solidFill>
              </a:rPr>
              <a:t>true</a:t>
            </a:r>
            <a:r>
              <a:rPr lang="fr-FR" b="1" dirty="0">
                <a:solidFill>
                  <a:srgbClr val="0070C0"/>
                </a:solidFill>
              </a:rPr>
              <a:t> </a:t>
            </a:r>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46</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spTree>
    <p:extLst>
      <p:ext uri="{BB962C8B-B14F-4D97-AF65-F5344CB8AC3E}">
        <p14:creationId xmlns:p14="http://schemas.microsoft.com/office/powerpoint/2010/main" val="13459619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5-Understanding Java </a:t>
            </a:r>
            <a:r>
              <a:rPr lang="fr-FR" b="1" dirty="0" err="1">
                <a:solidFill>
                  <a:srgbClr val="FF0000"/>
                </a:solidFill>
              </a:rPr>
              <a:t>Statements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126589" y="2650064"/>
            <a:ext cx="9601196" cy="3318936"/>
          </a:xfrm>
        </p:spPr>
        <p:txBody>
          <a:bodyPr>
            <a:normAutofit lnSpcReduction="10000"/>
          </a:bodyPr>
          <a:lstStyle/>
          <a:p>
            <a:pPr marL="0" indent="0">
              <a:buNone/>
            </a:pPr>
            <a:r>
              <a:rPr lang="fr-FR" dirty="0"/>
              <a:t/>
            </a:r>
            <a:br>
              <a:rPr lang="fr-FR" dirty="0"/>
            </a:br>
            <a:r>
              <a:rPr lang="fr-FR" dirty="0"/>
              <a:t/>
            </a:r>
            <a:br>
              <a:rPr lang="fr-FR" dirty="0"/>
            </a:br>
            <a:r>
              <a:rPr lang="fr-FR" dirty="0"/>
              <a:t/>
            </a:r>
            <a:br>
              <a:rPr lang="fr-FR" dirty="0"/>
            </a:br>
            <a:r>
              <a:rPr lang="fr-FR" dirty="0"/>
              <a:t/>
            </a:r>
            <a:br>
              <a:rPr lang="fr-FR" dirty="0"/>
            </a:br>
            <a:r>
              <a:rPr lang="fr-FR" dirty="0"/>
              <a:t/>
            </a:r>
            <a:br>
              <a:rPr lang="fr-FR" dirty="0"/>
            </a:br>
            <a:r>
              <a:rPr lang="en-US" dirty="0"/>
              <a:t/>
            </a:r>
            <a:br>
              <a:rPr lang="en-US" dirty="0"/>
            </a:br>
            <a:r>
              <a:rPr lang="fr-FR" dirty="0"/>
              <a:t/>
            </a:r>
            <a:br>
              <a:rPr lang="fr-FR" dirty="0"/>
            </a:br>
            <a:r>
              <a:rPr lang="fr-FR" dirty="0"/>
              <a:t/>
            </a:r>
            <a:br>
              <a:rPr lang="fr-FR" dirty="0"/>
            </a:b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47</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sp>
        <p:nvSpPr>
          <p:cNvPr id="5" name="ZoneTexte 4">
            <a:extLst>
              <a:ext uri="{FF2B5EF4-FFF2-40B4-BE49-F238E27FC236}">
                <a16:creationId xmlns:a16="http://schemas.microsoft.com/office/drawing/2014/main" xmlns="" id="{063E5BEA-9D8A-4238-BD38-D913FA84A04F}"/>
              </a:ext>
            </a:extLst>
          </p:cNvPr>
          <p:cNvSpPr txBox="1"/>
          <p:nvPr/>
        </p:nvSpPr>
        <p:spPr>
          <a:xfrm>
            <a:off x="1446143" y="2827606"/>
            <a:ext cx="9751739" cy="2308324"/>
          </a:xfrm>
          <a:prstGeom prst="rect">
            <a:avLst/>
          </a:prstGeom>
          <a:noFill/>
        </p:spPr>
        <p:txBody>
          <a:bodyPr wrap="square" rtlCol="0">
            <a:spAutoFit/>
          </a:bodyPr>
          <a:lstStyle/>
          <a:p>
            <a:r>
              <a:rPr lang="en-US" dirty="0"/>
              <a:t>We’ll be introducing you to various Java control ﬂow statements. </a:t>
            </a:r>
            <a:r>
              <a:rPr lang="en-US" i="1" dirty="0"/>
              <a:t>Control ﬂow statements </a:t>
            </a:r>
            <a:r>
              <a:rPr lang="en-US" dirty="0"/>
              <a:t>break up the ﬂow</a:t>
            </a:r>
            <a:br>
              <a:rPr lang="en-US" dirty="0"/>
            </a:br>
            <a:r>
              <a:rPr lang="en-US" dirty="0"/>
              <a:t>of execution by using decision making, looping, and branching, allowing the application to selectively execute particular segments of code.</a:t>
            </a:r>
            <a:br>
              <a:rPr lang="en-US" dirty="0"/>
            </a:br>
            <a:endParaRPr lang="en-US" dirty="0"/>
          </a:p>
          <a:p>
            <a:r>
              <a:rPr lang="en-US" dirty="0"/>
              <a:t>These statements can be applied to single expressions as well as a block of Java code. As described in the previous chapter, a </a:t>
            </a:r>
            <a:r>
              <a:rPr lang="en-US" i="1" dirty="0"/>
              <a:t>block </a:t>
            </a:r>
            <a:r>
              <a:rPr lang="en-US" dirty="0"/>
              <a:t>of code in Java is a group of zero or more statements between balanced braces, ({}), and can be used anywhere a single statement is allowed. </a:t>
            </a:r>
            <a:br>
              <a:rPr lang="en-US" dirty="0"/>
            </a:br>
            <a:endParaRPr lang="fr-FR" dirty="0"/>
          </a:p>
        </p:txBody>
      </p:sp>
    </p:spTree>
    <p:extLst>
      <p:ext uri="{BB962C8B-B14F-4D97-AF65-F5344CB8AC3E}">
        <p14:creationId xmlns:p14="http://schemas.microsoft.com/office/powerpoint/2010/main" val="34533372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5-Understanding Java </a:t>
            </a:r>
            <a:r>
              <a:rPr lang="fr-FR" b="1" dirty="0" err="1">
                <a:solidFill>
                  <a:srgbClr val="FF0000"/>
                </a:solidFill>
              </a:rPr>
              <a:t>Statements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fr-FR" b="1" dirty="0">
                <a:solidFill>
                  <a:srgbClr val="FF0000"/>
                </a:solidFill>
              </a:rPr>
              <a:t>5-1) The </a:t>
            </a:r>
            <a:r>
              <a:rPr lang="fr-FR" b="1" i="1" dirty="0">
                <a:solidFill>
                  <a:srgbClr val="FF0000"/>
                </a:solidFill>
              </a:rPr>
              <a:t>if-</a:t>
            </a:r>
            <a:r>
              <a:rPr lang="fr-FR" b="1" i="1" dirty="0" err="1">
                <a:solidFill>
                  <a:srgbClr val="FF0000"/>
                </a:solidFill>
              </a:rPr>
              <a:t>then</a:t>
            </a:r>
            <a:r>
              <a:rPr lang="fr-FR" b="1" i="1" dirty="0">
                <a:solidFill>
                  <a:srgbClr val="FF0000"/>
                </a:solidFill>
              </a:rPr>
              <a:t> </a:t>
            </a:r>
            <a:r>
              <a:rPr lang="fr-FR" b="1" dirty="0" err="1">
                <a:solidFill>
                  <a:srgbClr val="FF0000"/>
                </a:solidFill>
              </a:rPr>
              <a:t>Statement</a:t>
            </a:r>
            <a:r>
              <a:rPr lang="fr-FR" b="1" dirty="0">
                <a:solidFill>
                  <a:srgbClr val="FF0000"/>
                </a:solidFill>
              </a:rPr>
              <a:t> </a:t>
            </a:r>
            <a:r>
              <a:rPr lang="fr-FR" dirty="0"/>
              <a:t/>
            </a:r>
            <a:br>
              <a:rPr lang="fr-FR" dirty="0"/>
            </a:br>
            <a:r>
              <a:rPr lang="fr-FR" dirty="0"/>
              <a:t/>
            </a:r>
            <a:br>
              <a:rPr lang="fr-FR" dirty="0"/>
            </a:br>
            <a:r>
              <a:rPr lang="fr-FR" dirty="0"/>
              <a:t/>
            </a:r>
            <a:br>
              <a:rPr lang="fr-FR" dirty="0"/>
            </a:br>
            <a:r>
              <a:rPr lang="fr-FR" dirty="0"/>
              <a:t/>
            </a:r>
            <a:br>
              <a:rPr lang="fr-FR" dirty="0"/>
            </a:br>
            <a:r>
              <a:rPr lang="en-US" dirty="0"/>
              <a:t/>
            </a:r>
            <a:br>
              <a:rPr lang="en-US" dirty="0"/>
            </a:br>
            <a:r>
              <a:rPr lang="fr-FR" dirty="0"/>
              <a:t/>
            </a:r>
            <a:br>
              <a:rPr lang="fr-FR" dirty="0"/>
            </a:br>
            <a:r>
              <a:rPr lang="fr-FR" dirty="0"/>
              <a:t/>
            </a:r>
            <a:br>
              <a:rPr lang="fr-FR" dirty="0"/>
            </a:b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48</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pic>
        <p:nvPicPr>
          <p:cNvPr id="5" name="Image 4">
            <a:extLst>
              <a:ext uri="{FF2B5EF4-FFF2-40B4-BE49-F238E27FC236}">
                <a16:creationId xmlns:a16="http://schemas.microsoft.com/office/drawing/2014/main" xmlns="" id="{81335347-B1F6-4A5C-A6C1-D3964C7556D4}"/>
              </a:ext>
            </a:extLst>
          </p:cNvPr>
          <p:cNvPicPr>
            <a:picLocks noChangeAspect="1"/>
          </p:cNvPicPr>
          <p:nvPr/>
        </p:nvPicPr>
        <p:blipFill>
          <a:blip r:embed="rId2"/>
          <a:stretch>
            <a:fillRect/>
          </a:stretch>
        </p:blipFill>
        <p:spPr>
          <a:xfrm>
            <a:off x="1392965" y="3094674"/>
            <a:ext cx="6245431" cy="2553031"/>
          </a:xfrm>
          <a:prstGeom prst="rect">
            <a:avLst/>
          </a:prstGeom>
        </p:spPr>
      </p:pic>
      <p:sp>
        <p:nvSpPr>
          <p:cNvPr id="6" name="ZoneTexte 5">
            <a:extLst>
              <a:ext uri="{FF2B5EF4-FFF2-40B4-BE49-F238E27FC236}">
                <a16:creationId xmlns:a16="http://schemas.microsoft.com/office/drawing/2014/main" xmlns="" id="{2B7F415C-900A-4C99-AC5A-CEF4862A3479}"/>
              </a:ext>
            </a:extLst>
          </p:cNvPr>
          <p:cNvSpPr txBox="1"/>
          <p:nvPr/>
        </p:nvSpPr>
        <p:spPr>
          <a:xfrm>
            <a:off x="7735960" y="3094674"/>
            <a:ext cx="3560398" cy="1477328"/>
          </a:xfrm>
          <a:prstGeom prst="rect">
            <a:avLst/>
          </a:prstGeom>
          <a:noFill/>
        </p:spPr>
        <p:txBody>
          <a:bodyPr wrap="none" rtlCol="0">
            <a:spAutoFit/>
          </a:bodyPr>
          <a:lstStyle/>
          <a:p>
            <a:r>
              <a:rPr lang="en-US" dirty="0"/>
              <a:t>if(</a:t>
            </a:r>
            <a:r>
              <a:rPr lang="en-US" dirty="0" err="1"/>
              <a:t>hourOfDay</a:t>
            </a:r>
            <a:r>
              <a:rPr lang="en-US" dirty="0"/>
              <a:t> &lt; 11) {</a:t>
            </a:r>
            <a:br>
              <a:rPr lang="en-US" dirty="0"/>
            </a:br>
            <a:r>
              <a:rPr lang="en-US" dirty="0" err="1"/>
              <a:t>System.out.println</a:t>
            </a:r>
            <a:r>
              <a:rPr lang="en-US" dirty="0"/>
              <a:t>("Good Morning");</a:t>
            </a:r>
            <a:br>
              <a:rPr lang="en-US" dirty="0"/>
            </a:br>
            <a:r>
              <a:rPr lang="en-US" dirty="0" err="1"/>
              <a:t>morningGreetingCount</a:t>
            </a:r>
            <a:r>
              <a:rPr lang="en-US" dirty="0"/>
              <a:t>++;</a:t>
            </a:r>
            <a:br>
              <a:rPr lang="en-US" dirty="0"/>
            </a:br>
            <a:r>
              <a:rPr lang="en-US" dirty="0"/>
              <a:t>} </a:t>
            </a:r>
            <a:br>
              <a:rPr lang="en-US" dirty="0"/>
            </a:br>
            <a:endParaRPr lang="fr-FR" dirty="0"/>
          </a:p>
        </p:txBody>
      </p:sp>
    </p:spTree>
    <p:extLst>
      <p:ext uri="{BB962C8B-B14F-4D97-AF65-F5344CB8AC3E}">
        <p14:creationId xmlns:p14="http://schemas.microsoft.com/office/powerpoint/2010/main" val="3399129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5-Understanding Java </a:t>
            </a:r>
            <a:r>
              <a:rPr lang="fr-FR" b="1" dirty="0" err="1">
                <a:solidFill>
                  <a:srgbClr val="FF0000"/>
                </a:solidFill>
              </a:rPr>
              <a:t>Statements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20000"/>
          </a:bodyPr>
          <a:lstStyle/>
          <a:p>
            <a:pPr marL="0" indent="0">
              <a:buNone/>
            </a:pPr>
            <a:r>
              <a:rPr lang="fr-FR" b="1" dirty="0">
                <a:solidFill>
                  <a:srgbClr val="FF0000"/>
                </a:solidFill>
              </a:rPr>
              <a:t>5-2) The </a:t>
            </a:r>
            <a:r>
              <a:rPr lang="fr-FR" b="1" i="1" dirty="0">
                <a:solidFill>
                  <a:srgbClr val="FF0000"/>
                </a:solidFill>
              </a:rPr>
              <a:t>if-</a:t>
            </a:r>
            <a:r>
              <a:rPr lang="fr-FR" b="1" i="1" dirty="0" err="1">
                <a:solidFill>
                  <a:srgbClr val="FF0000"/>
                </a:solidFill>
              </a:rPr>
              <a:t>then</a:t>
            </a:r>
            <a:r>
              <a:rPr lang="fr-FR" b="1" dirty="0">
                <a:solidFill>
                  <a:srgbClr val="FF0000"/>
                </a:solidFill>
              </a:rPr>
              <a:t>-</a:t>
            </a:r>
            <a:r>
              <a:rPr lang="fr-FR" b="1" i="1" dirty="0" err="1">
                <a:solidFill>
                  <a:srgbClr val="FF0000"/>
                </a:solidFill>
              </a:rPr>
              <a:t>else</a:t>
            </a:r>
            <a:r>
              <a:rPr lang="fr-FR" b="1" i="1" dirty="0">
                <a:solidFill>
                  <a:srgbClr val="FF0000"/>
                </a:solidFill>
              </a:rPr>
              <a:t> </a:t>
            </a:r>
            <a:r>
              <a:rPr lang="fr-FR" b="1" dirty="0" err="1">
                <a:solidFill>
                  <a:srgbClr val="FF0000"/>
                </a:solidFill>
              </a:rPr>
              <a:t>Statement</a:t>
            </a:r>
            <a:r>
              <a:rPr lang="fr-FR" b="1" dirty="0">
                <a:solidFill>
                  <a:srgbClr val="FF0000"/>
                </a:solidFill>
              </a:rPr>
              <a:t> </a:t>
            </a:r>
            <a:r>
              <a:rPr lang="fr-FR" dirty="0"/>
              <a:t/>
            </a:r>
            <a:br>
              <a:rPr lang="fr-FR" dirty="0"/>
            </a:br>
            <a:r>
              <a:rPr lang="en-US" dirty="0"/>
              <a:t>Let’s expand our example a little. What if we want to display a different message if it is 11</a:t>
            </a:r>
            <a:br>
              <a:rPr lang="en-US" dirty="0"/>
            </a:br>
            <a:r>
              <a:rPr lang="en-US" dirty="0"/>
              <a:t>a.m. or later? Could we do it using only the tools we have? Of course we can! </a:t>
            </a:r>
            <a:br>
              <a:rPr lang="en-US" dirty="0"/>
            </a:br>
            <a:r>
              <a:rPr lang="fr-FR" dirty="0"/>
              <a:t/>
            </a:r>
            <a:br>
              <a:rPr lang="fr-FR" dirty="0"/>
            </a:br>
            <a:r>
              <a:rPr lang="fr-FR" dirty="0"/>
              <a:t/>
            </a:r>
            <a:br>
              <a:rPr lang="fr-FR" dirty="0"/>
            </a:br>
            <a:r>
              <a:rPr lang="fr-FR" dirty="0"/>
              <a:t/>
            </a:r>
            <a:br>
              <a:rPr lang="fr-FR" dirty="0"/>
            </a:br>
            <a:r>
              <a:rPr lang="fr-FR" dirty="0"/>
              <a:t/>
            </a:r>
            <a:br>
              <a:rPr lang="fr-FR" dirty="0"/>
            </a:br>
            <a:r>
              <a:rPr lang="en-US" dirty="0"/>
              <a:t/>
            </a:r>
            <a:br>
              <a:rPr lang="en-US" dirty="0"/>
            </a:br>
            <a:r>
              <a:rPr lang="fr-FR" dirty="0"/>
              <a:t/>
            </a:r>
            <a:br>
              <a:rPr lang="fr-FR" dirty="0"/>
            </a:br>
            <a:r>
              <a:rPr lang="fr-FR" dirty="0"/>
              <a:t/>
            </a:r>
            <a:br>
              <a:rPr lang="fr-FR" dirty="0"/>
            </a:b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49</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pic>
        <p:nvPicPr>
          <p:cNvPr id="5" name="Image 4">
            <a:extLst>
              <a:ext uri="{FF2B5EF4-FFF2-40B4-BE49-F238E27FC236}">
                <a16:creationId xmlns:a16="http://schemas.microsoft.com/office/drawing/2014/main" xmlns="" id="{FE30FDE6-81CD-41D0-A461-ADDD15A5B7D7}"/>
              </a:ext>
            </a:extLst>
          </p:cNvPr>
          <p:cNvPicPr>
            <a:picLocks noChangeAspect="1"/>
          </p:cNvPicPr>
          <p:nvPr/>
        </p:nvPicPr>
        <p:blipFill>
          <a:blip r:embed="rId2"/>
          <a:stretch>
            <a:fillRect/>
          </a:stretch>
        </p:blipFill>
        <p:spPr>
          <a:xfrm>
            <a:off x="1688854" y="3704711"/>
            <a:ext cx="4829175" cy="1952625"/>
          </a:xfrm>
          <a:prstGeom prst="rect">
            <a:avLst/>
          </a:prstGeom>
        </p:spPr>
      </p:pic>
    </p:spTree>
    <p:extLst>
      <p:ext uri="{BB962C8B-B14F-4D97-AF65-F5344CB8AC3E}">
        <p14:creationId xmlns:p14="http://schemas.microsoft.com/office/powerpoint/2010/main" val="2999960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942535" y="982132"/>
            <a:ext cx="10508567" cy="1303867"/>
          </a:xfrm>
        </p:spPr>
        <p:txBody>
          <a:bodyPr>
            <a:normAutofit/>
          </a:bodyPr>
          <a:lstStyle/>
          <a:p>
            <a:r>
              <a:rPr lang="fr-FR" b="1" dirty="0">
                <a:solidFill>
                  <a:srgbClr val="FF0000"/>
                </a:solidFill>
              </a:rPr>
              <a:t>1- </a:t>
            </a:r>
            <a:r>
              <a:rPr lang="fr-FR" b="1" dirty="0" err="1">
                <a:solidFill>
                  <a:srgbClr val="FF0000"/>
                </a:solidFill>
              </a:rPr>
              <a:t>Understanding</a:t>
            </a:r>
            <a:r>
              <a:rPr lang="fr-FR" b="1" dirty="0">
                <a:solidFill>
                  <a:srgbClr val="FF0000"/>
                </a:solidFill>
              </a:rPr>
              <a:t> Java </a:t>
            </a:r>
            <a:r>
              <a:rPr lang="fr-FR" b="1" dirty="0" err="1">
                <a:solidFill>
                  <a:srgbClr val="FF0000"/>
                </a:solidFill>
              </a:rPr>
              <a:t>Operators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en-US" dirty="0">
                <a:solidFill>
                  <a:srgbClr val="0070C0"/>
                </a:solidFill>
              </a:rPr>
              <a:t>Unless overridden with parentheses, Java operators follow </a:t>
            </a:r>
            <a:r>
              <a:rPr lang="en-US" i="1" dirty="0">
                <a:solidFill>
                  <a:srgbClr val="0070C0"/>
                </a:solidFill>
              </a:rPr>
              <a:t>order of operation</a:t>
            </a:r>
            <a:r>
              <a:rPr lang="en-US" dirty="0">
                <a:solidFill>
                  <a:srgbClr val="0070C0"/>
                </a:solidFill>
              </a:rPr>
              <a:t>, listed in Table 2.1, by decreasing order of </a:t>
            </a:r>
            <a:r>
              <a:rPr lang="en-US" i="1" dirty="0">
                <a:solidFill>
                  <a:srgbClr val="0070C0"/>
                </a:solidFill>
              </a:rPr>
              <a:t>operator precedence</a:t>
            </a:r>
            <a:r>
              <a:rPr lang="en-US" dirty="0">
                <a:solidFill>
                  <a:srgbClr val="0070C0"/>
                </a:solidFill>
              </a:rPr>
              <a:t>. </a:t>
            </a:r>
          </a:p>
          <a:p>
            <a:r>
              <a:rPr lang="en-US" dirty="0">
                <a:solidFill>
                  <a:srgbClr val="FF0000"/>
                </a:solidFill>
              </a:rPr>
              <a:t>If two operators have the same level of precedence, then Java guarantees left-to-right evaluation. You need to know only those operators in bold for the OCA exam. </a:t>
            </a:r>
            <a:r>
              <a:rPr lang="en-US" dirty="0"/>
              <a:t/>
            </a:r>
            <a:br>
              <a:rPr lang="en-US" dirty="0"/>
            </a:b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5</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spTree>
    <p:extLst>
      <p:ext uri="{BB962C8B-B14F-4D97-AF65-F5344CB8AC3E}">
        <p14:creationId xmlns:p14="http://schemas.microsoft.com/office/powerpoint/2010/main" val="22836772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5-Understanding Java </a:t>
            </a:r>
            <a:r>
              <a:rPr lang="fr-FR" b="1" dirty="0" err="1">
                <a:solidFill>
                  <a:srgbClr val="FF0000"/>
                </a:solidFill>
              </a:rPr>
              <a:t>Statements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10000"/>
          </a:bodyPr>
          <a:lstStyle/>
          <a:p>
            <a:pPr marL="0" indent="0">
              <a:buNone/>
            </a:pPr>
            <a:r>
              <a:rPr lang="fr-FR" b="1" dirty="0">
                <a:solidFill>
                  <a:srgbClr val="FF0000"/>
                </a:solidFill>
              </a:rPr>
              <a:t>5-2) The </a:t>
            </a:r>
            <a:r>
              <a:rPr lang="fr-FR" b="1" i="1" dirty="0">
                <a:solidFill>
                  <a:srgbClr val="FF0000"/>
                </a:solidFill>
              </a:rPr>
              <a:t>if-</a:t>
            </a:r>
            <a:r>
              <a:rPr lang="fr-FR" b="1" i="1" dirty="0" err="1">
                <a:solidFill>
                  <a:srgbClr val="FF0000"/>
                </a:solidFill>
              </a:rPr>
              <a:t>then</a:t>
            </a:r>
            <a:r>
              <a:rPr lang="fr-FR" b="1" dirty="0">
                <a:solidFill>
                  <a:srgbClr val="FF0000"/>
                </a:solidFill>
              </a:rPr>
              <a:t>-</a:t>
            </a:r>
            <a:r>
              <a:rPr lang="fr-FR" b="1" i="1" dirty="0" err="1">
                <a:solidFill>
                  <a:srgbClr val="FF0000"/>
                </a:solidFill>
              </a:rPr>
              <a:t>else</a:t>
            </a:r>
            <a:r>
              <a:rPr lang="fr-FR" b="1" i="1" dirty="0">
                <a:solidFill>
                  <a:srgbClr val="FF0000"/>
                </a:solidFill>
              </a:rPr>
              <a:t> </a:t>
            </a:r>
            <a:r>
              <a:rPr lang="fr-FR" b="1" dirty="0" err="1">
                <a:solidFill>
                  <a:srgbClr val="FF0000"/>
                </a:solidFill>
              </a:rPr>
              <a:t>Statement</a:t>
            </a:r>
            <a:r>
              <a:rPr lang="fr-FR" b="1" dirty="0">
                <a:solidFill>
                  <a:srgbClr val="FF0000"/>
                </a:solidFill>
              </a:rPr>
              <a:t> </a:t>
            </a:r>
            <a:r>
              <a:rPr lang="fr-FR" dirty="0"/>
              <a:t/>
            </a:r>
            <a:br>
              <a:rPr lang="fr-FR" dirty="0"/>
            </a:br>
            <a:r>
              <a:rPr lang="en-US" dirty="0"/>
              <a:t/>
            </a:r>
            <a:br>
              <a:rPr lang="en-US" dirty="0"/>
            </a:br>
            <a:r>
              <a:rPr lang="fr-FR" dirty="0"/>
              <a:t/>
            </a:r>
            <a:br>
              <a:rPr lang="fr-FR" dirty="0"/>
            </a:br>
            <a:r>
              <a:rPr lang="fr-FR" dirty="0"/>
              <a:t/>
            </a:r>
            <a:br>
              <a:rPr lang="fr-FR" dirty="0"/>
            </a:br>
            <a:r>
              <a:rPr lang="fr-FR" dirty="0"/>
              <a:t/>
            </a:r>
            <a:br>
              <a:rPr lang="fr-FR" dirty="0"/>
            </a:br>
            <a:r>
              <a:rPr lang="fr-FR" dirty="0"/>
              <a:t/>
            </a:r>
            <a:br>
              <a:rPr lang="fr-FR" dirty="0"/>
            </a:br>
            <a:r>
              <a:rPr lang="en-US" dirty="0"/>
              <a:t/>
            </a:r>
            <a:br>
              <a:rPr lang="en-US" dirty="0"/>
            </a:br>
            <a:r>
              <a:rPr lang="fr-FR" dirty="0"/>
              <a:t/>
            </a:r>
            <a:br>
              <a:rPr lang="fr-FR" dirty="0"/>
            </a:br>
            <a:r>
              <a:rPr lang="fr-FR" dirty="0"/>
              <a:t/>
            </a:r>
            <a:br>
              <a:rPr lang="fr-FR" dirty="0"/>
            </a:b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50</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pic>
        <p:nvPicPr>
          <p:cNvPr id="6" name="Image 5">
            <a:extLst>
              <a:ext uri="{FF2B5EF4-FFF2-40B4-BE49-F238E27FC236}">
                <a16:creationId xmlns:a16="http://schemas.microsoft.com/office/drawing/2014/main" xmlns="" id="{B19C9197-8C38-4F86-9FC8-7EC9A8E15DEF}"/>
              </a:ext>
            </a:extLst>
          </p:cNvPr>
          <p:cNvPicPr>
            <a:picLocks noChangeAspect="1"/>
          </p:cNvPicPr>
          <p:nvPr/>
        </p:nvPicPr>
        <p:blipFill>
          <a:blip r:embed="rId2"/>
          <a:stretch>
            <a:fillRect/>
          </a:stretch>
        </p:blipFill>
        <p:spPr>
          <a:xfrm>
            <a:off x="5348433" y="2579687"/>
            <a:ext cx="5743575" cy="3095625"/>
          </a:xfrm>
          <a:prstGeom prst="rect">
            <a:avLst/>
          </a:prstGeom>
        </p:spPr>
      </p:pic>
    </p:spTree>
    <p:extLst>
      <p:ext uri="{BB962C8B-B14F-4D97-AF65-F5344CB8AC3E}">
        <p14:creationId xmlns:p14="http://schemas.microsoft.com/office/powerpoint/2010/main" val="18220681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5-Understanding Java </a:t>
            </a:r>
            <a:r>
              <a:rPr lang="fr-FR" b="1" dirty="0" err="1">
                <a:solidFill>
                  <a:srgbClr val="FF0000"/>
                </a:solidFill>
              </a:rPr>
              <a:t>Statements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10000"/>
          </a:bodyPr>
          <a:lstStyle/>
          <a:p>
            <a:pPr marL="0" indent="0">
              <a:buNone/>
            </a:pPr>
            <a:r>
              <a:rPr lang="fr-FR" b="1" dirty="0">
                <a:solidFill>
                  <a:srgbClr val="FF0000"/>
                </a:solidFill>
              </a:rPr>
              <a:t>5-2) The </a:t>
            </a:r>
            <a:r>
              <a:rPr lang="fr-FR" b="1" i="1" dirty="0">
                <a:solidFill>
                  <a:srgbClr val="FF0000"/>
                </a:solidFill>
              </a:rPr>
              <a:t>if-</a:t>
            </a:r>
            <a:r>
              <a:rPr lang="fr-FR" b="1" i="1" dirty="0" err="1">
                <a:solidFill>
                  <a:srgbClr val="FF0000"/>
                </a:solidFill>
              </a:rPr>
              <a:t>then</a:t>
            </a:r>
            <a:r>
              <a:rPr lang="fr-FR" b="1" dirty="0">
                <a:solidFill>
                  <a:srgbClr val="FF0000"/>
                </a:solidFill>
              </a:rPr>
              <a:t>-</a:t>
            </a:r>
            <a:r>
              <a:rPr lang="fr-FR" b="1" i="1" dirty="0" err="1">
                <a:solidFill>
                  <a:srgbClr val="FF0000"/>
                </a:solidFill>
              </a:rPr>
              <a:t>else</a:t>
            </a:r>
            <a:r>
              <a:rPr lang="fr-FR" b="1" i="1" dirty="0">
                <a:solidFill>
                  <a:srgbClr val="FF0000"/>
                </a:solidFill>
              </a:rPr>
              <a:t> </a:t>
            </a:r>
            <a:r>
              <a:rPr lang="fr-FR" b="1" dirty="0" err="1">
                <a:solidFill>
                  <a:srgbClr val="FF0000"/>
                </a:solidFill>
              </a:rPr>
              <a:t>Statement</a:t>
            </a:r>
            <a:r>
              <a:rPr lang="fr-FR" b="1" dirty="0">
                <a:solidFill>
                  <a:srgbClr val="FF0000"/>
                </a:solidFill>
              </a:rPr>
              <a:t> </a:t>
            </a:r>
            <a:r>
              <a:rPr lang="fr-FR" dirty="0"/>
              <a:t/>
            </a:r>
            <a:br>
              <a:rPr lang="fr-FR" dirty="0"/>
            </a:br>
            <a:r>
              <a:rPr lang="en-US" dirty="0"/>
              <a:t/>
            </a:r>
            <a:br>
              <a:rPr lang="en-US" dirty="0"/>
            </a:br>
            <a:r>
              <a:rPr lang="fr-FR" dirty="0"/>
              <a:t/>
            </a:r>
            <a:br>
              <a:rPr lang="fr-FR" dirty="0"/>
            </a:br>
            <a:r>
              <a:rPr lang="fr-FR" dirty="0"/>
              <a:t/>
            </a:r>
            <a:br>
              <a:rPr lang="fr-FR" dirty="0"/>
            </a:br>
            <a:r>
              <a:rPr lang="fr-FR" dirty="0"/>
              <a:t/>
            </a:r>
            <a:br>
              <a:rPr lang="fr-FR" dirty="0"/>
            </a:br>
            <a:r>
              <a:rPr lang="fr-FR" dirty="0"/>
              <a:t/>
            </a:r>
            <a:br>
              <a:rPr lang="fr-FR" dirty="0"/>
            </a:br>
            <a:r>
              <a:rPr lang="en-US" dirty="0"/>
              <a:t/>
            </a:r>
            <a:br>
              <a:rPr lang="en-US" dirty="0"/>
            </a:br>
            <a:r>
              <a:rPr lang="fr-FR" dirty="0"/>
              <a:t/>
            </a:r>
            <a:br>
              <a:rPr lang="fr-FR" dirty="0"/>
            </a:br>
            <a:r>
              <a:rPr lang="fr-FR" dirty="0"/>
              <a:t/>
            </a:r>
            <a:br>
              <a:rPr lang="fr-FR" dirty="0"/>
            </a:b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51</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pic>
        <p:nvPicPr>
          <p:cNvPr id="5" name="Image 4">
            <a:extLst>
              <a:ext uri="{FF2B5EF4-FFF2-40B4-BE49-F238E27FC236}">
                <a16:creationId xmlns:a16="http://schemas.microsoft.com/office/drawing/2014/main" xmlns="" id="{D58A1F92-E92C-4641-8C44-B5F2B5633093}"/>
              </a:ext>
            </a:extLst>
          </p:cNvPr>
          <p:cNvPicPr>
            <a:picLocks noChangeAspect="1"/>
          </p:cNvPicPr>
          <p:nvPr/>
        </p:nvPicPr>
        <p:blipFill>
          <a:blip r:embed="rId2"/>
          <a:stretch>
            <a:fillRect/>
          </a:stretch>
        </p:blipFill>
        <p:spPr>
          <a:xfrm>
            <a:off x="5360495" y="2480828"/>
            <a:ext cx="5935863" cy="3488172"/>
          </a:xfrm>
          <a:prstGeom prst="rect">
            <a:avLst/>
          </a:prstGeom>
        </p:spPr>
      </p:pic>
    </p:spTree>
    <p:extLst>
      <p:ext uri="{BB962C8B-B14F-4D97-AF65-F5344CB8AC3E}">
        <p14:creationId xmlns:p14="http://schemas.microsoft.com/office/powerpoint/2010/main" val="2266094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5-Understanding Java </a:t>
            </a:r>
            <a:r>
              <a:rPr lang="fr-FR" b="1" dirty="0" err="1">
                <a:solidFill>
                  <a:srgbClr val="FF0000"/>
                </a:solidFill>
              </a:rPr>
              <a:t>Statements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10000"/>
          </a:bodyPr>
          <a:lstStyle/>
          <a:p>
            <a:pPr marL="0" indent="0">
              <a:buNone/>
            </a:pPr>
            <a:r>
              <a:rPr lang="fr-FR" b="1" dirty="0">
                <a:solidFill>
                  <a:srgbClr val="FF0000"/>
                </a:solidFill>
              </a:rPr>
              <a:t>5-3) </a:t>
            </a:r>
            <a:r>
              <a:rPr lang="fr-FR" b="1" dirty="0" err="1">
                <a:solidFill>
                  <a:srgbClr val="FF0000"/>
                </a:solidFill>
              </a:rPr>
              <a:t>Ternary</a:t>
            </a:r>
            <a:r>
              <a:rPr lang="fr-FR" b="1" dirty="0">
                <a:solidFill>
                  <a:srgbClr val="FF0000"/>
                </a:solidFill>
              </a:rPr>
              <a:t> </a:t>
            </a:r>
            <a:r>
              <a:rPr lang="fr-FR" b="1" dirty="0" err="1">
                <a:solidFill>
                  <a:srgbClr val="FF0000"/>
                </a:solidFill>
              </a:rPr>
              <a:t>Operator</a:t>
            </a:r>
            <a:r>
              <a:rPr lang="fr-FR" b="1" dirty="0">
                <a:solidFill>
                  <a:srgbClr val="FF0000"/>
                </a:solidFill>
              </a:rPr>
              <a:t> </a:t>
            </a:r>
          </a:p>
          <a:p>
            <a:pPr marL="0" indent="0">
              <a:buNone/>
            </a:pPr>
            <a:r>
              <a:rPr lang="fr-FR" dirty="0"/>
              <a:t/>
            </a:r>
            <a:br>
              <a:rPr lang="fr-FR" dirty="0"/>
            </a:br>
            <a:r>
              <a:rPr lang="en-US" dirty="0"/>
              <a:t>Now that we have discussed if-then-else statements, we can brieﬂy return to our discussion of operators and present the final operator that you need to learn for the exam. The conditional operator</a:t>
            </a:r>
            <a:r>
              <a:rPr lang="en-US" i="1" dirty="0"/>
              <a:t>, </a:t>
            </a:r>
            <a:r>
              <a:rPr lang="en-US" dirty="0"/>
              <a:t>? :, otherwise known as the </a:t>
            </a:r>
            <a:r>
              <a:rPr lang="en-US" b="1" i="1" dirty="0">
                <a:solidFill>
                  <a:srgbClr val="0070C0"/>
                </a:solidFill>
              </a:rPr>
              <a:t>ternary operator</a:t>
            </a:r>
            <a:r>
              <a:rPr lang="en-US" dirty="0"/>
              <a:t>, is the only operator that takes three operands and is of the form:</a:t>
            </a:r>
            <a:br>
              <a:rPr lang="en-US" dirty="0"/>
            </a:br>
            <a:r>
              <a:rPr lang="en-US" b="1" dirty="0" err="1">
                <a:solidFill>
                  <a:srgbClr val="0070C0"/>
                </a:solidFill>
              </a:rPr>
              <a:t>booleanExpression</a:t>
            </a:r>
            <a:r>
              <a:rPr lang="en-US" b="1" dirty="0">
                <a:solidFill>
                  <a:srgbClr val="0070C0"/>
                </a:solidFill>
              </a:rPr>
              <a:t> ? expression1 : expression2 </a:t>
            </a:r>
            <a:r>
              <a:rPr lang="en-US" dirty="0"/>
              <a:t/>
            </a:r>
            <a:br>
              <a:rPr lang="en-US" dirty="0"/>
            </a:br>
            <a:r>
              <a:rPr lang="fr-FR" dirty="0"/>
              <a:t/>
            </a:r>
            <a:br>
              <a:rPr lang="fr-FR" dirty="0"/>
            </a:br>
            <a:r>
              <a:rPr lang="fr-FR" dirty="0"/>
              <a:t/>
            </a:r>
            <a:br>
              <a:rPr lang="fr-FR" dirty="0"/>
            </a:b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52</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spTree>
    <p:extLst>
      <p:ext uri="{BB962C8B-B14F-4D97-AF65-F5344CB8AC3E}">
        <p14:creationId xmlns:p14="http://schemas.microsoft.com/office/powerpoint/2010/main" val="16547596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5-Understanding Java </a:t>
            </a:r>
            <a:r>
              <a:rPr lang="fr-FR" b="1" dirty="0" err="1">
                <a:solidFill>
                  <a:srgbClr val="FF0000"/>
                </a:solidFill>
              </a:rPr>
              <a:t>Statements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fr-FR" b="1" dirty="0">
                <a:solidFill>
                  <a:srgbClr val="FF0000"/>
                </a:solidFill>
              </a:rPr>
              <a:t>5-3) </a:t>
            </a:r>
            <a:r>
              <a:rPr lang="fr-FR" b="1" dirty="0" err="1">
                <a:solidFill>
                  <a:srgbClr val="FF0000"/>
                </a:solidFill>
              </a:rPr>
              <a:t>Ternary</a:t>
            </a:r>
            <a:r>
              <a:rPr lang="fr-FR" b="1" dirty="0">
                <a:solidFill>
                  <a:srgbClr val="FF0000"/>
                </a:solidFill>
              </a:rPr>
              <a:t> </a:t>
            </a:r>
            <a:r>
              <a:rPr lang="fr-FR" b="1" dirty="0" err="1">
                <a:solidFill>
                  <a:srgbClr val="FF0000"/>
                </a:solidFill>
              </a:rPr>
              <a:t>Operator</a:t>
            </a:r>
            <a:r>
              <a:rPr lang="fr-FR" b="1" dirty="0">
                <a:solidFill>
                  <a:srgbClr val="FF0000"/>
                </a:solidFill>
              </a:rPr>
              <a:t> </a:t>
            </a:r>
          </a:p>
          <a:p>
            <a:pPr marL="0" indent="0">
              <a:buNone/>
            </a:pPr>
            <a:r>
              <a:rPr lang="en-US" dirty="0"/>
              <a:t>For example, the following two snippets of code are equivalent: </a:t>
            </a:r>
            <a:br>
              <a:rPr lang="en-US" dirty="0"/>
            </a:br>
            <a:r>
              <a:rPr lang="en-US" dirty="0"/>
              <a:t/>
            </a:r>
            <a:br>
              <a:rPr lang="en-US" dirty="0"/>
            </a:br>
            <a:r>
              <a:rPr lang="fr-FR" dirty="0"/>
              <a:t/>
            </a:r>
            <a:br>
              <a:rPr lang="fr-FR" dirty="0"/>
            </a:br>
            <a:r>
              <a:rPr lang="fr-FR" dirty="0"/>
              <a:t/>
            </a:r>
            <a:br>
              <a:rPr lang="fr-FR" dirty="0"/>
            </a:b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53</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pic>
        <p:nvPicPr>
          <p:cNvPr id="5" name="Image 4">
            <a:extLst>
              <a:ext uri="{FF2B5EF4-FFF2-40B4-BE49-F238E27FC236}">
                <a16:creationId xmlns:a16="http://schemas.microsoft.com/office/drawing/2014/main" xmlns="" id="{07452096-B0B5-477E-8983-C50444283E6D}"/>
              </a:ext>
            </a:extLst>
          </p:cNvPr>
          <p:cNvPicPr>
            <a:picLocks noChangeAspect="1"/>
          </p:cNvPicPr>
          <p:nvPr/>
        </p:nvPicPr>
        <p:blipFill>
          <a:blip r:embed="rId2"/>
          <a:stretch>
            <a:fillRect/>
          </a:stretch>
        </p:blipFill>
        <p:spPr>
          <a:xfrm>
            <a:off x="1430361" y="3534085"/>
            <a:ext cx="1411311" cy="2172971"/>
          </a:xfrm>
          <a:prstGeom prst="rect">
            <a:avLst/>
          </a:prstGeom>
        </p:spPr>
      </p:pic>
      <p:pic>
        <p:nvPicPr>
          <p:cNvPr id="6" name="Image 5">
            <a:extLst>
              <a:ext uri="{FF2B5EF4-FFF2-40B4-BE49-F238E27FC236}">
                <a16:creationId xmlns:a16="http://schemas.microsoft.com/office/drawing/2014/main" xmlns="" id="{059D532E-9C52-4B88-A233-91D366B5400C}"/>
              </a:ext>
            </a:extLst>
          </p:cNvPr>
          <p:cNvPicPr>
            <a:picLocks noChangeAspect="1"/>
          </p:cNvPicPr>
          <p:nvPr/>
        </p:nvPicPr>
        <p:blipFill>
          <a:blip r:embed="rId3"/>
          <a:stretch>
            <a:fillRect/>
          </a:stretch>
        </p:blipFill>
        <p:spPr>
          <a:xfrm>
            <a:off x="4948351" y="3702897"/>
            <a:ext cx="3543300" cy="581025"/>
          </a:xfrm>
          <a:prstGeom prst="rect">
            <a:avLst/>
          </a:prstGeom>
        </p:spPr>
      </p:pic>
      <p:sp>
        <p:nvSpPr>
          <p:cNvPr id="7" name="ZoneTexte 6">
            <a:extLst>
              <a:ext uri="{FF2B5EF4-FFF2-40B4-BE49-F238E27FC236}">
                <a16:creationId xmlns:a16="http://schemas.microsoft.com/office/drawing/2014/main" xmlns="" id="{E17B5C5B-EBCB-437A-90BB-283751A6DFBB}"/>
              </a:ext>
            </a:extLst>
          </p:cNvPr>
          <p:cNvSpPr txBox="1"/>
          <p:nvPr/>
        </p:nvSpPr>
        <p:spPr>
          <a:xfrm>
            <a:off x="3342395" y="4506557"/>
            <a:ext cx="7953963" cy="923330"/>
          </a:xfrm>
          <a:prstGeom prst="rect">
            <a:avLst/>
          </a:prstGeom>
          <a:noFill/>
        </p:spPr>
        <p:txBody>
          <a:bodyPr wrap="square" rtlCol="0">
            <a:spAutoFit/>
          </a:bodyPr>
          <a:lstStyle/>
          <a:p>
            <a:r>
              <a:rPr lang="en-US" dirty="0"/>
              <a:t>Note that it is often helpful for readability to add parentheses around the expressions in</a:t>
            </a:r>
            <a:br>
              <a:rPr lang="en-US" dirty="0"/>
            </a:br>
            <a:r>
              <a:rPr lang="en-US" dirty="0"/>
              <a:t>ternary operations, although it is certainly not required. </a:t>
            </a:r>
            <a:br>
              <a:rPr lang="en-US" dirty="0"/>
            </a:br>
            <a:endParaRPr lang="fr-FR" dirty="0"/>
          </a:p>
        </p:txBody>
      </p:sp>
    </p:spTree>
    <p:extLst>
      <p:ext uri="{BB962C8B-B14F-4D97-AF65-F5344CB8AC3E}">
        <p14:creationId xmlns:p14="http://schemas.microsoft.com/office/powerpoint/2010/main" val="19312021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5-Understanding Java </a:t>
            </a:r>
            <a:r>
              <a:rPr lang="fr-FR" b="1" dirty="0" err="1">
                <a:solidFill>
                  <a:srgbClr val="FF0000"/>
                </a:solidFill>
              </a:rPr>
              <a:t>Statements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10000"/>
          </a:bodyPr>
          <a:lstStyle/>
          <a:p>
            <a:pPr marL="0" indent="0">
              <a:buNone/>
            </a:pPr>
            <a:r>
              <a:rPr lang="fr-FR" b="1" dirty="0">
                <a:solidFill>
                  <a:srgbClr val="FF0000"/>
                </a:solidFill>
              </a:rPr>
              <a:t>5-3) </a:t>
            </a:r>
            <a:r>
              <a:rPr lang="fr-FR" b="1" dirty="0" err="1">
                <a:solidFill>
                  <a:srgbClr val="FF0000"/>
                </a:solidFill>
              </a:rPr>
              <a:t>Ternary</a:t>
            </a:r>
            <a:r>
              <a:rPr lang="fr-FR" b="1" dirty="0">
                <a:solidFill>
                  <a:srgbClr val="FF0000"/>
                </a:solidFill>
              </a:rPr>
              <a:t> </a:t>
            </a:r>
            <a:r>
              <a:rPr lang="fr-FR" b="1" dirty="0" err="1">
                <a:solidFill>
                  <a:srgbClr val="FF0000"/>
                </a:solidFill>
              </a:rPr>
              <a:t>Operator</a:t>
            </a:r>
            <a:r>
              <a:rPr lang="fr-FR" b="1" dirty="0">
                <a:solidFill>
                  <a:srgbClr val="FF0000"/>
                </a:solidFill>
              </a:rPr>
              <a:t> </a:t>
            </a:r>
          </a:p>
          <a:p>
            <a:pPr marL="0" indent="0">
              <a:buNone/>
            </a:pPr>
            <a:r>
              <a:rPr lang="en-US" dirty="0"/>
              <a:t>There is no requirement that second and third expressions in ternary operations have</a:t>
            </a:r>
            <a:br>
              <a:rPr lang="en-US" dirty="0"/>
            </a:br>
            <a:r>
              <a:rPr lang="en-US" dirty="0"/>
              <a:t>the same data types, although it may come into play when combined with the assignment</a:t>
            </a:r>
            <a:br>
              <a:rPr lang="en-US" dirty="0"/>
            </a:br>
            <a:r>
              <a:rPr lang="en-US" dirty="0"/>
              <a:t>operator. Compare the following two statements:</a:t>
            </a:r>
            <a:br>
              <a:rPr lang="en-US" dirty="0"/>
            </a:br>
            <a:r>
              <a:rPr lang="en-US" b="1" dirty="0" err="1">
                <a:solidFill>
                  <a:srgbClr val="0070C0"/>
                </a:solidFill>
              </a:rPr>
              <a:t>System.out.println</a:t>
            </a:r>
            <a:r>
              <a:rPr lang="en-US" b="1" dirty="0">
                <a:solidFill>
                  <a:srgbClr val="0070C0"/>
                </a:solidFill>
              </a:rPr>
              <a:t>((y &gt; 5) ? 21 : "Zebra");</a:t>
            </a:r>
            <a:br>
              <a:rPr lang="en-US" b="1" dirty="0">
                <a:solidFill>
                  <a:srgbClr val="0070C0"/>
                </a:solidFill>
              </a:rPr>
            </a:br>
            <a:r>
              <a:rPr lang="en-US" b="1" dirty="0">
                <a:solidFill>
                  <a:srgbClr val="0070C0"/>
                </a:solidFill>
              </a:rPr>
              <a:t>int animal = (y &lt; 91) ? 9 : "Horse"; // DOES NOT COMPILE </a:t>
            </a:r>
            <a:r>
              <a:rPr lang="en-US" dirty="0"/>
              <a:t/>
            </a:r>
            <a:br>
              <a:rPr lang="en-US" dirty="0"/>
            </a:br>
            <a:r>
              <a:rPr lang="en-US" dirty="0"/>
              <a:t/>
            </a:r>
            <a:br>
              <a:rPr lang="en-US" dirty="0"/>
            </a:br>
            <a:r>
              <a:rPr lang="en-US" dirty="0"/>
              <a:t/>
            </a:r>
            <a:br>
              <a:rPr lang="en-US" dirty="0"/>
            </a:br>
            <a:r>
              <a:rPr lang="fr-FR" dirty="0"/>
              <a:t/>
            </a:r>
            <a:br>
              <a:rPr lang="fr-FR" dirty="0"/>
            </a:br>
            <a:r>
              <a:rPr lang="fr-FR" dirty="0"/>
              <a:t/>
            </a:r>
            <a:br>
              <a:rPr lang="fr-FR" dirty="0"/>
            </a:b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54</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spTree>
    <p:extLst>
      <p:ext uri="{BB962C8B-B14F-4D97-AF65-F5344CB8AC3E}">
        <p14:creationId xmlns:p14="http://schemas.microsoft.com/office/powerpoint/2010/main" val="7418452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5-Understanding Java </a:t>
            </a:r>
            <a:r>
              <a:rPr lang="fr-FR" b="1" dirty="0" err="1">
                <a:solidFill>
                  <a:srgbClr val="FF0000"/>
                </a:solidFill>
              </a:rPr>
              <a:t>Statements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556932"/>
            <a:ext cx="9601196" cy="3318936"/>
          </a:xfrm>
        </p:spPr>
        <p:txBody>
          <a:bodyPr>
            <a:normAutofit fontScale="92500" lnSpcReduction="10000"/>
          </a:bodyPr>
          <a:lstStyle/>
          <a:p>
            <a:pPr marL="0" indent="0">
              <a:buNone/>
            </a:pPr>
            <a:r>
              <a:rPr lang="fr-FR" b="1" dirty="0">
                <a:solidFill>
                  <a:srgbClr val="FF0000"/>
                </a:solidFill>
              </a:rPr>
              <a:t>5-4) The </a:t>
            </a:r>
            <a:r>
              <a:rPr lang="fr-FR" b="1" i="1" dirty="0">
                <a:solidFill>
                  <a:srgbClr val="FF0000"/>
                </a:solidFill>
              </a:rPr>
              <a:t>switch </a:t>
            </a:r>
            <a:r>
              <a:rPr lang="fr-FR" b="1" dirty="0" err="1">
                <a:solidFill>
                  <a:srgbClr val="FF0000"/>
                </a:solidFill>
              </a:rPr>
              <a:t>Statement</a:t>
            </a:r>
            <a:endParaRPr lang="fr-FR" b="1" dirty="0">
              <a:solidFill>
                <a:srgbClr val="FF0000"/>
              </a:solidFill>
            </a:endParaRPr>
          </a:p>
          <a:p>
            <a:pPr marL="0" indent="0">
              <a:buNone/>
            </a:pPr>
            <a:r>
              <a:rPr lang="fr-FR" b="1" i="1" dirty="0" err="1">
                <a:solidFill>
                  <a:srgbClr val="0070C0"/>
                </a:solidFill>
              </a:rPr>
              <a:t>Supported</a:t>
            </a:r>
            <a:r>
              <a:rPr lang="fr-FR" b="1" i="1" dirty="0">
                <a:solidFill>
                  <a:srgbClr val="0070C0"/>
                </a:solidFill>
              </a:rPr>
              <a:t> Data Types  </a:t>
            </a:r>
            <a:r>
              <a:rPr lang="fr-FR" dirty="0"/>
              <a:t/>
            </a:r>
            <a:br>
              <a:rPr lang="fr-FR" dirty="0"/>
            </a:br>
            <a:r>
              <a:rPr lang="en-US" dirty="0"/>
              <a:t>As shown in Figure 2.4, a switch statement has a target variable that is not evaluated until runtime. Prior to Java 5.0, this variable could only be int values or those values that could be promoted to </a:t>
            </a:r>
            <a:r>
              <a:rPr lang="en-US" b="1" dirty="0">
                <a:solidFill>
                  <a:srgbClr val="0070C0"/>
                </a:solidFill>
              </a:rPr>
              <a:t>int, </a:t>
            </a:r>
            <a:r>
              <a:rPr lang="en-US" dirty="0"/>
              <a:t>specifically byte, short, char, or int. When </a:t>
            </a:r>
            <a:r>
              <a:rPr lang="en-US" b="1" dirty="0" err="1">
                <a:solidFill>
                  <a:srgbClr val="0070C0"/>
                </a:solidFill>
              </a:rPr>
              <a:t>enum</a:t>
            </a:r>
            <a:r>
              <a:rPr lang="en-US" dirty="0"/>
              <a:t> was added in Java 5.0, support was added to switch statements to support </a:t>
            </a:r>
            <a:r>
              <a:rPr lang="en-US" dirty="0" err="1"/>
              <a:t>enum</a:t>
            </a:r>
            <a:r>
              <a:rPr lang="en-US" dirty="0"/>
              <a:t> values. In Java 7, switch  statements were further updated to allow matching on </a:t>
            </a:r>
            <a:r>
              <a:rPr lang="en-US" b="1" dirty="0">
                <a:solidFill>
                  <a:srgbClr val="0070C0"/>
                </a:solidFill>
              </a:rPr>
              <a:t>String</a:t>
            </a:r>
            <a:r>
              <a:rPr lang="en-US" dirty="0"/>
              <a:t> values. Finally, the switch statement also supports any of the primitive numeric wrapper classes, such as </a:t>
            </a:r>
            <a:r>
              <a:rPr lang="en-US" b="1" dirty="0">
                <a:solidFill>
                  <a:srgbClr val="0070C0"/>
                </a:solidFill>
              </a:rPr>
              <a:t>Byte, Short, Character</a:t>
            </a:r>
            <a:r>
              <a:rPr lang="en-US" dirty="0"/>
              <a:t>, or </a:t>
            </a:r>
            <a:r>
              <a:rPr lang="en-US" b="1" dirty="0">
                <a:solidFill>
                  <a:srgbClr val="0070C0"/>
                </a:solidFill>
              </a:rPr>
              <a:t>Integer</a:t>
            </a:r>
            <a:r>
              <a:rPr lang="en-US" dirty="0"/>
              <a:t>. </a:t>
            </a:r>
            <a:br>
              <a:rPr lang="en-US" dirty="0"/>
            </a:b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55</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spTree>
    <p:extLst>
      <p:ext uri="{BB962C8B-B14F-4D97-AF65-F5344CB8AC3E}">
        <p14:creationId xmlns:p14="http://schemas.microsoft.com/office/powerpoint/2010/main" val="26233742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5-Understanding Java </a:t>
            </a:r>
            <a:r>
              <a:rPr lang="fr-FR" b="1" dirty="0" err="1">
                <a:solidFill>
                  <a:srgbClr val="FF0000"/>
                </a:solidFill>
              </a:rPr>
              <a:t>Statements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556932"/>
            <a:ext cx="9601196" cy="3318936"/>
          </a:xfrm>
        </p:spPr>
        <p:txBody>
          <a:bodyPr>
            <a:normAutofit/>
          </a:bodyPr>
          <a:lstStyle/>
          <a:p>
            <a:pPr marL="0" indent="0">
              <a:buNone/>
            </a:pPr>
            <a:r>
              <a:rPr lang="fr-FR" b="1" dirty="0">
                <a:solidFill>
                  <a:srgbClr val="FF0000"/>
                </a:solidFill>
              </a:rPr>
              <a:t>5-4) The </a:t>
            </a:r>
            <a:r>
              <a:rPr lang="fr-FR" b="1" i="1" dirty="0">
                <a:solidFill>
                  <a:srgbClr val="FF0000"/>
                </a:solidFill>
              </a:rPr>
              <a:t>switch </a:t>
            </a:r>
            <a:r>
              <a:rPr lang="fr-FR" b="1" dirty="0" err="1">
                <a:solidFill>
                  <a:srgbClr val="FF0000"/>
                </a:solidFill>
              </a:rPr>
              <a:t>Statement</a:t>
            </a:r>
            <a:endParaRPr lang="fr-FR" b="1" dirty="0">
              <a:solidFill>
                <a:srgbClr val="FF0000"/>
              </a:solidFill>
            </a:endParaRPr>
          </a:p>
          <a:p>
            <a:pPr marL="0" indent="0">
              <a:buNone/>
            </a:pPr>
            <a:r>
              <a:rPr lang="en-US" dirty="0"/>
              <a:t/>
            </a:r>
            <a:br>
              <a:rPr lang="en-US" dirty="0"/>
            </a:b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56</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pic>
        <p:nvPicPr>
          <p:cNvPr id="5" name="Image 4">
            <a:extLst>
              <a:ext uri="{FF2B5EF4-FFF2-40B4-BE49-F238E27FC236}">
                <a16:creationId xmlns:a16="http://schemas.microsoft.com/office/drawing/2014/main" xmlns="" id="{CD389CE9-C5CD-4178-9685-68069CC88390}"/>
              </a:ext>
            </a:extLst>
          </p:cNvPr>
          <p:cNvPicPr>
            <a:picLocks noChangeAspect="1"/>
          </p:cNvPicPr>
          <p:nvPr/>
        </p:nvPicPr>
        <p:blipFill>
          <a:blip r:embed="rId3"/>
          <a:stretch>
            <a:fillRect/>
          </a:stretch>
        </p:blipFill>
        <p:spPr>
          <a:xfrm>
            <a:off x="5631172" y="2508027"/>
            <a:ext cx="5116545" cy="3519145"/>
          </a:xfrm>
          <a:prstGeom prst="rect">
            <a:avLst/>
          </a:prstGeom>
        </p:spPr>
      </p:pic>
      <p:pic>
        <p:nvPicPr>
          <p:cNvPr id="6" name="Image 5">
            <a:extLst>
              <a:ext uri="{FF2B5EF4-FFF2-40B4-BE49-F238E27FC236}">
                <a16:creationId xmlns:a16="http://schemas.microsoft.com/office/drawing/2014/main" xmlns="" id="{2DA9A4EB-368C-493B-9ED8-E5C86CDE0DBD}"/>
              </a:ext>
            </a:extLst>
          </p:cNvPr>
          <p:cNvPicPr>
            <a:picLocks noChangeAspect="1"/>
          </p:cNvPicPr>
          <p:nvPr/>
        </p:nvPicPr>
        <p:blipFill>
          <a:blip r:embed="rId4"/>
          <a:stretch>
            <a:fillRect/>
          </a:stretch>
        </p:blipFill>
        <p:spPr>
          <a:xfrm>
            <a:off x="786466" y="3077551"/>
            <a:ext cx="4695825" cy="1924050"/>
          </a:xfrm>
          <a:prstGeom prst="rect">
            <a:avLst/>
          </a:prstGeom>
        </p:spPr>
      </p:pic>
      <p:sp>
        <p:nvSpPr>
          <p:cNvPr id="7" name="ZoneTexte 6">
            <a:extLst>
              <a:ext uri="{FF2B5EF4-FFF2-40B4-BE49-F238E27FC236}">
                <a16:creationId xmlns:a16="http://schemas.microsoft.com/office/drawing/2014/main" xmlns="" id="{5F512B40-5E49-4A50-9523-088F78836BC8}"/>
              </a:ext>
            </a:extLst>
          </p:cNvPr>
          <p:cNvSpPr txBox="1"/>
          <p:nvPr/>
        </p:nvSpPr>
        <p:spPr>
          <a:xfrm>
            <a:off x="786466" y="4919159"/>
            <a:ext cx="4346917" cy="1477328"/>
          </a:xfrm>
          <a:prstGeom prst="rect">
            <a:avLst/>
          </a:prstGeom>
          <a:noFill/>
        </p:spPr>
        <p:txBody>
          <a:bodyPr wrap="square" rtlCol="0">
            <a:spAutoFit/>
          </a:bodyPr>
          <a:lstStyle/>
          <a:p>
            <a:r>
              <a:rPr lang="en-US" dirty="0"/>
              <a:t>For the exam, we recommend you memorize this list. Note that </a:t>
            </a:r>
            <a:r>
              <a:rPr lang="en-US" b="1" dirty="0" err="1">
                <a:solidFill>
                  <a:srgbClr val="0070C0"/>
                </a:solidFill>
              </a:rPr>
              <a:t>boolean</a:t>
            </a:r>
            <a:r>
              <a:rPr lang="en-US" dirty="0"/>
              <a:t> and </a:t>
            </a:r>
            <a:r>
              <a:rPr lang="en-US" b="1" dirty="0">
                <a:solidFill>
                  <a:srgbClr val="0070C0"/>
                </a:solidFill>
              </a:rPr>
              <a:t>long</a:t>
            </a:r>
            <a:r>
              <a:rPr lang="en-US" dirty="0"/>
              <a:t>, and</a:t>
            </a:r>
            <a:br>
              <a:rPr lang="en-US" dirty="0"/>
            </a:br>
            <a:r>
              <a:rPr lang="en-US" dirty="0"/>
              <a:t>their associated wrapper classes, are not supported by switch statements. </a:t>
            </a:r>
            <a:br>
              <a:rPr lang="en-US" dirty="0"/>
            </a:br>
            <a:endParaRPr lang="fr-FR" dirty="0"/>
          </a:p>
        </p:txBody>
      </p:sp>
    </p:spTree>
    <p:extLst>
      <p:ext uri="{BB962C8B-B14F-4D97-AF65-F5344CB8AC3E}">
        <p14:creationId xmlns:p14="http://schemas.microsoft.com/office/powerpoint/2010/main" val="12474101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5-Understanding Java </a:t>
            </a:r>
            <a:r>
              <a:rPr lang="fr-FR" b="1" dirty="0" err="1">
                <a:solidFill>
                  <a:srgbClr val="FF0000"/>
                </a:solidFill>
              </a:rPr>
              <a:t>Statements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556932"/>
            <a:ext cx="9601196" cy="3318936"/>
          </a:xfrm>
        </p:spPr>
        <p:txBody>
          <a:bodyPr>
            <a:normAutofit/>
          </a:bodyPr>
          <a:lstStyle/>
          <a:p>
            <a:pPr marL="0" indent="0">
              <a:buNone/>
            </a:pPr>
            <a:r>
              <a:rPr lang="fr-FR" b="1" dirty="0">
                <a:solidFill>
                  <a:srgbClr val="FF0000"/>
                </a:solidFill>
              </a:rPr>
              <a:t>5-4) The </a:t>
            </a:r>
            <a:r>
              <a:rPr lang="fr-FR" b="1" i="1" dirty="0">
                <a:solidFill>
                  <a:srgbClr val="FF0000"/>
                </a:solidFill>
              </a:rPr>
              <a:t>switch </a:t>
            </a:r>
            <a:r>
              <a:rPr lang="fr-FR" b="1" dirty="0" err="1">
                <a:solidFill>
                  <a:srgbClr val="FF0000"/>
                </a:solidFill>
              </a:rPr>
              <a:t>Statement</a:t>
            </a:r>
            <a:endParaRPr lang="fr-FR" b="1" dirty="0">
              <a:solidFill>
                <a:srgbClr val="FF0000"/>
              </a:solidFill>
            </a:endParaRPr>
          </a:p>
          <a:p>
            <a:pPr marL="0" indent="0">
              <a:buNone/>
            </a:pPr>
            <a:r>
              <a:rPr lang="en-US" dirty="0"/>
              <a:t>There is no requirement that</a:t>
            </a:r>
          </a:p>
          <a:p>
            <a:pPr marL="0" indent="0">
              <a:buNone/>
            </a:pPr>
            <a:r>
              <a:rPr lang="en-US" dirty="0"/>
              <a:t> the case or default statements </a:t>
            </a:r>
          </a:p>
          <a:p>
            <a:pPr marL="0" indent="0">
              <a:buNone/>
            </a:pPr>
            <a:r>
              <a:rPr lang="en-US" dirty="0"/>
              <a:t>be in a particular order </a:t>
            </a:r>
            <a:br>
              <a:rPr lang="en-US" dirty="0"/>
            </a:br>
            <a:r>
              <a:rPr lang="en-US" dirty="0"/>
              <a:t/>
            </a:r>
            <a:br>
              <a:rPr lang="en-US" dirty="0"/>
            </a:b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57</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pic>
        <p:nvPicPr>
          <p:cNvPr id="9" name="Image 8">
            <a:extLst>
              <a:ext uri="{FF2B5EF4-FFF2-40B4-BE49-F238E27FC236}">
                <a16:creationId xmlns:a16="http://schemas.microsoft.com/office/drawing/2014/main" xmlns="" id="{5A46575C-224B-4EF4-9257-B6BE7D0338EB}"/>
              </a:ext>
            </a:extLst>
          </p:cNvPr>
          <p:cNvPicPr>
            <a:picLocks noChangeAspect="1"/>
          </p:cNvPicPr>
          <p:nvPr/>
        </p:nvPicPr>
        <p:blipFill>
          <a:blip r:embed="rId3"/>
          <a:stretch>
            <a:fillRect/>
          </a:stretch>
        </p:blipFill>
        <p:spPr>
          <a:xfrm>
            <a:off x="5295898" y="2492375"/>
            <a:ext cx="5600700" cy="3476625"/>
          </a:xfrm>
          <a:prstGeom prst="rect">
            <a:avLst/>
          </a:prstGeom>
        </p:spPr>
      </p:pic>
    </p:spTree>
    <p:extLst>
      <p:ext uri="{BB962C8B-B14F-4D97-AF65-F5344CB8AC3E}">
        <p14:creationId xmlns:p14="http://schemas.microsoft.com/office/powerpoint/2010/main" val="22988264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5-Understanding Java </a:t>
            </a:r>
            <a:r>
              <a:rPr lang="fr-FR" b="1" dirty="0" err="1">
                <a:solidFill>
                  <a:srgbClr val="FF0000"/>
                </a:solidFill>
              </a:rPr>
              <a:t>Statements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556932"/>
            <a:ext cx="9601196" cy="3318936"/>
          </a:xfrm>
        </p:spPr>
        <p:txBody>
          <a:bodyPr>
            <a:normAutofit fontScale="85000" lnSpcReduction="20000"/>
          </a:bodyPr>
          <a:lstStyle/>
          <a:p>
            <a:pPr marL="0" indent="0">
              <a:buNone/>
            </a:pPr>
            <a:r>
              <a:rPr lang="fr-FR" b="1" dirty="0">
                <a:solidFill>
                  <a:srgbClr val="FF0000"/>
                </a:solidFill>
              </a:rPr>
              <a:t>5-4) The </a:t>
            </a:r>
            <a:r>
              <a:rPr lang="fr-FR" b="1" i="1" dirty="0">
                <a:solidFill>
                  <a:srgbClr val="FF0000"/>
                </a:solidFill>
              </a:rPr>
              <a:t>switch </a:t>
            </a:r>
            <a:r>
              <a:rPr lang="fr-FR" b="1" dirty="0" err="1">
                <a:solidFill>
                  <a:srgbClr val="FF0000"/>
                </a:solidFill>
              </a:rPr>
              <a:t>Statement</a:t>
            </a:r>
            <a:endParaRPr lang="fr-FR" b="1" dirty="0">
              <a:solidFill>
                <a:srgbClr val="FF0000"/>
              </a:solidFill>
            </a:endParaRPr>
          </a:p>
          <a:p>
            <a:pPr marL="0" indent="0">
              <a:buNone/>
            </a:pPr>
            <a:r>
              <a:rPr lang="fr-FR" dirty="0" err="1"/>
              <a:t>Consider</a:t>
            </a:r>
            <a:r>
              <a:rPr lang="fr-FR" dirty="0"/>
              <a:t> the </a:t>
            </a:r>
            <a:r>
              <a:rPr lang="fr-FR" dirty="0" err="1"/>
              <a:t>following</a:t>
            </a:r>
            <a:r>
              <a:rPr lang="fr-FR" dirty="0"/>
              <a:t> variation:</a:t>
            </a:r>
            <a:br>
              <a:rPr lang="fr-FR" dirty="0"/>
            </a:br>
            <a:r>
              <a:rPr lang="fr-FR" b="1" dirty="0" err="1">
                <a:solidFill>
                  <a:srgbClr val="0070C0"/>
                </a:solidFill>
              </a:rPr>
              <a:t>int</a:t>
            </a:r>
            <a:r>
              <a:rPr lang="fr-FR" b="1" dirty="0">
                <a:solidFill>
                  <a:srgbClr val="0070C0"/>
                </a:solidFill>
              </a:rPr>
              <a:t> </a:t>
            </a:r>
            <a:r>
              <a:rPr lang="fr-FR" b="1" dirty="0" err="1">
                <a:solidFill>
                  <a:srgbClr val="0070C0"/>
                </a:solidFill>
              </a:rPr>
              <a:t>dayOfWeek</a:t>
            </a:r>
            <a:r>
              <a:rPr lang="fr-FR" b="1" dirty="0">
                <a:solidFill>
                  <a:srgbClr val="0070C0"/>
                </a:solidFill>
              </a:rPr>
              <a:t> = 5;</a:t>
            </a:r>
            <a:br>
              <a:rPr lang="fr-FR" b="1" dirty="0">
                <a:solidFill>
                  <a:srgbClr val="0070C0"/>
                </a:solidFill>
              </a:rPr>
            </a:br>
            <a:r>
              <a:rPr lang="fr-FR" b="1" dirty="0">
                <a:solidFill>
                  <a:srgbClr val="0070C0"/>
                </a:solidFill>
              </a:rPr>
              <a:t>switch(</a:t>
            </a:r>
            <a:r>
              <a:rPr lang="fr-FR" b="1" dirty="0" err="1">
                <a:solidFill>
                  <a:srgbClr val="0070C0"/>
                </a:solidFill>
              </a:rPr>
              <a:t>dayOfWeek</a:t>
            </a:r>
            <a:r>
              <a:rPr lang="fr-FR" b="1" dirty="0">
                <a:solidFill>
                  <a:srgbClr val="0070C0"/>
                </a:solidFill>
              </a:rPr>
              <a:t>) {</a:t>
            </a:r>
            <a:br>
              <a:rPr lang="fr-FR" b="1" dirty="0">
                <a:solidFill>
                  <a:srgbClr val="0070C0"/>
                </a:solidFill>
              </a:rPr>
            </a:br>
            <a:r>
              <a:rPr lang="fr-FR" b="1" dirty="0">
                <a:solidFill>
                  <a:srgbClr val="0070C0"/>
                </a:solidFill>
              </a:rPr>
              <a:t>case 0:</a:t>
            </a:r>
            <a:br>
              <a:rPr lang="fr-FR" b="1" dirty="0">
                <a:solidFill>
                  <a:srgbClr val="0070C0"/>
                </a:solidFill>
              </a:rPr>
            </a:br>
            <a:r>
              <a:rPr lang="fr-FR" b="1" dirty="0" err="1">
                <a:solidFill>
                  <a:srgbClr val="0070C0"/>
                </a:solidFill>
              </a:rPr>
              <a:t>System.out.println</a:t>
            </a:r>
            <a:r>
              <a:rPr lang="fr-FR" b="1" dirty="0">
                <a:solidFill>
                  <a:srgbClr val="0070C0"/>
                </a:solidFill>
              </a:rPr>
              <a:t>("Sunday");</a:t>
            </a:r>
            <a:br>
              <a:rPr lang="fr-FR" b="1" dirty="0">
                <a:solidFill>
                  <a:srgbClr val="0070C0"/>
                </a:solidFill>
              </a:rPr>
            </a:br>
            <a:r>
              <a:rPr lang="fr-FR" b="1" dirty="0">
                <a:solidFill>
                  <a:srgbClr val="0070C0"/>
                </a:solidFill>
              </a:rPr>
              <a:t>default:</a:t>
            </a:r>
            <a:br>
              <a:rPr lang="fr-FR" b="1" dirty="0">
                <a:solidFill>
                  <a:srgbClr val="0070C0"/>
                </a:solidFill>
              </a:rPr>
            </a:br>
            <a:r>
              <a:rPr lang="fr-FR" b="1" dirty="0" err="1">
                <a:solidFill>
                  <a:srgbClr val="0070C0"/>
                </a:solidFill>
              </a:rPr>
              <a:t>System.out.println</a:t>
            </a:r>
            <a:r>
              <a:rPr lang="fr-FR" b="1" dirty="0">
                <a:solidFill>
                  <a:srgbClr val="0070C0"/>
                </a:solidFill>
              </a:rPr>
              <a:t>("</a:t>
            </a:r>
            <a:r>
              <a:rPr lang="fr-FR" b="1" dirty="0" err="1">
                <a:solidFill>
                  <a:srgbClr val="0070C0"/>
                </a:solidFill>
              </a:rPr>
              <a:t>Weekday</a:t>
            </a:r>
            <a:r>
              <a:rPr lang="fr-FR" b="1" dirty="0">
                <a:solidFill>
                  <a:srgbClr val="0070C0"/>
                </a:solidFill>
              </a:rPr>
              <a:t>");</a:t>
            </a:r>
            <a:br>
              <a:rPr lang="fr-FR" b="1" dirty="0">
                <a:solidFill>
                  <a:srgbClr val="0070C0"/>
                </a:solidFill>
              </a:rPr>
            </a:br>
            <a:r>
              <a:rPr lang="fr-FR" b="1" dirty="0">
                <a:solidFill>
                  <a:srgbClr val="0070C0"/>
                </a:solidFill>
              </a:rPr>
              <a:t>case 6:</a:t>
            </a:r>
            <a:br>
              <a:rPr lang="fr-FR" b="1" dirty="0">
                <a:solidFill>
                  <a:srgbClr val="0070C0"/>
                </a:solidFill>
              </a:rPr>
            </a:br>
            <a:r>
              <a:rPr lang="fr-FR" b="1" dirty="0" err="1">
                <a:solidFill>
                  <a:srgbClr val="0070C0"/>
                </a:solidFill>
              </a:rPr>
              <a:t>System.out.println</a:t>
            </a:r>
            <a:r>
              <a:rPr lang="fr-FR" b="1" dirty="0">
                <a:solidFill>
                  <a:srgbClr val="0070C0"/>
                </a:solidFill>
              </a:rPr>
              <a:t>("Saturday");</a:t>
            </a:r>
            <a:br>
              <a:rPr lang="fr-FR" b="1" dirty="0">
                <a:solidFill>
                  <a:srgbClr val="0070C0"/>
                </a:solidFill>
              </a:rPr>
            </a:br>
            <a:r>
              <a:rPr lang="fr-FR" b="1" dirty="0">
                <a:solidFill>
                  <a:srgbClr val="0070C0"/>
                </a:solidFill>
              </a:rPr>
              <a:t>break;</a:t>
            </a:r>
            <a:br>
              <a:rPr lang="fr-FR" b="1" dirty="0">
                <a:solidFill>
                  <a:srgbClr val="0070C0"/>
                </a:solidFill>
              </a:rPr>
            </a:br>
            <a:r>
              <a:rPr lang="fr-FR" b="1" dirty="0">
                <a:solidFill>
                  <a:srgbClr val="0070C0"/>
                </a:solidFill>
              </a:rPr>
              <a:t>} </a:t>
            </a:r>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58</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sp>
        <p:nvSpPr>
          <p:cNvPr id="5" name="ZoneTexte 4">
            <a:extLst>
              <a:ext uri="{FF2B5EF4-FFF2-40B4-BE49-F238E27FC236}">
                <a16:creationId xmlns:a16="http://schemas.microsoft.com/office/drawing/2014/main" xmlns="" id="{EE5F260B-1172-4696-A1F5-513682F70718}"/>
              </a:ext>
            </a:extLst>
          </p:cNvPr>
          <p:cNvSpPr txBox="1"/>
          <p:nvPr/>
        </p:nvSpPr>
        <p:spPr>
          <a:xfrm>
            <a:off x="5915465" y="2448343"/>
            <a:ext cx="5549704" cy="4247317"/>
          </a:xfrm>
          <a:prstGeom prst="rect">
            <a:avLst/>
          </a:prstGeom>
          <a:noFill/>
        </p:spPr>
        <p:txBody>
          <a:bodyPr wrap="square" rtlCol="0">
            <a:spAutoFit/>
          </a:bodyPr>
          <a:lstStyle/>
          <a:p>
            <a:r>
              <a:rPr lang="en-US" dirty="0"/>
              <a:t>The order of the case and default statements is now important since placing the default statement at the end of the switch statement would cause only one word to be</a:t>
            </a:r>
            <a:br>
              <a:rPr lang="en-US" dirty="0"/>
            </a:br>
            <a:r>
              <a:rPr lang="en-US" dirty="0"/>
              <a:t>output.</a:t>
            </a:r>
            <a:br>
              <a:rPr lang="en-US" dirty="0"/>
            </a:br>
            <a:r>
              <a:rPr lang="en-US" dirty="0"/>
              <a:t>What if the value of </a:t>
            </a:r>
            <a:r>
              <a:rPr lang="en-US" dirty="0" err="1"/>
              <a:t>dayOfWeek</a:t>
            </a:r>
            <a:r>
              <a:rPr lang="en-US" dirty="0"/>
              <a:t> was 6 in this example? Would the default block still be executed? The output of this example with </a:t>
            </a:r>
            <a:r>
              <a:rPr lang="en-US" dirty="0" err="1"/>
              <a:t>dayOfWeek</a:t>
            </a:r>
            <a:r>
              <a:rPr lang="en-US" dirty="0"/>
              <a:t> set to 6 would be:</a:t>
            </a:r>
            <a:br>
              <a:rPr lang="en-US" dirty="0"/>
            </a:br>
            <a:r>
              <a:rPr lang="en-US" dirty="0">
                <a:solidFill>
                  <a:srgbClr val="0070C0"/>
                </a:solidFill>
              </a:rPr>
              <a:t>Saturday </a:t>
            </a:r>
          </a:p>
          <a:p>
            <a:r>
              <a:rPr lang="en-US" dirty="0"/>
              <a:t>Finally, if the value of </a:t>
            </a:r>
            <a:r>
              <a:rPr lang="en-US" dirty="0" err="1"/>
              <a:t>dayOfWeek</a:t>
            </a:r>
            <a:r>
              <a:rPr lang="en-US" dirty="0"/>
              <a:t> was 0, all three statements would be output:</a:t>
            </a:r>
            <a:br>
              <a:rPr lang="en-US" dirty="0"/>
            </a:br>
            <a:r>
              <a:rPr lang="en-US" dirty="0">
                <a:solidFill>
                  <a:srgbClr val="0070C0"/>
                </a:solidFill>
              </a:rPr>
              <a:t>Sunday</a:t>
            </a:r>
            <a:br>
              <a:rPr lang="en-US" dirty="0">
                <a:solidFill>
                  <a:srgbClr val="0070C0"/>
                </a:solidFill>
              </a:rPr>
            </a:br>
            <a:r>
              <a:rPr lang="en-US" dirty="0">
                <a:solidFill>
                  <a:srgbClr val="0070C0"/>
                </a:solidFill>
              </a:rPr>
              <a:t>Weekday</a:t>
            </a:r>
            <a:br>
              <a:rPr lang="en-US" dirty="0">
                <a:solidFill>
                  <a:srgbClr val="0070C0"/>
                </a:solidFill>
              </a:rPr>
            </a:br>
            <a:r>
              <a:rPr lang="en-US" dirty="0">
                <a:solidFill>
                  <a:srgbClr val="0070C0"/>
                </a:solidFill>
              </a:rPr>
              <a:t>Saturday </a:t>
            </a:r>
            <a:r>
              <a:rPr lang="en-US" dirty="0"/>
              <a:t/>
            </a:r>
            <a:br>
              <a:rPr lang="en-US" dirty="0"/>
            </a:br>
            <a:r>
              <a:rPr lang="en-US" dirty="0"/>
              <a:t/>
            </a:r>
            <a:br>
              <a:rPr lang="en-US" dirty="0"/>
            </a:br>
            <a:endParaRPr lang="fr-FR" dirty="0"/>
          </a:p>
        </p:txBody>
      </p:sp>
    </p:spTree>
    <p:extLst>
      <p:ext uri="{BB962C8B-B14F-4D97-AF65-F5344CB8AC3E}">
        <p14:creationId xmlns:p14="http://schemas.microsoft.com/office/powerpoint/2010/main" val="17010280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5-Understanding Java </a:t>
            </a:r>
            <a:r>
              <a:rPr lang="fr-FR" b="1" dirty="0" err="1">
                <a:solidFill>
                  <a:srgbClr val="FF0000"/>
                </a:solidFill>
              </a:rPr>
              <a:t>Statements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556932"/>
            <a:ext cx="10197903" cy="3318936"/>
          </a:xfrm>
        </p:spPr>
        <p:txBody>
          <a:bodyPr>
            <a:normAutofit fontScale="92500" lnSpcReduction="20000"/>
          </a:bodyPr>
          <a:lstStyle/>
          <a:p>
            <a:pPr marL="0" indent="0">
              <a:buNone/>
            </a:pPr>
            <a:r>
              <a:rPr lang="fr-FR" b="1" dirty="0">
                <a:solidFill>
                  <a:srgbClr val="FF0000"/>
                </a:solidFill>
              </a:rPr>
              <a:t>5-4) The </a:t>
            </a:r>
            <a:r>
              <a:rPr lang="fr-FR" b="1" i="1" dirty="0">
                <a:solidFill>
                  <a:srgbClr val="FF0000"/>
                </a:solidFill>
              </a:rPr>
              <a:t>switch </a:t>
            </a:r>
            <a:r>
              <a:rPr lang="fr-FR" b="1" dirty="0" err="1">
                <a:solidFill>
                  <a:srgbClr val="FF0000"/>
                </a:solidFill>
              </a:rPr>
              <a:t>Statement</a:t>
            </a:r>
            <a:endParaRPr lang="fr-FR" b="1" dirty="0">
              <a:solidFill>
                <a:srgbClr val="FF0000"/>
              </a:solidFill>
            </a:endParaRPr>
          </a:p>
          <a:p>
            <a:pPr marL="0" indent="0">
              <a:buNone/>
            </a:pPr>
            <a:r>
              <a:rPr lang="en-US" dirty="0"/>
              <a:t>We conclude our discussion on switch statements by acknowledging that the data type</a:t>
            </a:r>
            <a:br>
              <a:rPr lang="en-US" dirty="0"/>
            </a:br>
            <a:r>
              <a:rPr lang="en-US" dirty="0"/>
              <a:t>for case statements must all match the data type of the switch variable. As already discussed, the case statement value must also be a </a:t>
            </a:r>
            <a:r>
              <a:rPr lang="en-US" b="1" dirty="0">
                <a:solidFill>
                  <a:srgbClr val="0070C0"/>
                </a:solidFill>
              </a:rPr>
              <a:t>literal</a:t>
            </a:r>
            <a:r>
              <a:rPr lang="en-US" dirty="0"/>
              <a:t>, </a:t>
            </a:r>
            <a:r>
              <a:rPr lang="en-US" b="1" dirty="0" err="1">
                <a:solidFill>
                  <a:srgbClr val="0070C0"/>
                </a:solidFill>
              </a:rPr>
              <a:t>enum</a:t>
            </a:r>
            <a:r>
              <a:rPr lang="en-US" dirty="0"/>
              <a:t> constant, or </a:t>
            </a:r>
            <a:r>
              <a:rPr lang="en-US" b="1" dirty="0">
                <a:solidFill>
                  <a:srgbClr val="0070C0"/>
                </a:solidFill>
              </a:rPr>
              <a:t>final</a:t>
            </a:r>
            <a:r>
              <a:rPr lang="en-US" dirty="0"/>
              <a:t> constant</a:t>
            </a:r>
            <a:br>
              <a:rPr lang="en-US" dirty="0"/>
            </a:br>
            <a:r>
              <a:rPr lang="en-US" b="1" dirty="0">
                <a:solidFill>
                  <a:srgbClr val="FF0000"/>
                </a:solidFill>
              </a:rPr>
              <a:t>variable</a:t>
            </a:r>
            <a:r>
              <a:rPr lang="en-US" dirty="0"/>
              <a:t>. </a:t>
            </a:r>
            <a:br>
              <a:rPr lang="en-US" dirty="0"/>
            </a:br>
            <a:endParaRPr lang="fr-FR" b="1" dirty="0">
              <a:solidFill>
                <a:srgbClr val="FF0000"/>
              </a:solidFill>
            </a:endParaRPr>
          </a:p>
          <a:p>
            <a:pPr marL="0" indent="0">
              <a:buNone/>
            </a:pPr>
            <a:r>
              <a:rPr lang="en-US" dirty="0"/>
              <a:t>Given the following switch statement, notice which case statements will </a:t>
            </a:r>
          </a:p>
          <a:p>
            <a:pPr marL="0" indent="0">
              <a:buNone/>
            </a:pPr>
            <a:r>
              <a:rPr lang="en-US" dirty="0"/>
              <a:t>compile and which will not: </a:t>
            </a:r>
            <a:br>
              <a:rPr lang="en-US" dirty="0"/>
            </a:br>
            <a:r>
              <a:rPr lang="fr-FR" dirty="0"/>
              <a:t/>
            </a:r>
            <a:br>
              <a:rPr lang="fr-FR" dirty="0"/>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59</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spTree>
    <p:extLst>
      <p:ext uri="{BB962C8B-B14F-4D97-AF65-F5344CB8AC3E}">
        <p14:creationId xmlns:p14="http://schemas.microsoft.com/office/powerpoint/2010/main" val="3749146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942535" y="982132"/>
            <a:ext cx="10508567" cy="1303867"/>
          </a:xfrm>
        </p:spPr>
        <p:txBody>
          <a:bodyPr>
            <a:normAutofit/>
          </a:bodyPr>
          <a:lstStyle/>
          <a:p>
            <a:r>
              <a:rPr lang="fr-FR" b="1" dirty="0">
                <a:solidFill>
                  <a:srgbClr val="FF0000"/>
                </a:solidFill>
              </a:rPr>
              <a:t>1- </a:t>
            </a:r>
            <a:r>
              <a:rPr lang="fr-FR" b="1" dirty="0" err="1">
                <a:solidFill>
                  <a:srgbClr val="FF0000"/>
                </a:solidFill>
              </a:rPr>
              <a:t>Understanding</a:t>
            </a:r>
            <a:r>
              <a:rPr lang="fr-FR" b="1" dirty="0">
                <a:solidFill>
                  <a:srgbClr val="FF0000"/>
                </a:solidFill>
              </a:rPr>
              <a:t> Java </a:t>
            </a:r>
            <a:r>
              <a:rPr lang="fr-FR" b="1" dirty="0" err="1">
                <a:solidFill>
                  <a:srgbClr val="FF0000"/>
                </a:solidFill>
              </a:rPr>
              <a:t>Operators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en-US" dirty="0"/>
              <a:t/>
            </a:r>
            <a:br>
              <a:rPr lang="en-US" dirty="0"/>
            </a:b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6</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pic>
        <p:nvPicPr>
          <p:cNvPr id="5" name="Image 4">
            <a:extLst>
              <a:ext uri="{FF2B5EF4-FFF2-40B4-BE49-F238E27FC236}">
                <a16:creationId xmlns:a16="http://schemas.microsoft.com/office/drawing/2014/main" xmlns="" id="{01DBA64E-0E68-4F9F-A470-1F208B67FDFA}"/>
              </a:ext>
            </a:extLst>
          </p:cNvPr>
          <p:cNvPicPr>
            <a:picLocks noChangeAspect="1"/>
          </p:cNvPicPr>
          <p:nvPr/>
        </p:nvPicPr>
        <p:blipFill>
          <a:blip r:embed="rId2"/>
          <a:stretch>
            <a:fillRect/>
          </a:stretch>
        </p:blipFill>
        <p:spPr>
          <a:xfrm>
            <a:off x="1618517" y="2556932"/>
            <a:ext cx="4477483" cy="1100668"/>
          </a:xfrm>
          <a:prstGeom prst="rect">
            <a:avLst/>
          </a:prstGeom>
        </p:spPr>
      </p:pic>
      <p:pic>
        <p:nvPicPr>
          <p:cNvPr id="7" name="Image 6">
            <a:extLst>
              <a:ext uri="{FF2B5EF4-FFF2-40B4-BE49-F238E27FC236}">
                <a16:creationId xmlns:a16="http://schemas.microsoft.com/office/drawing/2014/main" xmlns="" id="{B1448CFE-24E6-47D9-A113-833AABDA97C8}"/>
              </a:ext>
            </a:extLst>
          </p:cNvPr>
          <p:cNvPicPr>
            <a:picLocks noChangeAspect="1"/>
          </p:cNvPicPr>
          <p:nvPr/>
        </p:nvPicPr>
        <p:blipFill>
          <a:blip r:embed="rId3"/>
          <a:stretch>
            <a:fillRect/>
          </a:stretch>
        </p:blipFill>
        <p:spPr>
          <a:xfrm>
            <a:off x="6383256" y="2556932"/>
            <a:ext cx="5067846" cy="3428481"/>
          </a:xfrm>
          <a:prstGeom prst="rect">
            <a:avLst/>
          </a:prstGeom>
        </p:spPr>
      </p:pic>
      <p:sp>
        <p:nvSpPr>
          <p:cNvPr id="6" name="ZoneTexte 5">
            <a:extLst>
              <a:ext uri="{FF2B5EF4-FFF2-40B4-BE49-F238E27FC236}">
                <a16:creationId xmlns:a16="http://schemas.microsoft.com/office/drawing/2014/main" xmlns="" id="{D1DFE9B1-68C3-4309-81BB-0053751E3E30}"/>
              </a:ext>
            </a:extLst>
          </p:cNvPr>
          <p:cNvSpPr txBox="1"/>
          <p:nvPr/>
        </p:nvSpPr>
        <p:spPr>
          <a:xfrm>
            <a:off x="1295401" y="3928533"/>
            <a:ext cx="4604466" cy="1200329"/>
          </a:xfrm>
          <a:prstGeom prst="rect">
            <a:avLst/>
          </a:prstGeom>
          <a:noFill/>
        </p:spPr>
        <p:txBody>
          <a:bodyPr wrap="none" rtlCol="0">
            <a:spAutoFit/>
          </a:bodyPr>
          <a:lstStyle/>
          <a:p>
            <a:r>
              <a:rPr lang="en-US" dirty="0"/>
              <a:t>Note that you won’t be tested on some operators,</a:t>
            </a:r>
          </a:p>
          <a:p>
            <a:r>
              <a:rPr lang="en-US" dirty="0"/>
              <a:t> although we recommend that you be aware of</a:t>
            </a:r>
            <a:br>
              <a:rPr lang="en-US" dirty="0"/>
            </a:br>
            <a:r>
              <a:rPr lang="en-US" dirty="0"/>
              <a:t>their existence. </a:t>
            </a:r>
            <a:br>
              <a:rPr lang="en-US" dirty="0"/>
            </a:br>
            <a:endParaRPr lang="fr-FR" dirty="0"/>
          </a:p>
        </p:txBody>
      </p:sp>
    </p:spTree>
    <p:extLst>
      <p:ext uri="{BB962C8B-B14F-4D97-AF65-F5344CB8AC3E}">
        <p14:creationId xmlns:p14="http://schemas.microsoft.com/office/powerpoint/2010/main" val="38306752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5-Understanding Java </a:t>
            </a:r>
            <a:r>
              <a:rPr lang="fr-FR" b="1" dirty="0" err="1">
                <a:solidFill>
                  <a:srgbClr val="FF0000"/>
                </a:solidFill>
              </a:rPr>
              <a:t>Statements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556932"/>
            <a:ext cx="9601196" cy="3318936"/>
          </a:xfrm>
        </p:spPr>
        <p:txBody>
          <a:bodyPr>
            <a:normAutofit/>
          </a:bodyPr>
          <a:lstStyle/>
          <a:p>
            <a:pPr marL="0" indent="0">
              <a:buNone/>
            </a:pPr>
            <a:r>
              <a:rPr lang="fr-FR" b="1" dirty="0">
                <a:solidFill>
                  <a:srgbClr val="FF0000"/>
                </a:solidFill>
              </a:rPr>
              <a:t>5-4) The </a:t>
            </a:r>
            <a:r>
              <a:rPr lang="fr-FR" b="1" i="1" dirty="0">
                <a:solidFill>
                  <a:srgbClr val="FF0000"/>
                </a:solidFill>
              </a:rPr>
              <a:t>switch </a:t>
            </a:r>
            <a:r>
              <a:rPr lang="fr-FR" b="1" dirty="0" err="1">
                <a:solidFill>
                  <a:srgbClr val="FF0000"/>
                </a:solidFill>
              </a:rPr>
              <a:t>Statement</a:t>
            </a:r>
            <a:endParaRPr lang="fr-FR" b="1" dirty="0">
              <a:solidFill>
                <a:srgbClr val="FF0000"/>
              </a:solidFill>
            </a:endParaRPr>
          </a:p>
          <a:p>
            <a:pPr marL="0" indent="0">
              <a:buNone/>
            </a:pPr>
            <a:r>
              <a:rPr lang="en-US" dirty="0"/>
              <a:t/>
            </a:r>
            <a:br>
              <a:rPr lang="en-US" dirty="0"/>
            </a:br>
            <a:r>
              <a:rPr lang="fr-FR" dirty="0"/>
              <a:t/>
            </a:r>
            <a:br>
              <a:rPr lang="fr-FR" dirty="0"/>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60</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pic>
        <p:nvPicPr>
          <p:cNvPr id="9" name="Image 8">
            <a:extLst>
              <a:ext uri="{FF2B5EF4-FFF2-40B4-BE49-F238E27FC236}">
                <a16:creationId xmlns:a16="http://schemas.microsoft.com/office/drawing/2014/main" xmlns="" id="{AD08288C-0BE5-48F6-AC10-F51955730940}"/>
              </a:ext>
            </a:extLst>
          </p:cNvPr>
          <p:cNvPicPr>
            <a:picLocks noChangeAspect="1"/>
          </p:cNvPicPr>
          <p:nvPr/>
        </p:nvPicPr>
        <p:blipFill>
          <a:blip r:embed="rId3"/>
          <a:stretch>
            <a:fillRect/>
          </a:stretch>
        </p:blipFill>
        <p:spPr>
          <a:xfrm>
            <a:off x="1155896" y="3058992"/>
            <a:ext cx="5181600" cy="1495425"/>
          </a:xfrm>
          <a:prstGeom prst="rect">
            <a:avLst/>
          </a:prstGeom>
        </p:spPr>
      </p:pic>
      <p:pic>
        <p:nvPicPr>
          <p:cNvPr id="10" name="Image 9">
            <a:extLst>
              <a:ext uri="{FF2B5EF4-FFF2-40B4-BE49-F238E27FC236}">
                <a16:creationId xmlns:a16="http://schemas.microsoft.com/office/drawing/2014/main" xmlns="" id="{35749D68-1DC6-4800-B4FD-D52B02B6C7FA}"/>
              </a:ext>
            </a:extLst>
          </p:cNvPr>
          <p:cNvPicPr>
            <a:picLocks noChangeAspect="1"/>
          </p:cNvPicPr>
          <p:nvPr/>
        </p:nvPicPr>
        <p:blipFill>
          <a:blip r:embed="rId4"/>
          <a:stretch>
            <a:fillRect/>
          </a:stretch>
        </p:blipFill>
        <p:spPr>
          <a:xfrm>
            <a:off x="7159205" y="2537628"/>
            <a:ext cx="3737393" cy="3487729"/>
          </a:xfrm>
          <a:prstGeom prst="rect">
            <a:avLst/>
          </a:prstGeom>
        </p:spPr>
      </p:pic>
    </p:spTree>
    <p:extLst>
      <p:ext uri="{BB962C8B-B14F-4D97-AF65-F5344CB8AC3E}">
        <p14:creationId xmlns:p14="http://schemas.microsoft.com/office/powerpoint/2010/main" val="36480761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5-Understanding Java </a:t>
            </a:r>
            <a:r>
              <a:rPr lang="fr-FR" b="1" dirty="0" err="1">
                <a:solidFill>
                  <a:srgbClr val="FF0000"/>
                </a:solidFill>
              </a:rPr>
              <a:t>Statements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556932"/>
            <a:ext cx="9601196" cy="3318936"/>
          </a:xfrm>
        </p:spPr>
        <p:txBody>
          <a:bodyPr>
            <a:normAutofit fontScale="85000" lnSpcReduction="10000"/>
          </a:bodyPr>
          <a:lstStyle/>
          <a:p>
            <a:pPr marL="0" indent="0">
              <a:buNone/>
            </a:pPr>
            <a:r>
              <a:rPr lang="fr-FR" b="1" dirty="0">
                <a:solidFill>
                  <a:srgbClr val="FF0000"/>
                </a:solidFill>
              </a:rPr>
              <a:t>5-4) The </a:t>
            </a:r>
            <a:r>
              <a:rPr lang="fr-FR" b="1" i="1" dirty="0">
                <a:solidFill>
                  <a:srgbClr val="FF0000"/>
                </a:solidFill>
              </a:rPr>
              <a:t>switch </a:t>
            </a:r>
            <a:r>
              <a:rPr lang="fr-FR" b="1" dirty="0" err="1">
                <a:solidFill>
                  <a:srgbClr val="FF0000"/>
                </a:solidFill>
              </a:rPr>
              <a:t>Statement</a:t>
            </a:r>
            <a:endParaRPr lang="fr-FR" b="1" dirty="0">
              <a:solidFill>
                <a:srgbClr val="FF0000"/>
              </a:solidFill>
            </a:endParaRPr>
          </a:p>
          <a:p>
            <a:pPr marL="0" indent="0">
              <a:buNone/>
            </a:pPr>
            <a:r>
              <a:rPr lang="en-US" dirty="0"/>
              <a:t>The first case statement compiles without issue using a String literal and is a good</a:t>
            </a:r>
            <a:br>
              <a:rPr lang="en-US" dirty="0"/>
            </a:br>
            <a:r>
              <a:rPr lang="en-US" dirty="0"/>
              <a:t>example of how a return statement, like a break statement, can be used to exit the switch</a:t>
            </a:r>
            <a:br>
              <a:rPr lang="en-US" dirty="0"/>
            </a:br>
            <a:r>
              <a:rPr lang="en-US" dirty="0"/>
              <a:t>statement early. The second case statement does not compile because </a:t>
            </a:r>
            <a:r>
              <a:rPr lang="en-US" dirty="0" err="1"/>
              <a:t>middleName</a:t>
            </a:r>
            <a:r>
              <a:rPr lang="en-US" dirty="0"/>
              <a:t> is not a</a:t>
            </a:r>
            <a:br>
              <a:rPr lang="en-US" dirty="0"/>
            </a:br>
            <a:r>
              <a:rPr lang="en-US" dirty="0"/>
              <a:t>final variable, despite having a known value at this particular line of execution. The third</a:t>
            </a:r>
            <a:br>
              <a:rPr lang="en-US" dirty="0"/>
            </a:br>
            <a:r>
              <a:rPr lang="en-US" dirty="0"/>
              <a:t>case statement compiles without issue because suffix is a final constant variable.</a:t>
            </a:r>
            <a:br>
              <a:rPr lang="en-US" dirty="0"/>
            </a:br>
            <a:r>
              <a:rPr lang="en-US" dirty="0"/>
              <a:t>In the fourth case statement, despite </a:t>
            </a:r>
            <a:r>
              <a:rPr lang="en-US" dirty="0" err="1"/>
              <a:t>lastName</a:t>
            </a:r>
            <a:r>
              <a:rPr lang="en-US" dirty="0"/>
              <a:t> being final, it is not constant as it is</a:t>
            </a:r>
            <a:br>
              <a:rPr lang="en-US" dirty="0"/>
            </a:br>
            <a:r>
              <a:rPr lang="en-US" dirty="0"/>
              <a:t>passed to the function; therefore, this line does not compile as well. Finally, the last three</a:t>
            </a:r>
            <a:br>
              <a:rPr lang="en-US" dirty="0"/>
            </a:br>
            <a:r>
              <a:rPr lang="en-US" dirty="0"/>
              <a:t>case statements don’t compile because none of them have a matching type of String; the</a:t>
            </a:r>
            <a:br>
              <a:rPr lang="en-US" dirty="0"/>
            </a:br>
            <a:r>
              <a:rPr lang="en-US" dirty="0"/>
              <a:t>last one is an </a:t>
            </a:r>
            <a:r>
              <a:rPr lang="en-US" dirty="0" err="1"/>
              <a:t>enum</a:t>
            </a:r>
            <a:r>
              <a:rPr lang="en-US" dirty="0"/>
              <a:t> value. </a:t>
            </a:r>
            <a:br>
              <a:rPr lang="en-US" dirty="0"/>
            </a:br>
            <a:endParaRPr lang="fr-FR" b="1" dirty="0">
              <a:solidFill>
                <a:srgbClr val="FF0000"/>
              </a:solidFill>
            </a:endParaRPr>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61</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spTree>
    <p:extLst>
      <p:ext uri="{BB962C8B-B14F-4D97-AF65-F5344CB8AC3E}">
        <p14:creationId xmlns:p14="http://schemas.microsoft.com/office/powerpoint/2010/main" val="7353089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5-Understanding Java </a:t>
            </a:r>
            <a:r>
              <a:rPr lang="fr-FR" b="1" dirty="0" err="1">
                <a:solidFill>
                  <a:srgbClr val="FF0000"/>
                </a:solidFill>
              </a:rPr>
              <a:t>Statements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fr-FR" b="1" dirty="0">
                <a:solidFill>
                  <a:srgbClr val="FF0000"/>
                </a:solidFill>
              </a:rPr>
              <a:t>5-5) The </a:t>
            </a:r>
            <a:r>
              <a:rPr lang="fr-FR" b="1" i="1" dirty="0" err="1">
                <a:solidFill>
                  <a:srgbClr val="FF0000"/>
                </a:solidFill>
              </a:rPr>
              <a:t>while</a:t>
            </a:r>
            <a:r>
              <a:rPr lang="fr-FR" b="1" i="1" dirty="0">
                <a:solidFill>
                  <a:srgbClr val="FF0000"/>
                </a:solidFill>
              </a:rPr>
              <a:t> </a:t>
            </a:r>
            <a:r>
              <a:rPr lang="fr-FR" b="1" dirty="0" err="1">
                <a:solidFill>
                  <a:srgbClr val="FF0000"/>
                </a:solidFill>
              </a:rPr>
              <a:t>Statement</a:t>
            </a:r>
            <a:r>
              <a:rPr lang="fr-FR" b="1" dirty="0">
                <a:solidFill>
                  <a:srgbClr val="FF0000"/>
                </a:solidFill>
              </a:rPr>
              <a:t> </a:t>
            </a:r>
            <a:r>
              <a:rPr lang="fr-FR" dirty="0"/>
              <a:t/>
            </a:r>
            <a:br>
              <a:rPr lang="fr-FR" dirty="0"/>
            </a:br>
            <a:r>
              <a:rPr lang="fr-FR" dirty="0"/>
              <a:t/>
            </a:r>
            <a:br>
              <a:rPr lang="fr-FR" dirty="0"/>
            </a:br>
            <a:r>
              <a:rPr lang="fr-FR" dirty="0"/>
              <a:t/>
            </a:r>
            <a:br>
              <a:rPr lang="fr-FR" dirty="0"/>
            </a:br>
            <a:r>
              <a:rPr lang="fr-FR" dirty="0"/>
              <a:t/>
            </a:r>
            <a:br>
              <a:rPr lang="fr-FR" dirty="0"/>
            </a:br>
            <a:r>
              <a:rPr lang="en-US" dirty="0"/>
              <a:t/>
            </a:r>
            <a:br>
              <a:rPr lang="en-US" dirty="0"/>
            </a:br>
            <a:r>
              <a:rPr lang="fr-FR" dirty="0"/>
              <a:t/>
            </a:r>
            <a:br>
              <a:rPr lang="fr-FR" dirty="0"/>
            </a:br>
            <a:r>
              <a:rPr lang="fr-FR" dirty="0"/>
              <a:t/>
            </a:r>
            <a:br>
              <a:rPr lang="fr-FR" dirty="0"/>
            </a:b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62</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pic>
        <p:nvPicPr>
          <p:cNvPr id="5" name="Image 4">
            <a:extLst>
              <a:ext uri="{FF2B5EF4-FFF2-40B4-BE49-F238E27FC236}">
                <a16:creationId xmlns:a16="http://schemas.microsoft.com/office/drawing/2014/main" xmlns="" id="{797B4BD0-8A4A-4D8F-B4A4-93E534EC8D47}"/>
              </a:ext>
            </a:extLst>
          </p:cNvPr>
          <p:cNvPicPr>
            <a:picLocks noChangeAspect="1"/>
          </p:cNvPicPr>
          <p:nvPr/>
        </p:nvPicPr>
        <p:blipFill>
          <a:blip r:embed="rId2"/>
          <a:stretch>
            <a:fillRect/>
          </a:stretch>
        </p:blipFill>
        <p:spPr>
          <a:xfrm>
            <a:off x="3000815" y="3312063"/>
            <a:ext cx="5829300" cy="2400300"/>
          </a:xfrm>
          <a:prstGeom prst="rect">
            <a:avLst/>
          </a:prstGeom>
        </p:spPr>
      </p:pic>
    </p:spTree>
    <p:extLst>
      <p:ext uri="{BB962C8B-B14F-4D97-AF65-F5344CB8AC3E}">
        <p14:creationId xmlns:p14="http://schemas.microsoft.com/office/powerpoint/2010/main" val="2687879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5-Understanding Java </a:t>
            </a:r>
            <a:r>
              <a:rPr lang="fr-FR" b="1" dirty="0" err="1">
                <a:solidFill>
                  <a:srgbClr val="FF0000"/>
                </a:solidFill>
              </a:rPr>
              <a:t>Statements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fr-FR" b="1" dirty="0">
                <a:solidFill>
                  <a:srgbClr val="FF0000"/>
                </a:solidFill>
              </a:rPr>
              <a:t>5-6) The </a:t>
            </a:r>
            <a:r>
              <a:rPr lang="fr-FR" b="1" i="1" dirty="0">
                <a:solidFill>
                  <a:srgbClr val="FF0000"/>
                </a:solidFill>
              </a:rPr>
              <a:t>do-</a:t>
            </a:r>
            <a:r>
              <a:rPr lang="fr-FR" b="1" i="1" dirty="0" err="1">
                <a:solidFill>
                  <a:srgbClr val="FF0000"/>
                </a:solidFill>
              </a:rPr>
              <a:t>while</a:t>
            </a:r>
            <a:r>
              <a:rPr lang="fr-FR" b="1" i="1" dirty="0">
                <a:solidFill>
                  <a:srgbClr val="FF0000"/>
                </a:solidFill>
              </a:rPr>
              <a:t> </a:t>
            </a:r>
            <a:r>
              <a:rPr lang="fr-FR" b="1" dirty="0" err="1">
                <a:solidFill>
                  <a:srgbClr val="FF0000"/>
                </a:solidFill>
              </a:rPr>
              <a:t>Statement</a:t>
            </a:r>
            <a:r>
              <a:rPr lang="fr-FR" b="1" dirty="0">
                <a:solidFill>
                  <a:srgbClr val="FF0000"/>
                </a:solidFill>
              </a:rPr>
              <a:t> </a:t>
            </a:r>
            <a:r>
              <a:rPr lang="fr-FR" dirty="0"/>
              <a:t/>
            </a:r>
            <a:br>
              <a:rPr lang="fr-FR" dirty="0"/>
            </a:br>
            <a:r>
              <a:rPr lang="fr-FR" dirty="0"/>
              <a:t/>
            </a:r>
            <a:br>
              <a:rPr lang="fr-FR" dirty="0"/>
            </a:br>
            <a:r>
              <a:rPr lang="fr-FR" dirty="0"/>
              <a:t/>
            </a:r>
            <a:br>
              <a:rPr lang="fr-FR" dirty="0"/>
            </a:br>
            <a:r>
              <a:rPr lang="fr-FR" dirty="0"/>
              <a:t/>
            </a:r>
            <a:br>
              <a:rPr lang="fr-FR" dirty="0"/>
            </a:br>
            <a:r>
              <a:rPr lang="en-US" dirty="0"/>
              <a:t/>
            </a:r>
            <a:br>
              <a:rPr lang="en-US" dirty="0"/>
            </a:br>
            <a:r>
              <a:rPr lang="fr-FR" dirty="0"/>
              <a:t/>
            </a:r>
            <a:br>
              <a:rPr lang="fr-FR" dirty="0"/>
            </a:br>
            <a:r>
              <a:rPr lang="fr-FR" dirty="0"/>
              <a:t/>
            </a:r>
            <a:br>
              <a:rPr lang="fr-FR" dirty="0"/>
            </a:b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63</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pic>
        <p:nvPicPr>
          <p:cNvPr id="5" name="Image 4">
            <a:extLst>
              <a:ext uri="{FF2B5EF4-FFF2-40B4-BE49-F238E27FC236}">
                <a16:creationId xmlns:a16="http://schemas.microsoft.com/office/drawing/2014/main" xmlns="" id="{0DD28C77-196A-4E17-B22C-CA6DA4F5BF5D}"/>
              </a:ext>
            </a:extLst>
          </p:cNvPr>
          <p:cNvPicPr>
            <a:picLocks noChangeAspect="1"/>
          </p:cNvPicPr>
          <p:nvPr/>
        </p:nvPicPr>
        <p:blipFill>
          <a:blip r:embed="rId2"/>
          <a:stretch>
            <a:fillRect/>
          </a:stretch>
        </p:blipFill>
        <p:spPr>
          <a:xfrm>
            <a:off x="1892323" y="3007784"/>
            <a:ext cx="5762625" cy="2914650"/>
          </a:xfrm>
          <a:prstGeom prst="rect">
            <a:avLst/>
          </a:prstGeom>
        </p:spPr>
      </p:pic>
      <p:sp>
        <p:nvSpPr>
          <p:cNvPr id="6" name="ZoneTexte 5">
            <a:extLst>
              <a:ext uri="{FF2B5EF4-FFF2-40B4-BE49-F238E27FC236}">
                <a16:creationId xmlns:a16="http://schemas.microsoft.com/office/drawing/2014/main" xmlns="" id="{9E0DE346-E8B7-4D35-A059-915EED95CA7D}"/>
              </a:ext>
            </a:extLst>
          </p:cNvPr>
          <p:cNvSpPr txBox="1"/>
          <p:nvPr/>
        </p:nvSpPr>
        <p:spPr>
          <a:xfrm>
            <a:off x="7654948" y="3314228"/>
            <a:ext cx="3427541" cy="1754326"/>
          </a:xfrm>
          <a:prstGeom prst="rect">
            <a:avLst/>
          </a:prstGeom>
          <a:noFill/>
        </p:spPr>
        <p:txBody>
          <a:bodyPr wrap="none" rtlCol="0">
            <a:spAutoFit/>
          </a:bodyPr>
          <a:lstStyle/>
          <a:p>
            <a:r>
              <a:rPr lang="fr-FR" dirty="0" err="1"/>
              <a:t>int</a:t>
            </a:r>
            <a:r>
              <a:rPr lang="fr-FR" dirty="0"/>
              <a:t> x = 0;</a:t>
            </a:r>
            <a:br>
              <a:rPr lang="fr-FR" dirty="0"/>
            </a:br>
            <a:r>
              <a:rPr lang="fr-FR" dirty="0"/>
              <a:t>do {</a:t>
            </a:r>
            <a:br>
              <a:rPr lang="fr-FR" dirty="0"/>
            </a:br>
            <a:r>
              <a:rPr lang="fr-FR" dirty="0"/>
              <a:t>x++;</a:t>
            </a:r>
            <a:br>
              <a:rPr lang="fr-FR" dirty="0"/>
            </a:br>
            <a:r>
              <a:rPr lang="fr-FR" dirty="0"/>
              <a:t>} </a:t>
            </a:r>
            <a:r>
              <a:rPr lang="fr-FR" dirty="0" err="1"/>
              <a:t>while</a:t>
            </a:r>
            <a:r>
              <a:rPr lang="fr-FR" dirty="0"/>
              <a:t>(false);</a:t>
            </a:r>
            <a:br>
              <a:rPr lang="fr-FR" dirty="0"/>
            </a:br>
            <a:r>
              <a:rPr lang="fr-FR" dirty="0" err="1"/>
              <a:t>System.out.println</a:t>
            </a:r>
            <a:r>
              <a:rPr lang="fr-FR" dirty="0"/>
              <a:t>(x); // Outputs 1 </a:t>
            </a:r>
            <a:br>
              <a:rPr lang="fr-FR" dirty="0"/>
            </a:br>
            <a:endParaRPr lang="fr-FR" dirty="0"/>
          </a:p>
        </p:txBody>
      </p:sp>
    </p:spTree>
    <p:extLst>
      <p:ext uri="{BB962C8B-B14F-4D97-AF65-F5344CB8AC3E}">
        <p14:creationId xmlns:p14="http://schemas.microsoft.com/office/powerpoint/2010/main" val="39341431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5-Understanding Java </a:t>
            </a:r>
            <a:r>
              <a:rPr lang="fr-FR" b="1" dirty="0" err="1">
                <a:solidFill>
                  <a:srgbClr val="FF0000"/>
                </a:solidFill>
              </a:rPr>
              <a:t>Statements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fr-FR" b="1" dirty="0">
                <a:solidFill>
                  <a:srgbClr val="FF0000"/>
                </a:solidFill>
              </a:rPr>
              <a:t>5-7) The </a:t>
            </a:r>
            <a:r>
              <a:rPr lang="fr-FR" b="1" i="1" dirty="0">
                <a:solidFill>
                  <a:srgbClr val="FF0000"/>
                </a:solidFill>
              </a:rPr>
              <a:t>for </a:t>
            </a:r>
            <a:r>
              <a:rPr lang="fr-FR" b="1" dirty="0" err="1">
                <a:solidFill>
                  <a:srgbClr val="FF0000"/>
                </a:solidFill>
              </a:rPr>
              <a:t>Statement</a:t>
            </a:r>
            <a:r>
              <a:rPr lang="fr-FR" dirty="0">
                <a:solidFill>
                  <a:srgbClr val="FF0000"/>
                </a:solidFill>
              </a:rPr>
              <a:t> </a:t>
            </a:r>
            <a:r>
              <a:rPr lang="fr-FR" dirty="0"/>
              <a:t/>
            </a:r>
            <a:br>
              <a:rPr lang="fr-FR" dirty="0"/>
            </a:br>
            <a:r>
              <a:rPr lang="fr-FR" dirty="0"/>
              <a:t/>
            </a:r>
            <a:br>
              <a:rPr lang="fr-FR" dirty="0"/>
            </a:br>
            <a:r>
              <a:rPr lang="fr-FR" dirty="0"/>
              <a:t/>
            </a:r>
            <a:br>
              <a:rPr lang="fr-FR" dirty="0"/>
            </a:br>
            <a:r>
              <a:rPr lang="fr-FR" dirty="0"/>
              <a:t/>
            </a:r>
            <a:br>
              <a:rPr lang="fr-FR" dirty="0"/>
            </a:br>
            <a:r>
              <a:rPr lang="en-US" dirty="0"/>
              <a:t/>
            </a:r>
            <a:br>
              <a:rPr lang="en-US" dirty="0"/>
            </a:br>
            <a:r>
              <a:rPr lang="fr-FR" dirty="0"/>
              <a:t/>
            </a:r>
            <a:br>
              <a:rPr lang="fr-FR" dirty="0"/>
            </a:br>
            <a:r>
              <a:rPr lang="fr-FR" dirty="0"/>
              <a:t/>
            </a:r>
            <a:br>
              <a:rPr lang="fr-FR" dirty="0"/>
            </a:b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64</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pic>
        <p:nvPicPr>
          <p:cNvPr id="5" name="Image 4">
            <a:extLst>
              <a:ext uri="{FF2B5EF4-FFF2-40B4-BE49-F238E27FC236}">
                <a16:creationId xmlns:a16="http://schemas.microsoft.com/office/drawing/2014/main" xmlns="" id="{91E0BF87-8F7E-47FE-829B-CF27DC2E34CF}"/>
              </a:ext>
            </a:extLst>
          </p:cNvPr>
          <p:cNvPicPr>
            <a:picLocks noChangeAspect="1"/>
          </p:cNvPicPr>
          <p:nvPr/>
        </p:nvPicPr>
        <p:blipFill>
          <a:blip r:embed="rId2"/>
          <a:stretch>
            <a:fillRect/>
          </a:stretch>
        </p:blipFill>
        <p:spPr>
          <a:xfrm>
            <a:off x="5939640" y="2498702"/>
            <a:ext cx="5441123" cy="3350987"/>
          </a:xfrm>
          <a:prstGeom prst="rect">
            <a:avLst/>
          </a:prstGeom>
        </p:spPr>
      </p:pic>
      <p:sp>
        <p:nvSpPr>
          <p:cNvPr id="6" name="ZoneTexte 5">
            <a:extLst>
              <a:ext uri="{FF2B5EF4-FFF2-40B4-BE49-F238E27FC236}">
                <a16:creationId xmlns:a16="http://schemas.microsoft.com/office/drawing/2014/main" xmlns="" id="{DC147E35-0880-42C7-92EE-6704EC439B2F}"/>
              </a:ext>
            </a:extLst>
          </p:cNvPr>
          <p:cNvSpPr txBox="1"/>
          <p:nvPr/>
        </p:nvSpPr>
        <p:spPr>
          <a:xfrm>
            <a:off x="724480" y="3006579"/>
            <a:ext cx="4927952" cy="3693319"/>
          </a:xfrm>
          <a:prstGeom prst="rect">
            <a:avLst/>
          </a:prstGeom>
          <a:noFill/>
        </p:spPr>
        <p:txBody>
          <a:bodyPr wrap="none" rtlCol="0">
            <a:spAutoFit/>
          </a:bodyPr>
          <a:lstStyle/>
          <a:p>
            <a:pPr marL="342900" indent="-342900">
              <a:buAutoNum type="arabicPeriod"/>
            </a:pPr>
            <a:r>
              <a:rPr lang="en-US" b="1" dirty="0"/>
              <a:t>Creating an Infinite Loop</a:t>
            </a:r>
            <a:br>
              <a:rPr lang="en-US" b="1" dirty="0"/>
            </a:br>
            <a:r>
              <a:rPr lang="en-US" dirty="0"/>
              <a:t>for( ; ; ) {</a:t>
            </a:r>
            <a:br>
              <a:rPr lang="en-US" dirty="0"/>
            </a:br>
            <a:r>
              <a:rPr lang="en-US" dirty="0" err="1"/>
              <a:t>System.out.println</a:t>
            </a:r>
            <a:r>
              <a:rPr lang="en-US" dirty="0"/>
              <a:t>("Hello World");</a:t>
            </a:r>
            <a:br>
              <a:rPr lang="en-US" dirty="0"/>
            </a:br>
            <a:r>
              <a:rPr lang="en-US" dirty="0"/>
              <a:t>} </a:t>
            </a:r>
            <a:br>
              <a:rPr lang="en-US" dirty="0"/>
            </a:br>
            <a:r>
              <a:rPr lang="en-US" dirty="0"/>
              <a:t> </a:t>
            </a:r>
          </a:p>
          <a:p>
            <a:r>
              <a:rPr lang="en-US" b="1" dirty="0"/>
              <a:t>2. Adding Multiple Terms to the for Statement</a:t>
            </a:r>
            <a:br>
              <a:rPr lang="en-US" b="1" dirty="0"/>
            </a:br>
            <a:r>
              <a:rPr lang="en-US" dirty="0"/>
              <a:t>int x = 0;</a:t>
            </a:r>
            <a:br>
              <a:rPr lang="en-US" dirty="0"/>
            </a:br>
            <a:r>
              <a:rPr lang="en-US" dirty="0"/>
              <a:t>for(long y = 0, z = 4; x &lt; 5 &amp;&amp; y &lt; 10; x++, y++) {</a:t>
            </a:r>
            <a:br>
              <a:rPr lang="en-US" dirty="0"/>
            </a:br>
            <a:r>
              <a:rPr lang="en-US" dirty="0" err="1"/>
              <a:t>System.out.print</a:t>
            </a:r>
            <a:r>
              <a:rPr lang="en-US" dirty="0"/>
              <a:t>(y + " ");</a:t>
            </a:r>
            <a:br>
              <a:rPr lang="en-US" dirty="0"/>
            </a:br>
            <a:r>
              <a:rPr lang="en-US" dirty="0"/>
              <a:t>}</a:t>
            </a:r>
            <a:br>
              <a:rPr lang="en-US" dirty="0"/>
            </a:br>
            <a:r>
              <a:rPr lang="en-US" dirty="0" err="1"/>
              <a:t>System.out.print</a:t>
            </a:r>
            <a:r>
              <a:rPr lang="en-US" dirty="0"/>
              <a:t>(x); </a:t>
            </a:r>
            <a:br>
              <a:rPr lang="en-US" dirty="0"/>
            </a:br>
            <a:r>
              <a:rPr lang="en-US" dirty="0"/>
              <a:t/>
            </a:r>
            <a:br>
              <a:rPr lang="en-US" dirty="0"/>
            </a:br>
            <a:endParaRPr lang="fr-FR" dirty="0"/>
          </a:p>
        </p:txBody>
      </p:sp>
    </p:spTree>
    <p:extLst>
      <p:ext uri="{BB962C8B-B14F-4D97-AF65-F5344CB8AC3E}">
        <p14:creationId xmlns:p14="http://schemas.microsoft.com/office/powerpoint/2010/main" val="39432459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5-Understanding Java </a:t>
            </a:r>
            <a:r>
              <a:rPr lang="fr-FR" b="1" dirty="0" err="1">
                <a:solidFill>
                  <a:srgbClr val="FF0000"/>
                </a:solidFill>
              </a:rPr>
              <a:t>Statements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fr-FR" b="1" dirty="0">
                <a:solidFill>
                  <a:srgbClr val="FF0000"/>
                </a:solidFill>
              </a:rPr>
              <a:t>5-7) The </a:t>
            </a:r>
            <a:r>
              <a:rPr lang="fr-FR" b="1" i="1" dirty="0">
                <a:solidFill>
                  <a:srgbClr val="FF0000"/>
                </a:solidFill>
              </a:rPr>
              <a:t>for </a:t>
            </a:r>
            <a:r>
              <a:rPr lang="fr-FR" b="1" dirty="0" err="1">
                <a:solidFill>
                  <a:srgbClr val="FF0000"/>
                </a:solidFill>
              </a:rPr>
              <a:t>Statement</a:t>
            </a:r>
            <a:r>
              <a:rPr lang="fr-FR" dirty="0">
                <a:solidFill>
                  <a:srgbClr val="FF0000"/>
                </a:solidFill>
              </a:rPr>
              <a:t> </a:t>
            </a:r>
            <a:r>
              <a:rPr lang="fr-FR" dirty="0"/>
              <a:t/>
            </a:r>
            <a:br>
              <a:rPr lang="fr-FR" dirty="0"/>
            </a:br>
            <a:r>
              <a:rPr lang="fr-FR" dirty="0"/>
              <a:t/>
            </a:r>
            <a:br>
              <a:rPr lang="fr-FR" dirty="0"/>
            </a:br>
            <a:r>
              <a:rPr lang="fr-FR" dirty="0"/>
              <a:t/>
            </a:r>
            <a:br>
              <a:rPr lang="fr-FR" dirty="0"/>
            </a:br>
            <a:r>
              <a:rPr lang="fr-FR" dirty="0"/>
              <a:t/>
            </a:r>
            <a:br>
              <a:rPr lang="fr-FR" dirty="0"/>
            </a:br>
            <a:r>
              <a:rPr lang="en-US" dirty="0"/>
              <a:t/>
            </a:r>
            <a:br>
              <a:rPr lang="en-US" dirty="0"/>
            </a:br>
            <a:r>
              <a:rPr lang="fr-FR" dirty="0"/>
              <a:t/>
            </a:r>
            <a:br>
              <a:rPr lang="fr-FR" dirty="0"/>
            </a:br>
            <a:r>
              <a:rPr lang="fr-FR" dirty="0"/>
              <a:t/>
            </a:r>
            <a:br>
              <a:rPr lang="fr-FR" dirty="0"/>
            </a:b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65</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sp>
        <p:nvSpPr>
          <p:cNvPr id="6" name="ZoneTexte 5">
            <a:extLst>
              <a:ext uri="{FF2B5EF4-FFF2-40B4-BE49-F238E27FC236}">
                <a16:creationId xmlns:a16="http://schemas.microsoft.com/office/drawing/2014/main" xmlns="" id="{DC147E35-0880-42C7-92EE-6704EC439B2F}"/>
              </a:ext>
            </a:extLst>
          </p:cNvPr>
          <p:cNvSpPr txBox="1"/>
          <p:nvPr/>
        </p:nvSpPr>
        <p:spPr>
          <a:xfrm>
            <a:off x="1295401" y="3006579"/>
            <a:ext cx="7868885" cy="3693319"/>
          </a:xfrm>
          <a:prstGeom prst="rect">
            <a:avLst/>
          </a:prstGeom>
          <a:noFill/>
        </p:spPr>
        <p:txBody>
          <a:bodyPr wrap="none" rtlCol="0">
            <a:spAutoFit/>
          </a:bodyPr>
          <a:lstStyle/>
          <a:p>
            <a:r>
              <a:rPr lang="en-US" b="1" dirty="0"/>
              <a:t>3. Redeclaring a Variable in the Initialization Block</a:t>
            </a:r>
            <a:br>
              <a:rPr lang="en-US" b="1" dirty="0"/>
            </a:br>
            <a:r>
              <a:rPr lang="en-US" b="1" dirty="0">
                <a:solidFill>
                  <a:srgbClr val="0070C0"/>
                </a:solidFill>
              </a:rPr>
              <a:t>int x = 0;</a:t>
            </a:r>
            <a:br>
              <a:rPr lang="en-US" b="1" dirty="0">
                <a:solidFill>
                  <a:srgbClr val="0070C0"/>
                </a:solidFill>
              </a:rPr>
            </a:br>
            <a:r>
              <a:rPr lang="en-US" b="1" dirty="0">
                <a:solidFill>
                  <a:srgbClr val="0070C0"/>
                </a:solidFill>
              </a:rPr>
              <a:t>for(long y = 0, x = 4; x &lt; 5 &amp;&amp; y &lt; 10; x++, y++) { // DOES NOT COMPILE</a:t>
            </a:r>
            <a:br>
              <a:rPr lang="en-US" b="1" dirty="0">
                <a:solidFill>
                  <a:srgbClr val="0070C0"/>
                </a:solidFill>
              </a:rPr>
            </a:br>
            <a:r>
              <a:rPr lang="en-US" b="1" dirty="0" err="1">
                <a:solidFill>
                  <a:srgbClr val="0070C0"/>
                </a:solidFill>
              </a:rPr>
              <a:t>System.out.print</a:t>
            </a:r>
            <a:r>
              <a:rPr lang="en-US" b="1" dirty="0">
                <a:solidFill>
                  <a:srgbClr val="0070C0"/>
                </a:solidFill>
              </a:rPr>
              <a:t>(x + " ");</a:t>
            </a:r>
            <a:br>
              <a:rPr lang="en-US" b="1" dirty="0">
                <a:solidFill>
                  <a:srgbClr val="0070C0"/>
                </a:solidFill>
              </a:rPr>
            </a:br>
            <a:r>
              <a:rPr lang="en-US" b="1" dirty="0">
                <a:solidFill>
                  <a:srgbClr val="0070C0"/>
                </a:solidFill>
              </a:rPr>
              <a:t>} </a:t>
            </a:r>
            <a:r>
              <a:rPr lang="en-US" dirty="0"/>
              <a:t/>
            </a:r>
            <a:br>
              <a:rPr lang="en-US" dirty="0"/>
            </a:br>
            <a:r>
              <a:rPr lang="en-US" dirty="0"/>
              <a:t>We </a:t>
            </a:r>
            <a:r>
              <a:rPr lang="en-US"/>
              <a:t>can fix </a:t>
            </a:r>
            <a:r>
              <a:rPr lang="en-US" dirty="0"/>
              <a:t>this loop by changing the declaration of x and y as follows:</a:t>
            </a:r>
            <a:br>
              <a:rPr lang="en-US" dirty="0"/>
            </a:br>
            <a:r>
              <a:rPr lang="en-US" dirty="0"/>
              <a:t>int x = 0;</a:t>
            </a:r>
            <a:br>
              <a:rPr lang="en-US" dirty="0"/>
            </a:br>
            <a:r>
              <a:rPr lang="en-US" dirty="0"/>
              <a:t>long y = 10;</a:t>
            </a:r>
            <a:br>
              <a:rPr lang="en-US" dirty="0"/>
            </a:br>
            <a:r>
              <a:rPr lang="en-US" dirty="0"/>
              <a:t>for(y = 0, x = 4; x &lt; 5 &amp;&amp; y &lt; 10; x++, y++) {</a:t>
            </a:r>
            <a:br>
              <a:rPr lang="en-US" dirty="0"/>
            </a:br>
            <a:r>
              <a:rPr lang="en-US" dirty="0" err="1"/>
              <a:t>System.out.print</a:t>
            </a:r>
            <a:r>
              <a:rPr lang="en-US" dirty="0"/>
              <a:t>(x + " ");</a:t>
            </a:r>
            <a:br>
              <a:rPr lang="en-US" dirty="0"/>
            </a:br>
            <a:r>
              <a:rPr lang="en-US" dirty="0"/>
              <a:t>} </a:t>
            </a:r>
            <a:br>
              <a:rPr lang="en-US" dirty="0"/>
            </a:br>
            <a:r>
              <a:rPr lang="en-US" dirty="0"/>
              <a:t/>
            </a:r>
            <a:br>
              <a:rPr lang="en-US" dirty="0"/>
            </a:br>
            <a:endParaRPr lang="fr-FR" dirty="0"/>
          </a:p>
        </p:txBody>
      </p:sp>
    </p:spTree>
    <p:extLst>
      <p:ext uri="{BB962C8B-B14F-4D97-AF65-F5344CB8AC3E}">
        <p14:creationId xmlns:p14="http://schemas.microsoft.com/office/powerpoint/2010/main" val="27804373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5-Understanding Java </a:t>
            </a:r>
            <a:r>
              <a:rPr lang="fr-FR" b="1" dirty="0" err="1">
                <a:solidFill>
                  <a:srgbClr val="FF0000"/>
                </a:solidFill>
              </a:rPr>
              <a:t>Statements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20000"/>
          </a:bodyPr>
          <a:lstStyle/>
          <a:p>
            <a:pPr marL="0" indent="0">
              <a:buNone/>
            </a:pPr>
            <a:r>
              <a:rPr lang="fr-FR" b="1" dirty="0">
                <a:solidFill>
                  <a:srgbClr val="FF0000"/>
                </a:solidFill>
              </a:rPr>
              <a:t>5-7) The </a:t>
            </a:r>
            <a:r>
              <a:rPr lang="fr-FR" b="1" i="1" dirty="0">
                <a:solidFill>
                  <a:srgbClr val="FF0000"/>
                </a:solidFill>
              </a:rPr>
              <a:t>for </a:t>
            </a:r>
            <a:r>
              <a:rPr lang="fr-FR" b="1" dirty="0" err="1">
                <a:solidFill>
                  <a:srgbClr val="FF0000"/>
                </a:solidFill>
              </a:rPr>
              <a:t>Statement</a:t>
            </a:r>
            <a:r>
              <a:rPr lang="fr-FR" dirty="0">
                <a:solidFill>
                  <a:srgbClr val="FF0000"/>
                </a:solidFill>
              </a:rPr>
              <a:t> </a:t>
            </a:r>
            <a:r>
              <a:rPr lang="fr-FR" dirty="0"/>
              <a:t/>
            </a:r>
            <a:br>
              <a:rPr lang="fr-FR" dirty="0"/>
            </a:br>
            <a:r>
              <a:rPr lang="fr-FR" dirty="0"/>
              <a:t/>
            </a:r>
            <a:br>
              <a:rPr lang="fr-FR" dirty="0"/>
            </a:br>
            <a:r>
              <a:rPr lang="fr-FR" dirty="0"/>
              <a:t/>
            </a:r>
            <a:br>
              <a:rPr lang="fr-FR" dirty="0"/>
            </a:br>
            <a:r>
              <a:rPr lang="fr-FR" dirty="0"/>
              <a:t/>
            </a:r>
            <a:br>
              <a:rPr lang="fr-FR" dirty="0"/>
            </a:br>
            <a:r>
              <a:rPr lang="en-US" dirty="0"/>
              <a:t/>
            </a:r>
            <a:br>
              <a:rPr lang="en-US" dirty="0"/>
            </a:br>
            <a:r>
              <a:rPr lang="en-US" b="1" dirty="0">
                <a:solidFill>
                  <a:srgbClr val="0070C0"/>
                </a:solidFill>
              </a:rPr>
              <a:t>The variables in the initialization block must all be of the same type. </a:t>
            </a:r>
            <a:r>
              <a:rPr lang="en-US" dirty="0"/>
              <a:t/>
            </a:r>
            <a:br>
              <a:rPr lang="en-US" dirty="0"/>
            </a:br>
            <a:r>
              <a:rPr lang="fr-FR" b="1" dirty="0"/>
              <a:t>5. </a:t>
            </a:r>
            <a:r>
              <a:rPr lang="fr-FR" b="1" dirty="0" err="1"/>
              <a:t>Using</a:t>
            </a:r>
            <a:r>
              <a:rPr lang="fr-FR" b="1" dirty="0"/>
              <a:t> Loop Variables </a:t>
            </a:r>
            <a:r>
              <a:rPr lang="fr-FR" b="1" dirty="0" err="1"/>
              <a:t>Outside</a:t>
            </a:r>
            <a:r>
              <a:rPr lang="fr-FR" b="1" dirty="0"/>
              <a:t> the Loop</a:t>
            </a:r>
            <a:br>
              <a:rPr lang="fr-FR" b="1" dirty="0"/>
            </a:br>
            <a:r>
              <a:rPr lang="fr-FR" dirty="0"/>
              <a:t>for(long y = 0, x = 4; x &lt; 5 &amp;&amp; y &lt; 10; x++, y++) {</a:t>
            </a:r>
            <a:br>
              <a:rPr lang="fr-FR" dirty="0"/>
            </a:br>
            <a:r>
              <a:rPr lang="fr-FR" dirty="0" err="1"/>
              <a:t>System.out.print</a:t>
            </a:r>
            <a:r>
              <a:rPr lang="fr-FR" dirty="0"/>
              <a:t>(y + " ");</a:t>
            </a:r>
            <a:br>
              <a:rPr lang="fr-FR" dirty="0"/>
            </a:br>
            <a:r>
              <a:rPr lang="fr-FR" dirty="0"/>
              <a:t>}</a:t>
            </a:r>
            <a:br>
              <a:rPr lang="fr-FR" dirty="0"/>
            </a:br>
            <a:r>
              <a:rPr lang="fr-FR" dirty="0" err="1"/>
              <a:t>System.out.print</a:t>
            </a:r>
            <a:r>
              <a:rPr lang="fr-FR" dirty="0"/>
              <a:t>(x); // DOES NOT COMPILE </a:t>
            </a:r>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66</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dirty="0"/>
              <a:t>Chapter 2 : Operators and Statements                                                                                   Dr Mohamed Amine Mezghich</a:t>
            </a:r>
            <a:endParaRPr lang="fr-FR" dirty="0"/>
          </a:p>
        </p:txBody>
      </p:sp>
      <p:sp>
        <p:nvSpPr>
          <p:cNvPr id="6" name="ZoneTexte 5">
            <a:extLst>
              <a:ext uri="{FF2B5EF4-FFF2-40B4-BE49-F238E27FC236}">
                <a16:creationId xmlns:a16="http://schemas.microsoft.com/office/drawing/2014/main" xmlns="" id="{DC147E35-0880-42C7-92EE-6704EC439B2F}"/>
              </a:ext>
            </a:extLst>
          </p:cNvPr>
          <p:cNvSpPr txBox="1"/>
          <p:nvPr/>
        </p:nvSpPr>
        <p:spPr>
          <a:xfrm>
            <a:off x="1295401" y="3006579"/>
            <a:ext cx="7713971" cy="2031325"/>
          </a:xfrm>
          <a:prstGeom prst="rect">
            <a:avLst/>
          </a:prstGeom>
          <a:noFill/>
        </p:spPr>
        <p:txBody>
          <a:bodyPr wrap="none" rtlCol="0">
            <a:spAutoFit/>
          </a:bodyPr>
          <a:lstStyle/>
          <a:p>
            <a:r>
              <a:rPr lang="en-US" b="1" dirty="0"/>
              <a:t>4. Using Incompatible Data Types in the Initialization Block</a:t>
            </a:r>
            <a:br>
              <a:rPr lang="en-US" b="1" dirty="0"/>
            </a:br>
            <a:r>
              <a:rPr lang="en-US" dirty="0"/>
              <a:t>for(long y = 0, int x = 4; x &lt; 5 &amp;&amp; y&lt;10; x++, y++) { // DOES NOT COMPILE</a:t>
            </a:r>
            <a:br>
              <a:rPr lang="en-US" dirty="0"/>
            </a:br>
            <a:r>
              <a:rPr lang="en-US" dirty="0" err="1"/>
              <a:t>System.out.print</a:t>
            </a:r>
            <a:r>
              <a:rPr lang="en-US" dirty="0"/>
              <a:t>(x + " ");</a:t>
            </a:r>
            <a:br>
              <a:rPr lang="en-US" dirty="0"/>
            </a:br>
            <a:r>
              <a:rPr lang="en-US" dirty="0"/>
              <a:t>}</a:t>
            </a:r>
          </a:p>
          <a:p>
            <a:r>
              <a:rPr lang="en-US" dirty="0"/>
              <a:t> </a:t>
            </a:r>
            <a:br>
              <a:rPr lang="en-US" dirty="0"/>
            </a:br>
            <a:r>
              <a:rPr lang="en-US" dirty="0"/>
              <a:t/>
            </a:r>
            <a:br>
              <a:rPr lang="en-US" dirty="0"/>
            </a:br>
            <a:endParaRPr lang="fr-FR" dirty="0"/>
          </a:p>
        </p:txBody>
      </p:sp>
    </p:spTree>
    <p:extLst>
      <p:ext uri="{BB962C8B-B14F-4D97-AF65-F5344CB8AC3E}">
        <p14:creationId xmlns:p14="http://schemas.microsoft.com/office/powerpoint/2010/main" val="36954584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5-Understanding Java </a:t>
            </a:r>
            <a:r>
              <a:rPr lang="fr-FR" b="1" dirty="0" err="1">
                <a:solidFill>
                  <a:srgbClr val="FF0000"/>
                </a:solidFill>
              </a:rPr>
              <a:t>Statements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fr-FR" b="1" dirty="0">
                <a:solidFill>
                  <a:srgbClr val="0070C0"/>
                </a:solidFill>
              </a:rPr>
              <a:t>5-7-2) The </a:t>
            </a:r>
            <a:r>
              <a:rPr lang="fr-FR" b="1" i="1" dirty="0">
                <a:solidFill>
                  <a:srgbClr val="0070C0"/>
                </a:solidFill>
              </a:rPr>
              <a:t>for-</a:t>
            </a:r>
            <a:r>
              <a:rPr lang="fr-FR" b="1" i="1" dirty="0" err="1">
                <a:solidFill>
                  <a:srgbClr val="0070C0"/>
                </a:solidFill>
              </a:rPr>
              <a:t>each</a:t>
            </a:r>
            <a:r>
              <a:rPr lang="fr-FR" b="1" i="1" dirty="0">
                <a:solidFill>
                  <a:srgbClr val="0070C0"/>
                </a:solidFill>
              </a:rPr>
              <a:t> </a:t>
            </a:r>
            <a:r>
              <a:rPr lang="fr-FR" b="1" dirty="0" err="1">
                <a:solidFill>
                  <a:srgbClr val="0070C0"/>
                </a:solidFill>
              </a:rPr>
              <a:t>Statement</a:t>
            </a:r>
            <a:r>
              <a:rPr lang="fr-FR" b="1" dirty="0">
                <a:solidFill>
                  <a:srgbClr val="0070C0"/>
                </a:solidFill>
              </a:rPr>
              <a:t> </a:t>
            </a:r>
            <a:r>
              <a:rPr lang="fr-FR" dirty="0"/>
              <a:t/>
            </a:r>
            <a:br>
              <a:rPr lang="fr-FR" dirty="0"/>
            </a:br>
            <a:r>
              <a:rPr lang="fr-FR" dirty="0"/>
              <a:t/>
            </a:r>
            <a:br>
              <a:rPr lang="fr-FR" dirty="0"/>
            </a:br>
            <a:r>
              <a:rPr lang="fr-FR" dirty="0"/>
              <a:t/>
            </a:r>
            <a:br>
              <a:rPr lang="fr-FR" dirty="0"/>
            </a:br>
            <a:r>
              <a:rPr lang="fr-FR" dirty="0"/>
              <a:t/>
            </a:r>
            <a:br>
              <a:rPr lang="fr-FR" dirty="0"/>
            </a:br>
            <a:r>
              <a:rPr lang="en-US" dirty="0"/>
              <a:t/>
            </a:r>
            <a:br>
              <a:rPr lang="en-US" dirty="0"/>
            </a:br>
            <a:r>
              <a:rPr lang="fr-FR" dirty="0"/>
              <a:t/>
            </a:r>
            <a:br>
              <a:rPr lang="fr-FR" dirty="0"/>
            </a:br>
            <a:r>
              <a:rPr lang="fr-FR" dirty="0"/>
              <a:t/>
            </a:r>
            <a:br>
              <a:rPr lang="fr-FR" dirty="0"/>
            </a:b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67</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pic>
        <p:nvPicPr>
          <p:cNvPr id="5" name="Image 4">
            <a:extLst>
              <a:ext uri="{FF2B5EF4-FFF2-40B4-BE49-F238E27FC236}">
                <a16:creationId xmlns:a16="http://schemas.microsoft.com/office/drawing/2014/main" xmlns="" id="{7C6D11C4-B9D7-4A31-BD2C-47B3CC5FFD7C}"/>
              </a:ext>
            </a:extLst>
          </p:cNvPr>
          <p:cNvPicPr>
            <a:picLocks noChangeAspect="1"/>
          </p:cNvPicPr>
          <p:nvPr/>
        </p:nvPicPr>
        <p:blipFill>
          <a:blip r:embed="rId2"/>
          <a:stretch>
            <a:fillRect/>
          </a:stretch>
        </p:blipFill>
        <p:spPr>
          <a:xfrm>
            <a:off x="5359206" y="2622550"/>
            <a:ext cx="6134100" cy="3486150"/>
          </a:xfrm>
          <a:prstGeom prst="rect">
            <a:avLst/>
          </a:prstGeom>
        </p:spPr>
      </p:pic>
      <p:pic>
        <p:nvPicPr>
          <p:cNvPr id="7" name="Image 6">
            <a:extLst>
              <a:ext uri="{FF2B5EF4-FFF2-40B4-BE49-F238E27FC236}">
                <a16:creationId xmlns:a16="http://schemas.microsoft.com/office/drawing/2014/main" xmlns="" id="{2C4CF455-2021-4763-8519-39937BA1633B}"/>
              </a:ext>
            </a:extLst>
          </p:cNvPr>
          <p:cNvPicPr>
            <a:picLocks noChangeAspect="1"/>
          </p:cNvPicPr>
          <p:nvPr/>
        </p:nvPicPr>
        <p:blipFill>
          <a:blip r:embed="rId3"/>
          <a:stretch>
            <a:fillRect/>
          </a:stretch>
        </p:blipFill>
        <p:spPr>
          <a:xfrm>
            <a:off x="1295401" y="3117038"/>
            <a:ext cx="3346014" cy="2497173"/>
          </a:xfrm>
          <a:prstGeom prst="rect">
            <a:avLst/>
          </a:prstGeom>
        </p:spPr>
      </p:pic>
    </p:spTree>
    <p:extLst>
      <p:ext uri="{BB962C8B-B14F-4D97-AF65-F5344CB8AC3E}">
        <p14:creationId xmlns:p14="http://schemas.microsoft.com/office/powerpoint/2010/main" val="7329151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6-Understanding Advanced Flow Control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fr-FR" b="1" dirty="0">
                <a:solidFill>
                  <a:srgbClr val="FF0000"/>
                </a:solidFill>
              </a:rPr>
              <a:t>6-1) </a:t>
            </a:r>
            <a:r>
              <a:rPr lang="fr-FR" b="1" dirty="0" err="1">
                <a:solidFill>
                  <a:srgbClr val="FF0000"/>
                </a:solidFill>
              </a:rPr>
              <a:t>Nested</a:t>
            </a:r>
            <a:r>
              <a:rPr lang="fr-FR" b="1" dirty="0">
                <a:solidFill>
                  <a:srgbClr val="FF0000"/>
                </a:solidFill>
              </a:rPr>
              <a:t> </a:t>
            </a:r>
            <a:r>
              <a:rPr lang="fr-FR" b="1" dirty="0" err="1">
                <a:solidFill>
                  <a:srgbClr val="FF0000"/>
                </a:solidFill>
              </a:rPr>
              <a:t>Loops</a:t>
            </a:r>
            <a:r>
              <a:rPr lang="fr-FR" b="1" dirty="0">
                <a:solidFill>
                  <a:srgbClr val="FF0000"/>
                </a:solidFill>
              </a:rPr>
              <a:t> </a:t>
            </a:r>
            <a:r>
              <a:rPr lang="fr-FR" dirty="0"/>
              <a:t/>
            </a:r>
            <a:br>
              <a:rPr lang="fr-FR" dirty="0"/>
            </a:b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68</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pic>
        <p:nvPicPr>
          <p:cNvPr id="5" name="Image 4">
            <a:extLst>
              <a:ext uri="{FF2B5EF4-FFF2-40B4-BE49-F238E27FC236}">
                <a16:creationId xmlns:a16="http://schemas.microsoft.com/office/drawing/2014/main" xmlns="" id="{603499B5-255E-4E56-B68B-C8715F43C86E}"/>
              </a:ext>
            </a:extLst>
          </p:cNvPr>
          <p:cNvPicPr>
            <a:picLocks noChangeAspect="1"/>
          </p:cNvPicPr>
          <p:nvPr/>
        </p:nvPicPr>
        <p:blipFill>
          <a:blip r:embed="rId2"/>
          <a:stretch>
            <a:fillRect/>
          </a:stretch>
        </p:blipFill>
        <p:spPr>
          <a:xfrm>
            <a:off x="2263159" y="3247561"/>
            <a:ext cx="7304612" cy="2331573"/>
          </a:xfrm>
          <a:prstGeom prst="rect">
            <a:avLst/>
          </a:prstGeom>
        </p:spPr>
      </p:pic>
    </p:spTree>
    <p:extLst>
      <p:ext uri="{BB962C8B-B14F-4D97-AF65-F5344CB8AC3E}">
        <p14:creationId xmlns:p14="http://schemas.microsoft.com/office/powerpoint/2010/main" val="15780726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6-Understanding Advanced Flow Control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fr-FR" b="1" dirty="0">
                <a:solidFill>
                  <a:srgbClr val="FF0000"/>
                </a:solidFill>
              </a:rPr>
              <a:t>6-2) </a:t>
            </a:r>
            <a:r>
              <a:rPr lang="fr-FR" b="1" dirty="0" err="1">
                <a:solidFill>
                  <a:srgbClr val="FF0000"/>
                </a:solidFill>
              </a:rPr>
              <a:t>Adding</a:t>
            </a:r>
            <a:r>
              <a:rPr lang="fr-FR" b="1" dirty="0">
                <a:solidFill>
                  <a:srgbClr val="FF0000"/>
                </a:solidFill>
              </a:rPr>
              <a:t> </a:t>
            </a:r>
            <a:r>
              <a:rPr lang="fr-FR" b="1" dirty="0" err="1">
                <a:solidFill>
                  <a:srgbClr val="FF0000"/>
                </a:solidFill>
              </a:rPr>
              <a:t>Optional</a:t>
            </a:r>
            <a:r>
              <a:rPr lang="fr-FR" b="1" dirty="0">
                <a:solidFill>
                  <a:srgbClr val="FF0000"/>
                </a:solidFill>
              </a:rPr>
              <a:t> Labels</a:t>
            </a:r>
            <a:r>
              <a:rPr lang="fr-FR" dirty="0">
                <a:solidFill>
                  <a:srgbClr val="FF0000"/>
                </a:solidFill>
              </a:rPr>
              <a:t> </a:t>
            </a:r>
            <a:r>
              <a:rPr lang="fr-FR" dirty="0"/>
              <a:t/>
            </a:r>
            <a:br>
              <a:rPr lang="fr-FR" dirty="0"/>
            </a:b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69</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pic>
        <p:nvPicPr>
          <p:cNvPr id="5" name="Image 4">
            <a:extLst>
              <a:ext uri="{FF2B5EF4-FFF2-40B4-BE49-F238E27FC236}">
                <a16:creationId xmlns:a16="http://schemas.microsoft.com/office/drawing/2014/main" xmlns="" id="{B9D08E3A-44A5-46B4-A6EF-0692CCC6BD13}"/>
              </a:ext>
            </a:extLst>
          </p:cNvPr>
          <p:cNvPicPr>
            <a:picLocks noChangeAspect="1"/>
          </p:cNvPicPr>
          <p:nvPr/>
        </p:nvPicPr>
        <p:blipFill>
          <a:blip r:embed="rId2"/>
          <a:stretch>
            <a:fillRect/>
          </a:stretch>
        </p:blipFill>
        <p:spPr>
          <a:xfrm>
            <a:off x="2118106" y="3057757"/>
            <a:ext cx="7594718" cy="2317286"/>
          </a:xfrm>
          <a:prstGeom prst="rect">
            <a:avLst/>
          </a:prstGeom>
        </p:spPr>
      </p:pic>
    </p:spTree>
    <p:extLst>
      <p:ext uri="{BB962C8B-B14F-4D97-AF65-F5344CB8AC3E}">
        <p14:creationId xmlns:p14="http://schemas.microsoft.com/office/powerpoint/2010/main" val="3306330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en-US" b="1" dirty="0">
                <a:solidFill>
                  <a:srgbClr val="FF0000"/>
                </a:solidFill>
              </a:rPr>
              <a:t>2-Working with Binary Arithmetic Operators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10000"/>
          </a:bodyPr>
          <a:lstStyle/>
          <a:p>
            <a:r>
              <a:rPr lang="fr-FR" b="1" dirty="0">
                <a:solidFill>
                  <a:srgbClr val="FF0000"/>
                </a:solidFill>
              </a:rPr>
              <a:t>2-1) </a:t>
            </a:r>
            <a:r>
              <a:rPr lang="fr-FR" b="1" dirty="0" err="1">
                <a:solidFill>
                  <a:srgbClr val="FF0000"/>
                </a:solidFill>
              </a:rPr>
              <a:t>Arithmetic</a:t>
            </a:r>
            <a:r>
              <a:rPr lang="fr-FR" b="1" dirty="0">
                <a:solidFill>
                  <a:srgbClr val="FF0000"/>
                </a:solidFill>
              </a:rPr>
              <a:t> </a:t>
            </a:r>
            <a:r>
              <a:rPr lang="fr-FR" b="1" dirty="0" err="1">
                <a:solidFill>
                  <a:srgbClr val="FF0000"/>
                </a:solidFill>
              </a:rPr>
              <a:t>Operators</a:t>
            </a:r>
            <a:r>
              <a:rPr lang="fr-FR" b="1" dirty="0">
                <a:solidFill>
                  <a:srgbClr val="FF0000"/>
                </a:solidFill>
              </a:rPr>
              <a:t> </a:t>
            </a:r>
            <a:r>
              <a:rPr lang="fr-FR" dirty="0"/>
              <a:t/>
            </a:r>
            <a:br>
              <a:rPr lang="fr-FR" dirty="0"/>
            </a:br>
            <a:r>
              <a:rPr lang="en-US" i="1" dirty="0"/>
              <a:t>Arithmetic operators </a:t>
            </a:r>
            <a:r>
              <a:rPr lang="en-US" dirty="0"/>
              <a:t>are often encountered in early mathematics and include addition (+), subtraction (-), multiplication (*), division (/), and modulus (%). They also include the unary operators, ++ and --, although we cover them later in this chapter. </a:t>
            </a:r>
            <a:br>
              <a:rPr lang="en-US" dirty="0"/>
            </a:br>
            <a:r>
              <a:rPr lang="en-US" dirty="0"/>
              <a:t>noticed in Table 2.1, the </a:t>
            </a:r>
            <a:r>
              <a:rPr lang="en-US" i="1" dirty="0"/>
              <a:t>multiplicative </a:t>
            </a:r>
            <a:r>
              <a:rPr lang="en-US" dirty="0"/>
              <a:t>operators (*, /, %) have a higher order of precedence than the </a:t>
            </a:r>
            <a:r>
              <a:rPr lang="en-US" i="1" dirty="0"/>
              <a:t>additive </a:t>
            </a:r>
            <a:r>
              <a:rPr lang="en-US" dirty="0"/>
              <a:t>operators (+, -). That means when you see an expression such as this:</a:t>
            </a:r>
            <a:br>
              <a:rPr lang="en-US" dirty="0"/>
            </a:br>
            <a:r>
              <a:rPr lang="en-US" b="1" dirty="0">
                <a:solidFill>
                  <a:srgbClr val="0070C0"/>
                </a:solidFill>
              </a:rPr>
              <a:t>int x = 2 * 5 + 3 * 4 - 8;</a:t>
            </a:r>
            <a:r>
              <a:rPr lang="en-US" dirty="0"/>
              <a:t/>
            </a:r>
            <a:br>
              <a:rPr lang="en-US" dirty="0"/>
            </a:br>
            <a:r>
              <a:rPr lang="en-US" dirty="0"/>
              <a:t>you first evaluate the 2 * 5 and 3 * 4, which reduces the expression to the following:</a:t>
            </a:r>
            <a:br>
              <a:rPr lang="en-US" dirty="0"/>
            </a:br>
            <a:r>
              <a:rPr lang="en-US" dirty="0"/>
              <a:t>int x = 10 + 12 - 8; </a:t>
            </a: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7</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spTree>
    <p:extLst>
      <p:ext uri="{BB962C8B-B14F-4D97-AF65-F5344CB8AC3E}">
        <p14:creationId xmlns:p14="http://schemas.microsoft.com/office/powerpoint/2010/main" val="34346847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6-Understanding Advanced Flow Control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fr-FR" b="1" dirty="0">
                <a:solidFill>
                  <a:srgbClr val="FF0000"/>
                </a:solidFill>
              </a:rPr>
              <a:t>6-3) The </a:t>
            </a:r>
            <a:r>
              <a:rPr lang="fr-FR" b="1" i="1" dirty="0">
                <a:solidFill>
                  <a:srgbClr val="FF0000"/>
                </a:solidFill>
              </a:rPr>
              <a:t>break </a:t>
            </a:r>
            <a:r>
              <a:rPr lang="fr-FR" b="1" dirty="0" err="1">
                <a:solidFill>
                  <a:srgbClr val="FF0000"/>
                </a:solidFill>
              </a:rPr>
              <a:t>Statement</a:t>
            </a:r>
            <a:r>
              <a:rPr lang="fr-FR" b="1" dirty="0">
                <a:solidFill>
                  <a:srgbClr val="FF0000"/>
                </a:solidFill>
              </a:rPr>
              <a:t> </a:t>
            </a:r>
            <a:r>
              <a:rPr lang="fr-FR" dirty="0"/>
              <a:t/>
            </a:r>
            <a:br>
              <a:rPr lang="fr-FR" dirty="0"/>
            </a:br>
            <a:r>
              <a:rPr lang="fr-FR" dirty="0"/>
              <a:t/>
            </a:r>
            <a:br>
              <a:rPr lang="fr-FR" dirty="0"/>
            </a:b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70</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pic>
        <p:nvPicPr>
          <p:cNvPr id="6" name="Image 5">
            <a:extLst>
              <a:ext uri="{FF2B5EF4-FFF2-40B4-BE49-F238E27FC236}">
                <a16:creationId xmlns:a16="http://schemas.microsoft.com/office/drawing/2014/main" xmlns="" id="{AC98507E-42D6-4492-9160-61582C12193F}"/>
              </a:ext>
            </a:extLst>
          </p:cNvPr>
          <p:cNvPicPr>
            <a:picLocks noChangeAspect="1"/>
          </p:cNvPicPr>
          <p:nvPr/>
        </p:nvPicPr>
        <p:blipFill>
          <a:blip r:embed="rId2"/>
          <a:stretch>
            <a:fillRect/>
          </a:stretch>
        </p:blipFill>
        <p:spPr>
          <a:xfrm>
            <a:off x="3395661" y="3094568"/>
            <a:ext cx="5400675" cy="2781300"/>
          </a:xfrm>
          <a:prstGeom prst="rect">
            <a:avLst/>
          </a:prstGeom>
        </p:spPr>
      </p:pic>
    </p:spTree>
    <p:extLst>
      <p:ext uri="{BB962C8B-B14F-4D97-AF65-F5344CB8AC3E}">
        <p14:creationId xmlns:p14="http://schemas.microsoft.com/office/powerpoint/2010/main" val="31590777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fr-FR" b="1" dirty="0">
                <a:solidFill>
                  <a:srgbClr val="FF0000"/>
                </a:solidFill>
              </a:rPr>
              <a:t>6-Understanding Advanced Flow Control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fr-FR" b="1" dirty="0">
                <a:solidFill>
                  <a:srgbClr val="FF0000"/>
                </a:solidFill>
              </a:rPr>
              <a:t>6-4) The </a:t>
            </a:r>
            <a:r>
              <a:rPr lang="fr-FR" b="1" i="1" dirty="0">
                <a:solidFill>
                  <a:srgbClr val="FF0000"/>
                </a:solidFill>
              </a:rPr>
              <a:t>continue </a:t>
            </a:r>
            <a:r>
              <a:rPr lang="fr-FR" b="1" dirty="0" err="1">
                <a:solidFill>
                  <a:srgbClr val="FF0000"/>
                </a:solidFill>
              </a:rPr>
              <a:t>Statement</a:t>
            </a:r>
            <a:r>
              <a:rPr lang="fr-FR" b="1" dirty="0">
                <a:solidFill>
                  <a:srgbClr val="FF0000"/>
                </a:solidFill>
              </a:rPr>
              <a:t> </a:t>
            </a:r>
            <a:r>
              <a:rPr lang="fr-FR" dirty="0"/>
              <a:t/>
            </a:r>
            <a:br>
              <a:rPr lang="fr-FR" dirty="0"/>
            </a:br>
            <a:r>
              <a:rPr lang="fr-FR" dirty="0"/>
              <a:t/>
            </a:r>
            <a:br>
              <a:rPr lang="fr-FR" dirty="0"/>
            </a:br>
            <a:r>
              <a:rPr lang="fr-FR" dirty="0"/>
              <a:t/>
            </a:r>
            <a:br>
              <a:rPr lang="fr-FR" dirty="0"/>
            </a:b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71</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pic>
        <p:nvPicPr>
          <p:cNvPr id="5" name="Image 4">
            <a:extLst>
              <a:ext uri="{FF2B5EF4-FFF2-40B4-BE49-F238E27FC236}">
                <a16:creationId xmlns:a16="http://schemas.microsoft.com/office/drawing/2014/main" xmlns="" id="{EEA264F1-15B3-484F-BD1B-F032EF1E6188}"/>
              </a:ext>
            </a:extLst>
          </p:cNvPr>
          <p:cNvPicPr>
            <a:picLocks noChangeAspect="1"/>
          </p:cNvPicPr>
          <p:nvPr/>
        </p:nvPicPr>
        <p:blipFill>
          <a:blip r:embed="rId2"/>
          <a:stretch>
            <a:fillRect/>
          </a:stretch>
        </p:blipFill>
        <p:spPr>
          <a:xfrm>
            <a:off x="3924812" y="3113618"/>
            <a:ext cx="5495925" cy="2762250"/>
          </a:xfrm>
          <a:prstGeom prst="rect">
            <a:avLst/>
          </a:prstGeom>
        </p:spPr>
      </p:pic>
    </p:spTree>
    <p:extLst>
      <p:ext uri="{BB962C8B-B14F-4D97-AF65-F5344CB8AC3E}">
        <p14:creationId xmlns:p14="http://schemas.microsoft.com/office/powerpoint/2010/main" val="4028365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en-US" b="1" dirty="0">
                <a:solidFill>
                  <a:srgbClr val="FF0000"/>
                </a:solidFill>
              </a:rPr>
              <a:t>2-Working with Binary Arithmetic Operators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lnSpcReduction="10000"/>
          </a:bodyPr>
          <a:lstStyle/>
          <a:p>
            <a:r>
              <a:rPr lang="fr-FR" b="1" dirty="0">
                <a:solidFill>
                  <a:srgbClr val="FF0000"/>
                </a:solidFill>
              </a:rPr>
              <a:t>2-1) </a:t>
            </a:r>
            <a:r>
              <a:rPr lang="fr-FR" b="1" dirty="0" err="1">
                <a:solidFill>
                  <a:srgbClr val="FF0000"/>
                </a:solidFill>
              </a:rPr>
              <a:t>Arithmetic</a:t>
            </a:r>
            <a:r>
              <a:rPr lang="fr-FR" b="1" dirty="0">
                <a:solidFill>
                  <a:srgbClr val="FF0000"/>
                </a:solidFill>
              </a:rPr>
              <a:t> </a:t>
            </a:r>
            <a:r>
              <a:rPr lang="fr-FR" b="1" dirty="0" err="1">
                <a:solidFill>
                  <a:srgbClr val="FF0000"/>
                </a:solidFill>
              </a:rPr>
              <a:t>Operators</a:t>
            </a:r>
            <a:r>
              <a:rPr lang="fr-FR" b="1" dirty="0">
                <a:solidFill>
                  <a:srgbClr val="FF0000"/>
                </a:solidFill>
              </a:rPr>
              <a:t> </a:t>
            </a:r>
            <a:r>
              <a:rPr lang="fr-FR" dirty="0"/>
              <a:t/>
            </a:r>
            <a:br>
              <a:rPr lang="fr-FR" dirty="0"/>
            </a:br>
            <a:r>
              <a:rPr lang="en-US" dirty="0"/>
              <a:t>Then, you evaluate the remaining terms in left-to-right order, resulting in a value of x of 14. Make sure you understand why the result is 14 as you’ll likely see this kind of operator precedence question on the exam. </a:t>
            </a:r>
          </a:p>
          <a:p>
            <a:r>
              <a:rPr lang="en-US" dirty="0"/>
              <a:t>Notice that we said “Unless overridden with parentheses…” prior to Table 2.1. That’s because you can change the order of operation explicitly by wrapping parentheses around the sections you want evaluated first. </a:t>
            </a:r>
            <a:br>
              <a:rPr lang="en-US" dirty="0"/>
            </a:br>
            <a:r>
              <a:rPr lang="en-US" dirty="0"/>
              <a:t/>
            </a:r>
            <a:br>
              <a:rPr lang="en-US" dirty="0"/>
            </a:b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8</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spTree>
    <p:extLst>
      <p:ext uri="{BB962C8B-B14F-4D97-AF65-F5344CB8AC3E}">
        <p14:creationId xmlns:p14="http://schemas.microsoft.com/office/powerpoint/2010/main" val="1098457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534572" y="982132"/>
            <a:ext cx="10761786" cy="1303867"/>
          </a:xfrm>
        </p:spPr>
        <p:txBody>
          <a:bodyPr>
            <a:normAutofit/>
          </a:bodyPr>
          <a:lstStyle/>
          <a:p>
            <a:r>
              <a:rPr lang="en-US" b="1" dirty="0">
                <a:solidFill>
                  <a:srgbClr val="FF0000"/>
                </a:solidFill>
              </a:rPr>
              <a:t>2-Working with Binary Arithmetic Operators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10000"/>
          </a:bodyPr>
          <a:lstStyle/>
          <a:p>
            <a:r>
              <a:rPr lang="fr-FR" b="1" dirty="0">
                <a:solidFill>
                  <a:srgbClr val="FF0000"/>
                </a:solidFill>
              </a:rPr>
              <a:t>2-1) </a:t>
            </a:r>
            <a:r>
              <a:rPr lang="fr-FR" b="1" dirty="0" err="1">
                <a:solidFill>
                  <a:srgbClr val="FF0000"/>
                </a:solidFill>
              </a:rPr>
              <a:t>Arithmetic</a:t>
            </a:r>
            <a:r>
              <a:rPr lang="fr-FR" b="1" dirty="0">
                <a:solidFill>
                  <a:srgbClr val="FF0000"/>
                </a:solidFill>
              </a:rPr>
              <a:t> </a:t>
            </a:r>
            <a:r>
              <a:rPr lang="fr-FR" b="1" dirty="0" err="1">
                <a:solidFill>
                  <a:srgbClr val="FF0000"/>
                </a:solidFill>
              </a:rPr>
              <a:t>Operators</a:t>
            </a:r>
            <a:r>
              <a:rPr lang="fr-FR" b="1" dirty="0">
                <a:solidFill>
                  <a:srgbClr val="FF0000"/>
                </a:solidFill>
              </a:rPr>
              <a:t> </a:t>
            </a:r>
            <a:r>
              <a:rPr lang="fr-FR" dirty="0"/>
              <a:t/>
            </a:r>
            <a:br>
              <a:rPr lang="fr-FR" dirty="0"/>
            </a:br>
            <a:r>
              <a:rPr lang="en-US" dirty="0"/>
              <a:t>Compare the previous example with the following</a:t>
            </a:r>
            <a:br>
              <a:rPr lang="en-US" dirty="0"/>
            </a:br>
            <a:r>
              <a:rPr lang="en-US" dirty="0"/>
              <a:t>one containing the same values and operators, in the same order, but with two sets of parentheses:</a:t>
            </a:r>
            <a:br>
              <a:rPr lang="en-US" dirty="0"/>
            </a:br>
            <a:r>
              <a:rPr lang="en-US" b="1" dirty="0">
                <a:solidFill>
                  <a:srgbClr val="0070C0"/>
                </a:solidFill>
              </a:rPr>
              <a:t>int x = 2 * ((5 + 3) * 4 – 8); </a:t>
            </a:r>
            <a:r>
              <a:rPr lang="en-US" dirty="0"/>
              <a:t/>
            </a:r>
            <a:br>
              <a:rPr lang="en-US" dirty="0"/>
            </a:br>
            <a:r>
              <a:rPr lang="en-US" dirty="0"/>
              <a:t/>
            </a:r>
            <a:br>
              <a:rPr lang="en-US" dirty="0"/>
            </a:br>
            <a:r>
              <a:rPr lang="en-US" dirty="0"/>
              <a:t>This time you would evaluate the addition operator 10 + 3, which reduces the expression to the following:</a:t>
            </a:r>
            <a:br>
              <a:rPr lang="en-US" dirty="0"/>
            </a:br>
            <a:r>
              <a:rPr lang="en-US" dirty="0"/>
              <a:t>int x = 2 * (8 * 4 – 8);  Next;  </a:t>
            </a:r>
            <a:r>
              <a:rPr lang="fr-FR" dirty="0" err="1"/>
              <a:t>int</a:t>
            </a:r>
            <a:r>
              <a:rPr lang="fr-FR" dirty="0"/>
              <a:t> x = 2 * (32 – 8);  Next </a:t>
            </a:r>
            <a:r>
              <a:rPr lang="fr-FR" dirty="0" err="1"/>
              <a:t>int</a:t>
            </a:r>
            <a:r>
              <a:rPr lang="fr-FR" dirty="0"/>
              <a:t> x = 2 * 24;  and </a:t>
            </a:r>
            <a:r>
              <a:rPr lang="fr-FR" dirty="0" err="1"/>
              <a:t>finally</a:t>
            </a:r>
            <a:endParaRPr lang="fr-FR" dirty="0"/>
          </a:p>
          <a:p>
            <a:pPr marL="0" indent="0">
              <a:buNone/>
            </a:pPr>
            <a:r>
              <a:rPr lang="fr-FR" dirty="0"/>
              <a:t>     </a:t>
            </a:r>
            <a:r>
              <a:rPr lang="en-US" dirty="0"/>
              <a:t>resulting in a value of 48 for x. </a:t>
            </a: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9</a:t>
            </a:fld>
            <a:endParaRPr lang="fr-FR"/>
          </a:p>
        </p:txBody>
      </p:sp>
      <p:sp>
        <p:nvSpPr>
          <p:cNvPr id="4" name="Espace réservé du pied de page 3">
            <a:extLst>
              <a:ext uri="{FF2B5EF4-FFF2-40B4-BE49-F238E27FC236}">
                <a16:creationId xmlns:a16="http://schemas.microsoft.com/office/drawing/2014/main" xmlns="" id="{30CE6EC7-F437-439C-9CE8-32BAE3F45DB9}"/>
              </a:ext>
            </a:extLst>
          </p:cNvPr>
          <p:cNvSpPr>
            <a:spLocks noGrp="1"/>
          </p:cNvSpPr>
          <p:nvPr>
            <p:ph type="ftr" sz="quarter" idx="11"/>
          </p:nvPr>
        </p:nvSpPr>
        <p:spPr/>
        <p:txBody>
          <a:bodyPr/>
          <a:lstStyle/>
          <a:p>
            <a:r>
              <a:rPr lang="en-US"/>
              <a:t>Chapter 2 : Operators and Statements                                                                                   Dr Mohamed Amine Mezghich</a:t>
            </a:r>
            <a:endParaRPr lang="fr-FR"/>
          </a:p>
        </p:txBody>
      </p:sp>
    </p:spTree>
    <p:extLst>
      <p:ext uri="{BB962C8B-B14F-4D97-AF65-F5344CB8AC3E}">
        <p14:creationId xmlns:p14="http://schemas.microsoft.com/office/powerpoint/2010/main" val="201013681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que">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428</TotalTime>
  <Words>1942</Words>
  <Application>Microsoft Office PowerPoint</Application>
  <PresentationFormat>Widescreen</PresentationFormat>
  <Paragraphs>357</Paragraphs>
  <Slides>71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71</vt:i4>
      </vt:variant>
    </vt:vector>
  </HeadingPairs>
  <TitlesOfParts>
    <vt:vector size="75" baseType="lpstr">
      <vt:lpstr>Arial</vt:lpstr>
      <vt:lpstr>Calibri</vt:lpstr>
      <vt:lpstr>Garamond</vt:lpstr>
      <vt:lpstr>Organique</vt:lpstr>
      <vt:lpstr>OCP 11 Part 1 [1Z0-819]</vt:lpstr>
      <vt:lpstr>Chapter 2 : Operators and Statements </vt:lpstr>
      <vt:lpstr>1- Understanding Java Operators </vt:lpstr>
      <vt:lpstr>1- Understanding Java Operators </vt:lpstr>
      <vt:lpstr>1- Understanding Java Operators </vt:lpstr>
      <vt:lpstr>1- Understanding Java Operators </vt:lpstr>
      <vt:lpstr>2-Working with Binary Arithmetic Operators </vt:lpstr>
      <vt:lpstr>2-Working with Binary Arithmetic Operators </vt:lpstr>
      <vt:lpstr>2-Working with Binary Arithmetic Operators </vt:lpstr>
      <vt:lpstr>2-Working with Binary Arithmetic Operators </vt:lpstr>
      <vt:lpstr>2-Working with Binary Arithmetic Operators </vt:lpstr>
      <vt:lpstr>2-Working with Binary Arithmetic Operators </vt:lpstr>
      <vt:lpstr>2-Working with Binary Arithmetic Operators </vt:lpstr>
      <vt:lpstr>2-Working with Binary Arithmetic Operators </vt:lpstr>
      <vt:lpstr>2-Working with Binary Arithmetic Operators </vt:lpstr>
      <vt:lpstr>3-Working with Unary Operators </vt:lpstr>
      <vt:lpstr>3-Working with Unary Operators </vt:lpstr>
      <vt:lpstr>3-Working with Unary Operators </vt:lpstr>
      <vt:lpstr>3-Working with Unary Operators </vt:lpstr>
      <vt:lpstr>3-Working with Unary Operators </vt:lpstr>
      <vt:lpstr>3-Working with Unary Operators </vt:lpstr>
      <vt:lpstr>3-Working with Unary Operators </vt:lpstr>
      <vt:lpstr>4-Using Additional Binary Operators </vt:lpstr>
      <vt:lpstr>4-Using Additional Binary Operators </vt:lpstr>
      <vt:lpstr>4-Using Additional Binary Operators </vt:lpstr>
      <vt:lpstr>4-Using Additional Binary Operators </vt:lpstr>
      <vt:lpstr>4-Using Additional Binary Operators </vt:lpstr>
      <vt:lpstr>4-Using Additional Binary Operators </vt:lpstr>
      <vt:lpstr>4-Using Additional Binary Operators </vt:lpstr>
      <vt:lpstr>4-Using Additional Binary Operators </vt:lpstr>
      <vt:lpstr>4-Using Additional Binary Operators </vt:lpstr>
      <vt:lpstr>4-Using Additional Binary Operators </vt:lpstr>
      <vt:lpstr>4-Using Additional Binary Operators </vt:lpstr>
      <vt:lpstr>4-Using Additional Binary Operators </vt:lpstr>
      <vt:lpstr>4-Using Additional Binary Operators </vt:lpstr>
      <vt:lpstr>4-Using Additional Binary Operators </vt:lpstr>
      <vt:lpstr>4-Using Additional Binary Operators </vt:lpstr>
      <vt:lpstr>4-Using Additional Binary Operators </vt:lpstr>
      <vt:lpstr>4-Using Additional Binary Operators </vt:lpstr>
      <vt:lpstr>4-Using Additional Binary Operators </vt:lpstr>
      <vt:lpstr>4-Using Additional Binary Operators </vt:lpstr>
      <vt:lpstr>4-Using Additional Binary Operators </vt:lpstr>
      <vt:lpstr>4-Using Additional Binary Operators </vt:lpstr>
      <vt:lpstr>4-Using Additional Binary Operators </vt:lpstr>
      <vt:lpstr>4-Using Additional Binary Operators </vt:lpstr>
      <vt:lpstr>4-Using Additional Binary Operators </vt:lpstr>
      <vt:lpstr>5-Understanding Java Statements </vt:lpstr>
      <vt:lpstr>5-Understanding Java Statements </vt:lpstr>
      <vt:lpstr>5-Understanding Java Statements </vt:lpstr>
      <vt:lpstr>5-Understanding Java Statements </vt:lpstr>
      <vt:lpstr>5-Understanding Java Statements </vt:lpstr>
      <vt:lpstr>5-Understanding Java Statements </vt:lpstr>
      <vt:lpstr>5-Understanding Java Statements </vt:lpstr>
      <vt:lpstr>5-Understanding Java Statements </vt:lpstr>
      <vt:lpstr>5-Understanding Java Statements </vt:lpstr>
      <vt:lpstr>5-Understanding Java Statements </vt:lpstr>
      <vt:lpstr>5-Understanding Java Statements </vt:lpstr>
      <vt:lpstr>5-Understanding Java Statements </vt:lpstr>
      <vt:lpstr>5-Understanding Java Statements </vt:lpstr>
      <vt:lpstr>5-Understanding Java Statements </vt:lpstr>
      <vt:lpstr>5-Understanding Java Statements </vt:lpstr>
      <vt:lpstr>5-Understanding Java Statements </vt:lpstr>
      <vt:lpstr>5-Understanding Java Statements </vt:lpstr>
      <vt:lpstr>5-Understanding Java Statements </vt:lpstr>
      <vt:lpstr>5-Understanding Java Statements </vt:lpstr>
      <vt:lpstr>5-Understanding Java Statements </vt:lpstr>
      <vt:lpstr>5-Understanding Java Statements </vt:lpstr>
      <vt:lpstr>6-Understanding Advanced Flow Control </vt:lpstr>
      <vt:lpstr>6-Understanding Advanced Flow Control </vt:lpstr>
      <vt:lpstr>6-Understanding Advanced Flow Control </vt:lpstr>
      <vt:lpstr>6-Understanding Advanced Flow Control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OCP 1Z0-809</dc:title>
  <dc:creator>Mohamed Amine Mezghich</dc:creator>
  <cp:lastModifiedBy>amine</cp:lastModifiedBy>
  <cp:revision>251</cp:revision>
  <dcterms:created xsi:type="dcterms:W3CDTF">2018-08-30T10:23:28Z</dcterms:created>
  <dcterms:modified xsi:type="dcterms:W3CDTF">2023-06-23T18:18:02Z</dcterms:modified>
</cp:coreProperties>
</file>