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56" r:id="rId2"/>
    <p:sldId id="258" r:id="rId3"/>
    <p:sldId id="260" r:id="rId4"/>
    <p:sldId id="261" r:id="rId5"/>
    <p:sldId id="262" r:id="rId6"/>
    <p:sldId id="263" r:id="rId7"/>
    <p:sldId id="270" r:id="rId8"/>
    <p:sldId id="271" r:id="rId9"/>
    <p:sldId id="272" r:id="rId10"/>
    <p:sldId id="273" r:id="rId11"/>
    <p:sldId id="264" r:id="rId12"/>
    <p:sldId id="276" r:id="rId13"/>
    <p:sldId id="274" r:id="rId14"/>
    <p:sldId id="277" r:id="rId15"/>
    <p:sldId id="275"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65" r:id="rId35"/>
    <p:sldId id="297" r:id="rId36"/>
    <p:sldId id="298" r:id="rId37"/>
    <p:sldId id="299" r:id="rId38"/>
    <p:sldId id="300" r:id="rId39"/>
    <p:sldId id="301" r:id="rId40"/>
    <p:sldId id="302" r:id="rId41"/>
    <p:sldId id="303" r:id="rId42"/>
    <p:sldId id="304" r:id="rId43"/>
    <p:sldId id="305" r:id="rId44"/>
    <p:sldId id="306" r:id="rId45"/>
    <p:sldId id="266" r:id="rId46"/>
    <p:sldId id="267"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5" r:id="rId75"/>
    <p:sldId id="334"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269"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2179A-08B6-43CB-A055-86D17237F067}" type="datetimeFigureOut">
              <a:rPr lang="fr-FR" smtClean="0"/>
              <a:t>28/06/2023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FBD478-B940-4FDF-9C58-DEE5B930388D}" type="slidenum">
              <a:rPr lang="fr-FR" smtClean="0"/>
              <a:t>‹#›</a:t>
            </a:fld>
            <a:endParaRPr lang="fr-FR"/>
          </a:p>
        </p:txBody>
      </p:sp>
    </p:spTree>
    <p:extLst>
      <p:ext uri="{BB962C8B-B14F-4D97-AF65-F5344CB8AC3E}">
        <p14:creationId xmlns:p14="http://schemas.microsoft.com/office/powerpoint/2010/main" val="136809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8FBD478-B940-4FDF-9C58-DEE5B930388D}" type="slidenum">
              <a:rPr lang="fr-FR" smtClean="0"/>
              <a:t>65</a:t>
            </a:fld>
            <a:endParaRPr lang="fr-FR"/>
          </a:p>
        </p:txBody>
      </p:sp>
    </p:spTree>
    <p:extLst>
      <p:ext uri="{BB962C8B-B14F-4D97-AF65-F5344CB8AC3E}">
        <p14:creationId xmlns:p14="http://schemas.microsoft.com/office/powerpoint/2010/main" val="295408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8FBD478-B940-4FDF-9C58-DEE5B930388D}" type="slidenum">
              <a:rPr lang="fr-FR" smtClean="0"/>
              <a:t>98</a:t>
            </a:fld>
            <a:endParaRPr lang="fr-FR"/>
          </a:p>
        </p:txBody>
      </p:sp>
    </p:spTree>
    <p:extLst>
      <p:ext uri="{BB962C8B-B14F-4D97-AF65-F5344CB8AC3E}">
        <p14:creationId xmlns:p14="http://schemas.microsoft.com/office/powerpoint/2010/main" val="1677497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08D9AB-D357-4A79-BB2D-11ECC110F907}" type="datetime1">
              <a:rPr lang="fr-FR" smtClean="0"/>
              <a:t>28/06/2023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09684A9-B968-4912-BD9E-2A873A71CA1E}"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D63FAD-4DD6-44F2-96E7-B226CEE314DA}"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94FA3E0-BF82-412A-9BD4-EFEA319C4841}"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6DF2D70-724F-4F8B-952F-04A81EA3F54E}"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7758887-8F19-4B43-9A1A-BE6F0A1F978F}"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50F488-3887-4368-A7DC-641E57A4E811}"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5E0096-5707-4A40-BC63-5810A307440E}"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406155-676F-4655-A15C-DEBB71634DDC}"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23DD47-A95C-4959-87B8-7484650C312C}"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94BC2B6-5E7F-4099-9AD5-13A7EDCDD81C}"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CF1A0D-DF63-45DE-981D-061727E3139F}"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ABEB601-6A87-4895-94E6-71F237615625}" type="datetime1">
              <a:rPr lang="fr-FR" smtClean="0"/>
              <a:t>28/06/2023</a:t>
            </a:fld>
            <a:endParaRPr lang="fr-FR"/>
          </a:p>
        </p:txBody>
      </p:sp>
      <p:sp>
        <p:nvSpPr>
          <p:cNvPr id="8" name="Footer Placeholder 7"/>
          <p:cNvSpPr>
            <a:spLocks noGrp="1"/>
          </p:cNvSpPr>
          <p:nvPr>
            <p:ph type="ftr" sz="quarter" idx="11"/>
          </p:nvPr>
        </p:nvSpPr>
        <p:spPr/>
        <p:txBody>
          <a:bodyPr/>
          <a:lstStyle/>
          <a:p>
            <a:r>
              <a:rPr lang="fr-FR"/>
              <a:t>Chapter 4 : Functional Programming                                                  Dr Mohamed Amine Mezghich</a:t>
            </a: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FA88E89-79C5-49FD-8206-260B142CAD49}" type="datetime1">
              <a:rPr lang="fr-FR" smtClean="0"/>
              <a:t>28/06/2023</a:t>
            </a:fld>
            <a:endParaRPr lang="fr-FR"/>
          </a:p>
        </p:txBody>
      </p:sp>
      <p:sp>
        <p:nvSpPr>
          <p:cNvPr id="4" name="Footer Placeholder 3"/>
          <p:cNvSpPr>
            <a:spLocks noGrp="1"/>
          </p:cNvSpPr>
          <p:nvPr>
            <p:ph type="ftr" sz="quarter" idx="11"/>
          </p:nvPr>
        </p:nvSpPr>
        <p:spPr/>
        <p:txBody>
          <a:bodyPr/>
          <a:lstStyle/>
          <a:p>
            <a:r>
              <a:rPr lang="fr-FR"/>
              <a:t>Chapter 4 : Functional Programming                                                  Dr Mohamed Amine Mezghich</a:t>
            </a: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9F341-E0AB-474E-9B94-221AD3D12A69}" type="datetime1">
              <a:rPr lang="fr-FR" smtClean="0"/>
              <a:t>28/06/2023</a:t>
            </a:fld>
            <a:endParaRPr lang="fr-FR"/>
          </a:p>
        </p:txBody>
      </p:sp>
      <p:sp>
        <p:nvSpPr>
          <p:cNvPr id="3" name="Footer Placeholder 2"/>
          <p:cNvSpPr>
            <a:spLocks noGrp="1"/>
          </p:cNvSpPr>
          <p:nvPr>
            <p:ph type="ftr" sz="quarter" idx="11"/>
          </p:nvPr>
        </p:nvSpPr>
        <p:spPr/>
        <p:txBody>
          <a:bodyPr/>
          <a:lstStyle/>
          <a:p>
            <a:r>
              <a:rPr lang="fr-FR"/>
              <a:t>Chapter 4 : Functional Programming                                                  Dr Mohamed Amine Mezghich</a:t>
            </a: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922347-6F76-4595-A34D-9A64EC874EAE}"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901737-6CDB-4453-8080-874A85C0BD4D}"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2ACC53-1CE6-4CF8-99F0-7077ACAFF637}" type="datetime1">
              <a:rPr lang="fr-FR" smtClean="0"/>
              <a:t>28/06/2023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a:t>Chapter 4 : Functional Programming                                                  Dr Mohamed Amine Mezghich</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7C74BFD-7BC7-4EC2-92B7-112E9EFBC2E3}"/>
              </a:ext>
            </a:extLst>
          </p:cNvPr>
          <p:cNvSpPr>
            <a:spLocks noGrp="1"/>
          </p:cNvSpPr>
          <p:nvPr>
            <p:ph type="ctrTitle"/>
          </p:nvPr>
        </p:nvSpPr>
        <p:spPr>
          <a:xfrm>
            <a:off x="2692398" y="1871131"/>
            <a:ext cx="7248307" cy="1515533"/>
          </a:xfrm>
        </p:spPr>
        <p:txBody>
          <a:bodyPr/>
          <a:lstStyle/>
          <a:p>
            <a:r>
              <a:rPr lang="fr-FR" b="1" dirty="0"/>
              <a:t>OCP 11 </a:t>
            </a:r>
            <a:r>
              <a:rPr lang="fr-FR" b="1" dirty="0" smtClean="0"/>
              <a:t>[</a:t>
            </a:r>
            <a:r>
              <a:rPr lang="fr-FR" b="1" dirty="0"/>
              <a:t>1Z0-819]</a:t>
            </a:r>
            <a:endParaRPr lang="fr-FR" dirty="0"/>
          </a:p>
        </p:txBody>
      </p:sp>
      <p:sp>
        <p:nvSpPr>
          <p:cNvPr id="3" name="Sous-titre 2">
            <a:extLst>
              <a:ext uri="{FF2B5EF4-FFF2-40B4-BE49-F238E27FC236}">
                <a16:creationId xmlns:a16="http://schemas.microsoft.com/office/drawing/2014/main" xmlns="" id="{240410FD-5E16-4770-952E-BB2546523387}"/>
              </a:ext>
            </a:extLst>
          </p:cNvPr>
          <p:cNvSpPr>
            <a:spLocks noGrp="1"/>
          </p:cNvSpPr>
          <p:nvPr>
            <p:ph type="subTitle" idx="1"/>
          </p:nvPr>
        </p:nvSpPr>
        <p:spPr/>
        <p:txBody>
          <a:bodyPr>
            <a:normAutofit lnSpcReduction="10000"/>
          </a:bodyPr>
          <a:lstStyle/>
          <a:p>
            <a:r>
              <a:rPr lang="fr-FR" dirty="0"/>
              <a:t>Dr.-</a:t>
            </a:r>
            <a:r>
              <a:rPr lang="fr-FR" dirty="0" err="1"/>
              <a:t>Ing</a:t>
            </a:r>
            <a:r>
              <a:rPr lang="fr-FR" dirty="0"/>
              <a:t> Mohamed Amine </a:t>
            </a:r>
            <a:r>
              <a:rPr lang="fr-FR" dirty="0" err="1"/>
              <a:t>Mezghich</a:t>
            </a:r>
            <a:endParaRPr lang="fr-FR" dirty="0"/>
          </a:p>
          <a:p>
            <a:r>
              <a:rPr lang="fr-FR" dirty="0" err="1"/>
              <a:t>Associate</a:t>
            </a:r>
            <a:r>
              <a:rPr lang="fr-FR" dirty="0"/>
              <a:t> </a:t>
            </a:r>
            <a:r>
              <a:rPr lang="fr-FR" dirty="0" err="1"/>
              <a:t>Professor</a:t>
            </a:r>
            <a:r>
              <a:rPr lang="fr-FR" dirty="0"/>
              <a:t>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6" name="Picture 4" descr="RÃ©sultat de recherche d'images pour &quot;java&quot;">
            <a:extLst>
              <a:ext uri="{FF2B5EF4-FFF2-40B4-BE49-F238E27FC236}">
                <a16:creationId xmlns:a16="http://schemas.microsoft.com/office/drawing/2014/main" xmlns="" id="{23AF01A2-53CD-4C8E-B29E-E1DA8A71B5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sp>
        <p:nvSpPr>
          <p:cNvPr id="8" name="Espace réservé du pied de page 7"/>
          <p:cNvSpPr>
            <a:spLocks noGrp="1"/>
          </p:cNvSpPr>
          <p:nvPr>
            <p:ph type="ftr" sz="quarter" idx="11"/>
          </p:nvPr>
        </p:nvSpPr>
        <p:spPr/>
        <p:txBody>
          <a:bodyPr/>
          <a:lstStyle/>
          <a:p>
            <a:r>
              <a:rPr lang="fr-FR"/>
              <a:t>Chapter 4 : Functional Programming                                                  Dr Mohamed Amine Mezghich</a:t>
            </a:r>
          </a:p>
        </p:txBody>
      </p:sp>
      <p:sp>
        <p:nvSpPr>
          <p:cNvPr id="9" name="Espace réservé du numéro de diapositive 8"/>
          <p:cNvSpPr>
            <a:spLocks noGrp="1"/>
          </p:cNvSpPr>
          <p:nvPr>
            <p:ph type="sldNum" sz="quarter" idx="12"/>
          </p:nvPr>
        </p:nvSpPr>
        <p:spPr/>
        <p:txBody>
          <a:bodyPr/>
          <a:lstStyle/>
          <a:p>
            <a:fld id="{4A5BDE94-4727-4585-B07D-29C32A2ADF6D}" type="slidenum">
              <a:rPr lang="fr-FR" smtClean="0"/>
              <a:t>1</a:t>
            </a:fld>
            <a:endParaRPr lang="fr-FR"/>
          </a:p>
        </p:txBody>
      </p:sp>
      <p:pic>
        <p:nvPicPr>
          <p:cNvPr id="10" name="Picture 2" descr="Oracle Certified Professional: Java 11 Developer (Part 2)">
            <a:extLst>
              <a:ext uri="{FF2B5EF4-FFF2-40B4-BE49-F238E27FC236}">
                <a16:creationId xmlns="" xmlns:a16="http://schemas.microsoft.com/office/drawing/2014/main" id="{1339C99B-CF49-4EC4-AFC2-DC9B1A58F9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A Supplier is used when you want to generate or supply values without taking any input.</a:t>
            </a:r>
            <a:br>
              <a:rPr lang="en-US" dirty="0"/>
            </a:br>
            <a:r>
              <a:rPr lang="en-US" dirty="0"/>
              <a:t>The Supplier interface is defined as</a:t>
            </a:r>
            <a:br>
              <a:rPr lang="en-US" dirty="0"/>
            </a:br>
            <a:r>
              <a:rPr lang="en-US" b="1" dirty="0">
                <a:solidFill>
                  <a:srgbClr val="0070C0"/>
                </a:solidFill>
              </a:rPr>
              <a:t>@</a:t>
            </a:r>
            <a:r>
              <a:rPr lang="en-US" b="1" dirty="0" err="1">
                <a:solidFill>
                  <a:srgbClr val="0070C0"/>
                </a:solidFill>
              </a:rPr>
              <a:t>FunctionalInterface</a:t>
            </a:r>
            <a:r>
              <a:rPr lang="en-US" b="1" dirty="0">
                <a:solidFill>
                  <a:srgbClr val="0070C0"/>
                </a:solidFill>
              </a:rPr>
              <a:t> public interface Supplier&lt;T&gt; {</a:t>
            </a:r>
            <a:br>
              <a:rPr lang="en-US" b="1" dirty="0">
                <a:solidFill>
                  <a:srgbClr val="0070C0"/>
                </a:solidFill>
              </a:rPr>
            </a:br>
            <a:r>
              <a:rPr lang="en-US" b="1" dirty="0">
                <a:solidFill>
                  <a:srgbClr val="0070C0"/>
                </a:solidFill>
              </a:rPr>
              <a:t>public T get();</a:t>
            </a:r>
            <a:br>
              <a:rPr lang="en-US" b="1" dirty="0">
                <a:solidFill>
                  <a:srgbClr val="0070C0"/>
                </a:solidFill>
              </a:rPr>
            </a:br>
            <a:r>
              <a:rPr lang="en-US" b="1" dirty="0">
                <a:solidFill>
                  <a:srgbClr val="0070C0"/>
                </a:solidFill>
              </a:rPr>
              <a:t>}</a:t>
            </a:r>
            <a:endParaRPr lang="fr-FR" b="1" dirty="0">
              <a:solidFill>
                <a:srgbClr val="0070C0"/>
              </a:solidFill>
            </a:endParaRP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1245868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en-US" dirty="0"/>
              <a:t>The final way to create a primitive stream is by </a:t>
            </a:r>
            <a:r>
              <a:rPr lang="en-US" dirty="0">
                <a:solidFill>
                  <a:srgbClr val="0070C0"/>
                </a:solidFill>
              </a:rPr>
              <a:t>mapping</a:t>
            </a:r>
            <a:r>
              <a:rPr lang="en-US" dirty="0"/>
              <a:t> from another stream type. Table 4.6 shows that there is a method for mapping between any stream types.; </a:t>
            </a:r>
            <a:br>
              <a:rPr lang="en-US" dirty="0"/>
            </a:br>
            <a:r>
              <a:rPr lang="en-US" dirty="0"/>
              <a:t/>
            </a:r>
            <a:br>
              <a:rPr lang="en-US" dirty="0"/>
            </a:br>
            <a:r>
              <a:rPr lang="en-US" dirty="0">
                <a:solidFill>
                  <a:srgbClr val="0070C0"/>
                </a:solidFill>
              </a:rPr>
              <a:t/>
            </a:r>
            <a:br>
              <a:rPr lang="en-US" dirty="0">
                <a:solidFill>
                  <a:srgbClr val="0070C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100</a:t>
            </a:fld>
            <a:endParaRPr lang="fr-F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127" y="2840182"/>
            <a:ext cx="9171709" cy="315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68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en-US" dirty="0"/>
              <a:t>Obviously, they have to be compatible types for this to work. Java requires a mapping function to be provided as a parameter, for example:</a:t>
            </a:r>
            <a:br>
              <a:rPr lang="en-US" dirty="0"/>
            </a:br>
            <a:r>
              <a:rPr lang="en-US" dirty="0">
                <a:solidFill>
                  <a:srgbClr val="0070C0"/>
                </a:solidFill>
              </a:rPr>
              <a:t>Stream&lt;String&gt; </a:t>
            </a:r>
            <a:r>
              <a:rPr lang="en-US" dirty="0" err="1">
                <a:solidFill>
                  <a:srgbClr val="0070C0"/>
                </a:solidFill>
              </a:rPr>
              <a:t>objStream</a:t>
            </a:r>
            <a:r>
              <a:rPr lang="en-US" dirty="0">
                <a:solidFill>
                  <a:srgbClr val="0070C0"/>
                </a:solidFill>
              </a:rPr>
              <a:t> = </a:t>
            </a:r>
            <a:r>
              <a:rPr lang="en-US" dirty="0" err="1">
                <a:solidFill>
                  <a:srgbClr val="0070C0"/>
                </a:solidFill>
              </a:rPr>
              <a:t>Stream.of</a:t>
            </a:r>
            <a:r>
              <a:rPr lang="en-US" dirty="0">
                <a:solidFill>
                  <a:srgbClr val="0070C0"/>
                </a:solidFill>
              </a:rPr>
              <a:t>("penguin", "fish");</a:t>
            </a:r>
            <a:br>
              <a:rPr lang="en-US" dirty="0">
                <a:solidFill>
                  <a:srgbClr val="0070C0"/>
                </a:solidFill>
              </a:rPr>
            </a:br>
            <a:r>
              <a:rPr lang="en-US" dirty="0" err="1">
                <a:solidFill>
                  <a:srgbClr val="0070C0"/>
                </a:solidFill>
              </a:rPr>
              <a:t>IntStream</a:t>
            </a:r>
            <a:r>
              <a:rPr lang="en-US" dirty="0">
                <a:solidFill>
                  <a:srgbClr val="0070C0"/>
                </a:solidFill>
              </a:rPr>
              <a:t> </a:t>
            </a:r>
            <a:r>
              <a:rPr lang="en-US" dirty="0" err="1">
                <a:solidFill>
                  <a:srgbClr val="0070C0"/>
                </a:solidFill>
              </a:rPr>
              <a:t>intStream</a:t>
            </a:r>
            <a:r>
              <a:rPr lang="en-US" dirty="0">
                <a:solidFill>
                  <a:srgbClr val="0070C0"/>
                </a:solidFill>
              </a:rPr>
              <a:t> = </a:t>
            </a:r>
            <a:r>
              <a:rPr lang="en-US" dirty="0" err="1">
                <a:solidFill>
                  <a:srgbClr val="0070C0"/>
                </a:solidFill>
              </a:rPr>
              <a:t>objStream.mapToInt</a:t>
            </a:r>
            <a:r>
              <a:rPr lang="en-US" dirty="0">
                <a:solidFill>
                  <a:srgbClr val="0070C0"/>
                </a:solidFill>
              </a:rPr>
              <a:t>(s -&gt; </a:t>
            </a:r>
            <a:r>
              <a:rPr lang="en-US" dirty="0" err="1">
                <a:solidFill>
                  <a:srgbClr val="0070C0"/>
                </a:solidFill>
              </a:rPr>
              <a:t>s.length</a:t>
            </a:r>
            <a:r>
              <a:rPr lang="en-US" dirty="0">
                <a:solidFill>
                  <a:srgbClr val="0070C0"/>
                </a:solidFill>
              </a:rPr>
              <a:t>())</a:t>
            </a:r>
            <a:r>
              <a:rPr lang="en-US" dirty="0"/>
              <a:t/>
            </a:r>
            <a:br>
              <a:rPr lang="en-US" dirty="0"/>
            </a:br>
            <a:r>
              <a:rPr lang="en-US" dirty="0"/>
              <a:t>This function that takes an Object, which is a String in this case. The function returns an int. The function mappings are intuitive here. They take the source type and return the target type. In this example, the actual function type is </a:t>
            </a:r>
            <a:r>
              <a:rPr lang="en-US" dirty="0" err="1">
                <a:solidFill>
                  <a:srgbClr val="0070C0"/>
                </a:solidFill>
              </a:rPr>
              <a:t>ToIntFunction</a:t>
            </a:r>
            <a:r>
              <a:rPr lang="en-US" dirty="0">
                <a:solidFill>
                  <a:srgbClr val="0070C0"/>
                </a:solidFill>
              </a:rPr>
              <a:t>.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101</a:t>
            </a:fld>
            <a:endParaRPr lang="fr-FR"/>
          </a:p>
        </p:txBody>
      </p:sp>
    </p:spTree>
    <p:extLst>
      <p:ext uri="{BB962C8B-B14F-4D97-AF65-F5344CB8AC3E}">
        <p14:creationId xmlns:p14="http://schemas.microsoft.com/office/powerpoint/2010/main" val="329158015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102</a:t>
            </a:fld>
            <a:endParaRPr lang="fr-F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940" y="2478665"/>
            <a:ext cx="77247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5221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fontScale="92500" lnSpcReduction="10000"/>
          </a:bodyPr>
          <a:lstStyle/>
          <a:p>
            <a:r>
              <a:rPr lang="en-US" b="1" dirty="0">
                <a:solidFill>
                  <a:srgbClr val="FF0000"/>
                </a:solidFill>
              </a:rPr>
              <a:t>5-2 Using </a:t>
            </a:r>
            <a:r>
              <a:rPr lang="en-US" b="1" i="1" dirty="0">
                <a:solidFill>
                  <a:srgbClr val="FF0000"/>
                </a:solidFill>
              </a:rPr>
              <a:t>Optional </a:t>
            </a:r>
            <a:r>
              <a:rPr lang="en-US" b="1" dirty="0">
                <a:solidFill>
                  <a:srgbClr val="FF0000"/>
                </a:solidFill>
              </a:rPr>
              <a:t>with Primitive Streams </a:t>
            </a:r>
          </a:p>
          <a:p>
            <a:pPr marL="0" indent="0">
              <a:buNone/>
            </a:pPr>
            <a:r>
              <a:rPr lang="en-US" dirty="0"/>
              <a:t>Earlier in the chapter, we wrote a method to calculate the average of an </a:t>
            </a:r>
            <a:r>
              <a:rPr lang="en-US" dirty="0" err="1"/>
              <a:t>int</a:t>
            </a:r>
            <a:r>
              <a:rPr lang="en-US" dirty="0"/>
              <a:t>[] and promised a better way later. Now that you know about primitive streams, you can calculate the average in one line: </a:t>
            </a:r>
          </a:p>
          <a:p>
            <a:pPr marL="0" indent="0">
              <a:buNone/>
            </a:pPr>
            <a:r>
              <a:rPr lang="en-US" dirty="0" err="1">
                <a:solidFill>
                  <a:srgbClr val="0070C0"/>
                </a:solidFill>
              </a:rPr>
              <a:t>IntStream</a:t>
            </a:r>
            <a:r>
              <a:rPr lang="en-US" dirty="0">
                <a:solidFill>
                  <a:srgbClr val="0070C0"/>
                </a:solidFill>
              </a:rPr>
              <a:t> stream = </a:t>
            </a:r>
            <a:r>
              <a:rPr lang="en-US" dirty="0" err="1">
                <a:solidFill>
                  <a:srgbClr val="0070C0"/>
                </a:solidFill>
              </a:rPr>
              <a:t>IntStream.rangeClosed</a:t>
            </a:r>
            <a:r>
              <a:rPr lang="en-US" dirty="0">
                <a:solidFill>
                  <a:srgbClr val="0070C0"/>
                </a:solidFill>
              </a:rPr>
              <a:t>(1,10);</a:t>
            </a:r>
            <a:br>
              <a:rPr lang="en-US" dirty="0">
                <a:solidFill>
                  <a:srgbClr val="0070C0"/>
                </a:solidFill>
              </a:rPr>
            </a:br>
            <a:r>
              <a:rPr lang="en-US" b="1" dirty="0" err="1">
                <a:solidFill>
                  <a:srgbClr val="0070C0"/>
                </a:solidFill>
              </a:rPr>
              <a:t>OptionalDouble</a:t>
            </a:r>
            <a:r>
              <a:rPr lang="en-US" b="1" dirty="0">
                <a:solidFill>
                  <a:srgbClr val="0070C0"/>
                </a:solidFill>
              </a:rPr>
              <a:t> </a:t>
            </a:r>
            <a:r>
              <a:rPr lang="en-US" dirty="0">
                <a:solidFill>
                  <a:srgbClr val="0070C0"/>
                </a:solidFill>
              </a:rPr>
              <a:t>optional = </a:t>
            </a:r>
            <a:r>
              <a:rPr lang="en-US" dirty="0" err="1">
                <a:solidFill>
                  <a:srgbClr val="0070C0"/>
                </a:solidFill>
              </a:rPr>
              <a:t>stream.</a:t>
            </a:r>
            <a:r>
              <a:rPr lang="en-US" b="1" dirty="0" err="1">
                <a:solidFill>
                  <a:srgbClr val="0070C0"/>
                </a:solidFill>
              </a:rPr>
              <a:t>average</a:t>
            </a:r>
            <a:r>
              <a:rPr lang="en-US" dirty="0">
                <a:solidFill>
                  <a:srgbClr val="0070C0"/>
                </a:solidFill>
              </a:rPr>
              <a:t>(); </a:t>
            </a:r>
            <a:r>
              <a:rPr lang="en-US" dirty="0"/>
              <a:t/>
            </a:r>
            <a:br>
              <a:rPr lang="en-US" dirty="0"/>
            </a:br>
            <a:r>
              <a:rPr lang="fr-FR" dirty="0" err="1">
                <a:solidFill>
                  <a:srgbClr val="0070C0"/>
                </a:solidFill>
              </a:rPr>
              <a:t>optional.ifPresent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optional.</a:t>
            </a:r>
            <a:r>
              <a:rPr lang="fr-FR" b="1" dirty="0" err="1">
                <a:solidFill>
                  <a:srgbClr val="0070C0"/>
                </a:solidFill>
              </a:rPr>
              <a:t>getAsDouble</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optional.</a:t>
            </a:r>
            <a:r>
              <a:rPr lang="fr-FR" b="1" dirty="0" err="1">
                <a:solidFill>
                  <a:srgbClr val="0070C0"/>
                </a:solidFill>
              </a:rPr>
              <a:t>orElseGet</a:t>
            </a:r>
            <a:r>
              <a:rPr lang="fr-FR" dirty="0">
                <a:solidFill>
                  <a:srgbClr val="0070C0"/>
                </a:solidFill>
              </a:rPr>
              <a:t>(() -&gt; </a:t>
            </a:r>
            <a:r>
              <a:rPr lang="fr-FR" dirty="0" err="1">
                <a:solidFill>
                  <a:srgbClr val="0070C0"/>
                </a:solidFill>
              </a:rPr>
              <a:t>Double.NaN</a:t>
            </a:r>
            <a:r>
              <a:rPr lang="fr-FR" dirty="0">
                <a:solidFill>
                  <a:srgbClr val="0070C0"/>
                </a:solidFill>
              </a:rPr>
              <a:t>)); </a:t>
            </a:r>
            <a:r>
              <a:rPr lang="fr-FR" dirty="0"/>
              <a:t/>
            </a:r>
            <a:br>
              <a:rPr lang="fr-FR" dirty="0"/>
            </a:b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103</a:t>
            </a:fld>
            <a:endParaRPr lang="fr-FR"/>
          </a:p>
        </p:txBody>
      </p:sp>
    </p:spTree>
    <p:extLst>
      <p:ext uri="{BB962C8B-B14F-4D97-AF65-F5344CB8AC3E}">
        <p14:creationId xmlns:p14="http://schemas.microsoft.com/office/powerpoint/2010/main" val="8652847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5-2 Using </a:t>
            </a:r>
            <a:r>
              <a:rPr lang="en-US" b="1" i="1" dirty="0">
                <a:solidFill>
                  <a:srgbClr val="FF0000"/>
                </a:solidFill>
              </a:rPr>
              <a:t>Optional </a:t>
            </a:r>
            <a:r>
              <a:rPr lang="en-US" b="1" dirty="0">
                <a:solidFill>
                  <a:srgbClr val="FF0000"/>
                </a:solidFill>
              </a:rPr>
              <a:t>with Primitive Streams </a:t>
            </a:r>
          </a:p>
          <a:p>
            <a:pPr marL="0" indent="0">
              <a:buNone/>
            </a:pPr>
            <a:r>
              <a:rPr lang="fr-FR" dirty="0"/>
              <a:t/>
            </a:r>
            <a:br>
              <a:rPr lang="fr-FR" dirty="0"/>
            </a:b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104</a:t>
            </a:fld>
            <a:endParaRPr lang="fr-F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636" y="2926015"/>
            <a:ext cx="7472363" cy="316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1779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5-2 Using </a:t>
            </a:r>
            <a:r>
              <a:rPr lang="en-US" b="1" i="1" dirty="0">
                <a:solidFill>
                  <a:srgbClr val="FF0000"/>
                </a:solidFill>
              </a:rPr>
              <a:t>Optional </a:t>
            </a:r>
            <a:r>
              <a:rPr lang="en-US" b="1" dirty="0">
                <a:solidFill>
                  <a:srgbClr val="FF0000"/>
                </a:solidFill>
              </a:rPr>
              <a:t>with Primitive Streams </a:t>
            </a:r>
          </a:p>
          <a:p>
            <a:pPr marL="0" indent="0">
              <a:buNone/>
            </a:pPr>
            <a:r>
              <a:rPr lang="en-US" dirty="0"/>
              <a:t>Let’s try an example to make sure that you understand this:</a:t>
            </a:r>
            <a:br>
              <a:rPr lang="en-US" dirty="0"/>
            </a:br>
            <a:r>
              <a:rPr lang="en-US" dirty="0">
                <a:solidFill>
                  <a:srgbClr val="0070C0"/>
                </a:solidFill>
              </a:rPr>
              <a:t>5: </a:t>
            </a:r>
            <a:r>
              <a:rPr lang="en-US" dirty="0" err="1">
                <a:solidFill>
                  <a:srgbClr val="0070C0"/>
                </a:solidFill>
              </a:rPr>
              <a:t>LongStream</a:t>
            </a:r>
            <a:r>
              <a:rPr lang="en-US" dirty="0">
                <a:solidFill>
                  <a:srgbClr val="0070C0"/>
                </a:solidFill>
              </a:rPr>
              <a:t> longs = </a:t>
            </a:r>
            <a:r>
              <a:rPr lang="en-US" dirty="0" err="1">
                <a:solidFill>
                  <a:srgbClr val="0070C0"/>
                </a:solidFill>
              </a:rPr>
              <a:t>LongStream.of</a:t>
            </a:r>
            <a:r>
              <a:rPr lang="en-US" dirty="0">
                <a:solidFill>
                  <a:srgbClr val="0070C0"/>
                </a:solidFill>
              </a:rPr>
              <a:t>(5, 10);</a:t>
            </a:r>
            <a:br>
              <a:rPr lang="en-US" dirty="0">
                <a:solidFill>
                  <a:srgbClr val="0070C0"/>
                </a:solidFill>
              </a:rPr>
            </a:br>
            <a:r>
              <a:rPr lang="en-US" dirty="0">
                <a:solidFill>
                  <a:srgbClr val="0070C0"/>
                </a:solidFill>
              </a:rPr>
              <a:t>6: long sum = </a:t>
            </a:r>
            <a:r>
              <a:rPr lang="en-US" dirty="0" err="1">
                <a:solidFill>
                  <a:srgbClr val="0070C0"/>
                </a:solidFill>
              </a:rPr>
              <a:t>longs.sum</a:t>
            </a:r>
            <a:r>
              <a:rPr lang="en-US" dirty="0">
                <a:solidFill>
                  <a:srgbClr val="0070C0"/>
                </a:solidFill>
              </a:rPr>
              <a:t>();</a:t>
            </a:r>
            <a:br>
              <a:rPr lang="en-US" dirty="0">
                <a:solidFill>
                  <a:srgbClr val="0070C0"/>
                </a:solidFill>
              </a:rPr>
            </a:br>
            <a:r>
              <a:rPr lang="en-US" dirty="0">
                <a:solidFill>
                  <a:srgbClr val="0070C0"/>
                </a:solidFill>
              </a:rPr>
              <a:t>7: </a:t>
            </a:r>
            <a:r>
              <a:rPr lang="en-US" dirty="0" err="1">
                <a:solidFill>
                  <a:srgbClr val="0070C0"/>
                </a:solidFill>
              </a:rPr>
              <a:t>System.out.println</a:t>
            </a:r>
            <a:r>
              <a:rPr lang="en-US" dirty="0">
                <a:solidFill>
                  <a:srgbClr val="0070C0"/>
                </a:solidFill>
              </a:rPr>
              <a:t>(sum); // 15 </a:t>
            </a:r>
            <a:br>
              <a:rPr lang="en-US" dirty="0">
                <a:solidFill>
                  <a:srgbClr val="0070C0"/>
                </a:solidFill>
              </a:rPr>
            </a:br>
            <a:r>
              <a:rPr lang="fr-FR" dirty="0">
                <a:solidFill>
                  <a:srgbClr val="0070C0"/>
                </a:solidFill>
              </a:rPr>
              <a:t>8: </a:t>
            </a:r>
            <a:r>
              <a:rPr lang="fr-FR" dirty="0" err="1">
                <a:solidFill>
                  <a:srgbClr val="0070C0"/>
                </a:solidFill>
              </a:rPr>
              <a:t>DoubleStream</a:t>
            </a:r>
            <a:r>
              <a:rPr lang="fr-FR" dirty="0">
                <a:solidFill>
                  <a:srgbClr val="0070C0"/>
                </a:solidFill>
              </a:rPr>
              <a:t> doubles = </a:t>
            </a:r>
            <a:r>
              <a:rPr lang="fr-FR" dirty="0" err="1">
                <a:solidFill>
                  <a:srgbClr val="0070C0"/>
                </a:solidFill>
              </a:rPr>
              <a:t>DoubleStream.generate</a:t>
            </a:r>
            <a:r>
              <a:rPr lang="fr-FR" dirty="0">
                <a:solidFill>
                  <a:srgbClr val="0070C0"/>
                </a:solidFill>
              </a:rPr>
              <a:t>(() -&gt; </a:t>
            </a:r>
            <a:r>
              <a:rPr lang="fr-FR" dirty="0" err="1">
                <a:solidFill>
                  <a:srgbClr val="0070C0"/>
                </a:solidFill>
              </a:rPr>
              <a:t>Math.PI</a:t>
            </a:r>
            <a:r>
              <a:rPr lang="fr-FR" dirty="0">
                <a:solidFill>
                  <a:srgbClr val="0070C0"/>
                </a:solidFill>
              </a:rPr>
              <a:t>);</a:t>
            </a:r>
            <a:br>
              <a:rPr lang="fr-FR" dirty="0">
                <a:solidFill>
                  <a:srgbClr val="0070C0"/>
                </a:solidFill>
              </a:rPr>
            </a:br>
            <a:r>
              <a:rPr lang="fr-FR" dirty="0">
                <a:solidFill>
                  <a:srgbClr val="0070C0"/>
                </a:solidFill>
              </a:rPr>
              <a:t>9: </a:t>
            </a:r>
            <a:r>
              <a:rPr lang="fr-FR" dirty="0" err="1">
                <a:solidFill>
                  <a:srgbClr val="0070C0"/>
                </a:solidFill>
              </a:rPr>
              <a:t>OptionalDouble</a:t>
            </a:r>
            <a:r>
              <a:rPr lang="fr-FR" dirty="0">
                <a:solidFill>
                  <a:srgbClr val="0070C0"/>
                </a:solidFill>
              </a:rPr>
              <a:t> min = </a:t>
            </a:r>
            <a:r>
              <a:rPr lang="fr-FR" dirty="0" err="1">
                <a:solidFill>
                  <a:srgbClr val="0070C0"/>
                </a:solidFill>
              </a:rPr>
              <a:t>doubles.min</a:t>
            </a:r>
            <a:r>
              <a:rPr lang="fr-FR" dirty="0">
                <a:solidFill>
                  <a:srgbClr val="0070C0"/>
                </a:solidFill>
              </a:rPr>
              <a:t>(); // </a:t>
            </a:r>
            <a:r>
              <a:rPr lang="fr-FR" dirty="0" err="1">
                <a:solidFill>
                  <a:srgbClr val="0070C0"/>
                </a:solidFill>
              </a:rPr>
              <a:t>runs</a:t>
            </a:r>
            <a:r>
              <a:rPr lang="fr-FR" dirty="0">
                <a:solidFill>
                  <a:srgbClr val="0070C0"/>
                </a:solidFill>
              </a:rPr>
              <a:t> </a:t>
            </a:r>
            <a:r>
              <a:rPr lang="fr-FR" dirty="0" err="1">
                <a:solidFill>
                  <a:srgbClr val="0070C0"/>
                </a:solidFill>
              </a:rPr>
              <a:t>infinitely</a:t>
            </a:r>
            <a:r>
              <a:rPr lang="fr-FR" dirty="0">
                <a:solidFill>
                  <a:srgbClr val="0070C0"/>
                </a:solidFill>
              </a:rPr>
              <a:t> </a:t>
            </a: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105</a:t>
            </a:fld>
            <a:endParaRPr lang="fr-FR"/>
          </a:p>
        </p:txBody>
      </p:sp>
    </p:spTree>
    <p:extLst>
      <p:ext uri="{BB962C8B-B14F-4D97-AF65-F5344CB8AC3E}">
        <p14:creationId xmlns:p14="http://schemas.microsoft.com/office/powerpoint/2010/main" val="16651280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b="1" dirty="0">
                <a:solidFill>
                  <a:srgbClr val="FF0000"/>
                </a:solidFill>
              </a:rPr>
              <a:t> </a:t>
            </a:r>
            <a:r>
              <a:rPr lang="en-US" dirty="0"/>
              <a:t>You’ve learned enough to be able to get the maximum value from a stream of </a:t>
            </a:r>
            <a:r>
              <a:rPr lang="en-US" dirty="0" err="1"/>
              <a:t>int</a:t>
            </a:r>
            <a:r>
              <a:rPr lang="en-US" dirty="0"/>
              <a:t> primitives. If the stream is empty, we want to throw an exception:</a:t>
            </a:r>
            <a:br>
              <a:rPr lang="en-US" dirty="0"/>
            </a:br>
            <a:r>
              <a:rPr lang="en-US" dirty="0">
                <a:solidFill>
                  <a:srgbClr val="0070C0"/>
                </a:solidFill>
              </a:rPr>
              <a:t>private static </a:t>
            </a:r>
            <a:r>
              <a:rPr lang="en-US" dirty="0" err="1">
                <a:solidFill>
                  <a:srgbClr val="0070C0"/>
                </a:solidFill>
              </a:rPr>
              <a:t>int</a:t>
            </a:r>
            <a:r>
              <a:rPr lang="en-US" dirty="0">
                <a:solidFill>
                  <a:srgbClr val="0070C0"/>
                </a:solidFill>
              </a:rPr>
              <a:t> max(</a:t>
            </a:r>
            <a:r>
              <a:rPr lang="en-US" dirty="0" err="1">
                <a:solidFill>
                  <a:srgbClr val="0070C0"/>
                </a:solidFill>
              </a:rPr>
              <a:t>IntStream</a:t>
            </a:r>
            <a:r>
              <a:rPr lang="en-US" dirty="0">
                <a:solidFill>
                  <a:srgbClr val="0070C0"/>
                </a:solidFill>
              </a:rPr>
              <a:t> </a:t>
            </a:r>
            <a:r>
              <a:rPr lang="en-US" dirty="0" err="1">
                <a:solidFill>
                  <a:srgbClr val="0070C0"/>
                </a:solidFill>
              </a:rPr>
              <a:t>ints</a:t>
            </a:r>
            <a:r>
              <a:rPr lang="en-US" dirty="0">
                <a:solidFill>
                  <a:srgbClr val="0070C0"/>
                </a:solidFill>
              </a:rPr>
              <a:t>) {</a:t>
            </a:r>
            <a:br>
              <a:rPr lang="en-US" dirty="0">
                <a:solidFill>
                  <a:srgbClr val="0070C0"/>
                </a:solidFill>
              </a:rPr>
            </a:br>
            <a:r>
              <a:rPr lang="en-US" dirty="0" err="1">
                <a:solidFill>
                  <a:srgbClr val="0070C0"/>
                </a:solidFill>
              </a:rPr>
              <a:t>OptionalInt</a:t>
            </a:r>
            <a:r>
              <a:rPr lang="en-US" dirty="0">
                <a:solidFill>
                  <a:srgbClr val="0070C0"/>
                </a:solidFill>
              </a:rPr>
              <a:t> optional = </a:t>
            </a:r>
            <a:r>
              <a:rPr lang="en-US" dirty="0" err="1">
                <a:solidFill>
                  <a:srgbClr val="0070C0"/>
                </a:solidFill>
              </a:rPr>
              <a:t>ints.max</a:t>
            </a:r>
            <a:r>
              <a:rPr lang="en-US" dirty="0">
                <a:solidFill>
                  <a:srgbClr val="0070C0"/>
                </a:solidFill>
              </a:rPr>
              <a:t>();</a:t>
            </a:r>
            <a:br>
              <a:rPr lang="en-US" dirty="0">
                <a:solidFill>
                  <a:srgbClr val="0070C0"/>
                </a:solidFill>
              </a:rPr>
            </a:br>
            <a:r>
              <a:rPr lang="en-US" dirty="0">
                <a:solidFill>
                  <a:srgbClr val="0070C0"/>
                </a:solidFill>
              </a:rPr>
              <a:t>return </a:t>
            </a:r>
            <a:r>
              <a:rPr lang="en-US" dirty="0" err="1">
                <a:solidFill>
                  <a:srgbClr val="0070C0"/>
                </a:solidFill>
              </a:rPr>
              <a:t>optional.orElseThrow</a:t>
            </a:r>
            <a:r>
              <a:rPr lang="en-US" dirty="0">
                <a:solidFill>
                  <a:srgbClr val="0070C0"/>
                </a:solidFill>
              </a:rPr>
              <a:t>(</a:t>
            </a:r>
            <a:r>
              <a:rPr lang="en-US" dirty="0" err="1">
                <a:solidFill>
                  <a:srgbClr val="0070C0"/>
                </a:solidFill>
              </a:rPr>
              <a:t>RuntimeException</a:t>
            </a:r>
            <a:r>
              <a:rPr lang="en-US" dirty="0">
                <a:solidFill>
                  <a:srgbClr val="0070C0"/>
                </a:solidFill>
              </a:rPr>
              <a:t>::new);</a:t>
            </a:r>
            <a:br>
              <a:rPr lang="en-US" dirty="0">
                <a:solidFill>
                  <a:srgbClr val="0070C0"/>
                </a:solidFill>
              </a:rPr>
            </a:br>
            <a:r>
              <a:rPr lang="en-US" dirty="0">
                <a:solidFill>
                  <a:srgbClr val="0070C0"/>
                </a:solidFill>
              </a:rPr>
              <a:t>}</a:t>
            </a:r>
            <a:br>
              <a:rPr lang="en-US" dirty="0">
                <a:solidFill>
                  <a:srgbClr val="0070C0"/>
                </a:solidFill>
              </a:rPr>
            </a:br>
            <a:r>
              <a:rPr lang="en-US" dirty="0"/>
              <a:t>This should be old hat by now. We got an </a:t>
            </a:r>
            <a:r>
              <a:rPr lang="en-US" dirty="0" err="1"/>
              <a:t>OptionalInt</a:t>
            </a:r>
            <a:r>
              <a:rPr lang="en-US" dirty="0"/>
              <a:t> because we have an</a:t>
            </a:r>
            <a:br>
              <a:rPr lang="en-US" dirty="0"/>
            </a:br>
            <a:r>
              <a:rPr lang="en-US" dirty="0" err="1"/>
              <a:t>IntStream</a:t>
            </a:r>
            <a:r>
              <a:rPr lang="en-US" dirty="0"/>
              <a:t>. If the optional contains a value, we return it. Otherwise, we throw a </a:t>
            </a:r>
            <a:r>
              <a:rPr lang="en-US" dirty="0" err="1"/>
              <a:t>newRuntimeException</a:t>
            </a:r>
            <a:r>
              <a:rPr lang="en-US" dirty="0"/>
              <a:t> </a:t>
            </a: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106</a:t>
            </a:fld>
            <a:endParaRPr lang="fr-FR"/>
          </a:p>
        </p:txBody>
      </p:sp>
    </p:spTree>
    <p:extLst>
      <p:ext uri="{BB962C8B-B14F-4D97-AF65-F5344CB8AC3E}">
        <p14:creationId xmlns:p14="http://schemas.microsoft.com/office/powerpoint/2010/main" val="10128722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fontScale="92500"/>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dirty="0"/>
              <a:t>You’ve learned enough to be able to get the maximum value from a stream of </a:t>
            </a:r>
            <a:r>
              <a:rPr lang="en-US" dirty="0" err="1"/>
              <a:t>int</a:t>
            </a:r>
            <a:r>
              <a:rPr lang="en-US" dirty="0"/>
              <a:t> primitives. If the stream is empty, we want to throw an exception:</a:t>
            </a:r>
            <a:br>
              <a:rPr lang="en-US" dirty="0"/>
            </a:br>
            <a:r>
              <a:rPr lang="en-US" dirty="0">
                <a:solidFill>
                  <a:srgbClr val="0070C0"/>
                </a:solidFill>
              </a:rPr>
              <a:t>private static </a:t>
            </a:r>
            <a:r>
              <a:rPr lang="en-US" dirty="0" err="1">
                <a:solidFill>
                  <a:srgbClr val="0070C0"/>
                </a:solidFill>
              </a:rPr>
              <a:t>int</a:t>
            </a:r>
            <a:r>
              <a:rPr lang="en-US" dirty="0">
                <a:solidFill>
                  <a:srgbClr val="0070C0"/>
                </a:solidFill>
              </a:rPr>
              <a:t> max(</a:t>
            </a:r>
            <a:r>
              <a:rPr lang="en-US" dirty="0" err="1">
                <a:solidFill>
                  <a:srgbClr val="0070C0"/>
                </a:solidFill>
              </a:rPr>
              <a:t>IntStream</a:t>
            </a:r>
            <a:r>
              <a:rPr lang="en-US" dirty="0">
                <a:solidFill>
                  <a:srgbClr val="0070C0"/>
                </a:solidFill>
              </a:rPr>
              <a:t> </a:t>
            </a:r>
            <a:r>
              <a:rPr lang="en-US" dirty="0" err="1">
                <a:solidFill>
                  <a:srgbClr val="0070C0"/>
                </a:solidFill>
              </a:rPr>
              <a:t>ints</a:t>
            </a:r>
            <a:r>
              <a:rPr lang="en-US" dirty="0">
                <a:solidFill>
                  <a:srgbClr val="0070C0"/>
                </a:solidFill>
              </a:rPr>
              <a:t>) {</a:t>
            </a:r>
            <a:br>
              <a:rPr lang="en-US" dirty="0">
                <a:solidFill>
                  <a:srgbClr val="0070C0"/>
                </a:solidFill>
              </a:rPr>
            </a:br>
            <a:r>
              <a:rPr lang="en-US" dirty="0" err="1">
                <a:solidFill>
                  <a:srgbClr val="0070C0"/>
                </a:solidFill>
              </a:rPr>
              <a:t>OptionalInt</a:t>
            </a:r>
            <a:r>
              <a:rPr lang="en-US" dirty="0">
                <a:solidFill>
                  <a:srgbClr val="0070C0"/>
                </a:solidFill>
              </a:rPr>
              <a:t> optional = </a:t>
            </a:r>
            <a:r>
              <a:rPr lang="en-US" dirty="0" err="1">
                <a:solidFill>
                  <a:srgbClr val="0070C0"/>
                </a:solidFill>
              </a:rPr>
              <a:t>ints.max</a:t>
            </a:r>
            <a:r>
              <a:rPr lang="en-US" dirty="0">
                <a:solidFill>
                  <a:srgbClr val="0070C0"/>
                </a:solidFill>
              </a:rPr>
              <a:t>();</a:t>
            </a:r>
            <a:br>
              <a:rPr lang="en-US" dirty="0">
                <a:solidFill>
                  <a:srgbClr val="0070C0"/>
                </a:solidFill>
              </a:rPr>
            </a:br>
            <a:r>
              <a:rPr lang="en-US" dirty="0">
                <a:solidFill>
                  <a:srgbClr val="0070C0"/>
                </a:solidFill>
              </a:rPr>
              <a:t>return </a:t>
            </a:r>
            <a:r>
              <a:rPr lang="en-US" dirty="0" err="1">
                <a:solidFill>
                  <a:srgbClr val="0070C0"/>
                </a:solidFill>
              </a:rPr>
              <a:t>optional.orElseThrow</a:t>
            </a:r>
            <a:r>
              <a:rPr lang="en-US" dirty="0">
                <a:solidFill>
                  <a:srgbClr val="0070C0"/>
                </a:solidFill>
              </a:rPr>
              <a:t>(</a:t>
            </a:r>
            <a:r>
              <a:rPr lang="en-US" dirty="0" err="1">
                <a:solidFill>
                  <a:srgbClr val="0070C0"/>
                </a:solidFill>
              </a:rPr>
              <a:t>RuntimeException</a:t>
            </a:r>
            <a:r>
              <a:rPr lang="en-US" dirty="0">
                <a:solidFill>
                  <a:srgbClr val="0070C0"/>
                </a:solidFill>
              </a:rPr>
              <a:t>::new);</a:t>
            </a:r>
            <a:br>
              <a:rPr lang="en-US" dirty="0">
                <a:solidFill>
                  <a:srgbClr val="0070C0"/>
                </a:solidFill>
              </a:rPr>
            </a:br>
            <a:r>
              <a:rPr lang="en-US" dirty="0">
                <a:solidFill>
                  <a:srgbClr val="0070C0"/>
                </a:solidFill>
              </a:rPr>
              <a:t>}</a:t>
            </a:r>
            <a:r>
              <a:rPr lang="en-US" dirty="0"/>
              <a:t/>
            </a:r>
            <a:br>
              <a:rPr lang="en-US" dirty="0"/>
            </a:br>
            <a:r>
              <a:rPr lang="en-US" dirty="0"/>
              <a:t>This should be old hat by now. We got an </a:t>
            </a:r>
            <a:r>
              <a:rPr lang="en-US" dirty="0" err="1"/>
              <a:t>OptionalInt</a:t>
            </a:r>
            <a:r>
              <a:rPr lang="en-US" dirty="0"/>
              <a:t> because we have an</a:t>
            </a:r>
            <a:br>
              <a:rPr lang="en-US" dirty="0"/>
            </a:br>
            <a:r>
              <a:rPr lang="en-US" dirty="0" err="1"/>
              <a:t>IntStream</a:t>
            </a:r>
            <a:r>
              <a:rPr lang="en-US" dirty="0"/>
              <a:t>. If the optional contains a value, we return it. Otherwise, we throw a new</a:t>
            </a:r>
            <a:br>
              <a:rPr lang="en-US" dirty="0"/>
            </a:br>
            <a:r>
              <a:rPr lang="en-US" dirty="0" err="1"/>
              <a:t>RuntimeException</a:t>
            </a:r>
            <a:r>
              <a:rPr lang="en-US" dirty="0"/>
              <a:t>.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107</a:t>
            </a:fld>
            <a:endParaRPr lang="fr-FR"/>
          </a:p>
        </p:txBody>
      </p:sp>
    </p:spTree>
    <p:extLst>
      <p:ext uri="{BB962C8B-B14F-4D97-AF65-F5344CB8AC3E}">
        <p14:creationId xmlns:p14="http://schemas.microsoft.com/office/powerpoint/2010/main" val="31166182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dirty="0"/>
              <a:t>Now we want to change the method to take an </a:t>
            </a:r>
            <a:r>
              <a:rPr lang="en-US" dirty="0" err="1"/>
              <a:t>IntStream</a:t>
            </a:r>
            <a:r>
              <a:rPr lang="en-US" dirty="0"/>
              <a:t> and return a range. The range is the minimum value subtracted from the maximum value. Uh-oh. Both min() and max() are terminal operations, which means that they use up the stream when they are run. </a:t>
            </a:r>
          </a:p>
          <a:p>
            <a:r>
              <a:rPr lang="en-US" b="1" dirty="0">
                <a:solidFill>
                  <a:srgbClr val="FF0000"/>
                </a:solidFill>
              </a:rPr>
              <a:t>We can’t run two terminal operations against the same stream!!!</a:t>
            </a: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108</a:t>
            </a:fld>
            <a:endParaRPr lang="fr-FR"/>
          </a:p>
        </p:txBody>
      </p:sp>
    </p:spTree>
    <p:extLst>
      <p:ext uri="{BB962C8B-B14F-4D97-AF65-F5344CB8AC3E}">
        <p14:creationId xmlns:p14="http://schemas.microsoft.com/office/powerpoint/2010/main" val="3535358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fontScale="85000" lnSpcReduction="10000"/>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dirty="0"/>
              <a:t>Luckily, this is a common problem and the primitive streams solve it for us with summary statistics. </a:t>
            </a:r>
            <a:r>
              <a:rPr lang="en-US" b="1" i="1" dirty="0">
                <a:solidFill>
                  <a:srgbClr val="FF0000"/>
                </a:solidFill>
              </a:rPr>
              <a:t>Statistic</a:t>
            </a:r>
            <a:r>
              <a:rPr lang="en-US" i="1" dirty="0"/>
              <a:t> </a:t>
            </a:r>
            <a:r>
              <a:rPr lang="en-US" dirty="0"/>
              <a:t>is just a big word for a number that was calculated from data.</a:t>
            </a:r>
            <a:br>
              <a:rPr lang="en-US" dirty="0"/>
            </a:br>
            <a:r>
              <a:rPr lang="en-US" dirty="0">
                <a:solidFill>
                  <a:srgbClr val="0070C0"/>
                </a:solidFill>
              </a:rPr>
              <a:t>private static </a:t>
            </a:r>
            <a:r>
              <a:rPr lang="en-US" dirty="0" err="1">
                <a:solidFill>
                  <a:srgbClr val="0070C0"/>
                </a:solidFill>
              </a:rPr>
              <a:t>int</a:t>
            </a:r>
            <a:r>
              <a:rPr lang="en-US" dirty="0">
                <a:solidFill>
                  <a:srgbClr val="0070C0"/>
                </a:solidFill>
              </a:rPr>
              <a:t> range(</a:t>
            </a:r>
            <a:r>
              <a:rPr lang="en-US" dirty="0" err="1">
                <a:solidFill>
                  <a:srgbClr val="0070C0"/>
                </a:solidFill>
              </a:rPr>
              <a:t>IntStream</a:t>
            </a:r>
            <a:r>
              <a:rPr lang="en-US" dirty="0">
                <a:solidFill>
                  <a:srgbClr val="0070C0"/>
                </a:solidFill>
              </a:rPr>
              <a:t> </a:t>
            </a:r>
            <a:r>
              <a:rPr lang="en-US" dirty="0" err="1">
                <a:solidFill>
                  <a:srgbClr val="0070C0"/>
                </a:solidFill>
              </a:rPr>
              <a:t>ints</a:t>
            </a:r>
            <a:r>
              <a:rPr lang="en-US" dirty="0">
                <a:solidFill>
                  <a:srgbClr val="0070C0"/>
                </a:solidFill>
              </a:rPr>
              <a:t>) {</a:t>
            </a:r>
            <a:br>
              <a:rPr lang="en-US" dirty="0">
                <a:solidFill>
                  <a:srgbClr val="0070C0"/>
                </a:solidFill>
              </a:rPr>
            </a:br>
            <a:r>
              <a:rPr lang="en-US" b="1" dirty="0" err="1">
                <a:solidFill>
                  <a:srgbClr val="0070C0"/>
                </a:solidFill>
              </a:rPr>
              <a:t>IntSummaryStatistics</a:t>
            </a:r>
            <a:r>
              <a:rPr lang="en-US" dirty="0">
                <a:solidFill>
                  <a:srgbClr val="0070C0"/>
                </a:solidFill>
              </a:rPr>
              <a:t> stats = </a:t>
            </a:r>
            <a:r>
              <a:rPr lang="en-US" dirty="0" err="1">
                <a:solidFill>
                  <a:srgbClr val="0070C0"/>
                </a:solidFill>
              </a:rPr>
              <a:t>ints</a:t>
            </a:r>
            <a:r>
              <a:rPr lang="en-US" b="1" dirty="0" err="1">
                <a:solidFill>
                  <a:srgbClr val="0070C0"/>
                </a:solidFill>
              </a:rPr>
              <a:t>.summaryStatistics</a:t>
            </a:r>
            <a:r>
              <a:rPr lang="en-US" b="1" dirty="0">
                <a:solidFill>
                  <a:srgbClr val="0070C0"/>
                </a:solidFill>
              </a:rPr>
              <a:t>();</a:t>
            </a:r>
            <a:r>
              <a:rPr lang="en-US" dirty="0">
                <a:solidFill>
                  <a:srgbClr val="0070C0"/>
                </a:solidFill>
              </a:rPr>
              <a:t/>
            </a:r>
            <a:br>
              <a:rPr lang="en-US" dirty="0">
                <a:solidFill>
                  <a:srgbClr val="0070C0"/>
                </a:solidFill>
              </a:rPr>
            </a:br>
            <a:r>
              <a:rPr lang="en-US" dirty="0">
                <a:solidFill>
                  <a:srgbClr val="0070C0"/>
                </a:solidFill>
              </a:rPr>
              <a:t>if (</a:t>
            </a:r>
            <a:r>
              <a:rPr lang="en-US" dirty="0" err="1">
                <a:solidFill>
                  <a:srgbClr val="0070C0"/>
                </a:solidFill>
              </a:rPr>
              <a:t>stats.getCount</a:t>
            </a:r>
            <a:r>
              <a:rPr lang="en-US" dirty="0">
                <a:solidFill>
                  <a:srgbClr val="0070C0"/>
                </a:solidFill>
              </a:rPr>
              <a:t>() == 0) throw new </a:t>
            </a:r>
            <a:r>
              <a:rPr lang="en-US" dirty="0" err="1">
                <a:solidFill>
                  <a:srgbClr val="0070C0"/>
                </a:solidFill>
              </a:rPr>
              <a:t>RuntimeException</a:t>
            </a:r>
            <a:r>
              <a:rPr lang="en-US" dirty="0">
                <a:solidFill>
                  <a:srgbClr val="0070C0"/>
                </a:solidFill>
              </a:rPr>
              <a:t>();</a:t>
            </a:r>
            <a:br>
              <a:rPr lang="en-US" dirty="0">
                <a:solidFill>
                  <a:srgbClr val="0070C0"/>
                </a:solidFill>
              </a:rPr>
            </a:br>
            <a:r>
              <a:rPr lang="en-US" dirty="0">
                <a:solidFill>
                  <a:srgbClr val="0070C0"/>
                </a:solidFill>
              </a:rPr>
              <a:t>return </a:t>
            </a:r>
            <a:r>
              <a:rPr lang="en-US" dirty="0" err="1">
                <a:solidFill>
                  <a:srgbClr val="0070C0"/>
                </a:solidFill>
              </a:rPr>
              <a:t>stats.getMax</a:t>
            </a:r>
            <a:r>
              <a:rPr lang="en-US" dirty="0">
                <a:solidFill>
                  <a:srgbClr val="0070C0"/>
                </a:solidFill>
              </a:rPr>
              <a:t>()—</a:t>
            </a:r>
            <a:r>
              <a:rPr lang="en-US" dirty="0" err="1">
                <a:solidFill>
                  <a:srgbClr val="0070C0"/>
                </a:solidFill>
              </a:rPr>
              <a:t>stats.getMin</a:t>
            </a:r>
            <a:r>
              <a:rPr lang="en-US" dirty="0">
                <a:solidFill>
                  <a:srgbClr val="0070C0"/>
                </a:solidFill>
              </a:rPr>
              <a:t>();</a:t>
            </a:r>
            <a:br>
              <a:rPr lang="en-US" dirty="0">
                <a:solidFill>
                  <a:srgbClr val="0070C0"/>
                </a:solidFill>
              </a:rPr>
            </a:br>
            <a:r>
              <a:rPr lang="en-US" dirty="0">
                <a:solidFill>
                  <a:srgbClr val="0070C0"/>
                </a:solidFill>
              </a:rPr>
              <a:t>}</a:t>
            </a:r>
            <a:r>
              <a:rPr lang="en-US" i="1" dirty="0">
                <a:solidFill>
                  <a:srgbClr val="0070C0"/>
                </a:solidFill>
              </a:rPr>
              <a:t/>
            </a:r>
            <a:br>
              <a:rPr lang="en-US" i="1" dirty="0">
                <a:solidFill>
                  <a:srgbClr val="0070C0"/>
                </a:solidFill>
              </a:rPr>
            </a:br>
            <a:r>
              <a:rPr lang="en-US" dirty="0"/>
              <a:t>Here we asked Java to perform many calculations about the stream. This includes the</a:t>
            </a:r>
            <a:br>
              <a:rPr lang="en-US" dirty="0"/>
            </a:br>
            <a:r>
              <a:rPr lang="en-US" dirty="0"/>
              <a:t>minimum, maximum, average, size, and the number of values in the stream. If the stream</a:t>
            </a:r>
            <a:br>
              <a:rPr lang="en-US" dirty="0"/>
            </a:br>
            <a:r>
              <a:rPr lang="en-US" dirty="0"/>
              <a:t>were empty, we’d have a count of zero. Otherwise, we can get the minimum and maximum</a:t>
            </a:r>
            <a:br>
              <a:rPr lang="en-US" dirty="0"/>
            </a:br>
            <a:r>
              <a:rPr lang="en-US" dirty="0"/>
              <a:t>out of the summary.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109</a:t>
            </a:fld>
            <a:endParaRPr lang="fr-FR"/>
          </a:p>
        </p:txBody>
      </p:sp>
    </p:spTree>
    <p:extLst>
      <p:ext uri="{BB962C8B-B14F-4D97-AF65-F5344CB8AC3E}">
        <p14:creationId xmlns:p14="http://schemas.microsoft.com/office/powerpoint/2010/main" val="1843350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On the OCA, you learned that you could create a date using a factory. If you’ve forgotten how, don’t worry. We will be covering it again in Chapter 5 , “Dates, Strings, and Localization,”. You can use a Supplier to call this factory:</a:t>
            </a:r>
            <a:br>
              <a:rPr lang="en-US" dirty="0"/>
            </a:br>
            <a:r>
              <a:rPr lang="en-US" dirty="0">
                <a:solidFill>
                  <a:srgbClr val="0070C0"/>
                </a:solidFill>
              </a:rPr>
              <a:t>Supplier&lt;</a:t>
            </a:r>
            <a:r>
              <a:rPr lang="en-US" dirty="0" err="1">
                <a:solidFill>
                  <a:srgbClr val="0070C0"/>
                </a:solidFill>
              </a:rPr>
              <a:t>LocalDate</a:t>
            </a:r>
            <a:r>
              <a:rPr lang="en-US" dirty="0">
                <a:solidFill>
                  <a:srgbClr val="0070C0"/>
                </a:solidFill>
              </a:rPr>
              <a:t>&gt; s1 = </a:t>
            </a:r>
            <a:r>
              <a:rPr lang="en-US" dirty="0" err="1">
                <a:solidFill>
                  <a:srgbClr val="0070C0"/>
                </a:solidFill>
              </a:rPr>
              <a:t>LocalDate</a:t>
            </a:r>
            <a:r>
              <a:rPr lang="en-US" dirty="0">
                <a:solidFill>
                  <a:srgbClr val="0070C0"/>
                </a:solidFill>
              </a:rPr>
              <a:t>::now;</a:t>
            </a:r>
            <a:br>
              <a:rPr lang="en-US" dirty="0">
                <a:solidFill>
                  <a:srgbClr val="0070C0"/>
                </a:solidFill>
              </a:rPr>
            </a:br>
            <a:r>
              <a:rPr lang="en-US" dirty="0">
                <a:solidFill>
                  <a:srgbClr val="0070C0"/>
                </a:solidFill>
              </a:rPr>
              <a:t>Supplier&lt;</a:t>
            </a:r>
            <a:r>
              <a:rPr lang="en-US" dirty="0" err="1">
                <a:solidFill>
                  <a:srgbClr val="0070C0"/>
                </a:solidFill>
              </a:rPr>
              <a:t>LocalDate</a:t>
            </a:r>
            <a:r>
              <a:rPr lang="en-US" dirty="0">
                <a:solidFill>
                  <a:srgbClr val="0070C0"/>
                </a:solidFill>
              </a:rPr>
              <a:t>&gt; s2 = () -&gt; </a:t>
            </a:r>
            <a:r>
              <a:rPr lang="en-US" dirty="0" err="1">
                <a:solidFill>
                  <a:srgbClr val="0070C0"/>
                </a:solidFill>
              </a:rPr>
              <a:t>LocalDate.now</a:t>
            </a:r>
            <a:r>
              <a:rPr lang="en-US" dirty="0">
                <a:solidFill>
                  <a:srgbClr val="0070C0"/>
                </a:solidFill>
              </a:rPr>
              <a:t>();</a:t>
            </a:r>
            <a:br>
              <a:rPr lang="en-US" dirty="0">
                <a:solidFill>
                  <a:srgbClr val="0070C0"/>
                </a:solidFill>
              </a:rPr>
            </a:br>
            <a:r>
              <a:rPr lang="en-US" dirty="0" err="1"/>
              <a:t>LocalDate</a:t>
            </a:r>
            <a:r>
              <a:rPr lang="en-US" dirty="0"/>
              <a:t> d1 = s1.get();</a:t>
            </a:r>
            <a:br>
              <a:rPr lang="en-US" dirty="0"/>
            </a:br>
            <a:r>
              <a:rPr lang="en-US" dirty="0" err="1"/>
              <a:t>LocalDate</a:t>
            </a:r>
            <a:r>
              <a:rPr lang="en-US" dirty="0"/>
              <a:t> d2 = s2.get();</a:t>
            </a:r>
            <a:br>
              <a:rPr lang="en-US" dirty="0"/>
            </a:br>
            <a:r>
              <a:rPr lang="en-US" dirty="0" err="1"/>
              <a:t>System.out.println</a:t>
            </a:r>
            <a:r>
              <a:rPr lang="en-US" dirty="0"/>
              <a:t>(d1);</a:t>
            </a:r>
            <a:br>
              <a:rPr lang="en-US" dirty="0"/>
            </a:br>
            <a:r>
              <a:rPr lang="en-US" dirty="0" err="1"/>
              <a:t>System.out.println</a:t>
            </a:r>
            <a:r>
              <a:rPr lang="en-US" dirty="0"/>
              <a:t>(d2); </a:t>
            </a:r>
            <a:br>
              <a:rPr lang="en-US" dirty="0"/>
            </a:br>
            <a:r>
              <a:rPr lang="en-US" dirty="0"/>
              <a:t>. </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31603425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 Learning the Functional Interfaces for Primitives</a:t>
            </a:r>
            <a:r>
              <a:rPr lang="en-US" dirty="0">
                <a:solidFill>
                  <a:srgbClr val="FF0000"/>
                </a:solidFill>
              </a:rPr>
              <a:t> </a:t>
            </a:r>
            <a:r>
              <a:rPr lang="en-US" dirty="0"/>
              <a:t/>
            </a:r>
            <a:br>
              <a:rPr lang="en-US" dirty="0"/>
            </a:br>
            <a:r>
              <a:rPr lang="en-US" dirty="0"/>
              <a:t>Just as there are special streams and optional classes for primitives,</a:t>
            </a:r>
            <a:br>
              <a:rPr lang="en-US" dirty="0"/>
            </a:br>
            <a:r>
              <a:rPr lang="en-US" dirty="0"/>
              <a:t>there are also special functional interfaces.</a:t>
            </a:r>
            <a:br>
              <a:rPr lang="en-US" dirty="0"/>
            </a:br>
            <a:r>
              <a:rPr lang="en-US" dirty="0"/>
              <a:t>Luckily, most of them are for the double, </a:t>
            </a:r>
            <a:r>
              <a:rPr lang="en-US" dirty="0" err="1"/>
              <a:t>int</a:t>
            </a:r>
            <a:r>
              <a:rPr lang="en-US" dirty="0"/>
              <a:t>, and long types that you saw for streams and </a:t>
            </a:r>
            <a:r>
              <a:rPr lang="en-US" dirty="0" err="1"/>
              <a:t>optionals</a:t>
            </a:r>
            <a:r>
              <a:rPr lang="en-US" dirty="0"/>
              <a:t>. There is one exception, which is </a:t>
            </a:r>
            <a:r>
              <a:rPr lang="en-US" b="1" dirty="0" err="1">
                <a:solidFill>
                  <a:srgbClr val="FF0000"/>
                </a:solidFill>
              </a:rPr>
              <a:t>BooleanSupplier</a:t>
            </a:r>
            <a:r>
              <a:rPr lang="en-US" b="1" dirty="0">
                <a:solidFill>
                  <a:srgbClr val="FF0000"/>
                </a:solidFill>
              </a:rPr>
              <a:t>.</a:t>
            </a:r>
            <a:r>
              <a:rPr lang="en-US" dirty="0"/>
              <a:t> We will cover that before introducing the ones for double, </a:t>
            </a:r>
            <a:r>
              <a:rPr lang="en-US" dirty="0" err="1"/>
              <a:t>int</a:t>
            </a:r>
            <a:r>
              <a:rPr lang="en-US" dirty="0"/>
              <a:t>, and long. </a:t>
            </a: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110</a:t>
            </a:fld>
            <a:endParaRPr lang="fr-FR"/>
          </a:p>
        </p:txBody>
      </p:sp>
    </p:spTree>
    <p:extLst>
      <p:ext uri="{BB962C8B-B14F-4D97-AF65-F5344CB8AC3E}">
        <p14:creationId xmlns:p14="http://schemas.microsoft.com/office/powerpoint/2010/main" val="19365048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fontScale="92500" lnSpcReduction="10000"/>
          </a:bodyPr>
          <a:lstStyle/>
          <a:p>
            <a:r>
              <a:rPr lang="en-US" b="1" dirty="0">
                <a:solidFill>
                  <a:srgbClr val="FF0000"/>
                </a:solidFill>
              </a:rPr>
              <a:t>5-3-1 Functional Interfaces for </a:t>
            </a:r>
            <a:r>
              <a:rPr lang="en-US" b="1" i="1" dirty="0" err="1">
                <a:solidFill>
                  <a:srgbClr val="FF0000"/>
                </a:solidFill>
              </a:rPr>
              <a:t>boolean</a:t>
            </a:r>
            <a:r>
              <a:rPr lang="en-US" b="1" i="1" dirty="0"/>
              <a:t/>
            </a:r>
            <a:br>
              <a:rPr lang="en-US" b="1" i="1" dirty="0"/>
            </a:br>
            <a:r>
              <a:rPr lang="en-US" dirty="0" err="1"/>
              <a:t>BooleanSupplier</a:t>
            </a:r>
            <a:r>
              <a:rPr lang="en-US" dirty="0"/>
              <a:t> is a separate type. It has one method to implement:</a:t>
            </a:r>
            <a:br>
              <a:rPr lang="en-US" dirty="0"/>
            </a:br>
            <a:r>
              <a:rPr lang="en-US" b="1" dirty="0" err="1">
                <a:solidFill>
                  <a:srgbClr val="0070C0"/>
                </a:solidFill>
              </a:rPr>
              <a:t>boolean</a:t>
            </a:r>
            <a:r>
              <a:rPr lang="en-US" b="1" dirty="0">
                <a:solidFill>
                  <a:srgbClr val="0070C0"/>
                </a:solidFill>
              </a:rPr>
              <a:t> </a:t>
            </a:r>
            <a:r>
              <a:rPr lang="en-US" b="1" dirty="0" err="1">
                <a:solidFill>
                  <a:srgbClr val="0070C0"/>
                </a:solidFill>
              </a:rPr>
              <a:t>getAsBoolean</a:t>
            </a:r>
            <a:r>
              <a:rPr lang="en-US" b="1" dirty="0">
                <a:solidFill>
                  <a:srgbClr val="0070C0"/>
                </a:solidFill>
              </a:rPr>
              <a:t>()</a:t>
            </a:r>
            <a:r>
              <a:rPr lang="en-US" dirty="0"/>
              <a:t/>
            </a:r>
            <a:br>
              <a:rPr lang="en-US" dirty="0"/>
            </a:br>
            <a:r>
              <a:rPr lang="en-US" dirty="0"/>
              <a:t>It works just as you’ve come to expect from functional interfaces, for example:</a:t>
            </a:r>
            <a:br>
              <a:rPr lang="en-US" dirty="0"/>
            </a:br>
            <a:r>
              <a:rPr lang="en-US" dirty="0">
                <a:solidFill>
                  <a:srgbClr val="0070C0"/>
                </a:solidFill>
              </a:rPr>
              <a:t>12: </a:t>
            </a:r>
            <a:r>
              <a:rPr lang="en-US" dirty="0" err="1">
                <a:solidFill>
                  <a:srgbClr val="0070C0"/>
                </a:solidFill>
              </a:rPr>
              <a:t>BooleanSupplier</a:t>
            </a:r>
            <a:r>
              <a:rPr lang="en-US" dirty="0">
                <a:solidFill>
                  <a:srgbClr val="0070C0"/>
                </a:solidFill>
              </a:rPr>
              <a:t> b1 = () -&gt; true;</a:t>
            </a:r>
            <a:br>
              <a:rPr lang="en-US" dirty="0">
                <a:solidFill>
                  <a:srgbClr val="0070C0"/>
                </a:solidFill>
              </a:rPr>
            </a:br>
            <a:r>
              <a:rPr lang="en-US" dirty="0">
                <a:solidFill>
                  <a:srgbClr val="0070C0"/>
                </a:solidFill>
              </a:rPr>
              <a:t>13: </a:t>
            </a:r>
            <a:r>
              <a:rPr lang="en-US" dirty="0" err="1">
                <a:solidFill>
                  <a:srgbClr val="0070C0"/>
                </a:solidFill>
              </a:rPr>
              <a:t>BooleanSupplier</a:t>
            </a:r>
            <a:r>
              <a:rPr lang="en-US" dirty="0">
                <a:solidFill>
                  <a:srgbClr val="0070C0"/>
                </a:solidFill>
              </a:rPr>
              <a:t> b2 = () -&gt; </a:t>
            </a:r>
            <a:r>
              <a:rPr lang="en-US" dirty="0" err="1">
                <a:solidFill>
                  <a:srgbClr val="0070C0"/>
                </a:solidFill>
              </a:rPr>
              <a:t>Math.random</a:t>
            </a:r>
            <a:r>
              <a:rPr lang="en-US" dirty="0">
                <a:solidFill>
                  <a:srgbClr val="0070C0"/>
                </a:solidFill>
              </a:rPr>
              <a:t>() &gt; .5;</a:t>
            </a:r>
            <a:br>
              <a:rPr lang="en-US" dirty="0">
                <a:solidFill>
                  <a:srgbClr val="0070C0"/>
                </a:solidFill>
              </a:rPr>
            </a:br>
            <a:r>
              <a:rPr lang="en-US" dirty="0">
                <a:solidFill>
                  <a:srgbClr val="0070C0"/>
                </a:solidFill>
              </a:rPr>
              <a:t>14: </a:t>
            </a:r>
            <a:r>
              <a:rPr lang="en-US" dirty="0" err="1">
                <a:solidFill>
                  <a:srgbClr val="0070C0"/>
                </a:solidFill>
              </a:rPr>
              <a:t>System.out.println</a:t>
            </a:r>
            <a:r>
              <a:rPr lang="en-US" dirty="0">
                <a:solidFill>
                  <a:srgbClr val="0070C0"/>
                </a:solidFill>
              </a:rPr>
              <a:t>(b1.getAsBoolean());</a:t>
            </a:r>
            <a:br>
              <a:rPr lang="en-US" dirty="0">
                <a:solidFill>
                  <a:srgbClr val="0070C0"/>
                </a:solidFill>
              </a:rPr>
            </a:br>
            <a:r>
              <a:rPr lang="en-US" dirty="0">
                <a:solidFill>
                  <a:srgbClr val="0070C0"/>
                </a:solidFill>
              </a:rPr>
              <a:t>15: </a:t>
            </a:r>
            <a:r>
              <a:rPr lang="en-US" dirty="0" err="1">
                <a:solidFill>
                  <a:srgbClr val="0070C0"/>
                </a:solidFill>
              </a:rPr>
              <a:t>System.out.println</a:t>
            </a:r>
            <a:r>
              <a:rPr lang="en-US" dirty="0">
                <a:solidFill>
                  <a:srgbClr val="0070C0"/>
                </a:solidFill>
              </a:rPr>
              <a:t>(b2.getAsBoolean());</a:t>
            </a:r>
            <a:r>
              <a:rPr lang="en-US" dirty="0"/>
              <a:t/>
            </a:r>
            <a:br>
              <a:rPr lang="en-US" dirty="0"/>
            </a:br>
            <a:r>
              <a:rPr lang="en-US" dirty="0"/>
              <a:t>Lines 12 and 13 each create a </a:t>
            </a:r>
            <a:r>
              <a:rPr lang="en-US" dirty="0" err="1"/>
              <a:t>BooleanSupplier</a:t>
            </a:r>
            <a:r>
              <a:rPr lang="en-US" dirty="0"/>
              <a:t>, which is the only functional interface for </a:t>
            </a:r>
            <a:r>
              <a:rPr lang="en-US" dirty="0" err="1"/>
              <a:t>boolean</a:t>
            </a:r>
            <a:r>
              <a:rPr lang="en-US" dirty="0"/>
              <a:t>. Line 14 prints true, since it is the result of b1. Line 15 prints out true or false, depending on the random value generated.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111</a:t>
            </a:fld>
            <a:endParaRPr lang="fr-FR"/>
          </a:p>
        </p:txBody>
      </p:sp>
    </p:spTree>
    <p:extLst>
      <p:ext uri="{BB962C8B-B14F-4D97-AF65-F5344CB8AC3E}">
        <p14:creationId xmlns:p14="http://schemas.microsoft.com/office/powerpoint/2010/main" val="30793043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Most of the functional interfaces are for double, </a:t>
            </a:r>
            <a:r>
              <a:rPr lang="en-US" dirty="0" err="1"/>
              <a:t>int</a:t>
            </a:r>
            <a:r>
              <a:rPr lang="en-US" dirty="0"/>
              <a:t>, and long to match the streams and </a:t>
            </a:r>
            <a:r>
              <a:rPr lang="en-US" dirty="0" err="1"/>
              <a:t>optionals</a:t>
            </a:r>
            <a:r>
              <a:rPr lang="en-US" dirty="0"/>
              <a:t> that we’ve been using for primitives. Table 4.9 shows the equivalent of Table 4.1 for these primitives.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112</a:t>
            </a:fld>
            <a:endParaRPr lang="fr-F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62" y="2677072"/>
            <a:ext cx="7094393" cy="350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29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Most of the functional interfaces are for double, </a:t>
            </a:r>
            <a:r>
              <a:rPr lang="en-US" dirty="0" err="1"/>
              <a:t>int</a:t>
            </a:r>
            <a:r>
              <a:rPr lang="en-US" dirty="0"/>
              <a:t>, and long to match the streams and </a:t>
            </a:r>
            <a:r>
              <a:rPr lang="en-US" dirty="0" err="1"/>
              <a:t>optionals</a:t>
            </a:r>
            <a:r>
              <a:rPr lang="en-US" dirty="0"/>
              <a:t> that we’ve been using for primitives. Table 4.9 shows the equivalent of Table 4.1 for these primitives.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113</a:t>
            </a:fld>
            <a:endParaRPr lang="fr-F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279381"/>
            <a:ext cx="90773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114</a:t>
            </a:fld>
            <a:endParaRPr lang="fr-F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899045"/>
            <a:ext cx="8278524" cy="311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3805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115</a:t>
            </a:fld>
            <a:endParaRPr lang="fr-F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369" y="2730228"/>
            <a:ext cx="7366722" cy="333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3840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Which functional interface would you use to fill in the blank to make the following code compile?</a:t>
            </a:r>
            <a:br>
              <a:rPr lang="en-US" dirty="0"/>
            </a:br>
            <a:r>
              <a:rPr lang="en-US" dirty="0">
                <a:solidFill>
                  <a:srgbClr val="0070C0"/>
                </a:solidFill>
              </a:rPr>
              <a:t>double d = 1.0;</a:t>
            </a:r>
            <a:br>
              <a:rPr lang="en-US" dirty="0">
                <a:solidFill>
                  <a:srgbClr val="0070C0"/>
                </a:solidFill>
              </a:rPr>
            </a:br>
            <a:r>
              <a:rPr lang="en-US" dirty="0">
                <a:solidFill>
                  <a:srgbClr val="0070C0"/>
                </a:solidFill>
              </a:rPr>
              <a:t>_________ f1 = x -&gt; 1;</a:t>
            </a:r>
            <a:br>
              <a:rPr lang="en-US" dirty="0">
                <a:solidFill>
                  <a:srgbClr val="0070C0"/>
                </a:solidFill>
              </a:rPr>
            </a:br>
            <a:r>
              <a:rPr lang="en-US" dirty="0">
                <a:solidFill>
                  <a:srgbClr val="0070C0"/>
                </a:solidFill>
              </a:rPr>
              <a:t>f1.applyAsInt(d); </a:t>
            </a:r>
            <a:r>
              <a:rPr lang="en-US" dirty="0"/>
              <a:t/>
            </a:r>
            <a:br>
              <a:rPr lang="en-US"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a:t> </a:t>
            </a:r>
            <a:r>
              <a:rPr lang="fr-FR" smtClean="0"/>
              <a:t>4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116</a:t>
            </a:fld>
            <a:endParaRPr lang="fr-FR"/>
          </a:p>
        </p:txBody>
      </p:sp>
      <p:sp>
        <p:nvSpPr>
          <p:cNvPr id="6" name="ZoneTexte 5"/>
          <p:cNvSpPr txBox="1"/>
          <p:nvPr/>
        </p:nvSpPr>
        <p:spPr>
          <a:xfrm>
            <a:off x="1405906" y="4702629"/>
            <a:ext cx="9843986" cy="923330"/>
          </a:xfrm>
          <a:prstGeom prst="rect">
            <a:avLst/>
          </a:prstGeom>
          <a:noFill/>
        </p:spPr>
        <p:txBody>
          <a:bodyPr wrap="square" rtlCol="0">
            <a:spAutoFit/>
          </a:bodyPr>
          <a:lstStyle/>
          <a:p>
            <a:r>
              <a:rPr lang="en-US" dirty="0"/>
              <a:t>You can see that the functional interface in question takes a double parameter and returns an int. You can also see that it has a single abstract method named </a:t>
            </a:r>
            <a:r>
              <a:rPr lang="en-US" dirty="0" err="1"/>
              <a:t>applyAsInt</a:t>
            </a:r>
            <a:r>
              <a:rPr lang="en-US" dirty="0"/>
              <a:t>. The only functional interface meeting all three of those criteria is </a:t>
            </a:r>
            <a:r>
              <a:rPr lang="en-US" dirty="0" err="1"/>
              <a:t>DoubleToIntFunction</a:t>
            </a:r>
            <a:r>
              <a:rPr lang="en-US" dirty="0"/>
              <a:t>.</a:t>
            </a:r>
            <a:endParaRPr lang="fr-FR" dirty="0"/>
          </a:p>
        </p:txBody>
      </p:sp>
    </p:spTree>
    <p:extLst>
      <p:ext uri="{BB962C8B-B14F-4D97-AF65-F5344CB8AC3E}">
        <p14:creationId xmlns:p14="http://schemas.microsoft.com/office/powerpoint/2010/main" val="3788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b="1" dirty="0">
                <a:solidFill>
                  <a:srgbClr val="FF0000"/>
                </a:solidFill>
              </a:rPr>
              <a:t>A Supplier is often used when constructing new objects. </a:t>
            </a:r>
            <a:r>
              <a:rPr lang="en-US" dirty="0"/>
              <a:t>For example, we can print two empty </a:t>
            </a:r>
            <a:r>
              <a:rPr lang="en-US" dirty="0" err="1"/>
              <a:t>StringBuilders</a:t>
            </a:r>
            <a:r>
              <a:rPr lang="en-US" dirty="0"/>
              <a:t>:</a:t>
            </a:r>
            <a:br>
              <a:rPr lang="en-US" dirty="0"/>
            </a:br>
            <a:r>
              <a:rPr lang="en-US" dirty="0">
                <a:solidFill>
                  <a:srgbClr val="0070C0"/>
                </a:solidFill>
              </a:rPr>
              <a:t>Supplier&lt;</a:t>
            </a:r>
            <a:r>
              <a:rPr lang="en-US" dirty="0" err="1">
                <a:solidFill>
                  <a:srgbClr val="0070C0"/>
                </a:solidFill>
              </a:rPr>
              <a:t>StringBuilder</a:t>
            </a:r>
            <a:r>
              <a:rPr lang="en-US" dirty="0">
                <a:solidFill>
                  <a:srgbClr val="0070C0"/>
                </a:solidFill>
              </a:rPr>
              <a:t>&gt; s1 = </a:t>
            </a:r>
            <a:r>
              <a:rPr lang="en-US" dirty="0" err="1">
                <a:solidFill>
                  <a:srgbClr val="0070C0"/>
                </a:solidFill>
              </a:rPr>
              <a:t>StringBuilder</a:t>
            </a:r>
            <a:r>
              <a:rPr lang="en-US" dirty="0">
                <a:solidFill>
                  <a:srgbClr val="0070C0"/>
                </a:solidFill>
              </a:rPr>
              <a:t>::new;</a:t>
            </a:r>
            <a:br>
              <a:rPr lang="en-US" dirty="0">
                <a:solidFill>
                  <a:srgbClr val="0070C0"/>
                </a:solidFill>
              </a:rPr>
            </a:br>
            <a:r>
              <a:rPr lang="en-US" dirty="0">
                <a:solidFill>
                  <a:srgbClr val="0070C0"/>
                </a:solidFill>
              </a:rPr>
              <a:t>Supplier&lt;</a:t>
            </a:r>
            <a:r>
              <a:rPr lang="en-US" dirty="0" err="1">
                <a:solidFill>
                  <a:srgbClr val="0070C0"/>
                </a:solidFill>
              </a:rPr>
              <a:t>StringBuilder</a:t>
            </a:r>
            <a:r>
              <a:rPr lang="en-US" dirty="0">
                <a:solidFill>
                  <a:srgbClr val="0070C0"/>
                </a:solidFill>
              </a:rPr>
              <a:t>&gt; s2 = () -&gt; new </a:t>
            </a:r>
            <a:r>
              <a:rPr lang="en-US" dirty="0" err="1">
                <a:solidFill>
                  <a:srgbClr val="0070C0"/>
                </a:solidFill>
              </a:rPr>
              <a:t>StringBuilder</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(s1.get());</a:t>
            </a:r>
            <a:br>
              <a:rPr lang="en-US" dirty="0">
                <a:solidFill>
                  <a:srgbClr val="0070C0"/>
                </a:solidFill>
              </a:rPr>
            </a:br>
            <a:r>
              <a:rPr lang="en-US" dirty="0" err="1">
                <a:solidFill>
                  <a:srgbClr val="0070C0"/>
                </a:solidFill>
              </a:rPr>
              <a:t>System.out.println</a:t>
            </a:r>
            <a:r>
              <a:rPr lang="en-US" dirty="0">
                <a:solidFill>
                  <a:srgbClr val="0070C0"/>
                </a:solidFill>
              </a:rPr>
              <a:t>(s2.get()); </a:t>
            </a:r>
            <a:r>
              <a:rPr lang="en-US" dirty="0"/>
              <a:t/>
            </a:r>
            <a:br>
              <a:rPr lang="en-US" dirty="0"/>
            </a:br>
            <a:r>
              <a:rPr lang="en-US" dirty="0"/>
              <a:t/>
            </a:r>
            <a:br>
              <a:rPr lang="en-US" dirty="0"/>
            </a:br>
            <a:r>
              <a:rPr lang="en-US" dirty="0"/>
              <a:t>. </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12</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544694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Can you figure out what the following does? Just take it one step at a time.</a:t>
            </a:r>
            <a:br>
              <a:rPr lang="en-US" dirty="0"/>
            </a:br>
            <a:r>
              <a:rPr lang="en-US" dirty="0">
                <a:solidFill>
                  <a:srgbClr val="0070C0"/>
                </a:solidFill>
              </a:rPr>
              <a:t>Supplier&lt;</a:t>
            </a:r>
            <a:r>
              <a:rPr lang="en-US" dirty="0" err="1">
                <a:solidFill>
                  <a:srgbClr val="0070C0"/>
                </a:solidFill>
              </a:rPr>
              <a:t>ArrayList</a:t>
            </a:r>
            <a:r>
              <a:rPr lang="en-US" dirty="0">
                <a:solidFill>
                  <a:srgbClr val="0070C0"/>
                </a:solidFill>
              </a:rPr>
              <a:t>&lt;String&gt;&gt; s1 = </a:t>
            </a:r>
            <a:r>
              <a:rPr lang="en-US" dirty="0" err="1">
                <a:solidFill>
                  <a:srgbClr val="0070C0"/>
                </a:solidFill>
              </a:rPr>
              <a:t>ArrayList</a:t>
            </a:r>
            <a:r>
              <a:rPr lang="en-US" dirty="0">
                <a:solidFill>
                  <a:srgbClr val="0070C0"/>
                </a:solidFill>
              </a:rPr>
              <a:t>&lt;String&gt;::new;</a:t>
            </a:r>
            <a:br>
              <a:rPr lang="en-US" dirty="0">
                <a:solidFill>
                  <a:srgbClr val="0070C0"/>
                </a:solidFill>
              </a:rPr>
            </a:br>
            <a:r>
              <a:rPr lang="en-US" dirty="0" err="1">
                <a:solidFill>
                  <a:srgbClr val="0070C0"/>
                </a:solidFill>
              </a:rPr>
              <a:t>ArrayList</a:t>
            </a:r>
            <a:r>
              <a:rPr lang="en-US" dirty="0">
                <a:solidFill>
                  <a:srgbClr val="0070C0"/>
                </a:solidFill>
              </a:rPr>
              <a:t>&lt;String&gt; a1 = s1.get();</a:t>
            </a:r>
            <a:br>
              <a:rPr lang="en-US" dirty="0">
                <a:solidFill>
                  <a:srgbClr val="0070C0"/>
                </a:solidFill>
              </a:rPr>
            </a:br>
            <a:r>
              <a:rPr lang="en-US" dirty="0" err="1">
                <a:solidFill>
                  <a:srgbClr val="0070C0"/>
                </a:solidFill>
              </a:rPr>
              <a:t>System.out.println</a:t>
            </a:r>
            <a:r>
              <a:rPr lang="en-US" dirty="0">
                <a:solidFill>
                  <a:srgbClr val="0070C0"/>
                </a:solidFill>
              </a:rPr>
              <a:t>(a1);</a:t>
            </a:r>
            <a:r>
              <a:rPr lang="en-US" dirty="0"/>
              <a:t/>
            </a:r>
            <a:br>
              <a:rPr lang="en-US" dirty="0"/>
            </a:br>
            <a:r>
              <a:rPr lang="en-US" dirty="0"/>
              <a:t>We have a Supplier of a certain type. That type happens to be </a:t>
            </a:r>
            <a:r>
              <a:rPr lang="en-US" dirty="0" err="1"/>
              <a:t>ArrayList</a:t>
            </a:r>
            <a:r>
              <a:rPr lang="en-US" dirty="0"/>
              <a:t>&lt;String&gt;.</a:t>
            </a:r>
            <a:br>
              <a:rPr lang="en-US" dirty="0"/>
            </a:br>
            <a:r>
              <a:rPr lang="en-US" dirty="0"/>
              <a:t>Then calling get() creates a new instance of </a:t>
            </a:r>
            <a:r>
              <a:rPr lang="en-US" dirty="0" err="1"/>
              <a:t>ArrayList</a:t>
            </a:r>
            <a:r>
              <a:rPr lang="en-US" dirty="0"/>
              <a:t>&lt;String&gt;, which is the generic type of the Supplier—in other words, </a:t>
            </a:r>
            <a:r>
              <a:rPr lang="en-US" i="1" dirty="0">
                <a:solidFill>
                  <a:srgbClr val="0070C0"/>
                </a:solidFill>
              </a:rPr>
              <a:t>a generic that contains another generic</a:t>
            </a:r>
            <a:r>
              <a:rPr lang="en-US" dirty="0"/>
              <a:t>. </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13</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463686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Notice how we called get() on the functional interface. What would happen if we tried</a:t>
            </a:r>
            <a:br>
              <a:rPr lang="en-US" dirty="0"/>
            </a:br>
            <a:r>
              <a:rPr lang="en-US" dirty="0"/>
              <a:t>to print out s1 itself?</a:t>
            </a:r>
            <a:br>
              <a:rPr lang="en-US" dirty="0"/>
            </a:br>
            <a:r>
              <a:rPr lang="en-US" dirty="0" err="1">
                <a:solidFill>
                  <a:srgbClr val="0070C0"/>
                </a:solidFill>
              </a:rPr>
              <a:t>System.out.println</a:t>
            </a:r>
            <a:r>
              <a:rPr lang="en-US" dirty="0">
                <a:solidFill>
                  <a:srgbClr val="0070C0"/>
                </a:solidFill>
              </a:rPr>
              <a:t>(s1); </a:t>
            </a:r>
            <a:r>
              <a:rPr lang="en-US" dirty="0"/>
              <a:t>prints something like this:</a:t>
            </a:r>
            <a:br>
              <a:rPr lang="en-US" dirty="0"/>
            </a:br>
            <a:r>
              <a:rPr lang="en-US" dirty="0" err="1">
                <a:solidFill>
                  <a:srgbClr val="0070C0"/>
                </a:solidFill>
              </a:rPr>
              <a:t>functionalinterface.BuiltIns</a:t>
            </a:r>
            <a:r>
              <a:rPr lang="en-US" dirty="0">
                <a:solidFill>
                  <a:srgbClr val="0070C0"/>
                </a:solidFill>
              </a:rPr>
              <a:t>$$Lambda$1/791452441@1fb3ebeb</a:t>
            </a:r>
            <a:r>
              <a:rPr lang="en-US" dirty="0"/>
              <a:t/>
            </a:r>
            <a:br>
              <a:rPr lang="en-US" dirty="0"/>
            </a:br>
            <a:r>
              <a:rPr lang="en-US" dirty="0"/>
              <a:t>That’s the result of calling </a:t>
            </a:r>
            <a:r>
              <a:rPr lang="en-US" dirty="0" err="1"/>
              <a:t>toString</a:t>
            </a:r>
            <a:r>
              <a:rPr lang="en-US" dirty="0"/>
              <a:t>() on a lambda. Yuck. This actually does mean</a:t>
            </a:r>
            <a:br>
              <a:rPr lang="en-US" dirty="0"/>
            </a:br>
            <a:r>
              <a:rPr lang="en-US" dirty="0"/>
              <a:t>something. Our test class is named </a:t>
            </a:r>
            <a:r>
              <a:rPr lang="en-US" dirty="0" err="1"/>
              <a:t>BuiltIns</a:t>
            </a:r>
            <a:r>
              <a:rPr lang="en-US" dirty="0"/>
              <a:t>, and it is in a package that we created named</a:t>
            </a:r>
            <a:br>
              <a:rPr lang="en-US" dirty="0"/>
            </a:br>
            <a:r>
              <a:rPr lang="en-US" dirty="0" err="1"/>
              <a:t>functionalinterface</a:t>
            </a:r>
            <a:r>
              <a:rPr lang="en-US" dirty="0"/>
              <a:t>. Then comes $$, which means that the class doesn’t exist in a class</a:t>
            </a:r>
            <a:br>
              <a:rPr lang="en-US" dirty="0"/>
            </a:br>
            <a:r>
              <a:rPr lang="en-US" dirty="0"/>
              <a:t>file on the file system. It exists only in memory. You don’t need to worry about the rest. </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14</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3971778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en-US" dirty="0"/>
              <a:t>You use a Consumer when you want to do something with a parameter but not return anything. </a:t>
            </a:r>
            <a:r>
              <a:rPr lang="en-US" dirty="0" err="1"/>
              <a:t>BiConsumer</a:t>
            </a:r>
            <a:r>
              <a:rPr lang="en-US" dirty="0"/>
              <a:t> does the same thing except that it takes two parameters. Omitting the </a:t>
            </a:r>
            <a:r>
              <a:rPr lang="en-US" b="1" i="1" dirty="0">
                <a:solidFill>
                  <a:srgbClr val="FF0000"/>
                </a:solidFill>
              </a:rPr>
              <a:t>default</a:t>
            </a:r>
            <a:r>
              <a:rPr lang="en-US" dirty="0"/>
              <a:t> methods, the interfaces are defined as follows:</a:t>
            </a:r>
            <a:br>
              <a:rPr lang="en-US" dirty="0"/>
            </a:br>
            <a:r>
              <a:rPr lang="en-US" b="1" dirty="0">
                <a:solidFill>
                  <a:srgbClr val="0070C0"/>
                </a:solidFill>
              </a:rPr>
              <a:t>@</a:t>
            </a:r>
            <a:r>
              <a:rPr lang="en-US" b="1" dirty="0" err="1">
                <a:solidFill>
                  <a:srgbClr val="0070C0"/>
                </a:solidFill>
              </a:rPr>
              <a:t>FunctionalInterface</a:t>
            </a:r>
            <a:r>
              <a:rPr lang="en-US" b="1" dirty="0">
                <a:solidFill>
                  <a:srgbClr val="0070C0"/>
                </a:solidFill>
              </a:rPr>
              <a:t> public interface Consumer&lt;T&gt; {</a:t>
            </a:r>
            <a:br>
              <a:rPr lang="en-US" b="1" dirty="0">
                <a:solidFill>
                  <a:srgbClr val="0070C0"/>
                </a:solidFill>
              </a:rPr>
            </a:br>
            <a:r>
              <a:rPr lang="en-US" b="1" dirty="0">
                <a:solidFill>
                  <a:srgbClr val="0070C0"/>
                </a:solidFill>
              </a:rPr>
              <a:t>void accept(T t);</a:t>
            </a:r>
            <a:br>
              <a:rPr lang="en-US" b="1" dirty="0">
                <a:solidFill>
                  <a:srgbClr val="0070C0"/>
                </a:solidFill>
              </a:rPr>
            </a:br>
            <a:r>
              <a:rPr lang="en-US" b="1" dirty="0">
                <a:solidFill>
                  <a:srgbClr val="0070C0"/>
                </a:solidFill>
              </a:rPr>
              <a:t>}</a:t>
            </a:r>
            <a:br>
              <a:rPr lang="en-US" b="1" dirty="0">
                <a:solidFill>
                  <a:srgbClr val="0070C0"/>
                </a:solidFill>
              </a:rPr>
            </a:br>
            <a:r>
              <a:rPr lang="en-US" b="1" dirty="0">
                <a:solidFill>
                  <a:srgbClr val="0070C0"/>
                </a:solidFill>
              </a:rPr>
              <a:t>@</a:t>
            </a:r>
            <a:r>
              <a:rPr lang="en-US" b="1" dirty="0" err="1">
                <a:solidFill>
                  <a:srgbClr val="0070C0"/>
                </a:solidFill>
              </a:rPr>
              <a:t>FunctionalInterface</a:t>
            </a:r>
            <a:r>
              <a:rPr lang="en-US" b="1" dirty="0">
                <a:solidFill>
                  <a:srgbClr val="0070C0"/>
                </a:solidFill>
              </a:rPr>
              <a:t> public interface </a:t>
            </a:r>
            <a:r>
              <a:rPr lang="en-US" b="1" dirty="0" err="1">
                <a:solidFill>
                  <a:srgbClr val="0070C0"/>
                </a:solidFill>
              </a:rPr>
              <a:t>BiConsumer</a:t>
            </a:r>
            <a:r>
              <a:rPr lang="en-US" b="1" dirty="0">
                <a:solidFill>
                  <a:srgbClr val="0070C0"/>
                </a:solidFill>
              </a:rPr>
              <a:t>&lt;T, U&gt; {</a:t>
            </a:r>
            <a:br>
              <a:rPr lang="en-US" b="1" dirty="0">
                <a:solidFill>
                  <a:srgbClr val="0070C0"/>
                </a:solidFill>
              </a:rPr>
            </a:br>
            <a:r>
              <a:rPr lang="en-US" b="1" dirty="0">
                <a:solidFill>
                  <a:srgbClr val="0070C0"/>
                </a:solidFill>
              </a:rPr>
              <a:t>void accept(T </a:t>
            </a:r>
            <a:r>
              <a:rPr lang="en-US" b="1" dirty="0" err="1">
                <a:solidFill>
                  <a:srgbClr val="0070C0"/>
                </a:solidFill>
              </a:rPr>
              <a:t>t</a:t>
            </a:r>
            <a:r>
              <a:rPr lang="en-US" b="1" dirty="0">
                <a:solidFill>
                  <a:srgbClr val="0070C0"/>
                </a:solidFill>
              </a:rPr>
              <a:t>, U u);</a:t>
            </a:r>
            <a:br>
              <a:rPr lang="en-US" b="1" dirty="0">
                <a:solidFill>
                  <a:srgbClr val="0070C0"/>
                </a:solidFill>
              </a:rPr>
            </a:br>
            <a:r>
              <a:rPr lang="en-US" b="1" dirty="0">
                <a:solidFill>
                  <a:srgbClr val="0070C0"/>
                </a:solidFill>
              </a:rPr>
              <a:t>} </a:t>
            </a:r>
            <a:endParaRPr lang="fr-FR" b="1" dirty="0">
              <a:solidFill>
                <a:srgbClr val="0070C0"/>
              </a:solidFill>
            </a:endParaRP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15</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151839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en-US" dirty="0"/>
              <a:t>You’ll notice this pattern. </a:t>
            </a:r>
            <a:r>
              <a:rPr lang="en-US" b="1" i="1" dirty="0">
                <a:solidFill>
                  <a:srgbClr val="FF0000"/>
                </a:solidFill>
              </a:rPr>
              <a:t>Bi  </a:t>
            </a:r>
            <a:r>
              <a:rPr lang="en-US" dirty="0"/>
              <a:t>means two. It comes from Latin, but you can</a:t>
            </a:r>
            <a:br>
              <a:rPr lang="en-US" dirty="0"/>
            </a:br>
            <a:r>
              <a:rPr lang="en-US" dirty="0"/>
              <a:t>remember it from English words like </a:t>
            </a:r>
            <a:r>
              <a:rPr lang="en-US" i="1" dirty="0"/>
              <a:t>binary </a:t>
            </a:r>
            <a:r>
              <a:rPr lang="en-US" dirty="0"/>
              <a:t>(0 or 1) or </a:t>
            </a:r>
            <a:r>
              <a:rPr lang="en-US" i="1" dirty="0"/>
              <a:t>bicycle </a:t>
            </a:r>
            <a:r>
              <a:rPr lang="en-US" dirty="0"/>
              <a:t>(two wheels).</a:t>
            </a:r>
            <a:br>
              <a:rPr lang="en-US" dirty="0"/>
            </a:br>
            <a:r>
              <a:rPr lang="en-US" b="1" i="1" dirty="0">
                <a:solidFill>
                  <a:srgbClr val="0070C0"/>
                </a:solidFill>
              </a:rPr>
              <a:t>Always add another parameter when you see Bi show up</a:t>
            </a:r>
            <a:r>
              <a:rPr lang="en-US" dirty="0"/>
              <a:t>. </a:t>
            </a:r>
          </a:p>
          <a:p>
            <a:r>
              <a:rPr lang="en-US" dirty="0"/>
              <a:t>Here’s that example actually being assigned to the Consumer interface:</a:t>
            </a:r>
            <a:br>
              <a:rPr lang="en-US" dirty="0"/>
            </a:br>
            <a:r>
              <a:rPr lang="en-US" dirty="0">
                <a:solidFill>
                  <a:srgbClr val="0070C0"/>
                </a:solidFill>
              </a:rPr>
              <a:t>Consumer&lt;String&gt; c1 = </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a:t>
            </a:r>
            <a:br>
              <a:rPr lang="en-US" dirty="0">
                <a:solidFill>
                  <a:srgbClr val="0070C0"/>
                </a:solidFill>
              </a:rPr>
            </a:br>
            <a:r>
              <a:rPr lang="en-US" dirty="0">
                <a:solidFill>
                  <a:srgbClr val="0070C0"/>
                </a:solidFill>
              </a:rPr>
              <a:t>Consumer&lt;String&gt; c2 = x -&gt; </a:t>
            </a:r>
            <a:r>
              <a:rPr lang="en-US" dirty="0" err="1">
                <a:solidFill>
                  <a:srgbClr val="0070C0"/>
                </a:solidFill>
              </a:rPr>
              <a:t>System.out.println</a:t>
            </a:r>
            <a:r>
              <a:rPr lang="en-US" dirty="0">
                <a:solidFill>
                  <a:srgbClr val="0070C0"/>
                </a:solidFill>
              </a:rPr>
              <a:t>(x);</a:t>
            </a:r>
            <a:br>
              <a:rPr lang="en-US" dirty="0">
                <a:solidFill>
                  <a:srgbClr val="0070C0"/>
                </a:solidFill>
              </a:rPr>
            </a:br>
            <a:r>
              <a:rPr lang="en-US" dirty="0">
                <a:solidFill>
                  <a:srgbClr val="0070C0"/>
                </a:solidFill>
              </a:rPr>
              <a:t>c1.accept("Annie");</a:t>
            </a:r>
            <a:br>
              <a:rPr lang="en-US" dirty="0">
                <a:solidFill>
                  <a:srgbClr val="0070C0"/>
                </a:solidFill>
              </a:rPr>
            </a:br>
            <a:r>
              <a:rPr lang="en-US" dirty="0">
                <a:solidFill>
                  <a:srgbClr val="0070C0"/>
                </a:solidFill>
              </a:rPr>
              <a:t>c2.accept("Annie"); </a:t>
            </a:r>
            <a:r>
              <a:rPr lang="en-US" dirty="0"/>
              <a:t/>
            </a:r>
            <a:br>
              <a:rPr lang="en-US" dirty="0"/>
            </a:br>
            <a:r>
              <a:rPr lang="en-US" dirty="0"/>
              <a:t>This example prints Annie twice. You might notice that the Consumer examples used the</a:t>
            </a:r>
            <a:br>
              <a:rPr lang="en-US" dirty="0"/>
            </a:br>
            <a:r>
              <a:rPr lang="en-US" dirty="0"/>
              <a:t>method reference </a:t>
            </a:r>
            <a:r>
              <a:rPr lang="en-US" dirty="0" err="1"/>
              <a:t>System.out</a:t>
            </a:r>
            <a:r>
              <a:rPr lang="en-US" dirty="0"/>
              <a:t>::</a:t>
            </a:r>
            <a:r>
              <a:rPr lang="en-US" dirty="0" err="1"/>
              <a:t>println</a:t>
            </a:r>
            <a:r>
              <a:rPr lang="en-US" dirty="0"/>
              <a:t>. That’s OK. Java uses the context of the lambda to</a:t>
            </a:r>
            <a:br>
              <a:rPr lang="en-US" dirty="0"/>
            </a:br>
            <a:r>
              <a:rPr lang="en-US" dirty="0"/>
              <a:t>determine which overloaded </a:t>
            </a:r>
            <a:r>
              <a:rPr lang="en-US" dirty="0" err="1"/>
              <a:t>println</a:t>
            </a:r>
            <a:r>
              <a:rPr lang="en-US" dirty="0"/>
              <a:t>() method it should call. </a:t>
            </a:r>
            <a:endParaRPr lang="fr-FR" b="1" dirty="0">
              <a:solidFill>
                <a:srgbClr val="0070C0"/>
              </a:solidFill>
            </a:endParaRP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16</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54980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636050"/>
          </a:xfrm>
        </p:spPr>
        <p:txBody>
          <a:bodyPr>
            <a:normAutofit fontScale="92500" lnSpcReduction="200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fr-FR" dirty="0" err="1"/>
              <a:t>BiConsumer</a:t>
            </a:r>
            <a:r>
              <a:rPr lang="fr-FR" dirty="0"/>
              <a:t> </a:t>
            </a:r>
            <a:r>
              <a:rPr lang="fr-FR" dirty="0" err="1"/>
              <a:t>is</a:t>
            </a:r>
            <a:r>
              <a:rPr lang="fr-FR" dirty="0"/>
              <a:t> </a:t>
            </a:r>
            <a:r>
              <a:rPr lang="fr-FR" dirty="0" err="1"/>
              <a:t>called</a:t>
            </a:r>
            <a:r>
              <a:rPr lang="fr-FR" dirty="0"/>
              <a:t> </a:t>
            </a:r>
            <a:r>
              <a:rPr lang="fr-FR" dirty="0" err="1"/>
              <a:t>with</a:t>
            </a:r>
            <a:r>
              <a:rPr lang="fr-FR" dirty="0"/>
              <a:t> </a:t>
            </a:r>
            <a:r>
              <a:rPr lang="fr-FR" dirty="0" err="1"/>
              <a:t>two</a:t>
            </a:r>
            <a:r>
              <a:rPr lang="fr-FR" dirty="0"/>
              <a:t> </a:t>
            </a:r>
            <a:r>
              <a:rPr lang="fr-FR" dirty="0" err="1"/>
              <a:t>parameters</a:t>
            </a:r>
            <a:r>
              <a:rPr lang="fr-FR" dirty="0"/>
              <a:t>. </a:t>
            </a:r>
            <a:r>
              <a:rPr lang="fr-FR" dirty="0" err="1"/>
              <a:t>They</a:t>
            </a:r>
            <a:r>
              <a:rPr lang="fr-FR" dirty="0"/>
              <a:t> </a:t>
            </a:r>
            <a:r>
              <a:rPr lang="fr-FR" dirty="0" err="1"/>
              <a:t>don’t</a:t>
            </a:r>
            <a:r>
              <a:rPr lang="fr-FR" dirty="0"/>
              <a:t> have to </a:t>
            </a:r>
            <a:r>
              <a:rPr lang="fr-FR" dirty="0" err="1"/>
              <a:t>be</a:t>
            </a:r>
            <a:r>
              <a:rPr lang="fr-FR" dirty="0"/>
              <a:t> the </a:t>
            </a:r>
            <a:r>
              <a:rPr lang="fr-FR" dirty="0" err="1"/>
              <a:t>same</a:t>
            </a:r>
            <a:r>
              <a:rPr lang="fr-FR" dirty="0"/>
              <a:t> type. For</a:t>
            </a:r>
            <a:br>
              <a:rPr lang="fr-FR" dirty="0"/>
            </a:br>
            <a:r>
              <a:rPr lang="fr-FR" dirty="0" err="1"/>
              <a:t>example</a:t>
            </a:r>
            <a:r>
              <a:rPr lang="fr-FR" dirty="0"/>
              <a:t>, </a:t>
            </a:r>
            <a:r>
              <a:rPr lang="fr-FR" dirty="0" err="1"/>
              <a:t>we</a:t>
            </a:r>
            <a:r>
              <a:rPr lang="fr-FR" dirty="0"/>
              <a:t> </a:t>
            </a:r>
            <a:r>
              <a:rPr lang="fr-FR" dirty="0" err="1"/>
              <a:t>can</a:t>
            </a:r>
            <a:r>
              <a:rPr lang="fr-FR" dirty="0"/>
              <a:t> put a key and a value in a </a:t>
            </a:r>
            <a:r>
              <a:rPr lang="fr-FR" dirty="0" err="1"/>
              <a:t>map</a:t>
            </a:r>
            <a:r>
              <a:rPr lang="fr-FR" dirty="0"/>
              <a:t> </a:t>
            </a:r>
            <a:r>
              <a:rPr lang="fr-FR" dirty="0" err="1"/>
              <a:t>using</a:t>
            </a:r>
            <a:r>
              <a:rPr lang="fr-FR" dirty="0"/>
              <a:t> </a:t>
            </a:r>
            <a:r>
              <a:rPr lang="fr-FR" dirty="0" err="1"/>
              <a:t>this</a:t>
            </a:r>
            <a:r>
              <a:rPr lang="fr-FR" dirty="0"/>
              <a:t> interface:</a:t>
            </a:r>
            <a:br>
              <a:rPr lang="fr-FR" dirty="0"/>
            </a:br>
            <a:r>
              <a:rPr lang="fr-FR" dirty="0" err="1">
                <a:solidFill>
                  <a:srgbClr val="0070C0"/>
                </a:solidFill>
              </a:rPr>
              <a:t>Map</a:t>
            </a:r>
            <a:r>
              <a:rPr lang="fr-FR" dirty="0">
                <a:solidFill>
                  <a:srgbClr val="0070C0"/>
                </a:solidFill>
              </a:rPr>
              <a:t>&lt;String, </a:t>
            </a:r>
            <a:r>
              <a:rPr lang="fr-FR" dirty="0" err="1">
                <a:solidFill>
                  <a:srgbClr val="0070C0"/>
                </a:solidFill>
              </a:rPr>
              <a:t>Integer</a:t>
            </a:r>
            <a:r>
              <a:rPr lang="fr-FR" dirty="0">
                <a:solidFill>
                  <a:srgbClr val="0070C0"/>
                </a:solidFill>
              </a:rPr>
              <a:t>&gt; </a:t>
            </a:r>
            <a:r>
              <a:rPr lang="fr-FR" dirty="0" err="1">
                <a:solidFill>
                  <a:srgbClr val="0070C0"/>
                </a:solidFill>
              </a:rPr>
              <a:t>map</a:t>
            </a:r>
            <a:r>
              <a:rPr lang="fr-FR" dirty="0">
                <a:solidFill>
                  <a:srgbClr val="0070C0"/>
                </a:solidFill>
              </a:rPr>
              <a:t> = new </a:t>
            </a:r>
            <a:r>
              <a:rPr lang="fr-FR" dirty="0" err="1">
                <a:solidFill>
                  <a:srgbClr val="0070C0"/>
                </a:solidFill>
              </a:rPr>
              <a:t>HashMap</a:t>
            </a:r>
            <a:r>
              <a:rPr lang="fr-FR" dirty="0">
                <a:solidFill>
                  <a:srgbClr val="0070C0"/>
                </a:solidFill>
              </a:rPr>
              <a:t>&lt;&gt;();</a:t>
            </a:r>
            <a:br>
              <a:rPr lang="fr-FR" dirty="0">
                <a:solidFill>
                  <a:srgbClr val="0070C0"/>
                </a:solidFill>
              </a:rPr>
            </a:br>
            <a:r>
              <a:rPr lang="fr-FR" dirty="0" err="1">
                <a:solidFill>
                  <a:srgbClr val="0070C0"/>
                </a:solidFill>
              </a:rPr>
              <a:t>BiConsumer</a:t>
            </a:r>
            <a:r>
              <a:rPr lang="fr-FR" dirty="0">
                <a:solidFill>
                  <a:srgbClr val="0070C0"/>
                </a:solidFill>
              </a:rPr>
              <a:t>&lt;String, </a:t>
            </a:r>
            <a:r>
              <a:rPr lang="fr-FR" dirty="0" err="1">
                <a:solidFill>
                  <a:srgbClr val="0070C0"/>
                </a:solidFill>
              </a:rPr>
              <a:t>Integer</a:t>
            </a:r>
            <a:r>
              <a:rPr lang="fr-FR" dirty="0">
                <a:solidFill>
                  <a:srgbClr val="0070C0"/>
                </a:solidFill>
              </a:rPr>
              <a:t>&gt; b1 = </a:t>
            </a:r>
            <a:r>
              <a:rPr lang="fr-FR" dirty="0" err="1">
                <a:solidFill>
                  <a:srgbClr val="0070C0"/>
                </a:solidFill>
              </a:rPr>
              <a:t>map</a:t>
            </a:r>
            <a:r>
              <a:rPr lang="fr-FR" dirty="0">
                <a:solidFill>
                  <a:srgbClr val="0070C0"/>
                </a:solidFill>
              </a:rPr>
              <a:t>::put;</a:t>
            </a:r>
            <a:br>
              <a:rPr lang="fr-FR" dirty="0">
                <a:solidFill>
                  <a:srgbClr val="0070C0"/>
                </a:solidFill>
              </a:rPr>
            </a:br>
            <a:r>
              <a:rPr lang="fr-FR" dirty="0" err="1">
                <a:solidFill>
                  <a:srgbClr val="0070C0"/>
                </a:solidFill>
              </a:rPr>
              <a:t>BiConsumer</a:t>
            </a:r>
            <a:r>
              <a:rPr lang="fr-FR" dirty="0">
                <a:solidFill>
                  <a:srgbClr val="0070C0"/>
                </a:solidFill>
              </a:rPr>
              <a:t>&lt;String, </a:t>
            </a:r>
            <a:r>
              <a:rPr lang="fr-FR" dirty="0" err="1">
                <a:solidFill>
                  <a:srgbClr val="0070C0"/>
                </a:solidFill>
              </a:rPr>
              <a:t>Integer</a:t>
            </a:r>
            <a:r>
              <a:rPr lang="fr-FR" dirty="0">
                <a:solidFill>
                  <a:srgbClr val="0070C0"/>
                </a:solidFill>
              </a:rPr>
              <a:t>&gt; b2 = (k, v) -&gt; </a:t>
            </a:r>
            <a:r>
              <a:rPr lang="fr-FR" dirty="0" err="1">
                <a:solidFill>
                  <a:srgbClr val="0070C0"/>
                </a:solidFill>
              </a:rPr>
              <a:t>map.put</a:t>
            </a:r>
            <a:r>
              <a:rPr lang="fr-FR" dirty="0">
                <a:solidFill>
                  <a:srgbClr val="0070C0"/>
                </a:solidFill>
              </a:rPr>
              <a:t>(k, v);</a:t>
            </a:r>
            <a:br>
              <a:rPr lang="fr-FR" dirty="0">
                <a:solidFill>
                  <a:srgbClr val="0070C0"/>
                </a:solidFill>
              </a:rPr>
            </a:br>
            <a:r>
              <a:rPr lang="fr-FR" dirty="0">
                <a:solidFill>
                  <a:srgbClr val="0070C0"/>
                </a:solidFill>
              </a:rPr>
              <a:t>b1.accept("</a:t>
            </a:r>
            <a:r>
              <a:rPr lang="fr-FR" dirty="0" err="1">
                <a:solidFill>
                  <a:srgbClr val="0070C0"/>
                </a:solidFill>
              </a:rPr>
              <a:t>chicken</a:t>
            </a:r>
            <a:r>
              <a:rPr lang="fr-FR" dirty="0">
                <a:solidFill>
                  <a:srgbClr val="0070C0"/>
                </a:solidFill>
              </a:rPr>
              <a:t>", 7);</a:t>
            </a:r>
            <a:br>
              <a:rPr lang="fr-FR" dirty="0">
                <a:solidFill>
                  <a:srgbClr val="0070C0"/>
                </a:solidFill>
              </a:rPr>
            </a:br>
            <a:r>
              <a:rPr lang="fr-FR" dirty="0">
                <a:solidFill>
                  <a:srgbClr val="0070C0"/>
                </a:solidFill>
              </a:rPr>
              <a:t>b2.accept("</a:t>
            </a:r>
            <a:r>
              <a:rPr lang="fr-FR" dirty="0" err="1">
                <a:solidFill>
                  <a:srgbClr val="0070C0"/>
                </a:solidFill>
              </a:rPr>
              <a:t>chick</a:t>
            </a:r>
            <a:r>
              <a:rPr lang="fr-FR" dirty="0">
                <a:solidFill>
                  <a:srgbClr val="0070C0"/>
                </a:solidFill>
              </a:rPr>
              <a:t>", 1);</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map</a:t>
            </a:r>
            <a:r>
              <a:rPr lang="fr-FR" dirty="0">
                <a:solidFill>
                  <a:srgbClr val="0070C0"/>
                </a:solidFill>
              </a:rPr>
              <a:t>); </a:t>
            </a:r>
            <a:br>
              <a:rPr lang="fr-FR" dirty="0">
                <a:solidFill>
                  <a:srgbClr val="0070C0"/>
                </a:solidFill>
              </a:rPr>
            </a:br>
            <a:r>
              <a:rPr lang="en-US" dirty="0"/>
              <a:t>This time we used an instance method reference since we want to call a</a:t>
            </a:r>
            <a:br>
              <a:rPr lang="en-US" dirty="0"/>
            </a:br>
            <a:r>
              <a:rPr lang="en-US" dirty="0"/>
              <a:t>method on the local variable map, The code to instantiate b1 is a good bit shorter than the code for b2. This is probably why the exam is so fond of method references. </a:t>
            </a:r>
            <a:endParaRPr lang="fr-FR" b="1" dirty="0">
              <a:solidFill>
                <a:srgbClr val="0070C0"/>
              </a:solidFill>
            </a:endParaRP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17</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624395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940850"/>
          </a:xfrm>
        </p:spPr>
        <p:txBody>
          <a:bodyPr>
            <a:normAutofit fontScale="925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fr-FR" dirty="0"/>
              <a:t>As </a:t>
            </a:r>
            <a:r>
              <a:rPr lang="fr-FR" dirty="0" err="1"/>
              <a:t>another</a:t>
            </a:r>
            <a:r>
              <a:rPr lang="fr-FR" dirty="0"/>
              <a:t> </a:t>
            </a:r>
            <a:r>
              <a:rPr lang="fr-FR" dirty="0" err="1"/>
              <a:t>example</a:t>
            </a:r>
            <a:r>
              <a:rPr lang="fr-FR" dirty="0"/>
              <a:t>, </a:t>
            </a:r>
            <a:r>
              <a:rPr lang="fr-FR" dirty="0" err="1"/>
              <a:t>we</a:t>
            </a:r>
            <a:r>
              <a:rPr lang="fr-FR" dirty="0"/>
              <a:t> use the </a:t>
            </a:r>
            <a:r>
              <a:rPr lang="fr-FR" dirty="0" err="1"/>
              <a:t>same</a:t>
            </a:r>
            <a:r>
              <a:rPr lang="fr-FR" dirty="0"/>
              <a:t> type for </a:t>
            </a:r>
            <a:r>
              <a:rPr lang="fr-FR" dirty="0" err="1"/>
              <a:t>both</a:t>
            </a:r>
            <a:r>
              <a:rPr lang="fr-FR" dirty="0"/>
              <a:t> </a:t>
            </a:r>
            <a:r>
              <a:rPr lang="fr-FR" dirty="0" err="1"/>
              <a:t>generic</a:t>
            </a:r>
            <a:r>
              <a:rPr lang="fr-FR" dirty="0"/>
              <a:t> </a:t>
            </a:r>
            <a:r>
              <a:rPr lang="fr-FR" dirty="0" err="1"/>
              <a:t>parameters</a:t>
            </a:r>
            <a:r>
              <a:rPr lang="fr-FR" dirty="0"/>
              <a:t>:</a:t>
            </a:r>
            <a:br>
              <a:rPr lang="fr-FR" dirty="0"/>
            </a:br>
            <a:r>
              <a:rPr lang="fr-FR" dirty="0" err="1">
                <a:solidFill>
                  <a:srgbClr val="0070C0"/>
                </a:solidFill>
              </a:rPr>
              <a:t>Map</a:t>
            </a:r>
            <a:r>
              <a:rPr lang="fr-FR" dirty="0">
                <a:solidFill>
                  <a:srgbClr val="0070C0"/>
                </a:solidFill>
              </a:rPr>
              <a:t>&lt;String, String&gt; </a:t>
            </a:r>
            <a:r>
              <a:rPr lang="fr-FR" dirty="0" err="1">
                <a:solidFill>
                  <a:srgbClr val="0070C0"/>
                </a:solidFill>
              </a:rPr>
              <a:t>map</a:t>
            </a:r>
            <a:r>
              <a:rPr lang="fr-FR" dirty="0">
                <a:solidFill>
                  <a:srgbClr val="0070C0"/>
                </a:solidFill>
              </a:rPr>
              <a:t> = new </a:t>
            </a:r>
            <a:r>
              <a:rPr lang="fr-FR" dirty="0" err="1">
                <a:solidFill>
                  <a:srgbClr val="0070C0"/>
                </a:solidFill>
              </a:rPr>
              <a:t>HashMap</a:t>
            </a:r>
            <a:r>
              <a:rPr lang="fr-FR" dirty="0">
                <a:solidFill>
                  <a:srgbClr val="0070C0"/>
                </a:solidFill>
              </a:rPr>
              <a:t>&lt;&gt;();</a:t>
            </a:r>
            <a:br>
              <a:rPr lang="fr-FR" dirty="0">
                <a:solidFill>
                  <a:srgbClr val="0070C0"/>
                </a:solidFill>
              </a:rPr>
            </a:br>
            <a:r>
              <a:rPr lang="fr-FR" dirty="0" err="1">
                <a:solidFill>
                  <a:srgbClr val="0070C0"/>
                </a:solidFill>
              </a:rPr>
              <a:t>BiConsumer</a:t>
            </a:r>
            <a:r>
              <a:rPr lang="fr-FR" dirty="0">
                <a:solidFill>
                  <a:srgbClr val="0070C0"/>
                </a:solidFill>
              </a:rPr>
              <a:t>&lt;String, String&gt; b1 = </a:t>
            </a:r>
            <a:r>
              <a:rPr lang="fr-FR" dirty="0" err="1">
                <a:solidFill>
                  <a:srgbClr val="0070C0"/>
                </a:solidFill>
              </a:rPr>
              <a:t>map</a:t>
            </a:r>
            <a:r>
              <a:rPr lang="fr-FR" dirty="0">
                <a:solidFill>
                  <a:srgbClr val="0070C0"/>
                </a:solidFill>
              </a:rPr>
              <a:t>::put;</a:t>
            </a:r>
            <a:br>
              <a:rPr lang="fr-FR" dirty="0">
                <a:solidFill>
                  <a:srgbClr val="0070C0"/>
                </a:solidFill>
              </a:rPr>
            </a:br>
            <a:r>
              <a:rPr lang="fr-FR" dirty="0" err="1">
                <a:solidFill>
                  <a:srgbClr val="0070C0"/>
                </a:solidFill>
              </a:rPr>
              <a:t>BiConsumer</a:t>
            </a:r>
            <a:r>
              <a:rPr lang="fr-FR" dirty="0">
                <a:solidFill>
                  <a:srgbClr val="0070C0"/>
                </a:solidFill>
              </a:rPr>
              <a:t>&lt;String, String&gt; b2 = (k, v) -&gt; </a:t>
            </a:r>
            <a:r>
              <a:rPr lang="fr-FR" dirty="0" err="1">
                <a:solidFill>
                  <a:srgbClr val="0070C0"/>
                </a:solidFill>
              </a:rPr>
              <a:t>map.put</a:t>
            </a:r>
            <a:r>
              <a:rPr lang="fr-FR" dirty="0">
                <a:solidFill>
                  <a:srgbClr val="0070C0"/>
                </a:solidFill>
              </a:rPr>
              <a:t>(k, v);</a:t>
            </a:r>
            <a:br>
              <a:rPr lang="fr-FR" dirty="0">
                <a:solidFill>
                  <a:srgbClr val="0070C0"/>
                </a:solidFill>
              </a:rPr>
            </a:br>
            <a:r>
              <a:rPr lang="fr-FR" dirty="0">
                <a:solidFill>
                  <a:srgbClr val="0070C0"/>
                </a:solidFill>
              </a:rPr>
              <a:t>b1.accept("</a:t>
            </a:r>
            <a:r>
              <a:rPr lang="fr-FR" dirty="0" err="1">
                <a:solidFill>
                  <a:srgbClr val="0070C0"/>
                </a:solidFill>
              </a:rPr>
              <a:t>chicken</a:t>
            </a:r>
            <a:r>
              <a:rPr lang="fr-FR" dirty="0">
                <a:solidFill>
                  <a:srgbClr val="0070C0"/>
                </a:solidFill>
              </a:rPr>
              <a:t>", "</a:t>
            </a:r>
            <a:r>
              <a:rPr lang="fr-FR" dirty="0" err="1">
                <a:solidFill>
                  <a:srgbClr val="0070C0"/>
                </a:solidFill>
              </a:rPr>
              <a:t>Cluck</a:t>
            </a:r>
            <a:r>
              <a:rPr lang="fr-FR" dirty="0">
                <a:solidFill>
                  <a:srgbClr val="0070C0"/>
                </a:solidFill>
              </a:rPr>
              <a:t>");</a:t>
            </a:r>
            <a:br>
              <a:rPr lang="fr-FR" dirty="0">
                <a:solidFill>
                  <a:srgbClr val="0070C0"/>
                </a:solidFill>
              </a:rPr>
            </a:br>
            <a:r>
              <a:rPr lang="fr-FR" dirty="0">
                <a:solidFill>
                  <a:srgbClr val="0070C0"/>
                </a:solidFill>
              </a:rPr>
              <a:t>b2.accept("</a:t>
            </a:r>
            <a:r>
              <a:rPr lang="fr-FR" dirty="0" err="1">
                <a:solidFill>
                  <a:srgbClr val="0070C0"/>
                </a:solidFill>
              </a:rPr>
              <a:t>chick</a:t>
            </a:r>
            <a:r>
              <a:rPr lang="fr-FR" dirty="0">
                <a:solidFill>
                  <a:srgbClr val="0070C0"/>
                </a:solidFill>
              </a:rPr>
              <a:t>", "</a:t>
            </a:r>
            <a:r>
              <a:rPr lang="fr-FR" dirty="0" err="1">
                <a:solidFill>
                  <a:srgbClr val="0070C0"/>
                </a:solidFill>
              </a:rPr>
              <a:t>Tweep</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map</a:t>
            </a:r>
            <a:r>
              <a:rPr lang="fr-FR" dirty="0">
                <a:solidFill>
                  <a:srgbClr val="0070C0"/>
                </a:solidFill>
              </a:rPr>
              <a:t>); </a:t>
            </a:r>
          </a:p>
          <a:p>
            <a:r>
              <a:rPr lang="en-US" dirty="0"/>
              <a:t>The output is {chicken=Cluck, chick=</a:t>
            </a:r>
            <a:r>
              <a:rPr lang="en-US" dirty="0" err="1"/>
              <a:t>Tweep</a:t>
            </a:r>
            <a:r>
              <a:rPr lang="en-US" dirty="0"/>
              <a:t>}, which shows that a </a:t>
            </a:r>
            <a:r>
              <a:rPr lang="en-US" dirty="0" err="1"/>
              <a:t>BiConsumer</a:t>
            </a:r>
            <a:r>
              <a:rPr lang="en-US" dirty="0"/>
              <a:t> can use</a:t>
            </a:r>
            <a:br>
              <a:rPr lang="en-US" dirty="0"/>
            </a:br>
            <a:r>
              <a:rPr lang="en-US" dirty="0"/>
              <a:t>the same type for both the T and U generic parameters.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18</a:t>
            </a:fld>
            <a:endParaRPr lang="fr-FR"/>
          </a:p>
        </p:txBody>
      </p:sp>
    </p:spTree>
    <p:extLst>
      <p:ext uri="{BB962C8B-B14F-4D97-AF65-F5344CB8AC3E}">
        <p14:creationId xmlns:p14="http://schemas.microsoft.com/office/powerpoint/2010/main" val="1542466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940850"/>
          </a:xfrm>
        </p:spPr>
        <p:txBody>
          <a:bodyPr>
            <a:normAutofit fontScale="92500" lnSpcReduction="20000"/>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en-US" dirty="0"/>
              <a:t>You’ve been using Predicate since the OCA, and you saw it again more recently with</a:t>
            </a:r>
            <a:br>
              <a:rPr lang="en-US" dirty="0"/>
            </a:br>
            <a:r>
              <a:rPr lang="en-US" dirty="0" err="1">
                <a:solidFill>
                  <a:srgbClr val="FF0000"/>
                </a:solidFill>
              </a:rPr>
              <a:t>removeIf</a:t>
            </a:r>
            <a:r>
              <a:rPr lang="en-US" dirty="0">
                <a:solidFill>
                  <a:srgbClr val="FF0000"/>
                </a:solidFill>
              </a:rPr>
              <a:t>() </a:t>
            </a:r>
            <a:r>
              <a:rPr lang="en-US" dirty="0"/>
              <a:t>in Chapter 3. </a:t>
            </a:r>
            <a:r>
              <a:rPr lang="en-US" dirty="0">
                <a:solidFill>
                  <a:srgbClr val="FF0000"/>
                </a:solidFill>
              </a:rPr>
              <a:t>Predicate</a:t>
            </a:r>
            <a:r>
              <a:rPr lang="en-US" dirty="0"/>
              <a:t> is often used when </a:t>
            </a:r>
            <a:r>
              <a:rPr lang="en-US" dirty="0">
                <a:solidFill>
                  <a:srgbClr val="FF0000"/>
                </a:solidFill>
              </a:rPr>
              <a:t>filtering</a:t>
            </a:r>
            <a:r>
              <a:rPr lang="en-US" dirty="0"/>
              <a:t> or </a:t>
            </a:r>
            <a:r>
              <a:rPr lang="en-US" dirty="0">
                <a:solidFill>
                  <a:srgbClr val="FF0000"/>
                </a:solidFill>
              </a:rPr>
              <a:t>matching</a:t>
            </a:r>
            <a:r>
              <a:rPr lang="en-US" dirty="0"/>
              <a:t>. Both are</a:t>
            </a:r>
            <a:br>
              <a:rPr lang="en-US" dirty="0"/>
            </a:br>
            <a:r>
              <a:rPr lang="en-US" dirty="0"/>
              <a:t>very common operations. A </a:t>
            </a:r>
            <a:r>
              <a:rPr lang="en-US" dirty="0" err="1">
                <a:solidFill>
                  <a:srgbClr val="FF0000"/>
                </a:solidFill>
              </a:rPr>
              <a:t>BiPredicate</a:t>
            </a:r>
            <a:r>
              <a:rPr lang="en-US" dirty="0"/>
              <a:t> is just like a </a:t>
            </a:r>
            <a:r>
              <a:rPr lang="en-US" dirty="0">
                <a:solidFill>
                  <a:srgbClr val="FF0000"/>
                </a:solidFill>
              </a:rPr>
              <a:t>Predicate</a:t>
            </a:r>
            <a:r>
              <a:rPr lang="en-US" dirty="0"/>
              <a:t> except that it takes two</a:t>
            </a:r>
            <a:br>
              <a:rPr lang="en-US" dirty="0"/>
            </a:br>
            <a:r>
              <a:rPr lang="en-US" dirty="0"/>
              <a:t>parameters instead of one. Omitting any </a:t>
            </a:r>
            <a:r>
              <a:rPr lang="en-US" b="1" i="1" dirty="0">
                <a:solidFill>
                  <a:srgbClr val="FF0000"/>
                </a:solidFill>
              </a:rPr>
              <a:t>default</a:t>
            </a:r>
            <a:r>
              <a:rPr lang="en-US" dirty="0"/>
              <a:t> or </a:t>
            </a:r>
            <a:r>
              <a:rPr lang="en-US" b="1" i="1" dirty="0">
                <a:solidFill>
                  <a:srgbClr val="FF0000"/>
                </a:solidFill>
              </a:rPr>
              <a:t>static</a:t>
            </a:r>
            <a:r>
              <a:rPr lang="en-US" dirty="0"/>
              <a:t> methods, the interfaces are</a:t>
            </a:r>
            <a:br>
              <a:rPr lang="en-US" dirty="0"/>
            </a:br>
            <a:r>
              <a:rPr lang="en-US" dirty="0"/>
              <a:t>defined as follows:</a:t>
            </a:r>
            <a:br>
              <a:rPr lang="en-US" dirty="0"/>
            </a:br>
            <a:r>
              <a:rPr lang="en-US" dirty="0">
                <a:solidFill>
                  <a:srgbClr val="0070C0"/>
                </a:solidFill>
              </a:rPr>
              <a:t>@</a:t>
            </a:r>
            <a:r>
              <a:rPr lang="en-US" dirty="0" err="1">
                <a:solidFill>
                  <a:srgbClr val="0070C0"/>
                </a:solidFill>
              </a:rPr>
              <a:t>FunctionalInterface</a:t>
            </a:r>
            <a:r>
              <a:rPr lang="en-US" dirty="0">
                <a:solidFill>
                  <a:srgbClr val="0070C0"/>
                </a:solidFill>
              </a:rPr>
              <a:t> public interface Predicate&lt;T&gt; {</a:t>
            </a:r>
            <a:br>
              <a:rPr lang="en-US" dirty="0">
                <a:solidFill>
                  <a:srgbClr val="0070C0"/>
                </a:solidFill>
              </a:rPr>
            </a:br>
            <a:r>
              <a:rPr lang="en-US" dirty="0" err="1">
                <a:solidFill>
                  <a:srgbClr val="0070C0"/>
                </a:solidFill>
              </a:rPr>
              <a:t>boolean</a:t>
            </a:r>
            <a:r>
              <a:rPr lang="en-US" dirty="0">
                <a:solidFill>
                  <a:srgbClr val="0070C0"/>
                </a:solidFill>
              </a:rPr>
              <a:t> test(T t);</a:t>
            </a:r>
            <a:br>
              <a:rPr lang="en-US" dirty="0">
                <a:solidFill>
                  <a:srgbClr val="0070C0"/>
                </a:solidFill>
              </a:rPr>
            </a:br>
            <a:r>
              <a:rPr lang="en-US" dirty="0">
                <a:solidFill>
                  <a:srgbClr val="0070C0"/>
                </a:solidFill>
              </a:rPr>
              <a:t>}</a:t>
            </a:r>
            <a:br>
              <a:rPr lang="en-US" dirty="0">
                <a:solidFill>
                  <a:srgbClr val="0070C0"/>
                </a:solidFill>
              </a:rPr>
            </a:br>
            <a:r>
              <a:rPr lang="en-US" dirty="0">
                <a:solidFill>
                  <a:srgbClr val="0070C0"/>
                </a:solidFill>
              </a:rPr>
              <a:t>@</a:t>
            </a:r>
            <a:r>
              <a:rPr lang="en-US" dirty="0" err="1">
                <a:solidFill>
                  <a:srgbClr val="0070C0"/>
                </a:solidFill>
              </a:rPr>
              <a:t>FunctionalInterface</a:t>
            </a:r>
            <a:r>
              <a:rPr lang="en-US" dirty="0">
                <a:solidFill>
                  <a:srgbClr val="0070C0"/>
                </a:solidFill>
              </a:rPr>
              <a:t> public interface </a:t>
            </a:r>
            <a:r>
              <a:rPr lang="en-US" dirty="0" err="1">
                <a:solidFill>
                  <a:srgbClr val="0070C0"/>
                </a:solidFill>
              </a:rPr>
              <a:t>BiPredicate</a:t>
            </a:r>
            <a:r>
              <a:rPr lang="en-US" dirty="0">
                <a:solidFill>
                  <a:srgbClr val="0070C0"/>
                </a:solidFill>
              </a:rPr>
              <a:t>&lt;T, U&gt; {</a:t>
            </a:r>
            <a:br>
              <a:rPr lang="en-US" dirty="0">
                <a:solidFill>
                  <a:srgbClr val="0070C0"/>
                </a:solidFill>
              </a:rPr>
            </a:br>
            <a:r>
              <a:rPr lang="en-US" dirty="0" err="1">
                <a:solidFill>
                  <a:srgbClr val="0070C0"/>
                </a:solidFill>
              </a:rPr>
              <a:t>boolean</a:t>
            </a:r>
            <a:r>
              <a:rPr lang="en-US" dirty="0">
                <a:solidFill>
                  <a:srgbClr val="0070C0"/>
                </a:solidFill>
              </a:rPr>
              <a:t> test(T </a:t>
            </a:r>
            <a:r>
              <a:rPr lang="en-US" dirty="0" err="1">
                <a:solidFill>
                  <a:srgbClr val="0070C0"/>
                </a:solidFill>
              </a:rPr>
              <a:t>t</a:t>
            </a:r>
            <a:r>
              <a:rPr lang="en-US" dirty="0">
                <a:solidFill>
                  <a:srgbClr val="0070C0"/>
                </a:solidFill>
              </a:rPr>
              <a:t>, U u);</a:t>
            </a:r>
            <a:br>
              <a:rPr lang="en-US" dirty="0">
                <a:solidFill>
                  <a:srgbClr val="0070C0"/>
                </a:solidFill>
              </a:rPr>
            </a:br>
            <a:r>
              <a:rPr lang="en-US" dirty="0">
                <a:solidFill>
                  <a:srgbClr val="0070C0"/>
                </a:solidFill>
              </a:rPr>
              <a:t>}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19</a:t>
            </a:fld>
            <a:endParaRPr lang="fr-FR"/>
          </a:p>
        </p:txBody>
      </p:sp>
    </p:spTree>
    <p:extLst>
      <p:ext uri="{BB962C8B-B14F-4D97-AF65-F5344CB8AC3E}">
        <p14:creationId xmlns:p14="http://schemas.microsoft.com/office/powerpoint/2010/main" val="3544182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dirty="0">
                <a:solidFill>
                  <a:schemeClr val="tx1"/>
                </a:solidFill>
              </a:rPr>
              <a:t> </a:t>
            </a:r>
            <a:r>
              <a:rPr lang="fr-FR" dirty="0" smtClean="0">
                <a:solidFill>
                  <a:schemeClr val="tx1"/>
                </a:solidFill>
              </a:rPr>
              <a:t>8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lstStyle/>
          <a:p>
            <a:r>
              <a:rPr lang="en-US" b="1" dirty="0"/>
              <a:t>The OCP exam topics covered in this chapter include the following:</a:t>
            </a:r>
            <a:r>
              <a:rPr lang="en-US" dirty="0"/>
              <a:t> </a:t>
            </a:r>
            <a:br>
              <a:rPr lang="en-US" dirty="0"/>
            </a:br>
            <a:r>
              <a:rPr lang="en-US" b="1" dirty="0">
                <a:solidFill>
                  <a:srgbClr val="FF0000"/>
                </a:solidFill>
              </a:rPr>
              <a:t>Generics and Collections</a:t>
            </a:r>
            <a:r>
              <a:rPr lang="en-US" b="1" dirty="0"/>
              <a:t/>
            </a:r>
            <a:br>
              <a:rPr lang="en-US" b="1" dirty="0"/>
            </a:br>
            <a:r>
              <a:rPr lang="en-US" dirty="0"/>
              <a:t>■ Collections Streams and Filters</a:t>
            </a:r>
            <a:br>
              <a:rPr lang="en-US" dirty="0"/>
            </a:br>
            <a:r>
              <a:rPr lang="en-US" dirty="0"/>
              <a:t>■ Iterate using </a:t>
            </a:r>
            <a:r>
              <a:rPr lang="en-US" dirty="0" err="1"/>
              <a:t>forEach</a:t>
            </a:r>
            <a:r>
              <a:rPr lang="en-US" dirty="0"/>
              <a:t> methods of Streams and List</a:t>
            </a:r>
            <a:br>
              <a:rPr lang="en-US" dirty="0"/>
            </a:br>
            <a:r>
              <a:rPr lang="en-US" dirty="0"/>
              <a:t>■ Describe Stream interface and Stream pipeline</a:t>
            </a:r>
            <a:br>
              <a:rPr lang="en-US" dirty="0"/>
            </a:br>
            <a:r>
              <a:rPr lang="en-US" dirty="0"/>
              <a:t>■ Use method references with Streams </a:t>
            </a:r>
            <a:br>
              <a:rPr lang="en-US" dirty="0"/>
            </a:b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a:t>
            </a:fld>
            <a:endParaRPr lang="fr-FR"/>
          </a:p>
        </p:txBody>
      </p:sp>
    </p:spTree>
    <p:extLst>
      <p:ext uri="{BB962C8B-B14F-4D97-AF65-F5344CB8AC3E}">
        <p14:creationId xmlns:p14="http://schemas.microsoft.com/office/powerpoint/2010/main" val="2538462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940850"/>
          </a:xfrm>
        </p:spPr>
        <p:txBody>
          <a:bodyPr>
            <a:normAutofit/>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en-US" dirty="0"/>
              <a:t>It should be old news by now that you can use a Predicate to test a condition:</a:t>
            </a:r>
            <a:br>
              <a:rPr lang="en-US" dirty="0"/>
            </a:br>
            <a:r>
              <a:rPr lang="en-US" dirty="0">
                <a:solidFill>
                  <a:srgbClr val="0070C0"/>
                </a:solidFill>
              </a:rPr>
              <a:t>Predicate&lt;String&gt; p1 = String::</a:t>
            </a:r>
            <a:r>
              <a:rPr lang="en-US" dirty="0" err="1">
                <a:solidFill>
                  <a:srgbClr val="0070C0"/>
                </a:solidFill>
              </a:rPr>
              <a:t>isEmpty</a:t>
            </a:r>
            <a:r>
              <a:rPr lang="en-US" dirty="0">
                <a:solidFill>
                  <a:srgbClr val="0070C0"/>
                </a:solidFill>
              </a:rPr>
              <a:t>;</a:t>
            </a:r>
            <a:br>
              <a:rPr lang="en-US" dirty="0">
                <a:solidFill>
                  <a:srgbClr val="0070C0"/>
                </a:solidFill>
              </a:rPr>
            </a:br>
            <a:r>
              <a:rPr lang="en-US" dirty="0">
                <a:solidFill>
                  <a:srgbClr val="0070C0"/>
                </a:solidFill>
              </a:rPr>
              <a:t>Predicate&lt;String&gt; p2 = x -&gt; </a:t>
            </a:r>
            <a:r>
              <a:rPr lang="en-US" dirty="0" err="1">
                <a:solidFill>
                  <a:srgbClr val="0070C0"/>
                </a:solidFill>
              </a:rPr>
              <a:t>x.isEmpty</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(p1.test(""));</a:t>
            </a:r>
            <a:br>
              <a:rPr lang="en-US" dirty="0">
                <a:solidFill>
                  <a:srgbClr val="0070C0"/>
                </a:solidFill>
              </a:rPr>
            </a:br>
            <a:r>
              <a:rPr lang="en-US" dirty="0" err="1">
                <a:solidFill>
                  <a:srgbClr val="0070C0"/>
                </a:solidFill>
              </a:rPr>
              <a:t>System.out.println</a:t>
            </a:r>
            <a:r>
              <a:rPr lang="en-US" dirty="0">
                <a:solidFill>
                  <a:srgbClr val="0070C0"/>
                </a:solidFill>
              </a:rPr>
              <a:t>(p2.test(""));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20</a:t>
            </a:fld>
            <a:endParaRPr lang="fr-FR"/>
          </a:p>
        </p:txBody>
      </p:sp>
    </p:spTree>
    <p:extLst>
      <p:ext uri="{BB962C8B-B14F-4D97-AF65-F5344CB8AC3E}">
        <p14:creationId xmlns:p14="http://schemas.microsoft.com/office/powerpoint/2010/main" val="3581081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940850"/>
          </a:xfrm>
        </p:spPr>
        <p:txBody>
          <a:bodyPr>
            <a:normAutofit/>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fr-FR" dirty="0"/>
              <a:t>This </a:t>
            </a:r>
            <a:r>
              <a:rPr lang="fr-FR" dirty="0" err="1"/>
              <a:t>prints</a:t>
            </a:r>
            <a:r>
              <a:rPr lang="fr-FR" dirty="0"/>
              <a:t> </a:t>
            </a:r>
            <a:r>
              <a:rPr lang="fr-FR" dirty="0" err="1"/>
              <a:t>true</a:t>
            </a:r>
            <a:r>
              <a:rPr lang="fr-FR" dirty="0"/>
              <a:t> </a:t>
            </a:r>
            <a:r>
              <a:rPr lang="fr-FR" dirty="0" err="1"/>
              <a:t>twice</a:t>
            </a:r>
            <a:r>
              <a:rPr lang="fr-FR" dirty="0"/>
              <a:t>. More </a:t>
            </a:r>
            <a:r>
              <a:rPr lang="fr-FR" dirty="0" err="1"/>
              <a:t>interesting</a:t>
            </a:r>
            <a:r>
              <a:rPr lang="fr-FR" dirty="0"/>
              <a:t> </a:t>
            </a:r>
            <a:r>
              <a:rPr lang="fr-FR" dirty="0" err="1"/>
              <a:t>is</a:t>
            </a:r>
            <a:r>
              <a:rPr lang="fr-FR" dirty="0"/>
              <a:t> a </a:t>
            </a:r>
            <a:r>
              <a:rPr lang="fr-FR" dirty="0" err="1"/>
              <a:t>BiPredicate</a:t>
            </a:r>
            <a:r>
              <a:rPr lang="fr-FR" dirty="0"/>
              <a:t>. This </a:t>
            </a:r>
            <a:r>
              <a:rPr lang="fr-FR" dirty="0" err="1"/>
              <a:t>example</a:t>
            </a:r>
            <a:r>
              <a:rPr lang="fr-FR" dirty="0"/>
              <a:t> </a:t>
            </a:r>
            <a:r>
              <a:rPr lang="fr-FR" dirty="0" err="1"/>
              <a:t>also</a:t>
            </a:r>
            <a:r>
              <a:rPr lang="fr-FR" dirty="0"/>
              <a:t> </a:t>
            </a:r>
            <a:r>
              <a:rPr lang="fr-FR" dirty="0" err="1"/>
              <a:t>prints</a:t>
            </a:r>
            <a:r>
              <a:rPr lang="fr-FR" dirty="0"/>
              <a:t> </a:t>
            </a:r>
            <a:r>
              <a:rPr lang="fr-FR" dirty="0" err="1"/>
              <a:t>true</a:t>
            </a:r>
            <a:r>
              <a:rPr lang="fr-FR" dirty="0"/>
              <a:t> </a:t>
            </a:r>
            <a:r>
              <a:rPr lang="fr-FR" dirty="0" err="1"/>
              <a:t>twice</a:t>
            </a:r>
            <a:r>
              <a:rPr lang="fr-FR" dirty="0"/>
              <a:t>:</a:t>
            </a:r>
            <a:br>
              <a:rPr lang="fr-FR" dirty="0"/>
            </a:br>
            <a:r>
              <a:rPr lang="fr-FR" dirty="0" err="1">
                <a:solidFill>
                  <a:srgbClr val="0070C0"/>
                </a:solidFill>
              </a:rPr>
              <a:t>BiPredicate</a:t>
            </a:r>
            <a:r>
              <a:rPr lang="fr-FR" dirty="0">
                <a:solidFill>
                  <a:srgbClr val="0070C0"/>
                </a:solidFill>
              </a:rPr>
              <a:t>&lt;String, String&gt; b1 = String::</a:t>
            </a:r>
            <a:r>
              <a:rPr lang="fr-FR" dirty="0" err="1">
                <a:solidFill>
                  <a:srgbClr val="0070C0"/>
                </a:solidFill>
              </a:rPr>
              <a:t>startsWith</a:t>
            </a:r>
            <a:r>
              <a:rPr lang="fr-FR" dirty="0">
                <a:solidFill>
                  <a:srgbClr val="0070C0"/>
                </a:solidFill>
              </a:rPr>
              <a:t>;</a:t>
            </a:r>
            <a:br>
              <a:rPr lang="fr-FR" dirty="0">
                <a:solidFill>
                  <a:srgbClr val="0070C0"/>
                </a:solidFill>
              </a:rPr>
            </a:br>
            <a:r>
              <a:rPr lang="fr-FR" dirty="0" err="1">
                <a:solidFill>
                  <a:srgbClr val="0070C0"/>
                </a:solidFill>
              </a:rPr>
              <a:t>BiPredicate</a:t>
            </a:r>
            <a:r>
              <a:rPr lang="fr-FR" dirty="0">
                <a:solidFill>
                  <a:srgbClr val="0070C0"/>
                </a:solidFill>
              </a:rPr>
              <a:t>&lt;String, String&gt; b2 = (string, </a:t>
            </a:r>
            <a:r>
              <a:rPr lang="fr-FR" dirty="0" err="1">
                <a:solidFill>
                  <a:srgbClr val="0070C0"/>
                </a:solidFill>
              </a:rPr>
              <a:t>prefix</a:t>
            </a:r>
            <a:r>
              <a:rPr lang="fr-FR" dirty="0">
                <a:solidFill>
                  <a:srgbClr val="0070C0"/>
                </a:solidFill>
              </a:rPr>
              <a:t>) -&gt; </a:t>
            </a:r>
            <a:r>
              <a:rPr lang="fr-FR" dirty="0" err="1">
                <a:solidFill>
                  <a:srgbClr val="0070C0"/>
                </a:solidFill>
              </a:rPr>
              <a:t>string.startsWith</a:t>
            </a:r>
            <a:r>
              <a:rPr lang="fr-FR" dirty="0">
                <a:solidFill>
                  <a:srgbClr val="0070C0"/>
                </a:solidFill>
              </a:rPr>
              <a:t>(</a:t>
            </a:r>
            <a:r>
              <a:rPr lang="fr-FR" dirty="0" err="1">
                <a:solidFill>
                  <a:srgbClr val="0070C0"/>
                </a:solidFill>
              </a:rPr>
              <a:t>prefix</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(b1.test("</a:t>
            </a:r>
            <a:r>
              <a:rPr lang="fr-FR" dirty="0" err="1">
                <a:solidFill>
                  <a:srgbClr val="0070C0"/>
                </a:solidFill>
              </a:rPr>
              <a:t>chicken</a:t>
            </a:r>
            <a:r>
              <a:rPr lang="fr-FR" dirty="0">
                <a:solidFill>
                  <a:srgbClr val="0070C0"/>
                </a:solidFill>
              </a:rPr>
              <a:t>", "</a:t>
            </a:r>
            <a:r>
              <a:rPr lang="fr-FR" dirty="0" err="1">
                <a:solidFill>
                  <a:srgbClr val="0070C0"/>
                </a:solidFill>
              </a:rPr>
              <a:t>chick</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(b2.test("</a:t>
            </a:r>
            <a:r>
              <a:rPr lang="fr-FR" dirty="0" err="1">
                <a:solidFill>
                  <a:srgbClr val="0070C0"/>
                </a:solidFill>
              </a:rPr>
              <a:t>chicken</a:t>
            </a:r>
            <a:r>
              <a:rPr lang="fr-FR" dirty="0">
                <a:solidFill>
                  <a:srgbClr val="0070C0"/>
                </a:solidFill>
              </a:rPr>
              <a:t>", "</a:t>
            </a:r>
            <a:r>
              <a:rPr lang="fr-FR" dirty="0" err="1">
                <a:solidFill>
                  <a:srgbClr val="0070C0"/>
                </a:solidFill>
              </a:rPr>
              <a:t>chick</a:t>
            </a:r>
            <a:r>
              <a:rPr lang="fr-FR" dirty="0">
                <a:solidFill>
                  <a:srgbClr val="0070C0"/>
                </a:solidFill>
              </a:rPr>
              <a:t>")); </a:t>
            </a:r>
            <a:br>
              <a:rPr lang="fr-FR" dirty="0">
                <a:solidFill>
                  <a:srgbClr val="0070C0"/>
                </a:solidFill>
              </a:rPr>
            </a:br>
            <a:r>
              <a:rPr lang="en-US" dirty="0"/>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21</a:t>
            </a:fld>
            <a:endParaRPr lang="fr-FR"/>
          </a:p>
        </p:txBody>
      </p:sp>
    </p:spTree>
    <p:extLst>
      <p:ext uri="{BB962C8B-B14F-4D97-AF65-F5344CB8AC3E}">
        <p14:creationId xmlns:p14="http://schemas.microsoft.com/office/powerpoint/2010/main" val="4217904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940850"/>
          </a:xfrm>
        </p:spPr>
        <p:txBody>
          <a:bodyPr>
            <a:normAutofit fontScale="92500"/>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en-US" dirty="0"/>
              <a:t>The method reference combines two techniques that you’ve already seen. </a:t>
            </a:r>
            <a:r>
              <a:rPr lang="en-US" dirty="0" err="1"/>
              <a:t>startsWith</a:t>
            </a:r>
            <a:r>
              <a:rPr lang="en-US" dirty="0"/>
              <a:t>()</a:t>
            </a:r>
            <a:br>
              <a:rPr lang="en-US" dirty="0"/>
            </a:br>
            <a:r>
              <a:rPr lang="en-US" dirty="0"/>
              <a:t>is an instance method. This means that the first parameter in the lambda is used</a:t>
            </a:r>
            <a:br>
              <a:rPr lang="en-US" dirty="0"/>
            </a:br>
            <a:r>
              <a:rPr lang="en-US" dirty="0"/>
              <a:t>as the instance on which to call the method. The second parameter is passed to the</a:t>
            </a:r>
            <a:br>
              <a:rPr lang="en-US" dirty="0"/>
            </a:br>
            <a:r>
              <a:rPr lang="en-US" dirty="0" err="1"/>
              <a:t>startsWith</a:t>
            </a:r>
            <a:r>
              <a:rPr lang="en-US" dirty="0"/>
              <a:t>() method itself. </a:t>
            </a:r>
            <a:r>
              <a:rPr lang="en-US" i="1" dirty="0">
                <a:solidFill>
                  <a:srgbClr val="0070C0"/>
                </a:solidFill>
              </a:rPr>
              <a:t>This is another example of how method references save a</a:t>
            </a:r>
            <a:br>
              <a:rPr lang="en-US" i="1" dirty="0">
                <a:solidFill>
                  <a:srgbClr val="0070C0"/>
                </a:solidFill>
              </a:rPr>
            </a:br>
            <a:r>
              <a:rPr lang="en-US" i="1" dirty="0">
                <a:solidFill>
                  <a:srgbClr val="0070C0"/>
                </a:solidFill>
              </a:rPr>
              <a:t>good bit of typing</a:t>
            </a:r>
            <a:r>
              <a:rPr lang="en-US" dirty="0"/>
              <a:t>. The downside is that they are </a:t>
            </a:r>
            <a:r>
              <a:rPr lang="en-US" u="sng" dirty="0">
                <a:solidFill>
                  <a:srgbClr val="FF0000"/>
                </a:solidFill>
              </a:rPr>
              <a:t>less explicit</a:t>
            </a:r>
            <a:r>
              <a:rPr lang="en-US" dirty="0"/>
              <a:t>, and you really have to</a:t>
            </a:r>
            <a:br>
              <a:rPr lang="en-US" dirty="0"/>
            </a:br>
            <a:r>
              <a:rPr lang="en-US" dirty="0"/>
              <a:t>understand what is going on! </a:t>
            </a:r>
            <a:br>
              <a:rPr lang="en-US" dirty="0"/>
            </a:br>
            <a:r>
              <a:rPr lang="fr-FR" dirty="0">
                <a:solidFill>
                  <a:srgbClr val="0070C0"/>
                </a:solidFill>
              </a:rPr>
              <a:t/>
            </a:r>
            <a:br>
              <a:rPr lang="fr-FR" dirty="0">
                <a:solidFill>
                  <a:srgbClr val="0070C0"/>
                </a:solidFill>
              </a:rPr>
            </a:br>
            <a:r>
              <a:rPr lang="en-US" dirty="0"/>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22</a:t>
            </a:fld>
            <a:endParaRPr lang="fr-FR"/>
          </a:p>
        </p:txBody>
      </p:sp>
    </p:spTree>
    <p:extLst>
      <p:ext uri="{BB962C8B-B14F-4D97-AF65-F5344CB8AC3E}">
        <p14:creationId xmlns:p14="http://schemas.microsoft.com/office/powerpoint/2010/main" val="1260468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275832"/>
          </a:xfrm>
        </p:spPr>
        <p:txBody>
          <a:bodyPr>
            <a:normAutofit/>
          </a:bodyPr>
          <a:lstStyle/>
          <a:p>
            <a:r>
              <a:rPr lang="en-US" b="1" dirty="0">
                <a:solidFill>
                  <a:srgbClr val="0070C0"/>
                </a:solidFill>
              </a:rPr>
              <a:t>4-</a:t>
            </a:r>
            <a:r>
              <a:rPr lang="fr-FR" b="1" dirty="0"/>
              <a:t> </a:t>
            </a:r>
            <a:r>
              <a:rPr lang="fr-FR" b="1" dirty="0" err="1">
                <a:solidFill>
                  <a:srgbClr val="0070C0"/>
                </a:solidFill>
              </a:rPr>
              <a:t>Implementing</a:t>
            </a:r>
            <a:r>
              <a:rPr lang="fr-FR" b="1" dirty="0">
                <a:solidFill>
                  <a:srgbClr val="0070C0"/>
                </a:solidFill>
              </a:rPr>
              <a:t> </a:t>
            </a:r>
            <a:r>
              <a:rPr lang="fr-FR" b="1" i="1" dirty="0" err="1">
                <a:solidFill>
                  <a:srgbClr val="0070C0"/>
                </a:solidFill>
              </a:rPr>
              <a:t>Function</a:t>
            </a:r>
            <a:r>
              <a:rPr lang="fr-FR" b="1" i="1" dirty="0">
                <a:solidFill>
                  <a:srgbClr val="0070C0"/>
                </a:solidFill>
              </a:rPr>
              <a:t> </a:t>
            </a:r>
            <a:r>
              <a:rPr lang="fr-FR" b="1" dirty="0">
                <a:solidFill>
                  <a:srgbClr val="0070C0"/>
                </a:solidFill>
              </a:rPr>
              <a:t>and </a:t>
            </a:r>
            <a:r>
              <a:rPr lang="fr-FR" b="1" i="1" dirty="0" err="1">
                <a:solidFill>
                  <a:srgbClr val="0070C0"/>
                </a:solidFill>
              </a:rPr>
              <a:t>BiFunction</a:t>
            </a:r>
            <a:r>
              <a:rPr lang="fr-FR" dirty="0">
                <a:solidFill>
                  <a:srgbClr val="0070C0"/>
                </a:solidFill>
              </a:rPr>
              <a:t> </a:t>
            </a:r>
            <a:r>
              <a:rPr lang="fr-FR" dirty="0"/>
              <a:t/>
            </a:r>
            <a:br>
              <a:rPr lang="fr-FR" dirty="0"/>
            </a:br>
            <a:r>
              <a:rPr lang="en-US" dirty="0"/>
              <a:t>A Function is responsible for turning one parameter into a value of a potentially different type and returning it. Similarly, a </a:t>
            </a:r>
            <a:r>
              <a:rPr lang="en-US" dirty="0" err="1"/>
              <a:t>BiFunction</a:t>
            </a:r>
            <a:r>
              <a:rPr lang="en-US" dirty="0"/>
              <a:t> is responsible for turning two parameters into a value and returning it. Omitting any </a:t>
            </a:r>
            <a:r>
              <a:rPr lang="en-US" b="1" i="1" dirty="0">
                <a:solidFill>
                  <a:srgbClr val="FF0000"/>
                </a:solidFill>
              </a:rPr>
              <a:t>default</a:t>
            </a:r>
            <a:r>
              <a:rPr lang="en-US" dirty="0"/>
              <a:t> or </a:t>
            </a:r>
            <a:r>
              <a:rPr lang="en-US" b="1" i="1" dirty="0">
                <a:solidFill>
                  <a:srgbClr val="FF0000"/>
                </a:solidFill>
              </a:rPr>
              <a:t>static</a:t>
            </a:r>
            <a:r>
              <a:rPr lang="en-US" dirty="0"/>
              <a:t> methods, the interfaces are defined as the following:</a:t>
            </a:r>
            <a:br>
              <a:rPr lang="en-US" dirty="0"/>
            </a:br>
            <a:r>
              <a:rPr lang="en-US" dirty="0">
                <a:solidFill>
                  <a:srgbClr val="0070C0"/>
                </a:solidFill>
              </a:rPr>
              <a:t>@</a:t>
            </a:r>
            <a:r>
              <a:rPr lang="en-US" dirty="0" err="1">
                <a:solidFill>
                  <a:srgbClr val="0070C0"/>
                </a:solidFill>
              </a:rPr>
              <a:t>FunctionalInterface</a:t>
            </a:r>
            <a:r>
              <a:rPr lang="en-US" dirty="0">
                <a:solidFill>
                  <a:srgbClr val="0070C0"/>
                </a:solidFill>
              </a:rPr>
              <a:t> public interface Function&lt;T, R&gt; {</a:t>
            </a:r>
            <a:br>
              <a:rPr lang="en-US" dirty="0">
                <a:solidFill>
                  <a:srgbClr val="0070C0"/>
                </a:solidFill>
              </a:rPr>
            </a:br>
            <a:r>
              <a:rPr lang="en-US" dirty="0">
                <a:solidFill>
                  <a:srgbClr val="0070C0"/>
                </a:solidFill>
              </a:rPr>
              <a:t>R apply(T t); </a:t>
            </a:r>
          </a:p>
          <a:p>
            <a:pPr marL="0" indent="0">
              <a:buNone/>
            </a:pPr>
            <a:r>
              <a:rPr lang="en-US"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23</a:t>
            </a:fld>
            <a:endParaRPr lang="fr-FR"/>
          </a:p>
        </p:txBody>
      </p:sp>
    </p:spTree>
    <p:extLst>
      <p:ext uri="{BB962C8B-B14F-4D97-AF65-F5344CB8AC3E}">
        <p14:creationId xmlns:p14="http://schemas.microsoft.com/office/powerpoint/2010/main" val="1241372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580632"/>
          </a:xfrm>
        </p:spPr>
        <p:txBody>
          <a:bodyPr>
            <a:normAutofit lnSpcReduction="10000"/>
          </a:bodyPr>
          <a:lstStyle/>
          <a:p>
            <a:r>
              <a:rPr lang="en-US" b="1" dirty="0">
                <a:solidFill>
                  <a:srgbClr val="0070C0"/>
                </a:solidFill>
              </a:rPr>
              <a:t>4-</a:t>
            </a:r>
            <a:r>
              <a:rPr lang="fr-FR" b="1" dirty="0"/>
              <a:t> </a:t>
            </a:r>
            <a:r>
              <a:rPr lang="fr-FR" b="1" dirty="0" err="1">
                <a:solidFill>
                  <a:srgbClr val="0070C0"/>
                </a:solidFill>
              </a:rPr>
              <a:t>Implementing</a:t>
            </a:r>
            <a:r>
              <a:rPr lang="fr-FR" b="1" dirty="0">
                <a:solidFill>
                  <a:srgbClr val="0070C0"/>
                </a:solidFill>
              </a:rPr>
              <a:t> </a:t>
            </a:r>
            <a:r>
              <a:rPr lang="fr-FR" b="1" i="1" dirty="0" err="1">
                <a:solidFill>
                  <a:srgbClr val="0070C0"/>
                </a:solidFill>
              </a:rPr>
              <a:t>Function</a:t>
            </a:r>
            <a:r>
              <a:rPr lang="fr-FR" b="1" i="1" dirty="0">
                <a:solidFill>
                  <a:srgbClr val="0070C0"/>
                </a:solidFill>
              </a:rPr>
              <a:t> </a:t>
            </a:r>
            <a:r>
              <a:rPr lang="fr-FR" b="1" dirty="0">
                <a:solidFill>
                  <a:srgbClr val="0070C0"/>
                </a:solidFill>
              </a:rPr>
              <a:t>and </a:t>
            </a:r>
            <a:r>
              <a:rPr lang="fr-FR" b="1" i="1" dirty="0" err="1">
                <a:solidFill>
                  <a:srgbClr val="0070C0"/>
                </a:solidFill>
              </a:rPr>
              <a:t>BiFunction</a:t>
            </a:r>
            <a:r>
              <a:rPr lang="fr-FR" dirty="0">
                <a:solidFill>
                  <a:srgbClr val="0070C0"/>
                </a:solidFill>
              </a:rPr>
              <a:t> </a:t>
            </a:r>
            <a:r>
              <a:rPr lang="fr-FR" dirty="0"/>
              <a:t/>
            </a:r>
            <a:br>
              <a:rPr lang="fr-FR" dirty="0"/>
            </a:br>
            <a:r>
              <a:rPr lang="fr-FR" dirty="0">
                <a:solidFill>
                  <a:srgbClr val="0070C0"/>
                </a:solidFill>
              </a:rPr>
              <a:t>@</a:t>
            </a:r>
            <a:r>
              <a:rPr lang="fr-FR" dirty="0" err="1">
                <a:solidFill>
                  <a:srgbClr val="0070C0"/>
                </a:solidFill>
              </a:rPr>
              <a:t>FunctionalInterface</a:t>
            </a:r>
            <a:r>
              <a:rPr lang="fr-FR" dirty="0">
                <a:solidFill>
                  <a:srgbClr val="0070C0"/>
                </a:solidFill>
              </a:rPr>
              <a:t> public interface </a:t>
            </a:r>
            <a:r>
              <a:rPr lang="fr-FR" dirty="0" err="1">
                <a:solidFill>
                  <a:srgbClr val="0070C0"/>
                </a:solidFill>
              </a:rPr>
              <a:t>BiFunction</a:t>
            </a:r>
            <a:r>
              <a:rPr lang="fr-FR" dirty="0">
                <a:solidFill>
                  <a:srgbClr val="0070C0"/>
                </a:solidFill>
              </a:rPr>
              <a:t>&lt;T, U, R&gt; {</a:t>
            </a:r>
            <a:br>
              <a:rPr lang="fr-FR" dirty="0">
                <a:solidFill>
                  <a:srgbClr val="0070C0"/>
                </a:solidFill>
              </a:rPr>
            </a:br>
            <a:r>
              <a:rPr lang="fr-FR" dirty="0">
                <a:solidFill>
                  <a:srgbClr val="0070C0"/>
                </a:solidFill>
              </a:rPr>
              <a:t>R </a:t>
            </a:r>
            <a:r>
              <a:rPr lang="fr-FR" dirty="0" err="1">
                <a:solidFill>
                  <a:srgbClr val="0070C0"/>
                </a:solidFill>
              </a:rPr>
              <a:t>apply</a:t>
            </a:r>
            <a:r>
              <a:rPr lang="fr-FR" dirty="0">
                <a:solidFill>
                  <a:srgbClr val="0070C0"/>
                </a:solidFill>
              </a:rPr>
              <a:t>(T </a:t>
            </a:r>
            <a:r>
              <a:rPr lang="fr-FR" dirty="0" err="1">
                <a:solidFill>
                  <a:srgbClr val="0070C0"/>
                </a:solidFill>
              </a:rPr>
              <a:t>t</a:t>
            </a:r>
            <a:r>
              <a:rPr lang="fr-FR" dirty="0">
                <a:solidFill>
                  <a:srgbClr val="0070C0"/>
                </a:solidFill>
              </a:rPr>
              <a:t>, U </a:t>
            </a:r>
            <a:r>
              <a:rPr lang="fr-FR" dirty="0" err="1">
                <a:solidFill>
                  <a:srgbClr val="0070C0"/>
                </a:solidFill>
              </a:rPr>
              <a:t>u</a:t>
            </a:r>
            <a:r>
              <a:rPr lang="fr-FR" dirty="0">
                <a:solidFill>
                  <a:srgbClr val="0070C0"/>
                </a:solidFill>
              </a:rPr>
              <a:t>);</a:t>
            </a:r>
            <a:br>
              <a:rPr lang="fr-FR" dirty="0">
                <a:solidFill>
                  <a:srgbClr val="0070C0"/>
                </a:solidFill>
              </a:rPr>
            </a:br>
            <a:r>
              <a:rPr lang="fr-FR" dirty="0">
                <a:solidFill>
                  <a:srgbClr val="0070C0"/>
                </a:solidFill>
              </a:rPr>
              <a:t>}</a:t>
            </a:r>
            <a:r>
              <a:rPr lang="fr-FR" dirty="0"/>
              <a:t/>
            </a:r>
            <a:br>
              <a:rPr lang="fr-FR" dirty="0"/>
            </a:br>
            <a:r>
              <a:rPr lang="fr-FR" dirty="0"/>
              <a:t>For </a:t>
            </a:r>
            <a:r>
              <a:rPr lang="fr-FR" dirty="0" err="1"/>
              <a:t>example</a:t>
            </a:r>
            <a:r>
              <a:rPr lang="fr-FR" dirty="0"/>
              <a:t>, </a:t>
            </a:r>
            <a:r>
              <a:rPr lang="fr-FR" dirty="0" err="1"/>
              <a:t>this</a:t>
            </a:r>
            <a:r>
              <a:rPr lang="fr-FR" dirty="0"/>
              <a:t> </a:t>
            </a:r>
            <a:r>
              <a:rPr lang="fr-FR" dirty="0" err="1"/>
              <a:t>function</a:t>
            </a:r>
            <a:r>
              <a:rPr lang="fr-FR" dirty="0"/>
              <a:t> </a:t>
            </a:r>
            <a:r>
              <a:rPr lang="fr-FR" dirty="0" err="1"/>
              <a:t>converts</a:t>
            </a:r>
            <a:r>
              <a:rPr lang="fr-FR" dirty="0"/>
              <a:t> a String to the </a:t>
            </a:r>
            <a:r>
              <a:rPr lang="fr-FR" dirty="0" err="1"/>
              <a:t>length</a:t>
            </a:r>
            <a:r>
              <a:rPr lang="fr-FR" dirty="0"/>
              <a:t> of the String:</a:t>
            </a:r>
            <a:br>
              <a:rPr lang="fr-FR" dirty="0"/>
            </a:br>
            <a:r>
              <a:rPr lang="fr-FR" dirty="0" err="1">
                <a:solidFill>
                  <a:srgbClr val="0070C0"/>
                </a:solidFill>
              </a:rPr>
              <a:t>Function</a:t>
            </a:r>
            <a:r>
              <a:rPr lang="fr-FR" dirty="0">
                <a:solidFill>
                  <a:srgbClr val="0070C0"/>
                </a:solidFill>
              </a:rPr>
              <a:t>&lt;String, </a:t>
            </a:r>
            <a:r>
              <a:rPr lang="fr-FR" dirty="0" err="1">
                <a:solidFill>
                  <a:srgbClr val="0070C0"/>
                </a:solidFill>
              </a:rPr>
              <a:t>Integer</a:t>
            </a:r>
            <a:r>
              <a:rPr lang="fr-FR" dirty="0">
                <a:solidFill>
                  <a:srgbClr val="0070C0"/>
                </a:solidFill>
              </a:rPr>
              <a:t>&gt; f1 = String::</a:t>
            </a:r>
            <a:r>
              <a:rPr lang="fr-FR" dirty="0" err="1">
                <a:solidFill>
                  <a:srgbClr val="0070C0"/>
                </a:solidFill>
              </a:rPr>
              <a:t>length</a:t>
            </a:r>
            <a:r>
              <a:rPr lang="fr-FR" dirty="0">
                <a:solidFill>
                  <a:srgbClr val="0070C0"/>
                </a:solidFill>
              </a:rPr>
              <a:t>;</a:t>
            </a:r>
            <a:br>
              <a:rPr lang="fr-FR" dirty="0">
                <a:solidFill>
                  <a:srgbClr val="0070C0"/>
                </a:solidFill>
              </a:rPr>
            </a:br>
            <a:r>
              <a:rPr lang="fr-FR" dirty="0" err="1">
                <a:solidFill>
                  <a:srgbClr val="0070C0"/>
                </a:solidFill>
              </a:rPr>
              <a:t>Function</a:t>
            </a:r>
            <a:r>
              <a:rPr lang="fr-FR" dirty="0">
                <a:solidFill>
                  <a:srgbClr val="0070C0"/>
                </a:solidFill>
              </a:rPr>
              <a:t>&lt;String, </a:t>
            </a:r>
            <a:r>
              <a:rPr lang="fr-FR" dirty="0" err="1">
                <a:solidFill>
                  <a:srgbClr val="0070C0"/>
                </a:solidFill>
              </a:rPr>
              <a:t>Integer</a:t>
            </a:r>
            <a:r>
              <a:rPr lang="fr-FR" dirty="0">
                <a:solidFill>
                  <a:srgbClr val="0070C0"/>
                </a:solidFill>
              </a:rPr>
              <a:t>&gt; f2 = x -&gt; </a:t>
            </a:r>
            <a:r>
              <a:rPr lang="fr-FR" dirty="0" err="1">
                <a:solidFill>
                  <a:srgbClr val="0070C0"/>
                </a:solidFill>
              </a:rPr>
              <a:t>x.length</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(f1.apply("</a:t>
            </a:r>
            <a:r>
              <a:rPr lang="fr-FR" dirty="0" err="1">
                <a:solidFill>
                  <a:srgbClr val="0070C0"/>
                </a:solidFill>
              </a:rPr>
              <a:t>cluck</a:t>
            </a:r>
            <a:r>
              <a:rPr lang="fr-FR" dirty="0">
                <a:solidFill>
                  <a:srgbClr val="0070C0"/>
                </a:solidFill>
              </a:rPr>
              <a:t>")); // 5</a:t>
            </a:r>
            <a:br>
              <a:rPr lang="fr-FR" dirty="0">
                <a:solidFill>
                  <a:srgbClr val="0070C0"/>
                </a:solidFill>
              </a:rPr>
            </a:br>
            <a:r>
              <a:rPr lang="fr-FR" dirty="0" err="1">
                <a:solidFill>
                  <a:srgbClr val="0070C0"/>
                </a:solidFill>
              </a:rPr>
              <a:t>System.out.println</a:t>
            </a:r>
            <a:r>
              <a:rPr lang="fr-FR" dirty="0">
                <a:solidFill>
                  <a:srgbClr val="0070C0"/>
                </a:solidFill>
              </a:rPr>
              <a:t>(f2.apply("</a:t>
            </a:r>
            <a:r>
              <a:rPr lang="fr-FR" dirty="0" err="1">
                <a:solidFill>
                  <a:srgbClr val="0070C0"/>
                </a:solidFill>
              </a:rPr>
              <a:t>cluck</a:t>
            </a:r>
            <a:r>
              <a:rPr lang="fr-FR" dirty="0">
                <a:solidFill>
                  <a:srgbClr val="0070C0"/>
                </a:solidFill>
              </a:rPr>
              <a:t>")); // 5 </a:t>
            </a:r>
            <a:br>
              <a:rPr lang="fr-FR" dirty="0">
                <a:solidFill>
                  <a:srgbClr val="0070C0"/>
                </a:solidFill>
              </a:rPr>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24</a:t>
            </a:fld>
            <a:endParaRPr lang="fr-FR"/>
          </a:p>
        </p:txBody>
      </p:sp>
    </p:spTree>
    <p:extLst>
      <p:ext uri="{BB962C8B-B14F-4D97-AF65-F5344CB8AC3E}">
        <p14:creationId xmlns:p14="http://schemas.microsoft.com/office/powerpoint/2010/main" val="3181467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580632"/>
          </a:xfrm>
        </p:spPr>
        <p:txBody>
          <a:bodyPr>
            <a:normAutofit lnSpcReduction="10000"/>
          </a:bodyPr>
          <a:lstStyle/>
          <a:p>
            <a:r>
              <a:rPr lang="en-US" b="1" dirty="0">
                <a:solidFill>
                  <a:srgbClr val="0070C0"/>
                </a:solidFill>
              </a:rPr>
              <a:t>4-</a:t>
            </a:r>
            <a:r>
              <a:rPr lang="fr-FR" b="1" dirty="0"/>
              <a:t> </a:t>
            </a:r>
            <a:r>
              <a:rPr lang="fr-FR" b="1" dirty="0" err="1">
                <a:solidFill>
                  <a:srgbClr val="0070C0"/>
                </a:solidFill>
              </a:rPr>
              <a:t>Implementing</a:t>
            </a:r>
            <a:r>
              <a:rPr lang="fr-FR" b="1" dirty="0">
                <a:solidFill>
                  <a:srgbClr val="0070C0"/>
                </a:solidFill>
              </a:rPr>
              <a:t> </a:t>
            </a:r>
            <a:r>
              <a:rPr lang="fr-FR" b="1" i="1" dirty="0" err="1">
                <a:solidFill>
                  <a:srgbClr val="0070C0"/>
                </a:solidFill>
              </a:rPr>
              <a:t>Function</a:t>
            </a:r>
            <a:r>
              <a:rPr lang="fr-FR" b="1" i="1" dirty="0">
                <a:solidFill>
                  <a:srgbClr val="0070C0"/>
                </a:solidFill>
              </a:rPr>
              <a:t> </a:t>
            </a:r>
            <a:r>
              <a:rPr lang="fr-FR" b="1" dirty="0">
                <a:solidFill>
                  <a:srgbClr val="0070C0"/>
                </a:solidFill>
              </a:rPr>
              <a:t>and </a:t>
            </a:r>
            <a:r>
              <a:rPr lang="fr-FR" b="1" i="1" dirty="0" err="1">
                <a:solidFill>
                  <a:srgbClr val="0070C0"/>
                </a:solidFill>
              </a:rPr>
              <a:t>BiFunction</a:t>
            </a:r>
            <a:r>
              <a:rPr lang="fr-FR" dirty="0">
                <a:solidFill>
                  <a:srgbClr val="0070C0"/>
                </a:solidFill>
              </a:rPr>
              <a:t> </a:t>
            </a:r>
            <a:r>
              <a:rPr lang="fr-FR" dirty="0"/>
              <a:t/>
            </a:r>
            <a:br>
              <a:rPr lang="fr-FR" dirty="0"/>
            </a:br>
            <a:r>
              <a:rPr lang="en-US" dirty="0"/>
              <a:t>The following combines two String objects and produces another String:</a:t>
            </a:r>
            <a:br>
              <a:rPr lang="en-US" dirty="0"/>
            </a:br>
            <a:r>
              <a:rPr lang="en-US" dirty="0" err="1">
                <a:solidFill>
                  <a:srgbClr val="0070C0"/>
                </a:solidFill>
              </a:rPr>
              <a:t>BiFunction</a:t>
            </a:r>
            <a:r>
              <a:rPr lang="en-US" dirty="0">
                <a:solidFill>
                  <a:srgbClr val="0070C0"/>
                </a:solidFill>
              </a:rPr>
              <a:t>&lt;String, String, String&gt; b1 = String::</a:t>
            </a:r>
            <a:r>
              <a:rPr lang="en-US" dirty="0" err="1">
                <a:solidFill>
                  <a:srgbClr val="0070C0"/>
                </a:solidFill>
              </a:rPr>
              <a:t>concat</a:t>
            </a:r>
            <a:r>
              <a:rPr lang="en-US" dirty="0">
                <a:solidFill>
                  <a:srgbClr val="0070C0"/>
                </a:solidFill>
              </a:rPr>
              <a:t>;</a:t>
            </a:r>
            <a:br>
              <a:rPr lang="en-US" dirty="0">
                <a:solidFill>
                  <a:srgbClr val="0070C0"/>
                </a:solidFill>
              </a:rPr>
            </a:br>
            <a:r>
              <a:rPr lang="en-US" dirty="0" err="1">
                <a:solidFill>
                  <a:srgbClr val="0070C0"/>
                </a:solidFill>
              </a:rPr>
              <a:t>BiFunction</a:t>
            </a:r>
            <a:r>
              <a:rPr lang="en-US" dirty="0">
                <a:solidFill>
                  <a:srgbClr val="0070C0"/>
                </a:solidFill>
              </a:rPr>
              <a:t>&lt;String, String, String&gt; b2 = (string, </a:t>
            </a:r>
            <a:r>
              <a:rPr lang="en-US" dirty="0" err="1">
                <a:solidFill>
                  <a:srgbClr val="0070C0"/>
                </a:solidFill>
              </a:rPr>
              <a:t>toAdd</a:t>
            </a:r>
            <a:r>
              <a:rPr lang="en-US" dirty="0">
                <a:solidFill>
                  <a:srgbClr val="0070C0"/>
                </a:solidFill>
              </a:rPr>
              <a:t>) -&gt; </a:t>
            </a:r>
            <a:r>
              <a:rPr lang="en-US" dirty="0" err="1">
                <a:solidFill>
                  <a:srgbClr val="0070C0"/>
                </a:solidFill>
              </a:rPr>
              <a:t>string.concat</a:t>
            </a:r>
            <a:r>
              <a:rPr lang="en-US" dirty="0">
                <a:solidFill>
                  <a:srgbClr val="0070C0"/>
                </a:solidFill>
              </a:rPr>
              <a:t>(</a:t>
            </a:r>
            <a:r>
              <a:rPr lang="en-US" dirty="0" err="1">
                <a:solidFill>
                  <a:srgbClr val="0070C0"/>
                </a:solidFill>
              </a:rPr>
              <a:t>toAdd</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(b1.apply("baby ", "chick")); // baby chick</a:t>
            </a:r>
            <a:br>
              <a:rPr lang="en-US" dirty="0">
                <a:solidFill>
                  <a:srgbClr val="0070C0"/>
                </a:solidFill>
              </a:rPr>
            </a:br>
            <a:r>
              <a:rPr lang="en-US" dirty="0" err="1">
                <a:solidFill>
                  <a:srgbClr val="0070C0"/>
                </a:solidFill>
              </a:rPr>
              <a:t>System.out.println</a:t>
            </a:r>
            <a:r>
              <a:rPr lang="en-US" dirty="0">
                <a:solidFill>
                  <a:srgbClr val="0070C0"/>
                </a:solidFill>
              </a:rPr>
              <a:t>(b2.apply("baby ", "chick")); // baby chick</a:t>
            </a:r>
            <a:br>
              <a:rPr lang="en-US" dirty="0">
                <a:solidFill>
                  <a:srgbClr val="0070C0"/>
                </a:solidFill>
              </a:rPr>
            </a:br>
            <a:r>
              <a:rPr lang="en-US" dirty="0"/>
              <a:t>The </a:t>
            </a:r>
            <a:r>
              <a:rPr lang="en-US" b="1" dirty="0"/>
              <a:t>first two </a:t>
            </a:r>
            <a:r>
              <a:rPr lang="en-US" dirty="0"/>
              <a:t>types in the </a:t>
            </a:r>
            <a:r>
              <a:rPr lang="en-US" dirty="0" err="1"/>
              <a:t>BiFunction</a:t>
            </a:r>
            <a:r>
              <a:rPr lang="en-US" dirty="0"/>
              <a:t> are the input types. The</a:t>
            </a:r>
            <a:r>
              <a:rPr lang="en-US" b="1" dirty="0"/>
              <a:t> third </a:t>
            </a:r>
            <a:r>
              <a:rPr lang="en-US" dirty="0"/>
              <a:t>is the result type.</a:t>
            </a:r>
            <a:br>
              <a:rPr lang="en-US" dirty="0"/>
            </a:br>
            <a:r>
              <a:rPr lang="en-US" dirty="0">
                <a:solidFill>
                  <a:srgbClr val="FF0000"/>
                </a:solidFill>
              </a:rPr>
              <a:t>For the method reference, </a:t>
            </a:r>
            <a:r>
              <a:rPr lang="en-US" b="1" dirty="0">
                <a:solidFill>
                  <a:srgbClr val="FF0000"/>
                </a:solidFill>
              </a:rPr>
              <a:t>the first parameter </a:t>
            </a:r>
            <a:r>
              <a:rPr lang="en-US" dirty="0">
                <a:solidFill>
                  <a:srgbClr val="FF0000"/>
                </a:solidFill>
              </a:rPr>
              <a:t>is the instance that </a:t>
            </a:r>
            <a:r>
              <a:rPr lang="en-US" b="1" dirty="0" err="1">
                <a:solidFill>
                  <a:srgbClr val="FF0000"/>
                </a:solidFill>
              </a:rPr>
              <a:t>concat</a:t>
            </a:r>
            <a:r>
              <a:rPr lang="en-US" b="1" dirty="0">
                <a:solidFill>
                  <a:srgbClr val="FF0000"/>
                </a:solidFill>
              </a:rPr>
              <a:t>() is called on </a:t>
            </a:r>
            <a:r>
              <a:rPr lang="en-US" dirty="0">
                <a:solidFill>
                  <a:srgbClr val="FF0000"/>
                </a:solidFill>
              </a:rPr>
              <a:t>and the </a:t>
            </a:r>
            <a:r>
              <a:rPr lang="en-US" b="1" dirty="0">
                <a:solidFill>
                  <a:srgbClr val="FF0000"/>
                </a:solidFill>
              </a:rPr>
              <a:t>second</a:t>
            </a:r>
            <a:r>
              <a:rPr lang="en-US" dirty="0">
                <a:solidFill>
                  <a:srgbClr val="FF0000"/>
                </a:solidFill>
              </a:rPr>
              <a:t> is </a:t>
            </a:r>
            <a:r>
              <a:rPr lang="en-US" b="1" dirty="0">
                <a:solidFill>
                  <a:srgbClr val="FF0000"/>
                </a:solidFill>
              </a:rPr>
              <a:t>passed to </a:t>
            </a:r>
            <a:r>
              <a:rPr lang="en-US" dirty="0" err="1">
                <a:solidFill>
                  <a:srgbClr val="FF0000"/>
                </a:solidFill>
              </a:rPr>
              <a:t>concat</a:t>
            </a:r>
            <a:r>
              <a:rPr lang="en-US" dirty="0">
                <a:solidFill>
                  <a:srgbClr val="FF0000"/>
                </a:solidFill>
              </a:rPr>
              <a:t>(). </a:t>
            </a: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25</a:t>
            </a:fld>
            <a:endParaRPr lang="fr-FR"/>
          </a:p>
        </p:txBody>
      </p:sp>
    </p:spTree>
    <p:extLst>
      <p:ext uri="{BB962C8B-B14F-4D97-AF65-F5344CB8AC3E}">
        <p14:creationId xmlns:p14="http://schemas.microsoft.com/office/powerpoint/2010/main" val="2963783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10134599" cy="3580632"/>
          </a:xfrm>
        </p:spPr>
        <p:txBody>
          <a:bodyPr>
            <a:normAutofit/>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r>
              <a:rPr lang="fr-FR" dirty="0"/>
              <a:t/>
            </a:r>
            <a:br>
              <a:rPr lang="fr-FR" dirty="0"/>
            </a:br>
            <a:r>
              <a:rPr lang="en-US" b="1" i="1" dirty="0" err="1"/>
              <a:t>UnaryOperator</a:t>
            </a:r>
            <a:r>
              <a:rPr lang="en-US" b="1" i="1" dirty="0"/>
              <a:t> and </a:t>
            </a:r>
            <a:r>
              <a:rPr lang="en-US" b="1" i="1" dirty="0" err="1"/>
              <a:t>BinaryOperator</a:t>
            </a:r>
            <a:r>
              <a:rPr lang="en-US" b="1" i="1" dirty="0"/>
              <a:t> are a special case of a function</a:t>
            </a:r>
            <a:r>
              <a:rPr lang="en-US" dirty="0"/>
              <a:t>. They require all type parameters to be the </a:t>
            </a:r>
            <a:r>
              <a:rPr lang="en-US" dirty="0">
                <a:solidFill>
                  <a:srgbClr val="0070C0"/>
                </a:solidFill>
              </a:rPr>
              <a:t>same type</a:t>
            </a:r>
            <a:r>
              <a:rPr lang="en-US" dirty="0"/>
              <a:t>. A </a:t>
            </a:r>
            <a:r>
              <a:rPr lang="en-US" dirty="0" err="1"/>
              <a:t>UnaryOperator</a:t>
            </a:r>
            <a:r>
              <a:rPr lang="en-US" dirty="0"/>
              <a:t> transforms its value into one of the same type. For example, incrementing by one is a unary operation. In fact, </a:t>
            </a:r>
            <a:r>
              <a:rPr lang="en-US" dirty="0" err="1">
                <a:solidFill>
                  <a:srgbClr val="FF0000"/>
                </a:solidFill>
              </a:rPr>
              <a:t>UnaryOperator</a:t>
            </a:r>
            <a:r>
              <a:rPr lang="en-US" dirty="0">
                <a:solidFill>
                  <a:srgbClr val="FF0000"/>
                </a:solidFill>
              </a:rPr>
              <a:t> extends Function</a:t>
            </a:r>
            <a:r>
              <a:rPr lang="en-US" dirty="0"/>
              <a:t>. A </a:t>
            </a:r>
            <a:r>
              <a:rPr lang="en-US" dirty="0" err="1"/>
              <a:t>BinaryOperator</a:t>
            </a:r>
            <a:r>
              <a:rPr lang="en-US" dirty="0"/>
              <a:t> merges two values into one of the same type. Adding two numbers is a binary operation. Similarly, </a:t>
            </a:r>
            <a:r>
              <a:rPr lang="en-US" dirty="0" err="1">
                <a:solidFill>
                  <a:srgbClr val="FF0000"/>
                </a:solidFill>
              </a:rPr>
              <a:t>BinaryOperator</a:t>
            </a:r>
            <a:r>
              <a:rPr lang="en-US" dirty="0">
                <a:solidFill>
                  <a:srgbClr val="FF0000"/>
                </a:solidFill>
              </a:rPr>
              <a:t> extends </a:t>
            </a:r>
            <a:r>
              <a:rPr lang="en-US" dirty="0" err="1">
                <a:solidFill>
                  <a:srgbClr val="FF0000"/>
                </a:solidFill>
              </a:rPr>
              <a:t>BiFunction</a:t>
            </a:r>
            <a:r>
              <a:rPr lang="en-US" dirty="0"/>
              <a:t>. Omitting any </a:t>
            </a:r>
            <a:r>
              <a:rPr lang="en-US" b="1" i="1" dirty="0">
                <a:solidFill>
                  <a:srgbClr val="0070C0"/>
                </a:solidFill>
              </a:rPr>
              <a:t>default</a:t>
            </a:r>
            <a:r>
              <a:rPr lang="en-US" dirty="0"/>
              <a:t> or </a:t>
            </a:r>
            <a:r>
              <a:rPr lang="en-US" b="1" i="1" dirty="0">
                <a:solidFill>
                  <a:srgbClr val="0070C0"/>
                </a:solidFill>
              </a:rPr>
              <a:t>static</a:t>
            </a:r>
            <a:r>
              <a:rPr lang="en-US" dirty="0"/>
              <a:t> methods, the interfaces are defined as follows: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26</a:t>
            </a:fld>
            <a:endParaRPr lang="fr-FR"/>
          </a:p>
        </p:txBody>
      </p:sp>
    </p:spTree>
    <p:extLst>
      <p:ext uri="{BB962C8B-B14F-4D97-AF65-F5344CB8AC3E}">
        <p14:creationId xmlns:p14="http://schemas.microsoft.com/office/powerpoint/2010/main" val="188464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387921" y="2556932"/>
            <a:ext cx="11402298" cy="3580632"/>
          </a:xfrm>
        </p:spPr>
        <p:txBody>
          <a:bodyPr>
            <a:normAutofit lnSpcReduction="10000"/>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p>
          <a:p>
            <a:pPr marL="0" indent="0">
              <a:buNone/>
            </a:pPr>
            <a:r>
              <a:rPr lang="fr-FR" dirty="0"/>
              <a:t> </a:t>
            </a:r>
            <a:br>
              <a:rPr lang="fr-FR" dirty="0"/>
            </a:br>
            <a:r>
              <a:rPr lang="fr-FR" dirty="0"/>
              <a:t>	</a:t>
            </a:r>
            <a:r>
              <a:rPr lang="fr-FR" dirty="0">
                <a:solidFill>
                  <a:srgbClr val="0070C0"/>
                </a:solidFill>
              </a:rPr>
              <a:t>@</a:t>
            </a:r>
            <a:r>
              <a:rPr lang="fr-FR" dirty="0" err="1">
                <a:solidFill>
                  <a:srgbClr val="0070C0"/>
                </a:solidFill>
              </a:rPr>
              <a:t>FunctionalInterface</a:t>
            </a:r>
            <a:r>
              <a:rPr lang="fr-FR" dirty="0">
                <a:solidFill>
                  <a:srgbClr val="0070C0"/>
                </a:solidFill>
              </a:rPr>
              <a:t> public interface </a:t>
            </a:r>
            <a:r>
              <a:rPr lang="fr-FR" dirty="0" err="1">
                <a:solidFill>
                  <a:srgbClr val="0070C0"/>
                </a:solidFill>
              </a:rPr>
              <a:t>UnaryOperator</a:t>
            </a:r>
            <a:r>
              <a:rPr lang="fr-FR" dirty="0">
                <a:solidFill>
                  <a:srgbClr val="0070C0"/>
                </a:solidFill>
              </a:rPr>
              <a:t>&lt;T&gt; </a:t>
            </a:r>
            <a:r>
              <a:rPr lang="fr-FR" b="1" dirty="0" err="1">
                <a:solidFill>
                  <a:schemeClr val="tx1"/>
                </a:solidFill>
              </a:rPr>
              <a:t>extends</a:t>
            </a:r>
            <a:r>
              <a:rPr lang="fr-FR" dirty="0">
                <a:solidFill>
                  <a:srgbClr val="0070C0"/>
                </a:solidFill>
              </a:rPr>
              <a:t> </a:t>
            </a:r>
            <a:r>
              <a:rPr lang="fr-FR" dirty="0" err="1">
                <a:solidFill>
                  <a:srgbClr val="0070C0"/>
                </a:solidFill>
              </a:rPr>
              <a:t>Function</a:t>
            </a:r>
            <a:r>
              <a:rPr lang="fr-FR" dirty="0">
                <a:solidFill>
                  <a:srgbClr val="0070C0"/>
                </a:solidFill>
              </a:rPr>
              <a:t>&lt;T, T&gt; { }</a:t>
            </a:r>
          </a:p>
          <a:p>
            <a:pPr marL="0" indent="0">
              <a:buNone/>
            </a:pPr>
            <a:r>
              <a:rPr lang="fr-FR" dirty="0">
                <a:solidFill>
                  <a:srgbClr val="0070C0"/>
                </a:solidFill>
              </a:rPr>
              <a:t/>
            </a:r>
            <a:br>
              <a:rPr lang="fr-FR" dirty="0">
                <a:solidFill>
                  <a:srgbClr val="0070C0"/>
                </a:solidFill>
              </a:rPr>
            </a:br>
            <a:r>
              <a:rPr lang="fr-FR" dirty="0">
                <a:solidFill>
                  <a:srgbClr val="0070C0"/>
                </a:solidFill>
              </a:rPr>
              <a:t>	@</a:t>
            </a:r>
            <a:r>
              <a:rPr lang="fr-FR" dirty="0" err="1">
                <a:solidFill>
                  <a:srgbClr val="0070C0"/>
                </a:solidFill>
              </a:rPr>
              <a:t>FunctionalInterface</a:t>
            </a:r>
            <a:r>
              <a:rPr lang="fr-FR" dirty="0">
                <a:solidFill>
                  <a:srgbClr val="0070C0"/>
                </a:solidFill>
              </a:rPr>
              <a:t> public interface </a:t>
            </a:r>
            <a:r>
              <a:rPr lang="fr-FR" dirty="0" err="1">
                <a:solidFill>
                  <a:srgbClr val="0070C0"/>
                </a:solidFill>
              </a:rPr>
              <a:t>BinaryOperator</a:t>
            </a:r>
            <a:r>
              <a:rPr lang="fr-FR" dirty="0">
                <a:solidFill>
                  <a:srgbClr val="0070C0"/>
                </a:solidFill>
              </a:rPr>
              <a:t>&lt;T&gt;</a:t>
            </a:r>
            <a:r>
              <a:rPr lang="fr-FR" b="1" dirty="0" err="1">
                <a:solidFill>
                  <a:schemeClr val="tx1"/>
                </a:solidFill>
              </a:rPr>
              <a:t>extends</a:t>
            </a:r>
            <a:r>
              <a:rPr lang="fr-FR" dirty="0">
                <a:solidFill>
                  <a:srgbClr val="0070C0"/>
                </a:solidFill>
              </a:rPr>
              <a:t> </a:t>
            </a:r>
            <a:r>
              <a:rPr lang="fr-FR" dirty="0" err="1">
                <a:solidFill>
                  <a:srgbClr val="0070C0"/>
                </a:solidFill>
              </a:rPr>
              <a:t>BiFunction</a:t>
            </a:r>
            <a:r>
              <a:rPr lang="fr-FR" dirty="0">
                <a:solidFill>
                  <a:srgbClr val="0070C0"/>
                </a:solidFill>
              </a:rPr>
              <a:t>&lt;T, T, T&gt; 	{ }</a:t>
            </a:r>
            <a:r>
              <a:rPr lang="fr-FR" dirty="0"/>
              <a:t/>
            </a:r>
            <a:br>
              <a:rPr lang="fr-FR" dirty="0"/>
            </a:br>
            <a:r>
              <a:rPr lang="fr-FR" dirty="0"/>
              <a:t>	This </a:t>
            </a:r>
            <a:r>
              <a:rPr lang="fr-FR" dirty="0" err="1"/>
              <a:t>means</a:t>
            </a:r>
            <a:r>
              <a:rPr lang="fr-FR" dirty="0"/>
              <a:t> </a:t>
            </a:r>
            <a:r>
              <a:rPr lang="fr-FR" dirty="0" err="1"/>
              <a:t>that</a:t>
            </a:r>
            <a:r>
              <a:rPr lang="fr-FR" dirty="0"/>
              <a:t> </a:t>
            </a:r>
            <a:r>
              <a:rPr lang="fr-FR" dirty="0" err="1"/>
              <a:t>method</a:t>
            </a:r>
            <a:r>
              <a:rPr lang="fr-FR" dirty="0"/>
              <a:t> signatures look </a:t>
            </a:r>
            <a:r>
              <a:rPr lang="fr-FR" dirty="0" err="1"/>
              <a:t>like</a:t>
            </a:r>
            <a:r>
              <a:rPr lang="fr-FR" dirty="0"/>
              <a:t> </a:t>
            </a:r>
            <a:r>
              <a:rPr lang="fr-FR" dirty="0" err="1"/>
              <a:t>this</a:t>
            </a:r>
            <a:r>
              <a:rPr lang="fr-FR" dirty="0"/>
              <a:t>:</a:t>
            </a:r>
            <a:br>
              <a:rPr lang="fr-FR" dirty="0"/>
            </a:br>
            <a:r>
              <a:rPr lang="fr-FR" dirty="0"/>
              <a:t>	T </a:t>
            </a:r>
            <a:r>
              <a:rPr lang="fr-FR" dirty="0" err="1"/>
              <a:t>apply</a:t>
            </a:r>
            <a:r>
              <a:rPr lang="fr-FR" dirty="0"/>
              <a:t>(T t);</a:t>
            </a:r>
            <a:br>
              <a:rPr lang="fr-FR" dirty="0"/>
            </a:br>
            <a:r>
              <a:rPr lang="fr-FR" dirty="0"/>
              <a:t>	T </a:t>
            </a:r>
            <a:r>
              <a:rPr lang="fr-FR" dirty="0" err="1"/>
              <a:t>apply</a:t>
            </a:r>
            <a:r>
              <a:rPr lang="fr-FR" dirty="0"/>
              <a:t>(T t1, T t2);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27</a:t>
            </a:fld>
            <a:endParaRPr lang="fr-FR"/>
          </a:p>
        </p:txBody>
      </p:sp>
    </p:spTree>
    <p:extLst>
      <p:ext uri="{BB962C8B-B14F-4D97-AF65-F5344CB8AC3E}">
        <p14:creationId xmlns:p14="http://schemas.microsoft.com/office/powerpoint/2010/main" val="1579195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05345" y="2556932"/>
            <a:ext cx="10183090" cy="3580632"/>
          </a:xfrm>
        </p:spPr>
        <p:txBody>
          <a:bodyPr>
            <a:normAutofit/>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p>
          <a:p>
            <a:pPr marL="0" indent="0">
              <a:buNone/>
            </a:pPr>
            <a:r>
              <a:rPr lang="fr-FR" dirty="0"/>
              <a:t> </a:t>
            </a:r>
            <a:r>
              <a:rPr lang="en-US" dirty="0"/>
              <a:t>For the unary example, notice how the return type is the same type as the parameter:</a:t>
            </a:r>
            <a:br>
              <a:rPr lang="en-US" dirty="0"/>
            </a:br>
            <a:r>
              <a:rPr lang="en-US" dirty="0" err="1">
                <a:solidFill>
                  <a:srgbClr val="0070C0"/>
                </a:solidFill>
              </a:rPr>
              <a:t>UnaryOperator</a:t>
            </a:r>
            <a:r>
              <a:rPr lang="en-US" dirty="0">
                <a:solidFill>
                  <a:srgbClr val="0070C0"/>
                </a:solidFill>
              </a:rPr>
              <a:t>&lt;String&gt; u1 = String::</a:t>
            </a:r>
            <a:r>
              <a:rPr lang="en-US" dirty="0" err="1">
                <a:solidFill>
                  <a:srgbClr val="0070C0"/>
                </a:solidFill>
              </a:rPr>
              <a:t>toUpperCase</a:t>
            </a:r>
            <a:r>
              <a:rPr lang="en-US" dirty="0">
                <a:solidFill>
                  <a:srgbClr val="0070C0"/>
                </a:solidFill>
              </a:rPr>
              <a:t>;</a:t>
            </a:r>
            <a:br>
              <a:rPr lang="en-US" dirty="0">
                <a:solidFill>
                  <a:srgbClr val="0070C0"/>
                </a:solidFill>
              </a:rPr>
            </a:br>
            <a:r>
              <a:rPr lang="en-US" dirty="0" err="1">
                <a:solidFill>
                  <a:srgbClr val="0070C0"/>
                </a:solidFill>
              </a:rPr>
              <a:t>UnaryOperator</a:t>
            </a:r>
            <a:r>
              <a:rPr lang="en-US" dirty="0">
                <a:solidFill>
                  <a:srgbClr val="0070C0"/>
                </a:solidFill>
              </a:rPr>
              <a:t>&lt;String&gt; u2 = x -&gt; </a:t>
            </a:r>
            <a:r>
              <a:rPr lang="en-US" dirty="0" err="1">
                <a:solidFill>
                  <a:srgbClr val="0070C0"/>
                </a:solidFill>
              </a:rPr>
              <a:t>x.toUpperCase</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(u1.apply("chirp"));</a:t>
            </a:r>
            <a:br>
              <a:rPr lang="en-US" dirty="0">
                <a:solidFill>
                  <a:srgbClr val="0070C0"/>
                </a:solidFill>
              </a:rPr>
            </a:br>
            <a:r>
              <a:rPr lang="en-US" dirty="0" err="1">
                <a:solidFill>
                  <a:srgbClr val="0070C0"/>
                </a:solidFill>
              </a:rPr>
              <a:t>System.out.println</a:t>
            </a:r>
            <a:r>
              <a:rPr lang="en-US" dirty="0">
                <a:solidFill>
                  <a:srgbClr val="0070C0"/>
                </a:solidFill>
              </a:rPr>
              <a:t>(u2.apply("chirp"));</a:t>
            </a:r>
            <a:r>
              <a:rPr lang="en-US" dirty="0"/>
              <a:t/>
            </a:r>
            <a:br>
              <a:rPr lang="en-US" dirty="0"/>
            </a:br>
            <a:r>
              <a:rPr lang="en-US" dirty="0"/>
              <a:t>This prints CHIRP twice. We don’t need to specify the return type in the generics because </a:t>
            </a:r>
            <a:r>
              <a:rPr lang="en-US" dirty="0" err="1"/>
              <a:t>UnaryOperator</a:t>
            </a:r>
            <a:r>
              <a:rPr lang="en-US" dirty="0"/>
              <a:t> requires it to be the same as the parameter.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28</a:t>
            </a:fld>
            <a:endParaRPr lang="fr-FR"/>
          </a:p>
        </p:txBody>
      </p:sp>
    </p:spTree>
    <p:extLst>
      <p:ext uri="{BB962C8B-B14F-4D97-AF65-F5344CB8AC3E}">
        <p14:creationId xmlns:p14="http://schemas.microsoft.com/office/powerpoint/2010/main" val="3553944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05345" y="2556932"/>
            <a:ext cx="10183090" cy="3580632"/>
          </a:xfrm>
        </p:spPr>
        <p:txBody>
          <a:bodyPr>
            <a:normAutofit fontScale="92500" lnSpcReduction="10000"/>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p>
          <a:p>
            <a:pPr marL="0" indent="0">
              <a:buNone/>
            </a:pPr>
            <a:r>
              <a:rPr lang="en-US" dirty="0"/>
              <a:t>And now for the binary example:</a:t>
            </a:r>
          </a:p>
          <a:p>
            <a:pPr marL="0" indent="0">
              <a:buNone/>
            </a:pPr>
            <a:r>
              <a:rPr lang="fr-FR" dirty="0" err="1">
                <a:solidFill>
                  <a:srgbClr val="0070C0"/>
                </a:solidFill>
              </a:rPr>
              <a:t>BinaryOperator</a:t>
            </a:r>
            <a:r>
              <a:rPr lang="fr-FR" dirty="0">
                <a:solidFill>
                  <a:srgbClr val="0070C0"/>
                </a:solidFill>
              </a:rPr>
              <a:t>&lt;String&gt; b1 = String::</a:t>
            </a:r>
            <a:r>
              <a:rPr lang="fr-FR" dirty="0" err="1">
                <a:solidFill>
                  <a:srgbClr val="0070C0"/>
                </a:solidFill>
              </a:rPr>
              <a:t>concat</a:t>
            </a:r>
            <a:r>
              <a:rPr lang="fr-FR" dirty="0">
                <a:solidFill>
                  <a:srgbClr val="0070C0"/>
                </a:solidFill>
              </a:rPr>
              <a:t>;</a:t>
            </a:r>
            <a:br>
              <a:rPr lang="fr-FR" dirty="0">
                <a:solidFill>
                  <a:srgbClr val="0070C0"/>
                </a:solidFill>
              </a:rPr>
            </a:br>
            <a:r>
              <a:rPr lang="fr-FR" dirty="0" err="1">
                <a:solidFill>
                  <a:srgbClr val="0070C0"/>
                </a:solidFill>
              </a:rPr>
              <a:t>BinaryOperator</a:t>
            </a:r>
            <a:r>
              <a:rPr lang="fr-FR" dirty="0">
                <a:solidFill>
                  <a:srgbClr val="0070C0"/>
                </a:solidFill>
              </a:rPr>
              <a:t>&lt;String&gt; b2 = (string, </a:t>
            </a:r>
            <a:r>
              <a:rPr lang="fr-FR" dirty="0" err="1">
                <a:solidFill>
                  <a:srgbClr val="0070C0"/>
                </a:solidFill>
              </a:rPr>
              <a:t>toAdd</a:t>
            </a:r>
            <a:r>
              <a:rPr lang="fr-FR" dirty="0">
                <a:solidFill>
                  <a:srgbClr val="0070C0"/>
                </a:solidFill>
              </a:rPr>
              <a:t>) -&gt; </a:t>
            </a:r>
            <a:r>
              <a:rPr lang="fr-FR" dirty="0" err="1">
                <a:solidFill>
                  <a:srgbClr val="0070C0"/>
                </a:solidFill>
              </a:rPr>
              <a:t>string.concat</a:t>
            </a:r>
            <a:r>
              <a:rPr lang="fr-FR" dirty="0">
                <a:solidFill>
                  <a:srgbClr val="0070C0"/>
                </a:solidFill>
              </a:rPr>
              <a:t>(</a:t>
            </a:r>
            <a:r>
              <a:rPr lang="fr-FR" dirty="0" err="1">
                <a:solidFill>
                  <a:srgbClr val="0070C0"/>
                </a:solidFill>
              </a:rPr>
              <a:t>toAdd</a:t>
            </a:r>
            <a:r>
              <a:rPr lang="fr-FR" dirty="0">
                <a:solidFill>
                  <a:srgbClr val="0070C0"/>
                </a:solidFill>
              </a:rPr>
              <a:t>); </a:t>
            </a:r>
          </a:p>
          <a:p>
            <a:pPr marL="0" indent="0">
              <a:buNone/>
            </a:pPr>
            <a:r>
              <a:rPr lang="fr-FR" dirty="0"/>
              <a:t/>
            </a:r>
            <a:br>
              <a:rPr lang="fr-FR" dirty="0"/>
            </a:br>
            <a:r>
              <a:rPr lang="en-US" dirty="0" err="1"/>
              <a:t>System.out.println</a:t>
            </a:r>
            <a:r>
              <a:rPr lang="en-US" dirty="0"/>
              <a:t>(b1.apply("baby ", "chick")); // baby chick</a:t>
            </a:r>
            <a:br>
              <a:rPr lang="en-US" dirty="0"/>
            </a:br>
            <a:r>
              <a:rPr lang="en-US" dirty="0" err="1"/>
              <a:t>System.out.println</a:t>
            </a:r>
            <a:r>
              <a:rPr lang="en-US" dirty="0"/>
              <a:t>(b2.apply("baby ", "chick")); // baby chick</a:t>
            </a:r>
            <a:br>
              <a:rPr lang="en-US" dirty="0"/>
            </a:br>
            <a:r>
              <a:rPr lang="en-US" dirty="0"/>
              <a:t>Notice that this does the same thing as the </a:t>
            </a:r>
            <a:r>
              <a:rPr lang="en-US" dirty="0" err="1"/>
              <a:t>BiFunction</a:t>
            </a:r>
            <a:r>
              <a:rPr lang="en-US" dirty="0"/>
              <a:t> example. The code is more succinct, which shows the importance of using the correct functional interface. It’s nice to have</a:t>
            </a:r>
            <a:br>
              <a:rPr lang="en-US" dirty="0"/>
            </a:br>
            <a:r>
              <a:rPr lang="en-US" dirty="0"/>
              <a:t>one generic type specified instead of three.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29</a:t>
            </a:fld>
            <a:endParaRPr lang="fr-FR"/>
          </a:p>
        </p:txBody>
      </p:sp>
    </p:spTree>
    <p:extLst>
      <p:ext uri="{BB962C8B-B14F-4D97-AF65-F5344CB8AC3E}">
        <p14:creationId xmlns:p14="http://schemas.microsoft.com/office/powerpoint/2010/main" val="129909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dirty="0">
                <a:solidFill>
                  <a:schemeClr val="tx1"/>
                </a:solidFill>
              </a:rPr>
              <a:t> </a:t>
            </a:r>
            <a:r>
              <a:rPr lang="fr-FR" dirty="0" smtClean="0">
                <a:solidFill>
                  <a:schemeClr val="tx1"/>
                </a:solidFill>
              </a:rPr>
              <a:t>8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b="1" dirty="0"/>
              <a:t>The OCP exam topics covered in this chapter include the following:</a:t>
            </a:r>
            <a:r>
              <a:rPr lang="en-US" dirty="0"/>
              <a:t> </a:t>
            </a:r>
            <a:br>
              <a:rPr lang="en-US" dirty="0"/>
            </a:br>
            <a:r>
              <a:rPr lang="en-US" b="1" dirty="0">
                <a:solidFill>
                  <a:srgbClr val="FF0000"/>
                </a:solidFill>
              </a:rPr>
              <a:t>Lambda Built-In Functional Interfaces</a:t>
            </a:r>
            <a:r>
              <a:rPr lang="en-US" b="1" dirty="0"/>
              <a:t/>
            </a:r>
            <a:br>
              <a:rPr lang="en-US" b="1" dirty="0"/>
            </a:br>
            <a:r>
              <a:rPr lang="en-US" dirty="0"/>
              <a:t>■ Use the built-in interfaces included in the </a:t>
            </a:r>
            <a:r>
              <a:rPr lang="en-US" dirty="0" err="1"/>
              <a:t>java.util.function</a:t>
            </a:r>
            <a:r>
              <a:rPr lang="en-US" dirty="0"/>
              <a:t/>
            </a:r>
            <a:br>
              <a:rPr lang="en-US" dirty="0"/>
            </a:br>
            <a:r>
              <a:rPr lang="en-US" dirty="0"/>
              <a:t>package such as </a:t>
            </a:r>
            <a:r>
              <a:rPr lang="en-US" b="1" dirty="0">
                <a:solidFill>
                  <a:srgbClr val="FF0000"/>
                </a:solidFill>
              </a:rPr>
              <a:t>Predicate, Consumer, Function, and Supplier</a:t>
            </a:r>
            <a:r>
              <a:rPr lang="en-US" dirty="0"/>
              <a:t/>
            </a:r>
            <a:br>
              <a:rPr lang="en-US" dirty="0"/>
            </a:br>
            <a:r>
              <a:rPr lang="en-US" dirty="0"/>
              <a:t>■ Develop code that uses </a:t>
            </a:r>
            <a:r>
              <a:rPr lang="en-US" b="1" dirty="0"/>
              <a:t>primitive versions of functional</a:t>
            </a:r>
            <a:br>
              <a:rPr lang="en-US" b="1" dirty="0"/>
            </a:br>
            <a:r>
              <a:rPr lang="en-US" b="1" dirty="0"/>
              <a:t>interfaces</a:t>
            </a:r>
            <a:r>
              <a:rPr lang="en-US" dirty="0"/>
              <a:t/>
            </a:r>
            <a:br>
              <a:rPr lang="en-US" dirty="0"/>
            </a:br>
            <a:r>
              <a:rPr lang="en-US" dirty="0"/>
              <a:t>■ Develop code that uses binary versions of functional interfaces</a:t>
            </a:r>
            <a:br>
              <a:rPr lang="en-US" dirty="0"/>
            </a:br>
            <a:r>
              <a:rPr lang="en-US" dirty="0"/>
              <a:t>■ Develop code that uses the </a:t>
            </a:r>
            <a:r>
              <a:rPr lang="en-US" dirty="0" err="1"/>
              <a:t>UnaryOperator</a:t>
            </a:r>
            <a:r>
              <a:rPr lang="en-US" dirty="0"/>
              <a:t> interface </a:t>
            </a:r>
            <a:br>
              <a:rPr lang="en-US" dirty="0"/>
            </a:br>
            <a:r>
              <a:rPr lang="en-US" dirty="0"/>
              <a:t/>
            </a:r>
            <a:br>
              <a:rPr lang="en-US" dirty="0"/>
            </a:b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883159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fr-FR" dirty="0"/>
              <a:t> </a:t>
            </a:r>
            <a:r>
              <a:rPr lang="en-US" dirty="0"/>
              <a:t>It’s really important to know the number of parameters, types, return value, and method name for each of the functional interfaces. Now would be a good time to memorize Table 4.1 if you haven’t done so already.</a:t>
            </a:r>
          </a:p>
          <a:p>
            <a:r>
              <a:rPr lang="en-US" dirty="0"/>
              <a:t> Let’s do some examples to practice.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30</a:t>
            </a:fld>
            <a:endParaRPr lang="fr-FR"/>
          </a:p>
        </p:txBody>
      </p:sp>
    </p:spTree>
    <p:extLst>
      <p:ext uri="{BB962C8B-B14F-4D97-AF65-F5344CB8AC3E}">
        <p14:creationId xmlns:p14="http://schemas.microsoft.com/office/powerpoint/2010/main" val="3014408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en-US" dirty="0"/>
              <a:t>What functional interface would you use in these three situations?</a:t>
            </a:r>
            <a:br>
              <a:rPr lang="en-US" dirty="0"/>
            </a:br>
            <a:r>
              <a:rPr lang="en-US" dirty="0"/>
              <a:t>■ Returns a String without taking any parameters</a:t>
            </a:r>
            <a:br>
              <a:rPr lang="en-US" dirty="0"/>
            </a:br>
            <a:r>
              <a:rPr lang="en-US" dirty="0"/>
              <a:t>■ Returns a Boolean and takes a String</a:t>
            </a:r>
            <a:br>
              <a:rPr lang="en-US" dirty="0"/>
            </a:br>
            <a:r>
              <a:rPr lang="en-US" dirty="0"/>
              <a:t>■ Returns an Integer and takes two Integers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31</a:t>
            </a:fld>
            <a:endParaRPr lang="fr-FR"/>
          </a:p>
        </p:txBody>
      </p:sp>
      <p:sp>
        <p:nvSpPr>
          <p:cNvPr id="6" name="ZoneTexte 5"/>
          <p:cNvSpPr txBox="1"/>
          <p:nvPr/>
        </p:nvSpPr>
        <p:spPr>
          <a:xfrm>
            <a:off x="692728" y="3020290"/>
            <a:ext cx="10723417" cy="2585323"/>
          </a:xfrm>
          <a:prstGeom prst="rect">
            <a:avLst/>
          </a:prstGeom>
          <a:solidFill>
            <a:schemeClr val="bg1"/>
          </a:solidFill>
        </p:spPr>
        <p:txBody>
          <a:bodyPr wrap="square" rtlCol="0">
            <a:spAutoFit/>
          </a:bodyPr>
          <a:lstStyle/>
          <a:p>
            <a:pPr algn="just"/>
            <a:r>
              <a:rPr lang="en-US" sz="2400" dirty="0"/>
              <a:t>The first one is a Supplier because it generates an object and takes zero parameters. The second one is a Function because it takes one parameter and returns another type. It’s a little tricky. You might think it is a Predicate. Note that a </a:t>
            </a:r>
            <a:r>
              <a:rPr lang="en-US" sz="2400" dirty="0">
                <a:solidFill>
                  <a:srgbClr val="FF0000"/>
                </a:solidFill>
              </a:rPr>
              <a:t>Predicate</a:t>
            </a:r>
            <a:r>
              <a:rPr lang="en-US" sz="2400" dirty="0"/>
              <a:t> returns a </a:t>
            </a:r>
            <a:r>
              <a:rPr lang="en-US" sz="2400" dirty="0" err="1">
                <a:solidFill>
                  <a:srgbClr val="FF0000"/>
                </a:solidFill>
              </a:rPr>
              <a:t>boolean</a:t>
            </a:r>
            <a:r>
              <a:rPr lang="en-US" sz="2400" dirty="0">
                <a:solidFill>
                  <a:srgbClr val="FF0000"/>
                </a:solidFill>
              </a:rPr>
              <a:t> </a:t>
            </a:r>
            <a:r>
              <a:rPr lang="en-US" sz="2400" dirty="0"/>
              <a:t>primitive and not a </a:t>
            </a:r>
            <a:r>
              <a:rPr lang="en-US" sz="2400" b="1" dirty="0">
                <a:solidFill>
                  <a:srgbClr val="FF0000"/>
                </a:solidFill>
              </a:rPr>
              <a:t>Boolean object</a:t>
            </a:r>
            <a:r>
              <a:rPr lang="en-US" sz="2400" dirty="0"/>
              <a:t>. Finally, the third one is either a </a:t>
            </a:r>
            <a:r>
              <a:rPr lang="en-US" sz="2400" dirty="0" err="1"/>
              <a:t>BinaryOperator</a:t>
            </a:r>
            <a:r>
              <a:rPr lang="en-US" sz="2400" dirty="0"/>
              <a:t> or </a:t>
            </a:r>
            <a:r>
              <a:rPr lang="en-US" sz="2400" dirty="0" err="1"/>
              <a:t>BiFunction</a:t>
            </a:r>
            <a:r>
              <a:rPr lang="en-US" sz="2400" dirty="0"/>
              <a:t>. Since </a:t>
            </a:r>
            <a:r>
              <a:rPr lang="en-US" sz="2400" dirty="0" err="1"/>
              <a:t>BinaryOperator</a:t>
            </a:r>
            <a:r>
              <a:rPr lang="en-US" sz="2400" dirty="0"/>
              <a:t> is a special case of </a:t>
            </a:r>
            <a:r>
              <a:rPr lang="en-US" sz="2400" dirty="0" err="1"/>
              <a:t>BiFunction</a:t>
            </a:r>
            <a:r>
              <a:rPr lang="en-US" sz="2400" dirty="0"/>
              <a:t>, either is a correct answer.  </a:t>
            </a:r>
            <a:r>
              <a:rPr lang="en-US" sz="2400" dirty="0" err="1"/>
              <a:t>BinaryOperator</a:t>
            </a:r>
            <a:r>
              <a:rPr lang="en-US" sz="2400" dirty="0"/>
              <a:t> is the better answer of the two since it is more specific. </a:t>
            </a:r>
            <a:r>
              <a:rPr lang="en-US" dirty="0"/>
              <a:t/>
            </a:r>
            <a:br>
              <a:rPr lang="en-US" dirty="0"/>
            </a:br>
            <a:endParaRPr lang="fr-FR" dirty="0"/>
          </a:p>
        </p:txBody>
      </p:sp>
    </p:spTree>
    <p:extLst>
      <p:ext uri="{BB962C8B-B14F-4D97-AF65-F5344CB8AC3E}">
        <p14:creationId xmlns:p14="http://schemas.microsoft.com/office/powerpoint/2010/main" val="132430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en-US" dirty="0"/>
              <a:t>Let’s try this exercise again but with code. It’s harder with code. With code, the first thing you do is look at how many parameters the lambda takes and whether there is a return value. What functional interface would you use to fill in the blank for these?</a:t>
            </a:r>
            <a:br>
              <a:rPr lang="en-US" dirty="0"/>
            </a:br>
            <a:r>
              <a:rPr lang="en-US" dirty="0">
                <a:solidFill>
                  <a:srgbClr val="0070C0"/>
                </a:solidFill>
              </a:rPr>
              <a:t>6: _____&lt;List&gt; ex1 = x -&gt; "".equals(</a:t>
            </a:r>
            <a:r>
              <a:rPr lang="en-US" dirty="0" err="1">
                <a:solidFill>
                  <a:srgbClr val="0070C0"/>
                </a:solidFill>
              </a:rPr>
              <a:t>x.get</a:t>
            </a:r>
            <a:r>
              <a:rPr lang="en-US" dirty="0">
                <a:solidFill>
                  <a:srgbClr val="0070C0"/>
                </a:solidFill>
              </a:rPr>
              <a:t>(0));</a:t>
            </a:r>
            <a:br>
              <a:rPr lang="en-US" dirty="0">
                <a:solidFill>
                  <a:srgbClr val="0070C0"/>
                </a:solidFill>
              </a:rPr>
            </a:br>
            <a:r>
              <a:rPr lang="en-US" dirty="0">
                <a:solidFill>
                  <a:srgbClr val="0070C0"/>
                </a:solidFill>
              </a:rPr>
              <a:t>7: _____&lt;Long&gt; ex2 = (Long l) -&gt; </a:t>
            </a:r>
            <a:r>
              <a:rPr lang="en-US" dirty="0" err="1">
                <a:solidFill>
                  <a:srgbClr val="0070C0"/>
                </a:solidFill>
              </a:rPr>
              <a:t>System.out.println</a:t>
            </a:r>
            <a:r>
              <a:rPr lang="en-US" dirty="0">
                <a:solidFill>
                  <a:srgbClr val="0070C0"/>
                </a:solidFill>
              </a:rPr>
              <a:t>(l);</a:t>
            </a:r>
            <a:br>
              <a:rPr lang="en-US" dirty="0">
                <a:solidFill>
                  <a:srgbClr val="0070C0"/>
                </a:solidFill>
              </a:rPr>
            </a:br>
            <a:r>
              <a:rPr lang="en-US" dirty="0">
                <a:solidFill>
                  <a:srgbClr val="0070C0"/>
                </a:solidFill>
              </a:rPr>
              <a:t>8: _____ &lt;String, String&gt; ex3 = (s1, s2) -&gt; false;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32</a:t>
            </a:fld>
            <a:endParaRPr lang="fr-FR"/>
          </a:p>
        </p:txBody>
      </p:sp>
      <p:sp>
        <p:nvSpPr>
          <p:cNvPr id="6" name="ZoneTexte 5"/>
          <p:cNvSpPr txBox="1"/>
          <p:nvPr/>
        </p:nvSpPr>
        <p:spPr>
          <a:xfrm>
            <a:off x="734291" y="2415381"/>
            <a:ext cx="10723417" cy="3693319"/>
          </a:xfrm>
          <a:prstGeom prst="rect">
            <a:avLst/>
          </a:prstGeom>
          <a:solidFill>
            <a:schemeClr val="bg1"/>
          </a:solidFill>
        </p:spPr>
        <p:txBody>
          <a:bodyPr wrap="square" rtlCol="0">
            <a:spAutoFit/>
          </a:bodyPr>
          <a:lstStyle/>
          <a:p>
            <a:r>
              <a:rPr lang="en-US" sz="2400" dirty="0"/>
              <a:t>Again, think about the answers before continuing. Ready? Line 6 passes one</a:t>
            </a:r>
            <a:br>
              <a:rPr lang="en-US" sz="2400" dirty="0"/>
            </a:br>
            <a:r>
              <a:rPr lang="en-US" sz="2400" dirty="0"/>
              <a:t>String parameter to the lambda and returns a </a:t>
            </a:r>
            <a:r>
              <a:rPr lang="en-US" sz="2400" dirty="0" err="1"/>
              <a:t>boolean</a:t>
            </a:r>
            <a:r>
              <a:rPr lang="en-US" sz="2400" dirty="0"/>
              <a:t>. This tells us that it is a</a:t>
            </a:r>
            <a:br>
              <a:rPr lang="en-US" sz="2400" dirty="0"/>
            </a:br>
            <a:r>
              <a:rPr lang="en-US" sz="2400" dirty="0"/>
              <a:t>Predicate or Function. Since the generic declaration has only one parameter, it is a</a:t>
            </a:r>
            <a:br>
              <a:rPr lang="en-US" sz="2400" dirty="0"/>
            </a:br>
            <a:r>
              <a:rPr lang="en-US" sz="2400" dirty="0"/>
              <a:t>Predicate.</a:t>
            </a:r>
            <a:br>
              <a:rPr lang="en-US" sz="2400" dirty="0"/>
            </a:br>
            <a:r>
              <a:rPr lang="en-US" sz="2400" dirty="0"/>
              <a:t>Line 7 passes one Long parameter to the lambda and doesn’t return anything. This tells</a:t>
            </a:r>
            <a:br>
              <a:rPr lang="en-US" sz="2400" dirty="0"/>
            </a:br>
            <a:r>
              <a:rPr lang="en-US" sz="2400" dirty="0"/>
              <a:t>us that it is a Consumer. Line 8 takes two parameters and returns a </a:t>
            </a:r>
            <a:r>
              <a:rPr lang="en-US" sz="2400" dirty="0" err="1"/>
              <a:t>boolean</a:t>
            </a:r>
            <a:r>
              <a:rPr lang="en-US" sz="2400" dirty="0"/>
              <a:t>. When you see</a:t>
            </a:r>
            <a:br>
              <a:rPr lang="en-US" sz="2400" dirty="0"/>
            </a:br>
            <a:r>
              <a:rPr lang="en-US" sz="2400" dirty="0"/>
              <a:t>a </a:t>
            </a:r>
            <a:r>
              <a:rPr lang="en-US" sz="2400" dirty="0" err="1"/>
              <a:t>boolean</a:t>
            </a:r>
            <a:r>
              <a:rPr lang="en-US" sz="2400" dirty="0"/>
              <a:t> returned, think Predicate unless the generics specify a Boolean return type. In</a:t>
            </a:r>
            <a:br>
              <a:rPr lang="en-US" sz="2400" dirty="0"/>
            </a:br>
            <a:r>
              <a:rPr lang="en-US" sz="2400" dirty="0"/>
              <a:t>this case, there are two parameters, so it is a </a:t>
            </a:r>
            <a:r>
              <a:rPr lang="en-US" sz="2400" dirty="0" err="1"/>
              <a:t>BiPredicate</a:t>
            </a:r>
            <a:r>
              <a:rPr lang="en-US" sz="2400" dirty="0"/>
              <a:t>. </a:t>
            </a:r>
            <a:br>
              <a:rPr lang="en-US" sz="2400" dirty="0"/>
            </a:br>
            <a:endParaRPr lang="fr-FR" dirty="0"/>
          </a:p>
        </p:txBody>
      </p:sp>
    </p:spTree>
    <p:extLst>
      <p:ext uri="{BB962C8B-B14F-4D97-AF65-F5344CB8AC3E}">
        <p14:creationId xmlns:p14="http://schemas.microsoft.com/office/powerpoint/2010/main" val="571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en-US" dirty="0"/>
              <a:t>Now we are going to play “identify the error.” These are meant to be tricky: </a:t>
            </a:r>
            <a:br>
              <a:rPr lang="en-US" dirty="0"/>
            </a:br>
            <a:r>
              <a:rPr lang="en-US" dirty="0">
                <a:solidFill>
                  <a:srgbClr val="0070C0"/>
                </a:solidFill>
              </a:rPr>
              <a:t>6: Function&lt;List&lt;String&gt;&gt; ex1 = x -&gt; </a:t>
            </a:r>
            <a:r>
              <a:rPr lang="en-US" dirty="0" err="1">
                <a:solidFill>
                  <a:srgbClr val="0070C0"/>
                </a:solidFill>
              </a:rPr>
              <a:t>x.get</a:t>
            </a:r>
            <a:r>
              <a:rPr lang="en-US" dirty="0">
                <a:solidFill>
                  <a:srgbClr val="0070C0"/>
                </a:solidFill>
              </a:rPr>
              <a:t>(0); // DOES NOT COMPILE</a:t>
            </a:r>
            <a:br>
              <a:rPr lang="en-US" dirty="0">
                <a:solidFill>
                  <a:srgbClr val="0070C0"/>
                </a:solidFill>
              </a:rPr>
            </a:br>
            <a:r>
              <a:rPr lang="en-US" dirty="0">
                <a:solidFill>
                  <a:srgbClr val="0070C0"/>
                </a:solidFill>
              </a:rPr>
              <a:t>7: </a:t>
            </a:r>
            <a:r>
              <a:rPr lang="en-US" dirty="0" err="1">
                <a:solidFill>
                  <a:srgbClr val="0070C0"/>
                </a:solidFill>
              </a:rPr>
              <a:t>UnaryOperator</a:t>
            </a:r>
            <a:r>
              <a:rPr lang="en-US" dirty="0">
                <a:solidFill>
                  <a:srgbClr val="0070C0"/>
                </a:solidFill>
              </a:rPr>
              <a:t>&lt;Long&gt; ex2 = (Long l) -&gt; 3.14; // DOES NOT COMIPLE</a:t>
            </a:r>
            <a:br>
              <a:rPr lang="en-US" dirty="0">
                <a:solidFill>
                  <a:srgbClr val="0070C0"/>
                </a:solidFill>
              </a:rPr>
            </a:br>
            <a:r>
              <a:rPr lang="en-US" dirty="0">
                <a:solidFill>
                  <a:srgbClr val="0070C0"/>
                </a:solidFill>
              </a:rPr>
              <a:t>8: Predicate </a:t>
            </a:r>
            <a:r>
              <a:rPr lang="en-US" dirty="0" smtClean="0">
                <a:solidFill>
                  <a:srgbClr val="0070C0"/>
                </a:solidFill>
              </a:rPr>
              <a:t>ex4 = String::</a:t>
            </a:r>
            <a:r>
              <a:rPr lang="en-US" dirty="0" err="1" smtClean="0">
                <a:solidFill>
                  <a:srgbClr val="0070C0"/>
                </a:solidFill>
              </a:rPr>
              <a:t>isEmpty</a:t>
            </a:r>
            <a:r>
              <a:rPr lang="en-US" dirty="0" smtClean="0">
                <a:solidFill>
                  <a:srgbClr val="0070C0"/>
                </a:solidFill>
              </a:rPr>
              <a:t>; </a:t>
            </a:r>
            <a:r>
              <a:rPr lang="en-US" dirty="0">
                <a:solidFill>
                  <a:srgbClr val="0070C0"/>
                </a:solidFill>
              </a:rPr>
              <a:t>// DOES NOT COMPILE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33</a:t>
            </a:fld>
            <a:endParaRPr lang="fr-FR"/>
          </a:p>
        </p:txBody>
      </p:sp>
      <p:sp>
        <p:nvSpPr>
          <p:cNvPr id="6" name="ZoneTexte 5"/>
          <p:cNvSpPr txBox="1"/>
          <p:nvPr/>
        </p:nvSpPr>
        <p:spPr>
          <a:xfrm>
            <a:off x="815784" y="421261"/>
            <a:ext cx="10817096" cy="3323987"/>
          </a:xfrm>
          <a:prstGeom prst="rect">
            <a:avLst/>
          </a:prstGeom>
          <a:solidFill>
            <a:schemeClr val="bg1"/>
          </a:solidFill>
        </p:spPr>
        <p:txBody>
          <a:bodyPr wrap="square" rtlCol="0">
            <a:spAutoFit/>
          </a:bodyPr>
          <a:lstStyle/>
          <a:p>
            <a:r>
              <a:rPr lang="en-US" sz="2400" dirty="0"/>
              <a:t>Line 6 claims to be a Function. A Function needs to specify two generics—the input</a:t>
            </a:r>
            <a:br>
              <a:rPr lang="en-US" sz="2400" dirty="0"/>
            </a:br>
            <a:r>
              <a:rPr lang="en-US" sz="2400" dirty="0"/>
              <a:t>parameter type and the return value type. The return value type is missing from line 6,</a:t>
            </a:r>
            <a:br>
              <a:rPr lang="en-US" sz="2400" dirty="0"/>
            </a:br>
            <a:r>
              <a:rPr lang="en-US" sz="2400" dirty="0"/>
              <a:t>causing the code not to compile. Line 7 is a </a:t>
            </a:r>
            <a:r>
              <a:rPr lang="en-US" sz="2400" dirty="0" err="1"/>
              <a:t>UnaryOperator</a:t>
            </a:r>
            <a:r>
              <a:rPr lang="en-US" sz="2400" dirty="0"/>
              <a:t>, which returns the same type</a:t>
            </a:r>
            <a:br>
              <a:rPr lang="en-US" sz="2400" dirty="0"/>
            </a:br>
            <a:r>
              <a:rPr lang="en-US" sz="2400" dirty="0"/>
              <a:t>as it is passed in. The example returns a double rather than a Long, causing the code not to compile.</a:t>
            </a:r>
            <a:br>
              <a:rPr lang="en-US" sz="2400" dirty="0"/>
            </a:br>
            <a:r>
              <a:rPr lang="en-US" sz="2400" dirty="0"/>
              <a:t>Line 8 is missing the generic for Predicate. This makes the parameter that was passed</a:t>
            </a:r>
            <a:br>
              <a:rPr lang="en-US" sz="2400" dirty="0"/>
            </a:br>
            <a:r>
              <a:rPr lang="en-US" sz="2400" dirty="0"/>
              <a:t>an Object rather than a String. The lambda expects a String because it calls a method</a:t>
            </a:r>
            <a:br>
              <a:rPr lang="en-US" sz="2400" dirty="0"/>
            </a:br>
            <a:r>
              <a:rPr lang="en-US" sz="2400" dirty="0"/>
              <a:t>that exists on String rather than Object. Therefore, it doesn’t compile. </a:t>
            </a:r>
            <a:br>
              <a:rPr lang="en-US" sz="2400" dirty="0"/>
            </a:br>
            <a:endParaRPr lang="fr-FR" dirty="0"/>
          </a:p>
        </p:txBody>
      </p:sp>
    </p:spTree>
    <p:extLst>
      <p:ext uri="{BB962C8B-B14F-4D97-AF65-F5344CB8AC3E}">
        <p14:creationId xmlns:p14="http://schemas.microsoft.com/office/powerpoint/2010/main" val="38995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1"/>
            <a:ext cx="9601196" cy="3520311"/>
          </a:xfrm>
        </p:spPr>
        <p:txBody>
          <a:bodyPr>
            <a:normAutofit fontScale="85000" lnSpcReduction="10000"/>
          </a:bodyPr>
          <a:lstStyle/>
          <a:p>
            <a:r>
              <a:rPr lang="en-US" dirty="0"/>
              <a:t>Suppose that you are taking an introductory Java class and receive scores of 90 and 100</a:t>
            </a:r>
            <a:br>
              <a:rPr lang="en-US" dirty="0"/>
            </a:br>
            <a:r>
              <a:rPr lang="en-US" dirty="0"/>
              <a:t>on the first two exams. Now, we ask you what your average is</a:t>
            </a:r>
            <a:r>
              <a:rPr lang="en-US" b="1" dirty="0"/>
              <a:t>? </a:t>
            </a:r>
            <a:r>
              <a:rPr lang="en-US" dirty="0"/>
              <a:t>An average is calculated by</a:t>
            </a:r>
            <a:br>
              <a:rPr lang="en-US" dirty="0"/>
            </a:br>
            <a:r>
              <a:rPr lang="en-US" dirty="0"/>
              <a:t>adding the scores and dividing by the number of scores, so you have (90+100)/2. This gives</a:t>
            </a:r>
            <a:br>
              <a:rPr lang="en-US" dirty="0"/>
            </a:br>
            <a:r>
              <a:rPr lang="en-US" dirty="0"/>
              <a:t>190/2, so you answer with 95. Great! </a:t>
            </a:r>
          </a:p>
          <a:p>
            <a:r>
              <a:rPr lang="en-US" dirty="0"/>
              <a:t>Now suppose that you are taking your second class on Java, and it is the first day of</a:t>
            </a:r>
            <a:br>
              <a:rPr lang="en-US" dirty="0"/>
            </a:br>
            <a:r>
              <a:rPr lang="en-US" dirty="0"/>
              <a:t>class. We ask you what your average is in this class that just started. You haven’t taken any</a:t>
            </a:r>
            <a:br>
              <a:rPr lang="en-US" dirty="0"/>
            </a:br>
            <a:r>
              <a:rPr lang="en-US" dirty="0"/>
              <a:t>exams yet, so you don’t have anything to average. It wouldn’t be accurate to say that your</a:t>
            </a:r>
            <a:br>
              <a:rPr lang="en-US" dirty="0"/>
            </a:br>
            <a:r>
              <a:rPr lang="en-US" dirty="0"/>
              <a:t>average is zero. That sounds bad, and it isn’t true. </a:t>
            </a:r>
            <a:r>
              <a:rPr lang="en-US" b="1" dirty="0"/>
              <a:t>There simply isn’t any data, so you don’t have an average yet.</a:t>
            </a:r>
            <a:endParaRPr lang="fr-FR" b="1"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34</a:t>
            </a:fld>
            <a:endParaRPr lang="fr-FR"/>
          </a:p>
        </p:txBody>
      </p:sp>
    </p:spTree>
    <p:extLst>
      <p:ext uri="{BB962C8B-B14F-4D97-AF65-F5344CB8AC3E}">
        <p14:creationId xmlns:p14="http://schemas.microsoft.com/office/powerpoint/2010/main" val="1840172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How do we express this “we don’t know” or “not applicable” answer in Java? Starting with </a:t>
            </a:r>
            <a:r>
              <a:rPr lang="en-US" dirty="0">
                <a:solidFill>
                  <a:srgbClr val="0070C0"/>
                </a:solidFill>
              </a:rPr>
              <a:t>Java 8</a:t>
            </a:r>
            <a:r>
              <a:rPr lang="en-US" dirty="0"/>
              <a:t>, we use the </a:t>
            </a:r>
            <a:r>
              <a:rPr lang="en-US" dirty="0">
                <a:solidFill>
                  <a:srgbClr val="0070C0"/>
                </a:solidFill>
              </a:rPr>
              <a:t>Optional</a:t>
            </a:r>
            <a:r>
              <a:rPr lang="en-US" dirty="0"/>
              <a:t> type. An Optional is created using a factory. You can either request an empty Optional or pass a value for the Optional to wrap. Think of an Optional as a box that might have something in it or might instead be empty. Figure 4.1 shows both options.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35</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06" y="2379131"/>
            <a:ext cx="9636691" cy="294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09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Here’s how to code our average method:</a:t>
            </a:r>
            <a:br>
              <a:rPr lang="en-US" dirty="0"/>
            </a:br>
            <a:r>
              <a:rPr lang="en-US" dirty="0">
                <a:solidFill>
                  <a:srgbClr val="0070C0"/>
                </a:solidFill>
              </a:rPr>
              <a:t>10: public static Optional&lt;Double&gt; average(</a:t>
            </a:r>
            <a:r>
              <a:rPr lang="en-US" dirty="0" err="1">
                <a:solidFill>
                  <a:srgbClr val="0070C0"/>
                </a:solidFill>
              </a:rPr>
              <a:t>int</a:t>
            </a:r>
            <a:r>
              <a:rPr lang="en-US" dirty="0">
                <a:solidFill>
                  <a:srgbClr val="0070C0"/>
                </a:solidFill>
              </a:rPr>
              <a:t>… scores) {</a:t>
            </a:r>
            <a:br>
              <a:rPr lang="en-US" dirty="0">
                <a:solidFill>
                  <a:srgbClr val="0070C0"/>
                </a:solidFill>
              </a:rPr>
            </a:br>
            <a:r>
              <a:rPr lang="en-US" dirty="0">
                <a:solidFill>
                  <a:srgbClr val="0070C0"/>
                </a:solidFill>
              </a:rPr>
              <a:t>11: if (</a:t>
            </a:r>
            <a:r>
              <a:rPr lang="en-US" dirty="0" err="1">
                <a:solidFill>
                  <a:srgbClr val="0070C0"/>
                </a:solidFill>
              </a:rPr>
              <a:t>scores.length</a:t>
            </a:r>
            <a:r>
              <a:rPr lang="en-US" dirty="0">
                <a:solidFill>
                  <a:srgbClr val="0070C0"/>
                </a:solidFill>
              </a:rPr>
              <a:t> == 0) return </a:t>
            </a:r>
            <a:r>
              <a:rPr lang="en-US" b="1" dirty="0" err="1">
                <a:solidFill>
                  <a:srgbClr val="0070C0"/>
                </a:solidFill>
              </a:rPr>
              <a:t>Optional.empty</a:t>
            </a:r>
            <a:r>
              <a:rPr lang="en-US" dirty="0">
                <a:solidFill>
                  <a:srgbClr val="0070C0"/>
                </a:solidFill>
              </a:rPr>
              <a:t>(); </a:t>
            </a:r>
            <a:br>
              <a:rPr lang="en-US" dirty="0">
                <a:solidFill>
                  <a:srgbClr val="0070C0"/>
                </a:solidFill>
              </a:rPr>
            </a:br>
            <a:r>
              <a:rPr lang="en-US" dirty="0">
                <a:solidFill>
                  <a:srgbClr val="0070C0"/>
                </a:solidFill>
              </a:rPr>
              <a:t>12: </a:t>
            </a:r>
            <a:r>
              <a:rPr lang="en-US" dirty="0" err="1">
                <a:solidFill>
                  <a:srgbClr val="0070C0"/>
                </a:solidFill>
              </a:rPr>
              <a:t>int</a:t>
            </a:r>
            <a:r>
              <a:rPr lang="en-US" dirty="0">
                <a:solidFill>
                  <a:srgbClr val="0070C0"/>
                </a:solidFill>
              </a:rPr>
              <a:t> sum = 0;</a:t>
            </a:r>
            <a:br>
              <a:rPr lang="en-US" dirty="0">
                <a:solidFill>
                  <a:srgbClr val="0070C0"/>
                </a:solidFill>
              </a:rPr>
            </a:br>
            <a:r>
              <a:rPr lang="en-US" dirty="0">
                <a:solidFill>
                  <a:srgbClr val="0070C0"/>
                </a:solidFill>
              </a:rPr>
              <a:t>13: for (</a:t>
            </a:r>
            <a:r>
              <a:rPr lang="en-US" dirty="0" err="1">
                <a:solidFill>
                  <a:srgbClr val="0070C0"/>
                </a:solidFill>
              </a:rPr>
              <a:t>int</a:t>
            </a:r>
            <a:r>
              <a:rPr lang="en-US" dirty="0">
                <a:solidFill>
                  <a:srgbClr val="0070C0"/>
                </a:solidFill>
              </a:rPr>
              <a:t> score: scores) sum += score;</a:t>
            </a:r>
            <a:br>
              <a:rPr lang="en-US" dirty="0">
                <a:solidFill>
                  <a:srgbClr val="0070C0"/>
                </a:solidFill>
              </a:rPr>
            </a:br>
            <a:r>
              <a:rPr lang="en-US" dirty="0">
                <a:solidFill>
                  <a:srgbClr val="0070C0"/>
                </a:solidFill>
              </a:rPr>
              <a:t>14: return </a:t>
            </a:r>
            <a:r>
              <a:rPr lang="en-US" b="1" dirty="0" err="1">
                <a:solidFill>
                  <a:srgbClr val="0070C0"/>
                </a:solidFill>
              </a:rPr>
              <a:t>Optional.of</a:t>
            </a:r>
            <a:r>
              <a:rPr lang="en-US" dirty="0">
                <a:solidFill>
                  <a:srgbClr val="0070C0"/>
                </a:solidFill>
              </a:rPr>
              <a:t>((double) sum / </a:t>
            </a:r>
            <a:r>
              <a:rPr lang="en-US" dirty="0" err="1">
                <a:solidFill>
                  <a:srgbClr val="0070C0"/>
                </a:solidFill>
              </a:rPr>
              <a:t>scores.length</a:t>
            </a:r>
            <a:r>
              <a:rPr lang="en-US" dirty="0">
                <a:solidFill>
                  <a:srgbClr val="0070C0"/>
                </a:solidFill>
              </a:rPr>
              <a:t>);</a:t>
            </a:r>
            <a:br>
              <a:rPr lang="en-US" dirty="0">
                <a:solidFill>
                  <a:srgbClr val="0070C0"/>
                </a:solidFill>
              </a:rPr>
            </a:br>
            <a:r>
              <a:rPr lang="en-US" dirty="0">
                <a:solidFill>
                  <a:srgbClr val="0070C0"/>
                </a:solidFill>
              </a:rPr>
              <a:t>15: } </a:t>
            </a:r>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36</a:t>
            </a:fld>
            <a:endParaRPr lang="fr-FR"/>
          </a:p>
        </p:txBody>
      </p:sp>
    </p:spTree>
    <p:extLst>
      <p:ext uri="{BB962C8B-B14F-4D97-AF65-F5344CB8AC3E}">
        <p14:creationId xmlns:p14="http://schemas.microsoft.com/office/powerpoint/2010/main" val="3728959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dirty="0"/>
              <a:t>Here’s how to code our average method:</a:t>
            </a:r>
            <a:br>
              <a:rPr lang="en-US" dirty="0"/>
            </a:br>
            <a:r>
              <a:rPr lang="en-US" dirty="0"/>
              <a:t>Calling the method shows what is in our two boxes:</a:t>
            </a:r>
            <a:br>
              <a:rPr lang="en-US" dirty="0"/>
            </a:br>
            <a:r>
              <a:rPr lang="en-US" dirty="0" err="1">
                <a:solidFill>
                  <a:srgbClr val="0070C0"/>
                </a:solidFill>
              </a:rPr>
              <a:t>System.out.println</a:t>
            </a:r>
            <a:r>
              <a:rPr lang="en-US" dirty="0">
                <a:solidFill>
                  <a:srgbClr val="0070C0"/>
                </a:solidFill>
              </a:rPr>
              <a:t>(average(90, 100)); // Optional[95.0]</a:t>
            </a:r>
            <a:br>
              <a:rPr lang="en-US" dirty="0">
                <a:solidFill>
                  <a:srgbClr val="0070C0"/>
                </a:solidFill>
              </a:rPr>
            </a:br>
            <a:r>
              <a:rPr lang="en-US" dirty="0" err="1">
                <a:solidFill>
                  <a:srgbClr val="0070C0"/>
                </a:solidFill>
              </a:rPr>
              <a:t>System.out.println</a:t>
            </a:r>
            <a:r>
              <a:rPr lang="en-US" dirty="0">
                <a:solidFill>
                  <a:srgbClr val="0070C0"/>
                </a:solidFill>
              </a:rPr>
              <a:t>(average()); // </a:t>
            </a:r>
            <a:r>
              <a:rPr lang="en-US" dirty="0" err="1">
                <a:solidFill>
                  <a:srgbClr val="0070C0"/>
                </a:solidFill>
              </a:rPr>
              <a:t>Optional.empty</a:t>
            </a:r>
            <a:r>
              <a:rPr lang="en-US" dirty="0">
                <a:solidFill>
                  <a:srgbClr val="0070C0"/>
                </a:solidFill>
              </a:rPr>
              <a:t> </a:t>
            </a:r>
            <a:r>
              <a:rPr lang="en-US" dirty="0"/>
              <a:t/>
            </a:r>
            <a:br>
              <a:rPr lang="en-US" dirty="0"/>
            </a:br>
            <a:r>
              <a:rPr lang="en-US" dirty="0"/>
              <a:t>You can see that one </a:t>
            </a:r>
            <a:r>
              <a:rPr lang="en-US" b="1" dirty="0">
                <a:solidFill>
                  <a:srgbClr val="0070C0"/>
                </a:solidFill>
              </a:rPr>
              <a:t>Optional </a:t>
            </a:r>
            <a:r>
              <a:rPr lang="en-US" dirty="0"/>
              <a:t>contains </a:t>
            </a:r>
            <a:r>
              <a:rPr lang="en-US" b="1" dirty="0">
                <a:solidFill>
                  <a:srgbClr val="0070C0"/>
                </a:solidFill>
              </a:rPr>
              <a:t>a value </a:t>
            </a:r>
            <a:r>
              <a:rPr lang="en-US" dirty="0"/>
              <a:t>and the other </a:t>
            </a:r>
            <a:r>
              <a:rPr lang="en-US" b="1" dirty="0">
                <a:solidFill>
                  <a:srgbClr val="0070C0"/>
                </a:solidFill>
              </a:rPr>
              <a:t>is empty</a:t>
            </a:r>
            <a:r>
              <a:rPr lang="en-US" dirty="0"/>
              <a:t>. </a:t>
            </a:r>
            <a:r>
              <a:rPr lang="en-US" b="1" dirty="0">
                <a:solidFill>
                  <a:srgbClr val="FF0000"/>
                </a:solidFill>
              </a:rPr>
              <a:t>Normally, we want to check if a value is there and/or get it out of the box</a:t>
            </a:r>
            <a:r>
              <a:rPr lang="en-US" dirty="0"/>
              <a:t>. Here’s one way to do that:</a:t>
            </a:r>
            <a:br>
              <a:rPr lang="en-US" dirty="0"/>
            </a:br>
            <a:r>
              <a:rPr lang="en-US" dirty="0">
                <a:solidFill>
                  <a:srgbClr val="0070C0"/>
                </a:solidFill>
              </a:rPr>
              <a:t>20: Optional&lt;Double&gt; opt = average(90, 100);</a:t>
            </a:r>
            <a:br>
              <a:rPr lang="en-US" dirty="0">
                <a:solidFill>
                  <a:srgbClr val="0070C0"/>
                </a:solidFill>
              </a:rPr>
            </a:br>
            <a:r>
              <a:rPr lang="en-US" dirty="0">
                <a:solidFill>
                  <a:srgbClr val="0070C0"/>
                </a:solidFill>
              </a:rPr>
              <a:t>21: if (</a:t>
            </a:r>
            <a:r>
              <a:rPr lang="en-US" b="1" dirty="0" err="1">
                <a:solidFill>
                  <a:srgbClr val="0070C0"/>
                </a:solidFill>
              </a:rPr>
              <a:t>opt.isPresent</a:t>
            </a:r>
            <a:r>
              <a:rPr lang="en-US" dirty="0">
                <a:solidFill>
                  <a:srgbClr val="0070C0"/>
                </a:solidFill>
              </a:rPr>
              <a:t>())</a:t>
            </a:r>
            <a:br>
              <a:rPr lang="en-US" dirty="0">
                <a:solidFill>
                  <a:srgbClr val="0070C0"/>
                </a:solidFill>
              </a:rPr>
            </a:br>
            <a:r>
              <a:rPr lang="en-US" dirty="0">
                <a:solidFill>
                  <a:srgbClr val="0070C0"/>
                </a:solidFill>
              </a:rPr>
              <a:t>22: </a:t>
            </a:r>
            <a:r>
              <a:rPr lang="en-US" dirty="0" err="1">
                <a:solidFill>
                  <a:srgbClr val="0070C0"/>
                </a:solidFill>
              </a:rPr>
              <a:t>System.out.println</a:t>
            </a:r>
            <a:r>
              <a:rPr lang="en-US" dirty="0">
                <a:solidFill>
                  <a:srgbClr val="0070C0"/>
                </a:solidFill>
              </a:rPr>
              <a:t>(</a:t>
            </a:r>
            <a:r>
              <a:rPr lang="en-US" b="1" dirty="0" err="1">
                <a:solidFill>
                  <a:srgbClr val="0070C0"/>
                </a:solidFill>
              </a:rPr>
              <a:t>opt.get</a:t>
            </a:r>
            <a:r>
              <a:rPr lang="en-US" dirty="0">
                <a:solidFill>
                  <a:srgbClr val="0070C0"/>
                </a:solidFill>
              </a:rPr>
              <a:t>()); // 95.0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37</a:t>
            </a:fld>
            <a:endParaRPr lang="fr-FR"/>
          </a:p>
        </p:txBody>
      </p:sp>
    </p:spTree>
    <p:extLst>
      <p:ext uri="{BB962C8B-B14F-4D97-AF65-F5344CB8AC3E}">
        <p14:creationId xmlns:p14="http://schemas.microsoft.com/office/powerpoint/2010/main" val="20725761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Line 21 checks whether the Optional actually contains a value. Line 22 prints it out. What if we didn’t do the check and the Optional was empty?</a:t>
            </a:r>
            <a:br>
              <a:rPr lang="en-US" dirty="0"/>
            </a:br>
            <a:r>
              <a:rPr lang="en-US" b="1" dirty="0">
                <a:solidFill>
                  <a:srgbClr val="0070C0"/>
                </a:solidFill>
              </a:rPr>
              <a:t>26: Optional&lt;Double&gt; opt = average();</a:t>
            </a:r>
            <a:br>
              <a:rPr lang="en-US" b="1" dirty="0">
                <a:solidFill>
                  <a:srgbClr val="0070C0"/>
                </a:solidFill>
              </a:rPr>
            </a:br>
            <a:r>
              <a:rPr lang="en-US" b="1" dirty="0">
                <a:solidFill>
                  <a:srgbClr val="0070C0"/>
                </a:solidFill>
              </a:rPr>
              <a:t>27: </a:t>
            </a:r>
            <a:r>
              <a:rPr lang="en-US" b="1" dirty="0" err="1">
                <a:solidFill>
                  <a:srgbClr val="0070C0"/>
                </a:solidFill>
              </a:rPr>
              <a:t>System.out.println</a:t>
            </a:r>
            <a:r>
              <a:rPr lang="en-US" b="1" dirty="0">
                <a:solidFill>
                  <a:srgbClr val="0070C0"/>
                </a:solidFill>
              </a:rPr>
              <a:t>(</a:t>
            </a:r>
            <a:r>
              <a:rPr lang="en-US" b="1" dirty="0" err="1">
                <a:solidFill>
                  <a:srgbClr val="0070C0"/>
                </a:solidFill>
              </a:rPr>
              <a:t>opt.get</a:t>
            </a:r>
            <a:r>
              <a:rPr lang="en-US" b="1" dirty="0">
                <a:solidFill>
                  <a:srgbClr val="0070C0"/>
                </a:solidFill>
              </a:rPr>
              <a:t>()); // bad</a:t>
            </a:r>
            <a:r>
              <a:rPr lang="en-US" dirty="0"/>
              <a:t/>
            </a:r>
            <a:br>
              <a:rPr lang="en-US" dirty="0"/>
            </a:br>
            <a:r>
              <a:rPr lang="en-US" dirty="0"/>
              <a:t>We’d get an exception since there is no value inside the Optional:</a:t>
            </a:r>
            <a:br>
              <a:rPr lang="en-US" dirty="0"/>
            </a:br>
            <a:r>
              <a:rPr lang="en-US" b="1" dirty="0" err="1">
                <a:solidFill>
                  <a:srgbClr val="FF0000"/>
                </a:solidFill>
              </a:rPr>
              <a:t>java.util.NoSuchElementException</a:t>
            </a:r>
            <a:r>
              <a:rPr lang="en-US" b="1" dirty="0">
                <a:solidFill>
                  <a:srgbClr val="FF0000"/>
                </a:solidFill>
              </a:rPr>
              <a:t>: No value present </a:t>
            </a: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38</a:t>
            </a:fld>
            <a:endParaRPr lang="fr-FR"/>
          </a:p>
        </p:txBody>
      </p:sp>
    </p:spTree>
    <p:extLst>
      <p:ext uri="{BB962C8B-B14F-4D97-AF65-F5344CB8AC3E}">
        <p14:creationId xmlns:p14="http://schemas.microsoft.com/office/powerpoint/2010/main" val="37946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en-US" dirty="0"/>
              <a:t>When creating an Optional, it is common to want to use empty when the value is null. You can do this with an if statement or ternary operator. We use the ternary operator to make sure that you remember how it works from the OCA:</a:t>
            </a:r>
            <a:br>
              <a:rPr lang="en-US" dirty="0"/>
            </a:br>
            <a:r>
              <a:rPr lang="en-US" b="1" dirty="0">
                <a:solidFill>
                  <a:srgbClr val="0070C0"/>
                </a:solidFill>
              </a:rPr>
              <a:t>Optional o = (value== null) ? </a:t>
            </a:r>
            <a:r>
              <a:rPr lang="en-US" b="1" dirty="0" err="1">
                <a:solidFill>
                  <a:srgbClr val="0070C0"/>
                </a:solidFill>
              </a:rPr>
              <a:t>Optional.empty</a:t>
            </a:r>
            <a:r>
              <a:rPr lang="en-US" b="1" dirty="0">
                <a:solidFill>
                  <a:srgbClr val="0070C0"/>
                </a:solidFill>
              </a:rPr>
              <a:t>(): </a:t>
            </a:r>
            <a:r>
              <a:rPr lang="en-US" b="1" dirty="0" err="1">
                <a:solidFill>
                  <a:srgbClr val="0070C0"/>
                </a:solidFill>
              </a:rPr>
              <a:t>Optional.of</a:t>
            </a:r>
            <a:r>
              <a:rPr lang="en-US" b="1" dirty="0">
                <a:solidFill>
                  <a:srgbClr val="0070C0"/>
                </a:solidFill>
              </a:rPr>
              <a:t>(value);</a:t>
            </a:r>
            <a:br>
              <a:rPr lang="en-US" b="1" dirty="0">
                <a:solidFill>
                  <a:srgbClr val="0070C0"/>
                </a:solidFill>
              </a:rPr>
            </a:br>
            <a:r>
              <a:rPr lang="en-US" dirty="0"/>
              <a:t>If value is null, o is assigned the empty Optional. Otherwise, we wrap the value. Since this is such a common pattern, Java provides a factory method to do the same thing:</a:t>
            </a:r>
            <a:br>
              <a:rPr lang="en-US" dirty="0"/>
            </a:br>
            <a:r>
              <a:rPr lang="en-US" b="1" dirty="0">
                <a:solidFill>
                  <a:srgbClr val="0070C0"/>
                </a:solidFill>
              </a:rPr>
              <a:t>Optional o = </a:t>
            </a:r>
            <a:r>
              <a:rPr lang="en-US" b="1" dirty="0" err="1">
                <a:solidFill>
                  <a:srgbClr val="0070C0"/>
                </a:solidFill>
              </a:rPr>
              <a:t>Optional.ofNullable</a:t>
            </a:r>
            <a:r>
              <a:rPr lang="en-US" b="1" dirty="0">
                <a:solidFill>
                  <a:srgbClr val="0070C0"/>
                </a:solidFill>
              </a:rPr>
              <a:t>(value);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39</a:t>
            </a:fld>
            <a:endParaRPr lang="fr-FR"/>
          </a:p>
        </p:txBody>
      </p:sp>
    </p:spTree>
    <p:extLst>
      <p:ext uri="{BB962C8B-B14F-4D97-AF65-F5344CB8AC3E}">
        <p14:creationId xmlns:p14="http://schemas.microsoft.com/office/powerpoint/2010/main" val="278154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dirty="0">
                <a:solidFill>
                  <a:schemeClr val="tx1"/>
                </a:solidFill>
              </a:rPr>
              <a:t> </a:t>
            </a:r>
            <a:r>
              <a:rPr lang="fr-FR" dirty="0" smtClean="0">
                <a:solidFill>
                  <a:schemeClr val="tx1"/>
                </a:solidFill>
              </a:rPr>
              <a:t>8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en-US" b="1" dirty="0"/>
              <a:t>The OCP exam topics covered in this chapter include the following:</a:t>
            </a:r>
            <a:r>
              <a:rPr lang="en-US" dirty="0"/>
              <a:t> </a:t>
            </a:r>
            <a:br>
              <a:rPr lang="en-US" dirty="0"/>
            </a:br>
            <a:r>
              <a:rPr lang="en-US" b="1" dirty="0">
                <a:solidFill>
                  <a:srgbClr val="FF0000"/>
                </a:solidFill>
              </a:rPr>
              <a:t>Java Stream API</a:t>
            </a:r>
            <a:br>
              <a:rPr lang="en-US" b="1" dirty="0">
                <a:solidFill>
                  <a:srgbClr val="FF0000"/>
                </a:solidFill>
              </a:rPr>
            </a:br>
            <a:r>
              <a:rPr lang="en-US" dirty="0"/>
              <a:t>■ Develop code to extract data from an object using peek()</a:t>
            </a:r>
            <a:br>
              <a:rPr lang="en-US" dirty="0"/>
            </a:br>
            <a:r>
              <a:rPr lang="en-US" dirty="0"/>
              <a:t>and map() methods including primitive versions of the map()</a:t>
            </a:r>
            <a:br>
              <a:rPr lang="en-US" dirty="0"/>
            </a:br>
            <a:r>
              <a:rPr lang="en-US" dirty="0"/>
              <a:t>method</a:t>
            </a:r>
            <a:br>
              <a:rPr lang="en-US" dirty="0"/>
            </a:br>
            <a:r>
              <a:rPr lang="en-US" dirty="0"/>
              <a:t>■ Search for data by using search methods of the Stream classes</a:t>
            </a:r>
            <a:br>
              <a:rPr lang="en-US" dirty="0"/>
            </a:br>
            <a:r>
              <a:rPr lang="en-US" dirty="0"/>
              <a:t>including </a:t>
            </a:r>
            <a:r>
              <a:rPr lang="en-US" dirty="0" err="1"/>
              <a:t>findFirst</a:t>
            </a:r>
            <a:r>
              <a:rPr lang="en-US" dirty="0"/>
              <a:t>, </a:t>
            </a:r>
            <a:r>
              <a:rPr lang="en-US" dirty="0" err="1"/>
              <a:t>findAny</a:t>
            </a:r>
            <a:r>
              <a:rPr lang="en-US" dirty="0"/>
              <a:t>, </a:t>
            </a:r>
            <a:r>
              <a:rPr lang="en-US" dirty="0" err="1"/>
              <a:t>anyMatch</a:t>
            </a:r>
            <a:r>
              <a:rPr lang="en-US" dirty="0"/>
              <a:t>, </a:t>
            </a:r>
            <a:r>
              <a:rPr lang="en-US" dirty="0" err="1"/>
              <a:t>allMatch</a:t>
            </a:r>
            <a:r>
              <a:rPr lang="en-US" dirty="0"/>
              <a:t>, and </a:t>
            </a:r>
            <a:r>
              <a:rPr lang="en-US" dirty="0" err="1"/>
              <a:t>noneMatch</a:t>
            </a:r>
            <a:r>
              <a:rPr lang="en-US" dirty="0"/>
              <a:t/>
            </a:r>
            <a:br>
              <a:rPr lang="en-US" dirty="0"/>
            </a:br>
            <a:r>
              <a:rPr lang="en-US" dirty="0"/>
              <a:t>■ Develop code that uses the Optional class</a:t>
            </a:r>
            <a:br>
              <a:rPr lang="en-US" dirty="0"/>
            </a:br>
            <a:r>
              <a:rPr lang="en-US" dirty="0"/>
              <a:t>■ Develop code that uses Stream data methods and calculation</a:t>
            </a:r>
            <a:br>
              <a:rPr lang="en-US" dirty="0"/>
            </a:br>
            <a:r>
              <a:rPr lang="en-US" dirty="0"/>
              <a:t>methods</a:t>
            </a:r>
            <a:br>
              <a:rPr lang="en-US" dirty="0"/>
            </a:br>
            <a:r>
              <a:rPr lang="en-US" dirty="0"/>
              <a:t>■ Sort a collection using Stream API</a:t>
            </a:r>
            <a:br>
              <a:rPr lang="en-US" dirty="0"/>
            </a:br>
            <a:r>
              <a:rPr lang="en-US" dirty="0"/>
              <a:t>■ Save results to a collection using the collect method </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4268917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Table 4.2 summarizes most of the instance methods on Optional that you need to know for the exam. There are a few others that involve chaining.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40</a:t>
            </a:fld>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62150"/>
            <a:ext cx="9698182" cy="425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3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dirty="0"/>
              <a:t>You’ve already seen </a:t>
            </a:r>
            <a:r>
              <a:rPr lang="en-US" b="1" dirty="0">
                <a:solidFill>
                  <a:srgbClr val="0070C0"/>
                </a:solidFill>
              </a:rPr>
              <a:t>get() </a:t>
            </a:r>
            <a:r>
              <a:rPr lang="en-US" dirty="0"/>
              <a:t>and </a:t>
            </a:r>
            <a:r>
              <a:rPr lang="en-US" b="1" dirty="0" err="1">
                <a:solidFill>
                  <a:srgbClr val="0070C0"/>
                </a:solidFill>
              </a:rPr>
              <a:t>isPresent</a:t>
            </a:r>
            <a:r>
              <a:rPr lang="en-US" b="1" dirty="0">
                <a:solidFill>
                  <a:srgbClr val="0070C0"/>
                </a:solidFill>
              </a:rPr>
              <a:t>()</a:t>
            </a:r>
            <a:r>
              <a:rPr lang="en-US" dirty="0"/>
              <a:t>. The other methods allow you to write</a:t>
            </a:r>
            <a:br>
              <a:rPr lang="en-US" dirty="0"/>
            </a:br>
            <a:r>
              <a:rPr lang="en-US" dirty="0"/>
              <a:t>code that uses an Optional in one line without having to use the ternary operator.</a:t>
            </a:r>
            <a:br>
              <a:rPr lang="en-US" dirty="0"/>
            </a:br>
            <a:r>
              <a:rPr lang="en-US" dirty="0"/>
              <a:t>This makes the code easier to read. Instead of using an if statement, which we used</a:t>
            </a:r>
            <a:br>
              <a:rPr lang="en-US" dirty="0"/>
            </a:br>
            <a:r>
              <a:rPr lang="en-US" dirty="0"/>
              <a:t>when checking the average earlier, we can specify a Consumer to be run when there is a value inside the Optional. When there isn’t, the method simply skips running the</a:t>
            </a:r>
            <a:br>
              <a:rPr lang="en-US" dirty="0"/>
            </a:br>
            <a:r>
              <a:rPr lang="en-US" dirty="0"/>
              <a:t>Consumer: </a:t>
            </a:r>
            <a:br>
              <a:rPr lang="en-US" dirty="0"/>
            </a:br>
            <a:r>
              <a:rPr lang="en-US" b="1" dirty="0">
                <a:solidFill>
                  <a:srgbClr val="0070C0"/>
                </a:solidFill>
              </a:rPr>
              <a:t>Optional&lt;Double&gt; opt = average(90, 100);</a:t>
            </a:r>
            <a:br>
              <a:rPr lang="en-US" b="1" dirty="0">
                <a:solidFill>
                  <a:srgbClr val="0070C0"/>
                </a:solidFill>
              </a:rPr>
            </a:br>
            <a:r>
              <a:rPr lang="en-US" b="1" dirty="0" err="1">
                <a:solidFill>
                  <a:srgbClr val="0070C0"/>
                </a:solidFill>
              </a:rPr>
              <a:t>opt.ifPresent</a:t>
            </a:r>
            <a:r>
              <a:rPr lang="en-US" b="1" dirty="0">
                <a:solidFill>
                  <a:srgbClr val="0070C0"/>
                </a:solidFill>
              </a:rPr>
              <a:t>(</a:t>
            </a:r>
            <a:r>
              <a:rPr lang="en-US" b="1" dirty="0" err="1">
                <a:solidFill>
                  <a:srgbClr val="0070C0"/>
                </a:solidFill>
              </a:rPr>
              <a:t>System.out</a:t>
            </a:r>
            <a:r>
              <a:rPr lang="en-US" b="1" dirty="0">
                <a:solidFill>
                  <a:srgbClr val="0070C0"/>
                </a:solidFill>
              </a:rPr>
              <a:t>::</a:t>
            </a:r>
            <a:r>
              <a:rPr lang="en-US" b="1" dirty="0" err="1">
                <a:solidFill>
                  <a:srgbClr val="0070C0"/>
                </a:solidFill>
              </a:rPr>
              <a:t>println</a:t>
            </a:r>
            <a:r>
              <a:rPr lang="en-US" b="1" dirty="0">
                <a:solidFill>
                  <a:srgbClr val="0070C0"/>
                </a:solidFill>
              </a:rPr>
              <a:t>);</a:t>
            </a:r>
            <a:r>
              <a:rPr lang="en-US" dirty="0"/>
              <a:t/>
            </a:r>
            <a:br>
              <a:rPr lang="en-US" dirty="0"/>
            </a:br>
            <a:r>
              <a:rPr lang="en-US" dirty="0"/>
              <a:t>Using </a:t>
            </a:r>
            <a:r>
              <a:rPr lang="en-US" b="1" dirty="0" err="1">
                <a:solidFill>
                  <a:srgbClr val="FF0000"/>
                </a:solidFill>
              </a:rPr>
              <a:t>ifPresent</a:t>
            </a:r>
            <a:r>
              <a:rPr lang="en-US" b="1" dirty="0">
                <a:solidFill>
                  <a:srgbClr val="FF0000"/>
                </a:solidFill>
              </a:rPr>
              <a:t>()</a:t>
            </a:r>
            <a:r>
              <a:rPr lang="en-US" dirty="0"/>
              <a:t> better expresses our intent. We want something done if a value is</a:t>
            </a:r>
            <a:br>
              <a:rPr lang="en-US" dirty="0"/>
            </a:br>
            <a:r>
              <a:rPr lang="en-US" dirty="0"/>
              <a:t>present.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41</a:t>
            </a:fld>
            <a:endParaRPr lang="fr-FR"/>
          </a:p>
        </p:txBody>
      </p:sp>
    </p:spTree>
    <p:extLst>
      <p:ext uri="{BB962C8B-B14F-4D97-AF65-F5344CB8AC3E}">
        <p14:creationId xmlns:p14="http://schemas.microsoft.com/office/powerpoint/2010/main" val="1123629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The other methods allow you to specify what to do if a value isn’t present. There are three choices: </a:t>
            </a:r>
          </a:p>
          <a:p>
            <a:r>
              <a:rPr lang="fr-FR" dirty="0">
                <a:solidFill>
                  <a:srgbClr val="0070C0"/>
                </a:solidFill>
              </a:rPr>
              <a:t>30: </a:t>
            </a:r>
            <a:r>
              <a:rPr lang="fr-FR" dirty="0" err="1">
                <a:solidFill>
                  <a:srgbClr val="0070C0"/>
                </a:solidFill>
              </a:rPr>
              <a:t>Optional</a:t>
            </a:r>
            <a:r>
              <a:rPr lang="fr-FR" dirty="0">
                <a:solidFill>
                  <a:srgbClr val="0070C0"/>
                </a:solidFill>
              </a:rPr>
              <a:t>&lt;Double&gt; </a:t>
            </a:r>
            <a:r>
              <a:rPr lang="fr-FR" dirty="0" err="1">
                <a:solidFill>
                  <a:srgbClr val="0070C0"/>
                </a:solidFill>
              </a:rPr>
              <a:t>opt</a:t>
            </a:r>
            <a:r>
              <a:rPr lang="fr-FR" dirty="0">
                <a:solidFill>
                  <a:srgbClr val="0070C0"/>
                </a:solidFill>
              </a:rPr>
              <a:t> = </a:t>
            </a:r>
            <a:r>
              <a:rPr lang="fr-FR" dirty="0" err="1">
                <a:solidFill>
                  <a:srgbClr val="0070C0"/>
                </a:solidFill>
              </a:rPr>
              <a:t>average</a:t>
            </a:r>
            <a:r>
              <a:rPr lang="fr-FR" dirty="0">
                <a:solidFill>
                  <a:srgbClr val="0070C0"/>
                </a:solidFill>
              </a:rPr>
              <a:t>();</a:t>
            </a:r>
            <a:br>
              <a:rPr lang="fr-FR" dirty="0">
                <a:solidFill>
                  <a:srgbClr val="0070C0"/>
                </a:solidFill>
              </a:rPr>
            </a:br>
            <a:r>
              <a:rPr lang="fr-FR" dirty="0">
                <a:solidFill>
                  <a:srgbClr val="0070C0"/>
                </a:solidFill>
              </a:rPr>
              <a:t>31: </a:t>
            </a:r>
            <a:r>
              <a:rPr lang="fr-FR" dirty="0" err="1">
                <a:solidFill>
                  <a:srgbClr val="0070C0"/>
                </a:solidFill>
              </a:rPr>
              <a:t>System.out.println</a:t>
            </a:r>
            <a:r>
              <a:rPr lang="fr-FR" dirty="0">
                <a:solidFill>
                  <a:srgbClr val="0070C0"/>
                </a:solidFill>
              </a:rPr>
              <a:t>(</a:t>
            </a:r>
            <a:r>
              <a:rPr lang="fr-FR" dirty="0" err="1">
                <a:solidFill>
                  <a:srgbClr val="0070C0"/>
                </a:solidFill>
              </a:rPr>
              <a:t>opt.</a:t>
            </a:r>
            <a:r>
              <a:rPr lang="fr-FR" b="1" dirty="0" err="1">
                <a:solidFill>
                  <a:srgbClr val="0070C0"/>
                </a:solidFill>
              </a:rPr>
              <a:t>orElse</a:t>
            </a:r>
            <a:r>
              <a:rPr lang="fr-FR" dirty="0">
                <a:solidFill>
                  <a:srgbClr val="0070C0"/>
                </a:solidFill>
              </a:rPr>
              <a:t>(</a:t>
            </a:r>
            <a:r>
              <a:rPr lang="fr-FR" dirty="0" err="1">
                <a:solidFill>
                  <a:srgbClr val="0070C0"/>
                </a:solidFill>
              </a:rPr>
              <a:t>Double.NaN</a:t>
            </a:r>
            <a:r>
              <a:rPr lang="fr-FR" dirty="0">
                <a:solidFill>
                  <a:srgbClr val="0070C0"/>
                </a:solidFill>
              </a:rPr>
              <a:t>));</a:t>
            </a:r>
            <a:br>
              <a:rPr lang="fr-FR" dirty="0">
                <a:solidFill>
                  <a:srgbClr val="0070C0"/>
                </a:solidFill>
              </a:rPr>
            </a:br>
            <a:r>
              <a:rPr lang="fr-FR" dirty="0">
                <a:solidFill>
                  <a:srgbClr val="0070C0"/>
                </a:solidFill>
              </a:rPr>
              <a:t>32: </a:t>
            </a:r>
            <a:r>
              <a:rPr lang="fr-FR" dirty="0" err="1">
                <a:solidFill>
                  <a:srgbClr val="0070C0"/>
                </a:solidFill>
              </a:rPr>
              <a:t>System.out.println</a:t>
            </a:r>
            <a:r>
              <a:rPr lang="fr-FR" dirty="0">
                <a:solidFill>
                  <a:srgbClr val="0070C0"/>
                </a:solidFill>
              </a:rPr>
              <a:t>(</a:t>
            </a:r>
            <a:r>
              <a:rPr lang="fr-FR" dirty="0" err="1">
                <a:solidFill>
                  <a:srgbClr val="0070C0"/>
                </a:solidFill>
              </a:rPr>
              <a:t>opt.</a:t>
            </a:r>
            <a:r>
              <a:rPr lang="fr-FR" b="1" dirty="0" err="1">
                <a:solidFill>
                  <a:srgbClr val="0070C0"/>
                </a:solidFill>
              </a:rPr>
              <a:t>orElseGet</a:t>
            </a:r>
            <a:r>
              <a:rPr lang="fr-FR" dirty="0">
                <a:solidFill>
                  <a:srgbClr val="0070C0"/>
                </a:solidFill>
              </a:rPr>
              <a:t>(() -&gt; </a:t>
            </a:r>
            <a:r>
              <a:rPr lang="fr-FR" dirty="0" err="1">
                <a:solidFill>
                  <a:srgbClr val="0070C0"/>
                </a:solidFill>
              </a:rPr>
              <a:t>Math.random</a:t>
            </a:r>
            <a:r>
              <a:rPr lang="fr-FR" dirty="0">
                <a:solidFill>
                  <a:srgbClr val="0070C0"/>
                </a:solidFill>
              </a:rPr>
              <a:t>()));</a:t>
            </a:r>
            <a:br>
              <a:rPr lang="fr-FR" dirty="0">
                <a:solidFill>
                  <a:srgbClr val="0070C0"/>
                </a:solidFill>
              </a:rPr>
            </a:br>
            <a:r>
              <a:rPr lang="fr-FR" dirty="0">
                <a:solidFill>
                  <a:srgbClr val="0070C0"/>
                </a:solidFill>
              </a:rPr>
              <a:t>33: </a:t>
            </a:r>
            <a:r>
              <a:rPr lang="fr-FR" dirty="0" err="1">
                <a:solidFill>
                  <a:srgbClr val="0070C0"/>
                </a:solidFill>
              </a:rPr>
              <a:t>System.out.println</a:t>
            </a:r>
            <a:r>
              <a:rPr lang="fr-FR" dirty="0">
                <a:solidFill>
                  <a:srgbClr val="0070C0"/>
                </a:solidFill>
              </a:rPr>
              <a:t>(</a:t>
            </a:r>
            <a:r>
              <a:rPr lang="fr-FR" dirty="0" err="1">
                <a:solidFill>
                  <a:srgbClr val="0070C0"/>
                </a:solidFill>
              </a:rPr>
              <a:t>opt.</a:t>
            </a:r>
            <a:r>
              <a:rPr lang="fr-FR" b="1" dirty="0" err="1">
                <a:solidFill>
                  <a:srgbClr val="0070C0"/>
                </a:solidFill>
              </a:rPr>
              <a:t>orElseThrow</a:t>
            </a:r>
            <a:r>
              <a:rPr lang="fr-FR" dirty="0">
                <a:solidFill>
                  <a:srgbClr val="0070C0"/>
                </a:solidFill>
              </a:rPr>
              <a:t>(() -&gt; new </a:t>
            </a:r>
            <a:r>
              <a:rPr lang="fr-FR" dirty="0" err="1">
                <a:solidFill>
                  <a:srgbClr val="0070C0"/>
                </a:solidFill>
              </a:rPr>
              <a:t>IllegalStateException</a:t>
            </a:r>
            <a:r>
              <a:rPr lang="fr-FR" dirty="0">
                <a:solidFill>
                  <a:srgbClr val="0070C0"/>
                </a:solidFill>
              </a:rPr>
              <a:t>())); </a:t>
            </a:r>
            <a:r>
              <a:rPr lang="fr-FR" dirty="0"/>
              <a:t/>
            </a:r>
            <a:br>
              <a:rPr lang="fr-FR"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42</a:t>
            </a:fld>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380" y="614600"/>
            <a:ext cx="6996547" cy="194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63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Notice that the two methods that take a Supplier have different names. Do you see why this code does not compile?</a:t>
            </a:r>
            <a:br>
              <a:rPr lang="en-US" dirty="0"/>
            </a:br>
            <a:r>
              <a:rPr lang="en-US" dirty="0" err="1">
                <a:solidFill>
                  <a:srgbClr val="FF0000"/>
                </a:solidFill>
              </a:rPr>
              <a:t>System.out.println</a:t>
            </a:r>
            <a:r>
              <a:rPr lang="en-US" dirty="0">
                <a:solidFill>
                  <a:srgbClr val="FF0000"/>
                </a:solidFill>
              </a:rPr>
              <a:t>(</a:t>
            </a:r>
            <a:r>
              <a:rPr lang="en-US" dirty="0" err="1">
                <a:solidFill>
                  <a:srgbClr val="FF0000"/>
                </a:solidFill>
              </a:rPr>
              <a:t>opt.orElseGet</a:t>
            </a:r>
            <a:r>
              <a:rPr lang="en-US" dirty="0">
                <a:solidFill>
                  <a:srgbClr val="FF0000"/>
                </a:solidFill>
              </a:rPr>
              <a:t>(</a:t>
            </a:r>
            <a:br>
              <a:rPr lang="en-US" dirty="0">
                <a:solidFill>
                  <a:srgbClr val="FF0000"/>
                </a:solidFill>
              </a:rPr>
            </a:br>
            <a:r>
              <a:rPr lang="en-US" dirty="0">
                <a:solidFill>
                  <a:srgbClr val="FF0000"/>
                </a:solidFill>
              </a:rPr>
              <a:t>() -&gt; new </a:t>
            </a:r>
            <a:r>
              <a:rPr lang="en-US" dirty="0" err="1">
                <a:solidFill>
                  <a:srgbClr val="FF0000"/>
                </a:solidFill>
              </a:rPr>
              <a:t>IllegalStateException</a:t>
            </a:r>
            <a:r>
              <a:rPr lang="en-US" dirty="0">
                <a:solidFill>
                  <a:srgbClr val="FF0000"/>
                </a:solidFill>
              </a:rPr>
              <a:t>())); // DOES NOT COMPILE</a:t>
            </a:r>
            <a:br>
              <a:rPr lang="en-US" dirty="0">
                <a:solidFill>
                  <a:srgbClr val="FF000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43</a:t>
            </a:fld>
            <a:endParaRPr lang="fr-FR"/>
          </a:p>
        </p:txBody>
      </p:sp>
      <p:sp>
        <p:nvSpPr>
          <p:cNvPr id="6" name="ZoneTexte 5">
            <a:extLst>
              <a:ext uri="{FF2B5EF4-FFF2-40B4-BE49-F238E27FC236}">
                <a16:creationId xmlns:a16="http://schemas.microsoft.com/office/drawing/2014/main" xmlns="" id="{A069A45A-65BA-4EA2-9BB7-3E2BAEA803AB}"/>
              </a:ext>
            </a:extLst>
          </p:cNvPr>
          <p:cNvSpPr txBox="1"/>
          <p:nvPr/>
        </p:nvSpPr>
        <p:spPr>
          <a:xfrm>
            <a:off x="1410346" y="4354374"/>
            <a:ext cx="9486251" cy="1754326"/>
          </a:xfrm>
          <a:prstGeom prst="rect">
            <a:avLst/>
          </a:prstGeom>
          <a:noFill/>
        </p:spPr>
        <p:txBody>
          <a:bodyPr wrap="none" rtlCol="0">
            <a:spAutoFit/>
          </a:bodyPr>
          <a:lstStyle/>
          <a:p>
            <a:pPr algn="just"/>
            <a:r>
              <a:rPr lang="en-US" sz="2400" dirty="0"/>
              <a:t>opt is an Optional&lt;Double&gt;. This means the Supplier must return a Double. </a:t>
            </a:r>
          </a:p>
          <a:p>
            <a:pPr algn="just"/>
            <a:r>
              <a:rPr lang="en-US" sz="2400" dirty="0"/>
              <a:t>Since this supplier returns an exception, the type does not match. </a:t>
            </a:r>
          </a:p>
          <a:p>
            <a:pPr algn="just"/>
            <a:r>
              <a:rPr lang="en-US" sz="2400" dirty="0"/>
              <a:t>The last example with Optional is really easy. What do you think this does? </a:t>
            </a:r>
            <a:r>
              <a:rPr lang="en-US" dirty="0"/>
              <a:t/>
            </a:r>
            <a:br>
              <a:rPr lang="en-US" dirty="0"/>
            </a:br>
            <a:r>
              <a:rPr lang="fr-FR" dirty="0"/>
              <a:t/>
            </a:r>
            <a:br>
              <a:rPr lang="fr-FR" dirty="0"/>
            </a:br>
            <a:endParaRPr lang="fr-FR" dirty="0"/>
          </a:p>
        </p:txBody>
      </p:sp>
    </p:spTree>
    <p:extLst>
      <p:ext uri="{BB962C8B-B14F-4D97-AF65-F5344CB8AC3E}">
        <p14:creationId xmlns:p14="http://schemas.microsoft.com/office/powerpoint/2010/main" val="216395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dirty="0" err="1">
                <a:solidFill>
                  <a:srgbClr val="0070C0"/>
                </a:solidFill>
              </a:rPr>
              <a:t>Optional</a:t>
            </a:r>
            <a:r>
              <a:rPr lang="fr-FR" dirty="0">
                <a:solidFill>
                  <a:srgbClr val="0070C0"/>
                </a:solidFill>
              </a:rPr>
              <a:t>&lt;Double&gt; </a:t>
            </a:r>
            <a:r>
              <a:rPr lang="fr-FR" dirty="0" err="1">
                <a:solidFill>
                  <a:srgbClr val="0070C0"/>
                </a:solidFill>
              </a:rPr>
              <a:t>opt</a:t>
            </a:r>
            <a:r>
              <a:rPr lang="fr-FR" dirty="0">
                <a:solidFill>
                  <a:srgbClr val="0070C0"/>
                </a:solidFill>
              </a:rPr>
              <a:t> = </a:t>
            </a:r>
            <a:r>
              <a:rPr lang="fr-FR" dirty="0" err="1">
                <a:solidFill>
                  <a:srgbClr val="0070C0"/>
                </a:solidFill>
              </a:rPr>
              <a:t>average</a:t>
            </a:r>
            <a:r>
              <a:rPr lang="fr-FR" dirty="0">
                <a:solidFill>
                  <a:srgbClr val="0070C0"/>
                </a:solidFill>
              </a:rPr>
              <a:t>(90, 100);</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opt.orElse</a:t>
            </a:r>
            <a:r>
              <a:rPr lang="fr-FR" dirty="0">
                <a:solidFill>
                  <a:srgbClr val="0070C0"/>
                </a:solidFill>
              </a:rPr>
              <a:t>(</a:t>
            </a:r>
            <a:r>
              <a:rPr lang="fr-FR" dirty="0" err="1">
                <a:solidFill>
                  <a:srgbClr val="0070C0"/>
                </a:solidFill>
              </a:rPr>
              <a:t>Double.NaN</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opt.orElseGet</a:t>
            </a:r>
            <a:r>
              <a:rPr lang="fr-FR" dirty="0">
                <a:solidFill>
                  <a:srgbClr val="0070C0"/>
                </a:solidFill>
              </a:rPr>
              <a:t>(() -&gt; </a:t>
            </a:r>
            <a:r>
              <a:rPr lang="fr-FR" dirty="0" err="1">
                <a:solidFill>
                  <a:srgbClr val="0070C0"/>
                </a:solidFill>
              </a:rPr>
              <a:t>Math.random</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opt.orElseThrow</a:t>
            </a:r>
            <a:r>
              <a:rPr lang="fr-FR" dirty="0">
                <a:solidFill>
                  <a:srgbClr val="0070C0"/>
                </a:solidFill>
              </a:rPr>
              <a:t>(() -&gt; new </a:t>
            </a:r>
            <a:r>
              <a:rPr lang="fr-FR" dirty="0" err="1">
                <a:solidFill>
                  <a:srgbClr val="0070C0"/>
                </a:solidFill>
              </a:rPr>
              <a:t>IllegalStateException</a:t>
            </a:r>
            <a:r>
              <a:rPr lang="fr-FR" dirty="0">
                <a:solidFill>
                  <a:srgbClr val="0070C0"/>
                </a:solidFill>
              </a:rPr>
              <a:t>()));</a:t>
            </a:r>
            <a:r>
              <a:rPr lang="fr-FR" dirty="0"/>
              <a:t/>
            </a:r>
            <a:br>
              <a:rPr lang="fr-FR" dirty="0"/>
            </a:br>
            <a:r>
              <a:rPr lang="fr-FR" dirty="0"/>
              <a:t>It </a:t>
            </a:r>
            <a:r>
              <a:rPr lang="fr-FR" dirty="0" err="1"/>
              <a:t>prints</a:t>
            </a:r>
            <a:r>
              <a:rPr lang="fr-FR" dirty="0"/>
              <a:t> out 95 </a:t>
            </a:r>
            <a:r>
              <a:rPr lang="fr-FR" dirty="0" err="1"/>
              <a:t>three</a:t>
            </a:r>
            <a:r>
              <a:rPr lang="fr-FR" dirty="0"/>
              <a:t> times. </a:t>
            </a:r>
            <a:r>
              <a:rPr lang="fr-FR" dirty="0" err="1"/>
              <a:t>Since</a:t>
            </a:r>
            <a:r>
              <a:rPr lang="fr-FR" dirty="0"/>
              <a:t> the value </a:t>
            </a:r>
            <a:r>
              <a:rPr lang="fr-FR" dirty="0" err="1"/>
              <a:t>does</a:t>
            </a:r>
            <a:r>
              <a:rPr lang="fr-FR" dirty="0"/>
              <a:t> </a:t>
            </a:r>
            <a:r>
              <a:rPr lang="fr-FR" dirty="0" err="1"/>
              <a:t>exist</a:t>
            </a:r>
            <a:r>
              <a:rPr lang="fr-FR" dirty="0"/>
              <a:t>, </a:t>
            </a:r>
            <a:r>
              <a:rPr lang="fr-FR" dirty="0" err="1"/>
              <a:t>there</a:t>
            </a:r>
            <a:r>
              <a:rPr lang="fr-FR" dirty="0"/>
              <a:t> </a:t>
            </a:r>
            <a:r>
              <a:rPr lang="fr-FR" dirty="0" err="1"/>
              <a:t>is</a:t>
            </a:r>
            <a:r>
              <a:rPr lang="fr-FR" dirty="0"/>
              <a:t> no </a:t>
            </a:r>
            <a:r>
              <a:rPr lang="fr-FR" dirty="0" err="1"/>
              <a:t>need</a:t>
            </a:r>
            <a:r>
              <a:rPr lang="fr-FR" dirty="0"/>
              <a:t> to use the “</a:t>
            </a:r>
            <a:r>
              <a:rPr lang="fr-FR" dirty="0" err="1"/>
              <a:t>orelse</a:t>
            </a:r>
            <a:r>
              <a:rPr lang="fr-FR" dirty="0"/>
              <a:t>” </a:t>
            </a:r>
            <a:r>
              <a:rPr lang="fr-FR" dirty="0" err="1"/>
              <a:t>logic</a:t>
            </a:r>
            <a:r>
              <a:rPr lang="fr-FR" dirty="0"/>
              <a:t>.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44</a:t>
            </a:fld>
            <a:endParaRPr lang="fr-FR"/>
          </a:p>
        </p:txBody>
      </p:sp>
    </p:spTree>
    <p:extLst>
      <p:ext uri="{BB962C8B-B14F-4D97-AF65-F5344CB8AC3E}">
        <p14:creationId xmlns:p14="http://schemas.microsoft.com/office/powerpoint/2010/main" val="21305044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45</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443" y="2934566"/>
            <a:ext cx="75247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9162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A </a:t>
            </a:r>
            <a:r>
              <a:rPr lang="en-US" b="1" i="1" dirty="0">
                <a:solidFill>
                  <a:srgbClr val="0070C0"/>
                </a:solidFill>
              </a:rPr>
              <a:t>stream</a:t>
            </a:r>
            <a:r>
              <a:rPr lang="en-US" i="1" dirty="0"/>
              <a:t> (flux) </a:t>
            </a:r>
            <a:r>
              <a:rPr lang="en-US" dirty="0"/>
              <a:t>in Java is a sequence of data. A </a:t>
            </a:r>
            <a:r>
              <a:rPr lang="en-US" b="1" i="1" dirty="0">
                <a:solidFill>
                  <a:srgbClr val="0070C0"/>
                </a:solidFill>
              </a:rPr>
              <a:t>stream pipeline </a:t>
            </a:r>
            <a:r>
              <a:rPr lang="en-US" dirty="0"/>
              <a:t>is the operations that run on a stream to produce a result. Think of a stream pipeline as an assembly line in a factory. </a:t>
            </a:r>
            <a:br>
              <a:rPr lang="en-US" dirty="0"/>
            </a:br>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46</a:t>
            </a:fld>
            <a:endParaRPr lang="fr-FR"/>
          </a:p>
        </p:txBody>
      </p:sp>
    </p:spTree>
    <p:extLst>
      <p:ext uri="{BB962C8B-B14F-4D97-AF65-F5344CB8AC3E}">
        <p14:creationId xmlns:p14="http://schemas.microsoft.com/office/powerpoint/2010/main" val="3350925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en-US" dirty="0"/>
              <a:t>There are three parts to a stream pipeline, as shown in Figure 4.2:</a:t>
            </a:r>
            <a:br>
              <a:rPr lang="en-US" dirty="0"/>
            </a:br>
            <a:r>
              <a:rPr lang="en-US" dirty="0"/>
              <a:t>■ </a:t>
            </a:r>
            <a:r>
              <a:rPr lang="en-US" b="1" i="1" dirty="0">
                <a:solidFill>
                  <a:srgbClr val="0070C0"/>
                </a:solidFill>
              </a:rPr>
              <a:t>Source</a:t>
            </a:r>
            <a:r>
              <a:rPr lang="en-US" b="1" dirty="0">
                <a:solidFill>
                  <a:srgbClr val="0070C0"/>
                </a:solidFill>
              </a:rPr>
              <a:t>: </a:t>
            </a:r>
            <a:r>
              <a:rPr lang="en-US" dirty="0"/>
              <a:t>Where the stream comes from.</a:t>
            </a:r>
            <a:br>
              <a:rPr lang="en-US" dirty="0"/>
            </a:br>
            <a:r>
              <a:rPr lang="en-US" dirty="0"/>
              <a:t>■ </a:t>
            </a:r>
            <a:r>
              <a:rPr lang="en-US" b="1" i="1" dirty="0">
                <a:solidFill>
                  <a:srgbClr val="0070C0"/>
                </a:solidFill>
              </a:rPr>
              <a:t>Intermediate operations</a:t>
            </a:r>
            <a:r>
              <a:rPr lang="en-US" b="1" dirty="0">
                <a:solidFill>
                  <a:srgbClr val="0070C0"/>
                </a:solidFill>
              </a:rPr>
              <a:t>: </a:t>
            </a:r>
            <a:r>
              <a:rPr lang="en-US" dirty="0"/>
              <a:t>Transforms the stream into another one. There can be as few or as many intermediate operations as you’d like. Since streams use </a:t>
            </a:r>
            <a:r>
              <a:rPr lang="en-US" b="1" dirty="0">
                <a:solidFill>
                  <a:srgbClr val="00B050"/>
                </a:solidFill>
              </a:rPr>
              <a:t>lazy</a:t>
            </a:r>
            <a:r>
              <a:rPr lang="en-US" dirty="0"/>
              <a:t> </a:t>
            </a:r>
            <a:r>
              <a:rPr lang="en-US" b="1" dirty="0">
                <a:solidFill>
                  <a:srgbClr val="00B050"/>
                </a:solidFill>
              </a:rPr>
              <a:t>evaluation</a:t>
            </a:r>
            <a:r>
              <a:rPr lang="en-US" dirty="0"/>
              <a:t>, </a:t>
            </a:r>
            <a:r>
              <a:rPr lang="en-US" b="1" dirty="0">
                <a:solidFill>
                  <a:srgbClr val="00B050"/>
                </a:solidFill>
              </a:rPr>
              <a:t>the intermediate operations do not run until the terminal operation runs.</a:t>
            </a:r>
            <a:r>
              <a:rPr lang="en-US" dirty="0"/>
              <a:t/>
            </a:r>
            <a:br>
              <a:rPr lang="en-US" dirty="0"/>
            </a:br>
            <a:r>
              <a:rPr lang="en-US" dirty="0"/>
              <a:t>■ </a:t>
            </a:r>
            <a:r>
              <a:rPr lang="en-US" b="1" i="1" dirty="0">
                <a:solidFill>
                  <a:srgbClr val="0070C0"/>
                </a:solidFill>
              </a:rPr>
              <a:t>Terminal operation</a:t>
            </a:r>
            <a:r>
              <a:rPr lang="en-US" dirty="0"/>
              <a:t>: Actually produces a result. </a:t>
            </a:r>
            <a:r>
              <a:rPr lang="en-US" b="1" dirty="0">
                <a:solidFill>
                  <a:srgbClr val="FF0000"/>
                </a:solidFill>
              </a:rPr>
              <a:t>Since streams can be used </a:t>
            </a:r>
            <a:r>
              <a:rPr lang="en-US" b="1" u="sng" dirty="0">
                <a:solidFill>
                  <a:srgbClr val="FF0000"/>
                </a:solidFill>
              </a:rPr>
              <a:t>only once</a:t>
            </a:r>
            <a:r>
              <a:rPr lang="en-US" b="1" dirty="0">
                <a:solidFill>
                  <a:srgbClr val="FF0000"/>
                </a:solidFill>
              </a:rPr>
              <a:t>, the stream is no longer valid after a terminal operation completes.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47</a:t>
            </a:fld>
            <a:endParaRPr lang="fr-F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57" y="1397133"/>
            <a:ext cx="9843140" cy="317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79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48</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891" y="2452255"/>
            <a:ext cx="9393382" cy="345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1343891" y="3990110"/>
            <a:ext cx="9573491" cy="923330"/>
          </a:xfrm>
          <a:prstGeom prst="rect">
            <a:avLst/>
          </a:prstGeom>
          <a:solidFill>
            <a:schemeClr val="bg1"/>
          </a:solidFill>
        </p:spPr>
        <p:txBody>
          <a:bodyPr wrap="square" rtlCol="0">
            <a:spAutoFit/>
          </a:bodyPr>
          <a:lstStyle/>
          <a:p>
            <a:r>
              <a:rPr lang="en-US" b="1" i="1" dirty="0">
                <a:solidFill>
                  <a:srgbClr val="FF0000"/>
                </a:solidFill>
              </a:rPr>
              <a:t>In the following sections, we will cover the three parts of the pipeline. We will also discuss special types of streams for primitives and how to print a stream. </a:t>
            </a:r>
            <a:r>
              <a:rPr lang="en-US" dirty="0"/>
              <a:t/>
            </a:r>
            <a:br>
              <a:rPr lang="en-US" dirty="0"/>
            </a:br>
            <a:endParaRPr lang="fr-FR" dirty="0"/>
          </a:p>
        </p:txBody>
      </p:sp>
    </p:spTree>
    <p:extLst>
      <p:ext uri="{BB962C8B-B14F-4D97-AF65-F5344CB8AC3E}">
        <p14:creationId xmlns:p14="http://schemas.microsoft.com/office/powerpoint/2010/main" val="41871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146"/>
                                        </p:tgtEl>
                                        <p:attrNameLst>
                                          <p:attrName>ppt_w</p:attrName>
                                        </p:attrNameLst>
                                      </p:cBhvr>
                                      <p:tavLst>
                                        <p:tav tm="0">
                                          <p:val>
                                            <p:strVal val="ppt_w"/>
                                          </p:val>
                                        </p:tav>
                                        <p:tav tm="100000">
                                          <p:val>
                                            <p:fltVal val="0"/>
                                          </p:val>
                                        </p:tav>
                                      </p:tavLst>
                                    </p:anim>
                                    <p:anim calcmode="lin" valueType="num">
                                      <p:cBhvr>
                                        <p:cTn id="7" dur="1000"/>
                                        <p:tgtEl>
                                          <p:spTgt spid="6146"/>
                                        </p:tgtEl>
                                        <p:attrNameLst>
                                          <p:attrName>ppt_h</p:attrName>
                                        </p:attrNameLst>
                                      </p:cBhvr>
                                      <p:tavLst>
                                        <p:tav tm="0">
                                          <p:val>
                                            <p:strVal val="ppt_h"/>
                                          </p:val>
                                        </p:tav>
                                        <p:tav tm="100000">
                                          <p:val>
                                            <p:fltVal val="0"/>
                                          </p:val>
                                        </p:tav>
                                      </p:tavLst>
                                    </p:anim>
                                    <p:anim calcmode="lin" valueType="num">
                                      <p:cBhvr>
                                        <p:cTn id="8" dur="1000"/>
                                        <p:tgtEl>
                                          <p:spTgt spid="6146"/>
                                        </p:tgtEl>
                                        <p:attrNameLst>
                                          <p:attrName>style.rotation</p:attrName>
                                        </p:attrNameLst>
                                      </p:cBhvr>
                                      <p:tavLst>
                                        <p:tav tm="0">
                                          <p:val>
                                            <p:fltVal val="0"/>
                                          </p:val>
                                        </p:tav>
                                        <p:tav tm="100000">
                                          <p:val>
                                            <p:fltVal val="90"/>
                                          </p:val>
                                        </p:tav>
                                      </p:tavLst>
                                    </p:anim>
                                    <p:animEffect transition="out" filter="fade">
                                      <p:cBhvr>
                                        <p:cTn id="9" dur="1000"/>
                                        <p:tgtEl>
                                          <p:spTgt spid="6146"/>
                                        </p:tgtEl>
                                      </p:cBhvr>
                                    </p:animEffect>
                                    <p:set>
                                      <p:cBhvr>
                                        <p:cTn id="10" dur="1" fill="hold">
                                          <p:stCondLst>
                                            <p:cond delay="999"/>
                                          </p:stCondLst>
                                        </p:cTn>
                                        <p:tgtEl>
                                          <p:spTgt spid="614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1-Creating Stream Sources </a:t>
            </a:r>
            <a:r>
              <a:rPr lang="fr-FR" dirty="0"/>
              <a:t/>
            </a:r>
            <a:br>
              <a:rPr lang="fr-FR" dirty="0"/>
            </a:br>
            <a:r>
              <a:rPr lang="en-US" dirty="0"/>
              <a:t>In Java, the Stream interface is in the </a:t>
            </a:r>
            <a:r>
              <a:rPr lang="en-US" b="1" dirty="0" err="1">
                <a:solidFill>
                  <a:srgbClr val="FF0000"/>
                </a:solidFill>
              </a:rPr>
              <a:t>java.util.stream</a:t>
            </a:r>
            <a:r>
              <a:rPr lang="en-US" dirty="0"/>
              <a:t> package. There are a few ways to create a finite stream:</a:t>
            </a:r>
            <a:br>
              <a:rPr lang="en-US" dirty="0"/>
            </a:br>
            <a:r>
              <a:rPr lang="en-US" b="1" dirty="0">
                <a:solidFill>
                  <a:srgbClr val="0070C0"/>
                </a:solidFill>
              </a:rPr>
              <a:t>1: Stream&lt;String&gt; empty = </a:t>
            </a:r>
            <a:r>
              <a:rPr lang="en-US" b="1" dirty="0" err="1">
                <a:solidFill>
                  <a:srgbClr val="0070C0"/>
                </a:solidFill>
              </a:rPr>
              <a:t>Stream.empty</a:t>
            </a:r>
            <a:r>
              <a:rPr lang="en-US" b="1" dirty="0">
                <a:solidFill>
                  <a:srgbClr val="0070C0"/>
                </a:solidFill>
              </a:rPr>
              <a:t>(); // count = 0</a:t>
            </a:r>
            <a:br>
              <a:rPr lang="en-US" b="1" dirty="0">
                <a:solidFill>
                  <a:srgbClr val="0070C0"/>
                </a:solidFill>
              </a:rPr>
            </a:br>
            <a:r>
              <a:rPr lang="en-US" b="1" dirty="0">
                <a:solidFill>
                  <a:srgbClr val="0070C0"/>
                </a:solidFill>
              </a:rPr>
              <a:t>2: Stream&lt;Integer&gt; </a:t>
            </a:r>
            <a:r>
              <a:rPr lang="en-US" b="1" dirty="0" err="1">
                <a:solidFill>
                  <a:srgbClr val="0070C0"/>
                </a:solidFill>
              </a:rPr>
              <a:t>singleElement</a:t>
            </a:r>
            <a:r>
              <a:rPr lang="en-US" b="1" dirty="0">
                <a:solidFill>
                  <a:srgbClr val="0070C0"/>
                </a:solidFill>
              </a:rPr>
              <a:t> = </a:t>
            </a:r>
            <a:r>
              <a:rPr lang="en-US" b="1" dirty="0" err="1">
                <a:solidFill>
                  <a:srgbClr val="0070C0"/>
                </a:solidFill>
              </a:rPr>
              <a:t>Stream.of</a:t>
            </a:r>
            <a:r>
              <a:rPr lang="en-US" b="1" dirty="0">
                <a:solidFill>
                  <a:srgbClr val="0070C0"/>
                </a:solidFill>
              </a:rPr>
              <a:t>(1); // count = 1</a:t>
            </a:r>
            <a:br>
              <a:rPr lang="en-US" b="1" dirty="0">
                <a:solidFill>
                  <a:srgbClr val="0070C0"/>
                </a:solidFill>
              </a:rPr>
            </a:br>
            <a:r>
              <a:rPr lang="en-US" b="1" dirty="0">
                <a:solidFill>
                  <a:srgbClr val="0070C0"/>
                </a:solidFill>
              </a:rPr>
              <a:t>3: Stream&lt;Integer&gt; </a:t>
            </a:r>
            <a:r>
              <a:rPr lang="en-US" b="1" dirty="0" err="1">
                <a:solidFill>
                  <a:srgbClr val="0070C0"/>
                </a:solidFill>
              </a:rPr>
              <a:t>fromArray</a:t>
            </a:r>
            <a:r>
              <a:rPr lang="en-US" b="1" dirty="0">
                <a:solidFill>
                  <a:srgbClr val="0070C0"/>
                </a:solidFill>
              </a:rPr>
              <a:t> = </a:t>
            </a:r>
            <a:r>
              <a:rPr lang="en-US" b="1" dirty="0" err="1">
                <a:solidFill>
                  <a:srgbClr val="0070C0"/>
                </a:solidFill>
              </a:rPr>
              <a:t>Stream.of</a:t>
            </a:r>
            <a:r>
              <a:rPr lang="en-US" b="1" dirty="0">
                <a:solidFill>
                  <a:srgbClr val="0070C0"/>
                </a:solidFill>
              </a:rPr>
              <a:t>(1, 2, 3); // count = 3 </a:t>
            </a:r>
            <a:br>
              <a:rPr lang="en-US" b="1" dirty="0">
                <a:solidFill>
                  <a:srgbClr val="0070C0"/>
                </a:solidFill>
              </a:rPr>
            </a:br>
            <a:r>
              <a:rPr lang="en-US" dirty="0"/>
              <a:t>Since streams are new in Java 8, most code that’s already written uses lists. Java provides a convenient way to convert from a list to a stream: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49</a:t>
            </a:fld>
            <a:endParaRPr lang="fr-FR"/>
          </a:p>
        </p:txBody>
      </p:sp>
    </p:spTree>
    <p:extLst>
      <p:ext uri="{BB962C8B-B14F-4D97-AF65-F5344CB8AC3E}">
        <p14:creationId xmlns:p14="http://schemas.microsoft.com/office/powerpoint/2010/main" val="3583383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dirty="0">
                <a:solidFill>
                  <a:schemeClr val="tx1"/>
                </a:solidFill>
              </a:rPr>
              <a:t> </a:t>
            </a:r>
            <a:r>
              <a:rPr lang="fr-FR" dirty="0" smtClean="0">
                <a:solidFill>
                  <a:schemeClr val="tx1"/>
                </a:solidFill>
              </a:rPr>
              <a:t>8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By now, you should be comfortable with the lambda and method reference syntax. Both are used when implementing functional interfaces. </a:t>
            </a:r>
          </a:p>
          <a:p>
            <a:r>
              <a:rPr lang="en-US" dirty="0"/>
              <a:t>In this chapter, we will introduce many more functional interfaces and Optional classes. Then we will introduce the Stream pipeline and tie it all together. You might have noticed that this chapter covers a long list of objectives. </a:t>
            </a:r>
            <a:br>
              <a:rPr lang="en-US" dirty="0"/>
            </a:b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13894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FF0000"/>
                </a:solidFill>
              </a:rPr>
              <a:t>1-Creating Stream Sources </a:t>
            </a:r>
            <a:r>
              <a:rPr lang="fr-FR" dirty="0"/>
              <a:t/>
            </a:r>
            <a:br>
              <a:rPr lang="fr-FR" dirty="0"/>
            </a:br>
            <a:r>
              <a:rPr lang="fr-FR" dirty="0">
                <a:solidFill>
                  <a:srgbClr val="0070C0"/>
                </a:solidFill>
              </a:rPr>
              <a:t>4: List&lt;String&gt; </a:t>
            </a:r>
            <a:r>
              <a:rPr lang="fr-FR" dirty="0" err="1">
                <a:solidFill>
                  <a:srgbClr val="0070C0"/>
                </a:solidFill>
              </a:rPr>
              <a:t>list</a:t>
            </a:r>
            <a:r>
              <a:rPr lang="fr-FR" dirty="0">
                <a:solidFill>
                  <a:srgbClr val="0070C0"/>
                </a:solidFill>
              </a:rPr>
              <a:t> = </a:t>
            </a:r>
            <a:r>
              <a:rPr lang="fr-FR" dirty="0" err="1">
                <a:solidFill>
                  <a:srgbClr val="0070C0"/>
                </a:solidFill>
              </a:rPr>
              <a:t>Arrays.asList</a:t>
            </a:r>
            <a:r>
              <a:rPr lang="fr-FR" dirty="0">
                <a:solidFill>
                  <a:srgbClr val="0070C0"/>
                </a:solidFill>
              </a:rPr>
              <a:t>("a", "b", "c");</a:t>
            </a:r>
            <a:br>
              <a:rPr lang="fr-FR" dirty="0">
                <a:solidFill>
                  <a:srgbClr val="0070C0"/>
                </a:solidFill>
              </a:rPr>
            </a:br>
            <a:r>
              <a:rPr lang="fr-FR" dirty="0">
                <a:solidFill>
                  <a:srgbClr val="0070C0"/>
                </a:solidFill>
              </a:rPr>
              <a:t>5: Stream&lt;String&gt; </a:t>
            </a:r>
            <a:r>
              <a:rPr lang="fr-FR" dirty="0" err="1">
                <a:solidFill>
                  <a:srgbClr val="0070C0"/>
                </a:solidFill>
              </a:rPr>
              <a:t>fromList</a:t>
            </a:r>
            <a:r>
              <a:rPr lang="fr-FR" dirty="0">
                <a:solidFill>
                  <a:srgbClr val="0070C0"/>
                </a:solidFill>
              </a:rPr>
              <a:t> = </a:t>
            </a:r>
            <a:r>
              <a:rPr lang="fr-FR" dirty="0" err="1">
                <a:solidFill>
                  <a:srgbClr val="0070C0"/>
                </a:solidFill>
              </a:rPr>
              <a:t>list.stream</a:t>
            </a:r>
            <a:r>
              <a:rPr lang="fr-FR" dirty="0">
                <a:solidFill>
                  <a:srgbClr val="0070C0"/>
                </a:solidFill>
              </a:rPr>
              <a:t>();</a:t>
            </a:r>
            <a:br>
              <a:rPr lang="fr-FR" dirty="0">
                <a:solidFill>
                  <a:srgbClr val="0070C0"/>
                </a:solidFill>
              </a:rPr>
            </a:br>
            <a:r>
              <a:rPr lang="fr-FR" dirty="0">
                <a:solidFill>
                  <a:srgbClr val="0070C0"/>
                </a:solidFill>
              </a:rPr>
              <a:t>6: Stream&lt;String&gt; </a:t>
            </a:r>
            <a:r>
              <a:rPr lang="fr-FR" dirty="0" err="1">
                <a:solidFill>
                  <a:srgbClr val="0070C0"/>
                </a:solidFill>
              </a:rPr>
              <a:t>fromListParallel</a:t>
            </a:r>
            <a:r>
              <a:rPr lang="fr-FR" dirty="0">
                <a:solidFill>
                  <a:srgbClr val="0070C0"/>
                </a:solidFill>
              </a:rPr>
              <a:t> = </a:t>
            </a:r>
            <a:r>
              <a:rPr lang="fr-FR" dirty="0" err="1">
                <a:solidFill>
                  <a:srgbClr val="0070C0"/>
                </a:solidFill>
              </a:rPr>
              <a:t>list.parallelStream</a:t>
            </a:r>
            <a:r>
              <a:rPr lang="fr-FR" dirty="0">
                <a:solidFill>
                  <a:srgbClr val="0070C0"/>
                </a:solidFill>
              </a:rPr>
              <a:t>(); </a:t>
            </a:r>
            <a:r>
              <a:rPr lang="fr-FR" dirty="0"/>
              <a:t/>
            </a:r>
            <a:br>
              <a:rPr lang="fr-FR" dirty="0"/>
            </a:br>
            <a:r>
              <a:rPr lang="en-US" dirty="0"/>
              <a:t>Line 5 shows that it is a simple method call to create a stream from a list. Line 6 does the same, except that it creates a stream that is allowed to process elements in parallel. This is a great feature because you can write code that uses parallelism before even learning what a thread is. You’ll</a:t>
            </a:r>
            <a:br>
              <a:rPr lang="en-US" dirty="0"/>
            </a:br>
            <a:r>
              <a:rPr lang="en-US" dirty="0"/>
              <a:t>learn much more about running in parallel in Chapter 7 , “Concurrency.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50</a:t>
            </a:fld>
            <a:endParaRPr lang="fr-FR"/>
          </a:p>
        </p:txBody>
      </p:sp>
    </p:spTree>
    <p:extLst>
      <p:ext uri="{BB962C8B-B14F-4D97-AF65-F5344CB8AC3E}">
        <p14:creationId xmlns:p14="http://schemas.microsoft.com/office/powerpoint/2010/main" val="22798793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1-Creating Stream Sources </a:t>
            </a:r>
            <a:r>
              <a:rPr lang="fr-FR" dirty="0"/>
              <a:t/>
            </a:r>
            <a:br>
              <a:rPr lang="fr-FR" dirty="0"/>
            </a:br>
            <a:r>
              <a:rPr lang="en-US" b="1" dirty="0">
                <a:solidFill>
                  <a:srgbClr val="0070C0"/>
                </a:solidFill>
              </a:rPr>
              <a:t>7: Stream&lt;Double&gt; </a:t>
            </a:r>
            <a:r>
              <a:rPr lang="en-US" b="1" dirty="0" err="1">
                <a:solidFill>
                  <a:srgbClr val="0070C0"/>
                </a:solidFill>
              </a:rPr>
              <a:t>randoms</a:t>
            </a:r>
            <a:r>
              <a:rPr lang="en-US" b="1" dirty="0">
                <a:solidFill>
                  <a:srgbClr val="0070C0"/>
                </a:solidFill>
              </a:rPr>
              <a:t> = </a:t>
            </a:r>
            <a:r>
              <a:rPr lang="en-US" b="1" dirty="0" err="1">
                <a:solidFill>
                  <a:srgbClr val="0070C0"/>
                </a:solidFill>
              </a:rPr>
              <a:t>Stream.generate</a:t>
            </a:r>
            <a:r>
              <a:rPr lang="en-US" b="1" dirty="0">
                <a:solidFill>
                  <a:srgbClr val="0070C0"/>
                </a:solidFill>
              </a:rPr>
              <a:t>(Math::random);</a:t>
            </a:r>
            <a:br>
              <a:rPr lang="en-US" b="1" dirty="0">
                <a:solidFill>
                  <a:srgbClr val="0070C0"/>
                </a:solidFill>
              </a:rPr>
            </a:br>
            <a:r>
              <a:rPr lang="en-US" b="1" dirty="0">
                <a:solidFill>
                  <a:srgbClr val="0070C0"/>
                </a:solidFill>
              </a:rPr>
              <a:t>8: Stream&lt;Integer&gt; </a:t>
            </a:r>
            <a:r>
              <a:rPr lang="en-US" b="1" dirty="0" err="1">
                <a:solidFill>
                  <a:srgbClr val="0070C0"/>
                </a:solidFill>
              </a:rPr>
              <a:t>oddNumbers</a:t>
            </a:r>
            <a:r>
              <a:rPr lang="en-US" b="1" dirty="0">
                <a:solidFill>
                  <a:srgbClr val="0070C0"/>
                </a:solidFill>
              </a:rPr>
              <a:t> = </a:t>
            </a:r>
            <a:r>
              <a:rPr lang="en-US" b="1" dirty="0" err="1">
                <a:solidFill>
                  <a:srgbClr val="0070C0"/>
                </a:solidFill>
              </a:rPr>
              <a:t>Stream.iterate</a:t>
            </a:r>
            <a:r>
              <a:rPr lang="en-US" b="1" dirty="0">
                <a:solidFill>
                  <a:srgbClr val="0070C0"/>
                </a:solidFill>
              </a:rPr>
              <a:t>(1, n -&gt; n + 2);</a:t>
            </a:r>
            <a:br>
              <a:rPr lang="en-US" b="1" dirty="0">
                <a:solidFill>
                  <a:srgbClr val="0070C0"/>
                </a:solidFill>
              </a:rPr>
            </a:br>
            <a:r>
              <a:rPr lang="en-US" dirty="0"/>
              <a:t>Line 7 generates a stream of random numbers. How many random numbers? However many you need. If you call </a:t>
            </a:r>
            <a:r>
              <a:rPr lang="en-US" dirty="0" err="1">
                <a:solidFill>
                  <a:srgbClr val="0070C0"/>
                </a:solidFill>
              </a:rPr>
              <a:t>randoms.forEach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r>
              <a:rPr lang="en-US" dirty="0"/>
              <a:t>the program will print random numbers until you kill it. Later in the chapter, you’ll learn about operations like </a:t>
            </a:r>
            <a:r>
              <a:rPr lang="en-US" dirty="0">
                <a:solidFill>
                  <a:srgbClr val="0070C0"/>
                </a:solidFill>
              </a:rPr>
              <a:t>limit() </a:t>
            </a:r>
            <a:r>
              <a:rPr lang="en-US" dirty="0"/>
              <a:t>to turn the infinite stream into a finite stream.</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51</a:t>
            </a:fld>
            <a:endParaRPr lang="fr-FR"/>
          </a:p>
        </p:txBody>
      </p:sp>
    </p:spTree>
    <p:extLst>
      <p:ext uri="{BB962C8B-B14F-4D97-AF65-F5344CB8AC3E}">
        <p14:creationId xmlns:p14="http://schemas.microsoft.com/office/powerpoint/2010/main" val="3834142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829994" y="2556932"/>
            <a:ext cx="10592971" cy="3318936"/>
          </a:xfrm>
        </p:spPr>
        <p:txBody>
          <a:bodyPr>
            <a:normAutofit lnSpcReduction="10000"/>
          </a:bodyPr>
          <a:lstStyle/>
          <a:p>
            <a:r>
              <a:rPr lang="fr-FR" b="1" dirty="0">
                <a:solidFill>
                  <a:srgbClr val="FF0000"/>
                </a:solidFill>
              </a:rPr>
              <a:t>1-Creating Stream Sources </a:t>
            </a:r>
            <a:r>
              <a:rPr lang="fr-FR" dirty="0"/>
              <a:t/>
            </a:r>
            <a:br>
              <a:rPr lang="fr-FR" dirty="0"/>
            </a:br>
            <a:r>
              <a:rPr lang="en-US" dirty="0"/>
              <a:t>Line 8 gives you more control. iterate() takes a seed or starting value as the first parameter. This is the first element that will be part of the stream. The other parameter is a lambda expression that gets passed the previous value and generates the next value. As with the random numbers example, it will keep on producing odd numbers as long as you need them. </a:t>
            </a:r>
          </a:p>
          <a:p>
            <a:r>
              <a:rPr lang="en-US" i="1" dirty="0">
                <a:solidFill>
                  <a:srgbClr val="0070C0"/>
                </a:solidFill>
              </a:rPr>
              <a:t>If you try to call </a:t>
            </a:r>
            <a:r>
              <a:rPr lang="en-US" i="1" dirty="0" err="1">
                <a:solidFill>
                  <a:srgbClr val="0070C0"/>
                </a:solidFill>
              </a:rPr>
              <a:t>System.out.println</a:t>
            </a:r>
            <a:r>
              <a:rPr lang="en-US" i="1" dirty="0">
                <a:solidFill>
                  <a:srgbClr val="0070C0"/>
                </a:solidFill>
              </a:rPr>
              <a:t>(stream), you’ll get something like java.util.stream.ReferencePipeline$3@4517d9a3. This is different than a Collection where you see the contents.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52</a:t>
            </a:fld>
            <a:endParaRPr lang="fr-FR"/>
          </a:p>
        </p:txBody>
      </p:sp>
    </p:spTree>
    <p:extLst>
      <p:ext uri="{BB962C8B-B14F-4D97-AF65-F5344CB8AC3E}">
        <p14:creationId xmlns:p14="http://schemas.microsoft.com/office/powerpoint/2010/main" val="1688721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pPr marL="0" indent="0">
              <a:buNone/>
            </a:pPr>
            <a:r>
              <a:rPr lang="en-US" dirty="0"/>
              <a:t>You can perform a terminal operation </a:t>
            </a:r>
            <a:r>
              <a:rPr lang="en-US" i="1" dirty="0">
                <a:solidFill>
                  <a:srgbClr val="0070C0"/>
                </a:solidFill>
              </a:rPr>
              <a:t>without</a:t>
            </a:r>
            <a:r>
              <a:rPr lang="en-US" dirty="0"/>
              <a:t> any intermediate operations but not the other way around. This is why we will talk about terminal operations first. </a:t>
            </a:r>
          </a:p>
          <a:p>
            <a:pPr marL="0" indent="0">
              <a:buNone/>
            </a:pPr>
            <a:r>
              <a:rPr lang="en-US" b="1" i="1" u="sng" dirty="0">
                <a:solidFill>
                  <a:srgbClr val="0070C0"/>
                </a:solidFill>
              </a:rPr>
              <a:t>Reductions</a:t>
            </a:r>
            <a:r>
              <a:rPr lang="en-US" i="1" dirty="0"/>
              <a:t> </a:t>
            </a:r>
            <a:r>
              <a:rPr lang="en-US" dirty="0"/>
              <a:t>are a special type </a:t>
            </a:r>
            <a:r>
              <a:rPr lang="en-US" b="1" dirty="0">
                <a:solidFill>
                  <a:srgbClr val="0070C0"/>
                </a:solidFill>
              </a:rPr>
              <a:t>of terminal operation </a:t>
            </a:r>
            <a:r>
              <a:rPr lang="en-US" dirty="0"/>
              <a:t>where all of the contents of the stream are combined into a </a:t>
            </a:r>
            <a:r>
              <a:rPr lang="en-US" b="1" dirty="0">
                <a:solidFill>
                  <a:srgbClr val="0070C0"/>
                </a:solidFill>
              </a:rPr>
              <a:t>single primitive or Object</a:t>
            </a:r>
            <a:r>
              <a:rPr lang="en-US" dirty="0"/>
              <a:t>. For example, you might have an </a:t>
            </a:r>
            <a:r>
              <a:rPr lang="en-US" b="1" dirty="0" err="1">
                <a:solidFill>
                  <a:srgbClr val="0070C0"/>
                </a:solidFill>
              </a:rPr>
              <a:t>int</a:t>
            </a:r>
            <a:r>
              <a:rPr lang="en-US" dirty="0"/>
              <a:t> or a </a:t>
            </a:r>
            <a:r>
              <a:rPr lang="en-US" b="1" dirty="0">
                <a:solidFill>
                  <a:srgbClr val="0070C0"/>
                </a:solidFill>
              </a:rPr>
              <a:t>Collection</a:t>
            </a:r>
            <a:r>
              <a:rPr lang="en-US" dirty="0"/>
              <a:t>.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53</a:t>
            </a:fld>
            <a:endParaRPr lang="fr-FR"/>
          </a:p>
        </p:txBody>
      </p:sp>
    </p:spTree>
    <p:extLst>
      <p:ext uri="{BB962C8B-B14F-4D97-AF65-F5344CB8AC3E}">
        <p14:creationId xmlns:p14="http://schemas.microsoft.com/office/powerpoint/2010/main" val="24628873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pPr marL="0" indent="0">
              <a:buNone/>
            </a:pPr>
            <a:r>
              <a:rPr lang="en-US" dirty="0"/>
              <a:t>Table 4.4 summarizes this section. Feel free to use it as a guide to remember the most important points as we go through each one individually. We explain them from easiest to hardest rather than alphabetically. </a:t>
            </a:r>
            <a:br>
              <a:rPr lang="en-US" dirty="0"/>
            </a:b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54</a:t>
            </a:fld>
            <a:endParaRPr lang="fr-F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926" y="1026535"/>
            <a:ext cx="10169237" cy="4930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82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2-1- </a:t>
            </a:r>
            <a:r>
              <a:rPr lang="fr-FR" b="1" i="1" dirty="0">
                <a:solidFill>
                  <a:srgbClr val="0070C0"/>
                </a:solidFill>
              </a:rPr>
              <a:t>count()</a:t>
            </a:r>
            <a:r>
              <a:rPr lang="fr-FR" b="1" dirty="0">
                <a:solidFill>
                  <a:srgbClr val="0070C0"/>
                </a:solidFill>
              </a:rPr>
              <a:t> </a:t>
            </a:r>
            <a:r>
              <a:rPr lang="fr-FR" dirty="0"/>
              <a:t/>
            </a:r>
            <a:br>
              <a:rPr lang="fr-FR" dirty="0"/>
            </a:br>
            <a:r>
              <a:rPr lang="en-US" dirty="0"/>
              <a:t>The count() method determines the </a:t>
            </a:r>
            <a:r>
              <a:rPr lang="en-US" b="1" dirty="0">
                <a:solidFill>
                  <a:srgbClr val="0070C0"/>
                </a:solidFill>
              </a:rPr>
              <a:t>number</a:t>
            </a:r>
            <a:r>
              <a:rPr lang="en-US" dirty="0"/>
              <a:t> of elements in a finite stream. For an infinite stream, it hangs. Why? Count from 1 to infinity and let us know when you are finished. Or rather don’t do that because we’d rather you study for the exam than spend the rest of your life counting. count() is a reduction because it looks at each element in the stream and returns a single value. </a:t>
            </a: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55</a:t>
            </a:fld>
            <a:endParaRPr lang="fr-FR"/>
          </a:p>
        </p:txBody>
      </p:sp>
    </p:spTree>
    <p:extLst>
      <p:ext uri="{BB962C8B-B14F-4D97-AF65-F5344CB8AC3E}">
        <p14:creationId xmlns:p14="http://schemas.microsoft.com/office/powerpoint/2010/main" val="17501264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2-1- </a:t>
            </a:r>
            <a:r>
              <a:rPr lang="fr-FR" b="1" i="1" dirty="0">
                <a:solidFill>
                  <a:srgbClr val="0070C0"/>
                </a:solidFill>
              </a:rPr>
              <a:t>count()</a:t>
            </a:r>
            <a:r>
              <a:rPr lang="fr-FR" b="1" dirty="0">
                <a:solidFill>
                  <a:srgbClr val="0070C0"/>
                </a:solidFill>
              </a:rPr>
              <a:t> </a:t>
            </a:r>
            <a:r>
              <a:rPr lang="fr-FR" dirty="0"/>
              <a:t/>
            </a:r>
            <a:br>
              <a:rPr lang="fr-FR" dirty="0"/>
            </a:br>
            <a:r>
              <a:rPr lang="en-US" dirty="0"/>
              <a:t>The method signature is this: </a:t>
            </a:r>
            <a:r>
              <a:rPr lang="fr-FR" b="1" dirty="0">
                <a:solidFill>
                  <a:srgbClr val="FF0000"/>
                </a:solidFill>
              </a:rPr>
              <a:t> </a:t>
            </a:r>
            <a:r>
              <a:rPr lang="en-US" b="1" i="1" dirty="0">
                <a:solidFill>
                  <a:srgbClr val="0070C0"/>
                </a:solidFill>
              </a:rPr>
              <a:t>long count()</a:t>
            </a:r>
            <a:r>
              <a:rPr lang="en-US" dirty="0"/>
              <a:t/>
            </a:r>
            <a:br>
              <a:rPr lang="en-US" dirty="0"/>
            </a:br>
            <a:r>
              <a:rPr lang="en-US" dirty="0"/>
              <a:t>This example shows calling count() on a finite stream:</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("monkey", "gorilla", "bonobo");</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s.count</a:t>
            </a:r>
            <a:r>
              <a:rPr lang="en-US" dirty="0">
                <a:solidFill>
                  <a:srgbClr val="0070C0"/>
                </a:solidFill>
              </a:rPr>
              <a:t>()); // 3 </a:t>
            </a:r>
            <a:r>
              <a:rPr lang="en-US" dirty="0"/>
              <a:t/>
            </a:r>
            <a:br>
              <a:rPr lang="en-US" dirty="0"/>
            </a:b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56</a:t>
            </a:fld>
            <a:endParaRPr lang="fr-FR"/>
          </a:p>
        </p:txBody>
      </p:sp>
    </p:spTree>
    <p:extLst>
      <p:ext uri="{BB962C8B-B14F-4D97-AF65-F5344CB8AC3E}">
        <p14:creationId xmlns:p14="http://schemas.microsoft.com/office/powerpoint/2010/main" val="1673045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2-2- </a:t>
            </a:r>
            <a:r>
              <a:rPr lang="en-US" b="1" i="1" dirty="0">
                <a:solidFill>
                  <a:srgbClr val="0070C0"/>
                </a:solidFill>
              </a:rPr>
              <a:t>min() </a:t>
            </a:r>
            <a:r>
              <a:rPr lang="en-US" b="1" dirty="0">
                <a:solidFill>
                  <a:srgbClr val="0070C0"/>
                </a:solidFill>
              </a:rPr>
              <a:t>and </a:t>
            </a:r>
            <a:r>
              <a:rPr lang="en-US" b="1" i="1" dirty="0">
                <a:solidFill>
                  <a:srgbClr val="0070C0"/>
                </a:solidFill>
              </a:rPr>
              <a:t>max()</a:t>
            </a:r>
            <a:r>
              <a:rPr lang="en-US" b="1" i="1" dirty="0"/>
              <a:t/>
            </a:r>
            <a:br>
              <a:rPr lang="en-US" b="1" i="1" dirty="0"/>
            </a:br>
            <a:r>
              <a:rPr lang="en-US" dirty="0"/>
              <a:t>The min() and max() methods allow you to pass a custom comparator and find the smallest or largest value in a finite stream according to that sort order. Like </a:t>
            </a:r>
            <a:r>
              <a:rPr lang="en-US" b="1" dirty="0">
                <a:solidFill>
                  <a:srgbClr val="FF0000"/>
                </a:solidFill>
              </a:rPr>
              <a:t>count(), min() and max() hang on an infinite stream because they cannot be sure that a smaller or larger value isn’t coming later in the stream</a:t>
            </a:r>
            <a:r>
              <a:rPr lang="en-US" dirty="0"/>
              <a:t>. Both methods are reductions because they return a single value after looking at the entire stream. </a:t>
            </a: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57</a:t>
            </a:fld>
            <a:endParaRPr lang="fr-FR"/>
          </a:p>
        </p:txBody>
      </p:sp>
    </p:spTree>
    <p:extLst>
      <p:ext uri="{BB962C8B-B14F-4D97-AF65-F5344CB8AC3E}">
        <p14:creationId xmlns:p14="http://schemas.microsoft.com/office/powerpoint/2010/main" val="29108762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2-2- </a:t>
            </a:r>
            <a:r>
              <a:rPr lang="en-US" b="1" i="1" dirty="0">
                <a:solidFill>
                  <a:srgbClr val="0070C0"/>
                </a:solidFill>
              </a:rPr>
              <a:t>min() </a:t>
            </a:r>
            <a:r>
              <a:rPr lang="en-US" b="1" dirty="0">
                <a:solidFill>
                  <a:srgbClr val="0070C0"/>
                </a:solidFill>
              </a:rPr>
              <a:t>and </a:t>
            </a:r>
            <a:r>
              <a:rPr lang="en-US" b="1" i="1" dirty="0">
                <a:solidFill>
                  <a:srgbClr val="0070C0"/>
                </a:solidFill>
              </a:rPr>
              <a:t>max()</a:t>
            </a:r>
            <a:r>
              <a:rPr lang="en-US" b="1" i="1" dirty="0"/>
              <a:t/>
            </a:r>
            <a:br>
              <a:rPr lang="en-US" b="1" i="1" dirty="0"/>
            </a:br>
            <a:r>
              <a:rPr lang="en-US" dirty="0"/>
              <a:t>The method signatures are as follows: </a:t>
            </a:r>
            <a:br>
              <a:rPr lang="en-US" dirty="0"/>
            </a:br>
            <a:r>
              <a:rPr lang="fr-FR" dirty="0" err="1">
                <a:solidFill>
                  <a:srgbClr val="0070C0"/>
                </a:solidFill>
              </a:rPr>
              <a:t>Optional</a:t>
            </a:r>
            <a:r>
              <a:rPr lang="fr-FR" dirty="0">
                <a:solidFill>
                  <a:srgbClr val="0070C0"/>
                </a:solidFill>
              </a:rPr>
              <a:t>&lt;T&gt; min(&lt;? super T&gt; </a:t>
            </a:r>
            <a:r>
              <a:rPr lang="fr-FR" dirty="0" err="1">
                <a:solidFill>
                  <a:srgbClr val="0070C0"/>
                </a:solidFill>
              </a:rPr>
              <a:t>comparator</a:t>
            </a:r>
            <a:r>
              <a:rPr lang="fr-FR" dirty="0">
                <a:solidFill>
                  <a:srgbClr val="0070C0"/>
                </a:solidFill>
              </a:rPr>
              <a:t>)</a:t>
            </a:r>
            <a:br>
              <a:rPr lang="fr-FR" dirty="0">
                <a:solidFill>
                  <a:srgbClr val="0070C0"/>
                </a:solidFill>
              </a:rPr>
            </a:br>
            <a:r>
              <a:rPr lang="fr-FR" dirty="0" err="1">
                <a:solidFill>
                  <a:srgbClr val="0070C0"/>
                </a:solidFill>
              </a:rPr>
              <a:t>Optional</a:t>
            </a:r>
            <a:r>
              <a:rPr lang="fr-FR" dirty="0">
                <a:solidFill>
                  <a:srgbClr val="0070C0"/>
                </a:solidFill>
              </a:rPr>
              <a:t>&lt;T&gt; max(&lt;? super T&gt; </a:t>
            </a:r>
            <a:r>
              <a:rPr lang="fr-FR" dirty="0" err="1">
                <a:solidFill>
                  <a:srgbClr val="0070C0"/>
                </a:solidFill>
              </a:rPr>
              <a:t>comparator</a:t>
            </a:r>
            <a:r>
              <a:rPr lang="fr-FR" dirty="0">
                <a:solidFill>
                  <a:srgbClr val="0070C0"/>
                </a:solidFill>
              </a:rPr>
              <a:t>)</a:t>
            </a:r>
            <a:br>
              <a:rPr lang="fr-FR" dirty="0">
                <a:solidFill>
                  <a:srgbClr val="0070C0"/>
                </a:solidFill>
              </a:rPr>
            </a:br>
            <a:r>
              <a:rPr lang="fr-FR" dirty="0"/>
              <a:t>This </a:t>
            </a:r>
            <a:r>
              <a:rPr lang="fr-FR" dirty="0" err="1"/>
              <a:t>example</a:t>
            </a:r>
            <a:r>
              <a:rPr lang="fr-FR" dirty="0"/>
              <a:t> </a:t>
            </a:r>
            <a:r>
              <a:rPr lang="fr-FR" dirty="0" err="1"/>
              <a:t>finds</a:t>
            </a:r>
            <a:r>
              <a:rPr lang="fr-FR" dirty="0"/>
              <a:t> the animal </a:t>
            </a:r>
            <a:r>
              <a:rPr lang="fr-FR" dirty="0" err="1"/>
              <a:t>with</a:t>
            </a:r>
            <a:r>
              <a:rPr lang="fr-FR" dirty="0"/>
              <a:t> the </a:t>
            </a:r>
            <a:r>
              <a:rPr lang="fr-FR" dirty="0" err="1"/>
              <a:t>fewest</a:t>
            </a:r>
            <a:r>
              <a:rPr lang="fr-FR" dirty="0"/>
              <a:t> </a:t>
            </a:r>
            <a:r>
              <a:rPr lang="fr-FR" dirty="0" err="1"/>
              <a:t>letters</a:t>
            </a:r>
            <a:r>
              <a:rPr lang="fr-FR" dirty="0"/>
              <a:t> in </a:t>
            </a:r>
            <a:r>
              <a:rPr lang="fr-FR" dirty="0" err="1"/>
              <a:t>its</a:t>
            </a:r>
            <a:r>
              <a:rPr lang="fr-FR" dirty="0"/>
              <a:t> </a:t>
            </a:r>
            <a:r>
              <a:rPr lang="fr-FR" dirty="0" err="1"/>
              <a:t>name</a:t>
            </a:r>
            <a:r>
              <a:rPr lang="fr-FR" dirty="0"/>
              <a:t>:</a:t>
            </a:r>
            <a:br>
              <a:rPr lang="fr-FR" dirty="0"/>
            </a:br>
            <a:r>
              <a:rPr lang="fr-FR" dirty="0">
                <a:solidFill>
                  <a:srgbClr val="0070C0"/>
                </a:solidFill>
              </a:rPr>
              <a:t>Stream&lt;String&gt; s = </a:t>
            </a:r>
            <a:r>
              <a:rPr lang="fr-FR" dirty="0" err="1">
                <a:solidFill>
                  <a:srgbClr val="0070C0"/>
                </a:solidFill>
              </a:rPr>
              <a:t>Stream.of</a:t>
            </a:r>
            <a:r>
              <a:rPr lang="fr-FR" dirty="0">
                <a:solidFill>
                  <a:srgbClr val="0070C0"/>
                </a:solidFill>
              </a:rPr>
              <a:t>("</a:t>
            </a:r>
            <a:r>
              <a:rPr lang="fr-FR" dirty="0" err="1">
                <a:solidFill>
                  <a:srgbClr val="0070C0"/>
                </a:solidFill>
              </a:rPr>
              <a:t>monkey</a:t>
            </a:r>
            <a:r>
              <a:rPr lang="fr-FR" dirty="0">
                <a:solidFill>
                  <a:srgbClr val="0070C0"/>
                </a:solidFill>
              </a:rPr>
              <a:t>", "ape", "bonobo");</a:t>
            </a:r>
            <a:br>
              <a:rPr lang="fr-FR" dirty="0">
                <a:solidFill>
                  <a:srgbClr val="0070C0"/>
                </a:solidFill>
              </a:rPr>
            </a:br>
            <a:r>
              <a:rPr lang="fr-FR" dirty="0" err="1">
                <a:solidFill>
                  <a:srgbClr val="0070C0"/>
                </a:solidFill>
              </a:rPr>
              <a:t>Optional</a:t>
            </a:r>
            <a:r>
              <a:rPr lang="fr-FR" dirty="0">
                <a:solidFill>
                  <a:srgbClr val="0070C0"/>
                </a:solidFill>
              </a:rPr>
              <a:t>&lt;String&gt; min = </a:t>
            </a:r>
            <a:r>
              <a:rPr lang="fr-FR" dirty="0" err="1">
                <a:solidFill>
                  <a:srgbClr val="0070C0"/>
                </a:solidFill>
              </a:rPr>
              <a:t>s.min</a:t>
            </a:r>
            <a:r>
              <a:rPr lang="fr-FR" dirty="0">
                <a:solidFill>
                  <a:srgbClr val="0070C0"/>
                </a:solidFill>
              </a:rPr>
              <a:t>((s1, s2) -&gt; s1.length()—s2.length());</a:t>
            </a:r>
            <a:br>
              <a:rPr lang="fr-FR" dirty="0">
                <a:solidFill>
                  <a:srgbClr val="0070C0"/>
                </a:solidFill>
              </a:rPr>
            </a:br>
            <a:r>
              <a:rPr lang="fr-FR" dirty="0" err="1">
                <a:solidFill>
                  <a:srgbClr val="0070C0"/>
                </a:solidFill>
              </a:rPr>
              <a:t>min.ifPresent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 // ape </a:t>
            </a:r>
            <a:br>
              <a:rPr lang="fr-FR" dirty="0">
                <a:solidFill>
                  <a:srgbClr val="0070C0"/>
                </a:solidFill>
              </a:rPr>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58</a:t>
            </a:fld>
            <a:endParaRPr lang="fr-FR"/>
          </a:p>
        </p:txBody>
      </p:sp>
    </p:spTree>
    <p:extLst>
      <p:ext uri="{BB962C8B-B14F-4D97-AF65-F5344CB8AC3E}">
        <p14:creationId xmlns:p14="http://schemas.microsoft.com/office/powerpoint/2010/main" val="10463918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2-3- </a:t>
            </a:r>
            <a:r>
              <a:rPr lang="fr-FR" b="1" i="1" dirty="0" err="1">
                <a:solidFill>
                  <a:srgbClr val="0070C0"/>
                </a:solidFill>
              </a:rPr>
              <a:t>findAny</a:t>
            </a:r>
            <a:r>
              <a:rPr lang="fr-FR" b="1" i="1" dirty="0">
                <a:solidFill>
                  <a:srgbClr val="0070C0"/>
                </a:solidFill>
              </a:rPr>
              <a:t>() </a:t>
            </a:r>
            <a:r>
              <a:rPr lang="fr-FR" b="1" dirty="0">
                <a:solidFill>
                  <a:srgbClr val="0070C0"/>
                </a:solidFill>
              </a:rPr>
              <a:t>and </a:t>
            </a:r>
            <a:r>
              <a:rPr lang="fr-FR" b="1" i="1" dirty="0" err="1">
                <a:solidFill>
                  <a:srgbClr val="0070C0"/>
                </a:solidFill>
              </a:rPr>
              <a:t>findFirst</a:t>
            </a:r>
            <a:r>
              <a:rPr lang="fr-FR" b="1" i="1" dirty="0">
                <a:solidFill>
                  <a:srgbClr val="0070C0"/>
                </a:solidFill>
              </a:rPr>
              <a:t>()</a:t>
            </a:r>
            <a:r>
              <a:rPr lang="fr-FR" dirty="0">
                <a:solidFill>
                  <a:srgbClr val="0070C0"/>
                </a:solidFill>
              </a:rPr>
              <a:t> </a:t>
            </a:r>
            <a:r>
              <a:rPr lang="fr-FR" dirty="0"/>
              <a:t/>
            </a:r>
            <a:br>
              <a:rPr lang="fr-FR" dirty="0"/>
            </a:br>
            <a:r>
              <a:rPr lang="en-US" dirty="0"/>
              <a:t>The </a:t>
            </a:r>
            <a:r>
              <a:rPr lang="en-US" dirty="0" err="1"/>
              <a:t>findAny</a:t>
            </a:r>
            <a:r>
              <a:rPr lang="en-US" dirty="0"/>
              <a:t>() and </a:t>
            </a:r>
            <a:r>
              <a:rPr lang="en-US" dirty="0" err="1"/>
              <a:t>findFirst</a:t>
            </a:r>
            <a:r>
              <a:rPr lang="en-US" dirty="0"/>
              <a:t>() methods return an element of the stream unless the stream is empty. If the stream is empty, they return an empty Optional. This is the first method you’ve seen that works with an </a:t>
            </a:r>
            <a:r>
              <a:rPr lang="en-US" dirty="0">
                <a:solidFill>
                  <a:srgbClr val="0070C0"/>
                </a:solidFill>
              </a:rPr>
              <a:t>infinite</a:t>
            </a:r>
            <a:r>
              <a:rPr lang="en-US" dirty="0"/>
              <a:t> stream, </a:t>
            </a:r>
          </a:p>
          <a:p>
            <a:r>
              <a:rPr lang="en-US" dirty="0"/>
              <a:t>These methods are terminal operations but not reductions. The reason is that they sometimes return without processing all of the elements. This means that they return a value based on the stream but do not reduce the entire stream into one value.</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59</a:t>
            </a:fld>
            <a:endParaRPr lang="fr-FR"/>
          </a:p>
        </p:txBody>
      </p:sp>
    </p:spTree>
    <p:extLst>
      <p:ext uri="{BB962C8B-B14F-4D97-AF65-F5344CB8AC3E}">
        <p14:creationId xmlns:p14="http://schemas.microsoft.com/office/powerpoint/2010/main" val="1356956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1-Using Variables in </a:t>
            </a:r>
            <a:r>
              <a:rPr lang="fr-FR" b="1" dirty="0" err="1">
                <a:solidFill>
                  <a:srgbClr val="FF0000"/>
                </a:solidFill>
              </a:rPr>
              <a:t>Lambdas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7500" lnSpcReduction="20000"/>
          </a:bodyPr>
          <a:lstStyle/>
          <a:p>
            <a:r>
              <a:rPr lang="en-US" dirty="0"/>
              <a:t>Lambda expressions can access </a:t>
            </a:r>
            <a:r>
              <a:rPr lang="en-US" dirty="0">
                <a:solidFill>
                  <a:srgbClr val="0070C0"/>
                </a:solidFill>
              </a:rPr>
              <a:t>static variables</a:t>
            </a:r>
            <a:r>
              <a:rPr lang="en-US" dirty="0"/>
              <a:t>, </a:t>
            </a:r>
            <a:r>
              <a:rPr lang="en-US" dirty="0">
                <a:solidFill>
                  <a:srgbClr val="0070C0"/>
                </a:solidFill>
              </a:rPr>
              <a:t>instance variables</a:t>
            </a:r>
            <a:r>
              <a:rPr lang="en-US" dirty="0"/>
              <a:t>, </a:t>
            </a:r>
            <a:r>
              <a:rPr lang="en-US" dirty="0">
                <a:solidFill>
                  <a:srgbClr val="0070C0"/>
                </a:solidFill>
              </a:rPr>
              <a:t>effectively final method parameters</a:t>
            </a:r>
            <a:r>
              <a:rPr lang="en-US" dirty="0"/>
              <a:t>, and </a:t>
            </a:r>
            <a:r>
              <a:rPr lang="en-US" dirty="0">
                <a:solidFill>
                  <a:srgbClr val="0070C0"/>
                </a:solidFill>
              </a:rPr>
              <a:t>effectively final local variables</a:t>
            </a:r>
            <a:r>
              <a:rPr lang="en-US" dirty="0"/>
              <a:t>. How many of those can you find in this example? </a:t>
            </a:r>
            <a:br>
              <a:rPr lang="en-US" dirty="0"/>
            </a:br>
            <a:r>
              <a:rPr lang="en-US" dirty="0">
                <a:solidFill>
                  <a:srgbClr val="FF0000"/>
                </a:solidFill>
              </a:rPr>
              <a:t>1: interface Gorilla { String move(); }</a:t>
            </a:r>
            <a:br>
              <a:rPr lang="en-US" dirty="0">
                <a:solidFill>
                  <a:srgbClr val="FF0000"/>
                </a:solidFill>
              </a:rPr>
            </a:br>
            <a:r>
              <a:rPr lang="en-US" dirty="0">
                <a:solidFill>
                  <a:srgbClr val="FF0000"/>
                </a:solidFill>
              </a:rPr>
              <a:t>2: class </a:t>
            </a:r>
            <a:r>
              <a:rPr lang="en-US" dirty="0" err="1">
                <a:solidFill>
                  <a:srgbClr val="FF0000"/>
                </a:solidFill>
              </a:rPr>
              <a:t>GorillaFamily</a:t>
            </a:r>
            <a:r>
              <a:rPr lang="en-US" dirty="0">
                <a:solidFill>
                  <a:srgbClr val="FF0000"/>
                </a:solidFill>
              </a:rPr>
              <a:t> {</a:t>
            </a:r>
            <a:br>
              <a:rPr lang="en-US" dirty="0">
                <a:solidFill>
                  <a:srgbClr val="FF0000"/>
                </a:solidFill>
              </a:rPr>
            </a:br>
            <a:r>
              <a:rPr lang="en-US" dirty="0">
                <a:solidFill>
                  <a:srgbClr val="FF0000"/>
                </a:solidFill>
              </a:rPr>
              <a:t>3: String walk = "walk";</a:t>
            </a:r>
            <a:br>
              <a:rPr lang="en-US" dirty="0">
                <a:solidFill>
                  <a:srgbClr val="FF0000"/>
                </a:solidFill>
              </a:rPr>
            </a:br>
            <a:r>
              <a:rPr lang="en-US" dirty="0">
                <a:solidFill>
                  <a:srgbClr val="FF0000"/>
                </a:solidFill>
              </a:rPr>
              <a:t>4: void </a:t>
            </a:r>
            <a:r>
              <a:rPr lang="en-US" dirty="0" err="1">
                <a:solidFill>
                  <a:srgbClr val="FF0000"/>
                </a:solidFill>
              </a:rPr>
              <a:t>everyonePlay</a:t>
            </a:r>
            <a:r>
              <a:rPr lang="en-US" dirty="0">
                <a:solidFill>
                  <a:srgbClr val="FF0000"/>
                </a:solidFill>
              </a:rPr>
              <a:t>(</a:t>
            </a:r>
            <a:r>
              <a:rPr lang="en-US" dirty="0" err="1">
                <a:solidFill>
                  <a:srgbClr val="FF0000"/>
                </a:solidFill>
              </a:rPr>
              <a:t>boolean</a:t>
            </a:r>
            <a:r>
              <a:rPr lang="en-US" dirty="0">
                <a:solidFill>
                  <a:srgbClr val="FF0000"/>
                </a:solidFill>
              </a:rPr>
              <a:t> baby) {</a:t>
            </a:r>
            <a:br>
              <a:rPr lang="en-US" dirty="0">
                <a:solidFill>
                  <a:srgbClr val="FF0000"/>
                </a:solidFill>
              </a:rPr>
            </a:br>
            <a:r>
              <a:rPr lang="en-US" dirty="0">
                <a:solidFill>
                  <a:srgbClr val="FF0000"/>
                </a:solidFill>
              </a:rPr>
              <a:t>5: String approach = "amble";</a:t>
            </a:r>
            <a:br>
              <a:rPr lang="en-US" dirty="0">
                <a:solidFill>
                  <a:srgbClr val="FF0000"/>
                </a:solidFill>
              </a:rPr>
            </a:br>
            <a:r>
              <a:rPr lang="en-US" dirty="0">
                <a:solidFill>
                  <a:srgbClr val="FF0000"/>
                </a:solidFill>
              </a:rPr>
              <a:t>6: //approach = "run";</a:t>
            </a:r>
            <a:br>
              <a:rPr lang="en-US" dirty="0">
                <a:solidFill>
                  <a:srgbClr val="FF0000"/>
                </a:solidFill>
              </a:rPr>
            </a:br>
            <a:r>
              <a:rPr lang="en-US" dirty="0">
                <a:solidFill>
                  <a:srgbClr val="FF0000"/>
                </a:solidFill>
              </a:rPr>
              <a:t>7:</a:t>
            </a:r>
            <a:br>
              <a:rPr lang="en-US" dirty="0">
                <a:solidFill>
                  <a:srgbClr val="FF0000"/>
                </a:solidFill>
              </a:rPr>
            </a:br>
            <a:r>
              <a:rPr lang="en-US" dirty="0">
                <a:solidFill>
                  <a:srgbClr val="FF0000"/>
                </a:solidFill>
              </a:rPr>
              <a:t>8: play(() -&gt; walk);</a:t>
            </a:r>
            <a:br>
              <a:rPr lang="en-US" dirty="0">
                <a:solidFill>
                  <a:srgbClr val="FF0000"/>
                </a:solidFill>
              </a:rPr>
            </a:br>
            <a:r>
              <a:rPr lang="en-US" dirty="0">
                <a:solidFill>
                  <a:srgbClr val="FF0000"/>
                </a:solidFill>
              </a:rPr>
              <a:t>9: play(() -&gt; baby ? "hitch a ride": "run");</a:t>
            </a:r>
            <a:br>
              <a:rPr lang="en-US" dirty="0">
                <a:solidFill>
                  <a:srgbClr val="FF0000"/>
                </a:solidFill>
              </a:rPr>
            </a:br>
            <a:r>
              <a:rPr lang="en-US" dirty="0">
                <a:solidFill>
                  <a:srgbClr val="FF0000"/>
                </a:solidFill>
              </a:rPr>
              <a:t>10: play(() -&gt; approach);</a:t>
            </a:r>
            <a:br>
              <a:rPr lang="en-US" dirty="0">
                <a:solidFill>
                  <a:srgbClr val="FF0000"/>
                </a:solidFill>
              </a:rPr>
            </a:br>
            <a:r>
              <a:rPr lang="en-US" dirty="0">
                <a:solidFill>
                  <a:srgbClr val="FF0000"/>
                </a:solidFill>
              </a:rPr>
              <a:t>11: } </a:t>
            </a:r>
            <a:endParaRPr lang="fr-FR" dirty="0">
              <a:solidFill>
                <a:srgbClr val="FF0000"/>
              </a:solidFill>
            </a:endParaRP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a:t>
            </a:fld>
            <a:endParaRPr lang="fr-FR"/>
          </a:p>
        </p:txBody>
      </p:sp>
      <p:sp>
        <p:nvSpPr>
          <p:cNvPr id="6" name="ZoneTexte 5"/>
          <p:cNvSpPr txBox="1"/>
          <p:nvPr/>
        </p:nvSpPr>
        <p:spPr>
          <a:xfrm>
            <a:off x="11984182" y="4225636"/>
            <a:ext cx="184731" cy="369332"/>
          </a:xfrm>
          <a:prstGeom prst="rect">
            <a:avLst/>
          </a:prstGeom>
          <a:noFill/>
        </p:spPr>
        <p:txBody>
          <a:bodyPr wrap="none" rtlCol="0">
            <a:spAutoFit/>
          </a:bodyPr>
          <a:lstStyle/>
          <a:p>
            <a:endParaRPr lang="fr-FR" dirty="0"/>
          </a:p>
        </p:txBody>
      </p:sp>
      <p:sp>
        <p:nvSpPr>
          <p:cNvPr id="7" name="ZoneTexte 6"/>
          <p:cNvSpPr txBox="1"/>
          <p:nvPr/>
        </p:nvSpPr>
        <p:spPr>
          <a:xfrm>
            <a:off x="6511636" y="3486972"/>
            <a:ext cx="3477491" cy="1477328"/>
          </a:xfrm>
          <a:prstGeom prst="rect">
            <a:avLst/>
          </a:prstGeom>
          <a:noFill/>
        </p:spPr>
        <p:txBody>
          <a:bodyPr wrap="square" rtlCol="0">
            <a:spAutoFit/>
          </a:bodyPr>
          <a:lstStyle/>
          <a:p>
            <a:r>
              <a:rPr lang="fr-FR" dirty="0">
                <a:solidFill>
                  <a:srgbClr val="FF0000"/>
                </a:solidFill>
              </a:rPr>
              <a:t>12: </a:t>
            </a:r>
            <a:r>
              <a:rPr lang="fr-FR" dirty="0" err="1">
                <a:solidFill>
                  <a:srgbClr val="FF0000"/>
                </a:solidFill>
              </a:rPr>
              <a:t>void</a:t>
            </a:r>
            <a:r>
              <a:rPr lang="fr-FR" dirty="0">
                <a:solidFill>
                  <a:srgbClr val="FF0000"/>
                </a:solidFill>
              </a:rPr>
              <a:t> </a:t>
            </a:r>
            <a:r>
              <a:rPr lang="fr-FR" dirty="0" err="1">
                <a:solidFill>
                  <a:srgbClr val="FF0000"/>
                </a:solidFill>
              </a:rPr>
              <a:t>play</a:t>
            </a:r>
            <a:r>
              <a:rPr lang="fr-FR" dirty="0">
                <a:solidFill>
                  <a:srgbClr val="FF0000"/>
                </a:solidFill>
              </a:rPr>
              <a:t>(</a:t>
            </a:r>
            <a:r>
              <a:rPr lang="fr-FR" dirty="0" err="1">
                <a:solidFill>
                  <a:srgbClr val="FF0000"/>
                </a:solidFill>
              </a:rPr>
              <a:t>Gorilla</a:t>
            </a:r>
            <a:r>
              <a:rPr lang="fr-FR" dirty="0">
                <a:solidFill>
                  <a:srgbClr val="FF0000"/>
                </a:solidFill>
              </a:rPr>
              <a:t> g) {</a:t>
            </a:r>
            <a:br>
              <a:rPr lang="fr-FR" dirty="0">
                <a:solidFill>
                  <a:srgbClr val="FF0000"/>
                </a:solidFill>
              </a:rPr>
            </a:br>
            <a:r>
              <a:rPr lang="fr-FR" dirty="0">
                <a:solidFill>
                  <a:srgbClr val="FF0000"/>
                </a:solidFill>
              </a:rPr>
              <a:t>13: </a:t>
            </a:r>
            <a:r>
              <a:rPr lang="fr-FR" dirty="0" err="1">
                <a:solidFill>
                  <a:srgbClr val="FF0000"/>
                </a:solidFill>
              </a:rPr>
              <a:t>System.out.println</a:t>
            </a:r>
            <a:r>
              <a:rPr lang="fr-FR" dirty="0">
                <a:solidFill>
                  <a:srgbClr val="FF0000"/>
                </a:solidFill>
              </a:rPr>
              <a:t>(</a:t>
            </a:r>
            <a:r>
              <a:rPr lang="fr-FR" dirty="0" err="1">
                <a:solidFill>
                  <a:srgbClr val="FF0000"/>
                </a:solidFill>
              </a:rPr>
              <a:t>g.move</a:t>
            </a:r>
            <a:r>
              <a:rPr lang="fr-FR" dirty="0">
                <a:solidFill>
                  <a:srgbClr val="FF0000"/>
                </a:solidFill>
              </a:rPr>
              <a:t>());</a:t>
            </a:r>
            <a:br>
              <a:rPr lang="fr-FR" dirty="0">
                <a:solidFill>
                  <a:srgbClr val="FF0000"/>
                </a:solidFill>
              </a:rPr>
            </a:br>
            <a:r>
              <a:rPr lang="fr-FR" dirty="0">
                <a:solidFill>
                  <a:srgbClr val="FF0000"/>
                </a:solidFill>
              </a:rPr>
              <a:t>14: }</a:t>
            </a:r>
            <a:br>
              <a:rPr lang="fr-FR" dirty="0">
                <a:solidFill>
                  <a:srgbClr val="FF0000"/>
                </a:solidFill>
              </a:rPr>
            </a:br>
            <a:r>
              <a:rPr lang="fr-FR" dirty="0">
                <a:solidFill>
                  <a:srgbClr val="FF0000"/>
                </a:solidFill>
              </a:rPr>
              <a:t>15: } </a:t>
            </a:r>
            <a:br>
              <a:rPr lang="fr-FR" dirty="0">
                <a:solidFill>
                  <a:srgbClr val="FF0000"/>
                </a:solidFill>
              </a:rPr>
            </a:br>
            <a:endParaRPr lang="fr-FR" dirty="0">
              <a:solidFill>
                <a:srgbClr val="FF0000"/>
              </a:solidFill>
            </a:endParaRPr>
          </a:p>
        </p:txBody>
      </p:sp>
      <p:sp>
        <p:nvSpPr>
          <p:cNvPr id="8"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26643234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2-Using Common Terminal Operations</a:t>
            </a:r>
          </a:p>
          <a:p>
            <a:r>
              <a:rPr lang="fr-FR" b="1" dirty="0">
                <a:solidFill>
                  <a:srgbClr val="0070C0"/>
                </a:solidFill>
              </a:rPr>
              <a:t>2-3- </a:t>
            </a:r>
            <a:r>
              <a:rPr lang="fr-FR" b="1" i="1" dirty="0" err="1">
                <a:solidFill>
                  <a:srgbClr val="0070C0"/>
                </a:solidFill>
              </a:rPr>
              <a:t>findAny</a:t>
            </a:r>
            <a:r>
              <a:rPr lang="fr-FR" b="1" i="1" dirty="0">
                <a:solidFill>
                  <a:srgbClr val="0070C0"/>
                </a:solidFill>
              </a:rPr>
              <a:t>() </a:t>
            </a:r>
            <a:r>
              <a:rPr lang="fr-FR" b="1" dirty="0">
                <a:solidFill>
                  <a:srgbClr val="0070C0"/>
                </a:solidFill>
              </a:rPr>
              <a:t>and </a:t>
            </a:r>
            <a:r>
              <a:rPr lang="fr-FR" b="1" i="1" dirty="0" err="1">
                <a:solidFill>
                  <a:srgbClr val="0070C0"/>
                </a:solidFill>
              </a:rPr>
              <a:t>findFirst</a:t>
            </a:r>
            <a:r>
              <a:rPr lang="fr-FR" b="1" i="1" dirty="0">
                <a:solidFill>
                  <a:srgbClr val="0070C0"/>
                </a:solidFill>
              </a:rPr>
              <a:t>()</a:t>
            </a:r>
            <a:r>
              <a:rPr lang="fr-FR" dirty="0">
                <a:solidFill>
                  <a:srgbClr val="0070C0"/>
                </a:solidFill>
              </a:rPr>
              <a:t> </a:t>
            </a:r>
            <a:r>
              <a:rPr lang="fr-FR" dirty="0"/>
              <a:t/>
            </a:r>
            <a:br>
              <a:rPr lang="fr-FR" dirty="0"/>
            </a:br>
            <a:r>
              <a:rPr lang="en-US" dirty="0"/>
              <a:t>The method signatures are these: </a:t>
            </a:r>
          </a:p>
          <a:p>
            <a:r>
              <a:rPr lang="fr-FR" dirty="0" err="1">
                <a:solidFill>
                  <a:srgbClr val="0070C0"/>
                </a:solidFill>
              </a:rPr>
              <a:t>Optional</a:t>
            </a:r>
            <a:r>
              <a:rPr lang="fr-FR" dirty="0">
                <a:solidFill>
                  <a:srgbClr val="0070C0"/>
                </a:solidFill>
              </a:rPr>
              <a:t>&lt;T&gt; </a:t>
            </a:r>
            <a:r>
              <a:rPr lang="fr-FR" dirty="0" err="1">
                <a:solidFill>
                  <a:srgbClr val="0070C0"/>
                </a:solidFill>
              </a:rPr>
              <a:t>findAny</a:t>
            </a:r>
            <a:r>
              <a:rPr lang="fr-FR" dirty="0">
                <a:solidFill>
                  <a:srgbClr val="0070C0"/>
                </a:solidFill>
              </a:rPr>
              <a:t>()</a:t>
            </a:r>
            <a:br>
              <a:rPr lang="fr-FR" dirty="0">
                <a:solidFill>
                  <a:srgbClr val="0070C0"/>
                </a:solidFill>
              </a:rPr>
            </a:br>
            <a:r>
              <a:rPr lang="fr-FR" dirty="0" err="1">
                <a:solidFill>
                  <a:srgbClr val="0070C0"/>
                </a:solidFill>
              </a:rPr>
              <a:t>Optional</a:t>
            </a:r>
            <a:r>
              <a:rPr lang="fr-FR" dirty="0">
                <a:solidFill>
                  <a:srgbClr val="0070C0"/>
                </a:solidFill>
              </a:rPr>
              <a:t>&lt;T&gt; </a:t>
            </a:r>
            <a:r>
              <a:rPr lang="fr-FR" dirty="0" err="1">
                <a:solidFill>
                  <a:srgbClr val="0070C0"/>
                </a:solidFill>
              </a:rPr>
              <a:t>findFirst</a:t>
            </a:r>
            <a:r>
              <a:rPr lang="fr-FR" dirty="0">
                <a:solidFill>
                  <a:srgbClr val="0070C0"/>
                </a:solidFill>
              </a:rPr>
              <a:t>()</a:t>
            </a:r>
            <a:r>
              <a:rPr lang="fr-FR" dirty="0"/>
              <a:t/>
            </a:r>
            <a:br>
              <a:rPr lang="fr-FR" dirty="0"/>
            </a:br>
            <a:r>
              <a:rPr lang="fr-FR" dirty="0"/>
              <a:t>This </a:t>
            </a:r>
            <a:r>
              <a:rPr lang="fr-FR" dirty="0" err="1"/>
              <a:t>example</a:t>
            </a:r>
            <a:r>
              <a:rPr lang="fr-FR" dirty="0"/>
              <a:t> </a:t>
            </a:r>
            <a:r>
              <a:rPr lang="fr-FR" dirty="0" err="1"/>
              <a:t>finds</a:t>
            </a:r>
            <a:r>
              <a:rPr lang="fr-FR" dirty="0"/>
              <a:t> an animal:</a:t>
            </a:r>
            <a:br>
              <a:rPr lang="fr-FR" dirty="0"/>
            </a:br>
            <a:r>
              <a:rPr lang="fr-FR" dirty="0">
                <a:solidFill>
                  <a:srgbClr val="0070C0"/>
                </a:solidFill>
              </a:rPr>
              <a:t>Stream&lt;String&gt; s = </a:t>
            </a:r>
            <a:r>
              <a:rPr lang="fr-FR" dirty="0" err="1">
                <a:solidFill>
                  <a:srgbClr val="0070C0"/>
                </a:solidFill>
              </a:rPr>
              <a:t>Stream.of</a:t>
            </a:r>
            <a:r>
              <a:rPr lang="fr-FR" dirty="0">
                <a:solidFill>
                  <a:srgbClr val="0070C0"/>
                </a:solidFill>
              </a:rPr>
              <a:t>("</a:t>
            </a:r>
            <a:r>
              <a:rPr lang="fr-FR" dirty="0" err="1">
                <a:solidFill>
                  <a:srgbClr val="0070C0"/>
                </a:solidFill>
              </a:rPr>
              <a:t>monkey</a:t>
            </a:r>
            <a:r>
              <a:rPr lang="fr-FR" dirty="0">
                <a:solidFill>
                  <a:srgbClr val="0070C0"/>
                </a:solidFill>
              </a:rPr>
              <a:t>", "</a:t>
            </a:r>
            <a:r>
              <a:rPr lang="fr-FR" dirty="0" err="1">
                <a:solidFill>
                  <a:srgbClr val="0070C0"/>
                </a:solidFill>
              </a:rPr>
              <a:t>gorilla</a:t>
            </a:r>
            <a:r>
              <a:rPr lang="fr-FR" dirty="0">
                <a:solidFill>
                  <a:srgbClr val="0070C0"/>
                </a:solidFill>
              </a:rPr>
              <a:t>", "bonobo");</a:t>
            </a:r>
            <a:br>
              <a:rPr lang="fr-FR" dirty="0">
                <a:solidFill>
                  <a:srgbClr val="0070C0"/>
                </a:solidFill>
              </a:rPr>
            </a:br>
            <a:r>
              <a:rPr lang="fr-FR" dirty="0">
                <a:solidFill>
                  <a:srgbClr val="0070C0"/>
                </a:solidFill>
              </a:rPr>
              <a:t>Stream&lt;String&gt; </a:t>
            </a:r>
            <a:r>
              <a:rPr lang="fr-FR" dirty="0" err="1">
                <a:solidFill>
                  <a:srgbClr val="0070C0"/>
                </a:solidFill>
              </a:rPr>
              <a:t>infinite</a:t>
            </a:r>
            <a:r>
              <a:rPr lang="fr-FR" dirty="0">
                <a:solidFill>
                  <a:srgbClr val="0070C0"/>
                </a:solidFill>
              </a:rPr>
              <a:t> = </a:t>
            </a:r>
            <a:r>
              <a:rPr lang="fr-FR" dirty="0" err="1">
                <a:solidFill>
                  <a:srgbClr val="0070C0"/>
                </a:solidFill>
              </a:rPr>
              <a:t>Stream.generate</a:t>
            </a:r>
            <a:r>
              <a:rPr lang="fr-FR" dirty="0">
                <a:solidFill>
                  <a:srgbClr val="0070C0"/>
                </a:solidFill>
              </a:rPr>
              <a:t>(() -&gt; "</a:t>
            </a:r>
            <a:r>
              <a:rPr lang="fr-FR" dirty="0" err="1">
                <a:solidFill>
                  <a:srgbClr val="0070C0"/>
                </a:solidFill>
              </a:rPr>
              <a:t>chimp</a:t>
            </a:r>
            <a:r>
              <a:rPr lang="fr-FR" dirty="0">
                <a:solidFill>
                  <a:srgbClr val="0070C0"/>
                </a:solidFill>
              </a:rPr>
              <a:t>");</a:t>
            </a:r>
            <a:br>
              <a:rPr lang="fr-FR" dirty="0">
                <a:solidFill>
                  <a:srgbClr val="0070C0"/>
                </a:solidFill>
              </a:rPr>
            </a:br>
            <a:r>
              <a:rPr lang="fr-FR" dirty="0" err="1">
                <a:solidFill>
                  <a:srgbClr val="0070C0"/>
                </a:solidFill>
              </a:rPr>
              <a:t>s.findAny</a:t>
            </a:r>
            <a:r>
              <a:rPr lang="fr-FR" dirty="0">
                <a:solidFill>
                  <a:srgbClr val="0070C0"/>
                </a:solidFill>
              </a:rPr>
              <a:t>().</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 // </a:t>
            </a:r>
            <a:r>
              <a:rPr lang="fr-FR" dirty="0" err="1">
                <a:solidFill>
                  <a:srgbClr val="0070C0"/>
                </a:solidFill>
              </a:rPr>
              <a:t>monkey</a:t>
            </a:r>
            <a:r>
              <a:rPr lang="fr-FR" dirty="0">
                <a:solidFill>
                  <a:srgbClr val="0070C0"/>
                </a:solidFill>
              </a:rPr>
              <a:t/>
            </a:r>
            <a:br>
              <a:rPr lang="fr-FR" dirty="0">
                <a:solidFill>
                  <a:srgbClr val="0070C0"/>
                </a:solidFill>
              </a:rPr>
            </a:br>
            <a:r>
              <a:rPr lang="fr-FR" dirty="0" err="1">
                <a:solidFill>
                  <a:srgbClr val="0070C0"/>
                </a:solidFill>
              </a:rPr>
              <a:t>infinite.findAny</a:t>
            </a:r>
            <a:r>
              <a:rPr lang="fr-FR" dirty="0">
                <a:solidFill>
                  <a:srgbClr val="0070C0"/>
                </a:solidFill>
              </a:rPr>
              <a:t>().</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 // </a:t>
            </a:r>
            <a:r>
              <a:rPr lang="fr-FR" dirty="0" err="1">
                <a:solidFill>
                  <a:srgbClr val="0070C0"/>
                </a:solidFill>
              </a:rPr>
              <a:t>chimp</a:t>
            </a:r>
            <a:r>
              <a:rPr lang="fr-FR"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60</a:t>
            </a:fld>
            <a:endParaRPr lang="fr-FR"/>
          </a:p>
        </p:txBody>
      </p:sp>
    </p:spTree>
    <p:extLst>
      <p:ext uri="{BB962C8B-B14F-4D97-AF65-F5344CB8AC3E}">
        <p14:creationId xmlns:p14="http://schemas.microsoft.com/office/powerpoint/2010/main" val="21579477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2-4- </a:t>
            </a:r>
            <a:r>
              <a:rPr lang="fr-FR" b="1" i="1" dirty="0" err="1">
                <a:solidFill>
                  <a:srgbClr val="0070C0"/>
                </a:solidFill>
              </a:rPr>
              <a:t>allMatch</a:t>
            </a:r>
            <a:r>
              <a:rPr lang="fr-FR" b="1" i="1" dirty="0">
                <a:solidFill>
                  <a:srgbClr val="0070C0"/>
                </a:solidFill>
              </a:rPr>
              <a:t>()</a:t>
            </a:r>
            <a:r>
              <a:rPr lang="fr-FR" b="1" dirty="0">
                <a:solidFill>
                  <a:srgbClr val="0070C0"/>
                </a:solidFill>
              </a:rPr>
              <a:t>, </a:t>
            </a:r>
            <a:r>
              <a:rPr lang="fr-FR" b="1" i="1" dirty="0" err="1">
                <a:solidFill>
                  <a:srgbClr val="0070C0"/>
                </a:solidFill>
              </a:rPr>
              <a:t>anyMatch</a:t>
            </a:r>
            <a:r>
              <a:rPr lang="fr-FR" b="1" i="1" dirty="0">
                <a:solidFill>
                  <a:srgbClr val="0070C0"/>
                </a:solidFill>
              </a:rPr>
              <a:t>() </a:t>
            </a:r>
            <a:r>
              <a:rPr lang="fr-FR" b="1" dirty="0">
                <a:solidFill>
                  <a:srgbClr val="0070C0"/>
                </a:solidFill>
              </a:rPr>
              <a:t>and </a:t>
            </a:r>
            <a:r>
              <a:rPr lang="fr-FR" b="1" i="1" dirty="0" err="1">
                <a:solidFill>
                  <a:srgbClr val="0070C0"/>
                </a:solidFill>
              </a:rPr>
              <a:t>noneMatch</a:t>
            </a:r>
            <a:r>
              <a:rPr lang="fr-FR" b="1" i="1" dirty="0">
                <a:solidFill>
                  <a:srgbClr val="0070C0"/>
                </a:solidFill>
              </a:rPr>
              <a:t>()</a:t>
            </a:r>
            <a:r>
              <a:rPr lang="fr-FR" dirty="0">
                <a:solidFill>
                  <a:srgbClr val="0070C0"/>
                </a:solidFill>
              </a:rPr>
              <a:t> </a:t>
            </a:r>
            <a:r>
              <a:rPr lang="fr-FR" dirty="0"/>
              <a:t/>
            </a:r>
            <a:br>
              <a:rPr lang="fr-FR" dirty="0"/>
            </a:br>
            <a:r>
              <a:rPr lang="en-US" dirty="0"/>
              <a:t>The </a:t>
            </a:r>
            <a:r>
              <a:rPr lang="en-US" dirty="0" err="1"/>
              <a:t>allMatch</a:t>
            </a:r>
            <a:r>
              <a:rPr lang="en-US" dirty="0"/>
              <a:t>(), </a:t>
            </a:r>
            <a:r>
              <a:rPr lang="en-US" dirty="0" err="1"/>
              <a:t>anyMatch</a:t>
            </a:r>
            <a:r>
              <a:rPr lang="en-US" dirty="0"/>
              <a:t>() and </a:t>
            </a:r>
            <a:r>
              <a:rPr lang="en-US" dirty="0" err="1"/>
              <a:t>noneMatch</a:t>
            </a:r>
            <a:r>
              <a:rPr lang="en-US" dirty="0"/>
              <a:t>() methods search a stream and return information about how the stream pertains to the predicate. These may or may not terminate for infinite streams. It depends on the data. Like the find methods, they are not reductions because they do not necessarily look at all of the elements.</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61</a:t>
            </a:fld>
            <a:endParaRPr lang="fr-FR"/>
          </a:p>
        </p:txBody>
      </p:sp>
    </p:spTree>
    <p:extLst>
      <p:ext uri="{BB962C8B-B14F-4D97-AF65-F5344CB8AC3E}">
        <p14:creationId xmlns:p14="http://schemas.microsoft.com/office/powerpoint/2010/main" val="31186671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2-4- </a:t>
            </a:r>
            <a:r>
              <a:rPr lang="fr-FR" b="1" i="1" dirty="0" err="1">
                <a:solidFill>
                  <a:srgbClr val="0070C0"/>
                </a:solidFill>
              </a:rPr>
              <a:t>allMatch</a:t>
            </a:r>
            <a:r>
              <a:rPr lang="fr-FR" b="1" i="1" dirty="0">
                <a:solidFill>
                  <a:srgbClr val="0070C0"/>
                </a:solidFill>
              </a:rPr>
              <a:t>()</a:t>
            </a:r>
            <a:r>
              <a:rPr lang="fr-FR" b="1" dirty="0">
                <a:solidFill>
                  <a:srgbClr val="0070C0"/>
                </a:solidFill>
              </a:rPr>
              <a:t>, </a:t>
            </a:r>
            <a:r>
              <a:rPr lang="fr-FR" b="1" i="1" dirty="0" err="1">
                <a:solidFill>
                  <a:srgbClr val="0070C0"/>
                </a:solidFill>
              </a:rPr>
              <a:t>anyMatch</a:t>
            </a:r>
            <a:r>
              <a:rPr lang="fr-FR" b="1" i="1" dirty="0">
                <a:solidFill>
                  <a:srgbClr val="0070C0"/>
                </a:solidFill>
              </a:rPr>
              <a:t>() </a:t>
            </a:r>
            <a:r>
              <a:rPr lang="fr-FR" b="1" dirty="0">
                <a:solidFill>
                  <a:srgbClr val="0070C0"/>
                </a:solidFill>
              </a:rPr>
              <a:t>and </a:t>
            </a:r>
            <a:r>
              <a:rPr lang="fr-FR" b="1" i="1" dirty="0" err="1">
                <a:solidFill>
                  <a:srgbClr val="0070C0"/>
                </a:solidFill>
              </a:rPr>
              <a:t>noneMatch</a:t>
            </a:r>
            <a:r>
              <a:rPr lang="fr-FR" b="1" i="1" dirty="0">
                <a:solidFill>
                  <a:srgbClr val="0070C0"/>
                </a:solidFill>
              </a:rPr>
              <a:t>()</a:t>
            </a:r>
            <a:r>
              <a:rPr lang="fr-FR" dirty="0">
                <a:solidFill>
                  <a:srgbClr val="0070C0"/>
                </a:solidFill>
              </a:rPr>
              <a:t> </a:t>
            </a:r>
            <a:r>
              <a:rPr lang="fr-FR" dirty="0"/>
              <a:t/>
            </a:r>
            <a:br>
              <a:rPr lang="fr-FR" dirty="0"/>
            </a:br>
            <a:r>
              <a:rPr lang="en-US" dirty="0"/>
              <a:t>The method signatures are as follows:</a:t>
            </a:r>
            <a:br>
              <a:rPr lang="en-US" dirty="0"/>
            </a:br>
            <a:r>
              <a:rPr lang="en-US" dirty="0" err="1">
                <a:solidFill>
                  <a:srgbClr val="0070C0"/>
                </a:solidFill>
              </a:rPr>
              <a:t>boolean</a:t>
            </a:r>
            <a:r>
              <a:rPr lang="en-US" dirty="0">
                <a:solidFill>
                  <a:srgbClr val="0070C0"/>
                </a:solidFill>
              </a:rPr>
              <a:t> </a:t>
            </a:r>
            <a:r>
              <a:rPr lang="en-US" dirty="0" err="1">
                <a:solidFill>
                  <a:srgbClr val="0070C0"/>
                </a:solidFill>
              </a:rPr>
              <a:t>anyMatch</a:t>
            </a:r>
            <a:r>
              <a:rPr lang="en-US" dirty="0">
                <a:solidFill>
                  <a:srgbClr val="0070C0"/>
                </a:solidFill>
              </a:rPr>
              <a:t>(Predicate &lt;? super T&gt; predicate)</a:t>
            </a:r>
            <a:br>
              <a:rPr lang="en-US" dirty="0">
                <a:solidFill>
                  <a:srgbClr val="0070C0"/>
                </a:solidFill>
              </a:rPr>
            </a:br>
            <a:r>
              <a:rPr lang="en-US" dirty="0" err="1">
                <a:solidFill>
                  <a:srgbClr val="0070C0"/>
                </a:solidFill>
              </a:rPr>
              <a:t>boolean</a:t>
            </a:r>
            <a:r>
              <a:rPr lang="en-US" dirty="0">
                <a:solidFill>
                  <a:srgbClr val="0070C0"/>
                </a:solidFill>
              </a:rPr>
              <a:t> </a:t>
            </a:r>
            <a:r>
              <a:rPr lang="en-US" dirty="0" err="1">
                <a:solidFill>
                  <a:srgbClr val="0070C0"/>
                </a:solidFill>
              </a:rPr>
              <a:t>allMatch</a:t>
            </a:r>
            <a:r>
              <a:rPr lang="en-US" dirty="0">
                <a:solidFill>
                  <a:srgbClr val="0070C0"/>
                </a:solidFill>
              </a:rPr>
              <a:t>(Predicate &lt;? super T&gt; predicate)</a:t>
            </a:r>
            <a:br>
              <a:rPr lang="en-US" dirty="0">
                <a:solidFill>
                  <a:srgbClr val="0070C0"/>
                </a:solidFill>
              </a:rPr>
            </a:br>
            <a:r>
              <a:rPr lang="en-US" dirty="0" err="1">
                <a:solidFill>
                  <a:srgbClr val="0070C0"/>
                </a:solidFill>
              </a:rPr>
              <a:t>boolean</a:t>
            </a:r>
            <a:r>
              <a:rPr lang="en-US" dirty="0">
                <a:solidFill>
                  <a:srgbClr val="0070C0"/>
                </a:solidFill>
              </a:rPr>
              <a:t> </a:t>
            </a:r>
            <a:r>
              <a:rPr lang="en-US" dirty="0" err="1">
                <a:solidFill>
                  <a:srgbClr val="0070C0"/>
                </a:solidFill>
              </a:rPr>
              <a:t>noneMatch</a:t>
            </a:r>
            <a:r>
              <a:rPr lang="en-US" dirty="0">
                <a:solidFill>
                  <a:srgbClr val="0070C0"/>
                </a:solidFill>
              </a:rPr>
              <a:t>(Predicate &lt;? super T&gt; predicate)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62</a:t>
            </a:fld>
            <a:endParaRPr lang="fr-FR"/>
          </a:p>
        </p:txBody>
      </p:sp>
    </p:spTree>
    <p:extLst>
      <p:ext uri="{BB962C8B-B14F-4D97-AF65-F5344CB8AC3E}">
        <p14:creationId xmlns:p14="http://schemas.microsoft.com/office/powerpoint/2010/main" val="6480908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2-4- </a:t>
            </a:r>
            <a:r>
              <a:rPr lang="fr-FR" b="1" i="1" dirty="0" err="1">
                <a:solidFill>
                  <a:srgbClr val="0070C0"/>
                </a:solidFill>
              </a:rPr>
              <a:t>allMatch</a:t>
            </a:r>
            <a:r>
              <a:rPr lang="fr-FR" b="1" i="1" dirty="0">
                <a:solidFill>
                  <a:srgbClr val="0070C0"/>
                </a:solidFill>
              </a:rPr>
              <a:t>()</a:t>
            </a:r>
            <a:r>
              <a:rPr lang="fr-FR" b="1" dirty="0">
                <a:solidFill>
                  <a:srgbClr val="0070C0"/>
                </a:solidFill>
              </a:rPr>
              <a:t>, </a:t>
            </a:r>
            <a:r>
              <a:rPr lang="fr-FR" b="1" i="1" dirty="0" err="1">
                <a:solidFill>
                  <a:srgbClr val="0070C0"/>
                </a:solidFill>
              </a:rPr>
              <a:t>anyMatch</a:t>
            </a:r>
            <a:r>
              <a:rPr lang="fr-FR" b="1" i="1" dirty="0">
                <a:solidFill>
                  <a:srgbClr val="0070C0"/>
                </a:solidFill>
              </a:rPr>
              <a:t>() </a:t>
            </a:r>
            <a:r>
              <a:rPr lang="fr-FR" b="1" dirty="0">
                <a:solidFill>
                  <a:srgbClr val="0070C0"/>
                </a:solidFill>
              </a:rPr>
              <a:t>and </a:t>
            </a:r>
            <a:r>
              <a:rPr lang="fr-FR" b="1" i="1" dirty="0" err="1">
                <a:solidFill>
                  <a:srgbClr val="0070C0"/>
                </a:solidFill>
              </a:rPr>
              <a:t>noneMatch</a:t>
            </a:r>
            <a:r>
              <a:rPr lang="fr-FR" b="1" i="1" dirty="0">
                <a:solidFill>
                  <a:srgbClr val="0070C0"/>
                </a:solidFill>
              </a:rPr>
              <a:t>()</a:t>
            </a:r>
            <a:r>
              <a:rPr lang="fr-FR" dirty="0">
                <a:solidFill>
                  <a:srgbClr val="0070C0"/>
                </a:solidFill>
              </a:rPr>
              <a:t> </a:t>
            </a:r>
            <a:r>
              <a:rPr lang="fr-FR" dirty="0"/>
              <a:t/>
            </a:r>
            <a:br>
              <a:rPr lang="fr-FR" dirty="0"/>
            </a:br>
            <a:r>
              <a:rPr lang="fr-FR" dirty="0"/>
              <a:t>This </a:t>
            </a:r>
            <a:r>
              <a:rPr lang="fr-FR" dirty="0" err="1"/>
              <a:t>example</a:t>
            </a:r>
            <a:r>
              <a:rPr lang="fr-FR" dirty="0"/>
              <a:t> </a:t>
            </a:r>
            <a:r>
              <a:rPr lang="fr-FR" dirty="0" err="1"/>
              <a:t>checks</a:t>
            </a:r>
            <a:r>
              <a:rPr lang="fr-FR" dirty="0"/>
              <a:t> </a:t>
            </a:r>
            <a:r>
              <a:rPr lang="fr-FR" dirty="0" err="1"/>
              <a:t>whether</a:t>
            </a:r>
            <a:r>
              <a:rPr lang="fr-FR" dirty="0"/>
              <a:t> animal </a:t>
            </a:r>
            <a:r>
              <a:rPr lang="fr-FR" dirty="0" err="1"/>
              <a:t>names</a:t>
            </a:r>
            <a:r>
              <a:rPr lang="fr-FR" dirty="0"/>
              <a:t> </a:t>
            </a:r>
            <a:r>
              <a:rPr lang="fr-FR" dirty="0" err="1"/>
              <a:t>begin</a:t>
            </a:r>
            <a:r>
              <a:rPr lang="fr-FR" dirty="0"/>
              <a:t> </a:t>
            </a:r>
            <a:r>
              <a:rPr lang="fr-FR" dirty="0" err="1"/>
              <a:t>with</a:t>
            </a:r>
            <a:r>
              <a:rPr lang="fr-FR" dirty="0"/>
              <a:t> </a:t>
            </a:r>
            <a:r>
              <a:rPr lang="fr-FR" dirty="0" err="1"/>
              <a:t>letters</a:t>
            </a:r>
            <a:r>
              <a:rPr lang="fr-FR" dirty="0"/>
              <a:t>:</a:t>
            </a:r>
            <a:br>
              <a:rPr lang="fr-FR" dirty="0"/>
            </a:br>
            <a:r>
              <a:rPr lang="fr-FR" dirty="0">
                <a:solidFill>
                  <a:srgbClr val="0070C0"/>
                </a:solidFill>
              </a:rPr>
              <a:t>List&lt;String&gt; </a:t>
            </a:r>
            <a:r>
              <a:rPr lang="fr-FR" dirty="0" err="1">
                <a:solidFill>
                  <a:srgbClr val="0070C0"/>
                </a:solidFill>
              </a:rPr>
              <a:t>list</a:t>
            </a:r>
            <a:r>
              <a:rPr lang="fr-FR" dirty="0">
                <a:solidFill>
                  <a:srgbClr val="0070C0"/>
                </a:solidFill>
              </a:rPr>
              <a:t> = </a:t>
            </a:r>
            <a:r>
              <a:rPr lang="fr-FR" dirty="0" err="1">
                <a:solidFill>
                  <a:srgbClr val="0070C0"/>
                </a:solidFill>
              </a:rPr>
              <a:t>Arrays.asList</a:t>
            </a:r>
            <a:r>
              <a:rPr lang="fr-FR" dirty="0">
                <a:solidFill>
                  <a:srgbClr val="0070C0"/>
                </a:solidFill>
              </a:rPr>
              <a:t>("</a:t>
            </a:r>
            <a:r>
              <a:rPr lang="fr-FR" dirty="0" err="1">
                <a:solidFill>
                  <a:srgbClr val="0070C0"/>
                </a:solidFill>
              </a:rPr>
              <a:t>monkey</a:t>
            </a:r>
            <a:r>
              <a:rPr lang="fr-FR" dirty="0">
                <a:solidFill>
                  <a:srgbClr val="0070C0"/>
                </a:solidFill>
              </a:rPr>
              <a:t>", "2", "</a:t>
            </a:r>
            <a:r>
              <a:rPr lang="fr-FR" dirty="0" err="1">
                <a:solidFill>
                  <a:srgbClr val="0070C0"/>
                </a:solidFill>
              </a:rPr>
              <a:t>chimp</a:t>
            </a:r>
            <a:r>
              <a:rPr lang="fr-FR" dirty="0">
                <a:solidFill>
                  <a:srgbClr val="0070C0"/>
                </a:solidFill>
              </a:rPr>
              <a:t>");</a:t>
            </a:r>
            <a:br>
              <a:rPr lang="fr-FR" dirty="0">
                <a:solidFill>
                  <a:srgbClr val="0070C0"/>
                </a:solidFill>
              </a:rPr>
            </a:br>
            <a:r>
              <a:rPr lang="fr-FR" dirty="0">
                <a:solidFill>
                  <a:srgbClr val="0070C0"/>
                </a:solidFill>
              </a:rPr>
              <a:t>Stream&lt;String&gt; </a:t>
            </a:r>
            <a:r>
              <a:rPr lang="fr-FR" dirty="0" err="1">
                <a:solidFill>
                  <a:srgbClr val="0070C0"/>
                </a:solidFill>
              </a:rPr>
              <a:t>infinite</a:t>
            </a:r>
            <a:r>
              <a:rPr lang="fr-FR" dirty="0">
                <a:solidFill>
                  <a:srgbClr val="0070C0"/>
                </a:solidFill>
              </a:rPr>
              <a:t> = </a:t>
            </a:r>
            <a:r>
              <a:rPr lang="fr-FR" dirty="0" err="1">
                <a:solidFill>
                  <a:srgbClr val="0070C0"/>
                </a:solidFill>
              </a:rPr>
              <a:t>Stream.generate</a:t>
            </a:r>
            <a:r>
              <a:rPr lang="fr-FR" dirty="0">
                <a:solidFill>
                  <a:srgbClr val="0070C0"/>
                </a:solidFill>
              </a:rPr>
              <a:t>(() -&gt; "</a:t>
            </a:r>
            <a:r>
              <a:rPr lang="fr-FR" dirty="0" err="1">
                <a:solidFill>
                  <a:srgbClr val="0070C0"/>
                </a:solidFill>
              </a:rPr>
              <a:t>chimp</a:t>
            </a:r>
            <a:r>
              <a:rPr lang="fr-FR" dirty="0">
                <a:solidFill>
                  <a:srgbClr val="0070C0"/>
                </a:solidFill>
              </a:rPr>
              <a:t>");</a:t>
            </a:r>
            <a:br>
              <a:rPr lang="fr-FR" dirty="0">
                <a:solidFill>
                  <a:srgbClr val="0070C0"/>
                </a:solidFill>
              </a:rPr>
            </a:br>
            <a:r>
              <a:rPr lang="fr-FR" dirty="0" err="1">
                <a:solidFill>
                  <a:srgbClr val="0070C0"/>
                </a:solidFill>
              </a:rPr>
              <a:t>Predicate</a:t>
            </a:r>
            <a:r>
              <a:rPr lang="fr-FR" dirty="0">
                <a:solidFill>
                  <a:srgbClr val="0070C0"/>
                </a:solidFill>
              </a:rPr>
              <a:t>&lt;String&gt; </a:t>
            </a:r>
            <a:r>
              <a:rPr lang="fr-FR" dirty="0" err="1">
                <a:solidFill>
                  <a:srgbClr val="0070C0"/>
                </a:solidFill>
              </a:rPr>
              <a:t>pred</a:t>
            </a:r>
            <a:r>
              <a:rPr lang="fr-FR" dirty="0">
                <a:solidFill>
                  <a:srgbClr val="0070C0"/>
                </a:solidFill>
              </a:rPr>
              <a:t> = x -&gt; </a:t>
            </a:r>
            <a:r>
              <a:rPr lang="fr-FR" dirty="0" err="1">
                <a:solidFill>
                  <a:srgbClr val="0070C0"/>
                </a:solidFill>
              </a:rPr>
              <a:t>Character.isLetter</a:t>
            </a:r>
            <a:r>
              <a:rPr lang="fr-FR" dirty="0">
                <a:solidFill>
                  <a:srgbClr val="0070C0"/>
                </a:solidFill>
              </a:rPr>
              <a:t>(</a:t>
            </a:r>
            <a:r>
              <a:rPr lang="fr-FR" dirty="0" err="1">
                <a:solidFill>
                  <a:srgbClr val="0070C0"/>
                </a:solidFill>
              </a:rPr>
              <a:t>x.charAt</a:t>
            </a:r>
            <a:r>
              <a:rPr lang="fr-FR" dirty="0">
                <a:solidFill>
                  <a:srgbClr val="0070C0"/>
                </a:solidFill>
              </a:rPr>
              <a:t>(0));</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list.stream</a:t>
            </a:r>
            <a:r>
              <a:rPr lang="fr-FR" dirty="0">
                <a:solidFill>
                  <a:srgbClr val="0070C0"/>
                </a:solidFill>
              </a:rPr>
              <a:t>().</a:t>
            </a:r>
            <a:r>
              <a:rPr lang="fr-FR" dirty="0" err="1">
                <a:solidFill>
                  <a:srgbClr val="0070C0"/>
                </a:solidFill>
              </a:rPr>
              <a:t>anyMatch</a:t>
            </a:r>
            <a:r>
              <a:rPr lang="fr-FR" dirty="0">
                <a:solidFill>
                  <a:srgbClr val="0070C0"/>
                </a:solidFill>
              </a:rPr>
              <a:t>(</a:t>
            </a:r>
            <a:r>
              <a:rPr lang="fr-FR" dirty="0" err="1">
                <a:solidFill>
                  <a:srgbClr val="0070C0"/>
                </a:solidFill>
              </a:rPr>
              <a:t>pred</a:t>
            </a:r>
            <a:r>
              <a:rPr lang="fr-FR" dirty="0">
                <a:solidFill>
                  <a:srgbClr val="0070C0"/>
                </a:solidFill>
              </a:rPr>
              <a:t>)); // </a:t>
            </a:r>
            <a:r>
              <a:rPr lang="fr-FR" dirty="0" err="1">
                <a:solidFill>
                  <a:srgbClr val="0070C0"/>
                </a:solidFill>
              </a:rPr>
              <a:t>true</a:t>
            </a:r>
            <a:r>
              <a:rPr lang="fr-FR" dirty="0">
                <a:solidFill>
                  <a:srgbClr val="0070C0"/>
                </a:solidFill>
              </a:rPr>
              <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list.stream</a:t>
            </a:r>
            <a:r>
              <a:rPr lang="fr-FR" dirty="0">
                <a:solidFill>
                  <a:srgbClr val="0070C0"/>
                </a:solidFill>
              </a:rPr>
              <a:t>().</a:t>
            </a:r>
            <a:r>
              <a:rPr lang="fr-FR" dirty="0" err="1">
                <a:solidFill>
                  <a:srgbClr val="0070C0"/>
                </a:solidFill>
              </a:rPr>
              <a:t>allMatch</a:t>
            </a:r>
            <a:r>
              <a:rPr lang="fr-FR" dirty="0">
                <a:solidFill>
                  <a:srgbClr val="0070C0"/>
                </a:solidFill>
              </a:rPr>
              <a:t>(</a:t>
            </a:r>
            <a:r>
              <a:rPr lang="fr-FR" dirty="0" err="1">
                <a:solidFill>
                  <a:srgbClr val="0070C0"/>
                </a:solidFill>
              </a:rPr>
              <a:t>pred</a:t>
            </a:r>
            <a:r>
              <a:rPr lang="fr-FR" dirty="0">
                <a:solidFill>
                  <a:srgbClr val="0070C0"/>
                </a:solidFill>
              </a:rPr>
              <a:t>)); // false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list.stream</a:t>
            </a:r>
            <a:r>
              <a:rPr lang="fr-FR" dirty="0">
                <a:solidFill>
                  <a:srgbClr val="0070C0"/>
                </a:solidFill>
              </a:rPr>
              <a:t>().</a:t>
            </a:r>
            <a:r>
              <a:rPr lang="fr-FR" dirty="0" err="1">
                <a:solidFill>
                  <a:srgbClr val="0070C0"/>
                </a:solidFill>
              </a:rPr>
              <a:t>noneMatch</a:t>
            </a:r>
            <a:r>
              <a:rPr lang="fr-FR" dirty="0">
                <a:solidFill>
                  <a:srgbClr val="0070C0"/>
                </a:solidFill>
              </a:rPr>
              <a:t>(</a:t>
            </a:r>
            <a:r>
              <a:rPr lang="fr-FR" dirty="0" err="1">
                <a:solidFill>
                  <a:srgbClr val="0070C0"/>
                </a:solidFill>
              </a:rPr>
              <a:t>pred</a:t>
            </a:r>
            <a:r>
              <a:rPr lang="fr-FR" dirty="0">
                <a:solidFill>
                  <a:srgbClr val="0070C0"/>
                </a:solidFill>
              </a:rPr>
              <a:t>)); // false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infinite.anyMatch</a:t>
            </a:r>
            <a:r>
              <a:rPr lang="fr-FR" dirty="0">
                <a:solidFill>
                  <a:srgbClr val="0070C0"/>
                </a:solidFill>
              </a:rPr>
              <a:t>(</a:t>
            </a:r>
            <a:r>
              <a:rPr lang="fr-FR" dirty="0" err="1">
                <a:solidFill>
                  <a:srgbClr val="0070C0"/>
                </a:solidFill>
              </a:rPr>
              <a:t>pred</a:t>
            </a:r>
            <a:r>
              <a:rPr lang="fr-FR" dirty="0">
                <a:solidFill>
                  <a:srgbClr val="0070C0"/>
                </a:solidFill>
              </a:rPr>
              <a:t>)); // </a:t>
            </a:r>
            <a:r>
              <a:rPr lang="fr-FR" dirty="0" err="1">
                <a:solidFill>
                  <a:srgbClr val="0070C0"/>
                </a:solidFill>
              </a:rPr>
              <a:t>true</a:t>
            </a:r>
            <a:r>
              <a:rPr lang="fr-FR"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63</a:t>
            </a:fld>
            <a:endParaRPr lang="fr-FR"/>
          </a:p>
        </p:txBody>
      </p:sp>
    </p:spTree>
    <p:extLst>
      <p:ext uri="{BB962C8B-B14F-4D97-AF65-F5344CB8AC3E}">
        <p14:creationId xmlns:p14="http://schemas.microsoft.com/office/powerpoint/2010/main" val="4025754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2-5- </a:t>
            </a:r>
            <a:r>
              <a:rPr lang="fr-FR" b="1" i="1" dirty="0" err="1">
                <a:solidFill>
                  <a:srgbClr val="0070C0"/>
                </a:solidFill>
              </a:rPr>
              <a:t>forEach</a:t>
            </a:r>
            <a:r>
              <a:rPr lang="fr-FR" b="1" i="1" dirty="0">
                <a:solidFill>
                  <a:srgbClr val="0070C0"/>
                </a:solidFill>
              </a:rPr>
              <a:t>()</a:t>
            </a:r>
            <a:r>
              <a:rPr lang="fr-FR" dirty="0">
                <a:solidFill>
                  <a:srgbClr val="0070C0"/>
                </a:solidFill>
              </a:rPr>
              <a:t> </a:t>
            </a:r>
            <a:r>
              <a:rPr lang="fr-FR" dirty="0"/>
              <a:t/>
            </a:r>
            <a:br>
              <a:rPr lang="fr-FR" dirty="0"/>
            </a:br>
            <a:r>
              <a:rPr lang="en-US" dirty="0"/>
              <a:t>The method signature is the following:</a:t>
            </a:r>
            <a:br>
              <a:rPr lang="en-US" dirty="0"/>
            </a:br>
            <a:r>
              <a:rPr lang="en-US" dirty="0">
                <a:solidFill>
                  <a:srgbClr val="0070C0"/>
                </a:solidFill>
              </a:rPr>
              <a:t>void </a:t>
            </a:r>
            <a:r>
              <a:rPr lang="en-US" dirty="0" err="1">
                <a:solidFill>
                  <a:srgbClr val="0070C0"/>
                </a:solidFill>
              </a:rPr>
              <a:t>forEach</a:t>
            </a:r>
            <a:r>
              <a:rPr lang="en-US" dirty="0">
                <a:solidFill>
                  <a:srgbClr val="0070C0"/>
                </a:solidFill>
              </a:rPr>
              <a:t>(Consumer&lt;? super T&gt; action) </a:t>
            </a:r>
            <a:br>
              <a:rPr lang="en-US" dirty="0">
                <a:solidFill>
                  <a:srgbClr val="0070C0"/>
                </a:solidFill>
              </a:rPr>
            </a:br>
            <a:r>
              <a:rPr lang="fr-FR" dirty="0"/>
              <a:t>Stream&lt;String&gt; s = </a:t>
            </a:r>
            <a:r>
              <a:rPr lang="fr-FR" dirty="0" err="1"/>
              <a:t>Stream.of</a:t>
            </a:r>
            <a:r>
              <a:rPr lang="fr-FR" dirty="0"/>
              <a:t>("</a:t>
            </a:r>
            <a:r>
              <a:rPr lang="fr-FR" dirty="0" err="1"/>
              <a:t>Monkey</a:t>
            </a:r>
            <a:r>
              <a:rPr lang="fr-FR" dirty="0"/>
              <a:t>", "</a:t>
            </a:r>
            <a:r>
              <a:rPr lang="fr-FR" dirty="0" err="1"/>
              <a:t>Gorilla</a:t>
            </a:r>
            <a:r>
              <a:rPr lang="fr-FR" dirty="0"/>
              <a:t>", "Bonobo");</a:t>
            </a:r>
            <a:br>
              <a:rPr lang="fr-FR" dirty="0"/>
            </a:br>
            <a:r>
              <a:rPr lang="fr-FR" dirty="0" err="1"/>
              <a:t>s.forEach</a:t>
            </a:r>
            <a:r>
              <a:rPr lang="fr-FR" dirty="0"/>
              <a:t>(</a:t>
            </a:r>
            <a:r>
              <a:rPr lang="fr-FR" dirty="0" err="1"/>
              <a:t>System.out</a:t>
            </a:r>
            <a:r>
              <a:rPr lang="fr-FR" dirty="0"/>
              <a:t>::</a:t>
            </a:r>
            <a:r>
              <a:rPr lang="fr-FR" dirty="0" err="1"/>
              <a:t>print</a:t>
            </a:r>
            <a:r>
              <a:rPr lang="fr-FR" dirty="0"/>
              <a:t>); // </a:t>
            </a:r>
            <a:r>
              <a:rPr lang="fr-FR" dirty="0" err="1"/>
              <a:t>MonkeyGorillaBonobo</a:t>
            </a:r>
            <a:r>
              <a:rPr lang="fr-FR" dirty="0"/>
              <a:t> </a:t>
            </a:r>
            <a:br>
              <a:rPr lang="fr-FR" dirty="0"/>
            </a:br>
            <a:r>
              <a:rPr lang="fr-FR" dirty="0">
                <a:solidFill>
                  <a:srgbClr val="0070C0"/>
                </a:solidFill>
              </a:rPr>
              <a:t/>
            </a:r>
            <a:br>
              <a:rPr lang="fr-FR" dirty="0">
                <a:solidFill>
                  <a:srgbClr val="0070C0"/>
                </a:solidFill>
              </a:rPr>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64</a:t>
            </a:fld>
            <a:endParaRPr lang="fr-FR"/>
          </a:p>
        </p:txBody>
      </p:sp>
    </p:spTree>
    <p:extLst>
      <p:ext uri="{BB962C8B-B14F-4D97-AF65-F5344CB8AC3E}">
        <p14:creationId xmlns:p14="http://schemas.microsoft.com/office/powerpoint/2010/main" val="42894912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The reduce() method combines a stream into a single object. As you can tell from the name, it is a reduction. The method signatures are these:</a:t>
            </a:r>
            <a:br>
              <a:rPr lang="en-US" dirty="0"/>
            </a:br>
            <a:r>
              <a:rPr lang="en-US" dirty="0">
                <a:solidFill>
                  <a:srgbClr val="0070C0"/>
                </a:solidFill>
              </a:rPr>
              <a:t>T reduce(T identity, </a:t>
            </a:r>
            <a:r>
              <a:rPr lang="en-US" dirty="0" err="1">
                <a:solidFill>
                  <a:srgbClr val="0070C0"/>
                </a:solidFill>
              </a:rPr>
              <a:t>BinaryOperator</a:t>
            </a:r>
            <a:r>
              <a:rPr lang="en-US" dirty="0">
                <a:solidFill>
                  <a:srgbClr val="0070C0"/>
                </a:solidFill>
              </a:rPr>
              <a:t>&lt;T&gt; accumulator)</a:t>
            </a:r>
            <a:br>
              <a:rPr lang="en-US" dirty="0">
                <a:solidFill>
                  <a:srgbClr val="0070C0"/>
                </a:solidFill>
              </a:rPr>
            </a:br>
            <a:r>
              <a:rPr lang="en-US" dirty="0">
                <a:solidFill>
                  <a:srgbClr val="0070C0"/>
                </a:solidFill>
              </a:rPr>
              <a:t>Optional&lt;T&gt; reduce(</a:t>
            </a:r>
            <a:r>
              <a:rPr lang="en-US" dirty="0" err="1">
                <a:solidFill>
                  <a:srgbClr val="0070C0"/>
                </a:solidFill>
              </a:rPr>
              <a:t>BinaryOperator</a:t>
            </a:r>
            <a:r>
              <a:rPr lang="en-US" dirty="0">
                <a:solidFill>
                  <a:srgbClr val="0070C0"/>
                </a:solidFill>
              </a:rPr>
              <a:t>&lt;T&gt; accumulator)</a:t>
            </a:r>
            <a:br>
              <a:rPr lang="en-US" dirty="0">
                <a:solidFill>
                  <a:srgbClr val="0070C0"/>
                </a:solidFill>
              </a:rPr>
            </a:br>
            <a:r>
              <a:rPr lang="en-US" dirty="0">
                <a:solidFill>
                  <a:srgbClr val="0070C0"/>
                </a:solidFill>
              </a:rPr>
              <a:t>&lt;U&gt; U reduce(U identity, </a:t>
            </a:r>
            <a:r>
              <a:rPr lang="en-US" dirty="0" err="1">
                <a:solidFill>
                  <a:srgbClr val="0070C0"/>
                </a:solidFill>
              </a:rPr>
              <a:t>BiFunction</a:t>
            </a:r>
            <a:r>
              <a:rPr lang="en-US" dirty="0">
                <a:solidFill>
                  <a:srgbClr val="0070C0"/>
                </a:solidFill>
              </a:rPr>
              <a:t>&lt;U,? super T,U&gt; accumulator,</a:t>
            </a:r>
            <a:br>
              <a:rPr lang="en-US" dirty="0">
                <a:solidFill>
                  <a:srgbClr val="0070C0"/>
                </a:solidFill>
              </a:rPr>
            </a:br>
            <a:r>
              <a:rPr lang="en-US" dirty="0" err="1">
                <a:solidFill>
                  <a:srgbClr val="0070C0"/>
                </a:solidFill>
              </a:rPr>
              <a:t>BinaryOperator</a:t>
            </a:r>
            <a:r>
              <a:rPr lang="en-US" dirty="0">
                <a:solidFill>
                  <a:srgbClr val="0070C0"/>
                </a:solidFill>
              </a:rPr>
              <a:t>&lt;U&gt; combiner) </a:t>
            </a:r>
            <a:r>
              <a:rPr lang="en-US" dirty="0">
                <a:solidFill>
                  <a:srgbClr val="0070C0"/>
                </a:solidFill>
                <a:sym typeface="Wingdings" pitchFamily="2" charset="2"/>
              </a:rPr>
              <a:t> </a:t>
            </a:r>
            <a:r>
              <a:rPr lang="en-US" dirty="0"/>
              <a:t>The third method signature is used when we are processing collections in parallel. It allows Java to create intermediate reductions and then combine them at the end</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65</a:t>
            </a:fld>
            <a:endParaRPr lang="fr-FR"/>
          </a:p>
        </p:txBody>
      </p:sp>
    </p:spTree>
    <p:extLst>
      <p:ext uri="{BB962C8B-B14F-4D97-AF65-F5344CB8AC3E}">
        <p14:creationId xmlns:p14="http://schemas.microsoft.com/office/powerpoint/2010/main" val="1699438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Let’s take them one at a time. The most common way of doing a reduction is to start</a:t>
            </a:r>
            <a:br>
              <a:rPr lang="en-US" dirty="0"/>
            </a:br>
            <a:r>
              <a:rPr lang="en-US" dirty="0"/>
              <a:t>with an initial value and keep merging it with the next value. Think about how you would</a:t>
            </a:r>
            <a:br>
              <a:rPr lang="en-US" dirty="0"/>
            </a:br>
            <a:r>
              <a:rPr lang="en-US" dirty="0"/>
              <a:t>concatenate an array of Strings into a single String without functional programming. It</a:t>
            </a:r>
            <a:br>
              <a:rPr lang="en-US" dirty="0"/>
            </a:br>
            <a:r>
              <a:rPr lang="en-US" dirty="0"/>
              <a:t>might look something like this:</a:t>
            </a:r>
            <a:br>
              <a:rPr lang="en-US" dirty="0"/>
            </a:br>
            <a:r>
              <a:rPr lang="en-US" dirty="0"/>
              <a:t>String[] array = new String[] { "w", "o", "l", "f" };</a:t>
            </a:r>
            <a:br>
              <a:rPr lang="en-US" dirty="0"/>
            </a:br>
            <a:r>
              <a:rPr lang="en-US" dirty="0"/>
              <a:t>String result = "";</a:t>
            </a:r>
            <a:br>
              <a:rPr lang="en-US" dirty="0"/>
            </a:br>
            <a:r>
              <a:rPr lang="en-US" dirty="0"/>
              <a:t>for (String s: array) result = result + s;</a:t>
            </a:r>
            <a:br>
              <a:rPr lang="en-US" dirty="0"/>
            </a:br>
            <a:r>
              <a:rPr lang="en-US" dirty="0" err="1"/>
              <a:t>System.out.println</a:t>
            </a:r>
            <a:r>
              <a:rPr lang="en-US" dirty="0"/>
              <a:t>(result);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66</a:t>
            </a:fld>
            <a:endParaRPr lang="fr-FR"/>
          </a:p>
        </p:txBody>
      </p:sp>
    </p:spTree>
    <p:extLst>
      <p:ext uri="{BB962C8B-B14F-4D97-AF65-F5344CB8AC3E}">
        <p14:creationId xmlns:p14="http://schemas.microsoft.com/office/powerpoint/2010/main" val="7091971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The initial value of an empty String is the identity. The accumulator combines the current result with the current String. With lambdas, we can do the same thing with a stream and reduction:</a:t>
            </a:r>
            <a:br>
              <a:rPr lang="en-US" dirty="0"/>
            </a:br>
            <a:r>
              <a:rPr lang="en-US" dirty="0">
                <a:solidFill>
                  <a:srgbClr val="0070C0"/>
                </a:solidFill>
              </a:rPr>
              <a:t>Stream&lt;String&gt; stream = </a:t>
            </a:r>
            <a:r>
              <a:rPr lang="en-US" dirty="0" err="1">
                <a:solidFill>
                  <a:srgbClr val="0070C0"/>
                </a:solidFill>
              </a:rPr>
              <a:t>Stream.of</a:t>
            </a:r>
            <a:r>
              <a:rPr lang="en-US" dirty="0">
                <a:solidFill>
                  <a:srgbClr val="0070C0"/>
                </a:solidFill>
              </a:rPr>
              <a:t>("w", "o", "l", "f");</a:t>
            </a:r>
            <a:br>
              <a:rPr lang="en-US" dirty="0">
                <a:solidFill>
                  <a:srgbClr val="0070C0"/>
                </a:solidFill>
              </a:rPr>
            </a:br>
            <a:r>
              <a:rPr lang="en-US" dirty="0">
                <a:solidFill>
                  <a:srgbClr val="0070C0"/>
                </a:solidFill>
              </a:rPr>
              <a:t>String word = </a:t>
            </a:r>
            <a:r>
              <a:rPr lang="en-US" dirty="0" err="1">
                <a:solidFill>
                  <a:srgbClr val="0070C0"/>
                </a:solidFill>
              </a:rPr>
              <a:t>stream.reduce</a:t>
            </a:r>
            <a:r>
              <a:rPr lang="en-US" dirty="0">
                <a:solidFill>
                  <a:srgbClr val="0070C0"/>
                </a:solidFill>
              </a:rPr>
              <a:t>("", (s, c) -&gt; s + c);</a:t>
            </a:r>
            <a:br>
              <a:rPr lang="en-US" dirty="0">
                <a:solidFill>
                  <a:srgbClr val="0070C0"/>
                </a:solidFill>
              </a:rPr>
            </a:br>
            <a:r>
              <a:rPr lang="en-US" dirty="0" err="1">
                <a:solidFill>
                  <a:srgbClr val="0070C0"/>
                </a:solidFill>
              </a:rPr>
              <a:t>System.out.println</a:t>
            </a:r>
            <a:r>
              <a:rPr lang="en-US" dirty="0">
                <a:solidFill>
                  <a:srgbClr val="0070C0"/>
                </a:solidFill>
              </a:rPr>
              <a:t>(word); // wolf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67</a:t>
            </a:fld>
            <a:endParaRPr lang="fr-FR"/>
          </a:p>
        </p:txBody>
      </p:sp>
    </p:spTree>
    <p:extLst>
      <p:ext uri="{BB962C8B-B14F-4D97-AF65-F5344CB8AC3E}">
        <p14:creationId xmlns:p14="http://schemas.microsoft.com/office/powerpoint/2010/main" val="28437859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We can even rewrite this with a method reference:</a:t>
            </a:r>
            <a:br>
              <a:rPr lang="en-US" dirty="0"/>
            </a:br>
            <a:r>
              <a:rPr lang="en-US" dirty="0">
                <a:solidFill>
                  <a:srgbClr val="0070C0"/>
                </a:solidFill>
              </a:rPr>
              <a:t>Stream&lt;String&gt; stream = </a:t>
            </a:r>
            <a:r>
              <a:rPr lang="en-US" dirty="0" err="1">
                <a:solidFill>
                  <a:srgbClr val="0070C0"/>
                </a:solidFill>
              </a:rPr>
              <a:t>Stream.of</a:t>
            </a:r>
            <a:r>
              <a:rPr lang="en-US" dirty="0">
                <a:solidFill>
                  <a:srgbClr val="0070C0"/>
                </a:solidFill>
              </a:rPr>
              <a:t>("w", "o", "l", "f");</a:t>
            </a:r>
            <a:br>
              <a:rPr lang="en-US" dirty="0">
                <a:solidFill>
                  <a:srgbClr val="0070C0"/>
                </a:solidFill>
              </a:rPr>
            </a:br>
            <a:r>
              <a:rPr lang="en-US" dirty="0">
                <a:solidFill>
                  <a:srgbClr val="0070C0"/>
                </a:solidFill>
              </a:rPr>
              <a:t>String word = </a:t>
            </a:r>
            <a:r>
              <a:rPr lang="en-US" dirty="0" err="1">
                <a:solidFill>
                  <a:srgbClr val="0070C0"/>
                </a:solidFill>
              </a:rPr>
              <a:t>stream.reduce</a:t>
            </a:r>
            <a:r>
              <a:rPr lang="en-US" dirty="0">
                <a:solidFill>
                  <a:srgbClr val="0070C0"/>
                </a:solidFill>
              </a:rPr>
              <a:t>("", String::</a:t>
            </a:r>
            <a:r>
              <a:rPr lang="en-US" dirty="0" err="1">
                <a:solidFill>
                  <a:srgbClr val="0070C0"/>
                </a:solidFill>
              </a:rPr>
              <a:t>concat</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(word); // wolf </a:t>
            </a:r>
            <a:r>
              <a:rPr lang="en-US" dirty="0"/>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68</a:t>
            </a:fld>
            <a:endParaRPr lang="fr-FR"/>
          </a:p>
        </p:txBody>
      </p:sp>
    </p:spTree>
    <p:extLst>
      <p:ext uri="{BB962C8B-B14F-4D97-AF65-F5344CB8AC3E}">
        <p14:creationId xmlns:p14="http://schemas.microsoft.com/office/powerpoint/2010/main" val="1832399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Let’s try another one. Can you write a reduction to multiply all of the Integer objects in a stream? Try it. Our solution is shown here:</a:t>
            </a:r>
            <a:br>
              <a:rPr lang="en-US" dirty="0"/>
            </a:br>
            <a:r>
              <a:rPr lang="en-US" dirty="0">
                <a:solidFill>
                  <a:srgbClr val="0070C0"/>
                </a:solidFill>
              </a:rPr>
              <a:t>Stream&lt;Integer&gt; stream = </a:t>
            </a:r>
            <a:r>
              <a:rPr lang="en-US" dirty="0" err="1">
                <a:solidFill>
                  <a:srgbClr val="0070C0"/>
                </a:solidFill>
              </a:rPr>
              <a:t>Stream.of</a:t>
            </a:r>
            <a:r>
              <a:rPr lang="en-US" dirty="0">
                <a:solidFill>
                  <a:srgbClr val="0070C0"/>
                </a:solidFill>
              </a:rPr>
              <a:t>(3, 5, 6);</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stream.reduce</a:t>
            </a:r>
            <a:r>
              <a:rPr lang="en-US" dirty="0">
                <a:solidFill>
                  <a:srgbClr val="0070C0"/>
                </a:solidFill>
              </a:rPr>
              <a:t>(1, (a, b) -&gt; a*b));</a:t>
            </a:r>
            <a:r>
              <a:rPr lang="en-US" dirty="0"/>
              <a:t/>
            </a:r>
            <a:br>
              <a:rPr lang="en-US" dirty="0"/>
            </a:br>
            <a:r>
              <a:rPr lang="en-US" dirty="0"/>
              <a:t>We set the identity to 1 and the accumulator to multiplication. In many cases, the identity isn’t really necessary, so Java lets us omit it. </a:t>
            </a:r>
            <a:r>
              <a:rPr lang="en-US" b="1" dirty="0">
                <a:solidFill>
                  <a:srgbClr val="FF0000"/>
                </a:solidFill>
              </a:rPr>
              <a:t>When you don’t specify an identity, an Optional is returned because there might not be any data</a:t>
            </a:r>
            <a:r>
              <a:rPr lang="en-US" dirty="0"/>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69</a:t>
            </a:fld>
            <a:endParaRPr lang="fr-FR"/>
          </a:p>
        </p:txBody>
      </p:sp>
    </p:spTree>
    <p:extLst>
      <p:ext uri="{BB962C8B-B14F-4D97-AF65-F5344CB8AC3E}">
        <p14:creationId xmlns:p14="http://schemas.microsoft.com/office/powerpoint/2010/main" val="2846361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1-Using Variables in </a:t>
            </a:r>
            <a:r>
              <a:rPr lang="fr-FR" b="1" dirty="0" err="1">
                <a:solidFill>
                  <a:srgbClr val="FF0000"/>
                </a:solidFill>
              </a:rPr>
              <a:t>Lambdas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dirty="0"/>
              <a:t>Line 8 uses an instance variable in the lambda. Line 9 uses a method parameter. We know it is effectively final since there are no reassignments to that variable. Line 10 uses an effectively final local variable. If we uncomment line 6, there will be a reassignment and the variable will no longer be effectively final. This would cause a compiler error on line 10 when it tries to access a non–effectively final variable. </a:t>
            </a:r>
          </a:p>
          <a:p>
            <a:r>
              <a:rPr lang="en-US" dirty="0"/>
              <a:t>The normal rules for access control still apply. For example, a lambda can’t access</a:t>
            </a:r>
            <a:br>
              <a:rPr lang="en-US" dirty="0"/>
            </a:br>
            <a:r>
              <a:rPr lang="en-US" dirty="0"/>
              <a:t>private variables in another class. </a:t>
            </a:r>
            <a:br>
              <a:rPr lang="en-US" dirty="0"/>
            </a:br>
            <a:r>
              <a:rPr lang="en-US" dirty="0"/>
              <a:t/>
            </a:r>
            <a:br>
              <a:rPr lang="en-US" dirty="0"/>
            </a:br>
            <a:endParaRPr lang="fr-FR" dirty="0">
              <a:solidFill>
                <a:srgbClr val="FF0000"/>
              </a:solidFill>
            </a:endParaRP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a:t>
            </a:fld>
            <a:endParaRPr lang="fr-FR"/>
          </a:p>
        </p:txBody>
      </p:sp>
      <p:sp>
        <p:nvSpPr>
          <p:cNvPr id="6" name="ZoneTexte 5"/>
          <p:cNvSpPr txBox="1"/>
          <p:nvPr/>
        </p:nvSpPr>
        <p:spPr>
          <a:xfrm>
            <a:off x="11984182" y="4225636"/>
            <a:ext cx="184731" cy="369332"/>
          </a:xfrm>
          <a:prstGeom prst="rect">
            <a:avLst/>
          </a:prstGeom>
          <a:noFill/>
        </p:spPr>
        <p:txBody>
          <a:bodyPr wrap="none" rtlCol="0">
            <a:spAutoFit/>
          </a:bodyPr>
          <a:lstStyle/>
          <a:p>
            <a:endParaRPr lang="fr-FR" dirty="0"/>
          </a:p>
        </p:txBody>
      </p:sp>
      <p:sp>
        <p:nvSpPr>
          <p:cNvPr id="7"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6858695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There are three choices for what is in the Optional:</a:t>
            </a:r>
            <a:br>
              <a:rPr lang="en-US" dirty="0"/>
            </a:br>
            <a:r>
              <a:rPr lang="en-US" dirty="0"/>
              <a:t>■ If the stream is empty, an empty Optional is returned.</a:t>
            </a:r>
            <a:br>
              <a:rPr lang="en-US" dirty="0"/>
            </a:br>
            <a:r>
              <a:rPr lang="en-US" dirty="0"/>
              <a:t>■ If the stream has one element, it is returned.</a:t>
            </a:r>
            <a:br>
              <a:rPr lang="en-US" dirty="0"/>
            </a:br>
            <a:r>
              <a:rPr lang="en-US" dirty="0"/>
              <a:t>■ If the stream has multiple elements, the accumulator is applied to combine them.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70</a:t>
            </a:fld>
            <a:endParaRPr lang="fr-FR"/>
          </a:p>
        </p:txBody>
      </p:sp>
    </p:spTree>
    <p:extLst>
      <p:ext uri="{BB962C8B-B14F-4D97-AF65-F5344CB8AC3E}">
        <p14:creationId xmlns:p14="http://schemas.microsoft.com/office/powerpoint/2010/main" val="31068135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fr-FR" dirty="0"/>
              <a:t>The </a:t>
            </a:r>
            <a:r>
              <a:rPr lang="fr-FR" dirty="0" err="1"/>
              <a:t>following</a:t>
            </a:r>
            <a:r>
              <a:rPr lang="fr-FR" dirty="0"/>
              <a:t> </a:t>
            </a:r>
            <a:r>
              <a:rPr lang="fr-FR" dirty="0" err="1"/>
              <a:t>illustrates</a:t>
            </a:r>
            <a:r>
              <a:rPr lang="fr-FR" dirty="0"/>
              <a:t> </a:t>
            </a:r>
            <a:r>
              <a:rPr lang="fr-FR" dirty="0" err="1"/>
              <a:t>each</a:t>
            </a:r>
            <a:r>
              <a:rPr lang="fr-FR" dirty="0"/>
              <a:t> of </a:t>
            </a:r>
            <a:r>
              <a:rPr lang="fr-FR" dirty="0" err="1"/>
              <a:t>these</a:t>
            </a:r>
            <a:r>
              <a:rPr lang="fr-FR" dirty="0"/>
              <a:t> scenarios:</a:t>
            </a:r>
            <a:br>
              <a:rPr lang="fr-FR" dirty="0"/>
            </a:br>
            <a:r>
              <a:rPr lang="fr-FR" dirty="0" err="1">
                <a:solidFill>
                  <a:srgbClr val="0070C0"/>
                </a:solidFill>
              </a:rPr>
              <a:t>BinaryOperator</a:t>
            </a:r>
            <a:r>
              <a:rPr lang="fr-FR" dirty="0">
                <a:solidFill>
                  <a:srgbClr val="0070C0"/>
                </a:solidFill>
              </a:rPr>
              <a:t>&lt;</a:t>
            </a:r>
            <a:r>
              <a:rPr lang="fr-FR" dirty="0" err="1">
                <a:solidFill>
                  <a:srgbClr val="0070C0"/>
                </a:solidFill>
              </a:rPr>
              <a:t>Integer</a:t>
            </a:r>
            <a:r>
              <a:rPr lang="fr-FR" dirty="0">
                <a:solidFill>
                  <a:srgbClr val="0070C0"/>
                </a:solidFill>
              </a:rPr>
              <a:t>&gt; op = (a, b) -&gt; a * b;</a:t>
            </a:r>
            <a:br>
              <a:rPr lang="fr-FR" dirty="0">
                <a:solidFill>
                  <a:srgbClr val="0070C0"/>
                </a:solidFill>
              </a:rPr>
            </a:br>
            <a:r>
              <a:rPr lang="fr-FR" dirty="0">
                <a:solidFill>
                  <a:srgbClr val="0070C0"/>
                </a:solidFill>
              </a:rPr>
              <a:t>Stream&lt;</a:t>
            </a:r>
            <a:r>
              <a:rPr lang="fr-FR" dirty="0" err="1">
                <a:solidFill>
                  <a:srgbClr val="0070C0"/>
                </a:solidFill>
              </a:rPr>
              <a:t>Integer</a:t>
            </a:r>
            <a:r>
              <a:rPr lang="fr-FR" dirty="0">
                <a:solidFill>
                  <a:srgbClr val="0070C0"/>
                </a:solidFill>
              </a:rPr>
              <a:t>&gt; </a:t>
            </a:r>
            <a:r>
              <a:rPr lang="fr-FR" dirty="0" err="1">
                <a:solidFill>
                  <a:srgbClr val="0070C0"/>
                </a:solidFill>
              </a:rPr>
              <a:t>empty</a:t>
            </a:r>
            <a:r>
              <a:rPr lang="fr-FR" dirty="0">
                <a:solidFill>
                  <a:srgbClr val="0070C0"/>
                </a:solidFill>
              </a:rPr>
              <a:t> = </a:t>
            </a:r>
            <a:r>
              <a:rPr lang="fr-FR" dirty="0" err="1">
                <a:solidFill>
                  <a:srgbClr val="0070C0"/>
                </a:solidFill>
              </a:rPr>
              <a:t>Stream.empty</a:t>
            </a:r>
            <a:r>
              <a:rPr lang="fr-FR" dirty="0">
                <a:solidFill>
                  <a:srgbClr val="0070C0"/>
                </a:solidFill>
              </a:rPr>
              <a:t>();</a:t>
            </a:r>
            <a:br>
              <a:rPr lang="fr-FR" dirty="0">
                <a:solidFill>
                  <a:srgbClr val="0070C0"/>
                </a:solidFill>
              </a:rPr>
            </a:br>
            <a:r>
              <a:rPr lang="fr-FR" dirty="0">
                <a:solidFill>
                  <a:srgbClr val="0070C0"/>
                </a:solidFill>
              </a:rPr>
              <a:t>Stream&lt;</a:t>
            </a:r>
            <a:r>
              <a:rPr lang="fr-FR" dirty="0" err="1">
                <a:solidFill>
                  <a:srgbClr val="0070C0"/>
                </a:solidFill>
              </a:rPr>
              <a:t>Integer</a:t>
            </a:r>
            <a:r>
              <a:rPr lang="fr-FR" dirty="0">
                <a:solidFill>
                  <a:srgbClr val="0070C0"/>
                </a:solidFill>
              </a:rPr>
              <a:t>&gt; </a:t>
            </a:r>
            <a:r>
              <a:rPr lang="fr-FR" dirty="0" err="1">
                <a:solidFill>
                  <a:srgbClr val="0070C0"/>
                </a:solidFill>
              </a:rPr>
              <a:t>oneElement</a:t>
            </a:r>
            <a:r>
              <a:rPr lang="fr-FR" dirty="0">
                <a:solidFill>
                  <a:srgbClr val="0070C0"/>
                </a:solidFill>
              </a:rPr>
              <a:t> = </a:t>
            </a:r>
            <a:r>
              <a:rPr lang="fr-FR" dirty="0" err="1">
                <a:solidFill>
                  <a:srgbClr val="0070C0"/>
                </a:solidFill>
              </a:rPr>
              <a:t>Stream.of</a:t>
            </a:r>
            <a:r>
              <a:rPr lang="fr-FR" dirty="0">
                <a:solidFill>
                  <a:srgbClr val="0070C0"/>
                </a:solidFill>
              </a:rPr>
              <a:t>(3);</a:t>
            </a:r>
            <a:br>
              <a:rPr lang="fr-FR" dirty="0">
                <a:solidFill>
                  <a:srgbClr val="0070C0"/>
                </a:solidFill>
              </a:rPr>
            </a:br>
            <a:r>
              <a:rPr lang="fr-FR" dirty="0">
                <a:solidFill>
                  <a:srgbClr val="0070C0"/>
                </a:solidFill>
              </a:rPr>
              <a:t>Stream&lt;</a:t>
            </a:r>
            <a:r>
              <a:rPr lang="fr-FR" dirty="0" err="1">
                <a:solidFill>
                  <a:srgbClr val="0070C0"/>
                </a:solidFill>
              </a:rPr>
              <a:t>Integer</a:t>
            </a:r>
            <a:r>
              <a:rPr lang="fr-FR" dirty="0">
                <a:solidFill>
                  <a:srgbClr val="0070C0"/>
                </a:solidFill>
              </a:rPr>
              <a:t>&gt; </a:t>
            </a:r>
            <a:r>
              <a:rPr lang="fr-FR" dirty="0" err="1">
                <a:solidFill>
                  <a:srgbClr val="0070C0"/>
                </a:solidFill>
              </a:rPr>
              <a:t>threeElements</a:t>
            </a:r>
            <a:r>
              <a:rPr lang="fr-FR" dirty="0">
                <a:solidFill>
                  <a:srgbClr val="0070C0"/>
                </a:solidFill>
              </a:rPr>
              <a:t> = </a:t>
            </a:r>
            <a:r>
              <a:rPr lang="fr-FR" dirty="0" err="1">
                <a:solidFill>
                  <a:srgbClr val="0070C0"/>
                </a:solidFill>
              </a:rPr>
              <a:t>Stream.of</a:t>
            </a:r>
            <a:r>
              <a:rPr lang="fr-FR" dirty="0">
                <a:solidFill>
                  <a:srgbClr val="0070C0"/>
                </a:solidFill>
              </a:rPr>
              <a:t>(3, 5, 6);</a:t>
            </a:r>
            <a:br>
              <a:rPr lang="fr-FR" dirty="0">
                <a:solidFill>
                  <a:srgbClr val="0070C0"/>
                </a:solidFill>
              </a:rPr>
            </a:br>
            <a:r>
              <a:rPr lang="fr-FR" dirty="0" err="1">
                <a:solidFill>
                  <a:srgbClr val="0070C0"/>
                </a:solidFill>
              </a:rPr>
              <a:t>empty.reduce</a:t>
            </a:r>
            <a:r>
              <a:rPr lang="fr-FR" dirty="0">
                <a:solidFill>
                  <a:srgbClr val="0070C0"/>
                </a:solidFill>
              </a:rPr>
              <a:t>(op).</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no output</a:t>
            </a:r>
            <a:br>
              <a:rPr lang="fr-FR" dirty="0">
                <a:solidFill>
                  <a:srgbClr val="0070C0"/>
                </a:solidFill>
              </a:rPr>
            </a:br>
            <a:r>
              <a:rPr lang="fr-FR" dirty="0" err="1">
                <a:solidFill>
                  <a:srgbClr val="0070C0"/>
                </a:solidFill>
              </a:rPr>
              <a:t>oneElement.reduce</a:t>
            </a:r>
            <a:r>
              <a:rPr lang="fr-FR" dirty="0">
                <a:solidFill>
                  <a:srgbClr val="0070C0"/>
                </a:solidFill>
              </a:rPr>
              <a:t>(op).</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3</a:t>
            </a:r>
            <a:br>
              <a:rPr lang="fr-FR" dirty="0">
                <a:solidFill>
                  <a:srgbClr val="0070C0"/>
                </a:solidFill>
              </a:rPr>
            </a:br>
            <a:r>
              <a:rPr lang="fr-FR" dirty="0" err="1">
                <a:solidFill>
                  <a:srgbClr val="0070C0"/>
                </a:solidFill>
              </a:rPr>
              <a:t>threeElements.reduce</a:t>
            </a:r>
            <a:r>
              <a:rPr lang="fr-FR" dirty="0">
                <a:solidFill>
                  <a:srgbClr val="0070C0"/>
                </a:solidFill>
              </a:rPr>
              <a:t>(op).</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90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71</a:t>
            </a:fld>
            <a:endParaRPr lang="fr-FR"/>
          </a:p>
        </p:txBody>
      </p:sp>
    </p:spTree>
    <p:extLst>
      <p:ext uri="{BB962C8B-B14F-4D97-AF65-F5344CB8AC3E}">
        <p14:creationId xmlns:p14="http://schemas.microsoft.com/office/powerpoint/2010/main" val="38474879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en-US" dirty="0"/>
              <a:t>The collect() method is a special type of reduction called a </a:t>
            </a:r>
            <a:r>
              <a:rPr lang="en-US" b="1" i="1" dirty="0">
                <a:solidFill>
                  <a:srgbClr val="0070C0"/>
                </a:solidFill>
              </a:rPr>
              <a:t>mutable reduction</a:t>
            </a:r>
            <a:r>
              <a:rPr lang="en-US" dirty="0"/>
              <a:t>. It is more efficient than a regular reduction because we use the same mutable object while accumulating. Common mutable objects include </a:t>
            </a:r>
            <a:r>
              <a:rPr lang="en-US" dirty="0" err="1"/>
              <a:t>StringBuilder</a:t>
            </a:r>
            <a:r>
              <a:rPr lang="en-US" dirty="0"/>
              <a:t> and </a:t>
            </a:r>
            <a:r>
              <a:rPr lang="en-US" dirty="0" err="1"/>
              <a:t>ArrayList</a:t>
            </a:r>
            <a:r>
              <a:rPr lang="en-US" dirty="0"/>
              <a:t>. </a:t>
            </a:r>
          </a:p>
          <a:p>
            <a:r>
              <a:rPr lang="en-US" dirty="0"/>
              <a:t>This is a really useful method, because it lets us get data out of streams and into another form. The method signatures are as follows:</a:t>
            </a:r>
            <a:br>
              <a:rPr lang="en-US" dirty="0"/>
            </a:br>
            <a:r>
              <a:rPr lang="en-US" b="1" dirty="0">
                <a:solidFill>
                  <a:srgbClr val="0070C0"/>
                </a:solidFill>
              </a:rPr>
              <a:t>&lt;R&gt; R collect(Supplier&lt;R&gt; supplier, </a:t>
            </a:r>
            <a:r>
              <a:rPr lang="en-US" b="1" dirty="0" err="1">
                <a:solidFill>
                  <a:srgbClr val="0070C0"/>
                </a:solidFill>
              </a:rPr>
              <a:t>BiConsumer</a:t>
            </a:r>
            <a:r>
              <a:rPr lang="en-US" b="1" dirty="0">
                <a:solidFill>
                  <a:srgbClr val="0070C0"/>
                </a:solidFill>
              </a:rPr>
              <a:t>&lt;R, ? super T&gt; accumulator,</a:t>
            </a:r>
            <a:br>
              <a:rPr lang="en-US" b="1" dirty="0">
                <a:solidFill>
                  <a:srgbClr val="0070C0"/>
                </a:solidFill>
              </a:rPr>
            </a:br>
            <a:r>
              <a:rPr lang="en-US" b="1" dirty="0" err="1">
                <a:solidFill>
                  <a:srgbClr val="0070C0"/>
                </a:solidFill>
              </a:rPr>
              <a:t>BiConsumer</a:t>
            </a:r>
            <a:r>
              <a:rPr lang="en-US" b="1" dirty="0">
                <a:solidFill>
                  <a:srgbClr val="0070C0"/>
                </a:solidFill>
              </a:rPr>
              <a:t>&lt;R, R&gt; combiner)</a:t>
            </a:r>
            <a:br>
              <a:rPr lang="en-US" b="1" dirty="0">
                <a:solidFill>
                  <a:srgbClr val="0070C0"/>
                </a:solidFill>
              </a:rPr>
            </a:br>
            <a:r>
              <a:rPr lang="en-US" b="1" u="sng" dirty="0">
                <a:solidFill>
                  <a:srgbClr val="0070C0"/>
                </a:solidFill>
              </a:rPr>
              <a:t>&lt;R,A&gt; R collect(Collector&lt;? super T, A,R&gt; collector) </a:t>
            </a:r>
            <a:endParaRPr lang="fr-FR" b="1" u="sng"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72</a:t>
            </a:fld>
            <a:endParaRPr lang="fr-FR"/>
          </a:p>
        </p:txBody>
      </p:sp>
    </p:spTree>
    <p:extLst>
      <p:ext uri="{BB962C8B-B14F-4D97-AF65-F5344CB8AC3E}">
        <p14:creationId xmlns:p14="http://schemas.microsoft.com/office/powerpoint/2010/main" val="13051814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en-US" dirty="0"/>
              <a:t>Our wolf example from reduce can be converted to use collect():</a:t>
            </a:r>
            <a:br>
              <a:rPr lang="en-US" dirty="0"/>
            </a:br>
            <a:r>
              <a:rPr lang="en-US" dirty="0"/>
              <a:t>Stream&lt;String&gt; stream = </a:t>
            </a:r>
            <a:r>
              <a:rPr lang="en-US" dirty="0" err="1"/>
              <a:t>Stream.of</a:t>
            </a:r>
            <a:r>
              <a:rPr lang="en-US" dirty="0"/>
              <a:t>("w", "o", "l", "f");</a:t>
            </a:r>
            <a:br>
              <a:rPr lang="en-US" dirty="0"/>
            </a:br>
            <a:r>
              <a:rPr lang="en-US" dirty="0" err="1"/>
              <a:t>StringBuilder</a:t>
            </a:r>
            <a:r>
              <a:rPr lang="en-US" dirty="0"/>
              <a:t> word = </a:t>
            </a:r>
            <a:r>
              <a:rPr lang="en-US" dirty="0" err="1"/>
              <a:t>stream.collect</a:t>
            </a:r>
            <a:r>
              <a:rPr lang="en-US" dirty="0"/>
              <a:t>(</a:t>
            </a:r>
            <a:r>
              <a:rPr lang="en-US" dirty="0" err="1"/>
              <a:t>StringBuilder</a:t>
            </a:r>
            <a:r>
              <a:rPr lang="en-US" dirty="0"/>
              <a:t>::new,</a:t>
            </a:r>
            <a:br>
              <a:rPr lang="en-US" dirty="0"/>
            </a:br>
            <a:r>
              <a:rPr lang="en-US" dirty="0" err="1"/>
              <a:t>StringBuilder</a:t>
            </a:r>
            <a:r>
              <a:rPr lang="en-US" dirty="0"/>
              <a:t>::append, </a:t>
            </a:r>
            <a:r>
              <a:rPr lang="en-US" dirty="0" err="1"/>
              <a:t>StringBuilder:append</a:t>
            </a:r>
            <a:r>
              <a:rPr lang="en-US" dirty="0"/>
              <a:t>)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73</a:t>
            </a:fld>
            <a:endParaRPr lang="fr-FR"/>
          </a:p>
        </p:txBody>
      </p:sp>
      <p:sp>
        <p:nvSpPr>
          <p:cNvPr id="6" name="ZoneTexte 5"/>
          <p:cNvSpPr txBox="1"/>
          <p:nvPr/>
        </p:nvSpPr>
        <p:spPr>
          <a:xfrm>
            <a:off x="857004" y="2131621"/>
            <a:ext cx="10378374" cy="3693319"/>
          </a:xfrm>
          <a:prstGeom prst="rect">
            <a:avLst/>
          </a:prstGeom>
          <a:solidFill>
            <a:schemeClr val="bg1"/>
          </a:solidFill>
        </p:spPr>
        <p:txBody>
          <a:bodyPr wrap="square" rtlCol="0">
            <a:spAutoFit/>
          </a:bodyPr>
          <a:lstStyle/>
          <a:p>
            <a:r>
              <a:rPr lang="en-US" sz="2400" dirty="0"/>
              <a:t>The first parameter is a Supplier that creates the object that will store the results as we</a:t>
            </a:r>
            <a:br>
              <a:rPr lang="en-US" sz="2400" dirty="0"/>
            </a:br>
            <a:r>
              <a:rPr lang="en-US" sz="2400" dirty="0"/>
              <a:t>collect data. Remember that a Supplier doesn’t take any parameters and returns a value. In this case, it constructs a new </a:t>
            </a:r>
            <a:r>
              <a:rPr lang="en-US" sz="2400" dirty="0" err="1"/>
              <a:t>StringBuilder</a:t>
            </a:r>
            <a:r>
              <a:rPr lang="en-US" sz="2400" dirty="0"/>
              <a:t>.</a:t>
            </a:r>
            <a:br>
              <a:rPr lang="en-US" sz="2400" dirty="0"/>
            </a:br>
            <a:r>
              <a:rPr lang="en-US" sz="2400" dirty="0"/>
              <a:t>The second parameter is a </a:t>
            </a:r>
            <a:r>
              <a:rPr lang="en-US" sz="2400" dirty="0" err="1"/>
              <a:t>BiConsumer</a:t>
            </a:r>
            <a:r>
              <a:rPr lang="en-US" sz="2400" dirty="0"/>
              <a:t>, which takes two parameters and doesn’t return anything. It is responsible for adding one more element to the data collection. In this example, it appends the next String to the </a:t>
            </a:r>
            <a:r>
              <a:rPr lang="en-US" sz="2400" dirty="0" err="1"/>
              <a:t>StringBuilder</a:t>
            </a:r>
            <a:r>
              <a:rPr lang="en-US" sz="2400" dirty="0"/>
              <a:t>.</a:t>
            </a:r>
            <a:br>
              <a:rPr lang="en-US" sz="2400" dirty="0"/>
            </a:br>
            <a:r>
              <a:rPr lang="en-US" sz="2400" dirty="0"/>
              <a:t>The final parameter is another </a:t>
            </a:r>
            <a:r>
              <a:rPr lang="en-US" sz="2400" dirty="0" err="1"/>
              <a:t>BiConsumer</a:t>
            </a:r>
            <a:r>
              <a:rPr lang="en-US" sz="2400" dirty="0"/>
              <a:t>. It is responsible for taking two data collections and merging them. This is useful when we are processing in parallel. Two smaller collections are formed and then merged into one. </a:t>
            </a:r>
            <a:r>
              <a:rPr lang="en-US" dirty="0"/>
              <a:t/>
            </a:r>
            <a:br>
              <a:rPr lang="en-US" dirty="0"/>
            </a:br>
            <a:endParaRPr lang="fr-FR" dirty="0"/>
          </a:p>
        </p:txBody>
      </p:sp>
    </p:spTree>
    <p:extLst>
      <p:ext uri="{BB962C8B-B14F-4D97-AF65-F5344CB8AC3E}">
        <p14:creationId xmlns:p14="http://schemas.microsoft.com/office/powerpoint/2010/main" val="7370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en-US" dirty="0"/>
              <a:t>Our wolf example from reduce can be converted to use collect():</a:t>
            </a:r>
            <a:br>
              <a:rPr lang="en-US" dirty="0"/>
            </a:br>
            <a:r>
              <a:rPr lang="en-US" dirty="0"/>
              <a:t>Stream&lt;String&gt; stream = </a:t>
            </a:r>
            <a:r>
              <a:rPr lang="en-US" dirty="0" err="1"/>
              <a:t>Stream.of</a:t>
            </a:r>
            <a:r>
              <a:rPr lang="en-US" dirty="0"/>
              <a:t>("w", "o", "l", "f");</a:t>
            </a:r>
            <a:br>
              <a:rPr lang="en-US" dirty="0"/>
            </a:br>
            <a:r>
              <a:rPr lang="en-US" dirty="0" err="1"/>
              <a:t>StringBuilder</a:t>
            </a:r>
            <a:r>
              <a:rPr lang="en-US" dirty="0"/>
              <a:t> word = </a:t>
            </a:r>
            <a:r>
              <a:rPr lang="en-US" dirty="0" err="1"/>
              <a:t>stream.collect</a:t>
            </a:r>
            <a:r>
              <a:rPr lang="en-US" dirty="0"/>
              <a:t>(</a:t>
            </a:r>
            <a:r>
              <a:rPr lang="en-US" dirty="0" err="1"/>
              <a:t>StringBuilder</a:t>
            </a:r>
            <a:r>
              <a:rPr lang="en-US" dirty="0"/>
              <a:t>::new,</a:t>
            </a:r>
            <a:br>
              <a:rPr lang="en-US" dirty="0"/>
            </a:br>
            <a:r>
              <a:rPr lang="en-US" dirty="0" err="1"/>
              <a:t>StringBuilder</a:t>
            </a:r>
            <a:r>
              <a:rPr lang="en-US" dirty="0"/>
              <a:t>::append, </a:t>
            </a:r>
            <a:r>
              <a:rPr lang="en-US" dirty="0" err="1"/>
              <a:t>StringBuilder:append</a:t>
            </a:r>
            <a:r>
              <a:rPr lang="en-US" dirty="0"/>
              <a:t>)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74</a:t>
            </a:fld>
            <a:endParaRPr lang="fr-FR"/>
          </a:p>
        </p:txBody>
      </p:sp>
      <p:sp>
        <p:nvSpPr>
          <p:cNvPr id="7" name="ZoneTexte 6"/>
          <p:cNvSpPr txBox="1"/>
          <p:nvPr/>
        </p:nvSpPr>
        <p:spPr>
          <a:xfrm>
            <a:off x="1328849" y="889000"/>
            <a:ext cx="9296400" cy="1200329"/>
          </a:xfrm>
          <a:prstGeom prst="rect">
            <a:avLst/>
          </a:prstGeom>
          <a:solidFill>
            <a:schemeClr val="bg1"/>
          </a:solidFill>
        </p:spPr>
        <p:txBody>
          <a:bodyPr wrap="square" rtlCol="0">
            <a:spAutoFit/>
          </a:bodyPr>
          <a:lstStyle/>
          <a:p>
            <a:r>
              <a:rPr lang="en-US" dirty="0"/>
              <a:t>In practice, there are many common collectors that come up over and</a:t>
            </a:r>
            <a:br>
              <a:rPr lang="en-US" dirty="0"/>
            </a:br>
            <a:r>
              <a:rPr lang="en-US" dirty="0"/>
              <a:t>over. Rather than making developers keep </a:t>
            </a:r>
            <a:r>
              <a:rPr lang="en-US" dirty="0" err="1"/>
              <a:t>reimplementing</a:t>
            </a:r>
            <a:r>
              <a:rPr lang="en-US" dirty="0"/>
              <a:t> the same ones, Java provides</a:t>
            </a:r>
            <a:br>
              <a:rPr lang="en-US" dirty="0"/>
            </a:br>
            <a:r>
              <a:rPr lang="en-US" dirty="0"/>
              <a:t>an interface with common collectors. </a:t>
            </a:r>
            <a:br>
              <a:rPr lang="en-US" dirty="0"/>
            </a:br>
            <a:endParaRPr lang="fr-FR" dirty="0"/>
          </a:p>
        </p:txBody>
      </p:sp>
    </p:spTree>
    <p:extLst>
      <p:ext uri="{BB962C8B-B14F-4D97-AF65-F5344CB8AC3E}">
        <p14:creationId xmlns:p14="http://schemas.microsoft.com/office/powerpoint/2010/main" val="7428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fr-FR" dirty="0"/>
              <a:t>Stream&lt;String&gt; </a:t>
            </a:r>
            <a:r>
              <a:rPr lang="fr-FR" dirty="0" err="1"/>
              <a:t>stream</a:t>
            </a:r>
            <a:r>
              <a:rPr lang="fr-FR" dirty="0"/>
              <a:t> = </a:t>
            </a:r>
            <a:r>
              <a:rPr lang="fr-FR" dirty="0" err="1"/>
              <a:t>Stream.of</a:t>
            </a:r>
            <a:r>
              <a:rPr lang="fr-FR" dirty="0"/>
              <a:t>("w", "o", "l", "f");</a:t>
            </a:r>
            <a:br>
              <a:rPr lang="fr-FR" dirty="0"/>
            </a:br>
            <a:r>
              <a:rPr lang="fr-FR" dirty="0" err="1"/>
              <a:t>TreeSet</a:t>
            </a:r>
            <a:r>
              <a:rPr lang="fr-FR" dirty="0"/>
              <a:t>&lt;String&gt; set = </a:t>
            </a:r>
            <a:r>
              <a:rPr lang="fr-FR" dirty="0" err="1"/>
              <a:t>stream.collect</a:t>
            </a:r>
            <a:r>
              <a:rPr lang="fr-FR" dirty="0"/>
              <a:t>(</a:t>
            </a:r>
            <a:r>
              <a:rPr lang="fr-FR" dirty="0" err="1"/>
              <a:t>Collectors.toCollection</a:t>
            </a:r>
            <a:r>
              <a:rPr lang="fr-FR" dirty="0"/>
              <a:t>(</a:t>
            </a:r>
            <a:r>
              <a:rPr lang="fr-FR" dirty="0" err="1"/>
              <a:t>TreeSet</a:t>
            </a:r>
            <a:r>
              <a:rPr lang="fr-FR" dirty="0"/>
              <a:t>::new));</a:t>
            </a:r>
            <a:br>
              <a:rPr lang="fr-FR" dirty="0"/>
            </a:br>
            <a:r>
              <a:rPr lang="fr-FR" dirty="0" err="1"/>
              <a:t>System.out.println</a:t>
            </a:r>
            <a:r>
              <a:rPr lang="fr-FR" dirty="0"/>
              <a:t>(set); // [f, l, o, w]</a:t>
            </a:r>
            <a:br>
              <a:rPr lang="fr-FR" dirty="0"/>
            </a:br>
            <a:r>
              <a:rPr lang="fr-FR" dirty="0"/>
              <a:t>If </a:t>
            </a:r>
            <a:r>
              <a:rPr lang="fr-FR" dirty="0" err="1"/>
              <a:t>we</a:t>
            </a:r>
            <a:r>
              <a:rPr lang="fr-FR" dirty="0"/>
              <a:t> </a:t>
            </a:r>
            <a:r>
              <a:rPr lang="fr-FR" dirty="0" err="1"/>
              <a:t>didn’t</a:t>
            </a:r>
            <a:r>
              <a:rPr lang="fr-FR" dirty="0"/>
              <a:t> </a:t>
            </a:r>
            <a:r>
              <a:rPr lang="fr-FR" dirty="0" err="1"/>
              <a:t>need</a:t>
            </a:r>
            <a:r>
              <a:rPr lang="fr-FR" dirty="0"/>
              <a:t> the set to </a:t>
            </a:r>
            <a:r>
              <a:rPr lang="fr-FR" dirty="0" err="1"/>
              <a:t>be</a:t>
            </a:r>
            <a:r>
              <a:rPr lang="fr-FR" dirty="0"/>
              <a:t> </a:t>
            </a:r>
            <a:r>
              <a:rPr lang="fr-FR" dirty="0" err="1"/>
              <a:t>sorted</a:t>
            </a:r>
            <a:r>
              <a:rPr lang="fr-FR" dirty="0"/>
              <a:t>, </a:t>
            </a:r>
            <a:r>
              <a:rPr lang="fr-FR" dirty="0" err="1"/>
              <a:t>we</a:t>
            </a:r>
            <a:r>
              <a:rPr lang="fr-FR" dirty="0"/>
              <a:t> </a:t>
            </a:r>
            <a:r>
              <a:rPr lang="fr-FR" dirty="0" err="1"/>
              <a:t>could</a:t>
            </a:r>
            <a:r>
              <a:rPr lang="fr-FR" dirty="0"/>
              <a:t> </a:t>
            </a:r>
            <a:r>
              <a:rPr lang="fr-FR" dirty="0" err="1"/>
              <a:t>make</a:t>
            </a:r>
            <a:r>
              <a:rPr lang="fr-FR" dirty="0"/>
              <a:t> the code </a:t>
            </a:r>
            <a:r>
              <a:rPr lang="fr-FR" dirty="0" err="1"/>
              <a:t>even</a:t>
            </a:r>
            <a:r>
              <a:rPr lang="fr-FR" dirty="0"/>
              <a:t> shorter:</a:t>
            </a:r>
            <a:br>
              <a:rPr lang="fr-FR" dirty="0"/>
            </a:br>
            <a:r>
              <a:rPr lang="fr-FR" dirty="0"/>
              <a:t>Stream&lt;String&gt; </a:t>
            </a:r>
            <a:r>
              <a:rPr lang="fr-FR" dirty="0" err="1"/>
              <a:t>stream</a:t>
            </a:r>
            <a:r>
              <a:rPr lang="fr-FR" dirty="0"/>
              <a:t> = </a:t>
            </a:r>
            <a:r>
              <a:rPr lang="fr-FR" dirty="0" err="1"/>
              <a:t>Stream.of</a:t>
            </a:r>
            <a:r>
              <a:rPr lang="fr-FR" dirty="0"/>
              <a:t>("w", "o", "l", "f");</a:t>
            </a:r>
            <a:br>
              <a:rPr lang="fr-FR" dirty="0"/>
            </a:br>
            <a:r>
              <a:rPr lang="fr-FR" dirty="0"/>
              <a:t>Set&lt;String&gt; set = </a:t>
            </a:r>
            <a:r>
              <a:rPr lang="fr-FR" dirty="0" err="1"/>
              <a:t>stream.collect</a:t>
            </a:r>
            <a:r>
              <a:rPr lang="fr-FR" dirty="0"/>
              <a:t>(</a:t>
            </a:r>
            <a:r>
              <a:rPr lang="fr-FR" dirty="0" err="1"/>
              <a:t>Collectors.toSet</a:t>
            </a:r>
            <a:r>
              <a:rPr lang="fr-FR" dirty="0"/>
              <a:t>());</a:t>
            </a:r>
            <a:br>
              <a:rPr lang="fr-FR" dirty="0"/>
            </a:br>
            <a:r>
              <a:rPr lang="fr-FR" dirty="0" err="1"/>
              <a:t>System.out.println</a:t>
            </a:r>
            <a:r>
              <a:rPr lang="fr-FR" dirty="0"/>
              <a:t>(set); // [f, w, l, o]  //</a:t>
            </a:r>
          </a:p>
          <a:p>
            <a:r>
              <a:rPr lang="fr-FR" b="1" dirty="0">
                <a:solidFill>
                  <a:srgbClr val="0070C0"/>
                </a:solidFill>
              </a:rPr>
              <a:t>//</a:t>
            </a:r>
            <a:r>
              <a:rPr lang="fr-FR" b="0" i="0" dirty="0">
                <a:solidFill>
                  <a:srgbClr val="222222"/>
                </a:solidFill>
                <a:effectLst/>
                <a:latin typeface="courier new" panose="02070309020205020404" pitchFamily="49" charset="0"/>
              </a:rPr>
              <a:t> </a:t>
            </a:r>
            <a:r>
              <a:rPr lang="fr-FR" b="0" i="0" dirty="0" err="1">
                <a:solidFill>
                  <a:srgbClr val="222222"/>
                </a:solidFill>
                <a:effectLst/>
                <a:latin typeface="courier new" panose="02070309020205020404" pitchFamily="49" charset="0"/>
              </a:rPr>
              <a:t>collect</a:t>
            </a:r>
            <a:r>
              <a:rPr lang="fr-FR" b="0" i="0" dirty="0">
                <a:solidFill>
                  <a:srgbClr val="222222"/>
                </a:solidFill>
                <a:effectLst/>
                <a:latin typeface="courier new" panose="02070309020205020404" pitchFamily="49" charset="0"/>
              </a:rPr>
              <a:t>(</a:t>
            </a:r>
            <a:r>
              <a:rPr lang="fr-FR" b="0" i="0" dirty="0" err="1">
                <a:solidFill>
                  <a:srgbClr val="222222"/>
                </a:solidFill>
                <a:effectLst/>
                <a:latin typeface="courier new" panose="02070309020205020404" pitchFamily="49" charset="0"/>
              </a:rPr>
              <a:t>Collectors.toList</a:t>
            </a:r>
            <a:r>
              <a:rPr lang="fr-FR" b="0" i="0" dirty="0">
                <a:solidFill>
                  <a:srgbClr val="222222"/>
                </a:solidFill>
                <a:effectLst/>
                <a:latin typeface="courier new" panose="02070309020205020404" pitchFamily="49" charset="0"/>
              </a:rPr>
              <a:t>());</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75</a:t>
            </a:fld>
            <a:endParaRPr lang="fr-FR"/>
          </a:p>
        </p:txBody>
      </p:sp>
      <p:sp>
        <p:nvSpPr>
          <p:cNvPr id="7" name="ZoneTexte 6"/>
          <p:cNvSpPr txBox="1"/>
          <p:nvPr/>
        </p:nvSpPr>
        <p:spPr>
          <a:xfrm>
            <a:off x="1717964" y="1033900"/>
            <a:ext cx="9296400" cy="1200329"/>
          </a:xfrm>
          <a:prstGeom prst="rect">
            <a:avLst/>
          </a:prstGeom>
          <a:solidFill>
            <a:schemeClr val="bg1"/>
          </a:solidFill>
        </p:spPr>
        <p:txBody>
          <a:bodyPr wrap="square" rtlCol="0">
            <a:spAutoFit/>
          </a:bodyPr>
          <a:lstStyle/>
          <a:p>
            <a:r>
              <a:rPr lang="en-US" dirty="0"/>
              <a:t>You might get different output for this last one since </a:t>
            </a:r>
            <a:r>
              <a:rPr lang="en-US" dirty="0" err="1"/>
              <a:t>toSeta</a:t>
            </a:r>
            <a:r>
              <a:rPr lang="en-US" dirty="0"/>
              <a:t> HashSet, but you shouldn’t</a:t>
            </a:r>
            <a:br>
              <a:rPr lang="en-US" dirty="0"/>
            </a:br>
            <a:r>
              <a:rPr lang="en-US" dirty="0"/>
              <a:t>expect or rely on that. () makes no guarantees as</a:t>
            </a:r>
            <a:br>
              <a:rPr lang="en-US" dirty="0"/>
            </a:br>
            <a:r>
              <a:rPr lang="en-US" dirty="0"/>
              <a:t>to which implementation of Set you’ll get. It is likely to be </a:t>
            </a:r>
            <a:br>
              <a:rPr lang="en-US" dirty="0"/>
            </a:br>
            <a:endParaRPr lang="fr-FR" dirty="0"/>
          </a:p>
        </p:txBody>
      </p:sp>
    </p:spTree>
    <p:extLst>
      <p:ext uri="{BB962C8B-B14F-4D97-AF65-F5344CB8AC3E}">
        <p14:creationId xmlns:p14="http://schemas.microsoft.com/office/powerpoint/2010/main" val="84484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en-US" dirty="0"/>
              <a:t>Unlike a terminal operation, intermediate operations deal with infinite streams simply by returning an infinite stream. </a:t>
            </a:r>
            <a:br>
              <a:rPr lang="en-US" dirty="0"/>
            </a:br>
            <a:r>
              <a:rPr lang="en-US" b="1" dirty="0">
                <a:solidFill>
                  <a:srgbClr val="0070C0"/>
                </a:solidFill>
              </a:rPr>
              <a:t>3-1 </a:t>
            </a:r>
            <a:r>
              <a:rPr lang="en-US" b="1" i="1" dirty="0">
                <a:solidFill>
                  <a:srgbClr val="0070C0"/>
                </a:solidFill>
              </a:rPr>
              <a:t>filter()</a:t>
            </a:r>
            <a:r>
              <a:rPr lang="en-US" b="1" i="1" dirty="0"/>
              <a:t/>
            </a:r>
            <a:br>
              <a:rPr lang="en-US" b="1" i="1" dirty="0"/>
            </a:br>
            <a:r>
              <a:rPr lang="en-US" dirty="0"/>
              <a:t>The filter() method returns a Stream with elements that match a given expression. Here is the method signature:</a:t>
            </a:r>
            <a:br>
              <a:rPr lang="en-US" dirty="0"/>
            </a:br>
            <a:r>
              <a:rPr lang="en-US" b="1" i="1" dirty="0">
                <a:solidFill>
                  <a:srgbClr val="0070C0"/>
                </a:solidFill>
              </a:rPr>
              <a:t>Stream&lt;T&gt; filter(Predicate&lt;? super T&gt; predicate)</a:t>
            </a:r>
            <a:r>
              <a:rPr lang="en-US" dirty="0"/>
              <a:t/>
            </a:r>
            <a:br>
              <a:rPr lang="en-US" dirty="0"/>
            </a:br>
            <a:r>
              <a:rPr lang="en-US" dirty="0"/>
              <a:t>This operation is easy to remember and very powerful because we can pass any</a:t>
            </a:r>
            <a:br>
              <a:rPr lang="en-US" dirty="0"/>
            </a:br>
            <a:r>
              <a:rPr lang="en-US" dirty="0"/>
              <a:t>Predicate to it. For example, this filters all elements that begin with the letter </a:t>
            </a:r>
            <a:r>
              <a:rPr lang="en-US" i="1" dirty="0"/>
              <a:t>m</a:t>
            </a:r>
            <a:r>
              <a:rPr lang="en-US" dirty="0"/>
              <a:t>:</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("monkey", "gorilla", "bonobo");</a:t>
            </a:r>
            <a:br>
              <a:rPr lang="en-US" dirty="0">
                <a:solidFill>
                  <a:srgbClr val="0070C0"/>
                </a:solidFill>
              </a:rPr>
            </a:br>
            <a:r>
              <a:rPr lang="en-US" dirty="0" err="1">
                <a:solidFill>
                  <a:srgbClr val="0070C0"/>
                </a:solidFill>
              </a:rPr>
              <a:t>s.filter</a:t>
            </a:r>
            <a:r>
              <a:rPr lang="en-US" dirty="0">
                <a:solidFill>
                  <a:srgbClr val="0070C0"/>
                </a:solidFill>
              </a:rPr>
              <a:t>(x -&gt; </a:t>
            </a:r>
            <a:r>
              <a:rPr lang="en-US" dirty="0" err="1">
                <a:solidFill>
                  <a:srgbClr val="0070C0"/>
                </a:solidFill>
              </a:rPr>
              <a:t>x.startsWith</a:t>
            </a:r>
            <a:r>
              <a:rPr lang="en-US" dirty="0">
                <a:solidFill>
                  <a:srgbClr val="0070C0"/>
                </a:solidFill>
              </a:rPr>
              <a:t>("m")).</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monkey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76</a:t>
            </a:fld>
            <a:endParaRPr lang="fr-FR"/>
          </a:p>
        </p:txBody>
      </p:sp>
    </p:spTree>
    <p:extLst>
      <p:ext uri="{BB962C8B-B14F-4D97-AF65-F5344CB8AC3E}">
        <p14:creationId xmlns:p14="http://schemas.microsoft.com/office/powerpoint/2010/main" val="30537974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3-2- </a:t>
            </a:r>
            <a:r>
              <a:rPr lang="fr-FR" b="1" i="1" dirty="0">
                <a:solidFill>
                  <a:srgbClr val="0070C0"/>
                </a:solidFill>
              </a:rPr>
              <a:t>distinct()</a:t>
            </a:r>
            <a:r>
              <a:rPr lang="fr-FR" dirty="0">
                <a:solidFill>
                  <a:srgbClr val="0070C0"/>
                </a:solidFill>
              </a:rPr>
              <a:t> </a:t>
            </a:r>
            <a:r>
              <a:rPr lang="fr-FR" dirty="0"/>
              <a:t/>
            </a:r>
            <a:br>
              <a:rPr lang="fr-FR" dirty="0"/>
            </a:br>
            <a:r>
              <a:rPr lang="en-US" dirty="0"/>
              <a:t>The distinct() method returns a stream with duplicate values removed. The duplicates do not need to be adjacent to be removed. As you might imagine, Java calls equals() to determine whether the objects are the same. The method signature is as follows: </a:t>
            </a:r>
            <a:br>
              <a:rPr lang="en-US" dirty="0"/>
            </a:br>
            <a:r>
              <a:rPr lang="fr-FR" b="1" dirty="0">
                <a:solidFill>
                  <a:srgbClr val="0070C0"/>
                </a:solidFill>
              </a:rPr>
              <a:t>Stream&lt;T&gt; distinct()</a:t>
            </a:r>
            <a:br>
              <a:rPr lang="fr-FR" b="1" dirty="0">
                <a:solidFill>
                  <a:srgbClr val="0070C0"/>
                </a:solidFill>
              </a:rPr>
            </a:br>
            <a:r>
              <a:rPr lang="fr-FR" b="1" dirty="0" err="1">
                <a:solidFill>
                  <a:srgbClr val="0070C0"/>
                </a:solidFill>
              </a:rPr>
              <a:t>Here’s</a:t>
            </a:r>
            <a:r>
              <a:rPr lang="fr-FR" b="1" dirty="0">
                <a:solidFill>
                  <a:srgbClr val="0070C0"/>
                </a:solidFill>
              </a:rPr>
              <a:t> an </a:t>
            </a:r>
            <a:r>
              <a:rPr lang="fr-FR" b="1" dirty="0" err="1">
                <a:solidFill>
                  <a:srgbClr val="0070C0"/>
                </a:solidFill>
              </a:rPr>
              <a:t>example</a:t>
            </a:r>
            <a:r>
              <a:rPr lang="fr-FR" b="1" dirty="0">
                <a:solidFill>
                  <a:srgbClr val="0070C0"/>
                </a:solidFill>
              </a:rPr>
              <a:t>:</a:t>
            </a:r>
            <a:br>
              <a:rPr lang="fr-FR" b="1" dirty="0">
                <a:solidFill>
                  <a:srgbClr val="0070C0"/>
                </a:solidFill>
              </a:rPr>
            </a:br>
            <a:r>
              <a:rPr lang="fr-FR" dirty="0">
                <a:solidFill>
                  <a:srgbClr val="0070C0"/>
                </a:solidFill>
              </a:rPr>
              <a:t>Stream&lt;String&gt; s = </a:t>
            </a:r>
            <a:r>
              <a:rPr lang="fr-FR" dirty="0" err="1">
                <a:solidFill>
                  <a:srgbClr val="0070C0"/>
                </a:solidFill>
              </a:rPr>
              <a:t>Stream.of</a:t>
            </a:r>
            <a:r>
              <a:rPr lang="fr-FR" dirty="0">
                <a:solidFill>
                  <a:srgbClr val="0070C0"/>
                </a:solidFill>
              </a:rPr>
              <a:t>("</a:t>
            </a:r>
            <a:r>
              <a:rPr lang="fr-FR" dirty="0" err="1">
                <a:solidFill>
                  <a:srgbClr val="0070C0"/>
                </a:solidFill>
              </a:rPr>
              <a:t>duck</a:t>
            </a:r>
            <a:r>
              <a:rPr lang="fr-FR" dirty="0">
                <a:solidFill>
                  <a:srgbClr val="0070C0"/>
                </a:solidFill>
              </a:rPr>
              <a:t>", "</a:t>
            </a:r>
            <a:r>
              <a:rPr lang="fr-FR" dirty="0" err="1">
                <a:solidFill>
                  <a:srgbClr val="0070C0"/>
                </a:solidFill>
              </a:rPr>
              <a:t>duck</a:t>
            </a:r>
            <a:r>
              <a:rPr lang="fr-FR" dirty="0">
                <a:solidFill>
                  <a:srgbClr val="0070C0"/>
                </a:solidFill>
              </a:rPr>
              <a:t>", "</a:t>
            </a:r>
            <a:r>
              <a:rPr lang="fr-FR" dirty="0" err="1">
                <a:solidFill>
                  <a:srgbClr val="0070C0"/>
                </a:solidFill>
              </a:rPr>
              <a:t>duck</a:t>
            </a:r>
            <a:r>
              <a:rPr lang="fr-FR" dirty="0">
                <a:solidFill>
                  <a:srgbClr val="0070C0"/>
                </a:solidFill>
              </a:rPr>
              <a:t>", "</a:t>
            </a:r>
            <a:r>
              <a:rPr lang="fr-FR" dirty="0" err="1">
                <a:solidFill>
                  <a:srgbClr val="0070C0"/>
                </a:solidFill>
              </a:rPr>
              <a:t>goose</a:t>
            </a:r>
            <a:r>
              <a:rPr lang="fr-FR" dirty="0">
                <a:solidFill>
                  <a:srgbClr val="0070C0"/>
                </a:solidFill>
              </a:rPr>
              <a:t>");</a:t>
            </a:r>
            <a:br>
              <a:rPr lang="fr-FR" dirty="0">
                <a:solidFill>
                  <a:srgbClr val="0070C0"/>
                </a:solidFill>
              </a:rPr>
            </a:br>
            <a:r>
              <a:rPr lang="fr-FR" dirty="0" err="1">
                <a:solidFill>
                  <a:srgbClr val="0070C0"/>
                </a:solidFill>
              </a:rPr>
              <a:t>s.distinct</a:t>
            </a:r>
            <a:r>
              <a:rPr lang="fr-FR" dirty="0">
                <a:solidFill>
                  <a:srgbClr val="0070C0"/>
                </a:solidFill>
              </a:rPr>
              <a:t>().</a:t>
            </a:r>
            <a:r>
              <a:rPr lang="fr-FR" dirty="0" err="1">
                <a:solidFill>
                  <a:srgbClr val="0070C0"/>
                </a:solidFill>
              </a:rPr>
              <a:t>forEach</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a:t>
            </a:r>
            <a:r>
              <a:rPr lang="fr-FR" dirty="0" err="1">
                <a:solidFill>
                  <a:srgbClr val="0070C0"/>
                </a:solidFill>
              </a:rPr>
              <a:t>duck</a:t>
            </a:r>
            <a:r>
              <a:rPr lang="fr-FR" dirty="0">
                <a:solidFill>
                  <a:srgbClr val="0070C0"/>
                </a:solidFill>
              </a:rPr>
              <a:t>  </a:t>
            </a:r>
            <a:r>
              <a:rPr lang="fr-FR" dirty="0" err="1">
                <a:solidFill>
                  <a:srgbClr val="0070C0"/>
                </a:solidFill>
              </a:rPr>
              <a:t>goose</a:t>
            </a:r>
            <a:r>
              <a:rPr lang="fr-FR"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77</a:t>
            </a:fld>
            <a:endParaRPr lang="fr-FR"/>
          </a:p>
        </p:txBody>
      </p:sp>
    </p:spTree>
    <p:extLst>
      <p:ext uri="{BB962C8B-B14F-4D97-AF65-F5344CB8AC3E}">
        <p14:creationId xmlns:p14="http://schemas.microsoft.com/office/powerpoint/2010/main" val="4386428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390671"/>
            <a:ext cx="9601196" cy="3677614"/>
          </a:xfrm>
        </p:spPr>
        <p:txBody>
          <a:bodyPr>
            <a:normAutofit fontScale="850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3-3- </a:t>
            </a:r>
            <a:r>
              <a:rPr lang="en-US" b="1" i="1" dirty="0">
                <a:solidFill>
                  <a:srgbClr val="0070C0"/>
                </a:solidFill>
              </a:rPr>
              <a:t>limit() </a:t>
            </a:r>
            <a:r>
              <a:rPr lang="en-US" b="1" dirty="0">
                <a:solidFill>
                  <a:srgbClr val="0070C0"/>
                </a:solidFill>
              </a:rPr>
              <a:t>and </a:t>
            </a:r>
            <a:r>
              <a:rPr lang="en-US" b="1" i="1" dirty="0">
                <a:solidFill>
                  <a:srgbClr val="0070C0"/>
                </a:solidFill>
              </a:rPr>
              <a:t>skip()</a:t>
            </a:r>
            <a:r>
              <a:rPr lang="fr-FR" dirty="0"/>
              <a:t/>
            </a:r>
            <a:br>
              <a:rPr lang="fr-FR" dirty="0"/>
            </a:br>
            <a:r>
              <a:rPr lang="en-US" dirty="0"/>
              <a:t>The limit() and skip() methods make a Stream smaller. They could make a finite stream</a:t>
            </a:r>
            <a:br>
              <a:rPr lang="en-US" dirty="0"/>
            </a:br>
            <a:r>
              <a:rPr lang="en-US" dirty="0"/>
              <a:t>smaller, or they could make a finite stream out of an infinite stream. The method signatures</a:t>
            </a:r>
            <a:br>
              <a:rPr lang="en-US" dirty="0"/>
            </a:br>
            <a:r>
              <a:rPr lang="en-US" dirty="0"/>
              <a:t>are shown here:</a:t>
            </a:r>
            <a:br>
              <a:rPr lang="en-US" dirty="0"/>
            </a:br>
            <a:r>
              <a:rPr lang="en-US" b="1" dirty="0">
                <a:solidFill>
                  <a:srgbClr val="0070C0"/>
                </a:solidFill>
              </a:rPr>
              <a:t>Stream&lt;T&gt; limit(</a:t>
            </a:r>
            <a:r>
              <a:rPr lang="en-US" b="1" dirty="0" err="1">
                <a:solidFill>
                  <a:srgbClr val="0070C0"/>
                </a:solidFill>
              </a:rPr>
              <a:t>int</a:t>
            </a:r>
            <a:r>
              <a:rPr lang="en-US" b="1" dirty="0">
                <a:solidFill>
                  <a:srgbClr val="0070C0"/>
                </a:solidFill>
              </a:rPr>
              <a:t> </a:t>
            </a:r>
            <a:r>
              <a:rPr lang="en-US" b="1" dirty="0" err="1">
                <a:solidFill>
                  <a:srgbClr val="0070C0"/>
                </a:solidFill>
              </a:rPr>
              <a:t>maxSize</a:t>
            </a:r>
            <a:r>
              <a:rPr lang="en-US" b="1" dirty="0">
                <a:solidFill>
                  <a:srgbClr val="0070C0"/>
                </a:solidFill>
              </a:rPr>
              <a:t>)</a:t>
            </a:r>
            <a:br>
              <a:rPr lang="en-US" b="1" dirty="0">
                <a:solidFill>
                  <a:srgbClr val="0070C0"/>
                </a:solidFill>
              </a:rPr>
            </a:br>
            <a:r>
              <a:rPr lang="en-US" b="1" dirty="0">
                <a:solidFill>
                  <a:srgbClr val="0070C0"/>
                </a:solidFill>
              </a:rPr>
              <a:t>Stream&lt;T&gt; skip(</a:t>
            </a:r>
            <a:r>
              <a:rPr lang="en-US" b="1" dirty="0" err="1">
                <a:solidFill>
                  <a:srgbClr val="0070C0"/>
                </a:solidFill>
              </a:rPr>
              <a:t>int</a:t>
            </a:r>
            <a:r>
              <a:rPr lang="en-US" b="1" dirty="0">
                <a:solidFill>
                  <a:srgbClr val="0070C0"/>
                </a:solidFill>
              </a:rPr>
              <a:t> n)</a:t>
            </a:r>
            <a:br>
              <a:rPr lang="en-US" b="1" dirty="0">
                <a:solidFill>
                  <a:srgbClr val="0070C0"/>
                </a:solidFill>
              </a:rPr>
            </a:br>
            <a:r>
              <a:rPr lang="en-US" dirty="0"/>
              <a:t>The following code creates an infinite stream of numbers counting from 1. The skip()</a:t>
            </a:r>
            <a:br>
              <a:rPr lang="en-US" dirty="0"/>
            </a:br>
            <a:r>
              <a:rPr lang="en-US" dirty="0"/>
              <a:t>operation returns an infinite stream starting with the numbers counting from 6, since it</a:t>
            </a:r>
            <a:br>
              <a:rPr lang="en-US" dirty="0"/>
            </a:br>
            <a:r>
              <a:rPr lang="en-US" dirty="0"/>
              <a:t>skips the first five elements. The limit() call takes the first two of those. Now we have a</a:t>
            </a:r>
            <a:br>
              <a:rPr lang="en-US" dirty="0"/>
            </a:br>
            <a:r>
              <a:rPr lang="en-US" dirty="0"/>
              <a:t>finite stream with two elements:</a:t>
            </a:r>
            <a:br>
              <a:rPr lang="en-US" dirty="0"/>
            </a:br>
            <a:r>
              <a:rPr lang="en-US" dirty="0">
                <a:solidFill>
                  <a:srgbClr val="0070C0"/>
                </a:solidFill>
              </a:rPr>
              <a:t>Stream&lt;Integer&gt; s = </a:t>
            </a:r>
            <a:r>
              <a:rPr lang="en-US" dirty="0" err="1">
                <a:solidFill>
                  <a:srgbClr val="0070C0"/>
                </a:solidFill>
              </a:rPr>
              <a:t>Stream.iterate</a:t>
            </a:r>
            <a:r>
              <a:rPr lang="en-US" dirty="0">
                <a:solidFill>
                  <a:srgbClr val="0070C0"/>
                </a:solidFill>
              </a:rPr>
              <a:t>(1, n -&gt; n + 1);</a:t>
            </a:r>
            <a:br>
              <a:rPr lang="en-US" dirty="0">
                <a:solidFill>
                  <a:srgbClr val="0070C0"/>
                </a:solidFill>
              </a:rPr>
            </a:br>
            <a:r>
              <a:rPr lang="en-US" dirty="0" err="1">
                <a:solidFill>
                  <a:srgbClr val="0070C0"/>
                </a:solidFill>
              </a:rPr>
              <a:t>s.skip</a:t>
            </a:r>
            <a:r>
              <a:rPr lang="en-US" dirty="0">
                <a:solidFill>
                  <a:srgbClr val="0070C0"/>
                </a:solidFill>
              </a:rPr>
              <a:t>(5).limit(2).</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6  7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78</a:t>
            </a:fld>
            <a:endParaRPr lang="fr-FR"/>
          </a:p>
        </p:txBody>
      </p:sp>
    </p:spTree>
    <p:extLst>
      <p:ext uri="{BB962C8B-B14F-4D97-AF65-F5344CB8AC3E}">
        <p14:creationId xmlns:p14="http://schemas.microsoft.com/office/powerpoint/2010/main" val="18324121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3-4- </a:t>
            </a:r>
            <a:r>
              <a:rPr lang="en-US" b="1" i="1" dirty="0">
                <a:solidFill>
                  <a:srgbClr val="0070C0"/>
                </a:solidFill>
              </a:rPr>
              <a:t>map()</a:t>
            </a:r>
            <a:r>
              <a:rPr lang="en-US" b="1" i="1" dirty="0"/>
              <a:t/>
            </a:r>
            <a:br>
              <a:rPr lang="en-US" b="1" i="1" dirty="0"/>
            </a:br>
            <a:r>
              <a:rPr lang="en-US" dirty="0"/>
              <a:t>The map() method creates a one-to-one mapping from the elements in the stream to the elements of the next step in the stream. The method signature is as follows:</a:t>
            </a:r>
            <a:br>
              <a:rPr lang="en-US" dirty="0"/>
            </a:br>
            <a:r>
              <a:rPr lang="en-US" b="1" dirty="0">
                <a:solidFill>
                  <a:srgbClr val="0070C0"/>
                </a:solidFill>
              </a:rPr>
              <a:t>&lt;R&gt; Stream&lt;R&gt; map(Function&lt;? super T, ? extends R&gt; mapper)</a:t>
            </a:r>
            <a:r>
              <a:rPr lang="en-US" dirty="0"/>
              <a:t/>
            </a:r>
            <a:br>
              <a:rPr lang="en-US" dirty="0"/>
            </a:br>
            <a:r>
              <a:rPr lang="en-US" dirty="0"/>
              <a:t>.It uses the lambda expression to figure out the type passed to that function and the one returned. The return type is the stream that gets returned. The map() method on streams is for transforming data. </a:t>
            </a:r>
            <a:r>
              <a:rPr lang="en-US" b="1" i="1" dirty="0">
                <a:solidFill>
                  <a:srgbClr val="FF0000"/>
                </a:solidFill>
              </a:rPr>
              <a:t>Don’t confuse it with the Map interface, which maps keys to values. </a:t>
            </a:r>
            <a:endParaRPr lang="fr-FR" b="1" i="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79</a:t>
            </a:fld>
            <a:endParaRPr lang="fr-FR"/>
          </a:p>
        </p:txBody>
      </p:sp>
    </p:spTree>
    <p:extLst>
      <p:ext uri="{BB962C8B-B14F-4D97-AF65-F5344CB8AC3E}">
        <p14:creationId xmlns:p14="http://schemas.microsoft.com/office/powerpoint/2010/main" val="355875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dirty="0"/>
              <a:t>As you remember, a functional interface has exactly one abstract method. All of the</a:t>
            </a:r>
            <a:br>
              <a:rPr lang="en-US" dirty="0"/>
            </a:br>
            <a:r>
              <a:rPr lang="en-US" dirty="0"/>
              <a:t>functional interfaces in </a:t>
            </a:r>
            <a:r>
              <a:rPr lang="en-US" b="1" dirty="0"/>
              <a:t>Table 4.1 </a:t>
            </a:r>
            <a:r>
              <a:rPr lang="en-US" dirty="0"/>
              <a:t>were introduced in Java 8 and are provided in the</a:t>
            </a:r>
            <a:br>
              <a:rPr lang="en-US" dirty="0"/>
            </a:br>
            <a:r>
              <a:rPr lang="en-US" b="1" dirty="0" err="1">
                <a:solidFill>
                  <a:srgbClr val="0070C0"/>
                </a:solidFill>
              </a:rPr>
              <a:t>java.util.function</a:t>
            </a:r>
            <a:r>
              <a:rPr lang="en-US" b="1" dirty="0">
                <a:solidFill>
                  <a:srgbClr val="0070C0"/>
                </a:solidFill>
              </a:rPr>
              <a:t> package</a:t>
            </a:r>
            <a:r>
              <a:rPr lang="en-US" dirty="0"/>
              <a:t>. The convention here is to use the generic type T for type parameter. If a second type parameter is needed, the next letter, U, is used. If a distinct return type is needed, R for </a:t>
            </a:r>
            <a:r>
              <a:rPr lang="en-US" i="1" dirty="0"/>
              <a:t>return </a:t>
            </a:r>
            <a:r>
              <a:rPr lang="en-US" dirty="0"/>
              <a:t>is used for the generic type. </a:t>
            </a:r>
            <a:br>
              <a:rPr lang="en-US" dirty="0"/>
            </a:br>
            <a:r>
              <a:rPr lang="en-US" dirty="0"/>
              <a:t/>
            </a:r>
            <a:br>
              <a:rPr lang="en-US" dirty="0"/>
            </a:b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a:t>
            </a:fld>
            <a:endParaRPr lang="fr-F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393" y="1212707"/>
            <a:ext cx="74009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16252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3-4- </a:t>
            </a:r>
            <a:r>
              <a:rPr lang="en-US" b="1" i="1" dirty="0">
                <a:solidFill>
                  <a:srgbClr val="0070C0"/>
                </a:solidFill>
              </a:rPr>
              <a:t>map()</a:t>
            </a:r>
            <a:r>
              <a:rPr lang="en-US" b="1" i="1" dirty="0"/>
              <a:t/>
            </a:r>
            <a:br>
              <a:rPr lang="en-US" b="1" i="1" dirty="0"/>
            </a:br>
            <a:r>
              <a:rPr lang="en-US" dirty="0"/>
              <a:t>As an example, this code converts a list of String objects to a list of Integers representing their lengths:</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("monkey", "gorilla", "bonobo");</a:t>
            </a:r>
            <a:br>
              <a:rPr lang="en-US" dirty="0">
                <a:solidFill>
                  <a:srgbClr val="0070C0"/>
                </a:solidFill>
              </a:rPr>
            </a:br>
            <a:r>
              <a:rPr lang="en-US" dirty="0" err="1">
                <a:solidFill>
                  <a:srgbClr val="0070C0"/>
                </a:solidFill>
              </a:rPr>
              <a:t>s.map</a:t>
            </a:r>
            <a:r>
              <a:rPr lang="en-US" dirty="0">
                <a:solidFill>
                  <a:srgbClr val="0070C0"/>
                </a:solidFill>
              </a:rPr>
              <a:t>(String::length).</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676</a:t>
            </a:r>
            <a:br>
              <a:rPr lang="en-US" dirty="0">
                <a:solidFill>
                  <a:srgbClr val="0070C0"/>
                </a:solidFill>
              </a:rPr>
            </a:br>
            <a:r>
              <a:rPr lang="en-US" dirty="0"/>
              <a:t>Remember that </a:t>
            </a:r>
            <a:r>
              <a:rPr lang="en-US" dirty="0">
                <a:solidFill>
                  <a:srgbClr val="0070C0"/>
                </a:solidFill>
              </a:rPr>
              <a:t>String::length </a:t>
            </a:r>
            <a:r>
              <a:rPr lang="en-US" dirty="0"/>
              <a:t>is shorthand for the lambda </a:t>
            </a:r>
            <a:r>
              <a:rPr lang="en-US" dirty="0">
                <a:solidFill>
                  <a:srgbClr val="0070C0"/>
                </a:solidFill>
              </a:rPr>
              <a:t>x -&gt; </a:t>
            </a:r>
            <a:r>
              <a:rPr lang="en-US" dirty="0" err="1">
                <a:solidFill>
                  <a:srgbClr val="0070C0"/>
                </a:solidFill>
              </a:rPr>
              <a:t>x.length</a:t>
            </a:r>
            <a:r>
              <a:rPr lang="en-US" dirty="0">
                <a:solidFill>
                  <a:srgbClr val="0070C0"/>
                </a:solidFill>
              </a:rPr>
              <a:t>()</a:t>
            </a:r>
            <a:r>
              <a:rPr lang="en-US" dirty="0"/>
              <a:t>, which clearly shows it is a function that turns a String into an Integer. </a:t>
            </a:r>
            <a:endParaRPr lang="fr-FR" b="1" i="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80</a:t>
            </a:fld>
            <a:endParaRPr lang="fr-FR"/>
          </a:p>
        </p:txBody>
      </p:sp>
    </p:spTree>
    <p:extLst>
      <p:ext uri="{BB962C8B-B14F-4D97-AF65-F5344CB8AC3E}">
        <p14:creationId xmlns:p14="http://schemas.microsoft.com/office/powerpoint/2010/main" val="17526508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3-5- </a:t>
            </a:r>
            <a:r>
              <a:rPr lang="en-US" b="1" i="1" dirty="0" err="1">
                <a:solidFill>
                  <a:srgbClr val="0070C0"/>
                </a:solidFill>
              </a:rPr>
              <a:t>flatMap</a:t>
            </a:r>
            <a:r>
              <a:rPr lang="en-US" b="1" i="1" dirty="0">
                <a:solidFill>
                  <a:srgbClr val="0070C0"/>
                </a:solidFill>
              </a:rPr>
              <a:t>()</a:t>
            </a:r>
            <a:r>
              <a:rPr lang="en-US" b="1" i="1" dirty="0"/>
              <a:t/>
            </a:r>
            <a:br>
              <a:rPr lang="en-US" b="1" i="1" dirty="0"/>
            </a:br>
            <a:r>
              <a:rPr lang="en-US" dirty="0"/>
              <a:t>The </a:t>
            </a:r>
            <a:r>
              <a:rPr lang="en-US" dirty="0" err="1"/>
              <a:t>flatMap</a:t>
            </a:r>
            <a:r>
              <a:rPr lang="en-US" dirty="0"/>
              <a:t>() method takes each element in the stream and makes any elements it contains top-level elements in a single stream. This is helpful when you want to remove empty elements from a stream or you want to combine a stream of lists. </a:t>
            </a:r>
            <a:br>
              <a:rPr lang="en-US" dirty="0"/>
            </a:br>
            <a:r>
              <a:rPr lang="en-US" b="1" dirty="0">
                <a:solidFill>
                  <a:srgbClr val="0070C0"/>
                </a:solidFill>
              </a:rPr>
              <a:t>&lt;R&gt; Stream&lt;R&gt; </a:t>
            </a:r>
            <a:r>
              <a:rPr lang="en-US" b="1" dirty="0" err="1">
                <a:solidFill>
                  <a:srgbClr val="0070C0"/>
                </a:solidFill>
              </a:rPr>
              <a:t>flatMap</a:t>
            </a:r>
            <a:r>
              <a:rPr lang="en-US" b="1" dirty="0">
                <a:solidFill>
                  <a:srgbClr val="0070C0"/>
                </a:solidFill>
              </a:rPr>
              <a:t>(Function&lt;? super T, ? extends Stream&lt;? extends R&gt;&gt; mapper)</a:t>
            </a:r>
            <a:r>
              <a:rPr lang="en-US" dirty="0"/>
              <a:t/>
            </a:r>
            <a:br>
              <a:rPr lang="en-US" dirty="0"/>
            </a:br>
            <a:r>
              <a:rPr lang="en-US" dirty="0"/>
              <a:t>Don’t worry about the signature. It’s a headache. </a:t>
            </a:r>
            <a:endParaRPr lang="fr-FR" b="1" i="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81</a:t>
            </a:fld>
            <a:endParaRPr lang="fr-FR"/>
          </a:p>
        </p:txBody>
      </p:sp>
    </p:spTree>
    <p:extLst>
      <p:ext uri="{BB962C8B-B14F-4D97-AF65-F5344CB8AC3E}">
        <p14:creationId xmlns:p14="http://schemas.microsoft.com/office/powerpoint/2010/main" val="14962950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3-5- </a:t>
            </a:r>
            <a:r>
              <a:rPr lang="en-US" b="1" i="1" dirty="0" err="1">
                <a:solidFill>
                  <a:srgbClr val="0070C0"/>
                </a:solidFill>
              </a:rPr>
              <a:t>flatMap</a:t>
            </a:r>
            <a:r>
              <a:rPr lang="en-US" b="1" i="1" dirty="0">
                <a:solidFill>
                  <a:srgbClr val="0070C0"/>
                </a:solidFill>
              </a:rPr>
              <a:t>()</a:t>
            </a:r>
            <a:r>
              <a:rPr lang="en-US" b="1" i="1" dirty="0"/>
              <a:t/>
            </a:r>
            <a:br>
              <a:rPr lang="en-US" b="1" i="1" dirty="0"/>
            </a:br>
            <a:r>
              <a:rPr lang="fr-FR" dirty="0">
                <a:solidFill>
                  <a:srgbClr val="0070C0"/>
                </a:solidFill>
              </a:rPr>
              <a:t>List&lt;String&gt; </a:t>
            </a:r>
            <a:r>
              <a:rPr lang="fr-FR" dirty="0" err="1">
                <a:solidFill>
                  <a:srgbClr val="0070C0"/>
                </a:solidFill>
              </a:rPr>
              <a:t>zero</a:t>
            </a:r>
            <a:r>
              <a:rPr lang="fr-FR" dirty="0">
                <a:solidFill>
                  <a:srgbClr val="0070C0"/>
                </a:solidFill>
              </a:rPr>
              <a:t> = </a:t>
            </a:r>
            <a:r>
              <a:rPr lang="fr-FR" dirty="0" err="1">
                <a:solidFill>
                  <a:srgbClr val="0070C0"/>
                </a:solidFill>
              </a:rPr>
              <a:t>Arrays.asList</a:t>
            </a:r>
            <a:r>
              <a:rPr lang="fr-FR" dirty="0">
                <a:solidFill>
                  <a:srgbClr val="0070C0"/>
                </a:solidFill>
              </a:rPr>
              <a:t>();</a:t>
            </a:r>
            <a:br>
              <a:rPr lang="fr-FR" dirty="0">
                <a:solidFill>
                  <a:srgbClr val="0070C0"/>
                </a:solidFill>
              </a:rPr>
            </a:br>
            <a:r>
              <a:rPr lang="fr-FR" dirty="0">
                <a:solidFill>
                  <a:srgbClr val="0070C0"/>
                </a:solidFill>
              </a:rPr>
              <a:t>List&lt;String&gt; one = </a:t>
            </a:r>
            <a:r>
              <a:rPr lang="fr-FR" dirty="0" err="1">
                <a:solidFill>
                  <a:srgbClr val="0070C0"/>
                </a:solidFill>
              </a:rPr>
              <a:t>Arrays.asList</a:t>
            </a:r>
            <a:r>
              <a:rPr lang="fr-FR" dirty="0">
                <a:solidFill>
                  <a:srgbClr val="0070C0"/>
                </a:solidFill>
              </a:rPr>
              <a:t>("Bonobo");</a:t>
            </a:r>
            <a:br>
              <a:rPr lang="fr-FR" dirty="0">
                <a:solidFill>
                  <a:srgbClr val="0070C0"/>
                </a:solidFill>
              </a:rPr>
            </a:br>
            <a:r>
              <a:rPr lang="fr-FR" dirty="0">
                <a:solidFill>
                  <a:srgbClr val="0070C0"/>
                </a:solidFill>
              </a:rPr>
              <a:t>List&lt;String&gt; </a:t>
            </a:r>
            <a:r>
              <a:rPr lang="fr-FR" dirty="0" err="1">
                <a:solidFill>
                  <a:srgbClr val="0070C0"/>
                </a:solidFill>
              </a:rPr>
              <a:t>two</a:t>
            </a:r>
            <a:r>
              <a:rPr lang="fr-FR" dirty="0">
                <a:solidFill>
                  <a:srgbClr val="0070C0"/>
                </a:solidFill>
              </a:rPr>
              <a:t> = </a:t>
            </a:r>
            <a:r>
              <a:rPr lang="fr-FR" dirty="0" err="1">
                <a:solidFill>
                  <a:srgbClr val="0070C0"/>
                </a:solidFill>
              </a:rPr>
              <a:t>Arrays.asList</a:t>
            </a:r>
            <a:r>
              <a:rPr lang="fr-FR" dirty="0">
                <a:solidFill>
                  <a:srgbClr val="0070C0"/>
                </a:solidFill>
              </a:rPr>
              <a:t>("Mama </a:t>
            </a:r>
            <a:r>
              <a:rPr lang="fr-FR" dirty="0" err="1">
                <a:solidFill>
                  <a:srgbClr val="0070C0"/>
                </a:solidFill>
              </a:rPr>
              <a:t>Gorilla</a:t>
            </a:r>
            <a:r>
              <a:rPr lang="fr-FR" dirty="0">
                <a:solidFill>
                  <a:srgbClr val="0070C0"/>
                </a:solidFill>
              </a:rPr>
              <a:t>", "Baby </a:t>
            </a:r>
            <a:r>
              <a:rPr lang="fr-FR" dirty="0" err="1">
                <a:solidFill>
                  <a:srgbClr val="0070C0"/>
                </a:solidFill>
              </a:rPr>
              <a:t>Gorilla</a:t>
            </a:r>
            <a:r>
              <a:rPr lang="fr-FR" dirty="0">
                <a:solidFill>
                  <a:srgbClr val="0070C0"/>
                </a:solidFill>
              </a:rPr>
              <a:t>");</a:t>
            </a:r>
            <a:br>
              <a:rPr lang="fr-FR" dirty="0">
                <a:solidFill>
                  <a:srgbClr val="0070C0"/>
                </a:solidFill>
              </a:rPr>
            </a:br>
            <a:r>
              <a:rPr lang="fr-FR" dirty="0">
                <a:solidFill>
                  <a:srgbClr val="0070C0"/>
                </a:solidFill>
              </a:rPr>
              <a:t>Stream&lt;List&lt;String&gt;&gt; </a:t>
            </a:r>
            <a:r>
              <a:rPr lang="fr-FR" dirty="0" err="1">
                <a:solidFill>
                  <a:srgbClr val="0070C0"/>
                </a:solidFill>
              </a:rPr>
              <a:t>animals</a:t>
            </a:r>
            <a:r>
              <a:rPr lang="fr-FR" dirty="0">
                <a:solidFill>
                  <a:srgbClr val="0070C0"/>
                </a:solidFill>
              </a:rPr>
              <a:t> = </a:t>
            </a:r>
            <a:r>
              <a:rPr lang="fr-FR" dirty="0" err="1">
                <a:solidFill>
                  <a:srgbClr val="0070C0"/>
                </a:solidFill>
              </a:rPr>
              <a:t>Stream.of</a:t>
            </a:r>
            <a:r>
              <a:rPr lang="fr-FR" dirty="0">
                <a:solidFill>
                  <a:srgbClr val="0070C0"/>
                </a:solidFill>
              </a:rPr>
              <a:t>(</a:t>
            </a:r>
            <a:r>
              <a:rPr lang="fr-FR" dirty="0" err="1">
                <a:solidFill>
                  <a:srgbClr val="0070C0"/>
                </a:solidFill>
              </a:rPr>
              <a:t>zero</a:t>
            </a:r>
            <a:r>
              <a:rPr lang="fr-FR" dirty="0">
                <a:solidFill>
                  <a:srgbClr val="0070C0"/>
                </a:solidFill>
              </a:rPr>
              <a:t>, one, </a:t>
            </a:r>
            <a:r>
              <a:rPr lang="fr-FR" dirty="0" err="1">
                <a:solidFill>
                  <a:srgbClr val="0070C0"/>
                </a:solidFill>
              </a:rPr>
              <a:t>two</a:t>
            </a:r>
            <a:r>
              <a:rPr lang="fr-FR" dirty="0">
                <a:solidFill>
                  <a:srgbClr val="0070C0"/>
                </a:solidFill>
              </a:rPr>
              <a:t>);</a:t>
            </a:r>
            <a:br>
              <a:rPr lang="fr-FR" dirty="0">
                <a:solidFill>
                  <a:srgbClr val="0070C0"/>
                </a:solidFill>
              </a:rPr>
            </a:br>
            <a:r>
              <a:rPr lang="fr-FR" dirty="0" err="1">
                <a:solidFill>
                  <a:srgbClr val="0070C0"/>
                </a:solidFill>
              </a:rPr>
              <a:t>animals.flatMap</a:t>
            </a:r>
            <a:r>
              <a:rPr lang="fr-FR" dirty="0">
                <a:solidFill>
                  <a:srgbClr val="0070C0"/>
                </a:solidFill>
              </a:rPr>
              <a:t>(l -&gt; </a:t>
            </a:r>
            <a:r>
              <a:rPr lang="fr-FR" dirty="0" err="1">
                <a:solidFill>
                  <a:srgbClr val="0070C0"/>
                </a:solidFill>
              </a:rPr>
              <a:t>l.stream</a:t>
            </a:r>
            <a:r>
              <a:rPr lang="fr-FR" dirty="0">
                <a:solidFill>
                  <a:srgbClr val="0070C0"/>
                </a:solidFill>
              </a:rPr>
              <a:t>()).</a:t>
            </a:r>
            <a:r>
              <a:rPr lang="fr-FR" dirty="0" err="1">
                <a:solidFill>
                  <a:srgbClr val="0070C0"/>
                </a:solidFill>
              </a:rPr>
              <a:t>forEach</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a:t>
            </a:r>
            <a:br>
              <a:rPr lang="fr-FR" dirty="0">
                <a:solidFill>
                  <a:srgbClr val="0070C0"/>
                </a:solidFill>
              </a:rPr>
            </a:br>
            <a:r>
              <a:rPr lang="fr-FR" dirty="0" err="1"/>
              <a:t>Here’s</a:t>
            </a:r>
            <a:r>
              <a:rPr lang="fr-FR" dirty="0"/>
              <a:t> the output:</a:t>
            </a:r>
            <a:br>
              <a:rPr lang="fr-FR" dirty="0"/>
            </a:br>
            <a:r>
              <a:rPr lang="fr-FR" dirty="0"/>
              <a:t>Bonobo</a:t>
            </a:r>
            <a:br>
              <a:rPr lang="fr-FR" dirty="0"/>
            </a:br>
            <a:r>
              <a:rPr lang="fr-FR" dirty="0"/>
              <a:t>Mama </a:t>
            </a:r>
            <a:r>
              <a:rPr lang="fr-FR" dirty="0" err="1"/>
              <a:t>Gorilla</a:t>
            </a:r>
            <a:r>
              <a:rPr lang="fr-FR" dirty="0"/>
              <a:t/>
            </a:r>
            <a:br>
              <a:rPr lang="fr-FR" dirty="0"/>
            </a:br>
            <a:r>
              <a:rPr lang="fr-FR" dirty="0"/>
              <a:t>Baby </a:t>
            </a:r>
            <a:r>
              <a:rPr lang="fr-FR" dirty="0" err="1"/>
              <a:t>Gorilla</a:t>
            </a:r>
            <a:r>
              <a:rPr lang="fr-FR" dirty="0"/>
              <a:t/>
            </a:r>
            <a:br>
              <a:rPr lang="fr-FR" dirty="0"/>
            </a:br>
            <a:r>
              <a:rPr lang="fr-FR" dirty="0">
                <a:solidFill>
                  <a:srgbClr val="0070C0"/>
                </a:solidFill>
              </a:rPr>
              <a:t>As </a:t>
            </a:r>
            <a:r>
              <a:rPr lang="fr-FR" dirty="0" err="1">
                <a:solidFill>
                  <a:srgbClr val="0070C0"/>
                </a:solidFill>
              </a:rPr>
              <a:t>you</a:t>
            </a:r>
            <a:r>
              <a:rPr lang="fr-FR" dirty="0">
                <a:solidFill>
                  <a:srgbClr val="0070C0"/>
                </a:solidFill>
              </a:rPr>
              <a:t> </a:t>
            </a:r>
            <a:r>
              <a:rPr lang="fr-FR" dirty="0" err="1">
                <a:solidFill>
                  <a:srgbClr val="0070C0"/>
                </a:solidFill>
              </a:rPr>
              <a:t>can</a:t>
            </a:r>
            <a:r>
              <a:rPr lang="fr-FR" dirty="0">
                <a:solidFill>
                  <a:srgbClr val="0070C0"/>
                </a:solidFill>
              </a:rPr>
              <a:t> </a:t>
            </a:r>
            <a:r>
              <a:rPr lang="fr-FR" dirty="0" err="1">
                <a:solidFill>
                  <a:srgbClr val="0070C0"/>
                </a:solidFill>
              </a:rPr>
              <a:t>see</a:t>
            </a:r>
            <a:r>
              <a:rPr lang="fr-FR" dirty="0">
                <a:solidFill>
                  <a:srgbClr val="0070C0"/>
                </a:solidFill>
              </a:rPr>
              <a:t>, </a:t>
            </a:r>
            <a:r>
              <a:rPr lang="fr-FR" dirty="0" err="1">
                <a:solidFill>
                  <a:srgbClr val="0070C0"/>
                </a:solidFill>
              </a:rPr>
              <a:t>it</a:t>
            </a:r>
            <a:r>
              <a:rPr lang="fr-FR" dirty="0">
                <a:solidFill>
                  <a:srgbClr val="0070C0"/>
                </a:solidFill>
              </a:rPr>
              <a:t> </a:t>
            </a:r>
            <a:r>
              <a:rPr lang="fr-FR" dirty="0" err="1">
                <a:solidFill>
                  <a:srgbClr val="0070C0"/>
                </a:solidFill>
              </a:rPr>
              <a:t>removed</a:t>
            </a:r>
            <a:r>
              <a:rPr lang="fr-FR" dirty="0">
                <a:solidFill>
                  <a:srgbClr val="0070C0"/>
                </a:solidFill>
              </a:rPr>
              <a:t> the </a:t>
            </a:r>
            <a:r>
              <a:rPr lang="fr-FR" dirty="0" err="1">
                <a:solidFill>
                  <a:srgbClr val="0070C0"/>
                </a:solidFill>
              </a:rPr>
              <a:t>empty</a:t>
            </a:r>
            <a:r>
              <a:rPr lang="fr-FR" dirty="0">
                <a:solidFill>
                  <a:srgbClr val="0070C0"/>
                </a:solidFill>
              </a:rPr>
              <a:t> </a:t>
            </a:r>
            <a:r>
              <a:rPr lang="fr-FR" dirty="0" err="1">
                <a:solidFill>
                  <a:srgbClr val="0070C0"/>
                </a:solidFill>
              </a:rPr>
              <a:t>list</a:t>
            </a:r>
            <a:r>
              <a:rPr lang="fr-FR" dirty="0">
                <a:solidFill>
                  <a:srgbClr val="0070C0"/>
                </a:solidFill>
              </a:rPr>
              <a:t> </a:t>
            </a:r>
            <a:r>
              <a:rPr lang="fr-FR" dirty="0" err="1">
                <a:solidFill>
                  <a:srgbClr val="0070C0"/>
                </a:solidFill>
              </a:rPr>
              <a:t>completely</a:t>
            </a:r>
            <a:r>
              <a:rPr lang="fr-FR" dirty="0">
                <a:solidFill>
                  <a:srgbClr val="0070C0"/>
                </a:solidFill>
              </a:rPr>
              <a:t> and </a:t>
            </a:r>
            <a:r>
              <a:rPr lang="fr-FR" dirty="0" err="1">
                <a:solidFill>
                  <a:srgbClr val="0070C0"/>
                </a:solidFill>
              </a:rPr>
              <a:t>changed</a:t>
            </a:r>
            <a:r>
              <a:rPr lang="fr-FR" dirty="0">
                <a:solidFill>
                  <a:srgbClr val="0070C0"/>
                </a:solidFill>
              </a:rPr>
              <a:t> all </a:t>
            </a:r>
            <a:r>
              <a:rPr lang="fr-FR" dirty="0" err="1">
                <a:solidFill>
                  <a:srgbClr val="0070C0"/>
                </a:solidFill>
              </a:rPr>
              <a:t>elements</a:t>
            </a:r>
            <a:r>
              <a:rPr lang="fr-FR" dirty="0">
                <a:solidFill>
                  <a:srgbClr val="0070C0"/>
                </a:solidFill>
              </a:rPr>
              <a:t> of </a:t>
            </a:r>
            <a:r>
              <a:rPr lang="fr-FR" dirty="0" err="1">
                <a:solidFill>
                  <a:srgbClr val="0070C0"/>
                </a:solidFill>
              </a:rPr>
              <a:t>each</a:t>
            </a:r>
            <a:r>
              <a:rPr lang="fr-FR" dirty="0">
                <a:solidFill>
                  <a:srgbClr val="0070C0"/>
                </a:solidFill>
              </a:rPr>
              <a:t/>
            </a:r>
            <a:br>
              <a:rPr lang="fr-FR" dirty="0">
                <a:solidFill>
                  <a:srgbClr val="0070C0"/>
                </a:solidFill>
              </a:rPr>
            </a:br>
            <a:r>
              <a:rPr lang="fr-FR" dirty="0" err="1">
                <a:solidFill>
                  <a:srgbClr val="0070C0"/>
                </a:solidFill>
              </a:rPr>
              <a:t>list</a:t>
            </a:r>
            <a:r>
              <a:rPr lang="fr-FR" dirty="0">
                <a:solidFill>
                  <a:srgbClr val="0070C0"/>
                </a:solidFill>
              </a:rPr>
              <a:t> to </a:t>
            </a:r>
            <a:r>
              <a:rPr lang="fr-FR" dirty="0" err="1">
                <a:solidFill>
                  <a:srgbClr val="0070C0"/>
                </a:solidFill>
              </a:rPr>
              <a:t>be</a:t>
            </a:r>
            <a:r>
              <a:rPr lang="fr-FR" dirty="0">
                <a:solidFill>
                  <a:srgbClr val="0070C0"/>
                </a:solidFill>
              </a:rPr>
              <a:t> </a:t>
            </a:r>
            <a:r>
              <a:rPr lang="fr-FR" dirty="0" err="1">
                <a:solidFill>
                  <a:srgbClr val="0070C0"/>
                </a:solidFill>
              </a:rPr>
              <a:t>at</a:t>
            </a:r>
            <a:r>
              <a:rPr lang="fr-FR" dirty="0">
                <a:solidFill>
                  <a:srgbClr val="0070C0"/>
                </a:solidFill>
              </a:rPr>
              <a:t> the top </a:t>
            </a:r>
            <a:r>
              <a:rPr lang="fr-FR" dirty="0" err="1">
                <a:solidFill>
                  <a:srgbClr val="0070C0"/>
                </a:solidFill>
              </a:rPr>
              <a:t>level</a:t>
            </a:r>
            <a:r>
              <a:rPr lang="fr-FR" dirty="0">
                <a:solidFill>
                  <a:srgbClr val="0070C0"/>
                </a:solidFill>
              </a:rPr>
              <a:t> of the </a:t>
            </a:r>
            <a:r>
              <a:rPr lang="fr-FR" dirty="0" err="1">
                <a:solidFill>
                  <a:srgbClr val="0070C0"/>
                </a:solidFill>
              </a:rPr>
              <a:t>stream</a:t>
            </a:r>
            <a:r>
              <a:rPr lang="fr-FR" dirty="0">
                <a:solidFill>
                  <a:srgbClr val="0070C0"/>
                </a:solidFill>
              </a:rPr>
              <a:t>.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82</a:t>
            </a:fld>
            <a:endParaRPr lang="fr-FR"/>
          </a:p>
        </p:txBody>
      </p:sp>
    </p:spTree>
    <p:extLst>
      <p:ext uri="{BB962C8B-B14F-4D97-AF65-F5344CB8AC3E}">
        <p14:creationId xmlns:p14="http://schemas.microsoft.com/office/powerpoint/2010/main" val="5746798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3-6- </a:t>
            </a:r>
            <a:r>
              <a:rPr lang="en-US" b="1" i="1" dirty="0">
                <a:solidFill>
                  <a:srgbClr val="0070C0"/>
                </a:solidFill>
              </a:rPr>
              <a:t>sorted()</a:t>
            </a:r>
            <a:r>
              <a:rPr lang="en-US" b="1" i="1" dirty="0"/>
              <a:t/>
            </a:r>
            <a:br>
              <a:rPr lang="en-US" b="1" i="1" dirty="0"/>
            </a:br>
            <a:r>
              <a:rPr lang="en-US" dirty="0"/>
              <a:t>The sorted() method returns a stream with the elements sorted. Just like sorting arrays, Java uses natural ordering unless we specify a comparator. The method signatures are these:</a:t>
            </a:r>
            <a:br>
              <a:rPr lang="en-US" dirty="0"/>
            </a:br>
            <a:r>
              <a:rPr lang="en-US" b="1" dirty="0">
                <a:solidFill>
                  <a:srgbClr val="0070C0"/>
                </a:solidFill>
              </a:rPr>
              <a:t>Stream&lt;T&gt; sorted()</a:t>
            </a:r>
            <a:br>
              <a:rPr lang="en-US" b="1" dirty="0">
                <a:solidFill>
                  <a:srgbClr val="0070C0"/>
                </a:solidFill>
              </a:rPr>
            </a:br>
            <a:r>
              <a:rPr lang="en-US" b="1" dirty="0">
                <a:solidFill>
                  <a:srgbClr val="0070C0"/>
                </a:solidFill>
              </a:rPr>
              <a:t>Stream&lt;T&gt; sorted(Comparator&lt;? super T&gt; comparator)</a:t>
            </a:r>
            <a:br>
              <a:rPr lang="en-US" b="1" dirty="0">
                <a:solidFill>
                  <a:srgbClr val="0070C0"/>
                </a:solidFill>
              </a:rPr>
            </a:br>
            <a:r>
              <a:rPr lang="en-US" dirty="0"/>
              <a:t>Calling the first signature uses the default sort order:</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("brown-", "bear-");</a:t>
            </a:r>
            <a:br>
              <a:rPr lang="en-US" dirty="0">
                <a:solidFill>
                  <a:srgbClr val="0070C0"/>
                </a:solidFill>
              </a:rPr>
            </a:br>
            <a:r>
              <a:rPr lang="en-US" dirty="0" err="1">
                <a:solidFill>
                  <a:srgbClr val="0070C0"/>
                </a:solidFill>
              </a:rPr>
              <a:t>s.sorted</a:t>
            </a: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bear-brown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83</a:t>
            </a:fld>
            <a:endParaRPr lang="fr-FR"/>
          </a:p>
        </p:txBody>
      </p:sp>
    </p:spTree>
    <p:extLst>
      <p:ext uri="{BB962C8B-B14F-4D97-AF65-F5344CB8AC3E}">
        <p14:creationId xmlns:p14="http://schemas.microsoft.com/office/powerpoint/2010/main" val="29464062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3-6- </a:t>
            </a:r>
            <a:r>
              <a:rPr lang="en-US" b="1" i="1" dirty="0">
                <a:solidFill>
                  <a:srgbClr val="0070C0"/>
                </a:solidFill>
              </a:rPr>
              <a:t>sorted()</a:t>
            </a:r>
            <a:r>
              <a:rPr lang="en-US" b="1" i="1" dirty="0"/>
              <a:t/>
            </a:r>
            <a:br>
              <a:rPr lang="en-US" b="1" i="1" dirty="0"/>
            </a:br>
            <a:r>
              <a:rPr lang="en-US" dirty="0">
                <a:solidFill>
                  <a:srgbClr val="0070C0"/>
                </a:solidFill>
              </a:rPr>
              <a:t>Stream&lt;String&gt; s = </a:t>
            </a:r>
            <a:r>
              <a:rPr lang="en-US" dirty="0" err="1">
                <a:solidFill>
                  <a:srgbClr val="0070C0"/>
                </a:solidFill>
              </a:rPr>
              <a:t>Stream.of</a:t>
            </a:r>
            <a:r>
              <a:rPr lang="en-US" dirty="0">
                <a:solidFill>
                  <a:srgbClr val="0070C0"/>
                </a:solidFill>
              </a:rPr>
              <a:t>("brown bear-", "grizzly-");</a:t>
            </a:r>
            <a:br>
              <a:rPr lang="en-US" dirty="0">
                <a:solidFill>
                  <a:srgbClr val="0070C0"/>
                </a:solidFill>
              </a:rPr>
            </a:br>
            <a:r>
              <a:rPr lang="en-US" dirty="0" err="1">
                <a:solidFill>
                  <a:srgbClr val="0070C0"/>
                </a:solidFill>
              </a:rPr>
              <a:t>s.sorted</a:t>
            </a:r>
            <a:r>
              <a:rPr lang="en-US" dirty="0">
                <a:solidFill>
                  <a:srgbClr val="0070C0"/>
                </a:solidFill>
              </a:rPr>
              <a:t>(</a:t>
            </a:r>
            <a:r>
              <a:rPr lang="en-US" dirty="0" err="1">
                <a:solidFill>
                  <a:srgbClr val="0070C0"/>
                </a:solidFill>
              </a:rPr>
              <a:t>Comparator.reverseOrder</a:t>
            </a:r>
            <a:r>
              <a:rPr lang="en-US" dirty="0">
                <a:solidFill>
                  <a:srgbClr val="0070C0"/>
                </a:solidFill>
              </a:rPr>
              <a:t>())</a:t>
            </a:r>
            <a:br>
              <a:rPr lang="en-US" dirty="0">
                <a:solidFill>
                  <a:srgbClr val="0070C0"/>
                </a:solidFill>
              </a:rPr>
            </a:b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grizzly-brown bear</a:t>
            </a:r>
          </a:p>
          <a:p>
            <a:r>
              <a:rPr lang="en-US" dirty="0"/>
              <a:t>Here we passed a Comparator to specify that we want to sort in the reverse of natural sort order. Ready for a tricky one? </a:t>
            </a:r>
          </a:p>
          <a:p>
            <a:r>
              <a:rPr lang="en-US" dirty="0"/>
              <a:t>Do you see why this doesn’t compile?</a:t>
            </a:r>
            <a:br>
              <a:rPr lang="en-US" dirty="0"/>
            </a:br>
            <a:r>
              <a:rPr lang="en-US" dirty="0" err="1">
                <a:solidFill>
                  <a:srgbClr val="0070C0"/>
                </a:solidFill>
              </a:rPr>
              <a:t>s.sorted</a:t>
            </a:r>
            <a:r>
              <a:rPr lang="en-US" dirty="0">
                <a:solidFill>
                  <a:srgbClr val="0070C0"/>
                </a:solidFill>
              </a:rPr>
              <a:t>(Comparator::</a:t>
            </a:r>
            <a:r>
              <a:rPr lang="en-US" dirty="0" err="1">
                <a:solidFill>
                  <a:srgbClr val="0070C0"/>
                </a:solidFill>
              </a:rPr>
              <a:t>reverseOrder</a:t>
            </a:r>
            <a:r>
              <a:rPr lang="en-US" dirty="0">
                <a:solidFill>
                  <a:srgbClr val="0070C0"/>
                </a:solidFill>
              </a:rPr>
              <a:t>); // DOES NOT COMPILE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84</a:t>
            </a:fld>
            <a:endParaRPr lang="fr-FR"/>
          </a:p>
        </p:txBody>
      </p:sp>
      <p:sp>
        <p:nvSpPr>
          <p:cNvPr id="6" name="ZoneTexte 5"/>
          <p:cNvSpPr txBox="1"/>
          <p:nvPr/>
        </p:nvSpPr>
        <p:spPr>
          <a:xfrm>
            <a:off x="9047018" y="2535381"/>
            <a:ext cx="2396836" cy="2862322"/>
          </a:xfrm>
          <a:prstGeom prst="rect">
            <a:avLst/>
          </a:prstGeom>
          <a:solidFill>
            <a:schemeClr val="bg1"/>
          </a:solidFill>
        </p:spPr>
        <p:txBody>
          <a:bodyPr wrap="square" rtlCol="0">
            <a:spAutoFit/>
          </a:bodyPr>
          <a:lstStyle/>
          <a:p>
            <a:r>
              <a:rPr lang="en-US" dirty="0"/>
              <a:t>It is a reference</a:t>
            </a:r>
            <a:br>
              <a:rPr lang="en-US" dirty="0"/>
            </a:br>
            <a:r>
              <a:rPr lang="en-US" dirty="0"/>
              <a:t>to a function that takes zero parameters and returns a Comparator. This is not compatible with the interface. This means that we have to use a method and not a method reference. </a:t>
            </a:r>
            <a:br>
              <a:rPr lang="en-US" dirty="0"/>
            </a:br>
            <a:endParaRPr lang="fr-FR" dirty="0"/>
          </a:p>
        </p:txBody>
      </p:sp>
    </p:spTree>
    <p:extLst>
      <p:ext uri="{BB962C8B-B14F-4D97-AF65-F5344CB8AC3E}">
        <p14:creationId xmlns:p14="http://schemas.microsoft.com/office/powerpoint/2010/main" val="58460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3-7- </a:t>
            </a:r>
            <a:r>
              <a:rPr lang="en-US" b="1" i="1" dirty="0">
                <a:solidFill>
                  <a:srgbClr val="0070C0"/>
                </a:solidFill>
              </a:rPr>
              <a:t>peek()</a:t>
            </a:r>
            <a:r>
              <a:rPr lang="en-US" b="1" i="1" dirty="0"/>
              <a:t/>
            </a:r>
            <a:br>
              <a:rPr lang="en-US" b="1" i="1" dirty="0"/>
            </a:br>
            <a:r>
              <a:rPr lang="en-US" dirty="0"/>
              <a:t>The peek() method is our final intermediate operation. It is useful for debugging because it allows us to perform a stream operation </a:t>
            </a:r>
            <a:r>
              <a:rPr lang="en-US" i="1" u="sng" dirty="0">
                <a:solidFill>
                  <a:srgbClr val="0070C0"/>
                </a:solidFill>
              </a:rPr>
              <a:t>without</a:t>
            </a:r>
            <a:r>
              <a:rPr lang="en-US" i="1" dirty="0">
                <a:solidFill>
                  <a:srgbClr val="0070C0"/>
                </a:solidFill>
              </a:rPr>
              <a:t> actually changing the stream</a:t>
            </a:r>
            <a:r>
              <a:rPr lang="en-US" dirty="0"/>
              <a:t>. The method signature is as follows:</a:t>
            </a:r>
            <a:br>
              <a:rPr lang="en-US" dirty="0"/>
            </a:br>
            <a:r>
              <a:rPr lang="en-US" b="1" dirty="0">
                <a:solidFill>
                  <a:srgbClr val="0070C0"/>
                </a:solidFill>
              </a:rPr>
              <a:t>Stream&lt;T&gt; peek(Consumer&lt;? super T&gt; action)</a:t>
            </a:r>
            <a:r>
              <a:rPr lang="en-US" dirty="0"/>
              <a:t/>
            </a:r>
            <a:br>
              <a:rPr lang="en-US" dirty="0"/>
            </a:br>
            <a:r>
              <a:rPr lang="en-US" dirty="0"/>
              <a:t>The most common use for peek() is to output the contents of the stream as it goes by.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85</a:t>
            </a:fld>
            <a:endParaRPr lang="fr-FR"/>
          </a:p>
        </p:txBody>
      </p:sp>
    </p:spTree>
    <p:extLst>
      <p:ext uri="{BB962C8B-B14F-4D97-AF65-F5344CB8AC3E}">
        <p14:creationId xmlns:p14="http://schemas.microsoft.com/office/powerpoint/2010/main" val="18398632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3-7- </a:t>
            </a:r>
            <a:r>
              <a:rPr lang="en-US" b="1" i="1" dirty="0">
                <a:solidFill>
                  <a:srgbClr val="0070C0"/>
                </a:solidFill>
              </a:rPr>
              <a:t>peek()</a:t>
            </a:r>
            <a:r>
              <a:rPr lang="en-US" b="1" i="1" dirty="0"/>
              <a:t/>
            </a:r>
            <a:br>
              <a:rPr lang="en-US" b="1" i="1" dirty="0"/>
            </a:br>
            <a:r>
              <a:rPr lang="en-US" dirty="0"/>
              <a:t>Suppose that we made a typo and counted bears beginning with the letter </a:t>
            </a:r>
            <a:r>
              <a:rPr lang="en-US" i="1" dirty="0"/>
              <a:t>g </a:t>
            </a:r>
            <a:r>
              <a:rPr lang="en-US" dirty="0"/>
              <a:t>instead of </a:t>
            </a:r>
            <a:r>
              <a:rPr lang="en-US" i="1" dirty="0"/>
              <a:t>b</a:t>
            </a:r>
            <a:r>
              <a:rPr lang="en-US" dirty="0"/>
              <a:t>. We are puzzled why the count is 1 instead of 2. We can add a peek() to find out why: </a:t>
            </a:r>
          </a:p>
          <a:p>
            <a:r>
              <a:rPr lang="en-US" dirty="0">
                <a:solidFill>
                  <a:srgbClr val="0070C0"/>
                </a:solidFill>
              </a:rPr>
              <a:t>Stream&lt;String&gt; stream = </a:t>
            </a:r>
            <a:r>
              <a:rPr lang="en-US" dirty="0" err="1">
                <a:solidFill>
                  <a:srgbClr val="0070C0"/>
                </a:solidFill>
              </a:rPr>
              <a:t>Stream.of</a:t>
            </a:r>
            <a:r>
              <a:rPr lang="en-US" dirty="0">
                <a:solidFill>
                  <a:srgbClr val="0070C0"/>
                </a:solidFill>
              </a:rPr>
              <a:t>("black bear", "brown bear", "grizzly");</a:t>
            </a:r>
            <a:br>
              <a:rPr lang="en-US" dirty="0">
                <a:solidFill>
                  <a:srgbClr val="0070C0"/>
                </a:solidFill>
              </a:rPr>
            </a:br>
            <a:r>
              <a:rPr lang="en-US" dirty="0">
                <a:solidFill>
                  <a:srgbClr val="0070C0"/>
                </a:solidFill>
              </a:rPr>
              <a:t>long count = </a:t>
            </a:r>
            <a:r>
              <a:rPr lang="en-US" dirty="0" err="1">
                <a:solidFill>
                  <a:srgbClr val="0070C0"/>
                </a:solidFill>
              </a:rPr>
              <a:t>stream.filter</a:t>
            </a:r>
            <a:r>
              <a:rPr lang="en-US" dirty="0">
                <a:solidFill>
                  <a:srgbClr val="0070C0"/>
                </a:solidFill>
              </a:rPr>
              <a:t>(s -&gt; </a:t>
            </a:r>
            <a:r>
              <a:rPr lang="en-US" dirty="0" err="1">
                <a:solidFill>
                  <a:srgbClr val="0070C0"/>
                </a:solidFill>
              </a:rPr>
              <a:t>s.startsWith</a:t>
            </a:r>
            <a:r>
              <a:rPr lang="en-US" dirty="0">
                <a:solidFill>
                  <a:srgbClr val="0070C0"/>
                </a:solidFill>
              </a:rPr>
              <a:t>("g"))</a:t>
            </a:r>
            <a:br>
              <a:rPr lang="en-US" dirty="0">
                <a:solidFill>
                  <a:srgbClr val="0070C0"/>
                </a:solidFill>
              </a:rPr>
            </a:br>
            <a:r>
              <a:rPr lang="en-US" dirty="0">
                <a:solidFill>
                  <a:srgbClr val="0070C0"/>
                </a:solidFill>
              </a:rPr>
              <a:t>.peek(</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).count(); // grizzly</a:t>
            </a:r>
            <a:br>
              <a:rPr lang="en-US" dirty="0">
                <a:solidFill>
                  <a:srgbClr val="0070C0"/>
                </a:solidFill>
              </a:rPr>
            </a:br>
            <a:r>
              <a:rPr lang="en-US" dirty="0" err="1">
                <a:solidFill>
                  <a:srgbClr val="0070C0"/>
                </a:solidFill>
              </a:rPr>
              <a:t>System.out.println</a:t>
            </a:r>
            <a:r>
              <a:rPr lang="en-US" dirty="0">
                <a:solidFill>
                  <a:srgbClr val="0070C0"/>
                </a:solidFill>
              </a:rPr>
              <a:t>(count); // 1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86</a:t>
            </a:fld>
            <a:endParaRPr lang="fr-FR"/>
          </a:p>
        </p:txBody>
      </p:sp>
      <p:sp>
        <p:nvSpPr>
          <p:cNvPr id="6" name="ZoneTexte 5"/>
          <p:cNvSpPr txBox="1"/>
          <p:nvPr/>
        </p:nvSpPr>
        <p:spPr>
          <a:xfrm>
            <a:off x="8257309" y="637309"/>
            <a:ext cx="3311235" cy="2585323"/>
          </a:xfrm>
          <a:prstGeom prst="rect">
            <a:avLst/>
          </a:prstGeom>
          <a:solidFill>
            <a:schemeClr val="bg1"/>
          </a:solidFill>
        </p:spPr>
        <p:txBody>
          <a:bodyPr wrap="square" rtlCol="0">
            <a:spAutoFit/>
          </a:bodyPr>
          <a:lstStyle/>
          <a:p>
            <a:r>
              <a:rPr lang="en-US" dirty="0"/>
              <a:t>When working with a Queue, peek()looks only at the first element.  </a:t>
            </a:r>
            <a:r>
              <a:rPr lang="en-US" dirty="0" err="1"/>
              <a:t>bIn</a:t>
            </a:r>
            <a:r>
              <a:rPr lang="en-US" dirty="0"/>
              <a:t> a stream, peek() looks at each element that goes through that part of the stream pipeline. It’s like having a worker take notes on how a particular step of the process is doing. </a:t>
            </a:r>
            <a:br>
              <a:rPr lang="en-US" dirty="0"/>
            </a:br>
            <a:endParaRPr lang="fr-FR" dirty="0"/>
          </a:p>
        </p:txBody>
      </p:sp>
    </p:spTree>
    <p:extLst>
      <p:ext uri="{BB962C8B-B14F-4D97-AF65-F5344CB8AC3E}">
        <p14:creationId xmlns:p14="http://schemas.microsoft.com/office/powerpoint/2010/main" val="17394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Streams allow you to use chaining and express what you want to accomplish rather than how to do so. Let’s say that we wanted to get the first two names alphabetically that are four characters long. </a:t>
            </a: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87</a:t>
            </a:fld>
            <a:endParaRPr lang="fr-FR"/>
          </a:p>
        </p:txBody>
      </p:sp>
      <p:sp>
        <p:nvSpPr>
          <p:cNvPr id="7" name="ZoneTexte 6"/>
          <p:cNvSpPr txBox="1"/>
          <p:nvPr/>
        </p:nvSpPr>
        <p:spPr>
          <a:xfrm>
            <a:off x="943429" y="1277257"/>
            <a:ext cx="6979539" cy="3139321"/>
          </a:xfrm>
          <a:prstGeom prst="rect">
            <a:avLst/>
          </a:prstGeom>
          <a:solidFill>
            <a:schemeClr val="bg1"/>
          </a:solidFill>
        </p:spPr>
        <p:txBody>
          <a:bodyPr wrap="none" rtlCol="0">
            <a:spAutoFit/>
          </a:bodyPr>
          <a:lstStyle/>
          <a:p>
            <a:r>
              <a:rPr lang="en-US" b="1" dirty="0">
                <a:solidFill>
                  <a:srgbClr val="FF0000"/>
                </a:solidFill>
              </a:rPr>
              <a:t>In Java 7</a:t>
            </a:r>
            <a:r>
              <a:rPr lang="en-US" dirty="0"/>
              <a:t>, we’d have to write something like the following:</a:t>
            </a:r>
            <a:br>
              <a:rPr lang="en-US" dirty="0"/>
            </a:br>
            <a:r>
              <a:rPr lang="en-US" b="1" dirty="0">
                <a:solidFill>
                  <a:srgbClr val="0070C0"/>
                </a:solidFill>
              </a:rPr>
              <a:t>List&lt;String&gt; list = </a:t>
            </a:r>
            <a:r>
              <a:rPr lang="en-US" b="1" dirty="0" err="1">
                <a:solidFill>
                  <a:srgbClr val="0070C0"/>
                </a:solidFill>
              </a:rPr>
              <a:t>Arrays.asList</a:t>
            </a:r>
            <a:r>
              <a:rPr lang="en-US" b="1" dirty="0">
                <a:solidFill>
                  <a:srgbClr val="0070C0"/>
                </a:solidFill>
              </a:rPr>
              <a:t>("Toby", "Anna", "Leroy", "Alex");</a:t>
            </a:r>
            <a:br>
              <a:rPr lang="en-US" b="1" dirty="0">
                <a:solidFill>
                  <a:srgbClr val="0070C0"/>
                </a:solidFill>
              </a:rPr>
            </a:br>
            <a:r>
              <a:rPr lang="en-US" b="1" dirty="0">
                <a:solidFill>
                  <a:srgbClr val="0070C0"/>
                </a:solidFill>
              </a:rPr>
              <a:t>List&lt;String&gt; filtered = new </a:t>
            </a:r>
            <a:r>
              <a:rPr lang="en-US" b="1" dirty="0" err="1">
                <a:solidFill>
                  <a:srgbClr val="0070C0"/>
                </a:solidFill>
              </a:rPr>
              <a:t>ArrayList</a:t>
            </a:r>
            <a:r>
              <a:rPr lang="en-US" b="1" dirty="0">
                <a:solidFill>
                  <a:srgbClr val="0070C0"/>
                </a:solidFill>
              </a:rPr>
              <a:t>&lt;&gt;();</a:t>
            </a:r>
            <a:br>
              <a:rPr lang="en-US" b="1" dirty="0">
                <a:solidFill>
                  <a:srgbClr val="0070C0"/>
                </a:solidFill>
              </a:rPr>
            </a:br>
            <a:r>
              <a:rPr lang="en-US" b="1" dirty="0">
                <a:solidFill>
                  <a:srgbClr val="0070C0"/>
                </a:solidFill>
              </a:rPr>
              <a:t>for (String name: list) {</a:t>
            </a:r>
            <a:br>
              <a:rPr lang="en-US" b="1" dirty="0">
                <a:solidFill>
                  <a:srgbClr val="0070C0"/>
                </a:solidFill>
              </a:rPr>
            </a:br>
            <a:r>
              <a:rPr lang="en-US" b="1" dirty="0">
                <a:solidFill>
                  <a:srgbClr val="0070C0"/>
                </a:solidFill>
              </a:rPr>
              <a:t>if (</a:t>
            </a:r>
            <a:r>
              <a:rPr lang="en-US" b="1" dirty="0" err="1">
                <a:solidFill>
                  <a:srgbClr val="0070C0"/>
                </a:solidFill>
              </a:rPr>
              <a:t>name.length</a:t>
            </a:r>
            <a:r>
              <a:rPr lang="en-US" b="1" dirty="0">
                <a:solidFill>
                  <a:srgbClr val="0070C0"/>
                </a:solidFill>
              </a:rPr>
              <a:t>() == 4) </a:t>
            </a:r>
            <a:r>
              <a:rPr lang="en-US" b="1" dirty="0" err="1">
                <a:solidFill>
                  <a:srgbClr val="0070C0"/>
                </a:solidFill>
              </a:rPr>
              <a:t>filtered.add</a:t>
            </a:r>
            <a:r>
              <a:rPr lang="en-US" b="1" dirty="0">
                <a:solidFill>
                  <a:srgbClr val="0070C0"/>
                </a:solidFill>
              </a:rPr>
              <a:t>(name);</a:t>
            </a:r>
            <a:br>
              <a:rPr lang="en-US" b="1" dirty="0">
                <a:solidFill>
                  <a:srgbClr val="0070C0"/>
                </a:solidFill>
              </a:rPr>
            </a:br>
            <a:r>
              <a:rPr lang="en-US" b="1" dirty="0">
                <a:solidFill>
                  <a:srgbClr val="0070C0"/>
                </a:solidFill>
              </a:rPr>
              <a:t>}</a:t>
            </a:r>
            <a:br>
              <a:rPr lang="en-US" b="1" dirty="0">
                <a:solidFill>
                  <a:srgbClr val="0070C0"/>
                </a:solidFill>
              </a:rPr>
            </a:br>
            <a:r>
              <a:rPr lang="en-US" b="1" dirty="0" err="1">
                <a:solidFill>
                  <a:srgbClr val="0070C0"/>
                </a:solidFill>
              </a:rPr>
              <a:t>Collections.sort</a:t>
            </a:r>
            <a:r>
              <a:rPr lang="en-US" b="1" dirty="0">
                <a:solidFill>
                  <a:srgbClr val="0070C0"/>
                </a:solidFill>
              </a:rPr>
              <a:t>(filtered);</a:t>
            </a:r>
            <a:br>
              <a:rPr lang="en-US" b="1" dirty="0">
                <a:solidFill>
                  <a:srgbClr val="0070C0"/>
                </a:solidFill>
              </a:rPr>
            </a:br>
            <a:r>
              <a:rPr lang="en-US" b="1" dirty="0">
                <a:solidFill>
                  <a:srgbClr val="0070C0"/>
                </a:solidFill>
              </a:rPr>
              <a:t>Iterator&lt;String&gt; </a:t>
            </a:r>
            <a:r>
              <a:rPr lang="en-US" b="1" dirty="0" err="1">
                <a:solidFill>
                  <a:srgbClr val="0070C0"/>
                </a:solidFill>
              </a:rPr>
              <a:t>iter</a:t>
            </a:r>
            <a:r>
              <a:rPr lang="en-US" b="1" dirty="0">
                <a:solidFill>
                  <a:srgbClr val="0070C0"/>
                </a:solidFill>
              </a:rPr>
              <a:t> = </a:t>
            </a:r>
            <a:r>
              <a:rPr lang="en-US" b="1" dirty="0" err="1">
                <a:solidFill>
                  <a:srgbClr val="0070C0"/>
                </a:solidFill>
              </a:rPr>
              <a:t>filtered.iterator</a:t>
            </a:r>
            <a:r>
              <a:rPr lang="en-US" b="1" dirty="0">
                <a:solidFill>
                  <a:srgbClr val="0070C0"/>
                </a:solidFill>
              </a:rPr>
              <a:t>(); </a:t>
            </a:r>
          </a:p>
          <a:p>
            <a:r>
              <a:rPr lang="en-US" b="1" dirty="0">
                <a:solidFill>
                  <a:srgbClr val="0070C0"/>
                </a:solidFill>
              </a:rPr>
              <a:t>      </a:t>
            </a:r>
            <a:r>
              <a:rPr lang="fr-FR" b="1" dirty="0">
                <a:solidFill>
                  <a:srgbClr val="0070C0"/>
                </a:solidFill>
              </a:rPr>
              <a:t>if (</a:t>
            </a:r>
            <a:r>
              <a:rPr lang="fr-FR" b="1" dirty="0" err="1">
                <a:solidFill>
                  <a:srgbClr val="0070C0"/>
                </a:solidFill>
              </a:rPr>
              <a:t>iter.hasNext</a:t>
            </a:r>
            <a:r>
              <a:rPr lang="fr-FR" b="1" dirty="0">
                <a:solidFill>
                  <a:srgbClr val="0070C0"/>
                </a:solidFill>
              </a:rPr>
              <a:t>()) </a:t>
            </a:r>
            <a:r>
              <a:rPr lang="fr-FR" b="1" dirty="0" err="1">
                <a:solidFill>
                  <a:srgbClr val="0070C0"/>
                </a:solidFill>
              </a:rPr>
              <a:t>System.out.println</a:t>
            </a:r>
            <a:r>
              <a:rPr lang="fr-FR" b="1" dirty="0">
                <a:solidFill>
                  <a:srgbClr val="0070C0"/>
                </a:solidFill>
              </a:rPr>
              <a:t>(</a:t>
            </a:r>
            <a:r>
              <a:rPr lang="fr-FR" b="1" dirty="0" err="1">
                <a:solidFill>
                  <a:srgbClr val="0070C0"/>
                </a:solidFill>
              </a:rPr>
              <a:t>iter.next</a:t>
            </a:r>
            <a:r>
              <a:rPr lang="fr-FR" b="1" dirty="0">
                <a:solidFill>
                  <a:srgbClr val="0070C0"/>
                </a:solidFill>
              </a:rPr>
              <a:t>());</a:t>
            </a:r>
            <a:br>
              <a:rPr lang="fr-FR" b="1" dirty="0">
                <a:solidFill>
                  <a:srgbClr val="0070C0"/>
                </a:solidFill>
              </a:rPr>
            </a:br>
            <a:r>
              <a:rPr lang="fr-FR" b="1" dirty="0">
                <a:solidFill>
                  <a:srgbClr val="0070C0"/>
                </a:solidFill>
              </a:rPr>
              <a:t>      if (</a:t>
            </a:r>
            <a:r>
              <a:rPr lang="fr-FR" b="1" dirty="0" err="1">
                <a:solidFill>
                  <a:srgbClr val="0070C0"/>
                </a:solidFill>
              </a:rPr>
              <a:t>iter.hasNext</a:t>
            </a:r>
            <a:r>
              <a:rPr lang="fr-FR" b="1" dirty="0">
                <a:solidFill>
                  <a:srgbClr val="0070C0"/>
                </a:solidFill>
              </a:rPr>
              <a:t>()) </a:t>
            </a:r>
            <a:r>
              <a:rPr lang="fr-FR" b="1" dirty="0" err="1">
                <a:solidFill>
                  <a:srgbClr val="0070C0"/>
                </a:solidFill>
              </a:rPr>
              <a:t>System.out.println</a:t>
            </a:r>
            <a:r>
              <a:rPr lang="fr-FR" b="1" dirty="0">
                <a:solidFill>
                  <a:srgbClr val="0070C0"/>
                </a:solidFill>
              </a:rPr>
              <a:t>(</a:t>
            </a:r>
            <a:r>
              <a:rPr lang="fr-FR" b="1" dirty="0" err="1">
                <a:solidFill>
                  <a:srgbClr val="0070C0"/>
                </a:solidFill>
              </a:rPr>
              <a:t>iter.next</a:t>
            </a:r>
            <a:r>
              <a:rPr lang="fr-FR" b="1" dirty="0">
                <a:solidFill>
                  <a:srgbClr val="0070C0"/>
                </a:solidFill>
              </a:rPr>
              <a:t>()); </a:t>
            </a:r>
            <a:endParaRPr lang="fr-FR" b="1" i="1" dirty="0">
              <a:solidFill>
                <a:srgbClr val="0070C0"/>
              </a:solidFill>
            </a:endParaRPr>
          </a:p>
          <a:p>
            <a:endParaRPr lang="fr-FR" dirty="0"/>
          </a:p>
        </p:txBody>
      </p:sp>
      <p:sp>
        <p:nvSpPr>
          <p:cNvPr id="8" name="ZoneTexte 7"/>
          <p:cNvSpPr txBox="1"/>
          <p:nvPr/>
        </p:nvSpPr>
        <p:spPr>
          <a:xfrm>
            <a:off x="5310395" y="4620884"/>
            <a:ext cx="6222794" cy="1477328"/>
          </a:xfrm>
          <a:prstGeom prst="rect">
            <a:avLst/>
          </a:prstGeom>
          <a:solidFill>
            <a:schemeClr val="bg1"/>
          </a:solidFill>
        </p:spPr>
        <p:txBody>
          <a:bodyPr wrap="none" rtlCol="0">
            <a:spAutoFit/>
          </a:bodyPr>
          <a:lstStyle/>
          <a:p>
            <a:r>
              <a:rPr lang="fr-FR" b="1" dirty="0">
                <a:solidFill>
                  <a:srgbClr val="FF0000"/>
                </a:solidFill>
              </a:rPr>
              <a:t>In Java 8</a:t>
            </a:r>
            <a:r>
              <a:rPr lang="fr-FR" dirty="0"/>
              <a:t>, the </a:t>
            </a:r>
            <a:r>
              <a:rPr lang="fr-FR" dirty="0" err="1"/>
              <a:t>equivalent</a:t>
            </a:r>
            <a:r>
              <a:rPr lang="fr-FR" dirty="0"/>
              <a:t> code </a:t>
            </a:r>
            <a:r>
              <a:rPr lang="fr-FR" dirty="0" err="1"/>
              <a:t>is</a:t>
            </a:r>
            <a:r>
              <a:rPr lang="fr-FR" dirty="0"/>
              <a:t> as </a:t>
            </a:r>
            <a:r>
              <a:rPr lang="fr-FR" dirty="0" err="1"/>
              <a:t>follows</a:t>
            </a:r>
            <a:r>
              <a:rPr lang="fr-FR" dirty="0"/>
              <a:t>:</a:t>
            </a:r>
            <a:br>
              <a:rPr lang="fr-FR" dirty="0"/>
            </a:br>
            <a:r>
              <a:rPr lang="fr-FR" dirty="0"/>
              <a:t>List&lt;String&gt; </a:t>
            </a:r>
            <a:r>
              <a:rPr lang="fr-FR" dirty="0" err="1"/>
              <a:t>list</a:t>
            </a:r>
            <a:r>
              <a:rPr lang="fr-FR" dirty="0"/>
              <a:t> = </a:t>
            </a:r>
            <a:r>
              <a:rPr lang="fr-FR" dirty="0" err="1"/>
              <a:t>Arrays.asList</a:t>
            </a:r>
            <a:r>
              <a:rPr lang="fr-FR" dirty="0"/>
              <a:t>("</a:t>
            </a:r>
            <a:r>
              <a:rPr lang="fr-FR" dirty="0" err="1"/>
              <a:t>Toby</a:t>
            </a:r>
            <a:r>
              <a:rPr lang="fr-FR" dirty="0"/>
              <a:t>", "Anna", "Leroy", "Alex");</a:t>
            </a:r>
            <a:br>
              <a:rPr lang="fr-FR" dirty="0"/>
            </a:br>
            <a:r>
              <a:rPr lang="fr-FR" dirty="0" err="1"/>
              <a:t>list.stream</a:t>
            </a:r>
            <a:r>
              <a:rPr lang="fr-FR" dirty="0"/>
              <a:t>().</a:t>
            </a:r>
            <a:r>
              <a:rPr lang="fr-FR" dirty="0" err="1"/>
              <a:t>filter</a:t>
            </a:r>
            <a:r>
              <a:rPr lang="fr-FR" dirty="0"/>
              <a:t>(n -&gt; </a:t>
            </a:r>
            <a:r>
              <a:rPr lang="fr-FR" dirty="0" err="1"/>
              <a:t>n.length</a:t>
            </a:r>
            <a:r>
              <a:rPr lang="fr-FR" dirty="0"/>
              <a:t>() == 4).</a:t>
            </a:r>
            <a:r>
              <a:rPr lang="fr-FR" dirty="0" err="1"/>
              <a:t>sorted</a:t>
            </a:r>
            <a:r>
              <a:rPr lang="fr-FR" dirty="0"/>
              <a:t>()</a:t>
            </a:r>
            <a:br>
              <a:rPr lang="fr-FR" dirty="0"/>
            </a:br>
            <a:r>
              <a:rPr lang="fr-FR" dirty="0"/>
              <a:t>.</a:t>
            </a:r>
            <a:r>
              <a:rPr lang="fr-FR" dirty="0" err="1"/>
              <a:t>limit</a:t>
            </a:r>
            <a:r>
              <a:rPr lang="fr-FR" dirty="0"/>
              <a:t>(2).</a:t>
            </a:r>
            <a:r>
              <a:rPr lang="fr-FR" dirty="0" err="1"/>
              <a:t>forEach</a:t>
            </a:r>
            <a:r>
              <a:rPr lang="fr-FR" dirty="0"/>
              <a:t>(</a:t>
            </a:r>
            <a:r>
              <a:rPr lang="fr-FR" dirty="0" err="1"/>
              <a:t>System.out</a:t>
            </a:r>
            <a:r>
              <a:rPr lang="fr-FR" dirty="0"/>
              <a:t>::</a:t>
            </a:r>
            <a:r>
              <a:rPr lang="fr-FR" dirty="0" err="1"/>
              <a:t>println</a:t>
            </a:r>
            <a:r>
              <a:rPr lang="fr-FR" dirty="0"/>
              <a:t>); </a:t>
            </a:r>
            <a:br>
              <a:rPr lang="fr-FR" dirty="0"/>
            </a:br>
            <a:endParaRPr lang="fr-FR" dirty="0"/>
          </a:p>
        </p:txBody>
      </p:sp>
    </p:spTree>
    <p:extLst>
      <p:ext uri="{BB962C8B-B14F-4D97-AF65-F5344CB8AC3E}">
        <p14:creationId xmlns:p14="http://schemas.microsoft.com/office/powerpoint/2010/main" val="345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Figure 4.5 shows how each intermediate operation in the pipeline feeds into the next. </a:t>
            </a:r>
            <a:br>
              <a:rPr lang="en-US" dirty="0"/>
            </a:br>
            <a:endParaRPr lang="en-US"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88</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4086225"/>
            <a:ext cx="70866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9435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What do you think the following does?</a:t>
            </a:r>
            <a:br>
              <a:rPr lang="en-US" dirty="0"/>
            </a:br>
            <a:r>
              <a:rPr lang="en-US" dirty="0" err="1">
                <a:solidFill>
                  <a:srgbClr val="0070C0"/>
                </a:solidFill>
              </a:rPr>
              <a:t>Stream.generate</a:t>
            </a:r>
            <a:r>
              <a:rPr lang="en-US" dirty="0">
                <a:solidFill>
                  <a:srgbClr val="0070C0"/>
                </a:solidFill>
              </a:rPr>
              <a:t>(() -&gt; "Elsa")</a:t>
            </a:r>
            <a:br>
              <a:rPr lang="en-US" dirty="0">
                <a:solidFill>
                  <a:srgbClr val="0070C0"/>
                </a:solidFill>
              </a:rPr>
            </a:br>
            <a:r>
              <a:rPr lang="en-US" dirty="0">
                <a:solidFill>
                  <a:srgbClr val="0070C0"/>
                </a:solidFill>
              </a:rPr>
              <a:t>.filter(n -&gt; </a:t>
            </a:r>
            <a:r>
              <a:rPr lang="en-US" dirty="0" err="1">
                <a:solidFill>
                  <a:srgbClr val="0070C0"/>
                </a:solidFill>
              </a:rPr>
              <a:t>n.length</a:t>
            </a:r>
            <a:r>
              <a:rPr lang="en-US" dirty="0">
                <a:solidFill>
                  <a:srgbClr val="0070C0"/>
                </a:solidFill>
              </a:rPr>
              <a:t>() == 4)</a:t>
            </a:r>
            <a:br>
              <a:rPr lang="en-US" dirty="0">
                <a:solidFill>
                  <a:srgbClr val="0070C0"/>
                </a:solidFill>
              </a:rPr>
            </a:br>
            <a:r>
              <a:rPr lang="en-US" dirty="0">
                <a:solidFill>
                  <a:srgbClr val="0070C0"/>
                </a:solidFill>
              </a:rPr>
              <a:t>.sorted()</a:t>
            </a:r>
            <a:br>
              <a:rPr lang="en-US" dirty="0">
                <a:solidFill>
                  <a:srgbClr val="0070C0"/>
                </a:solidFill>
              </a:rPr>
            </a:br>
            <a:r>
              <a:rPr lang="en-US" dirty="0">
                <a:solidFill>
                  <a:srgbClr val="0070C0"/>
                </a:solidFill>
              </a:rPr>
              <a:t>.limit(2)</a:t>
            </a:r>
            <a:br>
              <a:rPr lang="en-US" dirty="0">
                <a:solidFill>
                  <a:srgbClr val="0070C0"/>
                </a:solidFill>
              </a:rPr>
            </a:b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br>
              <a:rPr lang="en-US" dirty="0">
                <a:solidFill>
                  <a:srgbClr val="0070C0"/>
                </a:solidFill>
              </a:rPr>
            </a:br>
            <a:r>
              <a:rPr lang="en-US" dirty="0">
                <a:solidFill>
                  <a:srgbClr val="0070C0"/>
                </a:solidFill>
              </a:rPr>
              <a:t/>
            </a:r>
            <a:br>
              <a:rPr lang="en-US" dirty="0">
                <a:solidFill>
                  <a:srgbClr val="0070C0"/>
                </a:solidFill>
              </a:rPr>
            </a:br>
            <a:endParaRPr lang="en-US"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89</a:t>
            </a:fld>
            <a:endParaRPr lang="fr-FR"/>
          </a:p>
        </p:txBody>
      </p:sp>
      <p:sp>
        <p:nvSpPr>
          <p:cNvPr id="6" name="ZoneTexte 5"/>
          <p:cNvSpPr txBox="1"/>
          <p:nvPr/>
        </p:nvSpPr>
        <p:spPr>
          <a:xfrm>
            <a:off x="6954980" y="3283527"/>
            <a:ext cx="4073238" cy="2215991"/>
          </a:xfrm>
          <a:prstGeom prst="rect">
            <a:avLst/>
          </a:prstGeom>
          <a:noFill/>
        </p:spPr>
        <p:txBody>
          <a:bodyPr wrap="square" rtlCol="0">
            <a:spAutoFit/>
          </a:bodyPr>
          <a:lstStyle/>
          <a:p>
            <a:r>
              <a:rPr lang="fr-FR" sz="2400" dirty="0" err="1">
                <a:solidFill>
                  <a:srgbClr val="0070C0"/>
                </a:solidFill>
              </a:rPr>
              <a:t>Stream.generate</a:t>
            </a:r>
            <a:r>
              <a:rPr lang="fr-FR" sz="2400" dirty="0">
                <a:solidFill>
                  <a:srgbClr val="0070C0"/>
                </a:solidFill>
              </a:rPr>
              <a:t>(() -&gt; "Elsa")</a:t>
            </a:r>
            <a:br>
              <a:rPr lang="fr-FR" sz="2400" dirty="0">
                <a:solidFill>
                  <a:srgbClr val="0070C0"/>
                </a:solidFill>
              </a:rPr>
            </a:br>
            <a:r>
              <a:rPr lang="fr-FR" sz="2400" dirty="0">
                <a:solidFill>
                  <a:srgbClr val="0070C0"/>
                </a:solidFill>
              </a:rPr>
              <a:t>.</a:t>
            </a:r>
            <a:r>
              <a:rPr lang="fr-FR" sz="2400" dirty="0" err="1">
                <a:solidFill>
                  <a:srgbClr val="0070C0"/>
                </a:solidFill>
              </a:rPr>
              <a:t>filter</a:t>
            </a:r>
            <a:r>
              <a:rPr lang="fr-FR" sz="2400" dirty="0">
                <a:solidFill>
                  <a:srgbClr val="0070C0"/>
                </a:solidFill>
              </a:rPr>
              <a:t>(n -&gt; </a:t>
            </a:r>
            <a:r>
              <a:rPr lang="fr-FR" sz="2400" dirty="0" err="1">
                <a:solidFill>
                  <a:srgbClr val="0070C0"/>
                </a:solidFill>
              </a:rPr>
              <a:t>n.length</a:t>
            </a:r>
            <a:r>
              <a:rPr lang="fr-FR" sz="2400" dirty="0">
                <a:solidFill>
                  <a:srgbClr val="0070C0"/>
                </a:solidFill>
              </a:rPr>
              <a:t>() == 4)</a:t>
            </a:r>
            <a:br>
              <a:rPr lang="fr-FR" sz="2400" dirty="0">
                <a:solidFill>
                  <a:srgbClr val="0070C0"/>
                </a:solidFill>
              </a:rPr>
            </a:br>
            <a:r>
              <a:rPr lang="fr-FR" sz="2400" dirty="0">
                <a:solidFill>
                  <a:srgbClr val="0070C0"/>
                </a:solidFill>
              </a:rPr>
              <a:t>.</a:t>
            </a:r>
            <a:r>
              <a:rPr lang="fr-FR" sz="2400" dirty="0" err="1">
                <a:solidFill>
                  <a:srgbClr val="0070C0"/>
                </a:solidFill>
              </a:rPr>
              <a:t>limit</a:t>
            </a:r>
            <a:r>
              <a:rPr lang="fr-FR" sz="2400" dirty="0">
                <a:solidFill>
                  <a:srgbClr val="0070C0"/>
                </a:solidFill>
              </a:rPr>
              <a:t>(2)</a:t>
            </a:r>
            <a:br>
              <a:rPr lang="fr-FR" sz="2400" dirty="0">
                <a:solidFill>
                  <a:srgbClr val="0070C0"/>
                </a:solidFill>
              </a:rPr>
            </a:br>
            <a:r>
              <a:rPr lang="fr-FR" sz="2400" dirty="0">
                <a:solidFill>
                  <a:srgbClr val="0070C0"/>
                </a:solidFill>
              </a:rPr>
              <a:t>.</a:t>
            </a:r>
            <a:r>
              <a:rPr lang="fr-FR" sz="2400" dirty="0" err="1">
                <a:solidFill>
                  <a:srgbClr val="0070C0"/>
                </a:solidFill>
              </a:rPr>
              <a:t>sorted</a:t>
            </a:r>
            <a:r>
              <a:rPr lang="fr-FR" sz="2400" dirty="0">
                <a:solidFill>
                  <a:srgbClr val="0070C0"/>
                </a:solidFill>
              </a:rPr>
              <a:t>()</a:t>
            </a:r>
            <a:br>
              <a:rPr lang="fr-FR" sz="2400" dirty="0">
                <a:solidFill>
                  <a:srgbClr val="0070C0"/>
                </a:solidFill>
              </a:rPr>
            </a:br>
            <a:r>
              <a:rPr lang="fr-FR" sz="2400" dirty="0">
                <a:solidFill>
                  <a:srgbClr val="0070C0"/>
                </a:solidFill>
              </a:rPr>
              <a:t>.</a:t>
            </a:r>
            <a:r>
              <a:rPr lang="fr-FR" sz="2400" dirty="0" err="1">
                <a:solidFill>
                  <a:srgbClr val="0070C0"/>
                </a:solidFill>
              </a:rPr>
              <a:t>forEach</a:t>
            </a:r>
            <a:r>
              <a:rPr lang="fr-FR" sz="2400" dirty="0">
                <a:solidFill>
                  <a:srgbClr val="0070C0"/>
                </a:solidFill>
              </a:rPr>
              <a:t>(</a:t>
            </a:r>
            <a:r>
              <a:rPr lang="fr-FR" sz="2400" dirty="0" err="1">
                <a:solidFill>
                  <a:srgbClr val="0070C0"/>
                </a:solidFill>
              </a:rPr>
              <a:t>System.out</a:t>
            </a:r>
            <a:r>
              <a:rPr lang="fr-FR" sz="2400" dirty="0">
                <a:solidFill>
                  <a:srgbClr val="0070C0"/>
                </a:solidFill>
              </a:rPr>
              <a:t>::</a:t>
            </a:r>
            <a:r>
              <a:rPr lang="fr-FR" sz="2400" dirty="0" err="1">
                <a:solidFill>
                  <a:srgbClr val="0070C0"/>
                </a:solidFill>
              </a:rPr>
              <a:t>println</a:t>
            </a:r>
            <a:r>
              <a:rPr lang="fr-FR" sz="2400" dirty="0">
                <a:solidFill>
                  <a:srgbClr val="0070C0"/>
                </a:solidFill>
              </a:rPr>
              <a:t>); </a:t>
            </a:r>
            <a:r>
              <a:rPr lang="fr-FR" dirty="0">
                <a:solidFill>
                  <a:srgbClr val="0070C0"/>
                </a:solidFill>
              </a:rPr>
              <a:t/>
            </a:r>
            <a:br>
              <a:rPr lang="fr-FR" dirty="0">
                <a:solidFill>
                  <a:srgbClr val="0070C0"/>
                </a:solidFill>
              </a:rPr>
            </a:br>
            <a:endParaRPr lang="fr-FR" dirty="0">
              <a:solidFill>
                <a:srgbClr val="0070C0"/>
              </a:solidFill>
            </a:endParaRPr>
          </a:p>
        </p:txBody>
      </p:sp>
      <p:sp>
        <p:nvSpPr>
          <p:cNvPr id="7" name="ZoneTexte 6"/>
          <p:cNvSpPr txBox="1"/>
          <p:nvPr/>
        </p:nvSpPr>
        <p:spPr>
          <a:xfrm>
            <a:off x="1191491" y="5167009"/>
            <a:ext cx="4488873" cy="1200329"/>
          </a:xfrm>
          <a:prstGeom prst="rect">
            <a:avLst/>
          </a:prstGeom>
          <a:noFill/>
        </p:spPr>
        <p:txBody>
          <a:bodyPr wrap="square" rtlCol="0">
            <a:spAutoFit/>
          </a:bodyPr>
          <a:lstStyle/>
          <a:p>
            <a:r>
              <a:rPr lang="en-US" dirty="0"/>
              <a:t>It actually hangs until you kill the program or it throws an exception after running out</a:t>
            </a:r>
            <a:br>
              <a:rPr lang="en-US" dirty="0"/>
            </a:br>
            <a:r>
              <a:rPr lang="en-US" dirty="0"/>
              <a:t>of memory. </a:t>
            </a:r>
            <a:br>
              <a:rPr lang="en-US" dirty="0"/>
            </a:br>
            <a:endParaRPr lang="fr-FR" dirty="0"/>
          </a:p>
        </p:txBody>
      </p:sp>
      <p:sp>
        <p:nvSpPr>
          <p:cNvPr id="9" name="ZoneTexte 8"/>
          <p:cNvSpPr txBox="1"/>
          <p:nvPr/>
        </p:nvSpPr>
        <p:spPr>
          <a:xfrm>
            <a:off x="6747162" y="5167009"/>
            <a:ext cx="4488873" cy="646331"/>
          </a:xfrm>
          <a:prstGeom prst="rect">
            <a:avLst/>
          </a:prstGeom>
          <a:noFill/>
        </p:spPr>
        <p:txBody>
          <a:bodyPr wrap="square" rtlCol="0">
            <a:spAutoFit/>
          </a:bodyPr>
          <a:lstStyle/>
          <a:p>
            <a:r>
              <a:rPr lang="en-US" dirty="0"/>
              <a:t>This one prints Elsa twice. </a:t>
            </a:r>
            <a:br>
              <a:rPr lang="en-US" dirty="0"/>
            </a:br>
            <a:endParaRPr lang="fr-FR" dirty="0"/>
          </a:p>
        </p:txBody>
      </p:sp>
    </p:spTree>
    <p:extLst>
      <p:ext uri="{BB962C8B-B14F-4D97-AF65-F5344CB8AC3E}">
        <p14:creationId xmlns:p14="http://schemas.microsoft.com/office/powerpoint/2010/main" val="188651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Many other functional interfaces are defined in the </a:t>
            </a:r>
            <a:r>
              <a:rPr lang="en-US" b="1" dirty="0" err="1">
                <a:solidFill>
                  <a:srgbClr val="0070C0"/>
                </a:solidFill>
              </a:rPr>
              <a:t>java.util.function</a:t>
            </a:r>
            <a:r>
              <a:rPr lang="en-US" dirty="0"/>
              <a:t> package. They are for working with </a:t>
            </a:r>
            <a:r>
              <a:rPr lang="en-US" b="1" dirty="0"/>
              <a:t>primitives</a:t>
            </a:r>
            <a:r>
              <a:rPr lang="en-US" dirty="0"/>
              <a:t>, which you’ll see later in the chapter. </a:t>
            </a:r>
          </a:p>
          <a:p>
            <a:r>
              <a:rPr lang="en-US" dirty="0"/>
              <a:t>You do need to memorize this table. We will give you lots of practice in this section to help make this memorable. </a:t>
            </a:r>
          </a:p>
          <a:p>
            <a:r>
              <a:rPr lang="en-US" dirty="0"/>
              <a:t>Let’s look at how to implement each of these interfaces. Since both </a:t>
            </a:r>
            <a:r>
              <a:rPr lang="en-US" b="1" dirty="0">
                <a:solidFill>
                  <a:srgbClr val="0070C0"/>
                </a:solidFill>
              </a:rPr>
              <a:t>lambdas </a:t>
            </a:r>
            <a:r>
              <a:rPr lang="en-US" dirty="0"/>
              <a:t>and </a:t>
            </a:r>
            <a:r>
              <a:rPr lang="en-US" b="1" dirty="0">
                <a:solidFill>
                  <a:srgbClr val="0070C0"/>
                </a:solidFill>
              </a:rPr>
              <a:t>method references </a:t>
            </a:r>
            <a:r>
              <a:rPr lang="en-US" dirty="0"/>
              <a:t>show up all over, we show an implementation using both where possible. </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a:t>
            </a:fld>
            <a:endParaRPr lang="fr-FR"/>
          </a:p>
        </p:txBody>
      </p:sp>
      <p:sp>
        <p:nvSpPr>
          <p:cNvPr id="6" name="Espace réservé du pied de page 3"/>
          <p:cNvSpPr>
            <a:spLocks noGrp="1"/>
          </p:cNvSpPr>
          <p:nvPr>
            <p:ph type="ftr" sz="quarter" idx="11"/>
          </p:nvPr>
        </p:nvSpPr>
        <p:spPr>
          <a:xfrm>
            <a:off x="1295401" y="5969000"/>
            <a:ext cx="7305900" cy="279400"/>
          </a:xfrm>
        </p:spPr>
        <p:txBody>
          <a:bodyPr/>
          <a:lstStyle/>
          <a:p>
            <a:r>
              <a:rPr lang="fr-FR" dirty="0" err="1"/>
              <a:t>Chapter</a:t>
            </a:r>
            <a:r>
              <a:rPr lang="fr-FR" dirty="0"/>
              <a:t> </a:t>
            </a:r>
            <a:r>
              <a:rPr lang="fr-FR" dirty="0" smtClean="0"/>
              <a:t>8 </a:t>
            </a:r>
            <a:r>
              <a:rPr lang="fr-FR" dirty="0"/>
              <a:t>: </a:t>
            </a:r>
            <a:r>
              <a:rPr lang="fr-FR" dirty="0" err="1"/>
              <a:t>Functional</a:t>
            </a:r>
            <a:r>
              <a:rPr lang="fr-FR" dirty="0"/>
              <a:t> </a:t>
            </a:r>
            <a:r>
              <a:rPr lang="fr-FR" dirty="0" err="1"/>
              <a:t>Programming</a:t>
            </a:r>
            <a:r>
              <a:rPr lang="fr-FR" dirty="0"/>
              <a:t>                                                  Dr Mohamed Amine </a:t>
            </a:r>
            <a:r>
              <a:rPr lang="fr-FR" dirty="0" err="1"/>
              <a:t>Mezghich</a:t>
            </a:r>
            <a:endParaRPr lang="fr-FR" dirty="0"/>
          </a:p>
        </p:txBody>
      </p:sp>
    </p:spTree>
    <p:extLst>
      <p:ext uri="{BB962C8B-B14F-4D97-AF65-F5344CB8AC3E}">
        <p14:creationId xmlns:p14="http://schemas.microsoft.com/office/powerpoint/2010/main" val="8174634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Finally, what do you think this does?</a:t>
            </a:r>
            <a:br>
              <a:rPr lang="en-US" dirty="0"/>
            </a:br>
            <a:r>
              <a:rPr lang="en-US" dirty="0" err="1">
                <a:solidFill>
                  <a:srgbClr val="0070C0"/>
                </a:solidFill>
              </a:rPr>
              <a:t>Stream.generate</a:t>
            </a:r>
            <a:r>
              <a:rPr lang="en-US" dirty="0">
                <a:solidFill>
                  <a:srgbClr val="0070C0"/>
                </a:solidFill>
              </a:rPr>
              <a:t>(() -&gt; "Olaf </a:t>
            </a:r>
            <a:r>
              <a:rPr lang="en-US" dirty="0" err="1">
                <a:solidFill>
                  <a:srgbClr val="0070C0"/>
                </a:solidFill>
              </a:rPr>
              <a:t>Lazisson</a:t>
            </a:r>
            <a:r>
              <a:rPr lang="en-US" dirty="0">
                <a:solidFill>
                  <a:srgbClr val="0070C0"/>
                </a:solidFill>
              </a:rPr>
              <a:t>")</a:t>
            </a:r>
            <a:br>
              <a:rPr lang="en-US" dirty="0">
                <a:solidFill>
                  <a:srgbClr val="0070C0"/>
                </a:solidFill>
              </a:rPr>
            </a:br>
            <a:r>
              <a:rPr lang="en-US" dirty="0">
                <a:solidFill>
                  <a:srgbClr val="0070C0"/>
                </a:solidFill>
              </a:rPr>
              <a:t>.filter(n -&gt; </a:t>
            </a:r>
            <a:r>
              <a:rPr lang="en-US" dirty="0" err="1">
                <a:solidFill>
                  <a:srgbClr val="0070C0"/>
                </a:solidFill>
              </a:rPr>
              <a:t>n.length</a:t>
            </a:r>
            <a:r>
              <a:rPr lang="en-US" dirty="0">
                <a:solidFill>
                  <a:srgbClr val="0070C0"/>
                </a:solidFill>
              </a:rPr>
              <a:t>() == 4)</a:t>
            </a:r>
            <a:br>
              <a:rPr lang="en-US" dirty="0">
                <a:solidFill>
                  <a:srgbClr val="0070C0"/>
                </a:solidFill>
              </a:rPr>
            </a:br>
            <a:r>
              <a:rPr lang="en-US" dirty="0">
                <a:solidFill>
                  <a:srgbClr val="0070C0"/>
                </a:solidFill>
              </a:rPr>
              <a:t>.limit(2)</a:t>
            </a:r>
            <a:br>
              <a:rPr lang="en-US" dirty="0">
                <a:solidFill>
                  <a:srgbClr val="0070C0"/>
                </a:solidFill>
              </a:rPr>
            </a:br>
            <a:r>
              <a:rPr lang="en-US" dirty="0">
                <a:solidFill>
                  <a:srgbClr val="0070C0"/>
                </a:solidFill>
              </a:rPr>
              <a:t>.sorted()</a:t>
            </a:r>
            <a:br>
              <a:rPr lang="en-US" dirty="0">
                <a:solidFill>
                  <a:srgbClr val="0070C0"/>
                </a:solidFill>
              </a:rPr>
            </a:b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a:t>
            </a: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90</a:t>
            </a:fld>
            <a:endParaRPr lang="fr-FR"/>
          </a:p>
        </p:txBody>
      </p:sp>
      <p:sp>
        <p:nvSpPr>
          <p:cNvPr id="7" name="ZoneTexte 6"/>
          <p:cNvSpPr txBox="1"/>
          <p:nvPr/>
        </p:nvSpPr>
        <p:spPr>
          <a:xfrm>
            <a:off x="5763490" y="4364179"/>
            <a:ext cx="5611091" cy="1323439"/>
          </a:xfrm>
          <a:prstGeom prst="rect">
            <a:avLst/>
          </a:prstGeom>
          <a:noFill/>
        </p:spPr>
        <p:txBody>
          <a:bodyPr wrap="square" rtlCol="0">
            <a:spAutoFit/>
          </a:bodyPr>
          <a:lstStyle/>
          <a:p>
            <a:r>
              <a:rPr lang="en-US" sz="2000" dirty="0"/>
              <a:t>This one hangs as well until we kill the program. The filter doesn’t allow anything through, so limit() never sees two elements. This means that we have to keep waiting and hope that they show up. </a:t>
            </a:r>
            <a:endParaRPr lang="en-US" sz="2000" dirty="0">
              <a:solidFill>
                <a:srgbClr val="0070C0"/>
              </a:solidFill>
            </a:endParaRPr>
          </a:p>
        </p:txBody>
      </p:sp>
    </p:spTree>
    <p:extLst>
      <p:ext uri="{BB962C8B-B14F-4D97-AF65-F5344CB8AC3E}">
        <p14:creationId xmlns:p14="http://schemas.microsoft.com/office/powerpoint/2010/main" val="249250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5-Printing a Stream</a:t>
            </a:r>
            <a:r>
              <a:rPr lang="fr-FR" dirty="0">
                <a:solidFill>
                  <a:srgbClr val="FF0000"/>
                </a:solidFill>
              </a:rPr>
              <a:t> </a:t>
            </a:r>
            <a:r>
              <a:rPr lang="fr-FR" dirty="0"/>
              <a:t/>
            </a:r>
            <a:br>
              <a:rPr lang="fr-FR" dirty="0"/>
            </a:br>
            <a:r>
              <a:rPr lang="en-US" dirty="0"/>
              <a:t>Table 4.5 shows some options for printing out the contents of a stream. </a:t>
            </a:r>
            <a:endParaRPr lang="en-US"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91</a:t>
            </a:fld>
            <a:endParaRPr lang="fr-F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191" y="3410001"/>
            <a:ext cx="6868391" cy="280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3269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en-US" dirty="0"/>
              <a:t>Up until now, we have been using wrapper classes when we needed primitives to go into streams. We did this with the Collections API so it would feel natural. With streams, </a:t>
            </a:r>
            <a:r>
              <a:rPr lang="en-US" b="1" i="1" dirty="0">
                <a:solidFill>
                  <a:srgbClr val="0070C0"/>
                </a:solidFill>
              </a:rPr>
              <a:t>there are also equivalents that work with the </a:t>
            </a:r>
            <a:r>
              <a:rPr lang="en-US" b="1" i="1" dirty="0" err="1">
                <a:solidFill>
                  <a:srgbClr val="0070C0"/>
                </a:solidFill>
              </a:rPr>
              <a:t>int</a:t>
            </a:r>
            <a:r>
              <a:rPr lang="en-US" b="1" i="1" dirty="0">
                <a:solidFill>
                  <a:srgbClr val="0070C0"/>
                </a:solidFill>
              </a:rPr>
              <a:t>, double, and long primitives</a:t>
            </a:r>
            <a:r>
              <a:rPr lang="en-US" dirty="0"/>
              <a:t>. Let’s take a look at why this is needed. Suppose that we want to calculate the sum of numbers in a finite</a:t>
            </a:r>
            <a:br>
              <a:rPr lang="en-US" dirty="0"/>
            </a:br>
            <a:r>
              <a:rPr lang="en-US" dirty="0"/>
              <a:t>stream:</a:t>
            </a:r>
            <a:br>
              <a:rPr lang="en-US" dirty="0"/>
            </a:br>
            <a:r>
              <a:rPr lang="en-US" b="1" dirty="0">
                <a:solidFill>
                  <a:srgbClr val="0070C0"/>
                </a:solidFill>
              </a:rPr>
              <a:t>Stream&lt;Integer&gt; stream = </a:t>
            </a:r>
            <a:r>
              <a:rPr lang="en-US" b="1" dirty="0" err="1">
                <a:solidFill>
                  <a:srgbClr val="0070C0"/>
                </a:solidFill>
              </a:rPr>
              <a:t>Stream.of</a:t>
            </a:r>
            <a:r>
              <a:rPr lang="en-US" b="1" dirty="0">
                <a:solidFill>
                  <a:srgbClr val="0070C0"/>
                </a:solidFill>
              </a:rPr>
              <a:t>(1, 2, 3);</a:t>
            </a:r>
            <a:br>
              <a:rPr lang="en-US" b="1" dirty="0">
                <a:solidFill>
                  <a:srgbClr val="0070C0"/>
                </a:solidFill>
              </a:rPr>
            </a:br>
            <a:r>
              <a:rPr lang="en-US" b="1" dirty="0" err="1">
                <a:solidFill>
                  <a:srgbClr val="0070C0"/>
                </a:solidFill>
              </a:rPr>
              <a:t>System.out.println</a:t>
            </a:r>
            <a:r>
              <a:rPr lang="en-US" b="1" dirty="0">
                <a:solidFill>
                  <a:srgbClr val="0070C0"/>
                </a:solidFill>
              </a:rPr>
              <a:t>(</a:t>
            </a:r>
            <a:r>
              <a:rPr lang="en-US" b="1" dirty="0" err="1">
                <a:solidFill>
                  <a:srgbClr val="0070C0"/>
                </a:solidFill>
              </a:rPr>
              <a:t>stream.reduce</a:t>
            </a:r>
            <a:r>
              <a:rPr lang="en-US" b="1" dirty="0">
                <a:solidFill>
                  <a:srgbClr val="0070C0"/>
                </a:solidFill>
              </a:rPr>
              <a:t>(0, (s, n) -&gt; s + n));</a:t>
            </a:r>
            <a:br>
              <a:rPr lang="en-US" b="1" dirty="0">
                <a:solidFill>
                  <a:srgbClr val="0070C0"/>
                </a:solidFill>
              </a:rPr>
            </a:br>
            <a:r>
              <a:rPr lang="en-US" dirty="0"/>
              <a:t>Not bad.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92</a:t>
            </a:fld>
            <a:endParaRPr lang="fr-FR"/>
          </a:p>
        </p:txBody>
      </p:sp>
    </p:spTree>
    <p:extLst>
      <p:ext uri="{BB962C8B-B14F-4D97-AF65-F5344CB8AC3E}">
        <p14:creationId xmlns:p14="http://schemas.microsoft.com/office/powerpoint/2010/main" val="3477447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There is another way of doing that:</a:t>
            </a:r>
            <a:br>
              <a:rPr lang="en-US" dirty="0"/>
            </a:br>
            <a:r>
              <a:rPr lang="en-US" dirty="0">
                <a:solidFill>
                  <a:srgbClr val="0070C0"/>
                </a:solidFill>
              </a:rPr>
              <a:t>Stream&lt;Integer&gt; stream = </a:t>
            </a:r>
            <a:r>
              <a:rPr lang="en-US" dirty="0" err="1">
                <a:solidFill>
                  <a:srgbClr val="0070C0"/>
                </a:solidFill>
              </a:rPr>
              <a:t>Stream.of</a:t>
            </a:r>
            <a:r>
              <a:rPr lang="en-US" dirty="0">
                <a:solidFill>
                  <a:srgbClr val="0070C0"/>
                </a:solidFill>
              </a:rPr>
              <a:t>(1, 2, 3);</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stream.mapToInt</a:t>
            </a:r>
            <a:r>
              <a:rPr lang="en-US" dirty="0">
                <a:solidFill>
                  <a:srgbClr val="0070C0"/>
                </a:solidFill>
              </a:rPr>
              <a:t>(x -&gt; x).sum()); </a:t>
            </a:r>
          </a:p>
          <a:p>
            <a:pPr marL="0" indent="0">
              <a:buNone/>
            </a:pPr>
            <a:r>
              <a:rPr lang="en-US" dirty="0"/>
              <a:t/>
            </a:r>
            <a:br>
              <a:rPr lang="en-US" dirty="0"/>
            </a:br>
            <a:r>
              <a:rPr lang="en-US" dirty="0"/>
              <a:t>This time, we converted our Stream&lt;Integer&gt; to an </a:t>
            </a:r>
            <a:r>
              <a:rPr lang="en-US" dirty="0" err="1"/>
              <a:t>IntStream</a:t>
            </a:r>
            <a:r>
              <a:rPr lang="en-US" dirty="0"/>
              <a:t> and asked the </a:t>
            </a:r>
            <a:r>
              <a:rPr lang="en-US" dirty="0" err="1"/>
              <a:t>IntStream</a:t>
            </a:r>
            <a:r>
              <a:rPr lang="en-US" dirty="0"/>
              <a:t> to calculate the sum for us. The primitive streams know how to perform certain common operations automatically.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93</a:t>
            </a:fld>
            <a:endParaRPr lang="fr-FR"/>
          </a:p>
        </p:txBody>
      </p:sp>
    </p:spTree>
    <p:extLst>
      <p:ext uri="{BB962C8B-B14F-4D97-AF65-F5344CB8AC3E}">
        <p14:creationId xmlns:p14="http://schemas.microsoft.com/office/powerpoint/2010/main" val="12793203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err="1">
                <a:solidFill>
                  <a:srgbClr val="0070C0"/>
                </a:solidFill>
              </a:rPr>
              <a:t>IntStream</a:t>
            </a:r>
            <a:r>
              <a:rPr lang="en-US" dirty="0">
                <a:solidFill>
                  <a:srgbClr val="0070C0"/>
                </a:solidFill>
              </a:rPr>
              <a:t> </a:t>
            </a:r>
            <a:r>
              <a:rPr lang="en-US" dirty="0" err="1">
                <a:solidFill>
                  <a:srgbClr val="0070C0"/>
                </a:solidFill>
              </a:rPr>
              <a:t>intStream</a:t>
            </a:r>
            <a:r>
              <a:rPr lang="en-US" dirty="0">
                <a:solidFill>
                  <a:srgbClr val="0070C0"/>
                </a:solidFill>
              </a:rPr>
              <a:t> = </a:t>
            </a:r>
            <a:r>
              <a:rPr lang="en-US" dirty="0" err="1">
                <a:solidFill>
                  <a:srgbClr val="0070C0"/>
                </a:solidFill>
              </a:rPr>
              <a:t>IntStream.of</a:t>
            </a:r>
            <a:r>
              <a:rPr lang="en-US" dirty="0">
                <a:solidFill>
                  <a:srgbClr val="0070C0"/>
                </a:solidFill>
              </a:rPr>
              <a:t>(1, 2, 3);</a:t>
            </a:r>
            <a:br>
              <a:rPr lang="en-US" dirty="0">
                <a:solidFill>
                  <a:srgbClr val="0070C0"/>
                </a:solidFill>
              </a:rPr>
            </a:br>
            <a:r>
              <a:rPr lang="en-US" dirty="0" err="1">
                <a:solidFill>
                  <a:srgbClr val="0070C0"/>
                </a:solidFill>
              </a:rPr>
              <a:t>OptionalDouble</a:t>
            </a:r>
            <a:r>
              <a:rPr lang="en-US" dirty="0">
                <a:solidFill>
                  <a:srgbClr val="0070C0"/>
                </a:solidFill>
              </a:rPr>
              <a:t> </a:t>
            </a:r>
            <a:r>
              <a:rPr lang="en-US" dirty="0" err="1">
                <a:solidFill>
                  <a:srgbClr val="0070C0"/>
                </a:solidFill>
              </a:rPr>
              <a:t>avg</a:t>
            </a:r>
            <a:r>
              <a:rPr lang="en-US" dirty="0">
                <a:solidFill>
                  <a:srgbClr val="0070C0"/>
                </a:solidFill>
              </a:rPr>
              <a:t> = </a:t>
            </a:r>
            <a:r>
              <a:rPr lang="en-US" dirty="0" err="1">
                <a:solidFill>
                  <a:srgbClr val="0070C0"/>
                </a:solidFill>
              </a:rPr>
              <a:t>intStream.</a:t>
            </a:r>
            <a:r>
              <a:rPr lang="en-US" b="1" dirty="0" err="1">
                <a:solidFill>
                  <a:srgbClr val="0070C0"/>
                </a:solidFill>
              </a:rPr>
              <a:t>average</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avg.getAsDouble</a:t>
            </a:r>
            <a:r>
              <a:rPr lang="en-US" dirty="0">
                <a:solidFill>
                  <a:srgbClr val="0070C0"/>
                </a:solidFill>
              </a:rPr>
              <a:t>());</a:t>
            </a:r>
            <a:r>
              <a:rPr lang="en-US" dirty="0"/>
              <a:t/>
            </a:r>
            <a:br>
              <a:rPr lang="en-US" dirty="0"/>
            </a:br>
            <a:r>
              <a:rPr lang="en-US" dirty="0"/>
              <a:t>Not only is it possible to calculate the average, but it is also easy to do so. Clearly primitive streams are important. We will look at creating and using such streams, including </a:t>
            </a:r>
            <a:r>
              <a:rPr lang="en-US" dirty="0" err="1"/>
              <a:t>optionals</a:t>
            </a:r>
            <a:r>
              <a:rPr lang="en-US" dirty="0"/>
              <a:t> and functional interfaces.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94</a:t>
            </a:fld>
            <a:endParaRPr lang="fr-FR"/>
          </a:p>
        </p:txBody>
      </p:sp>
    </p:spTree>
    <p:extLst>
      <p:ext uri="{BB962C8B-B14F-4D97-AF65-F5344CB8AC3E}">
        <p14:creationId xmlns:p14="http://schemas.microsoft.com/office/powerpoint/2010/main" val="25550216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b="1" dirty="0">
                <a:solidFill>
                  <a:srgbClr val="FF0000"/>
                </a:solidFill>
              </a:rPr>
              <a:t>5-1 Creating Primitive Streams</a:t>
            </a:r>
            <a:r>
              <a:rPr lang="en-US" b="1" dirty="0"/>
              <a:t/>
            </a:r>
            <a:br>
              <a:rPr lang="en-US" b="1" dirty="0"/>
            </a:br>
            <a:r>
              <a:rPr lang="en-US" dirty="0"/>
              <a:t>Here are three types of primitive streams:</a:t>
            </a:r>
            <a:br>
              <a:rPr lang="en-US" dirty="0"/>
            </a:br>
            <a:r>
              <a:rPr lang="en-US" dirty="0"/>
              <a:t>■ </a:t>
            </a:r>
            <a:r>
              <a:rPr lang="en-US" dirty="0" err="1"/>
              <a:t>IntStream</a:t>
            </a:r>
            <a:r>
              <a:rPr lang="en-US" dirty="0"/>
              <a:t>: Used for the primitive types </a:t>
            </a:r>
            <a:r>
              <a:rPr lang="en-US" dirty="0" err="1"/>
              <a:t>int</a:t>
            </a:r>
            <a:r>
              <a:rPr lang="en-US" dirty="0"/>
              <a:t>, short, byte, and char</a:t>
            </a:r>
            <a:br>
              <a:rPr lang="en-US" dirty="0"/>
            </a:br>
            <a:r>
              <a:rPr lang="en-US" dirty="0"/>
              <a:t>■ </a:t>
            </a:r>
            <a:r>
              <a:rPr lang="en-US" dirty="0" err="1"/>
              <a:t>LongStream</a:t>
            </a:r>
            <a:r>
              <a:rPr lang="en-US" dirty="0"/>
              <a:t>: Used for the primitive type long</a:t>
            </a:r>
            <a:br>
              <a:rPr lang="en-US" dirty="0"/>
            </a:br>
            <a:r>
              <a:rPr lang="en-US" dirty="0"/>
              <a:t>■ </a:t>
            </a:r>
            <a:r>
              <a:rPr lang="en-US" dirty="0" err="1"/>
              <a:t>DoubleStream</a:t>
            </a:r>
            <a:r>
              <a:rPr lang="en-US" dirty="0"/>
              <a:t>: Used for the primitive types double and float </a:t>
            </a: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95</a:t>
            </a:fld>
            <a:endParaRPr lang="fr-FR"/>
          </a:p>
        </p:txBody>
      </p:sp>
    </p:spTree>
    <p:extLst>
      <p:ext uri="{BB962C8B-B14F-4D97-AF65-F5344CB8AC3E}">
        <p14:creationId xmlns:p14="http://schemas.microsoft.com/office/powerpoint/2010/main" val="30766427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fontScale="85000" lnSpcReduction="20000"/>
          </a:bodyPr>
          <a:lstStyle/>
          <a:p>
            <a:r>
              <a:rPr lang="en-US" b="1" dirty="0">
                <a:solidFill>
                  <a:srgbClr val="FF0000"/>
                </a:solidFill>
              </a:rPr>
              <a:t>5-1 Creating Primitive Streams</a:t>
            </a:r>
            <a:r>
              <a:rPr lang="en-US" b="1" dirty="0"/>
              <a:t/>
            </a:r>
            <a:br>
              <a:rPr lang="en-US" b="1" dirty="0"/>
            </a:br>
            <a:r>
              <a:rPr lang="en-US" dirty="0"/>
              <a:t>You can create an empty stream with this:</a:t>
            </a:r>
            <a:br>
              <a:rPr lang="en-US" dirty="0"/>
            </a:br>
            <a:r>
              <a:rPr lang="en-US" b="1" dirty="0" err="1">
                <a:solidFill>
                  <a:srgbClr val="0070C0"/>
                </a:solidFill>
              </a:rPr>
              <a:t>DoubleStream</a:t>
            </a:r>
            <a:r>
              <a:rPr lang="en-US" b="1" dirty="0">
                <a:solidFill>
                  <a:srgbClr val="0070C0"/>
                </a:solidFill>
              </a:rPr>
              <a:t> empty = </a:t>
            </a:r>
            <a:r>
              <a:rPr lang="en-US" b="1" dirty="0" err="1">
                <a:solidFill>
                  <a:srgbClr val="0070C0"/>
                </a:solidFill>
              </a:rPr>
              <a:t>DoubleStream.empty</a:t>
            </a:r>
            <a:r>
              <a:rPr lang="en-US" b="1" dirty="0">
                <a:solidFill>
                  <a:srgbClr val="0070C0"/>
                </a:solidFill>
              </a:rPr>
              <a:t>();</a:t>
            </a:r>
            <a:br>
              <a:rPr lang="en-US" b="1" dirty="0">
                <a:solidFill>
                  <a:srgbClr val="0070C0"/>
                </a:solidFill>
              </a:rPr>
            </a:br>
            <a:r>
              <a:rPr lang="en-US" dirty="0"/>
              <a:t>Another way is to use the </a:t>
            </a:r>
            <a:r>
              <a:rPr lang="en-US" b="1" dirty="0">
                <a:solidFill>
                  <a:srgbClr val="0070C0"/>
                </a:solidFill>
              </a:rPr>
              <a:t>of() </a:t>
            </a:r>
            <a:r>
              <a:rPr lang="en-US" dirty="0"/>
              <a:t>factory method from a single value or by using the </a:t>
            </a:r>
            <a:r>
              <a:rPr lang="en-US" b="1" dirty="0" err="1">
                <a:solidFill>
                  <a:srgbClr val="0070C0"/>
                </a:solidFill>
              </a:rPr>
              <a:t>varargs</a:t>
            </a:r>
            <a:r>
              <a:rPr lang="en-US" b="1" dirty="0">
                <a:solidFill>
                  <a:srgbClr val="0070C0"/>
                </a:solidFill>
              </a:rPr>
              <a:t> overload</a:t>
            </a:r>
            <a:r>
              <a:rPr lang="en-US" dirty="0"/>
              <a:t>:</a:t>
            </a:r>
            <a:br>
              <a:rPr lang="en-US" dirty="0"/>
            </a:br>
            <a:r>
              <a:rPr lang="en-US" b="1" dirty="0" err="1">
                <a:solidFill>
                  <a:srgbClr val="0070C0"/>
                </a:solidFill>
              </a:rPr>
              <a:t>DoubleStream</a:t>
            </a:r>
            <a:r>
              <a:rPr lang="en-US" b="1" dirty="0">
                <a:solidFill>
                  <a:srgbClr val="0070C0"/>
                </a:solidFill>
              </a:rPr>
              <a:t> </a:t>
            </a:r>
            <a:r>
              <a:rPr lang="en-US" b="1" dirty="0" err="1">
                <a:solidFill>
                  <a:srgbClr val="0070C0"/>
                </a:solidFill>
              </a:rPr>
              <a:t>oneValue</a:t>
            </a:r>
            <a:r>
              <a:rPr lang="en-US" b="1" dirty="0">
                <a:solidFill>
                  <a:srgbClr val="0070C0"/>
                </a:solidFill>
              </a:rPr>
              <a:t> = </a:t>
            </a:r>
            <a:r>
              <a:rPr lang="en-US" b="1" dirty="0" err="1">
                <a:solidFill>
                  <a:srgbClr val="0070C0"/>
                </a:solidFill>
              </a:rPr>
              <a:t>DoubleStream.of</a:t>
            </a:r>
            <a:r>
              <a:rPr lang="en-US" b="1" dirty="0">
                <a:solidFill>
                  <a:srgbClr val="0070C0"/>
                </a:solidFill>
              </a:rPr>
              <a:t>(3.14);</a:t>
            </a:r>
            <a:br>
              <a:rPr lang="en-US" b="1" dirty="0">
                <a:solidFill>
                  <a:srgbClr val="0070C0"/>
                </a:solidFill>
              </a:rPr>
            </a:br>
            <a:r>
              <a:rPr lang="en-US" b="1" dirty="0" err="1">
                <a:solidFill>
                  <a:srgbClr val="0070C0"/>
                </a:solidFill>
              </a:rPr>
              <a:t>DoubleStream</a:t>
            </a:r>
            <a:r>
              <a:rPr lang="en-US" b="1" dirty="0">
                <a:solidFill>
                  <a:srgbClr val="0070C0"/>
                </a:solidFill>
              </a:rPr>
              <a:t> </a:t>
            </a:r>
            <a:r>
              <a:rPr lang="en-US" b="1" dirty="0" err="1">
                <a:solidFill>
                  <a:srgbClr val="0070C0"/>
                </a:solidFill>
              </a:rPr>
              <a:t>varargs</a:t>
            </a:r>
            <a:r>
              <a:rPr lang="en-US" b="1" dirty="0">
                <a:solidFill>
                  <a:srgbClr val="0070C0"/>
                </a:solidFill>
              </a:rPr>
              <a:t> = </a:t>
            </a:r>
            <a:r>
              <a:rPr lang="en-US" b="1" dirty="0" err="1">
                <a:solidFill>
                  <a:srgbClr val="0070C0"/>
                </a:solidFill>
              </a:rPr>
              <a:t>DoubleStream.of</a:t>
            </a:r>
            <a:r>
              <a:rPr lang="en-US" b="1" dirty="0">
                <a:solidFill>
                  <a:srgbClr val="0070C0"/>
                </a:solidFill>
              </a:rPr>
              <a:t>(1.0, 1.1, 1.2);</a:t>
            </a:r>
            <a:br>
              <a:rPr lang="en-US" b="1" dirty="0">
                <a:solidFill>
                  <a:srgbClr val="0070C0"/>
                </a:solidFill>
              </a:rPr>
            </a:br>
            <a:r>
              <a:rPr lang="en-US" b="1" dirty="0" err="1">
                <a:solidFill>
                  <a:srgbClr val="0070C0"/>
                </a:solidFill>
              </a:rPr>
              <a:t>oneValue.forEach</a:t>
            </a:r>
            <a:r>
              <a:rPr lang="en-US" b="1" dirty="0">
                <a:solidFill>
                  <a:srgbClr val="0070C0"/>
                </a:solidFill>
              </a:rPr>
              <a:t>(</a:t>
            </a:r>
            <a:r>
              <a:rPr lang="en-US" b="1" dirty="0" err="1">
                <a:solidFill>
                  <a:srgbClr val="0070C0"/>
                </a:solidFill>
              </a:rPr>
              <a:t>System.out</a:t>
            </a:r>
            <a:r>
              <a:rPr lang="en-US" b="1" dirty="0">
                <a:solidFill>
                  <a:srgbClr val="0070C0"/>
                </a:solidFill>
              </a:rPr>
              <a:t>::</a:t>
            </a:r>
            <a:r>
              <a:rPr lang="en-US" b="1" dirty="0" err="1">
                <a:solidFill>
                  <a:srgbClr val="0070C0"/>
                </a:solidFill>
              </a:rPr>
              <a:t>println</a:t>
            </a:r>
            <a:r>
              <a:rPr lang="en-US" b="1" dirty="0">
                <a:solidFill>
                  <a:srgbClr val="0070C0"/>
                </a:solidFill>
              </a:rPr>
              <a:t>);</a:t>
            </a:r>
            <a:br>
              <a:rPr lang="en-US" b="1" dirty="0">
                <a:solidFill>
                  <a:srgbClr val="0070C0"/>
                </a:solidFill>
              </a:rPr>
            </a:br>
            <a:r>
              <a:rPr lang="en-US" b="1" dirty="0" err="1">
                <a:solidFill>
                  <a:srgbClr val="0070C0"/>
                </a:solidFill>
              </a:rPr>
              <a:t>System.out.println</a:t>
            </a:r>
            <a:r>
              <a:rPr lang="en-US" b="1" dirty="0">
                <a:solidFill>
                  <a:srgbClr val="0070C0"/>
                </a:solidFill>
              </a:rPr>
              <a:t>();</a:t>
            </a:r>
            <a:br>
              <a:rPr lang="en-US" b="1" dirty="0">
                <a:solidFill>
                  <a:srgbClr val="0070C0"/>
                </a:solidFill>
              </a:rPr>
            </a:br>
            <a:r>
              <a:rPr lang="en-US" b="1" dirty="0" err="1">
                <a:solidFill>
                  <a:srgbClr val="0070C0"/>
                </a:solidFill>
              </a:rPr>
              <a:t>varargs.forEach</a:t>
            </a:r>
            <a:r>
              <a:rPr lang="en-US" b="1" dirty="0">
                <a:solidFill>
                  <a:srgbClr val="0070C0"/>
                </a:solidFill>
              </a:rPr>
              <a:t>(</a:t>
            </a:r>
            <a:r>
              <a:rPr lang="en-US" b="1" dirty="0" err="1">
                <a:solidFill>
                  <a:srgbClr val="0070C0"/>
                </a:solidFill>
              </a:rPr>
              <a:t>System.out</a:t>
            </a:r>
            <a:r>
              <a:rPr lang="en-US" b="1" dirty="0">
                <a:solidFill>
                  <a:srgbClr val="0070C0"/>
                </a:solidFill>
              </a:rPr>
              <a:t>::</a:t>
            </a:r>
            <a:r>
              <a:rPr lang="en-US" b="1" dirty="0" err="1">
                <a:solidFill>
                  <a:srgbClr val="0070C0"/>
                </a:solidFill>
              </a:rPr>
              <a:t>println</a:t>
            </a:r>
            <a:r>
              <a:rPr lang="en-US" b="1" dirty="0">
                <a:solidFill>
                  <a:srgbClr val="0070C0"/>
                </a:solidFill>
              </a:rPr>
              <a:t>);</a:t>
            </a:r>
            <a:br>
              <a:rPr lang="en-US" b="1" dirty="0">
                <a:solidFill>
                  <a:srgbClr val="0070C0"/>
                </a:solidFill>
              </a:rPr>
            </a:br>
            <a:r>
              <a:rPr lang="en-US" dirty="0"/>
              <a:t>This code outputs the following:</a:t>
            </a:r>
            <a:br>
              <a:rPr lang="en-US" dirty="0"/>
            </a:br>
            <a:r>
              <a:rPr lang="en-US" dirty="0"/>
              <a:t>3.14</a:t>
            </a:r>
            <a:br>
              <a:rPr lang="en-US" dirty="0"/>
            </a:br>
            <a:r>
              <a:rPr lang="en-US" dirty="0"/>
              <a:t>1.0</a:t>
            </a:r>
            <a:br>
              <a:rPr lang="en-US" dirty="0"/>
            </a:br>
            <a:r>
              <a:rPr lang="en-US" dirty="0"/>
              <a:t>1.1</a:t>
            </a:r>
            <a:br>
              <a:rPr lang="en-US" dirty="0"/>
            </a:br>
            <a:r>
              <a:rPr lang="en-US" dirty="0"/>
              <a:t>1.2</a:t>
            </a: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96</a:t>
            </a:fld>
            <a:endParaRPr lang="fr-FR"/>
          </a:p>
        </p:txBody>
      </p:sp>
    </p:spTree>
    <p:extLst>
      <p:ext uri="{BB962C8B-B14F-4D97-AF65-F5344CB8AC3E}">
        <p14:creationId xmlns:p14="http://schemas.microsoft.com/office/powerpoint/2010/main" val="27570038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fr-FR" dirty="0"/>
              <a:t>You </a:t>
            </a:r>
            <a:r>
              <a:rPr lang="fr-FR" dirty="0" err="1"/>
              <a:t>can</a:t>
            </a:r>
            <a:r>
              <a:rPr lang="fr-FR" dirty="0"/>
              <a:t> </a:t>
            </a:r>
            <a:r>
              <a:rPr lang="fr-FR" dirty="0" err="1"/>
              <a:t>also</a:t>
            </a:r>
            <a:r>
              <a:rPr lang="fr-FR" dirty="0"/>
              <a:t> use the </a:t>
            </a:r>
            <a:r>
              <a:rPr lang="fr-FR" dirty="0" err="1"/>
              <a:t>two</a:t>
            </a:r>
            <a:r>
              <a:rPr lang="fr-FR" dirty="0"/>
              <a:t> </a:t>
            </a:r>
            <a:r>
              <a:rPr lang="fr-FR" dirty="0" err="1"/>
              <a:t>methods</a:t>
            </a:r>
            <a:r>
              <a:rPr lang="fr-FR" dirty="0"/>
              <a:t> for </a:t>
            </a:r>
            <a:r>
              <a:rPr lang="fr-FR" dirty="0" err="1"/>
              <a:t>creating</a:t>
            </a:r>
            <a:r>
              <a:rPr lang="fr-FR" dirty="0"/>
              <a:t> </a:t>
            </a:r>
            <a:r>
              <a:rPr lang="fr-FR" dirty="0" err="1"/>
              <a:t>infinite</a:t>
            </a:r>
            <a:r>
              <a:rPr lang="fr-FR" dirty="0"/>
              <a:t> </a:t>
            </a:r>
            <a:r>
              <a:rPr lang="fr-FR" dirty="0" err="1"/>
              <a:t>streams</a:t>
            </a:r>
            <a:r>
              <a:rPr lang="fr-FR" dirty="0"/>
              <a:t>, </a:t>
            </a:r>
            <a:r>
              <a:rPr lang="fr-FR" dirty="0" err="1"/>
              <a:t>just</a:t>
            </a:r>
            <a:r>
              <a:rPr lang="fr-FR" dirty="0"/>
              <a:t> </a:t>
            </a:r>
            <a:r>
              <a:rPr lang="fr-FR" dirty="0" err="1"/>
              <a:t>like</a:t>
            </a:r>
            <a:r>
              <a:rPr lang="fr-FR" dirty="0"/>
              <a:t> </a:t>
            </a:r>
            <a:r>
              <a:rPr lang="fr-FR" dirty="0" err="1"/>
              <a:t>we</a:t>
            </a:r>
            <a:r>
              <a:rPr lang="fr-FR" dirty="0"/>
              <a:t> </a:t>
            </a:r>
            <a:r>
              <a:rPr lang="fr-FR" dirty="0" err="1"/>
              <a:t>did</a:t>
            </a:r>
            <a:r>
              <a:rPr lang="fr-FR" dirty="0"/>
              <a:t> </a:t>
            </a:r>
            <a:r>
              <a:rPr lang="fr-FR" dirty="0" err="1"/>
              <a:t>with</a:t>
            </a:r>
            <a:r>
              <a:rPr lang="fr-FR" dirty="0"/>
              <a:t> Stream:</a:t>
            </a:r>
            <a:br>
              <a:rPr lang="fr-FR" dirty="0"/>
            </a:br>
            <a:r>
              <a:rPr lang="fr-FR" b="1" dirty="0" err="1">
                <a:solidFill>
                  <a:srgbClr val="0070C0"/>
                </a:solidFill>
              </a:rPr>
              <a:t>DoubleStream</a:t>
            </a:r>
            <a:r>
              <a:rPr lang="fr-FR" b="1" dirty="0">
                <a:solidFill>
                  <a:srgbClr val="0070C0"/>
                </a:solidFill>
              </a:rPr>
              <a:t> </a:t>
            </a:r>
            <a:r>
              <a:rPr lang="fr-FR" b="1" dirty="0" err="1">
                <a:solidFill>
                  <a:srgbClr val="0070C0"/>
                </a:solidFill>
              </a:rPr>
              <a:t>random</a:t>
            </a:r>
            <a:r>
              <a:rPr lang="fr-FR" b="1" dirty="0">
                <a:solidFill>
                  <a:srgbClr val="0070C0"/>
                </a:solidFill>
              </a:rPr>
              <a:t> = </a:t>
            </a:r>
            <a:r>
              <a:rPr lang="fr-FR" b="1" dirty="0" err="1">
                <a:solidFill>
                  <a:srgbClr val="0070C0"/>
                </a:solidFill>
              </a:rPr>
              <a:t>DoubleStream.generate</a:t>
            </a:r>
            <a:r>
              <a:rPr lang="fr-FR" b="1" dirty="0">
                <a:solidFill>
                  <a:srgbClr val="0070C0"/>
                </a:solidFill>
              </a:rPr>
              <a:t>(Math::</a:t>
            </a:r>
            <a:r>
              <a:rPr lang="fr-FR" b="1" dirty="0" err="1">
                <a:solidFill>
                  <a:srgbClr val="0070C0"/>
                </a:solidFill>
              </a:rPr>
              <a:t>random</a:t>
            </a:r>
            <a:r>
              <a:rPr lang="fr-FR" b="1" dirty="0">
                <a:solidFill>
                  <a:srgbClr val="0070C0"/>
                </a:solidFill>
              </a:rPr>
              <a:t>);</a:t>
            </a:r>
            <a:br>
              <a:rPr lang="fr-FR" b="1" dirty="0">
                <a:solidFill>
                  <a:srgbClr val="0070C0"/>
                </a:solidFill>
              </a:rPr>
            </a:br>
            <a:r>
              <a:rPr lang="fr-FR" b="1" dirty="0" err="1">
                <a:solidFill>
                  <a:srgbClr val="0070C0"/>
                </a:solidFill>
              </a:rPr>
              <a:t>DoubleStream</a:t>
            </a:r>
            <a:r>
              <a:rPr lang="fr-FR" b="1" dirty="0">
                <a:solidFill>
                  <a:srgbClr val="0070C0"/>
                </a:solidFill>
              </a:rPr>
              <a:t> fractions = </a:t>
            </a:r>
            <a:r>
              <a:rPr lang="fr-FR" b="1" dirty="0" err="1">
                <a:solidFill>
                  <a:srgbClr val="0070C0"/>
                </a:solidFill>
              </a:rPr>
              <a:t>DoubleStream.iterate</a:t>
            </a:r>
            <a:r>
              <a:rPr lang="fr-FR" b="1" dirty="0">
                <a:solidFill>
                  <a:srgbClr val="0070C0"/>
                </a:solidFill>
              </a:rPr>
              <a:t>(.5, d -&gt; d / 2);</a:t>
            </a:r>
            <a:br>
              <a:rPr lang="fr-FR" b="1" dirty="0">
                <a:solidFill>
                  <a:srgbClr val="0070C0"/>
                </a:solidFill>
              </a:rPr>
            </a:br>
            <a:r>
              <a:rPr lang="fr-FR" b="1" dirty="0" err="1">
                <a:solidFill>
                  <a:srgbClr val="0070C0"/>
                </a:solidFill>
              </a:rPr>
              <a:t>random.limit</a:t>
            </a:r>
            <a:r>
              <a:rPr lang="fr-FR" b="1" dirty="0">
                <a:solidFill>
                  <a:srgbClr val="0070C0"/>
                </a:solidFill>
              </a:rPr>
              <a:t>(3).</a:t>
            </a:r>
            <a:r>
              <a:rPr lang="fr-FR" b="1" dirty="0" err="1">
                <a:solidFill>
                  <a:srgbClr val="0070C0"/>
                </a:solidFill>
              </a:rPr>
              <a:t>forEach</a:t>
            </a:r>
            <a:r>
              <a:rPr lang="fr-FR" b="1" dirty="0">
                <a:solidFill>
                  <a:srgbClr val="0070C0"/>
                </a:solidFill>
              </a:rPr>
              <a:t>(</a:t>
            </a:r>
            <a:r>
              <a:rPr lang="fr-FR" b="1" dirty="0" err="1">
                <a:solidFill>
                  <a:srgbClr val="0070C0"/>
                </a:solidFill>
              </a:rPr>
              <a:t>System.out</a:t>
            </a:r>
            <a:r>
              <a:rPr lang="fr-FR" b="1" dirty="0">
                <a:solidFill>
                  <a:srgbClr val="0070C0"/>
                </a:solidFill>
              </a:rPr>
              <a:t>::</a:t>
            </a:r>
            <a:r>
              <a:rPr lang="fr-FR" b="1" dirty="0" err="1">
                <a:solidFill>
                  <a:srgbClr val="0070C0"/>
                </a:solidFill>
              </a:rPr>
              <a:t>println</a:t>
            </a:r>
            <a:r>
              <a:rPr lang="fr-FR" b="1" dirty="0">
                <a:solidFill>
                  <a:srgbClr val="0070C0"/>
                </a:solidFill>
              </a:rPr>
              <a:t>);</a:t>
            </a:r>
            <a:br>
              <a:rPr lang="fr-FR" b="1" dirty="0">
                <a:solidFill>
                  <a:srgbClr val="0070C0"/>
                </a:solidFill>
              </a:rPr>
            </a:br>
            <a:r>
              <a:rPr lang="fr-FR" b="1" dirty="0" err="1">
                <a:solidFill>
                  <a:srgbClr val="0070C0"/>
                </a:solidFill>
              </a:rPr>
              <a:t>System.out.println</a:t>
            </a:r>
            <a:r>
              <a:rPr lang="fr-FR" b="1" dirty="0">
                <a:solidFill>
                  <a:srgbClr val="0070C0"/>
                </a:solidFill>
              </a:rPr>
              <a:t>();</a:t>
            </a:r>
            <a:br>
              <a:rPr lang="fr-FR" b="1" dirty="0">
                <a:solidFill>
                  <a:srgbClr val="0070C0"/>
                </a:solidFill>
              </a:rPr>
            </a:br>
            <a:r>
              <a:rPr lang="fr-FR" b="1" dirty="0" err="1">
                <a:solidFill>
                  <a:srgbClr val="0070C0"/>
                </a:solidFill>
              </a:rPr>
              <a:t>fractions.limit</a:t>
            </a:r>
            <a:r>
              <a:rPr lang="fr-FR" b="1" dirty="0">
                <a:solidFill>
                  <a:srgbClr val="0070C0"/>
                </a:solidFill>
              </a:rPr>
              <a:t>(3).</a:t>
            </a:r>
            <a:r>
              <a:rPr lang="fr-FR" b="1" dirty="0" err="1">
                <a:solidFill>
                  <a:srgbClr val="0070C0"/>
                </a:solidFill>
              </a:rPr>
              <a:t>forEach</a:t>
            </a:r>
            <a:r>
              <a:rPr lang="fr-FR" b="1" dirty="0">
                <a:solidFill>
                  <a:srgbClr val="0070C0"/>
                </a:solidFill>
              </a:rPr>
              <a:t>(</a:t>
            </a:r>
            <a:r>
              <a:rPr lang="fr-FR" b="1" dirty="0" err="1">
                <a:solidFill>
                  <a:srgbClr val="0070C0"/>
                </a:solidFill>
              </a:rPr>
              <a:t>System.out</a:t>
            </a:r>
            <a:r>
              <a:rPr lang="fr-FR" b="1" dirty="0">
                <a:solidFill>
                  <a:srgbClr val="0070C0"/>
                </a:solidFill>
              </a:rPr>
              <a:t>::</a:t>
            </a:r>
            <a:r>
              <a:rPr lang="fr-FR" b="1" dirty="0" err="1">
                <a:solidFill>
                  <a:srgbClr val="0070C0"/>
                </a:solidFill>
              </a:rPr>
              <a:t>println</a:t>
            </a:r>
            <a:r>
              <a:rPr lang="fr-FR" b="1" dirty="0">
                <a:solidFill>
                  <a:srgbClr val="0070C0"/>
                </a:solidFill>
              </a:rPr>
              <a:t>); </a:t>
            </a:r>
            <a:r>
              <a:rPr lang="fr-FR" dirty="0"/>
              <a:t/>
            </a:r>
            <a:br>
              <a:rPr lang="fr-FR" dirty="0"/>
            </a:b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97</a:t>
            </a:fld>
            <a:endParaRPr lang="fr-FR"/>
          </a:p>
        </p:txBody>
      </p:sp>
    </p:spTree>
    <p:extLst>
      <p:ext uri="{BB962C8B-B14F-4D97-AF65-F5344CB8AC3E}">
        <p14:creationId xmlns:p14="http://schemas.microsoft.com/office/powerpoint/2010/main" val="19744452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lnSpcReduction="10000"/>
          </a:bodyPr>
          <a:lstStyle/>
          <a:p>
            <a:r>
              <a:rPr lang="en-US" b="1" dirty="0">
                <a:solidFill>
                  <a:srgbClr val="FF0000"/>
                </a:solidFill>
              </a:rPr>
              <a:t>5-1 Creating Primitive Streams</a:t>
            </a:r>
            <a:r>
              <a:rPr lang="en-US" b="1" dirty="0"/>
              <a:t/>
            </a:r>
            <a:br>
              <a:rPr lang="en-US" b="1" dirty="0"/>
            </a:br>
            <a:r>
              <a:rPr lang="en-US" dirty="0"/>
              <a:t>When dealing with </a:t>
            </a:r>
            <a:r>
              <a:rPr lang="en-US" dirty="0" err="1"/>
              <a:t>int</a:t>
            </a:r>
            <a:r>
              <a:rPr lang="en-US" dirty="0"/>
              <a:t> or long primitives, it is common to count. Suppose that we wanted a stream with the numbers from 1 through 5. We could write this using what we’ve explained so far:</a:t>
            </a:r>
            <a:br>
              <a:rPr lang="en-US" dirty="0"/>
            </a:br>
            <a:r>
              <a:rPr lang="en-US" dirty="0" err="1">
                <a:solidFill>
                  <a:srgbClr val="0070C0"/>
                </a:solidFill>
              </a:rPr>
              <a:t>IntStream</a:t>
            </a:r>
            <a:r>
              <a:rPr lang="en-US" dirty="0">
                <a:solidFill>
                  <a:srgbClr val="0070C0"/>
                </a:solidFill>
              </a:rPr>
              <a:t> count = </a:t>
            </a:r>
            <a:r>
              <a:rPr lang="en-US" dirty="0" err="1">
                <a:solidFill>
                  <a:srgbClr val="0070C0"/>
                </a:solidFill>
              </a:rPr>
              <a:t>IntStream.iterate</a:t>
            </a:r>
            <a:r>
              <a:rPr lang="en-US" dirty="0">
                <a:solidFill>
                  <a:srgbClr val="0070C0"/>
                </a:solidFill>
              </a:rPr>
              <a:t>(1, n -&gt; n+1).limit(5);</a:t>
            </a:r>
            <a:br>
              <a:rPr lang="en-US" dirty="0">
                <a:solidFill>
                  <a:srgbClr val="0070C0"/>
                </a:solidFill>
              </a:rPr>
            </a:br>
            <a:r>
              <a:rPr lang="en-US" dirty="0" err="1">
                <a:solidFill>
                  <a:srgbClr val="0070C0"/>
                </a:solidFill>
              </a:rPr>
              <a:t>count.forEach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r>
              <a:rPr lang="en-US" dirty="0"/>
              <a:t/>
            </a:r>
            <a:br>
              <a:rPr lang="en-US" dirty="0"/>
            </a:br>
            <a:r>
              <a:rPr lang="fr-FR" dirty="0"/>
              <a:t/>
            </a:r>
            <a:br>
              <a:rPr lang="fr-FR" dirty="0"/>
            </a:br>
            <a:r>
              <a:rPr lang="en-US" dirty="0"/>
              <a:t>Java provides a method that can generate a range of numbers:</a:t>
            </a:r>
            <a:br>
              <a:rPr lang="en-US" dirty="0"/>
            </a:br>
            <a:r>
              <a:rPr lang="en-US" dirty="0" err="1">
                <a:solidFill>
                  <a:srgbClr val="0070C0"/>
                </a:solidFill>
              </a:rPr>
              <a:t>IntStream</a:t>
            </a:r>
            <a:r>
              <a:rPr lang="en-US" dirty="0">
                <a:solidFill>
                  <a:srgbClr val="0070C0"/>
                </a:solidFill>
              </a:rPr>
              <a:t> range = </a:t>
            </a:r>
            <a:r>
              <a:rPr lang="en-US" dirty="0" err="1">
                <a:solidFill>
                  <a:srgbClr val="0070C0"/>
                </a:solidFill>
              </a:rPr>
              <a:t>IntStream.</a:t>
            </a:r>
            <a:r>
              <a:rPr lang="en-US" b="1" dirty="0" err="1">
                <a:solidFill>
                  <a:srgbClr val="0070C0"/>
                </a:solidFill>
              </a:rPr>
              <a:t>range</a:t>
            </a:r>
            <a:r>
              <a:rPr lang="en-US" dirty="0">
                <a:solidFill>
                  <a:srgbClr val="0070C0"/>
                </a:solidFill>
              </a:rPr>
              <a:t>(1, </a:t>
            </a:r>
            <a:r>
              <a:rPr lang="en-US" b="1" dirty="0">
                <a:solidFill>
                  <a:srgbClr val="0070C0"/>
                </a:solidFill>
              </a:rPr>
              <a:t>6</a:t>
            </a:r>
            <a:r>
              <a:rPr lang="en-US" dirty="0">
                <a:solidFill>
                  <a:srgbClr val="0070C0"/>
                </a:solidFill>
              </a:rPr>
              <a:t>);</a:t>
            </a:r>
            <a:br>
              <a:rPr lang="en-US" dirty="0">
                <a:solidFill>
                  <a:srgbClr val="0070C0"/>
                </a:solidFill>
              </a:rPr>
            </a:br>
            <a:r>
              <a:rPr lang="en-US" dirty="0" err="1">
                <a:solidFill>
                  <a:srgbClr val="0070C0"/>
                </a:solidFill>
              </a:rPr>
              <a:t>range.forEach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br>
              <a:rPr lang="en-US" dirty="0">
                <a:solidFill>
                  <a:srgbClr val="0070C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98</a:t>
            </a:fld>
            <a:endParaRPr lang="fr-FR"/>
          </a:p>
        </p:txBody>
      </p:sp>
    </p:spTree>
    <p:extLst>
      <p:ext uri="{BB962C8B-B14F-4D97-AF65-F5344CB8AC3E}">
        <p14:creationId xmlns:p14="http://schemas.microsoft.com/office/powerpoint/2010/main" val="27180349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en-US" dirty="0"/>
              <a:t>This is better. The range() method indicates that we want the numbers 1–6, not including the number 6. However, it still could be clearer. We want the numbers 1–5. We should be able to type the number 5, and we can do so as follows:</a:t>
            </a:r>
            <a:br>
              <a:rPr lang="en-US" dirty="0"/>
            </a:br>
            <a:r>
              <a:rPr lang="en-US" dirty="0" err="1">
                <a:solidFill>
                  <a:srgbClr val="0070C0"/>
                </a:solidFill>
              </a:rPr>
              <a:t>IntStream</a:t>
            </a:r>
            <a:r>
              <a:rPr lang="en-US" dirty="0">
                <a:solidFill>
                  <a:srgbClr val="0070C0"/>
                </a:solidFill>
              </a:rPr>
              <a:t> </a:t>
            </a:r>
            <a:r>
              <a:rPr lang="en-US" dirty="0" err="1">
                <a:solidFill>
                  <a:srgbClr val="0070C0"/>
                </a:solidFill>
              </a:rPr>
              <a:t>rangeClosed</a:t>
            </a:r>
            <a:r>
              <a:rPr lang="en-US" dirty="0">
                <a:solidFill>
                  <a:srgbClr val="0070C0"/>
                </a:solidFill>
              </a:rPr>
              <a:t> = </a:t>
            </a:r>
            <a:r>
              <a:rPr lang="en-US" dirty="0" err="1">
                <a:solidFill>
                  <a:srgbClr val="0070C0"/>
                </a:solidFill>
              </a:rPr>
              <a:t>IntStream.</a:t>
            </a:r>
            <a:r>
              <a:rPr lang="en-US" b="1" dirty="0" err="1">
                <a:solidFill>
                  <a:srgbClr val="0070C0"/>
                </a:solidFill>
              </a:rPr>
              <a:t>rangeClosed</a:t>
            </a:r>
            <a:r>
              <a:rPr lang="en-US" dirty="0">
                <a:solidFill>
                  <a:srgbClr val="0070C0"/>
                </a:solidFill>
              </a:rPr>
              <a:t>(1, </a:t>
            </a:r>
            <a:r>
              <a:rPr lang="en-US" b="1" dirty="0">
                <a:solidFill>
                  <a:srgbClr val="0070C0"/>
                </a:solidFill>
              </a:rPr>
              <a:t>5</a:t>
            </a:r>
            <a:r>
              <a:rPr lang="en-US" dirty="0">
                <a:solidFill>
                  <a:srgbClr val="0070C0"/>
                </a:solidFill>
              </a:rPr>
              <a:t>);</a:t>
            </a:r>
            <a:br>
              <a:rPr lang="en-US" dirty="0">
                <a:solidFill>
                  <a:srgbClr val="0070C0"/>
                </a:solidFill>
              </a:rPr>
            </a:br>
            <a:r>
              <a:rPr lang="en-US" dirty="0" err="1">
                <a:solidFill>
                  <a:srgbClr val="0070C0"/>
                </a:solidFill>
              </a:rPr>
              <a:t>rangeClosed.forEach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r>
              <a:rPr lang="en-US" dirty="0"/>
              <a:t/>
            </a:r>
            <a:br>
              <a:rPr lang="en-US" dirty="0"/>
            </a:br>
            <a:r>
              <a:rPr lang="en-US" dirty="0">
                <a:solidFill>
                  <a:srgbClr val="0070C0"/>
                </a:solidFill>
              </a:rPr>
              <a:t/>
            </a:r>
            <a:br>
              <a:rPr lang="en-US" dirty="0">
                <a:solidFill>
                  <a:srgbClr val="0070C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99</a:t>
            </a:fld>
            <a:endParaRPr lang="fr-FR"/>
          </a:p>
        </p:txBody>
      </p:sp>
    </p:spTree>
    <p:extLst>
      <p:ext uri="{BB962C8B-B14F-4D97-AF65-F5344CB8AC3E}">
        <p14:creationId xmlns:p14="http://schemas.microsoft.com/office/powerpoint/2010/main" val="19768979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7612</TotalTime>
  <Words>3447</Words>
  <Application>Microsoft Office PowerPoint</Application>
  <PresentationFormat>Widescreen</PresentationFormat>
  <Paragraphs>544</Paragraphs>
  <Slides>116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116</vt:i4>
      </vt:variant>
    </vt:vector>
  </HeadingPairs>
  <TitlesOfParts>
    <vt:vector size="122" baseType="lpstr">
      <vt:lpstr>Arial</vt:lpstr>
      <vt:lpstr>Calibri</vt:lpstr>
      <vt:lpstr>courier new</vt:lpstr>
      <vt:lpstr>Garamond</vt:lpstr>
      <vt:lpstr>Wingdings</vt:lpstr>
      <vt:lpstr>Organique</vt:lpstr>
      <vt:lpstr>OCP 11 [1Z0-819]</vt:lpstr>
      <vt:lpstr>Chapter 8 : Functional Programming</vt:lpstr>
      <vt:lpstr>Chapter 8 : Functional Programming</vt:lpstr>
      <vt:lpstr>Chapter 8 : Functional Programming</vt:lpstr>
      <vt:lpstr>Chapter 8 : Functional Programming</vt:lpstr>
      <vt:lpstr>1-Using Variables in Lambdas </vt:lpstr>
      <vt:lpstr>1-Using Variables in Lambdas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527</cp:revision>
  <dcterms:created xsi:type="dcterms:W3CDTF">2018-08-30T10:23:28Z</dcterms:created>
  <dcterms:modified xsi:type="dcterms:W3CDTF">2023-06-28T16:06:26Z</dcterms:modified>
</cp:coreProperties>
</file>