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6"/>
  </p:notesMasterIdLst>
  <p:sldIdLst>
    <p:sldId id="256" r:id="rId2"/>
    <p:sldId id="258" r:id="rId3"/>
    <p:sldId id="260" r:id="rId4"/>
    <p:sldId id="261" r:id="rId5"/>
    <p:sldId id="279" r:id="rId6"/>
    <p:sldId id="262" r:id="rId7"/>
    <p:sldId id="263" r:id="rId8"/>
    <p:sldId id="280" r:id="rId9"/>
    <p:sldId id="264" r:id="rId10"/>
    <p:sldId id="281" r:id="rId11"/>
    <p:sldId id="282" r:id="rId12"/>
    <p:sldId id="265" r:id="rId13"/>
    <p:sldId id="283" r:id="rId14"/>
    <p:sldId id="266" r:id="rId15"/>
    <p:sldId id="267" r:id="rId16"/>
    <p:sldId id="284" r:id="rId17"/>
    <p:sldId id="286" r:id="rId18"/>
    <p:sldId id="285" r:id="rId19"/>
    <p:sldId id="287" r:id="rId20"/>
    <p:sldId id="288" r:id="rId21"/>
    <p:sldId id="289" r:id="rId22"/>
    <p:sldId id="290" r:id="rId23"/>
    <p:sldId id="291" r:id="rId24"/>
    <p:sldId id="268" r:id="rId25"/>
    <p:sldId id="292" r:id="rId26"/>
    <p:sldId id="293" r:id="rId27"/>
    <p:sldId id="294" r:id="rId28"/>
    <p:sldId id="295" r:id="rId29"/>
    <p:sldId id="296" r:id="rId30"/>
    <p:sldId id="297" r:id="rId31"/>
    <p:sldId id="298" r:id="rId32"/>
    <p:sldId id="299" r:id="rId33"/>
    <p:sldId id="300" r:id="rId34"/>
    <p:sldId id="301" r:id="rId35"/>
    <p:sldId id="302" r:id="rId36"/>
    <p:sldId id="269" r:id="rId37"/>
    <p:sldId id="303" r:id="rId38"/>
    <p:sldId id="304" r:id="rId39"/>
    <p:sldId id="270" r:id="rId40"/>
    <p:sldId id="305" r:id="rId41"/>
    <p:sldId id="306" r:id="rId42"/>
    <p:sldId id="307" r:id="rId43"/>
    <p:sldId id="308" r:id="rId44"/>
    <p:sldId id="309" r:id="rId45"/>
    <p:sldId id="310" r:id="rId46"/>
    <p:sldId id="311" r:id="rId47"/>
    <p:sldId id="271" r:id="rId48"/>
    <p:sldId id="312" r:id="rId49"/>
    <p:sldId id="313" r:id="rId50"/>
    <p:sldId id="314" r:id="rId51"/>
    <p:sldId id="315" r:id="rId52"/>
    <p:sldId id="316" r:id="rId53"/>
    <p:sldId id="317" r:id="rId54"/>
    <p:sldId id="272" r:id="rId55"/>
    <p:sldId id="318" r:id="rId56"/>
    <p:sldId id="319" r:id="rId57"/>
    <p:sldId id="320" r:id="rId58"/>
    <p:sldId id="321" r:id="rId59"/>
    <p:sldId id="322" r:id="rId60"/>
    <p:sldId id="323" r:id="rId61"/>
    <p:sldId id="324" r:id="rId62"/>
    <p:sldId id="341" r:id="rId63"/>
    <p:sldId id="325" r:id="rId64"/>
    <p:sldId id="273" r:id="rId65"/>
    <p:sldId id="326" r:id="rId66"/>
    <p:sldId id="274" r:id="rId67"/>
    <p:sldId id="327" r:id="rId68"/>
    <p:sldId id="328" r:id="rId69"/>
    <p:sldId id="275" r:id="rId70"/>
    <p:sldId id="276" r:id="rId71"/>
    <p:sldId id="329" r:id="rId72"/>
    <p:sldId id="331" r:id="rId73"/>
    <p:sldId id="330" r:id="rId74"/>
    <p:sldId id="332" r:id="rId75"/>
    <p:sldId id="277" r:id="rId76"/>
    <p:sldId id="333" r:id="rId77"/>
    <p:sldId id="334" r:id="rId78"/>
    <p:sldId id="278" r:id="rId79"/>
    <p:sldId id="335" r:id="rId80"/>
    <p:sldId id="336" r:id="rId81"/>
    <p:sldId id="337" r:id="rId82"/>
    <p:sldId id="338" r:id="rId83"/>
    <p:sldId id="339" r:id="rId84"/>
    <p:sldId id="340"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35" autoAdjust="0"/>
    <p:restoredTop sz="86372" autoAdjust="0"/>
  </p:normalViewPr>
  <p:slideViewPr>
    <p:cSldViewPr snapToGrid="0">
      <p:cViewPr varScale="1">
        <p:scale>
          <a:sx n="77" d="100"/>
          <a:sy n="77" d="100"/>
        </p:scale>
        <p:origin x="533"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ABCF4-0424-4D34-8781-BF5BC6DAD566}" type="datetimeFigureOut">
              <a:rPr lang="fr-FR" smtClean="0"/>
              <a:t>28/06/2023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EFF8C-3806-49A4-992C-321068B34C62}" type="slidenum">
              <a:rPr lang="fr-FR" smtClean="0"/>
              <a:t>‹#›</a:t>
            </a:fld>
            <a:endParaRPr lang="fr-FR"/>
          </a:p>
        </p:txBody>
      </p:sp>
    </p:spTree>
    <p:extLst>
      <p:ext uri="{BB962C8B-B14F-4D97-AF65-F5344CB8AC3E}">
        <p14:creationId xmlns:p14="http://schemas.microsoft.com/office/powerpoint/2010/main" val="208025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61EFF8C-3806-49A4-992C-321068B34C62}" type="slidenum">
              <a:rPr lang="fr-FR" smtClean="0"/>
              <a:t>42</a:t>
            </a:fld>
            <a:endParaRPr lang="fr-FR"/>
          </a:p>
        </p:txBody>
      </p:sp>
    </p:spTree>
    <p:extLst>
      <p:ext uri="{BB962C8B-B14F-4D97-AF65-F5344CB8AC3E}">
        <p14:creationId xmlns:p14="http://schemas.microsoft.com/office/powerpoint/2010/main" val="2622923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CF2AC71-2060-49BF-858C-4C118E901838}" type="datetime1">
              <a:rPr lang="fr-FR" smtClean="0"/>
              <a:t>28/06/2023</a:t>
            </a:fld>
            <a:endParaRPr lang="fr-FR"/>
          </a:p>
        </p:txBody>
      </p:sp>
      <p:sp>
        <p:nvSpPr>
          <p:cNvPr id="5" name="Footer Placeholder 4"/>
          <p:cNvSpPr>
            <a:spLocks noGrp="1"/>
          </p:cNvSpPr>
          <p:nvPr>
            <p:ph type="ftr" sz="quarter" idx="11"/>
          </p:nvPr>
        </p:nvSpPr>
        <p:spPr>
          <a:xfrm>
            <a:off x="2692397" y="5037663"/>
            <a:ext cx="5214635" cy="279400"/>
          </a:xfrm>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a:xfrm>
            <a:off x="8956900" y="5037663"/>
            <a:ext cx="551167" cy="279400"/>
          </a:xfrm>
        </p:spPr>
        <p:txBody>
          <a:bodyPr/>
          <a:lstStyle/>
          <a:p>
            <a:fld id="{4A5BDE94-4727-4585-B07D-29C32A2ADF6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8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CE4617B-3537-4FD4-B90B-FBBF66C414F4}" type="datetime1">
              <a:rPr lang="fr-FR" smtClean="0"/>
              <a:t>28/06/2023</a:t>
            </a:fld>
            <a:endParaRPr lang="fr-FR"/>
          </a:p>
        </p:txBody>
      </p:sp>
      <p:sp>
        <p:nvSpPr>
          <p:cNvPr id="6" name="Footer Placeholder 5"/>
          <p:cNvSpPr>
            <a:spLocks noGrp="1"/>
          </p:cNvSpPr>
          <p:nvPr>
            <p:ph type="ftr" sz="quarter" idx="11"/>
          </p:nvPr>
        </p:nvSpPr>
        <p:spPr/>
        <p:txBody>
          <a:bodyPr/>
          <a:lstStyle/>
          <a:p>
            <a:r>
              <a:rPr lang="fr-FR"/>
              <a:t>Chapter 6 : Exceptions and  Assertions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4195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A31C6F6-6242-4703-82B8-162F3B378423}"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6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90E588-C5A3-4F15-978A-2D4A9886385E}"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8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E3BAAEF-0604-4EA1-80A6-325DD9C5055B}"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8395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7D892AD-2854-4682-880D-D6A3DB198398}"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8A74082-AAC1-4CA4-AFAF-D0A123065798}"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0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F303338-67F6-4BD3-8502-EC02FA74AED2}"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48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154BDD2-4FB5-482B-B482-295460AB4F87}"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D781DE-B1EA-4B43-8780-91C83B3DFE5E}"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32303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BA297D1-5FF3-4E08-B268-43BD591DC942}" type="datetime1">
              <a:rPr lang="fr-FR" smtClean="0"/>
              <a:t>28/06/2023</a:t>
            </a:fld>
            <a:endParaRPr lang="fr-FR"/>
          </a:p>
        </p:txBody>
      </p:sp>
      <p:sp>
        <p:nvSpPr>
          <p:cNvPr id="5" name="Footer Placeholder 4"/>
          <p:cNvSpPr>
            <a:spLocks noGrp="1"/>
          </p:cNvSpPr>
          <p:nvPr>
            <p:ph type="ftr" sz="quarter" idx="11"/>
          </p:nvPr>
        </p:nvSpPr>
        <p:spPr/>
        <p:txBody>
          <a:bodyPr/>
          <a:lstStyle/>
          <a:p>
            <a:r>
              <a:rPr lang="fr-FR"/>
              <a:t>Chapter 6 : Exceptions and  Assertions                                                  Dr Mohamed Amine Mezghich</a:t>
            </a: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50B4443-4A4D-4772-9B10-51C3489C1729}" type="datetime1">
              <a:rPr lang="fr-FR" smtClean="0"/>
              <a:t>28/06/2023</a:t>
            </a:fld>
            <a:endParaRPr lang="fr-FR"/>
          </a:p>
        </p:txBody>
      </p:sp>
      <p:sp>
        <p:nvSpPr>
          <p:cNvPr id="6" name="Footer Placeholder 5"/>
          <p:cNvSpPr>
            <a:spLocks noGrp="1"/>
          </p:cNvSpPr>
          <p:nvPr>
            <p:ph type="ftr" sz="quarter" idx="11"/>
          </p:nvPr>
        </p:nvSpPr>
        <p:spPr/>
        <p:txBody>
          <a:bodyPr/>
          <a:lstStyle/>
          <a:p>
            <a:r>
              <a:rPr lang="fr-FR"/>
              <a:t>Chapter 6 : Exceptions and  Assertions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12462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C43BEAF-EB45-4BD7-97F0-B5B543FCD211}" type="datetime1">
              <a:rPr lang="fr-FR" smtClean="0"/>
              <a:t>28/06/2023</a:t>
            </a:fld>
            <a:endParaRPr lang="fr-FR"/>
          </a:p>
        </p:txBody>
      </p:sp>
      <p:sp>
        <p:nvSpPr>
          <p:cNvPr id="8" name="Footer Placeholder 7"/>
          <p:cNvSpPr>
            <a:spLocks noGrp="1"/>
          </p:cNvSpPr>
          <p:nvPr>
            <p:ph type="ftr" sz="quarter" idx="11"/>
          </p:nvPr>
        </p:nvSpPr>
        <p:spPr/>
        <p:txBody>
          <a:bodyPr/>
          <a:lstStyle/>
          <a:p>
            <a:r>
              <a:rPr lang="fr-FR"/>
              <a:t>Chapter 6 : Exceptions and  Assertions                                                  Dr Mohamed Amine Mezghich</a:t>
            </a:r>
          </a:p>
        </p:txBody>
      </p:sp>
      <p:sp>
        <p:nvSpPr>
          <p:cNvPr id="9" name="Slide Number Placeholder 8"/>
          <p:cNvSpPr>
            <a:spLocks noGrp="1"/>
          </p:cNvSpPr>
          <p:nvPr>
            <p:ph type="sldNum" sz="quarter" idx="12"/>
          </p:nvPr>
        </p:nvSpPr>
        <p:spPr/>
        <p:txBody>
          <a:bodyPr/>
          <a:lstStyle/>
          <a:p>
            <a:fld id="{4A5BDE94-4727-4585-B07D-29C32A2ADF6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7802C47-F246-4B15-9046-582C455BB4C5}" type="datetime1">
              <a:rPr lang="fr-FR" smtClean="0"/>
              <a:t>28/06/2023</a:t>
            </a:fld>
            <a:endParaRPr lang="fr-FR"/>
          </a:p>
        </p:txBody>
      </p:sp>
      <p:sp>
        <p:nvSpPr>
          <p:cNvPr id="4" name="Footer Placeholder 3"/>
          <p:cNvSpPr>
            <a:spLocks noGrp="1"/>
          </p:cNvSpPr>
          <p:nvPr>
            <p:ph type="ftr" sz="quarter" idx="11"/>
          </p:nvPr>
        </p:nvSpPr>
        <p:spPr/>
        <p:txBody>
          <a:bodyPr/>
          <a:lstStyle/>
          <a:p>
            <a:r>
              <a:rPr lang="fr-FR"/>
              <a:t>Chapter 6 : Exceptions and  Assertions                                                  Dr Mohamed Amine Mezghich</a:t>
            </a:r>
          </a:p>
        </p:txBody>
      </p:sp>
      <p:sp>
        <p:nvSpPr>
          <p:cNvPr id="5" name="Slide Number Placeholder 4"/>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9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E4203-1E02-4679-8436-D7B56FA46862}" type="datetime1">
              <a:rPr lang="fr-FR" smtClean="0"/>
              <a:t>28/06/2023</a:t>
            </a:fld>
            <a:endParaRPr lang="fr-FR"/>
          </a:p>
        </p:txBody>
      </p:sp>
      <p:sp>
        <p:nvSpPr>
          <p:cNvPr id="3" name="Footer Placeholder 2"/>
          <p:cNvSpPr>
            <a:spLocks noGrp="1"/>
          </p:cNvSpPr>
          <p:nvPr>
            <p:ph type="ftr" sz="quarter" idx="11"/>
          </p:nvPr>
        </p:nvSpPr>
        <p:spPr/>
        <p:txBody>
          <a:bodyPr/>
          <a:lstStyle/>
          <a:p>
            <a:r>
              <a:rPr lang="fr-FR"/>
              <a:t>Chapter 6 : Exceptions and  Assertions                                                  Dr Mohamed Amine Mezghich</a:t>
            </a:r>
          </a:p>
        </p:txBody>
      </p:sp>
      <p:sp>
        <p:nvSpPr>
          <p:cNvPr id="4" name="Slide Number Placeholder 3"/>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4589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18D281A-9CF9-43F2-898D-D2C550AA4E6A}" type="datetime1">
              <a:rPr lang="fr-FR" smtClean="0"/>
              <a:t>28/06/2023</a:t>
            </a:fld>
            <a:endParaRPr lang="fr-FR"/>
          </a:p>
        </p:txBody>
      </p:sp>
      <p:sp>
        <p:nvSpPr>
          <p:cNvPr id="6" name="Footer Placeholder 5"/>
          <p:cNvSpPr>
            <a:spLocks noGrp="1"/>
          </p:cNvSpPr>
          <p:nvPr>
            <p:ph type="ftr" sz="quarter" idx="11"/>
          </p:nvPr>
        </p:nvSpPr>
        <p:spPr/>
        <p:txBody>
          <a:bodyPr/>
          <a:lstStyle/>
          <a:p>
            <a:r>
              <a:rPr lang="fr-FR"/>
              <a:t>Chapter 6 : Exceptions and  Assertions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2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1675E9F-47D7-409A-BBBB-7B37847AA01C}" type="datetime1">
              <a:rPr lang="fr-FR" smtClean="0"/>
              <a:t>28/06/2023</a:t>
            </a:fld>
            <a:endParaRPr lang="fr-FR"/>
          </a:p>
        </p:txBody>
      </p:sp>
      <p:sp>
        <p:nvSpPr>
          <p:cNvPr id="6" name="Footer Placeholder 5"/>
          <p:cNvSpPr>
            <a:spLocks noGrp="1"/>
          </p:cNvSpPr>
          <p:nvPr>
            <p:ph type="ftr" sz="quarter" idx="11"/>
          </p:nvPr>
        </p:nvSpPr>
        <p:spPr/>
        <p:txBody>
          <a:bodyPr/>
          <a:lstStyle/>
          <a:p>
            <a:r>
              <a:rPr lang="fr-FR"/>
              <a:t>Chapter 6 : Exceptions and  Assertions                                                  Dr Mohamed Amine Mezghich</a:t>
            </a: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2720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0B4C03-DCFC-4E06-AAC3-E0586BF7DF5E}" type="datetime1">
              <a:rPr lang="fr-FR" smtClean="0"/>
              <a:t>28/06/2023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fr-FR"/>
              <a:t>Chapter 6 : Exceptions and  Assertions                                                  Dr Mohamed Amine Mezghich</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BDE94-4727-4585-B07D-29C32A2ADF6D}" type="slidenum">
              <a:rPr lang="fr-FR" smtClean="0"/>
              <a:t>‹#›</a:t>
            </a:fld>
            <a:endParaRPr lang="fr-FR"/>
          </a:p>
        </p:txBody>
      </p:sp>
    </p:spTree>
    <p:extLst>
      <p:ext uri="{BB962C8B-B14F-4D97-AF65-F5344CB8AC3E}">
        <p14:creationId xmlns:p14="http://schemas.microsoft.com/office/powerpoint/2010/main" val="10293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 xmlns:a16="http://schemas.microsoft.com/office/drawing/2014/main" id="{7D78A45D-80F7-4DFD-AF09-C53D04FAAA3C}"/>
              </a:ext>
            </a:extLst>
          </p:cNvPr>
          <p:cNvSpPr>
            <a:spLocks noGrp="1"/>
          </p:cNvSpPr>
          <p:nvPr>
            <p:ph type="ctrTitle"/>
          </p:nvPr>
        </p:nvSpPr>
        <p:spPr>
          <a:xfrm>
            <a:off x="2692398" y="1871131"/>
            <a:ext cx="6815669" cy="1515533"/>
          </a:xfrm>
        </p:spPr>
        <p:txBody>
          <a:bodyPr/>
          <a:lstStyle/>
          <a:p>
            <a:r>
              <a:rPr lang="fr-FR" b="1" dirty="0"/>
              <a:t>OCP 11 </a:t>
            </a:r>
            <a:r>
              <a:rPr lang="fr-FR" b="1" dirty="0" smtClean="0"/>
              <a:t>[</a:t>
            </a:r>
            <a:r>
              <a:rPr lang="fr-FR" b="1" dirty="0"/>
              <a:t>1Z0-819]</a:t>
            </a:r>
            <a:endParaRPr lang="fr-FR" dirty="0"/>
          </a:p>
        </p:txBody>
      </p:sp>
      <p:sp>
        <p:nvSpPr>
          <p:cNvPr id="11" name="Sous-titre 2">
            <a:extLst>
              <a:ext uri="{FF2B5EF4-FFF2-40B4-BE49-F238E27FC236}">
                <a16:creationId xmlns="" xmlns:a16="http://schemas.microsoft.com/office/drawing/2014/main" id="{50C60FA6-33F0-4D69-849F-A6F91196EC5F}"/>
              </a:ext>
            </a:extLst>
          </p:cNvPr>
          <p:cNvSpPr>
            <a:spLocks noGrp="1"/>
          </p:cNvSpPr>
          <p:nvPr>
            <p:ph type="subTitle" idx="1"/>
          </p:nvPr>
        </p:nvSpPr>
        <p:spPr>
          <a:xfrm>
            <a:off x="2692398" y="3657597"/>
            <a:ext cx="6815669" cy="1320802"/>
          </a:xfrm>
        </p:spPr>
        <p:txBody>
          <a:bodyPr>
            <a:normAutofit lnSpcReduction="10000"/>
          </a:bodyPr>
          <a:lstStyle/>
          <a:p>
            <a:r>
              <a:rPr lang="fr-FR" dirty="0"/>
              <a:t>Dr.-</a:t>
            </a:r>
            <a:r>
              <a:rPr lang="fr-FR" dirty="0" err="1"/>
              <a:t>Ing</a:t>
            </a:r>
            <a:r>
              <a:rPr lang="fr-FR" dirty="0"/>
              <a:t> Mohamed Amine </a:t>
            </a:r>
            <a:r>
              <a:rPr lang="fr-FR" dirty="0" err="1"/>
              <a:t>Mezghich</a:t>
            </a:r>
            <a:endParaRPr lang="fr-FR" dirty="0"/>
          </a:p>
          <a:p>
            <a:r>
              <a:rPr lang="fr-FR" dirty="0" err="1"/>
              <a:t>Associate</a:t>
            </a:r>
            <a:r>
              <a:rPr lang="fr-FR" dirty="0"/>
              <a:t> </a:t>
            </a:r>
            <a:r>
              <a:rPr lang="fr-FR" dirty="0" err="1"/>
              <a:t>Professor</a:t>
            </a:r>
            <a:r>
              <a:rPr lang="fr-FR" dirty="0"/>
              <a:t> </a:t>
            </a:r>
            <a:r>
              <a:rPr lang="fr-FR" dirty="0" err="1"/>
              <a:t>at</a:t>
            </a:r>
            <a:r>
              <a:rPr lang="fr-FR" dirty="0"/>
              <a:t> ENSI, CEO of Smart IT Partner</a:t>
            </a:r>
          </a:p>
          <a:p>
            <a:r>
              <a:rPr lang="fr-FR" dirty="0"/>
              <a:t>JAVA/J2EE </a:t>
            </a:r>
            <a:r>
              <a:rPr lang="fr-FR" dirty="0" err="1"/>
              <a:t>Certified</a:t>
            </a:r>
            <a:r>
              <a:rPr lang="fr-FR" dirty="0"/>
              <a:t> Trainer</a:t>
            </a:r>
          </a:p>
          <a:p>
            <a:endParaRPr lang="fr-FR" dirty="0"/>
          </a:p>
        </p:txBody>
      </p:sp>
      <p:pic>
        <p:nvPicPr>
          <p:cNvPr id="13" name="Picture 4" descr="RÃ©sultat de recherche d'images pour &quot;java&quot;">
            <a:extLst>
              <a:ext uri="{FF2B5EF4-FFF2-40B4-BE49-F238E27FC236}">
                <a16:creationId xmlns="" xmlns:a16="http://schemas.microsoft.com/office/drawing/2014/main" id="{6C488DEA-B840-4738-9D2F-2F60D1C0C5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391508" cy="1364810"/>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 xmlns:a16="http://schemas.microsoft.com/office/drawing/2014/main" id="{028B0721-5AD5-4783-BA32-A412376AD990}"/>
              </a:ext>
            </a:extLst>
          </p:cNvPr>
          <p:cNvSpPr txBox="1"/>
          <p:nvPr/>
        </p:nvSpPr>
        <p:spPr>
          <a:xfrm>
            <a:off x="4079419" y="5925189"/>
            <a:ext cx="3779240" cy="646331"/>
          </a:xfrm>
          <a:prstGeom prst="rect">
            <a:avLst/>
          </a:prstGeom>
          <a:noFill/>
        </p:spPr>
        <p:txBody>
          <a:bodyPr wrap="none" rtlCol="0">
            <a:spAutoFit/>
          </a:bodyPr>
          <a:lstStyle/>
          <a:p>
            <a:pPr algn="ctr"/>
            <a:r>
              <a:rPr lang="fr-FR" b="1" dirty="0"/>
              <a:t>ma.mezghich@smart-it-partner.com</a:t>
            </a:r>
          </a:p>
          <a:p>
            <a:pPr algn="ctr"/>
            <a:r>
              <a:rPr lang="fr-FR" b="1" dirty="0"/>
              <a:t>amine.mezghich@ensi-uma.tn</a:t>
            </a:r>
          </a:p>
        </p:txBody>
      </p:sp>
      <p:pic>
        <p:nvPicPr>
          <p:cNvPr id="7" name="Picture 2" descr="Oracle Certified Professional: Java 11 Developer (Part 2)">
            <a:extLst>
              <a:ext uri="{FF2B5EF4-FFF2-40B4-BE49-F238E27FC236}">
                <a16:creationId xmlns:a16="http://schemas.microsoft.com/office/drawing/2014/main" xmlns="" id="{1339C99B-CF49-4EC4-AFC2-DC9B1A58F9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6987" y="6118"/>
            <a:ext cx="1865013" cy="186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8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10000"/>
          </a:bodyPr>
          <a:lstStyle/>
          <a:p>
            <a:r>
              <a:rPr lang="fr-FR" b="1" dirty="0">
                <a:solidFill>
                  <a:srgbClr val="FF0000"/>
                </a:solidFill>
              </a:rPr>
              <a:t>1-3) Exceptions on the OCP</a:t>
            </a:r>
            <a:r>
              <a:rPr lang="fr-FR" dirty="0">
                <a:solidFill>
                  <a:srgbClr val="FF0000"/>
                </a:solidFill>
              </a:rPr>
              <a:t> </a:t>
            </a:r>
            <a:r>
              <a:rPr lang="fr-FR" dirty="0"/>
              <a:t/>
            </a:r>
            <a:br>
              <a:rPr lang="fr-FR" dirty="0"/>
            </a:br>
            <a:r>
              <a:rPr lang="en-US" dirty="0"/>
              <a:t>On the OCP, you need to know more exceptions. The objectives cover a number of APIs</a:t>
            </a:r>
            <a:br>
              <a:rPr lang="en-US" dirty="0"/>
            </a:br>
            <a:r>
              <a:rPr lang="en-US" dirty="0"/>
              <a:t>that throw a mix of checked and unchecked exceptions.</a:t>
            </a:r>
          </a:p>
          <a:p>
            <a:r>
              <a:rPr lang="en-US" dirty="0"/>
              <a:t>Table 6.2 and Table 6.3 provide a summary of the checked and runtime exceptions that</a:t>
            </a:r>
            <a:br>
              <a:rPr lang="en-US" dirty="0"/>
            </a:br>
            <a:r>
              <a:rPr lang="en-US" dirty="0"/>
              <a:t>you need to know for the exam. </a:t>
            </a:r>
          </a:p>
          <a:p>
            <a:r>
              <a:rPr lang="en-US" dirty="0"/>
              <a:t>It’s OK if you don’t know what all of these do yet. </a:t>
            </a:r>
            <a:r>
              <a:rPr lang="en-US" b="1" dirty="0">
                <a:solidFill>
                  <a:srgbClr val="0070C0"/>
                </a:solidFill>
              </a:rPr>
              <a:t>Just remember that IO, parsing, and SQL exceptions are checked</a:t>
            </a:r>
            <a:r>
              <a:rPr lang="en-US" dirty="0"/>
              <a:t>. </a:t>
            </a:r>
          </a:p>
          <a:p>
            <a:r>
              <a:rPr lang="en-US" b="1" dirty="0">
                <a:solidFill>
                  <a:srgbClr val="0070C0"/>
                </a:solidFill>
              </a:rPr>
              <a:t>Anything else is a runtime exception </a:t>
            </a:r>
            <a:r>
              <a:rPr lang="en-US" dirty="0"/>
              <a:t>unless the exam states otherwise. You can come back to this later for review.</a:t>
            </a:r>
            <a:r>
              <a:rPr lang="en-US" sz="2800" dirty="0"/>
              <a:t> </a:t>
            </a: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10</a:t>
            </a:fld>
            <a:endParaRPr lang="fr-FR"/>
          </a:p>
        </p:txBody>
      </p:sp>
    </p:spTree>
    <p:extLst>
      <p:ext uri="{BB962C8B-B14F-4D97-AF65-F5344CB8AC3E}">
        <p14:creationId xmlns:p14="http://schemas.microsoft.com/office/powerpoint/2010/main" val="380252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1-3) Exceptions on the OCP</a:t>
            </a:r>
            <a:r>
              <a:rPr lang="fr-FR" dirty="0">
                <a:solidFill>
                  <a:srgbClr val="FF0000"/>
                </a:solidFill>
              </a:rPr>
              <a:t> </a:t>
            </a:r>
            <a:r>
              <a:rPr lang="fr-FR" dirty="0"/>
              <a:t/>
            </a:r>
            <a:br>
              <a:rPr lang="fr-FR"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11</a:t>
            </a:fld>
            <a:endParaRPr lang="fr-FR"/>
          </a:p>
        </p:txBody>
      </p:sp>
      <p:pic>
        <p:nvPicPr>
          <p:cNvPr id="7" name="Image 6">
            <a:extLst>
              <a:ext uri="{FF2B5EF4-FFF2-40B4-BE49-F238E27FC236}">
                <a16:creationId xmlns="" xmlns:a16="http://schemas.microsoft.com/office/drawing/2014/main" id="{07C2DA95-6D22-4193-BFA1-845A5E7D687D}"/>
              </a:ext>
            </a:extLst>
          </p:cNvPr>
          <p:cNvPicPr>
            <a:picLocks noChangeAspect="1"/>
          </p:cNvPicPr>
          <p:nvPr/>
        </p:nvPicPr>
        <p:blipFill>
          <a:blip r:embed="rId2"/>
          <a:stretch>
            <a:fillRect/>
          </a:stretch>
        </p:blipFill>
        <p:spPr>
          <a:xfrm>
            <a:off x="1295401" y="2954020"/>
            <a:ext cx="4761228" cy="3014980"/>
          </a:xfrm>
          <a:prstGeom prst="rect">
            <a:avLst/>
          </a:prstGeom>
        </p:spPr>
      </p:pic>
      <p:pic>
        <p:nvPicPr>
          <p:cNvPr id="8" name="Image 7">
            <a:extLst>
              <a:ext uri="{FF2B5EF4-FFF2-40B4-BE49-F238E27FC236}">
                <a16:creationId xmlns="" xmlns:a16="http://schemas.microsoft.com/office/drawing/2014/main" id="{C6965FA4-0969-473F-8F57-993341CEE24F}"/>
              </a:ext>
            </a:extLst>
          </p:cNvPr>
          <p:cNvPicPr>
            <a:picLocks noChangeAspect="1"/>
          </p:cNvPicPr>
          <p:nvPr/>
        </p:nvPicPr>
        <p:blipFill>
          <a:blip r:embed="rId3"/>
          <a:stretch>
            <a:fillRect/>
          </a:stretch>
        </p:blipFill>
        <p:spPr>
          <a:xfrm>
            <a:off x="6229347" y="2962064"/>
            <a:ext cx="4667250" cy="2990850"/>
          </a:xfrm>
          <a:prstGeom prst="rect">
            <a:avLst/>
          </a:prstGeom>
        </p:spPr>
      </p:pic>
    </p:spTree>
    <p:extLst>
      <p:ext uri="{BB962C8B-B14F-4D97-AF65-F5344CB8AC3E}">
        <p14:creationId xmlns:p14="http://schemas.microsoft.com/office/powerpoint/2010/main" val="116400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1-4) </a:t>
            </a:r>
            <a:r>
              <a:rPr lang="fr-FR" b="1" i="1" dirty="0">
                <a:solidFill>
                  <a:srgbClr val="FF0000"/>
                </a:solidFill>
              </a:rPr>
              <a:t>Try </a:t>
            </a:r>
            <a:r>
              <a:rPr lang="fr-FR" b="1" dirty="0" err="1">
                <a:solidFill>
                  <a:srgbClr val="FF0000"/>
                </a:solidFill>
              </a:rPr>
              <a:t>Statement</a:t>
            </a:r>
            <a:r>
              <a:rPr lang="fr-FR" dirty="0">
                <a:solidFill>
                  <a:srgbClr val="FF0000"/>
                </a:solidFill>
              </a:rPr>
              <a:t> </a:t>
            </a:r>
            <a:r>
              <a:rPr lang="fr-FR" dirty="0"/>
              <a:t/>
            </a:r>
            <a:br>
              <a:rPr lang="fr-FR" dirty="0"/>
            </a:br>
            <a:r>
              <a:rPr lang="fr-FR" dirty="0"/>
              <a:t/>
            </a:r>
            <a:br>
              <a:rPr lang="fr-FR" dirty="0"/>
            </a:br>
            <a:r>
              <a:rPr lang="fr-FR" sz="2800" dirty="0"/>
              <a:t/>
            </a:r>
            <a:br>
              <a:rPr lang="fr-FR" sz="2800" dirty="0"/>
            </a:br>
            <a:r>
              <a:rPr lang="en-US" sz="2800" dirty="0"/>
              <a:t/>
            </a:r>
            <a:br>
              <a:rPr lang="en-US" sz="2800"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12</a:t>
            </a:fld>
            <a:endParaRPr lang="fr-FR"/>
          </a:p>
        </p:txBody>
      </p:sp>
      <p:sp>
        <p:nvSpPr>
          <p:cNvPr id="7" name="ZoneTexte 6">
            <a:extLst>
              <a:ext uri="{FF2B5EF4-FFF2-40B4-BE49-F238E27FC236}">
                <a16:creationId xmlns="" xmlns:a16="http://schemas.microsoft.com/office/drawing/2014/main" id="{6FFDCB7A-93B3-4ACB-B14F-DCBC9C72F89E}"/>
              </a:ext>
            </a:extLst>
          </p:cNvPr>
          <p:cNvSpPr txBox="1"/>
          <p:nvPr/>
        </p:nvSpPr>
        <p:spPr>
          <a:xfrm>
            <a:off x="1005840" y="3246120"/>
            <a:ext cx="4693920" cy="2585323"/>
          </a:xfrm>
          <a:prstGeom prst="rect">
            <a:avLst/>
          </a:prstGeom>
          <a:noFill/>
        </p:spPr>
        <p:txBody>
          <a:bodyPr wrap="square" rtlCol="0">
            <a:spAutoFit/>
          </a:bodyPr>
          <a:lstStyle/>
          <a:p>
            <a:r>
              <a:rPr lang="en-US" dirty="0"/>
              <a:t>The </a:t>
            </a:r>
            <a:r>
              <a:rPr lang="en-US" i="1" dirty="0"/>
              <a:t>try statement </a:t>
            </a:r>
            <a:r>
              <a:rPr lang="en-US" dirty="0"/>
              <a:t>consists of a mandatory try clause. </a:t>
            </a:r>
          </a:p>
          <a:p>
            <a:r>
              <a:rPr lang="en-US" dirty="0"/>
              <a:t>It can include one or more </a:t>
            </a:r>
            <a:r>
              <a:rPr lang="en-US" i="1" dirty="0"/>
              <a:t>catch</a:t>
            </a:r>
            <a:br>
              <a:rPr lang="en-US" i="1" dirty="0"/>
            </a:br>
            <a:r>
              <a:rPr lang="en-US" i="1" dirty="0"/>
              <a:t>claus</a:t>
            </a:r>
            <a:r>
              <a:rPr lang="en-US" dirty="0"/>
              <a:t>es to handle the exceptions that are thrown. </a:t>
            </a:r>
          </a:p>
          <a:p>
            <a:r>
              <a:rPr lang="en-US" dirty="0"/>
              <a:t>It can also include a </a:t>
            </a:r>
            <a:r>
              <a:rPr lang="en-US" i="1" dirty="0"/>
              <a:t>finally clause</a:t>
            </a:r>
            <a:r>
              <a:rPr lang="en-US" dirty="0"/>
              <a:t>, which</a:t>
            </a:r>
            <a:br>
              <a:rPr lang="en-US" dirty="0"/>
            </a:br>
            <a:r>
              <a:rPr lang="en-US" dirty="0"/>
              <a:t>runs regardless of whether an exception is thrown. </a:t>
            </a:r>
          </a:p>
          <a:p>
            <a:r>
              <a:rPr lang="en-US" dirty="0"/>
              <a:t>This is all still true for both try statements and try-with-resources statements. </a:t>
            </a:r>
            <a:br>
              <a:rPr lang="en-US" dirty="0"/>
            </a:br>
            <a:endParaRPr lang="fr-FR" dirty="0"/>
          </a:p>
        </p:txBody>
      </p:sp>
      <p:pic>
        <p:nvPicPr>
          <p:cNvPr id="8" name="Image 7">
            <a:extLst>
              <a:ext uri="{FF2B5EF4-FFF2-40B4-BE49-F238E27FC236}">
                <a16:creationId xmlns="" xmlns:a16="http://schemas.microsoft.com/office/drawing/2014/main" id="{97A078F1-1F6A-4ABE-A988-572E0FE3E8F5}"/>
              </a:ext>
            </a:extLst>
          </p:cNvPr>
          <p:cNvPicPr>
            <a:picLocks noChangeAspect="1"/>
          </p:cNvPicPr>
          <p:nvPr/>
        </p:nvPicPr>
        <p:blipFill>
          <a:blip r:embed="rId2"/>
          <a:stretch>
            <a:fillRect/>
          </a:stretch>
        </p:blipFill>
        <p:spPr>
          <a:xfrm>
            <a:off x="6449490" y="2643241"/>
            <a:ext cx="4693920" cy="3146318"/>
          </a:xfrm>
          <a:prstGeom prst="rect">
            <a:avLst/>
          </a:prstGeom>
        </p:spPr>
      </p:pic>
    </p:spTree>
    <p:extLst>
      <p:ext uri="{BB962C8B-B14F-4D97-AF65-F5344CB8AC3E}">
        <p14:creationId xmlns:p14="http://schemas.microsoft.com/office/powerpoint/2010/main" val="3683700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20000"/>
          </a:bodyPr>
          <a:lstStyle/>
          <a:p>
            <a:r>
              <a:rPr lang="fr-FR" b="1" dirty="0">
                <a:solidFill>
                  <a:srgbClr val="FF0000"/>
                </a:solidFill>
              </a:rPr>
              <a:t>1-4) </a:t>
            </a:r>
            <a:r>
              <a:rPr lang="fr-FR" b="1" i="1" dirty="0">
                <a:solidFill>
                  <a:srgbClr val="FF0000"/>
                </a:solidFill>
              </a:rPr>
              <a:t>Try </a:t>
            </a:r>
            <a:r>
              <a:rPr lang="fr-FR" b="1" dirty="0" err="1">
                <a:solidFill>
                  <a:srgbClr val="FF0000"/>
                </a:solidFill>
              </a:rPr>
              <a:t>Statement</a:t>
            </a:r>
            <a:r>
              <a:rPr lang="fr-FR" dirty="0">
                <a:solidFill>
                  <a:srgbClr val="FF0000"/>
                </a:solidFill>
              </a:rPr>
              <a:t> </a:t>
            </a:r>
            <a:r>
              <a:rPr lang="fr-FR" dirty="0"/>
              <a:t/>
            </a:r>
            <a:br>
              <a:rPr lang="fr-FR" dirty="0"/>
            </a:br>
            <a:r>
              <a:rPr lang="en-US" dirty="0">
                <a:solidFill>
                  <a:srgbClr val="0070C0"/>
                </a:solidFill>
              </a:rPr>
              <a:t>There is also a rule that says a try statement is required to have either or both of</a:t>
            </a:r>
            <a:br>
              <a:rPr lang="en-US" dirty="0">
                <a:solidFill>
                  <a:srgbClr val="0070C0"/>
                </a:solidFill>
              </a:rPr>
            </a:br>
            <a:r>
              <a:rPr lang="en-US" dirty="0">
                <a:solidFill>
                  <a:srgbClr val="0070C0"/>
                </a:solidFill>
              </a:rPr>
              <a:t>the catch and finally clauses</a:t>
            </a:r>
            <a:r>
              <a:rPr lang="en-US" dirty="0"/>
              <a:t>. This is true for try statements, </a:t>
            </a:r>
            <a:r>
              <a:rPr lang="en-US" dirty="0">
                <a:solidFill>
                  <a:srgbClr val="0070C0"/>
                </a:solidFill>
              </a:rPr>
              <a:t>but is not true for</a:t>
            </a:r>
            <a:br>
              <a:rPr lang="en-US" dirty="0">
                <a:solidFill>
                  <a:srgbClr val="0070C0"/>
                </a:solidFill>
              </a:rPr>
            </a:br>
            <a:r>
              <a:rPr lang="en-US" dirty="0">
                <a:solidFill>
                  <a:srgbClr val="0070C0"/>
                </a:solidFill>
              </a:rPr>
              <a:t>try-with-resources statements</a:t>
            </a:r>
            <a:r>
              <a:rPr lang="en-US" dirty="0"/>
              <a:t>, as you’ll see later in the chapter. </a:t>
            </a:r>
            <a:br>
              <a:rPr lang="en-US" dirty="0"/>
            </a:br>
            <a:r>
              <a:rPr lang="en-US" dirty="0"/>
              <a:t>There are two other rules that you need to remember from the OCA about the catch</a:t>
            </a:r>
            <a:br>
              <a:rPr lang="en-US" dirty="0"/>
            </a:br>
            <a:r>
              <a:rPr lang="en-US" dirty="0"/>
              <a:t>clauses:</a:t>
            </a:r>
            <a:br>
              <a:rPr lang="en-US" dirty="0"/>
            </a:br>
            <a:r>
              <a:rPr lang="en-US" dirty="0"/>
              <a:t>■ Java checks the catch blocks in the order in which they appear. It is illegal to declare</a:t>
            </a:r>
            <a:br>
              <a:rPr lang="en-US" dirty="0"/>
            </a:br>
            <a:r>
              <a:rPr lang="en-US" dirty="0"/>
              <a:t>a subclass exception in a catch block that is lower down in the list than a superclass</a:t>
            </a:r>
            <a:br>
              <a:rPr lang="en-US" dirty="0"/>
            </a:br>
            <a:r>
              <a:rPr lang="en-US" dirty="0"/>
              <a:t>exception because it will be unreachable code.</a:t>
            </a:r>
            <a:br>
              <a:rPr lang="en-US" dirty="0"/>
            </a:br>
            <a:r>
              <a:rPr lang="en-US" dirty="0"/>
              <a:t>■ Java will not allow you to declare a catch block for a </a:t>
            </a:r>
            <a:r>
              <a:rPr lang="en-US" b="1" dirty="0">
                <a:solidFill>
                  <a:srgbClr val="FF0000"/>
                </a:solidFill>
              </a:rPr>
              <a:t>checked exception (ex : </a:t>
            </a:r>
            <a:r>
              <a:rPr lang="en-US" b="1" dirty="0" err="1">
                <a:solidFill>
                  <a:srgbClr val="FF0000"/>
                </a:solidFill>
              </a:rPr>
              <a:t>IOException</a:t>
            </a:r>
            <a:r>
              <a:rPr lang="en-US" b="1" dirty="0">
                <a:solidFill>
                  <a:srgbClr val="FF0000"/>
                </a:solidFill>
              </a:rPr>
              <a:t>) </a:t>
            </a:r>
            <a:r>
              <a:rPr lang="en-US" dirty="0"/>
              <a:t>type that cannot potentially be thrown by the try clause body. This is again </a:t>
            </a:r>
            <a:r>
              <a:rPr lang="en-US"/>
              <a:t>to avoid</a:t>
            </a:r>
            <a:r>
              <a:rPr lang="en-US" dirty="0"/>
              <a:t> </a:t>
            </a:r>
            <a:r>
              <a:rPr lang="en-US"/>
              <a:t>unreachable </a:t>
            </a:r>
            <a:r>
              <a:rPr lang="en-US" dirty="0"/>
              <a:t>code.</a:t>
            </a: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13</a:t>
            </a:fld>
            <a:endParaRPr lang="fr-FR"/>
          </a:p>
        </p:txBody>
      </p:sp>
    </p:spTree>
    <p:extLst>
      <p:ext uri="{BB962C8B-B14F-4D97-AF65-F5344CB8AC3E}">
        <p14:creationId xmlns:p14="http://schemas.microsoft.com/office/powerpoint/2010/main" val="84064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1-5) </a:t>
            </a:r>
            <a:r>
              <a:rPr lang="fr-FR" b="1" i="1" dirty="0" err="1">
                <a:solidFill>
                  <a:srgbClr val="FF0000"/>
                </a:solidFill>
              </a:rPr>
              <a:t>Throw</a:t>
            </a:r>
            <a:r>
              <a:rPr lang="fr-FR" b="1" i="1" dirty="0">
                <a:solidFill>
                  <a:srgbClr val="FF0000"/>
                </a:solidFill>
              </a:rPr>
              <a:t> </a:t>
            </a:r>
            <a:r>
              <a:rPr lang="fr-FR" b="1" dirty="0">
                <a:solidFill>
                  <a:srgbClr val="FF0000"/>
                </a:solidFill>
              </a:rPr>
              <a:t>vs. </a:t>
            </a:r>
            <a:r>
              <a:rPr lang="fr-FR" b="1" i="1" dirty="0" err="1">
                <a:solidFill>
                  <a:srgbClr val="FF0000"/>
                </a:solidFill>
              </a:rPr>
              <a:t>Throws</a:t>
            </a:r>
            <a:r>
              <a:rPr lang="fr-FR" dirty="0">
                <a:solidFill>
                  <a:srgbClr val="FF0000"/>
                </a:solidFill>
              </a:rPr>
              <a:t> </a:t>
            </a:r>
            <a:r>
              <a:rPr lang="fr-FR" dirty="0"/>
              <a:t/>
            </a:r>
            <a:br>
              <a:rPr lang="fr-FR" dirty="0"/>
            </a:br>
            <a:r>
              <a:rPr lang="en-US" dirty="0"/>
              <a:t>The exam might test whether you are paying attention to the difference between throw and throws. Remember that </a:t>
            </a:r>
            <a:r>
              <a:rPr lang="en-US" b="1" dirty="0">
                <a:solidFill>
                  <a:srgbClr val="0070C0"/>
                </a:solidFill>
              </a:rPr>
              <a:t>throw </a:t>
            </a:r>
            <a:r>
              <a:rPr lang="en-US" dirty="0"/>
              <a:t>means an exception is actually being thrown and </a:t>
            </a:r>
            <a:r>
              <a:rPr lang="en-US" b="1" dirty="0">
                <a:solidFill>
                  <a:srgbClr val="0070C0"/>
                </a:solidFill>
              </a:rPr>
              <a:t>throws</a:t>
            </a:r>
            <a:r>
              <a:rPr lang="en-US" dirty="0"/>
              <a:t> indicate that the method merely has the potential to throw that exception. The following example uses both: </a:t>
            </a:r>
            <a:br>
              <a:rPr lang="en-US"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14</a:t>
            </a:fld>
            <a:endParaRPr lang="fr-FR"/>
          </a:p>
        </p:txBody>
      </p:sp>
      <p:pic>
        <p:nvPicPr>
          <p:cNvPr id="11" name="Image 10">
            <a:extLst>
              <a:ext uri="{FF2B5EF4-FFF2-40B4-BE49-F238E27FC236}">
                <a16:creationId xmlns="" xmlns:a16="http://schemas.microsoft.com/office/drawing/2014/main" id="{D541A757-4FAA-44C0-816B-0135F9C99251}"/>
              </a:ext>
            </a:extLst>
          </p:cNvPr>
          <p:cNvPicPr>
            <a:picLocks noChangeAspect="1"/>
          </p:cNvPicPr>
          <p:nvPr/>
        </p:nvPicPr>
        <p:blipFill>
          <a:blip r:embed="rId2"/>
          <a:stretch>
            <a:fillRect/>
          </a:stretch>
        </p:blipFill>
        <p:spPr>
          <a:xfrm>
            <a:off x="1462913" y="4586287"/>
            <a:ext cx="9198757" cy="1159193"/>
          </a:xfrm>
          <a:prstGeom prst="rect">
            <a:avLst/>
          </a:prstGeom>
        </p:spPr>
      </p:pic>
    </p:spTree>
    <p:extLst>
      <p:ext uri="{BB962C8B-B14F-4D97-AF65-F5344CB8AC3E}">
        <p14:creationId xmlns:p14="http://schemas.microsoft.com/office/powerpoint/2010/main" val="24050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Sometimes, you want to write a method with a more specialized type of exception. You can create your own exception class to do this. </a:t>
            </a:r>
          </a:p>
          <a:p>
            <a:r>
              <a:rPr lang="en-US" dirty="0"/>
              <a:t>When creating your own exception, you need to decide whether it should be a checked or unchecked exception. </a:t>
            </a:r>
          </a:p>
          <a:p>
            <a:r>
              <a:rPr lang="en-US" dirty="0"/>
              <a:t>While you can extend any exception class, it is most common to extend Exception (for checked) or </a:t>
            </a:r>
            <a:r>
              <a:rPr lang="en-US" dirty="0" err="1"/>
              <a:t>RuntimeException</a:t>
            </a:r>
            <a:r>
              <a:rPr lang="en-US" dirty="0"/>
              <a:t> (for unchecked.) </a:t>
            </a:r>
            <a:br>
              <a:rPr lang="en-US"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15</a:t>
            </a:fld>
            <a:endParaRPr lang="fr-FR"/>
          </a:p>
        </p:txBody>
      </p:sp>
    </p:spTree>
    <p:extLst>
      <p:ext uri="{BB962C8B-B14F-4D97-AF65-F5344CB8AC3E}">
        <p14:creationId xmlns:p14="http://schemas.microsoft.com/office/powerpoint/2010/main" val="5189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en-US" dirty="0"/>
              <a:t>Creating your own exception class is really easy. Can you figure out whether the</a:t>
            </a:r>
            <a:br>
              <a:rPr lang="en-US" dirty="0"/>
            </a:br>
            <a:r>
              <a:rPr lang="en-US" dirty="0"/>
              <a:t>exceptions are checked or unchecked in this example?</a:t>
            </a:r>
            <a:br>
              <a:rPr lang="en-US" dirty="0"/>
            </a:br>
            <a:r>
              <a:rPr lang="en-US" b="1" dirty="0">
                <a:solidFill>
                  <a:srgbClr val="0070C0"/>
                </a:solidFill>
              </a:rPr>
              <a:t>1: class </a:t>
            </a:r>
            <a:r>
              <a:rPr lang="en-US" b="1" dirty="0" err="1">
                <a:solidFill>
                  <a:srgbClr val="0070C0"/>
                </a:solidFill>
              </a:rPr>
              <a:t>CannotSwimException</a:t>
            </a:r>
            <a:r>
              <a:rPr lang="en-US" b="1" dirty="0">
                <a:solidFill>
                  <a:srgbClr val="0070C0"/>
                </a:solidFill>
              </a:rPr>
              <a:t> extends Exception {}</a:t>
            </a:r>
            <a:br>
              <a:rPr lang="en-US" b="1" dirty="0">
                <a:solidFill>
                  <a:srgbClr val="0070C0"/>
                </a:solidFill>
              </a:rPr>
            </a:br>
            <a:r>
              <a:rPr lang="en-US" b="1" dirty="0">
                <a:solidFill>
                  <a:srgbClr val="0070C0"/>
                </a:solidFill>
              </a:rPr>
              <a:t>2: class </a:t>
            </a:r>
            <a:r>
              <a:rPr lang="en-US" b="1" dirty="0" err="1">
                <a:solidFill>
                  <a:srgbClr val="0070C0"/>
                </a:solidFill>
              </a:rPr>
              <a:t>DangerInTheWater</a:t>
            </a:r>
            <a:r>
              <a:rPr lang="en-US" b="1" dirty="0">
                <a:solidFill>
                  <a:srgbClr val="0070C0"/>
                </a:solidFill>
              </a:rPr>
              <a:t> extends </a:t>
            </a:r>
            <a:r>
              <a:rPr lang="en-US" b="1" dirty="0" err="1">
                <a:solidFill>
                  <a:srgbClr val="0070C0"/>
                </a:solidFill>
              </a:rPr>
              <a:t>RuntimeException</a:t>
            </a:r>
            <a:r>
              <a:rPr lang="en-US" b="1" dirty="0">
                <a:solidFill>
                  <a:srgbClr val="0070C0"/>
                </a:solidFill>
              </a:rPr>
              <a:t> {}</a:t>
            </a:r>
            <a:br>
              <a:rPr lang="en-US" b="1" dirty="0">
                <a:solidFill>
                  <a:srgbClr val="0070C0"/>
                </a:solidFill>
              </a:rPr>
            </a:br>
            <a:r>
              <a:rPr lang="en-US" b="1" dirty="0">
                <a:solidFill>
                  <a:srgbClr val="0070C0"/>
                </a:solidFill>
              </a:rPr>
              <a:t>3: class </a:t>
            </a:r>
            <a:r>
              <a:rPr lang="en-US" b="1" dirty="0" err="1">
                <a:solidFill>
                  <a:srgbClr val="0070C0"/>
                </a:solidFill>
              </a:rPr>
              <a:t>SharkInTheWaterException</a:t>
            </a:r>
            <a:r>
              <a:rPr lang="en-US" b="1" dirty="0">
                <a:solidFill>
                  <a:srgbClr val="0070C0"/>
                </a:solidFill>
              </a:rPr>
              <a:t> extends </a:t>
            </a:r>
            <a:r>
              <a:rPr lang="en-US" b="1" dirty="0" err="1">
                <a:solidFill>
                  <a:srgbClr val="0070C0"/>
                </a:solidFill>
              </a:rPr>
              <a:t>DangerInTheWater</a:t>
            </a:r>
            <a:r>
              <a:rPr lang="en-US" b="1" dirty="0">
                <a:solidFill>
                  <a:srgbClr val="0070C0"/>
                </a:solidFill>
              </a:rPr>
              <a:t> {}</a:t>
            </a:r>
            <a:br>
              <a:rPr lang="en-US" b="1" dirty="0">
                <a:solidFill>
                  <a:srgbClr val="0070C0"/>
                </a:solidFill>
              </a:rPr>
            </a:br>
            <a:r>
              <a:rPr lang="en-US" b="1" dirty="0">
                <a:solidFill>
                  <a:srgbClr val="0070C0"/>
                </a:solidFill>
              </a:rPr>
              <a:t>4: class Dolphin {</a:t>
            </a:r>
            <a:br>
              <a:rPr lang="en-US" b="1" dirty="0">
                <a:solidFill>
                  <a:srgbClr val="0070C0"/>
                </a:solidFill>
              </a:rPr>
            </a:br>
            <a:r>
              <a:rPr lang="en-US" b="1" dirty="0">
                <a:solidFill>
                  <a:srgbClr val="0070C0"/>
                </a:solidFill>
              </a:rPr>
              <a:t>5: public void swim() throws </a:t>
            </a:r>
            <a:r>
              <a:rPr lang="en-US" b="1" dirty="0" err="1">
                <a:solidFill>
                  <a:srgbClr val="0070C0"/>
                </a:solidFill>
              </a:rPr>
              <a:t>CannotSwimException</a:t>
            </a:r>
            <a:r>
              <a:rPr lang="en-US" b="1" dirty="0">
                <a:solidFill>
                  <a:srgbClr val="0070C0"/>
                </a:solidFill>
              </a:rPr>
              <a:t> {</a:t>
            </a:r>
            <a:br>
              <a:rPr lang="en-US" b="1" dirty="0">
                <a:solidFill>
                  <a:srgbClr val="0070C0"/>
                </a:solidFill>
              </a:rPr>
            </a:br>
            <a:r>
              <a:rPr lang="en-US" b="1" dirty="0">
                <a:solidFill>
                  <a:srgbClr val="0070C0"/>
                </a:solidFill>
              </a:rPr>
              <a:t>6: // logic here</a:t>
            </a:r>
            <a:br>
              <a:rPr lang="en-US" b="1" dirty="0">
                <a:solidFill>
                  <a:srgbClr val="0070C0"/>
                </a:solidFill>
              </a:rPr>
            </a:br>
            <a:r>
              <a:rPr lang="en-US" b="1" dirty="0">
                <a:solidFill>
                  <a:srgbClr val="0070C0"/>
                </a:solidFill>
              </a:rPr>
              <a:t>7: }</a:t>
            </a:r>
            <a:br>
              <a:rPr lang="en-US" b="1" dirty="0">
                <a:solidFill>
                  <a:srgbClr val="0070C0"/>
                </a:solidFill>
              </a:rPr>
            </a:br>
            <a:r>
              <a:rPr lang="en-US" b="1" dirty="0">
                <a:solidFill>
                  <a:srgbClr val="0070C0"/>
                </a:solidFill>
              </a:rPr>
              <a:t>8: }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16</a:t>
            </a:fld>
            <a:endParaRPr lang="fr-FR"/>
          </a:p>
        </p:txBody>
      </p:sp>
    </p:spTree>
    <p:extLst>
      <p:ext uri="{BB962C8B-B14F-4D97-AF65-F5344CB8AC3E}">
        <p14:creationId xmlns:p14="http://schemas.microsoft.com/office/powerpoint/2010/main" val="381638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073639" cy="3318936"/>
          </a:xfrm>
        </p:spPr>
        <p:txBody>
          <a:bodyPr>
            <a:normAutofit fontScale="92500" lnSpcReduction="10000"/>
          </a:bodyPr>
          <a:lstStyle/>
          <a:p>
            <a:r>
              <a:rPr lang="en-US" dirty="0"/>
              <a:t>On line 1, we have a </a:t>
            </a:r>
            <a:r>
              <a:rPr lang="en-US" dirty="0">
                <a:solidFill>
                  <a:srgbClr val="0070C0"/>
                </a:solidFill>
              </a:rPr>
              <a:t>checked</a:t>
            </a:r>
            <a:r>
              <a:rPr lang="en-US" dirty="0"/>
              <a:t> exception because it extends directly from Exception. </a:t>
            </a:r>
          </a:p>
          <a:p>
            <a:r>
              <a:rPr lang="en-US" dirty="0"/>
              <a:t>On line 2, we have an </a:t>
            </a:r>
            <a:r>
              <a:rPr lang="en-US" dirty="0">
                <a:solidFill>
                  <a:srgbClr val="0070C0"/>
                </a:solidFill>
              </a:rPr>
              <a:t>unchecked</a:t>
            </a:r>
            <a:r>
              <a:rPr lang="en-US" dirty="0"/>
              <a:t> exception because it extends directly from </a:t>
            </a:r>
            <a:r>
              <a:rPr lang="en-US" dirty="0" err="1"/>
              <a:t>RuntimeException</a:t>
            </a:r>
            <a:r>
              <a:rPr lang="en-US" dirty="0"/>
              <a:t>. </a:t>
            </a:r>
          </a:p>
          <a:p>
            <a:r>
              <a:rPr lang="en-US" dirty="0"/>
              <a:t>On line 3, we have another </a:t>
            </a:r>
            <a:r>
              <a:rPr lang="en-US" dirty="0">
                <a:solidFill>
                  <a:srgbClr val="0070C0"/>
                </a:solidFill>
              </a:rPr>
              <a:t>unchecked</a:t>
            </a:r>
            <a:r>
              <a:rPr lang="en-US" dirty="0"/>
              <a:t> exception because it extends indirectly from </a:t>
            </a:r>
            <a:r>
              <a:rPr lang="en-US" dirty="0" err="1"/>
              <a:t>RuntimeException</a:t>
            </a:r>
            <a:r>
              <a:rPr lang="en-US" dirty="0"/>
              <a:t>. </a:t>
            </a:r>
          </a:p>
          <a:p>
            <a:r>
              <a:rPr lang="en-US" dirty="0"/>
              <a:t>Lines 5–7 are a method that declares it might throw the checked </a:t>
            </a:r>
            <a:r>
              <a:rPr lang="en-US" dirty="0" err="1"/>
              <a:t>CannotSwimException</a:t>
            </a:r>
            <a:r>
              <a:rPr lang="en-US" dirty="0"/>
              <a:t>. The method implementation could be written to actually throw it or not. The method implementation could also be written to throw a </a:t>
            </a:r>
            <a:r>
              <a:rPr lang="en-US" dirty="0" err="1"/>
              <a:t>SharkInTheWaterException</a:t>
            </a:r>
            <a:r>
              <a:rPr lang="en-US" dirty="0"/>
              <a:t>, an </a:t>
            </a:r>
            <a:r>
              <a:rPr lang="en-US" dirty="0" err="1"/>
              <a:t>ArrayIndexOutOfBoundsException</a:t>
            </a:r>
            <a:r>
              <a:rPr lang="en-US" dirty="0"/>
              <a:t>, or any other runtime exception.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17</a:t>
            </a:fld>
            <a:endParaRPr lang="fr-FR"/>
          </a:p>
        </p:txBody>
      </p:sp>
    </p:spTree>
    <p:extLst>
      <p:ext uri="{BB962C8B-B14F-4D97-AF65-F5344CB8AC3E}">
        <p14:creationId xmlns:p14="http://schemas.microsoft.com/office/powerpoint/2010/main" val="56810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20000"/>
          </a:bodyPr>
          <a:lstStyle/>
          <a:p>
            <a:r>
              <a:rPr lang="en-US" dirty="0"/>
              <a:t>Let’s see how to pass more information in your exception. The following example shows the three most common constructors defined by the Exception class:</a:t>
            </a:r>
            <a:br>
              <a:rPr lang="en-US" dirty="0"/>
            </a:br>
            <a:r>
              <a:rPr lang="en-US" b="1" dirty="0">
                <a:solidFill>
                  <a:srgbClr val="0070C0"/>
                </a:solidFill>
              </a:rPr>
              <a:t>public class </a:t>
            </a:r>
            <a:r>
              <a:rPr lang="en-US" b="1" dirty="0" err="1">
                <a:solidFill>
                  <a:srgbClr val="0070C0"/>
                </a:solidFill>
              </a:rPr>
              <a:t>CannotSwimException</a:t>
            </a:r>
            <a:r>
              <a:rPr lang="en-US" b="1" dirty="0">
                <a:solidFill>
                  <a:srgbClr val="0070C0"/>
                </a:solidFill>
              </a:rPr>
              <a:t> extends Exception {</a:t>
            </a:r>
            <a:br>
              <a:rPr lang="en-US" b="1" dirty="0">
                <a:solidFill>
                  <a:srgbClr val="0070C0"/>
                </a:solidFill>
              </a:rPr>
            </a:br>
            <a:r>
              <a:rPr lang="en-US" b="1" dirty="0">
                <a:solidFill>
                  <a:srgbClr val="0070C0"/>
                </a:solidFill>
              </a:rPr>
              <a:t>public </a:t>
            </a:r>
            <a:r>
              <a:rPr lang="en-US" b="1" dirty="0" err="1">
                <a:solidFill>
                  <a:srgbClr val="0070C0"/>
                </a:solidFill>
              </a:rPr>
              <a:t>CannotSwimException</a:t>
            </a:r>
            <a:r>
              <a:rPr lang="en-US" b="1" dirty="0">
                <a:solidFill>
                  <a:srgbClr val="0070C0"/>
                </a:solidFill>
              </a:rPr>
              <a:t>() {</a:t>
            </a:r>
            <a:br>
              <a:rPr lang="en-US" b="1" dirty="0">
                <a:solidFill>
                  <a:srgbClr val="0070C0"/>
                </a:solidFill>
              </a:rPr>
            </a:br>
            <a:r>
              <a:rPr lang="en-US" b="1" dirty="0">
                <a:solidFill>
                  <a:srgbClr val="0070C0"/>
                </a:solidFill>
              </a:rPr>
              <a:t>super();</a:t>
            </a:r>
            <a:br>
              <a:rPr lang="en-US" b="1" dirty="0">
                <a:solidFill>
                  <a:srgbClr val="0070C0"/>
                </a:solidFill>
              </a:rPr>
            </a:br>
            <a:r>
              <a:rPr lang="en-US" b="1" dirty="0">
                <a:solidFill>
                  <a:srgbClr val="0070C0"/>
                </a:solidFill>
              </a:rPr>
              <a:t>}</a:t>
            </a:r>
            <a:br>
              <a:rPr lang="en-US" b="1" dirty="0">
                <a:solidFill>
                  <a:srgbClr val="0070C0"/>
                </a:solidFill>
              </a:rPr>
            </a:br>
            <a:r>
              <a:rPr lang="en-US" b="1" dirty="0">
                <a:solidFill>
                  <a:srgbClr val="0070C0"/>
                </a:solidFill>
              </a:rPr>
              <a:t>public </a:t>
            </a:r>
            <a:r>
              <a:rPr lang="en-US" b="1" dirty="0" err="1">
                <a:solidFill>
                  <a:srgbClr val="0070C0"/>
                </a:solidFill>
              </a:rPr>
              <a:t>CannotSwimException</a:t>
            </a:r>
            <a:r>
              <a:rPr lang="en-US" b="1" dirty="0">
                <a:solidFill>
                  <a:srgbClr val="0070C0"/>
                </a:solidFill>
              </a:rPr>
              <a:t>(Exception e) {</a:t>
            </a:r>
            <a:br>
              <a:rPr lang="en-US" b="1" dirty="0">
                <a:solidFill>
                  <a:srgbClr val="0070C0"/>
                </a:solidFill>
              </a:rPr>
            </a:br>
            <a:r>
              <a:rPr lang="en-US" b="1" dirty="0">
                <a:solidFill>
                  <a:srgbClr val="0070C0"/>
                </a:solidFill>
              </a:rPr>
              <a:t>super(e);</a:t>
            </a:r>
            <a:br>
              <a:rPr lang="en-US" b="1" dirty="0">
                <a:solidFill>
                  <a:srgbClr val="0070C0"/>
                </a:solidFill>
              </a:rPr>
            </a:br>
            <a:r>
              <a:rPr lang="en-US" b="1" dirty="0">
                <a:solidFill>
                  <a:srgbClr val="0070C0"/>
                </a:solidFill>
              </a:rPr>
              <a:t>}</a:t>
            </a:r>
            <a:br>
              <a:rPr lang="en-US" b="1" dirty="0">
                <a:solidFill>
                  <a:srgbClr val="0070C0"/>
                </a:solidFill>
              </a:rPr>
            </a:br>
            <a:r>
              <a:rPr lang="en-US" b="1" dirty="0">
                <a:solidFill>
                  <a:srgbClr val="0070C0"/>
                </a:solidFill>
              </a:rPr>
              <a:t>public </a:t>
            </a:r>
            <a:r>
              <a:rPr lang="en-US" b="1" dirty="0" err="1">
                <a:solidFill>
                  <a:srgbClr val="0070C0"/>
                </a:solidFill>
              </a:rPr>
              <a:t>CannotSwimException</a:t>
            </a:r>
            <a:r>
              <a:rPr lang="en-US" b="1" dirty="0">
                <a:solidFill>
                  <a:srgbClr val="0070C0"/>
                </a:solidFill>
              </a:rPr>
              <a:t>(String message) {</a:t>
            </a:r>
            <a:br>
              <a:rPr lang="en-US" b="1" dirty="0">
                <a:solidFill>
                  <a:srgbClr val="0070C0"/>
                </a:solidFill>
              </a:rPr>
            </a:br>
            <a:r>
              <a:rPr lang="en-US" b="1" dirty="0">
                <a:solidFill>
                  <a:srgbClr val="0070C0"/>
                </a:solidFill>
              </a:rPr>
              <a:t>super(message);</a:t>
            </a:r>
            <a:br>
              <a:rPr lang="en-US" b="1" dirty="0">
                <a:solidFill>
                  <a:srgbClr val="0070C0"/>
                </a:solidFill>
              </a:rPr>
            </a:br>
            <a:r>
              <a:rPr lang="en-US" b="1" dirty="0">
                <a:solidFill>
                  <a:srgbClr val="0070C0"/>
                </a:solidFill>
              </a:rPr>
              <a:t>}</a:t>
            </a:r>
            <a:br>
              <a:rPr lang="en-US" b="1" dirty="0">
                <a:solidFill>
                  <a:srgbClr val="0070C0"/>
                </a:solidFill>
              </a:rPr>
            </a:br>
            <a:r>
              <a:rPr lang="en-US" b="1" dirty="0">
                <a:solidFill>
                  <a:srgbClr val="0070C0"/>
                </a:solidFill>
              </a:rPr>
              <a:t>}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18</a:t>
            </a:fld>
            <a:endParaRPr lang="fr-FR"/>
          </a:p>
        </p:txBody>
      </p:sp>
    </p:spTree>
    <p:extLst>
      <p:ext uri="{BB962C8B-B14F-4D97-AF65-F5344CB8AC3E}">
        <p14:creationId xmlns:p14="http://schemas.microsoft.com/office/powerpoint/2010/main" val="377304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49839" cy="3318936"/>
          </a:xfrm>
        </p:spPr>
        <p:txBody>
          <a:bodyPr>
            <a:normAutofit/>
          </a:bodyPr>
          <a:lstStyle/>
          <a:p>
            <a:r>
              <a:rPr lang="en-US" dirty="0"/>
              <a:t>The first constructor is the default constructor with no parameters. The second constructor shows how to wrap another exception inside yours. The third constructor shows how to pass a custom error message. </a:t>
            </a:r>
          </a:p>
          <a:p>
            <a:r>
              <a:rPr lang="en-US" dirty="0"/>
              <a:t>Using a different constructor allows you to provide more information about what went wrong. </a:t>
            </a:r>
          </a:p>
          <a:p>
            <a:r>
              <a:rPr lang="en-US" dirty="0"/>
              <a:t>We would get output like this if we wrote a </a:t>
            </a:r>
            <a:r>
              <a:rPr lang="en-US" b="1" dirty="0">
                <a:solidFill>
                  <a:srgbClr val="0070C0"/>
                </a:solidFill>
              </a:rPr>
              <a:t>main</a:t>
            </a:r>
            <a:r>
              <a:rPr lang="en-US" dirty="0"/>
              <a:t> method with the line </a:t>
            </a:r>
            <a:r>
              <a:rPr lang="en-US" b="1" dirty="0">
                <a:solidFill>
                  <a:srgbClr val="0070C0"/>
                </a:solidFill>
              </a:rPr>
              <a:t>throw new </a:t>
            </a:r>
            <a:r>
              <a:rPr lang="en-US" b="1" dirty="0" err="1">
                <a:solidFill>
                  <a:srgbClr val="0070C0"/>
                </a:solidFill>
              </a:rPr>
              <a:t>CannotSwimException</a:t>
            </a:r>
            <a:r>
              <a:rPr lang="en-US" b="1" dirty="0">
                <a:solidFill>
                  <a:srgbClr val="0070C0"/>
                </a:solidFill>
              </a:rPr>
              <a:t>();: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19</a:t>
            </a:fld>
            <a:endParaRPr lang="fr-FR"/>
          </a:p>
        </p:txBody>
      </p:sp>
    </p:spTree>
    <p:extLst>
      <p:ext uri="{BB962C8B-B14F-4D97-AF65-F5344CB8AC3E}">
        <p14:creationId xmlns:p14="http://schemas.microsoft.com/office/powerpoint/2010/main" val="283345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en-US" noProof="1"/>
              <a:t>Chapter</a:t>
            </a:r>
            <a:r>
              <a:rPr lang="fr-FR" dirty="0"/>
              <a:t> </a:t>
            </a:r>
            <a:r>
              <a:rPr lang="fr-FR" dirty="0" smtClean="0"/>
              <a:t>9 </a:t>
            </a:r>
            <a:r>
              <a:rPr lang="fr-FR" dirty="0"/>
              <a:t>: </a:t>
            </a:r>
            <a:r>
              <a:rPr lang="fr-FR" b="1" dirty="0"/>
              <a:t>Exceptions and Assertions</a:t>
            </a:r>
            <a:endParaRPr lang="fr-FR" dirty="0"/>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en-US" sz="2800" b="1" dirty="0"/>
              <a:t>The OCP exam topics covered in this chapter include the following:</a:t>
            </a:r>
            <a:r>
              <a:rPr lang="en-US" b="1" dirty="0"/>
              <a:t/>
            </a:r>
            <a:br>
              <a:rPr lang="en-US" b="1" dirty="0"/>
            </a:br>
            <a:r>
              <a:rPr lang="en-US" dirty="0"/>
              <a:t>✓ </a:t>
            </a:r>
            <a:r>
              <a:rPr lang="en-US" b="1" dirty="0"/>
              <a:t>Exceptions and Assertions</a:t>
            </a:r>
            <a:br>
              <a:rPr lang="en-US" b="1" dirty="0"/>
            </a:br>
            <a:r>
              <a:rPr lang="en-US" dirty="0"/>
              <a:t>■ Use try-catch and throw statements</a:t>
            </a:r>
            <a:br>
              <a:rPr lang="en-US" dirty="0"/>
            </a:br>
            <a:r>
              <a:rPr lang="en-US" dirty="0"/>
              <a:t>■ Use catch, multi-catch, and finally clauses</a:t>
            </a:r>
            <a:br>
              <a:rPr lang="en-US" dirty="0"/>
            </a:br>
            <a:r>
              <a:rPr lang="en-US" dirty="0"/>
              <a:t>■ Use </a:t>
            </a:r>
            <a:r>
              <a:rPr lang="en-US" b="1" dirty="0" err="1">
                <a:solidFill>
                  <a:srgbClr val="FF0000"/>
                </a:solidFill>
              </a:rPr>
              <a:t>Autoclose</a:t>
            </a:r>
            <a:r>
              <a:rPr lang="en-US" b="1" dirty="0">
                <a:solidFill>
                  <a:srgbClr val="FF0000"/>
                </a:solidFill>
              </a:rPr>
              <a:t> resources </a:t>
            </a:r>
            <a:r>
              <a:rPr lang="en-US" dirty="0"/>
              <a:t>with a </a:t>
            </a:r>
            <a:r>
              <a:rPr lang="en-US" b="1" dirty="0">
                <a:solidFill>
                  <a:srgbClr val="FF0000"/>
                </a:solidFill>
              </a:rPr>
              <a:t>try-with-resources</a:t>
            </a:r>
            <a:r>
              <a:rPr lang="en-US" dirty="0"/>
              <a:t> statement</a:t>
            </a:r>
            <a:br>
              <a:rPr lang="en-US" dirty="0"/>
            </a:br>
            <a:r>
              <a:rPr lang="en-US" dirty="0"/>
              <a:t>■ Create </a:t>
            </a:r>
            <a:r>
              <a:rPr lang="en-US" b="1" dirty="0">
                <a:solidFill>
                  <a:srgbClr val="FF0000"/>
                </a:solidFill>
              </a:rPr>
              <a:t>custom </a:t>
            </a:r>
            <a:r>
              <a:rPr lang="en-US" dirty="0"/>
              <a:t>exceptions and Auto-closeable resources</a:t>
            </a:r>
            <a:br>
              <a:rPr lang="en-US" dirty="0"/>
            </a:br>
            <a:r>
              <a:rPr lang="en-US" dirty="0"/>
              <a:t>■ Test invariants by using </a:t>
            </a:r>
            <a:r>
              <a:rPr lang="en-US" b="1" dirty="0">
                <a:solidFill>
                  <a:srgbClr val="FF0000"/>
                </a:solidFill>
              </a:rPr>
              <a:t>assertions</a:t>
            </a:r>
            <a:r>
              <a:rPr lang="en-US" dirty="0"/>
              <a:t>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a:t>
            </a:fld>
            <a:endParaRPr lang="fr-FR"/>
          </a:p>
        </p:txBody>
      </p:sp>
    </p:spTree>
    <p:extLst>
      <p:ext uri="{BB962C8B-B14F-4D97-AF65-F5344CB8AC3E}">
        <p14:creationId xmlns:p14="http://schemas.microsoft.com/office/powerpoint/2010/main" val="2538462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49839" cy="3318936"/>
          </a:xfrm>
        </p:spPr>
        <p:txBody>
          <a:bodyPr>
            <a:normAutofit/>
          </a:bodyPr>
          <a:lstStyle/>
          <a:p>
            <a:r>
              <a:rPr lang="en-US" dirty="0"/>
              <a:t>The first constructor is the default constructor with no parameters. The second constructor shows how to wrap another exception inside yours. The third constructor shows how to pass a custom error message. </a:t>
            </a:r>
          </a:p>
          <a:p>
            <a:r>
              <a:rPr lang="en-US" dirty="0"/>
              <a:t>Using a different constructor allows you to provide more information about what went wrong. </a:t>
            </a:r>
          </a:p>
          <a:p>
            <a:r>
              <a:rPr lang="en-US" dirty="0"/>
              <a:t>We would get output like this if we wrote a </a:t>
            </a:r>
            <a:r>
              <a:rPr lang="en-US" b="1" dirty="0">
                <a:solidFill>
                  <a:srgbClr val="0070C0"/>
                </a:solidFill>
              </a:rPr>
              <a:t>main</a:t>
            </a:r>
            <a:r>
              <a:rPr lang="en-US" dirty="0"/>
              <a:t> method with the line </a:t>
            </a:r>
          </a:p>
          <a:p>
            <a:pPr marL="0" indent="0">
              <a:buNone/>
            </a:pPr>
            <a:r>
              <a:rPr lang="en-US" b="1" dirty="0">
                <a:solidFill>
                  <a:srgbClr val="0070C0"/>
                </a:solidFill>
              </a:rPr>
              <a:t> throw new </a:t>
            </a:r>
            <a:r>
              <a:rPr lang="en-US" b="1" dirty="0" err="1">
                <a:solidFill>
                  <a:srgbClr val="0070C0"/>
                </a:solidFill>
              </a:rPr>
              <a:t>CannotSwimException</a:t>
            </a:r>
            <a:r>
              <a:rPr lang="en-US" b="1" dirty="0">
                <a:solidFill>
                  <a:srgbClr val="0070C0"/>
                </a:solidFill>
              </a:rPr>
              <a:t>();: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20</a:t>
            </a:fld>
            <a:endParaRPr lang="fr-FR"/>
          </a:p>
        </p:txBody>
      </p:sp>
    </p:spTree>
    <p:extLst>
      <p:ext uri="{BB962C8B-B14F-4D97-AF65-F5344CB8AC3E}">
        <p14:creationId xmlns:p14="http://schemas.microsoft.com/office/powerpoint/2010/main" val="2705491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49839" cy="3318936"/>
          </a:xfrm>
        </p:spPr>
        <p:txBody>
          <a:bodyPr>
            <a:normAutofit fontScale="85000" lnSpcReduction="20000"/>
          </a:bodyPr>
          <a:lstStyle/>
          <a:p>
            <a:r>
              <a:rPr lang="en-US" dirty="0">
                <a:solidFill>
                  <a:srgbClr val="FF0000"/>
                </a:solidFill>
              </a:rPr>
              <a:t>Exception in thread "main" </a:t>
            </a:r>
            <a:r>
              <a:rPr lang="en-US" dirty="0" err="1">
                <a:solidFill>
                  <a:srgbClr val="FF0000"/>
                </a:solidFill>
              </a:rPr>
              <a:t>CannotSwimException</a:t>
            </a:r>
            <a:r>
              <a:rPr lang="en-US" dirty="0">
                <a:solidFill>
                  <a:srgbClr val="FF0000"/>
                </a:solidFill>
              </a:rPr>
              <a:t> at </a:t>
            </a:r>
            <a:r>
              <a:rPr lang="en-US" dirty="0" err="1">
                <a:solidFill>
                  <a:srgbClr val="FF0000"/>
                </a:solidFill>
              </a:rPr>
              <a:t>CannotSwimException.main</a:t>
            </a:r>
            <a:r>
              <a:rPr lang="en-US" dirty="0">
                <a:solidFill>
                  <a:srgbClr val="FF0000"/>
                </a:solidFill>
              </a:rPr>
              <a:t>(CannotSwimException.java:18)</a:t>
            </a:r>
            <a:r>
              <a:rPr lang="en-US" dirty="0"/>
              <a:t/>
            </a:r>
            <a:br>
              <a:rPr lang="en-US" dirty="0"/>
            </a:br>
            <a:r>
              <a:rPr lang="en-US" dirty="0"/>
              <a:t>This gives us just the exception and location. Now we change the main method to wrap</a:t>
            </a:r>
            <a:br>
              <a:rPr lang="en-US" dirty="0"/>
            </a:br>
            <a:r>
              <a:rPr lang="en-US" dirty="0"/>
              <a:t>an exception using the line </a:t>
            </a:r>
          </a:p>
          <a:p>
            <a:pPr marL="0" indent="0">
              <a:buNone/>
            </a:pPr>
            <a:r>
              <a:rPr lang="en-US" b="1" dirty="0">
                <a:solidFill>
                  <a:srgbClr val="0070C0"/>
                </a:solidFill>
              </a:rPr>
              <a:t>	throw new </a:t>
            </a:r>
            <a:r>
              <a:rPr lang="en-US" b="1" dirty="0" err="1">
                <a:solidFill>
                  <a:srgbClr val="0070C0"/>
                </a:solidFill>
              </a:rPr>
              <a:t>CannotSwimException</a:t>
            </a:r>
            <a:r>
              <a:rPr lang="en-US" b="1" dirty="0">
                <a:solidFill>
                  <a:srgbClr val="0070C0"/>
                </a:solidFill>
              </a:rPr>
              <a:t>(new </a:t>
            </a:r>
            <a:r>
              <a:rPr lang="en-US" b="1" dirty="0" err="1">
                <a:solidFill>
                  <a:srgbClr val="0070C0"/>
                </a:solidFill>
              </a:rPr>
              <a:t>RuntimeException</a:t>
            </a:r>
            <a:r>
              <a:rPr lang="en-US" b="1" dirty="0">
                <a:solidFill>
                  <a:srgbClr val="0070C0"/>
                </a:solidFill>
              </a:rPr>
              <a:t>());</a:t>
            </a:r>
            <a:r>
              <a:rPr lang="en-US" dirty="0"/>
              <a:t/>
            </a:r>
            <a:br>
              <a:rPr lang="en-US" dirty="0"/>
            </a:br>
            <a:r>
              <a:rPr lang="en-US" dirty="0"/>
              <a:t>	</a:t>
            </a:r>
          </a:p>
          <a:p>
            <a:pPr marL="0" indent="0">
              <a:buNone/>
            </a:pPr>
            <a:r>
              <a:rPr lang="en-US" dirty="0">
                <a:solidFill>
                  <a:srgbClr val="FF0000"/>
                </a:solidFill>
              </a:rPr>
              <a:t>	Exception in thread "main" </a:t>
            </a:r>
            <a:r>
              <a:rPr lang="en-US" dirty="0" err="1">
                <a:solidFill>
                  <a:srgbClr val="FF0000"/>
                </a:solidFill>
              </a:rPr>
              <a:t>CannotSwimException</a:t>
            </a:r>
            <a:r>
              <a:rPr lang="en-US" dirty="0">
                <a:solidFill>
                  <a:srgbClr val="FF0000"/>
                </a:solidFill>
              </a:rPr>
              <a:t>: </a:t>
            </a:r>
            <a:r>
              <a:rPr lang="en-US" dirty="0" err="1">
                <a:solidFill>
                  <a:srgbClr val="FF0000"/>
                </a:solidFill>
              </a:rPr>
              <a:t>java.lang.RuntimeException</a:t>
            </a:r>
            <a:r>
              <a:rPr lang="en-US" dirty="0">
                <a:solidFill>
                  <a:srgbClr val="FF0000"/>
                </a:solidFill>
              </a:rPr>
              <a:t/>
            </a:r>
            <a:br>
              <a:rPr lang="en-US" dirty="0">
                <a:solidFill>
                  <a:srgbClr val="FF0000"/>
                </a:solidFill>
              </a:rPr>
            </a:br>
            <a:r>
              <a:rPr lang="en-US" dirty="0">
                <a:solidFill>
                  <a:srgbClr val="FF0000"/>
                </a:solidFill>
              </a:rPr>
              <a:t>	at </a:t>
            </a:r>
            <a:r>
              <a:rPr lang="en-US" dirty="0" err="1">
                <a:solidFill>
                  <a:srgbClr val="FF0000"/>
                </a:solidFill>
              </a:rPr>
              <a:t>CannotSwimException.main</a:t>
            </a:r>
            <a:r>
              <a:rPr lang="en-US" dirty="0">
                <a:solidFill>
                  <a:srgbClr val="FF0000"/>
                </a:solidFill>
              </a:rPr>
              <a:t>(CannotSwimException.java:19)</a:t>
            </a:r>
            <a:br>
              <a:rPr lang="en-US" dirty="0">
                <a:solidFill>
                  <a:srgbClr val="FF0000"/>
                </a:solidFill>
              </a:rPr>
            </a:br>
            <a:r>
              <a:rPr lang="en-US" dirty="0">
                <a:solidFill>
                  <a:srgbClr val="FF0000"/>
                </a:solidFill>
              </a:rPr>
              <a:t>	Caused by: </a:t>
            </a:r>
            <a:r>
              <a:rPr lang="en-US" dirty="0" err="1">
                <a:solidFill>
                  <a:srgbClr val="FF0000"/>
                </a:solidFill>
              </a:rPr>
              <a:t>java.lang.RuntimeException</a:t>
            </a:r>
            <a:r>
              <a:rPr lang="en-US" dirty="0">
                <a:solidFill>
                  <a:srgbClr val="FF0000"/>
                </a:solidFill>
              </a:rPr>
              <a:t/>
            </a:r>
            <a:br>
              <a:rPr lang="en-US" dirty="0">
                <a:solidFill>
                  <a:srgbClr val="FF0000"/>
                </a:solidFill>
              </a:rPr>
            </a:br>
            <a:r>
              <a:rPr lang="en-US" dirty="0">
                <a:solidFill>
                  <a:srgbClr val="FF0000"/>
                </a:solidFill>
              </a:rPr>
              <a:t>	... 1 more</a:t>
            </a:r>
            <a:br>
              <a:rPr lang="en-US" dirty="0">
                <a:solidFill>
                  <a:srgbClr val="FF0000"/>
                </a:solidFill>
              </a:rPr>
            </a:br>
            <a:r>
              <a:rPr lang="en-US" dirty="0"/>
              <a:t>This time, we find the underlying </a:t>
            </a:r>
            <a:r>
              <a:rPr lang="en-US" dirty="0" err="1"/>
              <a:t>RuntimeException</a:t>
            </a:r>
            <a:r>
              <a:rPr lang="en-US" dirty="0"/>
              <a:t> as well.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21</a:t>
            </a:fld>
            <a:endParaRPr lang="fr-FR"/>
          </a:p>
        </p:txBody>
      </p:sp>
    </p:spTree>
    <p:extLst>
      <p:ext uri="{BB962C8B-B14F-4D97-AF65-F5344CB8AC3E}">
        <p14:creationId xmlns:p14="http://schemas.microsoft.com/office/powerpoint/2010/main" val="306952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49839" cy="3318936"/>
          </a:xfrm>
        </p:spPr>
        <p:txBody>
          <a:bodyPr>
            <a:normAutofit/>
          </a:bodyPr>
          <a:lstStyle/>
          <a:p>
            <a:r>
              <a:rPr lang="en-US" dirty="0"/>
              <a:t>Finally, we change the main method to pass a message using the line </a:t>
            </a:r>
          </a:p>
          <a:p>
            <a:pPr marL="0" indent="0">
              <a:buNone/>
            </a:pPr>
            <a:r>
              <a:rPr lang="en-US" b="1" dirty="0">
                <a:solidFill>
                  <a:srgbClr val="0070C0"/>
                </a:solidFill>
              </a:rPr>
              <a:t>	throw new </a:t>
            </a:r>
            <a:r>
              <a:rPr lang="en-US" b="1" dirty="0" err="1">
                <a:solidFill>
                  <a:srgbClr val="0070C0"/>
                </a:solidFill>
              </a:rPr>
              <a:t>CannotSwimException</a:t>
            </a:r>
            <a:r>
              <a:rPr lang="en-US" b="1" dirty="0">
                <a:solidFill>
                  <a:srgbClr val="0070C0"/>
                </a:solidFill>
              </a:rPr>
              <a:t>("broken fin");</a:t>
            </a:r>
            <a:r>
              <a:rPr lang="en-US" dirty="0">
                <a:solidFill>
                  <a:srgbClr val="FF0000"/>
                </a:solidFill>
              </a:rPr>
              <a:t/>
            </a:r>
            <a:br>
              <a:rPr lang="en-US" dirty="0">
                <a:solidFill>
                  <a:srgbClr val="FF0000"/>
                </a:solidFill>
              </a:rPr>
            </a:br>
            <a:endParaRPr lang="en-US" dirty="0">
              <a:solidFill>
                <a:srgbClr val="FF0000"/>
              </a:solidFill>
            </a:endParaRPr>
          </a:p>
          <a:p>
            <a:pPr marL="0" indent="0">
              <a:buNone/>
            </a:pPr>
            <a:r>
              <a:rPr lang="en-US" dirty="0">
                <a:solidFill>
                  <a:srgbClr val="FF0000"/>
                </a:solidFill>
              </a:rPr>
              <a:t>Exception in thread "main" </a:t>
            </a:r>
            <a:r>
              <a:rPr lang="en-US" dirty="0" err="1">
                <a:solidFill>
                  <a:srgbClr val="FF0000"/>
                </a:solidFill>
              </a:rPr>
              <a:t>CannotSwimException</a:t>
            </a:r>
            <a:r>
              <a:rPr lang="en-US" dirty="0">
                <a:solidFill>
                  <a:srgbClr val="FF0000"/>
                </a:solidFill>
              </a:rPr>
              <a:t>: broken fin</a:t>
            </a:r>
            <a:br>
              <a:rPr lang="en-US" dirty="0">
                <a:solidFill>
                  <a:srgbClr val="FF0000"/>
                </a:solidFill>
              </a:rPr>
            </a:br>
            <a:r>
              <a:rPr lang="en-US" dirty="0">
                <a:solidFill>
                  <a:srgbClr val="FF0000"/>
                </a:solidFill>
              </a:rPr>
              <a:t>at </a:t>
            </a:r>
            <a:r>
              <a:rPr lang="en-US" dirty="0" err="1">
                <a:solidFill>
                  <a:srgbClr val="FF0000"/>
                </a:solidFill>
              </a:rPr>
              <a:t>CannotSwimException.main</a:t>
            </a:r>
            <a:r>
              <a:rPr lang="en-US" dirty="0">
                <a:solidFill>
                  <a:srgbClr val="FF0000"/>
                </a:solidFill>
              </a:rPr>
              <a:t>(CannotSwimException.java:20)</a:t>
            </a:r>
            <a:br>
              <a:rPr lang="en-US" dirty="0">
                <a:solidFill>
                  <a:srgbClr val="FF0000"/>
                </a:solidFill>
              </a:rPr>
            </a:br>
            <a:r>
              <a:rPr lang="en-US" dirty="0"/>
              <a:t>This time we see the message text in the result. You might want to provide more information about the exception depending on the problem.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22</a:t>
            </a:fld>
            <a:endParaRPr lang="fr-FR"/>
          </a:p>
        </p:txBody>
      </p:sp>
    </p:spTree>
    <p:extLst>
      <p:ext uri="{BB962C8B-B14F-4D97-AF65-F5344CB8AC3E}">
        <p14:creationId xmlns:p14="http://schemas.microsoft.com/office/powerpoint/2010/main" val="151529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2-Creating Custom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149839" cy="3318936"/>
          </a:xfrm>
        </p:spPr>
        <p:txBody>
          <a:bodyPr>
            <a:normAutofit fontScale="92500"/>
          </a:bodyPr>
          <a:lstStyle/>
          <a:p>
            <a:r>
              <a:rPr lang="en-US" dirty="0"/>
              <a:t>The error messages that we’ve been showing are called a </a:t>
            </a:r>
            <a:r>
              <a:rPr lang="en-US" b="1" i="1" dirty="0">
                <a:solidFill>
                  <a:srgbClr val="0070C0"/>
                </a:solidFill>
              </a:rPr>
              <a:t>stack trace</a:t>
            </a:r>
            <a:r>
              <a:rPr lang="en-US" dirty="0"/>
              <a:t>. They show the</a:t>
            </a:r>
            <a:br>
              <a:rPr lang="en-US" dirty="0"/>
            </a:br>
            <a:r>
              <a:rPr lang="en-US" dirty="0"/>
              <a:t>exception along with the method calls it took to get there. Java automatically prints the</a:t>
            </a:r>
            <a:br>
              <a:rPr lang="en-US" dirty="0"/>
            </a:br>
            <a:r>
              <a:rPr lang="en-US" dirty="0"/>
              <a:t>stack trace when the program handles an exception. You can also print the stack trace on your own:</a:t>
            </a:r>
            <a:br>
              <a:rPr lang="en-US" dirty="0"/>
            </a:br>
            <a:r>
              <a:rPr lang="en-US" b="1" dirty="0">
                <a:solidFill>
                  <a:srgbClr val="0070C0"/>
                </a:solidFill>
              </a:rPr>
              <a:t>try {</a:t>
            </a:r>
            <a:br>
              <a:rPr lang="en-US" b="1" dirty="0">
                <a:solidFill>
                  <a:srgbClr val="0070C0"/>
                </a:solidFill>
              </a:rPr>
            </a:br>
            <a:r>
              <a:rPr lang="en-US" b="1" dirty="0">
                <a:solidFill>
                  <a:srgbClr val="0070C0"/>
                </a:solidFill>
              </a:rPr>
              <a:t>throw new </a:t>
            </a:r>
            <a:r>
              <a:rPr lang="en-US" b="1" dirty="0" err="1">
                <a:solidFill>
                  <a:srgbClr val="0070C0"/>
                </a:solidFill>
              </a:rPr>
              <a:t>CannotSwimException</a:t>
            </a:r>
            <a:r>
              <a:rPr lang="en-US" b="1" dirty="0">
                <a:solidFill>
                  <a:srgbClr val="0070C0"/>
                </a:solidFill>
              </a:rPr>
              <a:t>();</a:t>
            </a:r>
            <a:br>
              <a:rPr lang="en-US" b="1" dirty="0">
                <a:solidFill>
                  <a:srgbClr val="0070C0"/>
                </a:solidFill>
              </a:rPr>
            </a:br>
            <a:r>
              <a:rPr lang="en-US" b="1" dirty="0">
                <a:solidFill>
                  <a:srgbClr val="0070C0"/>
                </a:solidFill>
              </a:rPr>
              <a:t>} catch (</a:t>
            </a:r>
            <a:r>
              <a:rPr lang="en-US" b="1" dirty="0" err="1">
                <a:solidFill>
                  <a:srgbClr val="0070C0"/>
                </a:solidFill>
              </a:rPr>
              <a:t>CannotSwimException</a:t>
            </a:r>
            <a:r>
              <a:rPr lang="en-US" b="1" dirty="0">
                <a:solidFill>
                  <a:srgbClr val="0070C0"/>
                </a:solidFill>
              </a:rPr>
              <a:t> e) {</a:t>
            </a:r>
            <a:br>
              <a:rPr lang="en-US" b="1" dirty="0">
                <a:solidFill>
                  <a:srgbClr val="0070C0"/>
                </a:solidFill>
              </a:rPr>
            </a:br>
            <a:r>
              <a:rPr lang="en-US" b="1" dirty="0" err="1">
                <a:solidFill>
                  <a:srgbClr val="7030A0"/>
                </a:solidFill>
              </a:rPr>
              <a:t>e.printStackTrace</a:t>
            </a:r>
            <a:r>
              <a:rPr lang="en-US" b="1" dirty="0">
                <a:solidFill>
                  <a:srgbClr val="7030A0"/>
                </a:solidFill>
              </a:rPr>
              <a:t>();</a:t>
            </a:r>
            <a:r>
              <a:rPr lang="en-US" b="1" dirty="0">
                <a:solidFill>
                  <a:srgbClr val="0070C0"/>
                </a:solidFill>
              </a:rPr>
              <a:t/>
            </a:r>
            <a:br>
              <a:rPr lang="en-US" b="1" dirty="0">
                <a:solidFill>
                  <a:srgbClr val="0070C0"/>
                </a:solidFill>
              </a:rPr>
            </a:br>
            <a:r>
              <a:rPr lang="en-US" b="1" dirty="0">
                <a:solidFill>
                  <a:srgbClr val="0070C0"/>
                </a:solidFill>
              </a:rPr>
              <a:t>}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23</a:t>
            </a:fld>
            <a:endParaRPr lang="fr-FR"/>
          </a:p>
        </p:txBody>
      </p:sp>
    </p:spTree>
    <p:extLst>
      <p:ext uri="{BB962C8B-B14F-4D97-AF65-F5344CB8AC3E}">
        <p14:creationId xmlns:p14="http://schemas.microsoft.com/office/powerpoint/2010/main" val="3855234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691468"/>
          </a:xfrm>
        </p:spPr>
        <p:txBody>
          <a:bodyPr>
            <a:normAutofit fontScale="70000" lnSpcReduction="20000"/>
          </a:bodyPr>
          <a:lstStyle/>
          <a:p>
            <a:r>
              <a:rPr lang="en-US" dirty="0"/>
              <a:t>When something goes wrong in a program, it is common to log the error and convert it to a different exception type. In this example, we print the stack trace rather than write to a log. Next, we throw a runtime exception: </a:t>
            </a:r>
            <a:br>
              <a:rPr lang="en-US" dirty="0"/>
            </a:br>
            <a:r>
              <a:rPr lang="en-US" b="1" dirty="0">
                <a:solidFill>
                  <a:srgbClr val="0070C0"/>
                </a:solidFill>
              </a:rPr>
              <a:t>2: public static void main(String[] </a:t>
            </a:r>
            <a:r>
              <a:rPr lang="en-US" b="1" dirty="0" err="1">
                <a:solidFill>
                  <a:srgbClr val="0070C0"/>
                </a:solidFill>
              </a:rPr>
              <a:t>args</a:t>
            </a:r>
            <a:r>
              <a:rPr lang="en-US" b="1" dirty="0">
                <a:solidFill>
                  <a:srgbClr val="0070C0"/>
                </a:solidFill>
              </a:rPr>
              <a:t>) {</a:t>
            </a:r>
            <a:br>
              <a:rPr lang="en-US" b="1" dirty="0">
                <a:solidFill>
                  <a:srgbClr val="0070C0"/>
                </a:solidFill>
              </a:rPr>
            </a:br>
            <a:r>
              <a:rPr lang="en-US" b="1" dirty="0">
                <a:solidFill>
                  <a:srgbClr val="0070C0"/>
                </a:solidFill>
              </a:rPr>
              <a:t>3: try { </a:t>
            </a:r>
            <a:br>
              <a:rPr lang="en-US" b="1" dirty="0">
                <a:solidFill>
                  <a:srgbClr val="0070C0"/>
                </a:solidFill>
              </a:rPr>
            </a:br>
            <a:r>
              <a:rPr lang="fr-FR" b="1" dirty="0">
                <a:solidFill>
                  <a:srgbClr val="0070C0"/>
                </a:solidFill>
              </a:rPr>
              <a:t>4: Path </a:t>
            </a:r>
            <a:r>
              <a:rPr lang="fr-FR" b="1" dirty="0" err="1">
                <a:solidFill>
                  <a:srgbClr val="0070C0"/>
                </a:solidFill>
              </a:rPr>
              <a:t>path</a:t>
            </a:r>
            <a:r>
              <a:rPr lang="fr-FR" b="1" dirty="0">
                <a:solidFill>
                  <a:srgbClr val="0070C0"/>
                </a:solidFill>
              </a:rPr>
              <a:t> = </a:t>
            </a:r>
            <a:r>
              <a:rPr lang="fr-FR" b="1" dirty="0" err="1">
                <a:solidFill>
                  <a:srgbClr val="0070C0"/>
                </a:solidFill>
              </a:rPr>
              <a:t>Paths.get</a:t>
            </a:r>
            <a:r>
              <a:rPr lang="fr-FR" b="1" dirty="0">
                <a:solidFill>
                  <a:srgbClr val="0070C0"/>
                </a:solidFill>
              </a:rPr>
              <a:t>("dolphinsBorn.txt");</a:t>
            </a:r>
            <a:br>
              <a:rPr lang="fr-FR" b="1" dirty="0">
                <a:solidFill>
                  <a:srgbClr val="0070C0"/>
                </a:solidFill>
              </a:rPr>
            </a:br>
            <a:r>
              <a:rPr lang="fr-FR" b="1" dirty="0">
                <a:solidFill>
                  <a:srgbClr val="0070C0"/>
                </a:solidFill>
              </a:rPr>
              <a:t>5: String </a:t>
            </a:r>
            <a:r>
              <a:rPr lang="fr-FR" b="1" dirty="0" err="1">
                <a:solidFill>
                  <a:srgbClr val="0070C0"/>
                </a:solidFill>
              </a:rPr>
              <a:t>text</a:t>
            </a:r>
            <a:r>
              <a:rPr lang="fr-FR" b="1" dirty="0">
                <a:solidFill>
                  <a:srgbClr val="0070C0"/>
                </a:solidFill>
              </a:rPr>
              <a:t> = new String(</a:t>
            </a:r>
            <a:r>
              <a:rPr lang="fr-FR" b="1" dirty="0" err="1">
                <a:solidFill>
                  <a:srgbClr val="0070C0"/>
                </a:solidFill>
              </a:rPr>
              <a:t>Files.readAllBytes</a:t>
            </a:r>
            <a:r>
              <a:rPr lang="fr-FR" b="1" dirty="0">
                <a:solidFill>
                  <a:srgbClr val="0070C0"/>
                </a:solidFill>
              </a:rPr>
              <a:t>(</a:t>
            </a:r>
            <a:r>
              <a:rPr lang="fr-FR" b="1" dirty="0" err="1">
                <a:solidFill>
                  <a:srgbClr val="0070C0"/>
                </a:solidFill>
              </a:rPr>
              <a:t>path</a:t>
            </a:r>
            <a:r>
              <a:rPr lang="fr-FR" b="1" dirty="0">
                <a:solidFill>
                  <a:srgbClr val="0070C0"/>
                </a:solidFill>
              </a:rPr>
              <a:t>));</a:t>
            </a:r>
            <a:br>
              <a:rPr lang="fr-FR" b="1" dirty="0">
                <a:solidFill>
                  <a:srgbClr val="0070C0"/>
                </a:solidFill>
              </a:rPr>
            </a:br>
            <a:r>
              <a:rPr lang="fr-FR" b="1" dirty="0">
                <a:solidFill>
                  <a:srgbClr val="0070C0"/>
                </a:solidFill>
              </a:rPr>
              <a:t>6: </a:t>
            </a:r>
            <a:r>
              <a:rPr lang="fr-FR" b="1" dirty="0" err="1">
                <a:solidFill>
                  <a:srgbClr val="0070C0"/>
                </a:solidFill>
              </a:rPr>
              <a:t>LocalDate</a:t>
            </a:r>
            <a:r>
              <a:rPr lang="fr-FR" b="1" dirty="0">
                <a:solidFill>
                  <a:srgbClr val="0070C0"/>
                </a:solidFill>
              </a:rPr>
              <a:t> date = </a:t>
            </a:r>
            <a:r>
              <a:rPr lang="fr-FR" b="1" dirty="0" err="1">
                <a:solidFill>
                  <a:srgbClr val="0070C0"/>
                </a:solidFill>
              </a:rPr>
              <a:t>LocalDate.parse</a:t>
            </a:r>
            <a:r>
              <a:rPr lang="fr-FR" b="1" dirty="0">
                <a:solidFill>
                  <a:srgbClr val="0070C0"/>
                </a:solidFill>
              </a:rPr>
              <a:t>(</a:t>
            </a:r>
            <a:r>
              <a:rPr lang="fr-FR" b="1" dirty="0" err="1">
                <a:solidFill>
                  <a:srgbClr val="0070C0"/>
                </a:solidFill>
              </a:rPr>
              <a:t>text</a:t>
            </a:r>
            <a:r>
              <a:rPr lang="fr-FR" b="1" dirty="0">
                <a:solidFill>
                  <a:srgbClr val="0070C0"/>
                </a:solidFill>
              </a:rPr>
              <a:t>);</a:t>
            </a:r>
            <a:br>
              <a:rPr lang="fr-FR" b="1" dirty="0">
                <a:solidFill>
                  <a:srgbClr val="0070C0"/>
                </a:solidFill>
              </a:rPr>
            </a:br>
            <a:r>
              <a:rPr lang="fr-FR" b="1" dirty="0">
                <a:solidFill>
                  <a:srgbClr val="0070C0"/>
                </a:solidFill>
              </a:rPr>
              <a:t>7: </a:t>
            </a:r>
            <a:r>
              <a:rPr lang="fr-FR" b="1" dirty="0" err="1">
                <a:solidFill>
                  <a:srgbClr val="0070C0"/>
                </a:solidFill>
              </a:rPr>
              <a:t>System.out.println</a:t>
            </a:r>
            <a:r>
              <a:rPr lang="fr-FR" b="1" dirty="0">
                <a:solidFill>
                  <a:srgbClr val="0070C0"/>
                </a:solidFill>
              </a:rPr>
              <a:t>(date);</a:t>
            </a:r>
            <a:br>
              <a:rPr lang="fr-FR" b="1" dirty="0">
                <a:solidFill>
                  <a:srgbClr val="0070C0"/>
                </a:solidFill>
              </a:rPr>
            </a:br>
            <a:r>
              <a:rPr lang="fr-FR" b="1" dirty="0">
                <a:solidFill>
                  <a:srgbClr val="0070C0"/>
                </a:solidFill>
              </a:rPr>
              <a:t>8: } catch (</a:t>
            </a:r>
            <a:r>
              <a:rPr lang="fr-FR" b="1" dirty="0" err="1">
                <a:solidFill>
                  <a:srgbClr val="0070C0"/>
                </a:solidFill>
              </a:rPr>
              <a:t>DateTimeParseException</a:t>
            </a:r>
            <a:r>
              <a:rPr lang="fr-FR" b="1" dirty="0">
                <a:solidFill>
                  <a:srgbClr val="0070C0"/>
                </a:solidFill>
              </a:rPr>
              <a:t> e) {</a:t>
            </a:r>
            <a:br>
              <a:rPr lang="fr-FR" b="1" dirty="0">
                <a:solidFill>
                  <a:srgbClr val="0070C0"/>
                </a:solidFill>
              </a:rPr>
            </a:br>
            <a:r>
              <a:rPr lang="fr-FR" b="1" dirty="0">
                <a:solidFill>
                  <a:srgbClr val="0070C0"/>
                </a:solidFill>
              </a:rPr>
              <a:t>9: </a:t>
            </a:r>
            <a:r>
              <a:rPr lang="fr-FR" b="1" dirty="0" err="1">
                <a:solidFill>
                  <a:srgbClr val="0070C0"/>
                </a:solidFill>
              </a:rPr>
              <a:t>e.printStackTrace</a:t>
            </a:r>
            <a:r>
              <a:rPr lang="fr-FR" b="1" dirty="0">
                <a:solidFill>
                  <a:srgbClr val="0070C0"/>
                </a:solidFill>
              </a:rPr>
              <a:t>();</a:t>
            </a:r>
            <a:br>
              <a:rPr lang="fr-FR" b="1" dirty="0">
                <a:solidFill>
                  <a:srgbClr val="0070C0"/>
                </a:solidFill>
              </a:rPr>
            </a:br>
            <a:r>
              <a:rPr lang="fr-FR" b="1" dirty="0">
                <a:solidFill>
                  <a:srgbClr val="0070C0"/>
                </a:solidFill>
              </a:rPr>
              <a:t>10: </a:t>
            </a:r>
            <a:r>
              <a:rPr lang="fr-FR" b="1" dirty="0" err="1">
                <a:solidFill>
                  <a:srgbClr val="0070C0"/>
                </a:solidFill>
              </a:rPr>
              <a:t>throw</a:t>
            </a:r>
            <a:r>
              <a:rPr lang="fr-FR" b="1" dirty="0">
                <a:solidFill>
                  <a:srgbClr val="0070C0"/>
                </a:solidFill>
              </a:rPr>
              <a:t> new </a:t>
            </a:r>
            <a:r>
              <a:rPr lang="fr-FR" b="1" dirty="0" err="1">
                <a:solidFill>
                  <a:srgbClr val="0070C0"/>
                </a:solidFill>
              </a:rPr>
              <a:t>RuntimeException</a:t>
            </a:r>
            <a:r>
              <a:rPr lang="fr-FR" b="1" dirty="0">
                <a:solidFill>
                  <a:srgbClr val="0070C0"/>
                </a:solidFill>
              </a:rPr>
              <a:t>(e);</a:t>
            </a:r>
            <a:br>
              <a:rPr lang="fr-FR" b="1" dirty="0">
                <a:solidFill>
                  <a:srgbClr val="0070C0"/>
                </a:solidFill>
              </a:rPr>
            </a:br>
            <a:r>
              <a:rPr lang="fr-FR" b="1" dirty="0">
                <a:solidFill>
                  <a:srgbClr val="0070C0"/>
                </a:solidFill>
              </a:rPr>
              <a:t>11: } catch (</a:t>
            </a:r>
            <a:r>
              <a:rPr lang="fr-FR" b="1" dirty="0" err="1">
                <a:solidFill>
                  <a:srgbClr val="0070C0"/>
                </a:solidFill>
              </a:rPr>
              <a:t>IOException</a:t>
            </a:r>
            <a:r>
              <a:rPr lang="fr-FR" b="1" dirty="0">
                <a:solidFill>
                  <a:srgbClr val="0070C0"/>
                </a:solidFill>
              </a:rPr>
              <a:t> e) {</a:t>
            </a:r>
            <a:br>
              <a:rPr lang="fr-FR" b="1" dirty="0">
                <a:solidFill>
                  <a:srgbClr val="0070C0"/>
                </a:solidFill>
              </a:rPr>
            </a:br>
            <a:r>
              <a:rPr lang="fr-FR" b="1" dirty="0">
                <a:solidFill>
                  <a:srgbClr val="0070C0"/>
                </a:solidFill>
              </a:rPr>
              <a:t>12: </a:t>
            </a:r>
            <a:r>
              <a:rPr lang="fr-FR" b="1" dirty="0" err="1">
                <a:solidFill>
                  <a:srgbClr val="0070C0"/>
                </a:solidFill>
              </a:rPr>
              <a:t>e.printStackTrace</a:t>
            </a:r>
            <a:r>
              <a:rPr lang="fr-FR" b="1" dirty="0">
                <a:solidFill>
                  <a:srgbClr val="0070C0"/>
                </a:solidFill>
              </a:rPr>
              <a:t>();</a:t>
            </a:r>
            <a:br>
              <a:rPr lang="fr-FR" b="1" dirty="0">
                <a:solidFill>
                  <a:srgbClr val="0070C0"/>
                </a:solidFill>
              </a:rPr>
            </a:br>
            <a:r>
              <a:rPr lang="fr-FR" b="1" dirty="0">
                <a:solidFill>
                  <a:srgbClr val="0070C0"/>
                </a:solidFill>
              </a:rPr>
              <a:t>13: </a:t>
            </a:r>
            <a:r>
              <a:rPr lang="fr-FR" b="1" dirty="0" err="1">
                <a:solidFill>
                  <a:srgbClr val="0070C0"/>
                </a:solidFill>
              </a:rPr>
              <a:t>throw</a:t>
            </a:r>
            <a:r>
              <a:rPr lang="fr-FR" b="1" dirty="0">
                <a:solidFill>
                  <a:srgbClr val="0070C0"/>
                </a:solidFill>
              </a:rPr>
              <a:t> new </a:t>
            </a:r>
            <a:r>
              <a:rPr lang="fr-FR" b="1" dirty="0" err="1">
                <a:solidFill>
                  <a:srgbClr val="0070C0"/>
                </a:solidFill>
              </a:rPr>
              <a:t>RuntimeException</a:t>
            </a:r>
            <a:r>
              <a:rPr lang="fr-FR" b="1" dirty="0">
                <a:solidFill>
                  <a:srgbClr val="0070C0"/>
                </a:solidFill>
              </a:rPr>
              <a:t>(e);</a:t>
            </a:r>
            <a:br>
              <a:rPr lang="fr-FR" b="1" dirty="0">
                <a:solidFill>
                  <a:srgbClr val="0070C0"/>
                </a:solidFill>
              </a:rPr>
            </a:br>
            <a:r>
              <a:rPr lang="fr-FR" b="1" dirty="0">
                <a:solidFill>
                  <a:srgbClr val="0070C0"/>
                </a:solidFill>
              </a:rPr>
              <a:t>14: } } </a:t>
            </a: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24</a:t>
            </a:fld>
            <a:endParaRPr lang="fr-FR"/>
          </a:p>
        </p:txBody>
      </p:sp>
    </p:spTree>
    <p:extLst>
      <p:ext uri="{BB962C8B-B14F-4D97-AF65-F5344CB8AC3E}">
        <p14:creationId xmlns:p14="http://schemas.microsoft.com/office/powerpoint/2010/main" val="381400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4301068"/>
          </a:xfrm>
        </p:spPr>
        <p:txBody>
          <a:bodyPr>
            <a:normAutofit fontScale="85000" lnSpcReduction="10000"/>
          </a:bodyPr>
          <a:lstStyle/>
          <a:p>
            <a:r>
              <a:rPr lang="en-US" dirty="0"/>
              <a:t>Lines 4 and 5 read a text file into a String. We cover this in Chapter 9, “NIO.2.” For now,</a:t>
            </a:r>
            <a:br>
              <a:rPr lang="en-US" dirty="0"/>
            </a:br>
            <a:r>
              <a:rPr lang="en-US" dirty="0"/>
              <a:t>it does what it sounds like and throws an </a:t>
            </a:r>
            <a:r>
              <a:rPr lang="en-US" dirty="0" err="1"/>
              <a:t>IOException</a:t>
            </a:r>
            <a:r>
              <a:rPr lang="en-US" dirty="0"/>
              <a:t> if the operation fails. Line 6 converts</a:t>
            </a:r>
            <a:br>
              <a:rPr lang="en-US" dirty="0"/>
            </a:br>
            <a:r>
              <a:rPr lang="en-US" dirty="0"/>
              <a:t>that String to a </a:t>
            </a:r>
            <a:r>
              <a:rPr lang="en-US" dirty="0" err="1"/>
              <a:t>LocalDate</a:t>
            </a:r>
            <a:r>
              <a:rPr lang="en-US" dirty="0"/>
              <a:t>. You saw in Chapter 5, “Dates, Strings, and Localization,” that</a:t>
            </a:r>
            <a:br>
              <a:rPr lang="en-US" dirty="0"/>
            </a:br>
            <a:r>
              <a:rPr lang="en-US" dirty="0"/>
              <a:t>this throws a </a:t>
            </a:r>
            <a:r>
              <a:rPr lang="en-US" dirty="0" err="1"/>
              <a:t>DateTimeParseException</a:t>
            </a:r>
            <a:r>
              <a:rPr lang="en-US" dirty="0"/>
              <a:t> on failure. The two catch blocks on lines 8–14 print</a:t>
            </a:r>
            <a:br>
              <a:rPr lang="en-US" dirty="0"/>
            </a:br>
            <a:r>
              <a:rPr lang="en-US" dirty="0"/>
              <a:t>a stack trace and then wrap the exception in a </a:t>
            </a:r>
            <a:r>
              <a:rPr lang="en-US" dirty="0" err="1"/>
              <a:t>RuntimeException</a:t>
            </a:r>
            <a:r>
              <a:rPr lang="en-US" dirty="0"/>
              <a:t>.</a:t>
            </a:r>
            <a:br>
              <a:rPr lang="en-US" dirty="0"/>
            </a:br>
            <a:endParaRPr lang="en-US" dirty="0"/>
          </a:p>
          <a:p>
            <a:r>
              <a:rPr lang="en-US" dirty="0"/>
              <a:t>This works. However, duplicating code is bad. Think about what happens if we decide</a:t>
            </a:r>
            <a:br>
              <a:rPr lang="en-US" dirty="0"/>
            </a:br>
            <a:r>
              <a:rPr lang="en-US" dirty="0"/>
              <a:t>that we want to change the code to write to a log file instead of printing the stack trace. We</a:t>
            </a:r>
            <a:br>
              <a:rPr lang="en-US" dirty="0"/>
            </a:br>
            <a:r>
              <a:rPr lang="en-US" dirty="0"/>
              <a:t>have to be sure to change the code in two places. Before Java 7, there were two approaches</a:t>
            </a:r>
            <a:br>
              <a:rPr lang="en-US" dirty="0"/>
            </a:br>
            <a:r>
              <a:rPr lang="en-US" dirty="0"/>
              <a:t>to deal with this problem. One was to catch Exception instead of the specific types:</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25</a:t>
            </a:fld>
            <a:endParaRPr lang="fr-FR"/>
          </a:p>
        </p:txBody>
      </p:sp>
    </p:spTree>
    <p:extLst>
      <p:ext uri="{BB962C8B-B14F-4D97-AF65-F5344CB8AC3E}">
        <p14:creationId xmlns:p14="http://schemas.microsoft.com/office/powerpoint/2010/main" val="270780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465492"/>
            <a:ext cx="10437053" cy="4301068"/>
          </a:xfrm>
        </p:spPr>
        <p:txBody>
          <a:bodyPr>
            <a:normAutofit fontScale="92500" lnSpcReduction="10000"/>
          </a:bodyPr>
          <a:lstStyle/>
          <a:p>
            <a:r>
              <a:rPr lang="fr-FR" b="1" dirty="0">
                <a:solidFill>
                  <a:srgbClr val="0070C0"/>
                </a:solidFill>
              </a:rPr>
              <a:t>public </a:t>
            </a:r>
            <a:r>
              <a:rPr lang="fr-FR" b="1" dirty="0" err="1">
                <a:solidFill>
                  <a:srgbClr val="0070C0"/>
                </a:solidFill>
              </a:rPr>
              <a:t>static</a:t>
            </a:r>
            <a:r>
              <a:rPr lang="fr-FR" b="1" dirty="0">
                <a:solidFill>
                  <a:srgbClr val="0070C0"/>
                </a:solidFill>
              </a:rPr>
              <a:t> </a:t>
            </a:r>
            <a:r>
              <a:rPr lang="fr-FR" b="1" dirty="0" err="1">
                <a:solidFill>
                  <a:srgbClr val="0070C0"/>
                </a:solidFill>
              </a:rPr>
              <a:t>void</a:t>
            </a:r>
            <a:r>
              <a:rPr lang="fr-FR" b="1" dirty="0">
                <a:solidFill>
                  <a:srgbClr val="0070C0"/>
                </a:solidFill>
              </a:rPr>
              <a:t> main(String[] args) {</a:t>
            </a:r>
            <a:br>
              <a:rPr lang="fr-FR" b="1" dirty="0">
                <a:solidFill>
                  <a:srgbClr val="0070C0"/>
                </a:solidFill>
              </a:rPr>
            </a:br>
            <a:r>
              <a:rPr lang="fr-FR" b="1" dirty="0" err="1">
                <a:solidFill>
                  <a:srgbClr val="0070C0"/>
                </a:solidFill>
              </a:rPr>
              <a:t>try</a:t>
            </a:r>
            <a:r>
              <a:rPr lang="fr-FR" b="1" dirty="0">
                <a:solidFill>
                  <a:srgbClr val="0070C0"/>
                </a:solidFill>
              </a:rPr>
              <a:t> {</a:t>
            </a:r>
            <a:br>
              <a:rPr lang="fr-FR" b="1" dirty="0">
                <a:solidFill>
                  <a:srgbClr val="0070C0"/>
                </a:solidFill>
              </a:rPr>
            </a:br>
            <a:r>
              <a:rPr lang="fr-FR" b="1" dirty="0">
                <a:solidFill>
                  <a:srgbClr val="0070C0"/>
                </a:solidFill>
              </a:rPr>
              <a:t>Path </a:t>
            </a:r>
            <a:r>
              <a:rPr lang="fr-FR" b="1" dirty="0" err="1">
                <a:solidFill>
                  <a:srgbClr val="0070C0"/>
                </a:solidFill>
              </a:rPr>
              <a:t>path</a:t>
            </a:r>
            <a:r>
              <a:rPr lang="fr-FR" b="1" dirty="0">
                <a:solidFill>
                  <a:srgbClr val="0070C0"/>
                </a:solidFill>
              </a:rPr>
              <a:t> = </a:t>
            </a:r>
            <a:r>
              <a:rPr lang="fr-FR" b="1" dirty="0" err="1">
                <a:solidFill>
                  <a:srgbClr val="0070C0"/>
                </a:solidFill>
              </a:rPr>
              <a:t>Paths.get</a:t>
            </a:r>
            <a:r>
              <a:rPr lang="fr-FR" b="1" dirty="0">
                <a:solidFill>
                  <a:srgbClr val="0070C0"/>
                </a:solidFill>
              </a:rPr>
              <a:t>("dolphinsBorn.txt");</a:t>
            </a:r>
            <a:br>
              <a:rPr lang="fr-FR" b="1" dirty="0">
                <a:solidFill>
                  <a:srgbClr val="0070C0"/>
                </a:solidFill>
              </a:rPr>
            </a:br>
            <a:r>
              <a:rPr lang="fr-FR" b="1" dirty="0">
                <a:solidFill>
                  <a:srgbClr val="0070C0"/>
                </a:solidFill>
              </a:rPr>
              <a:t>String </a:t>
            </a:r>
            <a:r>
              <a:rPr lang="fr-FR" b="1" dirty="0" err="1">
                <a:solidFill>
                  <a:srgbClr val="0070C0"/>
                </a:solidFill>
              </a:rPr>
              <a:t>text</a:t>
            </a:r>
            <a:r>
              <a:rPr lang="fr-FR" b="1" dirty="0">
                <a:solidFill>
                  <a:srgbClr val="0070C0"/>
                </a:solidFill>
              </a:rPr>
              <a:t> = new String(</a:t>
            </a:r>
            <a:r>
              <a:rPr lang="fr-FR" b="1" dirty="0" err="1">
                <a:solidFill>
                  <a:srgbClr val="0070C0"/>
                </a:solidFill>
              </a:rPr>
              <a:t>Files.readAllBytes</a:t>
            </a:r>
            <a:r>
              <a:rPr lang="fr-FR" b="1" dirty="0">
                <a:solidFill>
                  <a:srgbClr val="0070C0"/>
                </a:solidFill>
              </a:rPr>
              <a:t>(</a:t>
            </a:r>
            <a:r>
              <a:rPr lang="fr-FR" b="1" dirty="0" err="1">
                <a:solidFill>
                  <a:srgbClr val="0070C0"/>
                </a:solidFill>
              </a:rPr>
              <a:t>path</a:t>
            </a:r>
            <a:r>
              <a:rPr lang="fr-FR" b="1" dirty="0">
                <a:solidFill>
                  <a:srgbClr val="0070C0"/>
                </a:solidFill>
              </a:rPr>
              <a:t>));</a:t>
            </a:r>
            <a:br>
              <a:rPr lang="fr-FR" b="1" dirty="0">
                <a:solidFill>
                  <a:srgbClr val="0070C0"/>
                </a:solidFill>
              </a:rPr>
            </a:br>
            <a:r>
              <a:rPr lang="fr-FR" b="1" dirty="0" err="1">
                <a:solidFill>
                  <a:srgbClr val="0070C0"/>
                </a:solidFill>
              </a:rPr>
              <a:t>LocalDate</a:t>
            </a:r>
            <a:r>
              <a:rPr lang="fr-FR" b="1" dirty="0">
                <a:solidFill>
                  <a:srgbClr val="0070C0"/>
                </a:solidFill>
              </a:rPr>
              <a:t> date = </a:t>
            </a:r>
            <a:r>
              <a:rPr lang="fr-FR" b="1" dirty="0" err="1">
                <a:solidFill>
                  <a:srgbClr val="0070C0"/>
                </a:solidFill>
              </a:rPr>
              <a:t>LocalDate.parse</a:t>
            </a:r>
            <a:r>
              <a:rPr lang="fr-FR" b="1" dirty="0">
                <a:solidFill>
                  <a:srgbClr val="0070C0"/>
                </a:solidFill>
              </a:rPr>
              <a:t>(</a:t>
            </a:r>
            <a:r>
              <a:rPr lang="fr-FR" b="1" dirty="0" err="1">
                <a:solidFill>
                  <a:srgbClr val="0070C0"/>
                </a:solidFill>
              </a:rPr>
              <a:t>text</a:t>
            </a:r>
            <a:r>
              <a:rPr lang="fr-FR" b="1" dirty="0">
                <a:solidFill>
                  <a:srgbClr val="0070C0"/>
                </a:solidFill>
              </a:rPr>
              <a:t>);</a:t>
            </a:r>
            <a:br>
              <a:rPr lang="fr-FR" b="1" dirty="0">
                <a:solidFill>
                  <a:srgbClr val="0070C0"/>
                </a:solidFill>
              </a:rPr>
            </a:br>
            <a:r>
              <a:rPr lang="fr-FR" b="1" dirty="0" err="1">
                <a:solidFill>
                  <a:srgbClr val="0070C0"/>
                </a:solidFill>
              </a:rPr>
              <a:t>System.out.println</a:t>
            </a:r>
            <a:r>
              <a:rPr lang="fr-FR" b="1" dirty="0">
                <a:solidFill>
                  <a:srgbClr val="0070C0"/>
                </a:solidFill>
              </a:rPr>
              <a:t>(date);</a:t>
            </a:r>
            <a:br>
              <a:rPr lang="fr-FR" b="1" dirty="0">
                <a:solidFill>
                  <a:srgbClr val="0070C0"/>
                </a:solidFill>
              </a:rPr>
            </a:br>
            <a:r>
              <a:rPr lang="fr-FR" b="1" dirty="0">
                <a:solidFill>
                  <a:srgbClr val="0070C0"/>
                </a:solidFill>
              </a:rPr>
              <a:t>} catch (Exception e) { // BAD </a:t>
            </a:r>
            <a:r>
              <a:rPr lang="fr-FR" b="1" dirty="0" err="1">
                <a:solidFill>
                  <a:srgbClr val="0070C0"/>
                </a:solidFill>
              </a:rPr>
              <a:t>approach</a:t>
            </a:r>
            <a:r>
              <a:rPr lang="fr-FR" b="1" dirty="0">
                <a:solidFill>
                  <a:srgbClr val="0070C0"/>
                </a:solidFill>
              </a:rPr>
              <a:t/>
            </a:r>
            <a:br>
              <a:rPr lang="fr-FR" b="1" dirty="0">
                <a:solidFill>
                  <a:srgbClr val="0070C0"/>
                </a:solidFill>
              </a:rPr>
            </a:br>
            <a:r>
              <a:rPr lang="fr-FR" b="1" dirty="0" err="1">
                <a:solidFill>
                  <a:srgbClr val="0070C0"/>
                </a:solidFill>
              </a:rPr>
              <a:t>e.printStackTrace</a:t>
            </a:r>
            <a:r>
              <a:rPr lang="fr-FR" b="1" dirty="0">
                <a:solidFill>
                  <a:srgbClr val="0070C0"/>
                </a:solidFill>
              </a:rPr>
              <a:t>();</a:t>
            </a:r>
            <a:br>
              <a:rPr lang="fr-FR" b="1" dirty="0">
                <a:solidFill>
                  <a:srgbClr val="0070C0"/>
                </a:solidFill>
              </a:rPr>
            </a:br>
            <a:r>
              <a:rPr lang="fr-FR" b="1" dirty="0" err="1">
                <a:solidFill>
                  <a:srgbClr val="0070C0"/>
                </a:solidFill>
              </a:rPr>
              <a:t>throw</a:t>
            </a:r>
            <a:r>
              <a:rPr lang="fr-FR" b="1" dirty="0">
                <a:solidFill>
                  <a:srgbClr val="0070C0"/>
                </a:solidFill>
              </a:rPr>
              <a:t> new </a:t>
            </a:r>
            <a:r>
              <a:rPr lang="fr-FR" b="1" dirty="0" err="1">
                <a:solidFill>
                  <a:srgbClr val="0070C0"/>
                </a:solidFill>
              </a:rPr>
              <a:t>RuntimeException</a:t>
            </a:r>
            <a:r>
              <a:rPr lang="fr-FR" b="1" dirty="0">
                <a:solidFill>
                  <a:srgbClr val="0070C0"/>
                </a:solidFill>
              </a:rPr>
              <a:t>(e);</a:t>
            </a:r>
            <a:br>
              <a:rPr lang="fr-FR" b="1" dirty="0">
                <a:solidFill>
                  <a:srgbClr val="0070C0"/>
                </a:solidFill>
              </a:rPr>
            </a:br>
            <a:r>
              <a:rPr lang="fr-FR" b="1" dirty="0">
                <a:solidFill>
                  <a:srgbClr val="0070C0"/>
                </a:solidFill>
              </a:rPr>
              <a:t>} }</a:t>
            </a:r>
            <a:r>
              <a:rPr lang="fr-FR" dirty="0"/>
              <a:t/>
            </a:r>
            <a:br>
              <a:rPr lang="fr-FR" dirty="0"/>
            </a:br>
            <a:r>
              <a:rPr lang="fr-FR" dirty="0"/>
              <a:t>The duplicate code </a:t>
            </a:r>
            <a:r>
              <a:rPr lang="fr-FR" dirty="0" err="1"/>
              <a:t>is</a:t>
            </a:r>
            <a:r>
              <a:rPr lang="fr-FR" dirty="0"/>
              <a:t> gone. </a:t>
            </a:r>
            <a:r>
              <a:rPr lang="fr-FR" dirty="0" err="1"/>
              <a:t>However</a:t>
            </a:r>
            <a:r>
              <a:rPr lang="fr-FR" dirty="0"/>
              <a:t>, </a:t>
            </a:r>
            <a:r>
              <a:rPr lang="fr-FR" dirty="0" err="1"/>
              <a:t>this</a:t>
            </a:r>
            <a:r>
              <a:rPr lang="fr-FR" dirty="0"/>
              <a:t> </a:t>
            </a:r>
            <a:r>
              <a:rPr lang="fr-FR" dirty="0" err="1"/>
              <a:t>isn’t</a:t>
            </a:r>
            <a:r>
              <a:rPr lang="fr-FR" dirty="0"/>
              <a:t> a good </a:t>
            </a:r>
            <a:r>
              <a:rPr lang="fr-FR" dirty="0" err="1"/>
              <a:t>approach</a:t>
            </a:r>
            <a:r>
              <a:rPr lang="fr-FR" dirty="0"/>
              <a:t> </a:t>
            </a:r>
            <a:r>
              <a:rPr lang="fr-FR" dirty="0" err="1"/>
              <a:t>because</a:t>
            </a:r>
            <a:r>
              <a:rPr lang="fr-FR" dirty="0"/>
              <a:t> </a:t>
            </a:r>
            <a:r>
              <a:rPr lang="fr-FR" dirty="0" err="1"/>
              <a:t>it</a:t>
            </a:r>
            <a:r>
              <a:rPr lang="fr-FR" dirty="0"/>
              <a:t> catches</a:t>
            </a:r>
            <a:br>
              <a:rPr lang="fr-FR" dirty="0"/>
            </a:br>
            <a:r>
              <a:rPr lang="fr-FR" dirty="0" err="1"/>
              <a:t>other</a:t>
            </a:r>
            <a:r>
              <a:rPr lang="fr-FR" dirty="0"/>
              <a:t> exceptions </a:t>
            </a:r>
            <a:r>
              <a:rPr lang="fr-FR" dirty="0" err="1"/>
              <a:t>too</a:t>
            </a:r>
            <a:r>
              <a:rPr lang="fr-FR" dirty="0"/>
              <a:t>.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26</a:t>
            </a:fld>
            <a:endParaRPr lang="fr-FR"/>
          </a:p>
        </p:txBody>
      </p:sp>
    </p:spTree>
    <p:extLst>
      <p:ext uri="{BB962C8B-B14F-4D97-AF65-F5344CB8AC3E}">
        <p14:creationId xmlns:p14="http://schemas.microsoft.com/office/powerpoint/2010/main" val="453289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465492"/>
            <a:ext cx="10437053" cy="4301068"/>
          </a:xfrm>
        </p:spPr>
        <p:txBody>
          <a:bodyPr>
            <a:normAutofit fontScale="70000" lnSpcReduction="20000"/>
          </a:bodyPr>
          <a:lstStyle/>
          <a:p>
            <a:r>
              <a:rPr lang="fr-FR" dirty="0"/>
              <a:t>The </a:t>
            </a:r>
            <a:r>
              <a:rPr lang="fr-FR" dirty="0" err="1"/>
              <a:t>other</a:t>
            </a:r>
            <a:r>
              <a:rPr lang="fr-FR" dirty="0"/>
              <a:t> </a:t>
            </a:r>
            <a:r>
              <a:rPr lang="fr-FR" dirty="0" err="1"/>
              <a:t>approach</a:t>
            </a:r>
            <a:r>
              <a:rPr lang="fr-FR" dirty="0"/>
              <a:t> </a:t>
            </a:r>
            <a:r>
              <a:rPr lang="fr-FR" dirty="0" err="1"/>
              <a:t>is</a:t>
            </a:r>
            <a:r>
              <a:rPr lang="fr-FR" dirty="0"/>
              <a:t> to </a:t>
            </a:r>
            <a:r>
              <a:rPr lang="fr-FR" dirty="0" err="1"/>
              <a:t>extract</a:t>
            </a:r>
            <a:r>
              <a:rPr lang="fr-FR" dirty="0"/>
              <a:t> the duplicate code </a:t>
            </a:r>
            <a:r>
              <a:rPr lang="fr-FR" dirty="0" err="1"/>
              <a:t>into</a:t>
            </a:r>
            <a:r>
              <a:rPr lang="fr-FR" dirty="0"/>
              <a:t> a helper </a:t>
            </a:r>
            <a:r>
              <a:rPr lang="fr-FR" dirty="0" err="1"/>
              <a:t>method</a:t>
            </a:r>
            <a:r>
              <a:rPr lang="fr-FR" dirty="0"/>
              <a:t>:</a:t>
            </a:r>
            <a:br>
              <a:rPr lang="fr-FR" dirty="0"/>
            </a:br>
            <a:r>
              <a:rPr lang="fr-FR" b="1" dirty="0">
                <a:solidFill>
                  <a:srgbClr val="0070C0"/>
                </a:solidFill>
              </a:rPr>
              <a:t>public </a:t>
            </a:r>
            <a:r>
              <a:rPr lang="fr-FR" b="1" dirty="0" err="1">
                <a:solidFill>
                  <a:srgbClr val="0070C0"/>
                </a:solidFill>
              </a:rPr>
              <a:t>static</a:t>
            </a:r>
            <a:r>
              <a:rPr lang="fr-FR" b="1" dirty="0">
                <a:solidFill>
                  <a:srgbClr val="0070C0"/>
                </a:solidFill>
              </a:rPr>
              <a:t> </a:t>
            </a:r>
            <a:r>
              <a:rPr lang="fr-FR" b="1" dirty="0" err="1">
                <a:solidFill>
                  <a:srgbClr val="0070C0"/>
                </a:solidFill>
              </a:rPr>
              <a:t>void</a:t>
            </a:r>
            <a:r>
              <a:rPr lang="fr-FR" b="1" dirty="0">
                <a:solidFill>
                  <a:srgbClr val="0070C0"/>
                </a:solidFill>
              </a:rPr>
              <a:t> main(String[] args) {</a:t>
            </a:r>
            <a:br>
              <a:rPr lang="fr-FR" b="1" dirty="0">
                <a:solidFill>
                  <a:srgbClr val="0070C0"/>
                </a:solidFill>
              </a:rPr>
            </a:br>
            <a:r>
              <a:rPr lang="fr-FR" b="1" dirty="0" err="1">
                <a:solidFill>
                  <a:srgbClr val="0070C0"/>
                </a:solidFill>
              </a:rPr>
              <a:t>try</a:t>
            </a:r>
            <a:r>
              <a:rPr lang="fr-FR" b="1" dirty="0">
                <a:solidFill>
                  <a:srgbClr val="0070C0"/>
                </a:solidFill>
              </a:rPr>
              <a:t> {</a:t>
            </a:r>
            <a:br>
              <a:rPr lang="fr-FR" b="1" dirty="0">
                <a:solidFill>
                  <a:srgbClr val="0070C0"/>
                </a:solidFill>
              </a:rPr>
            </a:br>
            <a:r>
              <a:rPr lang="fr-FR" b="1" dirty="0">
                <a:solidFill>
                  <a:srgbClr val="0070C0"/>
                </a:solidFill>
              </a:rPr>
              <a:t>Path </a:t>
            </a:r>
            <a:r>
              <a:rPr lang="fr-FR" b="1" dirty="0" err="1">
                <a:solidFill>
                  <a:srgbClr val="0070C0"/>
                </a:solidFill>
              </a:rPr>
              <a:t>path</a:t>
            </a:r>
            <a:r>
              <a:rPr lang="fr-FR" b="1" dirty="0">
                <a:solidFill>
                  <a:srgbClr val="0070C0"/>
                </a:solidFill>
              </a:rPr>
              <a:t> = </a:t>
            </a:r>
            <a:r>
              <a:rPr lang="fr-FR" b="1" dirty="0" err="1">
                <a:solidFill>
                  <a:srgbClr val="0070C0"/>
                </a:solidFill>
              </a:rPr>
              <a:t>Paths.get</a:t>
            </a:r>
            <a:r>
              <a:rPr lang="fr-FR" b="1" dirty="0">
                <a:solidFill>
                  <a:srgbClr val="0070C0"/>
                </a:solidFill>
              </a:rPr>
              <a:t>("dolphinsBorn.txt");</a:t>
            </a:r>
            <a:br>
              <a:rPr lang="fr-FR" b="1" dirty="0">
                <a:solidFill>
                  <a:srgbClr val="0070C0"/>
                </a:solidFill>
              </a:rPr>
            </a:br>
            <a:r>
              <a:rPr lang="fr-FR" b="1" dirty="0">
                <a:solidFill>
                  <a:srgbClr val="0070C0"/>
                </a:solidFill>
              </a:rPr>
              <a:t>String </a:t>
            </a:r>
            <a:r>
              <a:rPr lang="fr-FR" b="1" dirty="0" err="1">
                <a:solidFill>
                  <a:srgbClr val="0070C0"/>
                </a:solidFill>
              </a:rPr>
              <a:t>text</a:t>
            </a:r>
            <a:r>
              <a:rPr lang="fr-FR" b="1" dirty="0">
                <a:solidFill>
                  <a:srgbClr val="0070C0"/>
                </a:solidFill>
              </a:rPr>
              <a:t> = new String(</a:t>
            </a:r>
            <a:r>
              <a:rPr lang="fr-FR" b="1" dirty="0" err="1">
                <a:solidFill>
                  <a:srgbClr val="0070C0"/>
                </a:solidFill>
              </a:rPr>
              <a:t>Files.readAllBytes</a:t>
            </a:r>
            <a:r>
              <a:rPr lang="fr-FR" b="1" dirty="0">
                <a:solidFill>
                  <a:srgbClr val="0070C0"/>
                </a:solidFill>
              </a:rPr>
              <a:t>(</a:t>
            </a:r>
            <a:r>
              <a:rPr lang="fr-FR" b="1" dirty="0" err="1">
                <a:solidFill>
                  <a:srgbClr val="0070C0"/>
                </a:solidFill>
              </a:rPr>
              <a:t>path</a:t>
            </a:r>
            <a:r>
              <a:rPr lang="fr-FR" b="1" dirty="0">
                <a:solidFill>
                  <a:srgbClr val="0070C0"/>
                </a:solidFill>
              </a:rPr>
              <a:t>));</a:t>
            </a:r>
            <a:br>
              <a:rPr lang="fr-FR" b="1" dirty="0">
                <a:solidFill>
                  <a:srgbClr val="0070C0"/>
                </a:solidFill>
              </a:rPr>
            </a:br>
            <a:r>
              <a:rPr lang="fr-FR" b="1" dirty="0" err="1">
                <a:solidFill>
                  <a:srgbClr val="0070C0"/>
                </a:solidFill>
              </a:rPr>
              <a:t>LocalDate</a:t>
            </a:r>
            <a:r>
              <a:rPr lang="fr-FR" b="1" dirty="0">
                <a:solidFill>
                  <a:srgbClr val="0070C0"/>
                </a:solidFill>
              </a:rPr>
              <a:t> date = </a:t>
            </a:r>
            <a:r>
              <a:rPr lang="fr-FR" b="1" dirty="0" err="1">
                <a:solidFill>
                  <a:srgbClr val="0070C0"/>
                </a:solidFill>
              </a:rPr>
              <a:t>LocalDate.parse</a:t>
            </a:r>
            <a:r>
              <a:rPr lang="fr-FR" b="1" dirty="0">
                <a:solidFill>
                  <a:srgbClr val="0070C0"/>
                </a:solidFill>
              </a:rPr>
              <a:t>(</a:t>
            </a:r>
            <a:r>
              <a:rPr lang="fr-FR" b="1" dirty="0" err="1">
                <a:solidFill>
                  <a:srgbClr val="0070C0"/>
                </a:solidFill>
              </a:rPr>
              <a:t>text</a:t>
            </a:r>
            <a:r>
              <a:rPr lang="fr-FR" b="1" dirty="0">
                <a:solidFill>
                  <a:srgbClr val="0070C0"/>
                </a:solidFill>
              </a:rPr>
              <a:t>);</a:t>
            </a:r>
            <a:br>
              <a:rPr lang="fr-FR" b="1" dirty="0">
                <a:solidFill>
                  <a:srgbClr val="0070C0"/>
                </a:solidFill>
              </a:rPr>
            </a:br>
            <a:r>
              <a:rPr lang="fr-FR" b="1" dirty="0" err="1">
                <a:solidFill>
                  <a:srgbClr val="0070C0"/>
                </a:solidFill>
              </a:rPr>
              <a:t>System.out.println</a:t>
            </a:r>
            <a:r>
              <a:rPr lang="fr-FR" b="1" dirty="0">
                <a:solidFill>
                  <a:srgbClr val="0070C0"/>
                </a:solidFill>
              </a:rPr>
              <a:t>(date); </a:t>
            </a:r>
            <a:br>
              <a:rPr lang="fr-FR" b="1" dirty="0">
                <a:solidFill>
                  <a:srgbClr val="0070C0"/>
                </a:solidFill>
              </a:rPr>
            </a:br>
            <a:r>
              <a:rPr lang="fr-FR" b="1" dirty="0">
                <a:solidFill>
                  <a:srgbClr val="0070C0"/>
                </a:solidFill>
              </a:rPr>
              <a:t>} catch (</a:t>
            </a:r>
            <a:r>
              <a:rPr lang="fr-FR" b="1" dirty="0" err="1">
                <a:solidFill>
                  <a:srgbClr val="0070C0"/>
                </a:solidFill>
              </a:rPr>
              <a:t>DateTimeParseException</a:t>
            </a:r>
            <a:r>
              <a:rPr lang="fr-FR" b="1" dirty="0">
                <a:solidFill>
                  <a:srgbClr val="0070C0"/>
                </a:solidFill>
              </a:rPr>
              <a:t> e) {</a:t>
            </a:r>
            <a:br>
              <a:rPr lang="fr-FR" b="1" dirty="0">
                <a:solidFill>
                  <a:srgbClr val="0070C0"/>
                </a:solidFill>
              </a:rPr>
            </a:br>
            <a:r>
              <a:rPr lang="fr-FR" b="1" dirty="0" err="1">
                <a:solidFill>
                  <a:srgbClr val="FF0000"/>
                </a:solidFill>
              </a:rPr>
              <a:t>handleException</a:t>
            </a:r>
            <a:r>
              <a:rPr lang="fr-FR" b="1" dirty="0">
                <a:solidFill>
                  <a:srgbClr val="FF0000"/>
                </a:solidFill>
              </a:rPr>
              <a:t>(e);</a:t>
            </a:r>
            <a:r>
              <a:rPr lang="fr-FR" b="1" dirty="0">
                <a:solidFill>
                  <a:srgbClr val="0070C0"/>
                </a:solidFill>
              </a:rPr>
              <a:t/>
            </a:r>
            <a:br>
              <a:rPr lang="fr-FR" b="1" dirty="0">
                <a:solidFill>
                  <a:srgbClr val="0070C0"/>
                </a:solidFill>
              </a:rPr>
            </a:br>
            <a:r>
              <a:rPr lang="fr-FR" b="1" dirty="0">
                <a:solidFill>
                  <a:srgbClr val="0070C0"/>
                </a:solidFill>
              </a:rPr>
              <a:t>} catch (</a:t>
            </a:r>
            <a:r>
              <a:rPr lang="fr-FR" b="1" dirty="0" err="1">
                <a:solidFill>
                  <a:srgbClr val="0070C0"/>
                </a:solidFill>
              </a:rPr>
              <a:t>IOException</a:t>
            </a:r>
            <a:r>
              <a:rPr lang="fr-FR" b="1" dirty="0">
                <a:solidFill>
                  <a:srgbClr val="0070C0"/>
                </a:solidFill>
              </a:rPr>
              <a:t> e) {</a:t>
            </a:r>
            <a:br>
              <a:rPr lang="fr-FR" b="1" dirty="0">
                <a:solidFill>
                  <a:srgbClr val="0070C0"/>
                </a:solidFill>
              </a:rPr>
            </a:br>
            <a:r>
              <a:rPr lang="fr-FR" b="1" dirty="0" err="1">
                <a:solidFill>
                  <a:srgbClr val="FF0000"/>
                </a:solidFill>
              </a:rPr>
              <a:t>handleException</a:t>
            </a:r>
            <a:r>
              <a:rPr lang="fr-FR" b="1" dirty="0">
                <a:solidFill>
                  <a:srgbClr val="FF0000"/>
                </a:solidFill>
              </a:rPr>
              <a:t>(e);</a:t>
            </a:r>
            <a:r>
              <a:rPr lang="fr-FR" b="1" dirty="0">
                <a:solidFill>
                  <a:srgbClr val="0070C0"/>
                </a:solidFill>
              </a:rPr>
              <a:t/>
            </a:r>
            <a:br>
              <a:rPr lang="fr-FR" b="1" dirty="0">
                <a:solidFill>
                  <a:srgbClr val="0070C0"/>
                </a:solidFill>
              </a:rPr>
            </a:br>
            <a:r>
              <a:rPr lang="fr-FR" b="1" dirty="0">
                <a:solidFill>
                  <a:srgbClr val="0070C0"/>
                </a:solidFill>
              </a:rPr>
              <a:t>}</a:t>
            </a:r>
            <a:br>
              <a:rPr lang="fr-FR" b="1" dirty="0">
                <a:solidFill>
                  <a:srgbClr val="0070C0"/>
                </a:solidFill>
              </a:rPr>
            </a:br>
            <a:r>
              <a:rPr lang="fr-FR" b="1" dirty="0">
                <a:solidFill>
                  <a:srgbClr val="0070C0"/>
                </a:solidFill>
              </a:rPr>
              <a:t>}</a:t>
            </a:r>
            <a:br>
              <a:rPr lang="fr-FR" b="1" dirty="0">
                <a:solidFill>
                  <a:srgbClr val="0070C0"/>
                </a:solidFill>
              </a:rPr>
            </a:br>
            <a:r>
              <a:rPr lang="fr-FR" b="1" dirty="0" err="1">
                <a:solidFill>
                  <a:srgbClr val="FF0000"/>
                </a:solidFill>
              </a:rPr>
              <a:t>private</a:t>
            </a:r>
            <a:r>
              <a:rPr lang="fr-FR" b="1" dirty="0">
                <a:solidFill>
                  <a:srgbClr val="FF0000"/>
                </a:solidFill>
              </a:rPr>
              <a:t> </a:t>
            </a:r>
            <a:r>
              <a:rPr lang="fr-FR" b="1" dirty="0" err="1">
                <a:solidFill>
                  <a:srgbClr val="FF0000"/>
                </a:solidFill>
              </a:rPr>
              <a:t>static</a:t>
            </a:r>
            <a:r>
              <a:rPr lang="fr-FR" b="1" dirty="0">
                <a:solidFill>
                  <a:srgbClr val="FF0000"/>
                </a:solidFill>
              </a:rPr>
              <a:t> </a:t>
            </a:r>
            <a:r>
              <a:rPr lang="fr-FR" b="1" dirty="0" err="1">
                <a:solidFill>
                  <a:srgbClr val="FF0000"/>
                </a:solidFill>
              </a:rPr>
              <a:t>void</a:t>
            </a:r>
            <a:r>
              <a:rPr lang="fr-FR" b="1" dirty="0">
                <a:solidFill>
                  <a:srgbClr val="FF0000"/>
                </a:solidFill>
              </a:rPr>
              <a:t> </a:t>
            </a:r>
            <a:r>
              <a:rPr lang="fr-FR" b="1" dirty="0" err="1">
                <a:solidFill>
                  <a:srgbClr val="FF0000"/>
                </a:solidFill>
              </a:rPr>
              <a:t>handleException</a:t>
            </a:r>
            <a:r>
              <a:rPr lang="fr-FR" b="1" dirty="0">
                <a:solidFill>
                  <a:srgbClr val="FF0000"/>
                </a:solidFill>
              </a:rPr>
              <a:t>(Exception e) {</a:t>
            </a:r>
            <a:br>
              <a:rPr lang="fr-FR" b="1" dirty="0">
                <a:solidFill>
                  <a:srgbClr val="FF0000"/>
                </a:solidFill>
              </a:rPr>
            </a:br>
            <a:r>
              <a:rPr lang="fr-FR" b="1" dirty="0" err="1">
                <a:solidFill>
                  <a:srgbClr val="FF0000"/>
                </a:solidFill>
              </a:rPr>
              <a:t>e.printStackTrace</a:t>
            </a:r>
            <a:r>
              <a:rPr lang="fr-FR" b="1" dirty="0">
                <a:solidFill>
                  <a:srgbClr val="FF0000"/>
                </a:solidFill>
              </a:rPr>
              <a:t>();</a:t>
            </a:r>
            <a:br>
              <a:rPr lang="fr-FR" b="1" dirty="0">
                <a:solidFill>
                  <a:srgbClr val="FF0000"/>
                </a:solidFill>
              </a:rPr>
            </a:br>
            <a:r>
              <a:rPr lang="fr-FR" b="1" dirty="0" err="1">
                <a:solidFill>
                  <a:srgbClr val="FF0000"/>
                </a:solidFill>
              </a:rPr>
              <a:t>throw</a:t>
            </a:r>
            <a:r>
              <a:rPr lang="fr-FR" b="1" dirty="0">
                <a:solidFill>
                  <a:srgbClr val="FF0000"/>
                </a:solidFill>
              </a:rPr>
              <a:t> new </a:t>
            </a:r>
            <a:r>
              <a:rPr lang="fr-FR" b="1" dirty="0" err="1">
                <a:solidFill>
                  <a:srgbClr val="FF0000"/>
                </a:solidFill>
              </a:rPr>
              <a:t>RuntimeException</a:t>
            </a:r>
            <a:r>
              <a:rPr lang="fr-FR" b="1" dirty="0">
                <a:solidFill>
                  <a:srgbClr val="FF0000"/>
                </a:solidFill>
              </a:rPr>
              <a:t>(e);</a:t>
            </a:r>
            <a:br>
              <a:rPr lang="fr-FR" b="1" dirty="0">
                <a:solidFill>
                  <a:srgbClr val="FF0000"/>
                </a:solidFill>
              </a:rPr>
            </a:br>
            <a:r>
              <a:rPr lang="fr-FR" b="1" dirty="0">
                <a:solidFill>
                  <a:srgbClr val="FF0000"/>
                </a:solidFill>
              </a:rPr>
              <a:t>} </a:t>
            </a:r>
            <a:r>
              <a:rPr lang="fr-FR" dirty="0">
                <a:solidFill>
                  <a:srgbClr val="FF0000"/>
                </a:solidFill>
              </a:rPr>
              <a:t/>
            </a:r>
            <a:br>
              <a:rPr lang="fr-FR" dirty="0">
                <a:solidFill>
                  <a:srgbClr val="FF0000"/>
                </a:solidFill>
              </a:rPr>
            </a:br>
            <a:r>
              <a:rPr lang="fr-FR" dirty="0"/>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27</a:t>
            </a:fld>
            <a:endParaRPr lang="fr-FR"/>
          </a:p>
        </p:txBody>
      </p:sp>
    </p:spTree>
    <p:extLst>
      <p:ext uri="{BB962C8B-B14F-4D97-AF65-F5344CB8AC3E}">
        <p14:creationId xmlns:p14="http://schemas.microsoft.com/office/powerpoint/2010/main" val="426975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465492"/>
            <a:ext cx="10437053" cy="4301068"/>
          </a:xfrm>
        </p:spPr>
        <p:txBody>
          <a:bodyPr>
            <a:normAutofit fontScale="92500" lnSpcReduction="20000"/>
          </a:bodyPr>
          <a:lstStyle/>
          <a:p>
            <a:r>
              <a:rPr lang="en-US" dirty="0"/>
              <a:t>Now we have an elegant solution to the problem: </a:t>
            </a:r>
            <a:br>
              <a:rPr lang="en-US" dirty="0"/>
            </a:br>
            <a:r>
              <a:rPr lang="fr-FR" b="1" dirty="0">
                <a:solidFill>
                  <a:srgbClr val="0070C0"/>
                </a:solidFill>
              </a:rPr>
              <a:t>public </a:t>
            </a:r>
            <a:r>
              <a:rPr lang="fr-FR" b="1" dirty="0" err="1">
                <a:solidFill>
                  <a:srgbClr val="0070C0"/>
                </a:solidFill>
              </a:rPr>
              <a:t>static</a:t>
            </a:r>
            <a:r>
              <a:rPr lang="fr-FR" b="1" dirty="0">
                <a:solidFill>
                  <a:srgbClr val="0070C0"/>
                </a:solidFill>
              </a:rPr>
              <a:t> </a:t>
            </a:r>
            <a:r>
              <a:rPr lang="fr-FR" b="1" dirty="0" err="1">
                <a:solidFill>
                  <a:srgbClr val="0070C0"/>
                </a:solidFill>
              </a:rPr>
              <a:t>void</a:t>
            </a:r>
            <a:r>
              <a:rPr lang="fr-FR" b="1" dirty="0">
                <a:solidFill>
                  <a:srgbClr val="0070C0"/>
                </a:solidFill>
              </a:rPr>
              <a:t> main(String[] args) {</a:t>
            </a:r>
            <a:br>
              <a:rPr lang="fr-FR" b="1" dirty="0">
                <a:solidFill>
                  <a:srgbClr val="0070C0"/>
                </a:solidFill>
              </a:rPr>
            </a:br>
            <a:r>
              <a:rPr lang="fr-FR" b="1" dirty="0" err="1">
                <a:solidFill>
                  <a:srgbClr val="0070C0"/>
                </a:solidFill>
              </a:rPr>
              <a:t>try</a:t>
            </a:r>
            <a:r>
              <a:rPr lang="fr-FR" b="1" dirty="0">
                <a:solidFill>
                  <a:srgbClr val="0070C0"/>
                </a:solidFill>
              </a:rPr>
              <a:t> {</a:t>
            </a:r>
            <a:br>
              <a:rPr lang="fr-FR" b="1" dirty="0">
                <a:solidFill>
                  <a:srgbClr val="0070C0"/>
                </a:solidFill>
              </a:rPr>
            </a:br>
            <a:r>
              <a:rPr lang="fr-FR" b="1" dirty="0">
                <a:solidFill>
                  <a:srgbClr val="0070C0"/>
                </a:solidFill>
              </a:rPr>
              <a:t>Path </a:t>
            </a:r>
            <a:r>
              <a:rPr lang="fr-FR" b="1" dirty="0" err="1">
                <a:solidFill>
                  <a:srgbClr val="0070C0"/>
                </a:solidFill>
              </a:rPr>
              <a:t>path</a:t>
            </a:r>
            <a:r>
              <a:rPr lang="fr-FR" b="1" dirty="0">
                <a:solidFill>
                  <a:srgbClr val="0070C0"/>
                </a:solidFill>
              </a:rPr>
              <a:t> = </a:t>
            </a:r>
            <a:r>
              <a:rPr lang="fr-FR" b="1" dirty="0" err="1">
                <a:solidFill>
                  <a:srgbClr val="0070C0"/>
                </a:solidFill>
              </a:rPr>
              <a:t>Paths.get</a:t>
            </a:r>
            <a:r>
              <a:rPr lang="fr-FR" b="1" dirty="0">
                <a:solidFill>
                  <a:srgbClr val="0070C0"/>
                </a:solidFill>
              </a:rPr>
              <a:t>("dolphinsBorn.txt");</a:t>
            </a:r>
            <a:br>
              <a:rPr lang="fr-FR" b="1" dirty="0">
                <a:solidFill>
                  <a:srgbClr val="0070C0"/>
                </a:solidFill>
              </a:rPr>
            </a:br>
            <a:r>
              <a:rPr lang="fr-FR" b="1" dirty="0">
                <a:solidFill>
                  <a:srgbClr val="0070C0"/>
                </a:solidFill>
              </a:rPr>
              <a:t>String </a:t>
            </a:r>
            <a:r>
              <a:rPr lang="fr-FR" b="1" dirty="0" err="1">
                <a:solidFill>
                  <a:srgbClr val="0070C0"/>
                </a:solidFill>
              </a:rPr>
              <a:t>text</a:t>
            </a:r>
            <a:r>
              <a:rPr lang="fr-FR" b="1" dirty="0">
                <a:solidFill>
                  <a:srgbClr val="0070C0"/>
                </a:solidFill>
              </a:rPr>
              <a:t> = new String(</a:t>
            </a:r>
            <a:r>
              <a:rPr lang="fr-FR" b="1" dirty="0" err="1">
                <a:solidFill>
                  <a:srgbClr val="0070C0"/>
                </a:solidFill>
              </a:rPr>
              <a:t>Files.readAllBytes</a:t>
            </a:r>
            <a:r>
              <a:rPr lang="fr-FR" b="1" dirty="0">
                <a:solidFill>
                  <a:srgbClr val="0070C0"/>
                </a:solidFill>
              </a:rPr>
              <a:t>(</a:t>
            </a:r>
            <a:r>
              <a:rPr lang="fr-FR" b="1" dirty="0" err="1">
                <a:solidFill>
                  <a:srgbClr val="0070C0"/>
                </a:solidFill>
              </a:rPr>
              <a:t>path</a:t>
            </a:r>
            <a:r>
              <a:rPr lang="fr-FR" b="1" dirty="0">
                <a:solidFill>
                  <a:srgbClr val="0070C0"/>
                </a:solidFill>
              </a:rPr>
              <a:t>));</a:t>
            </a:r>
            <a:br>
              <a:rPr lang="fr-FR" b="1" dirty="0">
                <a:solidFill>
                  <a:srgbClr val="0070C0"/>
                </a:solidFill>
              </a:rPr>
            </a:br>
            <a:r>
              <a:rPr lang="fr-FR" b="1" dirty="0" err="1">
                <a:solidFill>
                  <a:srgbClr val="0070C0"/>
                </a:solidFill>
              </a:rPr>
              <a:t>LocalDate</a:t>
            </a:r>
            <a:r>
              <a:rPr lang="fr-FR" b="1" dirty="0">
                <a:solidFill>
                  <a:srgbClr val="0070C0"/>
                </a:solidFill>
              </a:rPr>
              <a:t> date = </a:t>
            </a:r>
            <a:r>
              <a:rPr lang="fr-FR" b="1" dirty="0" err="1">
                <a:solidFill>
                  <a:srgbClr val="0070C0"/>
                </a:solidFill>
              </a:rPr>
              <a:t>LocalDate.parse</a:t>
            </a:r>
            <a:r>
              <a:rPr lang="fr-FR" b="1" dirty="0">
                <a:solidFill>
                  <a:srgbClr val="0070C0"/>
                </a:solidFill>
              </a:rPr>
              <a:t>(</a:t>
            </a:r>
            <a:r>
              <a:rPr lang="fr-FR" b="1" dirty="0" err="1">
                <a:solidFill>
                  <a:srgbClr val="0070C0"/>
                </a:solidFill>
              </a:rPr>
              <a:t>text</a:t>
            </a:r>
            <a:r>
              <a:rPr lang="fr-FR" b="1" dirty="0">
                <a:solidFill>
                  <a:srgbClr val="0070C0"/>
                </a:solidFill>
              </a:rPr>
              <a:t>);</a:t>
            </a:r>
            <a:br>
              <a:rPr lang="fr-FR" b="1" dirty="0">
                <a:solidFill>
                  <a:srgbClr val="0070C0"/>
                </a:solidFill>
              </a:rPr>
            </a:br>
            <a:r>
              <a:rPr lang="fr-FR" b="1" dirty="0" err="1">
                <a:solidFill>
                  <a:srgbClr val="0070C0"/>
                </a:solidFill>
              </a:rPr>
              <a:t>System.out.println</a:t>
            </a:r>
            <a:r>
              <a:rPr lang="fr-FR" b="1" dirty="0">
                <a:solidFill>
                  <a:srgbClr val="0070C0"/>
                </a:solidFill>
              </a:rPr>
              <a:t>(date);</a:t>
            </a:r>
            <a:br>
              <a:rPr lang="fr-FR" b="1" dirty="0">
                <a:solidFill>
                  <a:srgbClr val="0070C0"/>
                </a:solidFill>
              </a:rPr>
            </a:br>
            <a:r>
              <a:rPr lang="fr-FR" b="1" dirty="0">
                <a:solidFill>
                  <a:srgbClr val="0070C0"/>
                </a:solidFill>
              </a:rPr>
              <a:t>} catch (</a:t>
            </a:r>
            <a:r>
              <a:rPr lang="fr-FR" b="1" dirty="0" err="1">
                <a:solidFill>
                  <a:srgbClr val="0070C0"/>
                </a:solidFill>
              </a:rPr>
              <a:t>DateTimeParseException</a:t>
            </a:r>
            <a:r>
              <a:rPr lang="fr-FR" b="1" dirty="0">
                <a:solidFill>
                  <a:srgbClr val="0070C0"/>
                </a:solidFill>
              </a:rPr>
              <a:t> | </a:t>
            </a:r>
            <a:r>
              <a:rPr lang="fr-FR" b="1" dirty="0" err="1">
                <a:solidFill>
                  <a:srgbClr val="0070C0"/>
                </a:solidFill>
              </a:rPr>
              <a:t>IOException</a:t>
            </a:r>
            <a:r>
              <a:rPr lang="fr-FR" b="1" dirty="0">
                <a:solidFill>
                  <a:srgbClr val="0070C0"/>
                </a:solidFill>
              </a:rPr>
              <a:t> e) {</a:t>
            </a:r>
            <a:br>
              <a:rPr lang="fr-FR" b="1" dirty="0">
                <a:solidFill>
                  <a:srgbClr val="0070C0"/>
                </a:solidFill>
              </a:rPr>
            </a:br>
            <a:r>
              <a:rPr lang="fr-FR" b="1" dirty="0" err="1">
                <a:solidFill>
                  <a:srgbClr val="0070C0"/>
                </a:solidFill>
              </a:rPr>
              <a:t>e.printStackTrace</a:t>
            </a:r>
            <a:r>
              <a:rPr lang="fr-FR" b="1" dirty="0">
                <a:solidFill>
                  <a:srgbClr val="0070C0"/>
                </a:solidFill>
              </a:rPr>
              <a:t>();</a:t>
            </a:r>
            <a:br>
              <a:rPr lang="fr-FR" b="1" dirty="0">
                <a:solidFill>
                  <a:srgbClr val="0070C0"/>
                </a:solidFill>
              </a:rPr>
            </a:br>
            <a:r>
              <a:rPr lang="fr-FR" b="1" dirty="0" err="1">
                <a:solidFill>
                  <a:srgbClr val="0070C0"/>
                </a:solidFill>
              </a:rPr>
              <a:t>throw</a:t>
            </a:r>
            <a:r>
              <a:rPr lang="fr-FR" b="1" dirty="0">
                <a:solidFill>
                  <a:srgbClr val="0070C0"/>
                </a:solidFill>
              </a:rPr>
              <a:t> new </a:t>
            </a:r>
            <a:r>
              <a:rPr lang="fr-FR" b="1" dirty="0" err="1">
                <a:solidFill>
                  <a:srgbClr val="0070C0"/>
                </a:solidFill>
              </a:rPr>
              <a:t>RuntimeException</a:t>
            </a:r>
            <a:r>
              <a:rPr lang="fr-FR" b="1" dirty="0">
                <a:solidFill>
                  <a:srgbClr val="0070C0"/>
                </a:solidFill>
              </a:rPr>
              <a:t>(e);</a:t>
            </a:r>
            <a:br>
              <a:rPr lang="fr-FR" b="1" dirty="0">
                <a:solidFill>
                  <a:srgbClr val="0070C0"/>
                </a:solidFill>
              </a:rPr>
            </a:br>
            <a:r>
              <a:rPr lang="fr-FR" b="1" dirty="0">
                <a:solidFill>
                  <a:srgbClr val="0070C0"/>
                </a:solidFill>
              </a:rPr>
              <a:t>} }</a:t>
            </a:r>
            <a:br>
              <a:rPr lang="fr-FR" b="1" dirty="0">
                <a:solidFill>
                  <a:srgbClr val="0070C0"/>
                </a:solidFill>
              </a:rPr>
            </a:br>
            <a:r>
              <a:rPr lang="fr-FR" dirty="0"/>
              <a:t>This </a:t>
            </a:r>
            <a:r>
              <a:rPr lang="fr-FR" dirty="0" err="1"/>
              <a:t>is</a:t>
            </a:r>
            <a:r>
              <a:rPr lang="fr-FR" dirty="0"/>
              <a:t> </a:t>
            </a:r>
            <a:r>
              <a:rPr lang="fr-FR" dirty="0" err="1"/>
              <a:t>much</a:t>
            </a:r>
            <a:r>
              <a:rPr lang="fr-FR" dirty="0"/>
              <a:t> </a:t>
            </a:r>
            <a:r>
              <a:rPr lang="fr-FR" dirty="0" err="1"/>
              <a:t>better</a:t>
            </a:r>
            <a:r>
              <a:rPr lang="fr-FR" dirty="0"/>
              <a:t>. </a:t>
            </a:r>
            <a:r>
              <a:rPr lang="fr-FR" dirty="0" err="1"/>
              <a:t>There’s</a:t>
            </a:r>
            <a:r>
              <a:rPr lang="fr-FR" dirty="0"/>
              <a:t> no duplicate code, the </a:t>
            </a:r>
            <a:r>
              <a:rPr lang="fr-FR" dirty="0" err="1"/>
              <a:t>common</a:t>
            </a:r>
            <a:r>
              <a:rPr lang="fr-FR" dirty="0"/>
              <a:t> </a:t>
            </a:r>
            <a:r>
              <a:rPr lang="fr-FR" dirty="0" err="1"/>
              <a:t>logic</a:t>
            </a:r>
            <a:r>
              <a:rPr lang="fr-FR" dirty="0"/>
              <a:t> </a:t>
            </a:r>
            <a:r>
              <a:rPr lang="fr-FR" dirty="0" err="1"/>
              <a:t>is</a:t>
            </a:r>
            <a:r>
              <a:rPr lang="fr-FR" dirty="0"/>
              <a:t> all in one place, and</a:t>
            </a:r>
            <a:br>
              <a:rPr lang="fr-FR" dirty="0"/>
            </a:br>
            <a:r>
              <a:rPr lang="fr-FR" dirty="0"/>
              <a:t>the </a:t>
            </a:r>
            <a:r>
              <a:rPr lang="fr-FR" dirty="0" err="1"/>
              <a:t>logic</a:t>
            </a:r>
            <a:r>
              <a:rPr lang="fr-FR" dirty="0"/>
              <a:t> </a:t>
            </a:r>
            <a:r>
              <a:rPr lang="fr-FR" dirty="0" err="1"/>
              <a:t>is</a:t>
            </a:r>
            <a:r>
              <a:rPr lang="fr-FR" dirty="0"/>
              <a:t> </a:t>
            </a:r>
            <a:r>
              <a:rPr lang="fr-FR" dirty="0" err="1"/>
              <a:t>exactly</a:t>
            </a:r>
            <a:r>
              <a:rPr lang="fr-FR" dirty="0"/>
              <a:t> </a:t>
            </a:r>
            <a:r>
              <a:rPr lang="fr-FR" dirty="0" err="1"/>
              <a:t>where</a:t>
            </a:r>
            <a:r>
              <a:rPr lang="fr-FR" dirty="0"/>
              <a:t> </a:t>
            </a:r>
            <a:r>
              <a:rPr lang="fr-FR" dirty="0" err="1"/>
              <a:t>we</a:t>
            </a:r>
            <a:r>
              <a:rPr lang="fr-FR" dirty="0"/>
              <a:t> </a:t>
            </a:r>
            <a:r>
              <a:rPr lang="fr-FR" dirty="0" err="1"/>
              <a:t>would</a:t>
            </a:r>
            <a:r>
              <a:rPr lang="fr-FR" dirty="0"/>
              <a:t> </a:t>
            </a:r>
            <a:r>
              <a:rPr lang="fr-FR" dirty="0" err="1"/>
              <a:t>expect</a:t>
            </a:r>
            <a:r>
              <a:rPr lang="fr-FR" dirty="0"/>
              <a:t> to </a:t>
            </a:r>
            <a:r>
              <a:rPr lang="fr-FR" dirty="0" err="1"/>
              <a:t>find</a:t>
            </a:r>
            <a:r>
              <a:rPr lang="fr-FR" dirty="0"/>
              <a:t> </a:t>
            </a:r>
            <a:r>
              <a:rPr lang="fr-FR" dirty="0" err="1"/>
              <a:t>it</a:t>
            </a:r>
            <a:r>
              <a:rPr lang="fr-FR" dirty="0"/>
              <a:t>. </a:t>
            </a:r>
            <a:br>
              <a:rPr lang="fr-FR" dirty="0"/>
            </a:br>
            <a:r>
              <a:rPr lang="fr-FR" dirty="0"/>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28</a:t>
            </a:fld>
            <a:endParaRPr lang="fr-FR"/>
          </a:p>
        </p:txBody>
      </p:sp>
    </p:spTree>
    <p:extLst>
      <p:ext uri="{BB962C8B-B14F-4D97-AF65-F5344CB8AC3E}">
        <p14:creationId xmlns:p14="http://schemas.microsoft.com/office/powerpoint/2010/main" val="2395840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465492"/>
            <a:ext cx="10437053" cy="4301068"/>
          </a:xfrm>
        </p:spPr>
        <p:txBody>
          <a:bodyPr>
            <a:normAutofit/>
          </a:bodyPr>
          <a:lstStyle/>
          <a:p>
            <a:r>
              <a:rPr lang="fr-FR" dirty="0"/>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29</a:t>
            </a:fld>
            <a:endParaRPr lang="fr-FR"/>
          </a:p>
        </p:txBody>
      </p:sp>
      <p:sp>
        <p:nvSpPr>
          <p:cNvPr id="7" name="ZoneTexte 6">
            <a:extLst>
              <a:ext uri="{FF2B5EF4-FFF2-40B4-BE49-F238E27FC236}">
                <a16:creationId xmlns="" xmlns:a16="http://schemas.microsoft.com/office/drawing/2014/main" id="{3558F342-DE8F-4A7D-8FC3-6B2881CD5E0B}"/>
              </a:ext>
            </a:extLst>
          </p:cNvPr>
          <p:cNvSpPr txBox="1"/>
          <p:nvPr/>
        </p:nvSpPr>
        <p:spPr>
          <a:xfrm>
            <a:off x="1402080" y="2647586"/>
            <a:ext cx="4693920" cy="3139321"/>
          </a:xfrm>
          <a:prstGeom prst="rect">
            <a:avLst/>
          </a:prstGeom>
          <a:noFill/>
        </p:spPr>
        <p:txBody>
          <a:bodyPr wrap="square" rtlCol="0">
            <a:spAutoFit/>
          </a:bodyPr>
          <a:lstStyle/>
          <a:p>
            <a:r>
              <a:rPr lang="en-US" dirty="0"/>
              <a:t>Figure 6.3 shows the syntax of multi-catch. It’s like a regular catch clause, except two</a:t>
            </a:r>
            <a:br>
              <a:rPr lang="en-US" dirty="0"/>
            </a:br>
            <a:r>
              <a:rPr lang="en-US" dirty="0"/>
              <a:t>or more exception types are specified separated by a pipe. The pipe is also used as the “or”</a:t>
            </a:r>
            <a:br>
              <a:rPr lang="en-US" dirty="0"/>
            </a:br>
            <a:r>
              <a:rPr lang="en-US" dirty="0"/>
              <a:t>operator, making it easy to remember that you can use either/or of the exception types.</a:t>
            </a:r>
            <a:br>
              <a:rPr lang="en-US" dirty="0"/>
            </a:br>
            <a:r>
              <a:rPr lang="en-US" dirty="0"/>
              <a:t>Notice how there is only one variable name in the catch clause. Java is saying that the</a:t>
            </a:r>
            <a:br>
              <a:rPr lang="en-US" dirty="0"/>
            </a:br>
            <a:r>
              <a:rPr lang="en-US" dirty="0"/>
              <a:t>variable named e can be of type Exception1 or Exception2. </a:t>
            </a:r>
            <a:br>
              <a:rPr lang="en-US" dirty="0"/>
            </a:br>
            <a:endParaRPr lang="fr-FR" dirty="0"/>
          </a:p>
        </p:txBody>
      </p:sp>
      <p:pic>
        <p:nvPicPr>
          <p:cNvPr id="8" name="Image 7">
            <a:extLst>
              <a:ext uri="{FF2B5EF4-FFF2-40B4-BE49-F238E27FC236}">
                <a16:creationId xmlns="" xmlns:a16="http://schemas.microsoft.com/office/drawing/2014/main" id="{AC9188E0-8453-4C45-9E18-3F0E941B8901}"/>
              </a:ext>
            </a:extLst>
          </p:cNvPr>
          <p:cNvPicPr>
            <a:picLocks noChangeAspect="1"/>
          </p:cNvPicPr>
          <p:nvPr/>
        </p:nvPicPr>
        <p:blipFill>
          <a:blip r:embed="rId2"/>
          <a:stretch>
            <a:fillRect/>
          </a:stretch>
        </p:blipFill>
        <p:spPr>
          <a:xfrm>
            <a:off x="6096000" y="2468513"/>
            <a:ext cx="5399212" cy="1748733"/>
          </a:xfrm>
          <a:prstGeom prst="rect">
            <a:avLst/>
          </a:prstGeom>
        </p:spPr>
      </p:pic>
    </p:spTree>
    <p:extLst>
      <p:ext uri="{BB962C8B-B14F-4D97-AF65-F5344CB8AC3E}">
        <p14:creationId xmlns:p14="http://schemas.microsoft.com/office/powerpoint/2010/main" val="338118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en-US" noProof="1"/>
              <a:t>Chapter</a:t>
            </a:r>
            <a:r>
              <a:rPr lang="fr-FR" dirty="0"/>
              <a:t> </a:t>
            </a:r>
            <a:r>
              <a:rPr lang="fr-FR" dirty="0" smtClean="0"/>
              <a:t>9 </a:t>
            </a:r>
            <a:r>
              <a:rPr lang="fr-FR" dirty="0"/>
              <a:t>: </a:t>
            </a:r>
            <a:r>
              <a:rPr lang="fr-FR" b="1" dirty="0"/>
              <a:t>Exceptions and Assertions</a:t>
            </a:r>
            <a:endParaRPr lang="fr-FR" dirty="0"/>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You have already learned the basics of exceptions for the OCA. </a:t>
            </a:r>
          </a:p>
          <a:p>
            <a:r>
              <a:rPr lang="en-US" dirty="0"/>
              <a:t>While reviewing these basics, we will point out the additional exception classes that you are expected to know for the OCP. </a:t>
            </a:r>
          </a:p>
          <a:p>
            <a:r>
              <a:rPr lang="en-US" dirty="0"/>
              <a:t>We will also cover the more advanced features introduced in </a:t>
            </a:r>
            <a:r>
              <a:rPr lang="en-US" b="1" dirty="0">
                <a:solidFill>
                  <a:srgbClr val="FF0000"/>
                </a:solidFill>
              </a:rPr>
              <a:t>Java 7</a:t>
            </a:r>
            <a:r>
              <a:rPr lang="en-US" dirty="0"/>
              <a:t> for working with exceptions. We will end the chapter by introducing assertions.</a:t>
            </a:r>
            <a:r>
              <a:rPr lang="en-US" sz="2800" dirty="0"/>
              <a:t> </a:t>
            </a:r>
            <a:br>
              <a:rPr lang="en-US" sz="2800"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a:t>
            </a:fld>
            <a:endParaRPr lang="fr-FR"/>
          </a:p>
        </p:txBody>
      </p:sp>
    </p:spTree>
    <p:extLst>
      <p:ext uri="{BB962C8B-B14F-4D97-AF65-F5344CB8AC3E}">
        <p14:creationId xmlns:p14="http://schemas.microsoft.com/office/powerpoint/2010/main" val="2798444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465492"/>
            <a:ext cx="10437053" cy="4301068"/>
          </a:xfrm>
        </p:spPr>
        <p:txBody>
          <a:bodyPr>
            <a:normAutofit/>
          </a:bodyPr>
          <a:lstStyle/>
          <a:p>
            <a:r>
              <a:rPr lang="en-US" dirty="0"/>
              <a:t>The exam might try to trick you with invalid syntax. Remember that the exceptions can be listed in any order within the catch clause. However, the variable name must appear only once and at the end. </a:t>
            </a:r>
          </a:p>
          <a:p>
            <a:r>
              <a:rPr lang="en-US" dirty="0"/>
              <a:t>Do you see why these are valid or invalid?</a:t>
            </a:r>
            <a:br>
              <a:rPr lang="en-US" dirty="0"/>
            </a:br>
            <a:r>
              <a:rPr lang="en-US" dirty="0">
                <a:solidFill>
                  <a:srgbClr val="0070C0"/>
                </a:solidFill>
              </a:rPr>
              <a:t>catch(Exception1 e | Exception2 e | Exception3 e) // DOES NOT COMPILE</a:t>
            </a:r>
            <a:br>
              <a:rPr lang="en-US" dirty="0">
                <a:solidFill>
                  <a:srgbClr val="0070C0"/>
                </a:solidFill>
              </a:rPr>
            </a:br>
            <a:r>
              <a:rPr lang="en-US" dirty="0">
                <a:solidFill>
                  <a:srgbClr val="0070C0"/>
                </a:solidFill>
              </a:rPr>
              <a:t>catch(Exception1 e1 | Exception2 e2 | Exception3 e3) // DOES NOT COMPILE</a:t>
            </a:r>
            <a:br>
              <a:rPr lang="en-US" dirty="0">
                <a:solidFill>
                  <a:srgbClr val="0070C0"/>
                </a:solidFill>
              </a:rPr>
            </a:br>
            <a:r>
              <a:rPr lang="en-US" dirty="0">
                <a:solidFill>
                  <a:srgbClr val="0070C0"/>
                </a:solidFill>
              </a:rPr>
              <a:t>catch(Exception1 | Exception2 | Exception3 e) </a:t>
            </a:r>
            <a:br>
              <a:rPr lang="en-US" dirty="0">
                <a:solidFill>
                  <a:srgbClr val="0070C0"/>
                </a:solidFill>
              </a:rPr>
            </a:br>
            <a:r>
              <a:rPr lang="fr-FR" dirty="0"/>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30</a:t>
            </a:fld>
            <a:endParaRPr lang="fr-FR"/>
          </a:p>
        </p:txBody>
      </p:sp>
    </p:spTree>
    <p:extLst>
      <p:ext uri="{BB962C8B-B14F-4D97-AF65-F5344CB8AC3E}">
        <p14:creationId xmlns:p14="http://schemas.microsoft.com/office/powerpoint/2010/main" val="2750040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465492"/>
            <a:ext cx="10437053" cy="4301068"/>
          </a:xfrm>
        </p:spPr>
        <p:txBody>
          <a:bodyPr>
            <a:normAutofit fontScale="92500" lnSpcReduction="20000"/>
          </a:bodyPr>
          <a:lstStyle/>
          <a:p>
            <a:r>
              <a:rPr lang="en-US" dirty="0"/>
              <a:t>Java intends multi-catch to be used for exceptions </a:t>
            </a:r>
            <a:r>
              <a:rPr lang="en-US" b="1" dirty="0">
                <a:solidFill>
                  <a:srgbClr val="FF0000"/>
                </a:solidFill>
              </a:rPr>
              <a:t>that aren’t related</a:t>
            </a:r>
            <a:r>
              <a:rPr lang="en-US" dirty="0"/>
              <a:t>, and it prevents you</a:t>
            </a:r>
            <a:br>
              <a:rPr lang="en-US" dirty="0"/>
            </a:br>
            <a:r>
              <a:rPr lang="en-US" dirty="0"/>
              <a:t>from specifying redundant types in a multi-catch. Do you see what is wrong here?</a:t>
            </a:r>
            <a:br>
              <a:rPr lang="en-US" dirty="0"/>
            </a:br>
            <a:r>
              <a:rPr lang="en-US" dirty="0">
                <a:solidFill>
                  <a:srgbClr val="FF0000"/>
                </a:solidFill>
              </a:rPr>
              <a:t>try {</a:t>
            </a:r>
            <a:br>
              <a:rPr lang="en-US" dirty="0">
                <a:solidFill>
                  <a:srgbClr val="FF0000"/>
                </a:solidFill>
              </a:rPr>
            </a:br>
            <a:r>
              <a:rPr lang="en-US" dirty="0">
                <a:solidFill>
                  <a:srgbClr val="FF0000"/>
                </a:solidFill>
              </a:rPr>
              <a:t>throw new </a:t>
            </a:r>
            <a:r>
              <a:rPr lang="en-US" dirty="0" err="1">
                <a:solidFill>
                  <a:srgbClr val="FF0000"/>
                </a:solidFill>
              </a:rPr>
              <a:t>IOException</a:t>
            </a:r>
            <a:r>
              <a:rPr lang="en-US" dirty="0">
                <a:solidFill>
                  <a:srgbClr val="FF0000"/>
                </a:solidFill>
              </a:rPr>
              <a:t>();</a:t>
            </a:r>
            <a:br>
              <a:rPr lang="en-US" dirty="0">
                <a:solidFill>
                  <a:srgbClr val="FF0000"/>
                </a:solidFill>
              </a:rPr>
            </a:br>
            <a:r>
              <a:rPr lang="en-US" dirty="0">
                <a:solidFill>
                  <a:srgbClr val="FF0000"/>
                </a:solidFill>
              </a:rPr>
              <a:t>} catch (</a:t>
            </a:r>
            <a:r>
              <a:rPr lang="en-US" dirty="0" err="1">
                <a:solidFill>
                  <a:srgbClr val="FF0000"/>
                </a:solidFill>
              </a:rPr>
              <a:t>FileNotFoundException</a:t>
            </a:r>
            <a:r>
              <a:rPr lang="en-US" dirty="0">
                <a:solidFill>
                  <a:srgbClr val="FF0000"/>
                </a:solidFill>
              </a:rPr>
              <a:t> | </a:t>
            </a:r>
            <a:r>
              <a:rPr lang="en-US" dirty="0" err="1">
                <a:solidFill>
                  <a:srgbClr val="FF0000"/>
                </a:solidFill>
              </a:rPr>
              <a:t>IOException</a:t>
            </a:r>
            <a:r>
              <a:rPr lang="en-US" dirty="0">
                <a:solidFill>
                  <a:srgbClr val="FF0000"/>
                </a:solidFill>
              </a:rPr>
              <a:t> e) { } // DOES NOT COMPILE</a:t>
            </a:r>
            <a:r>
              <a:rPr lang="en-US" dirty="0"/>
              <a:t/>
            </a:r>
            <a:br>
              <a:rPr lang="en-US" dirty="0"/>
            </a:br>
            <a:r>
              <a:rPr lang="en-US" dirty="0" err="1"/>
              <a:t>FileNotFoundException</a:t>
            </a:r>
            <a:r>
              <a:rPr lang="en-US" dirty="0"/>
              <a:t> is a subclass of </a:t>
            </a:r>
            <a:r>
              <a:rPr lang="en-US" dirty="0" err="1"/>
              <a:t>IOException</a:t>
            </a:r>
            <a:r>
              <a:rPr lang="en-US" dirty="0"/>
              <a:t>. Specifying it in the multi-catch is</a:t>
            </a:r>
            <a:br>
              <a:rPr lang="en-US" dirty="0"/>
            </a:br>
            <a:r>
              <a:rPr lang="en-US" dirty="0"/>
              <a:t>redundant, and the compiler gives a message such as this:</a:t>
            </a:r>
            <a:br>
              <a:rPr lang="en-US" dirty="0"/>
            </a:br>
            <a:r>
              <a:rPr lang="en-US" dirty="0">
                <a:solidFill>
                  <a:srgbClr val="0070C0"/>
                </a:solidFill>
              </a:rPr>
              <a:t>The exception </a:t>
            </a:r>
            <a:r>
              <a:rPr lang="en-US" dirty="0" err="1">
                <a:solidFill>
                  <a:srgbClr val="0070C0"/>
                </a:solidFill>
              </a:rPr>
              <a:t>FileNotFoundException</a:t>
            </a:r>
            <a:r>
              <a:rPr lang="en-US" dirty="0">
                <a:solidFill>
                  <a:srgbClr val="0070C0"/>
                </a:solidFill>
              </a:rPr>
              <a:t> is already caught by the alternative </a:t>
            </a:r>
            <a:r>
              <a:rPr lang="en-US" dirty="0" err="1">
                <a:solidFill>
                  <a:srgbClr val="0070C0"/>
                </a:solidFill>
              </a:rPr>
              <a:t>IOException</a:t>
            </a:r>
            <a:endParaRPr lang="en-US" dirty="0">
              <a:solidFill>
                <a:srgbClr val="0070C0"/>
              </a:solidFill>
            </a:endParaRPr>
          </a:p>
          <a:p>
            <a:r>
              <a:rPr lang="en-US" dirty="0"/>
              <a:t>The correct code is as follows:</a:t>
            </a:r>
            <a:br>
              <a:rPr lang="en-US" dirty="0"/>
            </a:br>
            <a:r>
              <a:rPr lang="en-US" b="1" dirty="0">
                <a:solidFill>
                  <a:srgbClr val="0070C0"/>
                </a:solidFill>
              </a:rPr>
              <a:t>try {</a:t>
            </a:r>
            <a:br>
              <a:rPr lang="en-US" b="1" dirty="0">
                <a:solidFill>
                  <a:srgbClr val="0070C0"/>
                </a:solidFill>
              </a:rPr>
            </a:br>
            <a:r>
              <a:rPr lang="en-US" b="1" dirty="0">
                <a:solidFill>
                  <a:srgbClr val="0070C0"/>
                </a:solidFill>
              </a:rPr>
              <a:t>throw new </a:t>
            </a:r>
            <a:r>
              <a:rPr lang="en-US" b="1" dirty="0" err="1">
                <a:solidFill>
                  <a:srgbClr val="0070C0"/>
                </a:solidFill>
              </a:rPr>
              <a:t>IOException</a:t>
            </a:r>
            <a:r>
              <a:rPr lang="en-US" b="1" dirty="0">
                <a:solidFill>
                  <a:srgbClr val="0070C0"/>
                </a:solidFill>
              </a:rPr>
              <a:t>();</a:t>
            </a:r>
            <a:br>
              <a:rPr lang="en-US" b="1" dirty="0">
                <a:solidFill>
                  <a:srgbClr val="0070C0"/>
                </a:solidFill>
              </a:rPr>
            </a:br>
            <a:r>
              <a:rPr lang="en-US" b="1" dirty="0">
                <a:solidFill>
                  <a:srgbClr val="0070C0"/>
                </a:solidFill>
              </a:rPr>
              <a:t>} catch (</a:t>
            </a:r>
            <a:r>
              <a:rPr lang="en-US" b="1" dirty="0" err="1">
                <a:solidFill>
                  <a:srgbClr val="0070C0"/>
                </a:solidFill>
              </a:rPr>
              <a:t>IOException</a:t>
            </a:r>
            <a:r>
              <a:rPr lang="en-US" b="1" dirty="0">
                <a:solidFill>
                  <a:srgbClr val="0070C0"/>
                </a:solidFill>
              </a:rPr>
              <a:t> e) { }  </a:t>
            </a:r>
            <a:r>
              <a:rPr lang="en-US" dirty="0"/>
              <a:t/>
            </a:r>
            <a:br>
              <a:rPr lang="en-US" dirty="0"/>
            </a:br>
            <a:r>
              <a:rPr lang="fr-FR" dirty="0"/>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31</a:t>
            </a:fld>
            <a:endParaRPr lang="fr-FR"/>
          </a:p>
        </p:txBody>
      </p:sp>
    </p:spTree>
    <p:extLst>
      <p:ext uri="{BB962C8B-B14F-4D97-AF65-F5344CB8AC3E}">
        <p14:creationId xmlns:p14="http://schemas.microsoft.com/office/powerpoint/2010/main" val="302308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32</a:t>
            </a:fld>
            <a:endParaRPr lang="fr-FR"/>
          </a:p>
        </p:txBody>
      </p:sp>
      <p:pic>
        <p:nvPicPr>
          <p:cNvPr id="7" name="Image 6">
            <a:extLst>
              <a:ext uri="{FF2B5EF4-FFF2-40B4-BE49-F238E27FC236}">
                <a16:creationId xmlns="" xmlns:a16="http://schemas.microsoft.com/office/drawing/2014/main" id="{5D4DCA9D-8CBC-487A-89B0-8B0253B75076}"/>
              </a:ext>
            </a:extLst>
          </p:cNvPr>
          <p:cNvPicPr>
            <a:picLocks noChangeAspect="1"/>
          </p:cNvPicPr>
          <p:nvPr/>
        </p:nvPicPr>
        <p:blipFill>
          <a:blip r:embed="rId2"/>
          <a:stretch>
            <a:fillRect/>
          </a:stretch>
        </p:blipFill>
        <p:spPr>
          <a:xfrm>
            <a:off x="1295399" y="2505421"/>
            <a:ext cx="10134601" cy="3463579"/>
          </a:xfrm>
          <a:prstGeom prst="rect">
            <a:avLst/>
          </a:prstGeom>
        </p:spPr>
      </p:pic>
    </p:spTree>
    <p:extLst>
      <p:ext uri="{BB962C8B-B14F-4D97-AF65-F5344CB8AC3E}">
        <p14:creationId xmlns:p14="http://schemas.microsoft.com/office/powerpoint/2010/main" val="3868796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33</a:t>
            </a:fld>
            <a:endParaRPr lang="fr-FR"/>
          </a:p>
        </p:txBody>
      </p:sp>
      <p:pic>
        <p:nvPicPr>
          <p:cNvPr id="3" name="Image 2">
            <a:extLst>
              <a:ext uri="{FF2B5EF4-FFF2-40B4-BE49-F238E27FC236}">
                <a16:creationId xmlns="" xmlns:a16="http://schemas.microsoft.com/office/drawing/2014/main" id="{09F4C68F-55CA-4734-B989-8F29F68583CA}"/>
              </a:ext>
            </a:extLst>
          </p:cNvPr>
          <p:cNvPicPr>
            <a:picLocks noChangeAspect="1"/>
          </p:cNvPicPr>
          <p:nvPr/>
        </p:nvPicPr>
        <p:blipFill>
          <a:blip r:embed="rId2"/>
          <a:stretch>
            <a:fillRect/>
          </a:stretch>
        </p:blipFill>
        <p:spPr>
          <a:xfrm>
            <a:off x="1772930" y="2874009"/>
            <a:ext cx="8556432" cy="2506980"/>
          </a:xfrm>
          <a:prstGeom prst="rect">
            <a:avLst/>
          </a:prstGeom>
        </p:spPr>
      </p:pic>
    </p:spTree>
    <p:extLst>
      <p:ext uri="{BB962C8B-B14F-4D97-AF65-F5344CB8AC3E}">
        <p14:creationId xmlns:p14="http://schemas.microsoft.com/office/powerpoint/2010/main" val="1441255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465492"/>
            <a:ext cx="10437053" cy="4301068"/>
          </a:xfrm>
        </p:spPr>
        <p:txBody>
          <a:bodyPr>
            <a:normAutofit fontScale="92500" lnSpcReduction="20000"/>
          </a:bodyPr>
          <a:lstStyle/>
          <a:p>
            <a:r>
              <a:rPr lang="fr-FR" dirty="0"/>
              <a:t>To </a:t>
            </a:r>
            <a:r>
              <a:rPr lang="fr-FR" dirty="0" err="1"/>
              <a:t>review</a:t>
            </a:r>
            <a:r>
              <a:rPr lang="fr-FR" dirty="0"/>
              <a:t> multi-catch, </a:t>
            </a:r>
            <a:r>
              <a:rPr lang="fr-FR" dirty="0" err="1"/>
              <a:t>see</a:t>
            </a:r>
            <a:r>
              <a:rPr lang="fr-FR" dirty="0"/>
              <a:t> how </a:t>
            </a:r>
            <a:r>
              <a:rPr lang="fr-FR" dirty="0" err="1"/>
              <a:t>many</a:t>
            </a:r>
            <a:r>
              <a:rPr lang="fr-FR" dirty="0"/>
              <a:t> </a:t>
            </a:r>
            <a:r>
              <a:rPr lang="fr-FR" dirty="0" err="1"/>
              <a:t>errors</a:t>
            </a:r>
            <a:r>
              <a:rPr lang="fr-FR" dirty="0"/>
              <a:t> </a:t>
            </a:r>
            <a:r>
              <a:rPr lang="fr-FR" dirty="0" err="1"/>
              <a:t>you</a:t>
            </a:r>
            <a:r>
              <a:rPr lang="fr-FR" dirty="0"/>
              <a:t> can </a:t>
            </a:r>
            <a:r>
              <a:rPr lang="fr-FR" dirty="0" err="1"/>
              <a:t>find</a:t>
            </a:r>
            <a:r>
              <a:rPr lang="fr-FR" dirty="0"/>
              <a:t> in </a:t>
            </a:r>
            <a:r>
              <a:rPr lang="fr-FR" dirty="0" err="1"/>
              <a:t>this</a:t>
            </a:r>
            <a:r>
              <a:rPr lang="fr-FR" dirty="0"/>
              <a:t> </a:t>
            </a:r>
            <a:r>
              <a:rPr lang="fr-FR" dirty="0" err="1"/>
              <a:t>try</a:t>
            </a:r>
            <a:r>
              <a:rPr lang="fr-FR" dirty="0"/>
              <a:t> </a:t>
            </a:r>
            <a:r>
              <a:rPr lang="fr-FR" dirty="0" err="1"/>
              <a:t>statement</a:t>
            </a:r>
            <a:r>
              <a:rPr lang="fr-FR" dirty="0"/>
              <a:t>.</a:t>
            </a:r>
            <a:br>
              <a:rPr lang="fr-FR" dirty="0"/>
            </a:br>
            <a:r>
              <a:rPr lang="fr-FR" dirty="0">
                <a:solidFill>
                  <a:srgbClr val="0070C0"/>
                </a:solidFill>
              </a:rPr>
              <a:t>11: public </a:t>
            </a:r>
            <a:r>
              <a:rPr lang="fr-FR" dirty="0" err="1">
                <a:solidFill>
                  <a:srgbClr val="0070C0"/>
                </a:solidFill>
              </a:rPr>
              <a:t>void</a:t>
            </a:r>
            <a:r>
              <a:rPr lang="fr-FR" dirty="0">
                <a:solidFill>
                  <a:srgbClr val="0070C0"/>
                </a:solidFill>
              </a:rPr>
              <a:t> </a:t>
            </a:r>
            <a:r>
              <a:rPr lang="fr-FR" dirty="0" err="1">
                <a:solidFill>
                  <a:srgbClr val="0070C0"/>
                </a:solidFill>
              </a:rPr>
              <a:t>doesNotCompile</a:t>
            </a:r>
            <a:r>
              <a:rPr lang="fr-FR" dirty="0">
                <a:solidFill>
                  <a:srgbClr val="0070C0"/>
                </a:solidFill>
              </a:rPr>
              <a:t>() { // METHOD DOES NOT COMPILE</a:t>
            </a:r>
            <a:br>
              <a:rPr lang="fr-FR" dirty="0">
                <a:solidFill>
                  <a:srgbClr val="0070C0"/>
                </a:solidFill>
              </a:rPr>
            </a:br>
            <a:r>
              <a:rPr lang="fr-FR" dirty="0">
                <a:solidFill>
                  <a:srgbClr val="0070C0"/>
                </a:solidFill>
              </a:rPr>
              <a:t>12: </a:t>
            </a:r>
            <a:r>
              <a:rPr lang="fr-FR" dirty="0" err="1">
                <a:solidFill>
                  <a:srgbClr val="0070C0"/>
                </a:solidFill>
              </a:rPr>
              <a:t>try</a:t>
            </a:r>
            <a:r>
              <a:rPr lang="fr-FR" dirty="0">
                <a:solidFill>
                  <a:srgbClr val="0070C0"/>
                </a:solidFill>
              </a:rPr>
              <a:t> {</a:t>
            </a:r>
            <a:br>
              <a:rPr lang="fr-FR" dirty="0">
                <a:solidFill>
                  <a:srgbClr val="0070C0"/>
                </a:solidFill>
              </a:rPr>
            </a:br>
            <a:r>
              <a:rPr lang="fr-FR" dirty="0">
                <a:solidFill>
                  <a:srgbClr val="0070C0"/>
                </a:solidFill>
              </a:rPr>
              <a:t>13: </a:t>
            </a:r>
            <a:r>
              <a:rPr lang="fr-FR" dirty="0" err="1">
                <a:solidFill>
                  <a:srgbClr val="0070C0"/>
                </a:solidFill>
              </a:rPr>
              <a:t>mightThrow</a:t>
            </a:r>
            <a:r>
              <a:rPr lang="fr-FR" dirty="0">
                <a:solidFill>
                  <a:srgbClr val="0070C0"/>
                </a:solidFill>
              </a:rPr>
              <a:t>();</a:t>
            </a:r>
            <a:br>
              <a:rPr lang="fr-FR" dirty="0">
                <a:solidFill>
                  <a:srgbClr val="0070C0"/>
                </a:solidFill>
              </a:rPr>
            </a:br>
            <a:r>
              <a:rPr lang="fr-FR" dirty="0">
                <a:solidFill>
                  <a:srgbClr val="0070C0"/>
                </a:solidFill>
              </a:rPr>
              <a:t>14: } catch (</a:t>
            </a:r>
            <a:r>
              <a:rPr lang="fr-FR" dirty="0" err="1">
                <a:solidFill>
                  <a:srgbClr val="0070C0"/>
                </a:solidFill>
              </a:rPr>
              <a:t>FileNotFoundException</a:t>
            </a:r>
            <a:r>
              <a:rPr lang="fr-FR" dirty="0">
                <a:solidFill>
                  <a:srgbClr val="0070C0"/>
                </a:solidFill>
              </a:rPr>
              <a:t> | </a:t>
            </a:r>
            <a:r>
              <a:rPr lang="fr-FR" dirty="0" err="1">
                <a:solidFill>
                  <a:srgbClr val="0070C0"/>
                </a:solidFill>
              </a:rPr>
              <a:t>IllegalStateException</a:t>
            </a:r>
            <a:r>
              <a:rPr lang="fr-FR" dirty="0">
                <a:solidFill>
                  <a:srgbClr val="0070C0"/>
                </a:solidFill>
              </a:rPr>
              <a:t> e) {</a:t>
            </a:r>
            <a:br>
              <a:rPr lang="fr-FR" dirty="0">
                <a:solidFill>
                  <a:srgbClr val="0070C0"/>
                </a:solidFill>
              </a:rPr>
            </a:br>
            <a:r>
              <a:rPr lang="fr-FR" dirty="0">
                <a:solidFill>
                  <a:srgbClr val="0070C0"/>
                </a:solidFill>
              </a:rPr>
              <a:t>15: } catch (</a:t>
            </a:r>
            <a:r>
              <a:rPr lang="fr-FR" dirty="0" err="1">
                <a:solidFill>
                  <a:srgbClr val="0070C0"/>
                </a:solidFill>
              </a:rPr>
              <a:t>InputMismatchException</a:t>
            </a:r>
            <a:r>
              <a:rPr lang="fr-FR" dirty="0">
                <a:solidFill>
                  <a:srgbClr val="0070C0"/>
                </a:solidFill>
              </a:rPr>
              <a:t> e | </a:t>
            </a:r>
            <a:r>
              <a:rPr lang="fr-FR" dirty="0" err="1">
                <a:solidFill>
                  <a:srgbClr val="0070C0"/>
                </a:solidFill>
              </a:rPr>
              <a:t>MissingResourceException</a:t>
            </a:r>
            <a:r>
              <a:rPr lang="fr-FR" dirty="0">
                <a:solidFill>
                  <a:srgbClr val="0070C0"/>
                </a:solidFill>
              </a:rPr>
              <a:t> e) {</a:t>
            </a:r>
            <a:br>
              <a:rPr lang="fr-FR" dirty="0">
                <a:solidFill>
                  <a:srgbClr val="0070C0"/>
                </a:solidFill>
              </a:rPr>
            </a:br>
            <a:r>
              <a:rPr lang="fr-FR" dirty="0">
                <a:solidFill>
                  <a:srgbClr val="0070C0"/>
                </a:solidFill>
              </a:rPr>
              <a:t>16: } catch (</a:t>
            </a:r>
            <a:r>
              <a:rPr lang="fr-FR" dirty="0" err="1">
                <a:solidFill>
                  <a:srgbClr val="0070C0"/>
                </a:solidFill>
              </a:rPr>
              <a:t>SQLException</a:t>
            </a:r>
            <a:r>
              <a:rPr lang="fr-FR" dirty="0">
                <a:solidFill>
                  <a:srgbClr val="0070C0"/>
                </a:solidFill>
              </a:rPr>
              <a:t> | </a:t>
            </a:r>
            <a:r>
              <a:rPr lang="fr-FR" dirty="0" err="1">
                <a:solidFill>
                  <a:srgbClr val="0070C0"/>
                </a:solidFill>
              </a:rPr>
              <a:t>ArrayIndexOutOfBoundsException</a:t>
            </a:r>
            <a:r>
              <a:rPr lang="fr-FR" dirty="0">
                <a:solidFill>
                  <a:srgbClr val="0070C0"/>
                </a:solidFill>
              </a:rPr>
              <a:t> e) {</a:t>
            </a:r>
            <a:br>
              <a:rPr lang="fr-FR" dirty="0">
                <a:solidFill>
                  <a:srgbClr val="0070C0"/>
                </a:solidFill>
              </a:rPr>
            </a:br>
            <a:r>
              <a:rPr lang="fr-FR" dirty="0">
                <a:solidFill>
                  <a:srgbClr val="0070C0"/>
                </a:solidFill>
              </a:rPr>
              <a:t>17: } catch (</a:t>
            </a:r>
            <a:r>
              <a:rPr lang="fr-FR" dirty="0" err="1">
                <a:solidFill>
                  <a:srgbClr val="0070C0"/>
                </a:solidFill>
              </a:rPr>
              <a:t>FileNotFoundException</a:t>
            </a:r>
            <a:r>
              <a:rPr lang="fr-FR" dirty="0">
                <a:solidFill>
                  <a:srgbClr val="0070C0"/>
                </a:solidFill>
              </a:rPr>
              <a:t> | </a:t>
            </a:r>
            <a:r>
              <a:rPr lang="fr-FR" dirty="0" err="1">
                <a:solidFill>
                  <a:srgbClr val="0070C0"/>
                </a:solidFill>
              </a:rPr>
              <a:t>IllegalArgumentException</a:t>
            </a:r>
            <a:r>
              <a:rPr lang="fr-FR" dirty="0">
                <a:solidFill>
                  <a:srgbClr val="0070C0"/>
                </a:solidFill>
              </a:rPr>
              <a:t> e) {</a:t>
            </a:r>
            <a:br>
              <a:rPr lang="fr-FR" dirty="0">
                <a:solidFill>
                  <a:srgbClr val="0070C0"/>
                </a:solidFill>
              </a:rPr>
            </a:br>
            <a:r>
              <a:rPr lang="fr-FR" dirty="0">
                <a:solidFill>
                  <a:srgbClr val="0070C0"/>
                </a:solidFill>
              </a:rPr>
              <a:t>18: } catch (Exception e) {</a:t>
            </a:r>
            <a:br>
              <a:rPr lang="fr-FR" dirty="0">
                <a:solidFill>
                  <a:srgbClr val="0070C0"/>
                </a:solidFill>
              </a:rPr>
            </a:br>
            <a:r>
              <a:rPr lang="fr-FR" dirty="0">
                <a:solidFill>
                  <a:srgbClr val="0070C0"/>
                </a:solidFill>
              </a:rPr>
              <a:t>19: } catch (</a:t>
            </a:r>
            <a:r>
              <a:rPr lang="fr-FR" dirty="0" err="1">
                <a:solidFill>
                  <a:srgbClr val="0070C0"/>
                </a:solidFill>
              </a:rPr>
              <a:t>IOException</a:t>
            </a:r>
            <a:r>
              <a:rPr lang="fr-FR" dirty="0">
                <a:solidFill>
                  <a:srgbClr val="0070C0"/>
                </a:solidFill>
              </a:rPr>
              <a:t> e) {</a:t>
            </a:r>
            <a:br>
              <a:rPr lang="fr-FR" dirty="0">
                <a:solidFill>
                  <a:srgbClr val="0070C0"/>
                </a:solidFill>
              </a:rPr>
            </a:br>
            <a:r>
              <a:rPr lang="fr-FR" dirty="0">
                <a:solidFill>
                  <a:srgbClr val="0070C0"/>
                </a:solidFill>
              </a:rPr>
              <a:t>20: }</a:t>
            </a:r>
            <a:br>
              <a:rPr lang="fr-FR" dirty="0">
                <a:solidFill>
                  <a:srgbClr val="0070C0"/>
                </a:solidFill>
              </a:rPr>
            </a:br>
            <a:r>
              <a:rPr lang="fr-FR" dirty="0">
                <a:solidFill>
                  <a:srgbClr val="0070C0"/>
                </a:solidFill>
              </a:rPr>
              <a:t>21: }</a:t>
            </a:r>
            <a:br>
              <a:rPr lang="fr-FR" dirty="0">
                <a:solidFill>
                  <a:srgbClr val="0070C0"/>
                </a:solidFill>
              </a:rPr>
            </a:br>
            <a:r>
              <a:rPr lang="fr-FR" dirty="0">
                <a:solidFill>
                  <a:srgbClr val="0070C0"/>
                </a:solidFill>
              </a:rPr>
              <a:t>22: </a:t>
            </a:r>
            <a:r>
              <a:rPr lang="fr-FR" dirty="0" err="1">
                <a:solidFill>
                  <a:srgbClr val="0070C0"/>
                </a:solidFill>
              </a:rPr>
              <a:t>private</a:t>
            </a:r>
            <a:r>
              <a:rPr lang="fr-FR" dirty="0">
                <a:solidFill>
                  <a:srgbClr val="0070C0"/>
                </a:solidFill>
              </a:rPr>
              <a:t> </a:t>
            </a:r>
            <a:r>
              <a:rPr lang="fr-FR" dirty="0" err="1">
                <a:solidFill>
                  <a:srgbClr val="0070C0"/>
                </a:solidFill>
              </a:rPr>
              <a:t>void</a:t>
            </a:r>
            <a:r>
              <a:rPr lang="fr-FR" dirty="0">
                <a:solidFill>
                  <a:srgbClr val="0070C0"/>
                </a:solidFill>
              </a:rPr>
              <a:t> </a:t>
            </a:r>
            <a:r>
              <a:rPr lang="fr-FR" dirty="0" err="1">
                <a:solidFill>
                  <a:srgbClr val="0070C0"/>
                </a:solidFill>
              </a:rPr>
              <a:t>mightThrow</a:t>
            </a:r>
            <a:r>
              <a:rPr lang="fr-FR" dirty="0">
                <a:solidFill>
                  <a:srgbClr val="0070C0"/>
                </a:solidFill>
              </a:rPr>
              <a:t>() </a:t>
            </a:r>
            <a:r>
              <a:rPr lang="fr-FR" dirty="0" err="1">
                <a:solidFill>
                  <a:srgbClr val="0070C0"/>
                </a:solidFill>
              </a:rPr>
              <a:t>throws</a:t>
            </a:r>
            <a:r>
              <a:rPr lang="fr-FR" dirty="0">
                <a:solidFill>
                  <a:srgbClr val="0070C0"/>
                </a:solidFill>
              </a:rPr>
              <a:t> </a:t>
            </a:r>
            <a:r>
              <a:rPr lang="fr-FR" dirty="0" err="1">
                <a:solidFill>
                  <a:srgbClr val="0070C0"/>
                </a:solidFill>
              </a:rPr>
              <a:t>DateTimeParseException</a:t>
            </a:r>
            <a:r>
              <a:rPr lang="fr-FR" dirty="0">
                <a:solidFill>
                  <a:srgbClr val="0070C0"/>
                </a:solidFill>
              </a:rPr>
              <a:t>, </a:t>
            </a:r>
            <a:r>
              <a:rPr lang="fr-FR" dirty="0" err="1">
                <a:solidFill>
                  <a:srgbClr val="0070C0"/>
                </a:solidFill>
              </a:rPr>
              <a:t>IOException</a:t>
            </a:r>
            <a:r>
              <a:rPr lang="fr-FR" dirty="0">
                <a:solidFill>
                  <a:srgbClr val="0070C0"/>
                </a:solidFill>
              </a:rPr>
              <a:t> { } </a:t>
            </a:r>
            <a:r>
              <a:rPr lang="fr-FR" dirty="0"/>
              <a:t/>
            </a:r>
            <a:br>
              <a:rPr lang="fr-FR" dirty="0"/>
            </a:br>
            <a:r>
              <a:rPr lang="fr-FR" dirty="0"/>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34</a:t>
            </a:fld>
            <a:endParaRPr lang="fr-FR"/>
          </a:p>
        </p:txBody>
      </p:sp>
    </p:spTree>
    <p:extLst>
      <p:ext uri="{BB962C8B-B14F-4D97-AF65-F5344CB8AC3E}">
        <p14:creationId xmlns:p14="http://schemas.microsoft.com/office/powerpoint/2010/main" val="1293098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3-Using Multi-catch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465492"/>
            <a:ext cx="10437053" cy="4301068"/>
          </a:xfrm>
        </p:spPr>
        <p:txBody>
          <a:bodyPr>
            <a:normAutofit fontScale="85000" lnSpcReduction="20000"/>
          </a:bodyPr>
          <a:lstStyle/>
          <a:p>
            <a:pPr>
              <a:buFont typeface="Wingdings" panose="05000000000000000000" pitchFamily="2" charset="2"/>
              <a:buChar char="§"/>
            </a:pPr>
            <a:r>
              <a:rPr lang="en-US" dirty="0"/>
              <a:t>Line 15 has an extra variable name. Remember that there can be only one exception</a:t>
            </a:r>
            <a:br>
              <a:rPr lang="en-US" dirty="0"/>
            </a:br>
            <a:r>
              <a:rPr lang="en-US" dirty="0"/>
              <a:t>variable per catch block. </a:t>
            </a:r>
          </a:p>
          <a:p>
            <a:pPr>
              <a:buFont typeface="Wingdings" panose="05000000000000000000" pitchFamily="2" charset="2"/>
              <a:buChar char="§"/>
            </a:pPr>
            <a:r>
              <a:rPr lang="en-US" dirty="0"/>
              <a:t>Line 18 and 19 are reversed. The more general </a:t>
            </a:r>
            <a:r>
              <a:rPr lang="en-US" dirty="0" err="1"/>
              <a:t>superclasses</a:t>
            </a:r>
            <a:r>
              <a:rPr lang="en-US" dirty="0"/>
              <a:t> must be caught after</a:t>
            </a:r>
            <a:br>
              <a:rPr lang="en-US" dirty="0"/>
            </a:br>
            <a:r>
              <a:rPr lang="en-US" dirty="0"/>
              <a:t>their subclasses. While this doesn’t have anything to do with multi-catch, you’ll see</a:t>
            </a:r>
            <a:br>
              <a:rPr lang="en-US" dirty="0"/>
            </a:br>
            <a:r>
              <a:rPr lang="en-US" dirty="0"/>
              <a:t>“regular” catch block problems mixed in with multi-catch.</a:t>
            </a:r>
          </a:p>
          <a:p>
            <a:pPr>
              <a:buFont typeface="Wingdings" panose="05000000000000000000" pitchFamily="2" charset="2"/>
              <a:buChar char="§"/>
            </a:pPr>
            <a:r>
              <a:rPr lang="en-US" dirty="0"/>
              <a:t>Line 17 cannot catch </a:t>
            </a:r>
            <a:r>
              <a:rPr lang="en-US" dirty="0" err="1"/>
              <a:t>FileNotFoundException</a:t>
            </a:r>
            <a:r>
              <a:rPr lang="en-US" dirty="0"/>
              <a:t> because that exception was already</a:t>
            </a:r>
            <a:br>
              <a:rPr lang="en-US" dirty="0"/>
            </a:br>
            <a:r>
              <a:rPr lang="en-US" dirty="0"/>
              <a:t>caught on line 14. You can’t list the same exception type more than once in the same</a:t>
            </a:r>
            <a:br>
              <a:rPr lang="en-US" dirty="0"/>
            </a:br>
            <a:r>
              <a:rPr lang="en-US" dirty="0"/>
              <a:t>try statement, just like with “regular” catch blocks.</a:t>
            </a:r>
          </a:p>
          <a:p>
            <a:pPr>
              <a:buFont typeface="Wingdings" panose="05000000000000000000" pitchFamily="2" charset="2"/>
              <a:buChar char="§"/>
            </a:pPr>
            <a:r>
              <a:rPr lang="en-US" dirty="0"/>
              <a:t>Line 16 cannot catch </a:t>
            </a:r>
            <a:r>
              <a:rPr lang="en-US" dirty="0" err="1"/>
              <a:t>SQLException</a:t>
            </a:r>
            <a:r>
              <a:rPr lang="en-US" dirty="0"/>
              <a:t> because nothing in the try statement can</a:t>
            </a:r>
            <a:br>
              <a:rPr lang="en-US" dirty="0"/>
            </a:br>
            <a:r>
              <a:rPr lang="en-US" dirty="0"/>
              <a:t>potentially throw one. </a:t>
            </a:r>
            <a:br>
              <a:rPr lang="en-US" dirty="0"/>
            </a:br>
            <a:r>
              <a:rPr lang="en-US" dirty="0"/>
              <a:t>Don’t worry—you won’t see this many problems in the same example on the exam! </a:t>
            </a:r>
            <a:br>
              <a:rPr lang="en-US" dirty="0"/>
            </a:br>
            <a:r>
              <a:rPr lang="fr-FR" dirty="0"/>
              <a:t/>
            </a:r>
            <a:br>
              <a:rPr lang="fr-FR" dirty="0"/>
            </a:br>
            <a:r>
              <a:rPr lang="fr-FR" dirty="0"/>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35</a:t>
            </a:fld>
            <a:endParaRPr lang="fr-FR"/>
          </a:p>
        </p:txBody>
      </p:sp>
    </p:spTree>
    <p:extLst>
      <p:ext uri="{BB962C8B-B14F-4D97-AF65-F5344CB8AC3E}">
        <p14:creationId xmlns:p14="http://schemas.microsoft.com/office/powerpoint/2010/main" val="3842076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027919" cy="3691468"/>
          </a:xfrm>
        </p:spPr>
        <p:txBody>
          <a:bodyPr>
            <a:normAutofit fontScale="77500" lnSpcReduction="20000"/>
          </a:bodyPr>
          <a:lstStyle/>
          <a:p>
            <a:r>
              <a:rPr lang="en-US" dirty="0"/>
              <a:t>As you’ll see in Chapters 8, 9, and 10, it is important to close resources</a:t>
            </a:r>
            <a:br>
              <a:rPr lang="en-US" dirty="0"/>
            </a:br>
            <a:r>
              <a:rPr lang="en-US" dirty="0"/>
              <a:t>when you are finished with them. For the exam, </a:t>
            </a:r>
            <a:r>
              <a:rPr lang="en-US" b="1" dirty="0">
                <a:solidFill>
                  <a:srgbClr val="FF0000"/>
                </a:solidFill>
              </a:rPr>
              <a:t>a resource is typically a file or database</a:t>
            </a:r>
            <a:r>
              <a:rPr lang="en-US" dirty="0"/>
              <a:t>. Prior to Java 7, your code would look like the following. </a:t>
            </a:r>
            <a:br>
              <a:rPr lang="en-US" dirty="0"/>
            </a:br>
            <a:r>
              <a:rPr lang="fr-FR" b="1" dirty="0">
                <a:solidFill>
                  <a:srgbClr val="0070C0"/>
                </a:solidFill>
              </a:rPr>
              <a:t>10: public </a:t>
            </a:r>
            <a:r>
              <a:rPr lang="fr-FR" b="1" dirty="0" err="1">
                <a:solidFill>
                  <a:srgbClr val="0070C0"/>
                </a:solidFill>
              </a:rPr>
              <a:t>void</a:t>
            </a:r>
            <a:r>
              <a:rPr lang="fr-FR" b="1" dirty="0">
                <a:solidFill>
                  <a:srgbClr val="0070C0"/>
                </a:solidFill>
              </a:rPr>
              <a:t> </a:t>
            </a:r>
            <a:r>
              <a:rPr lang="fr-FR" b="1" dirty="0" err="1">
                <a:solidFill>
                  <a:srgbClr val="0070C0"/>
                </a:solidFill>
              </a:rPr>
              <a:t>oldApproach</a:t>
            </a:r>
            <a:r>
              <a:rPr lang="fr-FR" b="1" dirty="0">
                <a:solidFill>
                  <a:srgbClr val="0070C0"/>
                </a:solidFill>
              </a:rPr>
              <a:t>(Path path1, Path path2) </a:t>
            </a:r>
            <a:r>
              <a:rPr lang="fr-FR" b="1" dirty="0" err="1">
                <a:solidFill>
                  <a:srgbClr val="0070C0"/>
                </a:solidFill>
              </a:rPr>
              <a:t>throws</a:t>
            </a:r>
            <a:r>
              <a:rPr lang="fr-FR" b="1" dirty="0">
                <a:solidFill>
                  <a:srgbClr val="0070C0"/>
                </a:solidFill>
              </a:rPr>
              <a:t> </a:t>
            </a:r>
            <a:r>
              <a:rPr lang="fr-FR" b="1" dirty="0" err="1">
                <a:solidFill>
                  <a:srgbClr val="0070C0"/>
                </a:solidFill>
              </a:rPr>
              <a:t>IOException</a:t>
            </a:r>
            <a:r>
              <a:rPr lang="fr-FR" b="1" dirty="0">
                <a:solidFill>
                  <a:srgbClr val="0070C0"/>
                </a:solidFill>
              </a:rPr>
              <a:t> {</a:t>
            </a:r>
            <a:br>
              <a:rPr lang="fr-FR" b="1" dirty="0">
                <a:solidFill>
                  <a:srgbClr val="0070C0"/>
                </a:solidFill>
              </a:rPr>
            </a:br>
            <a:r>
              <a:rPr lang="fr-FR" b="1" dirty="0">
                <a:solidFill>
                  <a:srgbClr val="0070C0"/>
                </a:solidFill>
              </a:rPr>
              <a:t>11: </a:t>
            </a:r>
            <a:r>
              <a:rPr lang="fr-FR" b="1" dirty="0" err="1">
                <a:solidFill>
                  <a:srgbClr val="0070C0"/>
                </a:solidFill>
              </a:rPr>
              <a:t>BufferedReader</a:t>
            </a:r>
            <a:r>
              <a:rPr lang="fr-FR" b="1" dirty="0">
                <a:solidFill>
                  <a:srgbClr val="0070C0"/>
                </a:solidFill>
              </a:rPr>
              <a:t> in = </a:t>
            </a:r>
            <a:r>
              <a:rPr lang="fr-FR" b="1" dirty="0" err="1">
                <a:solidFill>
                  <a:srgbClr val="0070C0"/>
                </a:solidFill>
              </a:rPr>
              <a:t>null</a:t>
            </a:r>
            <a:r>
              <a:rPr lang="fr-FR" b="1" dirty="0">
                <a:solidFill>
                  <a:srgbClr val="0070C0"/>
                </a:solidFill>
              </a:rPr>
              <a:t>;</a:t>
            </a:r>
            <a:br>
              <a:rPr lang="fr-FR" b="1" dirty="0">
                <a:solidFill>
                  <a:srgbClr val="0070C0"/>
                </a:solidFill>
              </a:rPr>
            </a:br>
            <a:r>
              <a:rPr lang="fr-FR" b="1" dirty="0">
                <a:solidFill>
                  <a:srgbClr val="0070C0"/>
                </a:solidFill>
              </a:rPr>
              <a:t>12: </a:t>
            </a:r>
            <a:r>
              <a:rPr lang="fr-FR" b="1" dirty="0" err="1">
                <a:solidFill>
                  <a:srgbClr val="0070C0"/>
                </a:solidFill>
              </a:rPr>
              <a:t>BufferedWriter</a:t>
            </a:r>
            <a:r>
              <a:rPr lang="fr-FR" b="1" dirty="0">
                <a:solidFill>
                  <a:srgbClr val="0070C0"/>
                </a:solidFill>
              </a:rPr>
              <a:t> out = </a:t>
            </a:r>
            <a:r>
              <a:rPr lang="fr-FR" b="1" dirty="0" err="1">
                <a:solidFill>
                  <a:srgbClr val="0070C0"/>
                </a:solidFill>
              </a:rPr>
              <a:t>null</a:t>
            </a:r>
            <a:r>
              <a:rPr lang="fr-FR" b="1" dirty="0">
                <a:solidFill>
                  <a:srgbClr val="0070C0"/>
                </a:solidFill>
              </a:rPr>
              <a:t>;</a:t>
            </a:r>
            <a:br>
              <a:rPr lang="fr-FR" b="1" dirty="0">
                <a:solidFill>
                  <a:srgbClr val="0070C0"/>
                </a:solidFill>
              </a:rPr>
            </a:br>
            <a:r>
              <a:rPr lang="fr-FR" b="1" dirty="0">
                <a:solidFill>
                  <a:srgbClr val="0070C0"/>
                </a:solidFill>
              </a:rPr>
              <a:t>13: </a:t>
            </a:r>
            <a:r>
              <a:rPr lang="fr-FR" b="1" dirty="0" err="1">
                <a:solidFill>
                  <a:srgbClr val="0070C0"/>
                </a:solidFill>
              </a:rPr>
              <a:t>try</a:t>
            </a:r>
            <a:r>
              <a:rPr lang="fr-FR" b="1" dirty="0">
                <a:solidFill>
                  <a:srgbClr val="0070C0"/>
                </a:solidFill>
              </a:rPr>
              <a:t> {</a:t>
            </a:r>
            <a:br>
              <a:rPr lang="fr-FR" b="1" dirty="0">
                <a:solidFill>
                  <a:srgbClr val="0070C0"/>
                </a:solidFill>
              </a:rPr>
            </a:br>
            <a:r>
              <a:rPr lang="fr-FR" b="1" dirty="0">
                <a:solidFill>
                  <a:srgbClr val="0070C0"/>
                </a:solidFill>
              </a:rPr>
              <a:t>14: in = </a:t>
            </a:r>
            <a:r>
              <a:rPr lang="fr-FR" b="1" dirty="0" err="1">
                <a:solidFill>
                  <a:srgbClr val="0070C0"/>
                </a:solidFill>
              </a:rPr>
              <a:t>Files.newBufferedReader</a:t>
            </a:r>
            <a:r>
              <a:rPr lang="fr-FR" b="1" dirty="0">
                <a:solidFill>
                  <a:srgbClr val="0070C0"/>
                </a:solidFill>
              </a:rPr>
              <a:t>(path1);</a:t>
            </a:r>
            <a:br>
              <a:rPr lang="fr-FR" b="1" dirty="0">
                <a:solidFill>
                  <a:srgbClr val="0070C0"/>
                </a:solidFill>
              </a:rPr>
            </a:br>
            <a:r>
              <a:rPr lang="fr-FR" b="1" dirty="0">
                <a:solidFill>
                  <a:srgbClr val="0070C0"/>
                </a:solidFill>
              </a:rPr>
              <a:t>15: out = </a:t>
            </a:r>
            <a:r>
              <a:rPr lang="fr-FR" b="1" dirty="0" err="1">
                <a:solidFill>
                  <a:srgbClr val="0070C0"/>
                </a:solidFill>
              </a:rPr>
              <a:t>Files.newBufferedWriter</a:t>
            </a:r>
            <a:r>
              <a:rPr lang="fr-FR" b="1" dirty="0">
                <a:solidFill>
                  <a:srgbClr val="0070C0"/>
                </a:solidFill>
              </a:rPr>
              <a:t>(path2);</a:t>
            </a:r>
            <a:br>
              <a:rPr lang="fr-FR" b="1" dirty="0">
                <a:solidFill>
                  <a:srgbClr val="0070C0"/>
                </a:solidFill>
              </a:rPr>
            </a:br>
            <a:r>
              <a:rPr lang="fr-FR" b="1" dirty="0">
                <a:solidFill>
                  <a:srgbClr val="0070C0"/>
                </a:solidFill>
              </a:rPr>
              <a:t>16: </a:t>
            </a:r>
            <a:r>
              <a:rPr lang="fr-FR" b="1" dirty="0" err="1">
                <a:solidFill>
                  <a:srgbClr val="0070C0"/>
                </a:solidFill>
              </a:rPr>
              <a:t>out.write</a:t>
            </a:r>
            <a:r>
              <a:rPr lang="fr-FR" b="1" dirty="0">
                <a:solidFill>
                  <a:srgbClr val="0070C0"/>
                </a:solidFill>
              </a:rPr>
              <a:t>(</a:t>
            </a:r>
            <a:r>
              <a:rPr lang="fr-FR" b="1" dirty="0" err="1">
                <a:solidFill>
                  <a:srgbClr val="0070C0"/>
                </a:solidFill>
              </a:rPr>
              <a:t>in.readLine</a:t>
            </a:r>
            <a:r>
              <a:rPr lang="fr-FR" b="1" dirty="0">
                <a:solidFill>
                  <a:srgbClr val="0070C0"/>
                </a:solidFill>
              </a:rPr>
              <a:t>());</a:t>
            </a:r>
            <a:br>
              <a:rPr lang="fr-FR" b="1" dirty="0">
                <a:solidFill>
                  <a:srgbClr val="0070C0"/>
                </a:solidFill>
              </a:rPr>
            </a:br>
            <a:r>
              <a:rPr lang="fr-FR" b="1" dirty="0">
                <a:solidFill>
                  <a:srgbClr val="0070C0"/>
                </a:solidFill>
              </a:rPr>
              <a:t>17: } </a:t>
            </a:r>
            <a:r>
              <a:rPr lang="fr-FR" b="1" dirty="0" err="1">
                <a:solidFill>
                  <a:srgbClr val="0070C0"/>
                </a:solidFill>
              </a:rPr>
              <a:t>finally</a:t>
            </a:r>
            <a:r>
              <a:rPr lang="fr-FR" b="1" dirty="0">
                <a:solidFill>
                  <a:srgbClr val="0070C0"/>
                </a:solidFill>
              </a:rPr>
              <a:t> {</a:t>
            </a:r>
            <a:br>
              <a:rPr lang="fr-FR" b="1" dirty="0">
                <a:solidFill>
                  <a:srgbClr val="0070C0"/>
                </a:solidFill>
              </a:rPr>
            </a:br>
            <a:r>
              <a:rPr lang="fr-FR" b="1" dirty="0">
                <a:solidFill>
                  <a:srgbClr val="0070C0"/>
                </a:solidFill>
              </a:rPr>
              <a:t>18: if (in != </a:t>
            </a:r>
            <a:r>
              <a:rPr lang="fr-FR" b="1" dirty="0" err="1">
                <a:solidFill>
                  <a:srgbClr val="0070C0"/>
                </a:solidFill>
              </a:rPr>
              <a:t>null</a:t>
            </a:r>
            <a:r>
              <a:rPr lang="fr-FR" b="1" dirty="0">
                <a:solidFill>
                  <a:srgbClr val="0070C0"/>
                </a:solidFill>
              </a:rPr>
              <a:t>) </a:t>
            </a:r>
            <a:r>
              <a:rPr lang="fr-FR" b="1" dirty="0" err="1">
                <a:solidFill>
                  <a:srgbClr val="0070C0"/>
                </a:solidFill>
              </a:rPr>
              <a:t>in.close</a:t>
            </a:r>
            <a:r>
              <a:rPr lang="fr-FR" b="1" dirty="0">
                <a:solidFill>
                  <a:srgbClr val="0070C0"/>
                </a:solidFill>
              </a:rPr>
              <a:t>();</a:t>
            </a:r>
            <a:br>
              <a:rPr lang="fr-FR" b="1" dirty="0">
                <a:solidFill>
                  <a:srgbClr val="0070C0"/>
                </a:solidFill>
              </a:rPr>
            </a:br>
            <a:r>
              <a:rPr lang="fr-FR" b="1" dirty="0">
                <a:solidFill>
                  <a:srgbClr val="0070C0"/>
                </a:solidFill>
              </a:rPr>
              <a:t>19: if (out != </a:t>
            </a:r>
            <a:r>
              <a:rPr lang="fr-FR" b="1" dirty="0" err="1">
                <a:solidFill>
                  <a:srgbClr val="0070C0"/>
                </a:solidFill>
              </a:rPr>
              <a:t>null</a:t>
            </a:r>
            <a:r>
              <a:rPr lang="fr-FR" b="1" dirty="0">
                <a:solidFill>
                  <a:srgbClr val="0070C0"/>
                </a:solidFill>
              </a:rPr>
              <a:t>) </a:t>
            </a:r>
            <a:r>
              <a:rPr lang="fr-FR" b="1" dirty="0" err="1">
                <a:solidFill>
                  <a:srgbClr val="0070C0"/>
                </a:solidFill>
              </a:rPr>
              <a:t>out.close</a:t>
            </a:r>
            <a:r>
              <a:rPr lang="fr-FR" b="1" dirty="0">
                <a:solidFill>
                  <a:srgbClr val="0070C0"/>
                </a:solidFill>
              </a:rPr>
              <a:t>();</a:t>
            </a:r>
            <a:br>
              <a:rPr lang="fr-FR" b="1" dirty="0">
                <a:solidFill>
                  <a:srgbClr val="0070C0"/>
                </a:solidFill>
              </a:rPr>
            </a:br>
            <a:r>
              <a:rPr lang="fr-FR" b="1" dirty="0">
                <a:solidFill>
                  <a:srgbClr val="0070C0"/>
                </a:solidFill>
              </a:rPr>
              <a:t>20: }</a:t>
            </a:r>
            <a:br>
              <a:rPr lang="fr-FR" b="1" dirty="0">
                <a:solidFill>
                  <a:srgbClr val="0070C0"/>
                </a:solidFill>
              </a:rPr>
            </a:br>
            <a:r>
              <a:rPr lang="fr-FR" b="1" dirty="0">
                <a:solidFill>
                  <a:srgbClr val="0070C0"/>
                </a:solidFill>
              </a:rPr>
              <a:t>21: } </a:t>
            </a: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36</a:t>
            </a:fld>
            <a:endParaRPr lang="fr-FR"/>
          </a:p>
        </p:txBody>
      </p:sp>
    </p:spTree>
    <p:extLst>
      <p:ext uri="{BB962C8B-B14F-4D97-AF65-F5344CB8AC3E}">
        <p14:creationId xmlns:p14="http://schemas.microsoft.com/office/powerpoint/2010/main" val="4071728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027919" cy="3691468"/>
          </a:xfrm>
        </p:spPr>
        <p:txBody>
          <a:bodyPr>
            <a:normAutofit lnSpcReduction="10000"/>
          </a:bodyPr>
          <a:lstStyle/>
          <a:p>
            <a:r>
              <a:rPr lang="en-US" dirty="0"/>
              <a:t>Switching to the </a:t>
            </a:r>
            <a:r>
              <a:rPr lang="en-US" b="1" dirty="0">
                <a:solidFill>
                  <a:srgbClr val="FF0000"/>
                </a:solidFill>
              </a:rPr>
              <a:t>try-with-resources</a:t>
            </a:r>
            <a:r>
              <a:rPr lang="en-US" dirty="0"/>
              <a:t> syntax introduced in Java 7, it can be rewritten as follows: </a:t>
            </a:r>
            <a:br>
              <a:rPr lang="en-US" dirty="0"/>
            </a:br>
            <a:r>
              <a:rPr lang="en-US" b="1" dirty="0">
                <a:solidFill>
                  <a:srgbClr val="0070C0"/>
                </a:solidFill>
              </a:rPr>
              <a:t>30: public void </a:t>
            </a:r>
            <a:r>
              <a:rPr lang="en-US" b="1" dirty="0" err="1">
                <a:solidFill>
                  <a:srgbClr val="0070C0"/>
                </a:solidFill>
              </a:rPr>
              <a:t>newApproach</a:t>
            </a:r>
            <a:r>
              <a:rPr lang="en-US" b="1" dirty="0">
                <a:solidFill>
                  <a:srgbClr val="0070C0"/>
                </a:solidFill>
              </a:rPr>
              <a:t>(Path path1, Path path2) throws </a:t>
            </a:r>
            <a:r>
              <a:rPr lang="en-US" b="1" dirty="0" err="1">
                <a:solidFill>
                  <a:srgbClr val="0070C0"/>
                </a:solidFill>
              </a:rPr>
              <a:t>IOException</a:t>
            </a:r>
            <a:r>
              <a:rPr lang="en-US" b="1" dirty="0">
                <a:solidFill>
                  <a:srgbClr val="0070C0"/>
                </a:solidFill>
              </a:rPr>
              <a:t> {</a:t>
            </a:r>
            <a:br>
              <a:rPr lang="en-US" b="1" dirty="0">
                <a:solidFill>
                  <a:srgbClr val="0070C0"/>
                </a:solidFill>
              </a:rPr>
            </a:br>
            <a:r>
              <a:rPr lang="en-US" b="1" dirty="0">
                <a:solidFill>
                  <a:srgbClr val="0070C0"/>
                </a:solidFill>
              </a:rPr>
              <a:t>31: try (</a:t>
            </a:r>
            <a:r>
              <a:rPr lang="en-US" b="1" dirty="0" err="1">
                <a:solidFill>
                  <a:srgbClr val="0070C0"/>
                </a:solidFill>
              </a:rPr>
              <a:t>BufferedReader</a:t>
            </a:r>
            <a:r>
              <a:rPr lang="en-US" b="1" dirty="0">
                <a:solidFill>
                  <a:srgbClr val="0070C0"/>
                </a:solidFill>
              </a:rPr>
              <a:t> in = </a:t>
            </a:r>
            <a:r>
              <a:rPr lang="en-US" b="1" dirty="0" err="1">
                <a:solidFill>
                  <a:srgbClr val="0070C0"/>
                </a:solidFill>
              </a:rPr>
              <a:t>Files.newBufferedReader</a:t>
            </a:r>
            <a:r>
              <a:rPr lang="en-US" b="1" dirty="0">
                <a:solidFill>
                  <a:srgbClr val="0070C0"/>
                </a:solidFill>
              </a:rPr>
              <a:t>(path1);</a:t>
            </a:r>
            <a:br>
              <a:rPr lang="en-US" b="1" dirty="0">
                <a:solidFill>
                  <a:srgbClr val="0070C0"/>
                </a:solidFill>
              </a:rPr>
            </a:br>
            <a:r>
              <a:rPr lang="en-US" b="1" dirty="0">
                <a:solidFill>
                  <a:srgbClr val="0070C0"/>
                </a:solidFill>
              </a:rPr>
              <a:t>32: </a:t>
            </a:r>
            <a:r>
              <a:rPr lang="en-US" b="1" dirty="0" err="1">
                <a:solidFill>
                  <a:srgbClr val="0070C0"/>
                </a:solidFill>
              </a:rPr>
              <a:t>BufferedWriter</a:t>
            </a:r>
            <a:r>
              <a:rPr lang="en-US" b="1" dirty="0">
                <a:solidFill>
                  <a:srgbClr val="0070C0"/>
                </a:solidFill>
              </a:rPr>
              <a:t> out = </a:t>
            </a:r>
            <a:r>
              <a:rPr lang="en-US" b="1" dirty="0" err="1">
                <a:solidFill>
                  <a:srgbClr val="0070C0"/>
                </a:solidFill>
              </a:rPr>
              <a:t>Files.newBufferedWriter</a:t>
            </a:r>
            <a:r>
              <a:rPr lang="en-US" b="1" dirty="0">
                <a:solidFill>
                  <a:srgbClr val="0070C0"/>
                </a:solidFill>
              </a:rPr>
              <a:t>(path2)) { </a:t>
            </a:r>
            <a:br>
              <a:rPr lang="en-US" b="1" dirty="0">
                <a:solidFill>
                  <a:srgbClr val="0070C0"/>
                </a:solidFill>
              </a:rPr>
            </a:br>
            <a:r>
              <a:rPr lang="en-US" b="1" dirty="0">
                <a:solidFill>
                  <a:srgbClr val="0070C0"/>
                </a:solidFill>
              </a:rPr>
              <a:t>33: </a:t>
            </a:r>
            <a:r>
              <a:rPr lang="en-US" b="1" dirty="0" err="1">
                <a:solidFill>
                  <a:srgbClr val="0070C0"/>
                </a:solidFill>
              </a:rPr>
              <a:t>out.write</a:t>
            </a:r>
            <a:r>
              <a:rPr lang="en-US" b="1" dirty="0">
                <a:solidFill>
                  <a:srgbClr val="0070C0"/>
                </a:solidFill>
              </a:rPr>
              <a:t>(</a:t>
            </a:r>
            <a:r>
              <a:rPr lang="en-US" b="1" dirty="0" err="1">
                <a:solidFill>
                  <a:srgbClr val="0070C0"/>
                </a:solidFill>
              </a:rPr>
              <a:t>in.readLine</a:t>
            </a:r>
            <a:r>
              <a:rPr lang="en-US" b="1" dirty="0">
                <a:solidFill>
                  <a:srgbClr val="0070C0"/>
                </a:solidFill>
              </a:rPr>
              <a:t>());</a:t>
            </a:r>
            <a:br>
              <a:rPr lang="en-US" b="1" dirty="0">
                <a:solidFill>
                  <a:srgbClr val="0070C0"/>
                </a:solidFill>
              </a:rPr>
            </a:br>
            <a:r>
              <a:rPr lang="en-US" b="1" dirty="0">
                <a:solidFill>
                  <a:srgbClr val="0070C0"/>
                </a:solidFill>
              </a:rPr>
              <a:t>34: }</a:t>
            </a:r>
            <a:br>
              <a:rPr lang="en-US" b="1" dirty="0">
                <a:solidFill>
                  <a:srgbClr val="0070C0"/>
                </a:solidFill>
              </a:rPr>
            </a:br>
            <a:r>
              <a:rPr lang="en-US" b="1" dirty="0">
                <a:solidFill>
                  <a:srgbClr val="0070C0"/>
                </a:solidFill>
              </a:rPr>
              <a:t>35: } </a:t>
            </a:r>
            <a:br>
              <a:rPr lang="en-US" b="1" dirty="0">
                <a:solidFill>
                  <a:srgbClr val="0070C0"/>
                </a:solidFill>
              </a:rPr>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37</a:t>
            </a:fld>
            <a:endParaRPr lang="fr-FR"/>
          </a:p>
        </p:txBody>
      </p:sp>
    </p:spTree>
    <p:extLst>
      <p:ext uri="{BB962C8B-B14F-4D97-AF65-F5344CB8AC3E}">
        <p14:creationId xmlns:p14="http://schemas.microsoft.com/office/powerpoint/2010/main" val="409871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027919" cy="3691468"/>
          </a:xfrm>
        </p:spPr>
        <p:txBody>
          <a:bodyPr>
            <a:normAutofit/>
          </a:bodyPr>
          <a:lstStyle/>
          <a:p>
            <a:r>
              <a:rPr lang="en-US" dirty="0"/>
              <a:t>There is no longer code just to close resources.</a:t>
            </a:r>
            <a:br>
              <a:rPr lang="en-US" dirty="0"/>
            </a:br>
            <a:r>
              <a:rPr lang="en-US" dirty="0"/>
              <a:t>The new </a:t>
            </a:r>
            <a:r>
              <a:rPr lang="en-US" b="1" i="1" dirty="0">
                <a:solidFill>
                  <a:srgbClr val="0070C0"/>
                </a:solidFill>
              </a:rPr>
              <a:t>try-with-resources</a:t>
            </a:r>
            <a:r>
              <a:rPr lang="en-US" i="1" dirty="0"/>
              <a:t> </a:t>
            </a:r>
            <a:r>
              <a:rPr lang="en-US" dirty="0"/>
              <a:t>statement automatically closes all resources opened in the try clause. This feature is also known as </a:t>
            </a:r>
            <a:r>
              <a:rPr lang="en-US" b="1" i="1" dirty="0">
                <a:solidFill>
                  <a:srgbClr val="0070C0"/>
                </a:solidFill>
              </a:rPr>
              <a:t>automatic resource management</a:t>
            </a:r>
            <a:r>
              <a:rPr lang="en-US" dirty="0"/>
              <a:t>, because Java automatically takes care of the closing. </a:t>
            </a:r>
            <a:br>
              <a:rPr lang="en-US" dirty="0"/>
            </a:br>
            <a:r>
              <a:rPr lang="en-US" b="1" dirty="0">
                <a:solidFill>
                  <a:srgbClr val="0070C0"/>
                </a:solidFill>
              </a:rPr>
              <a:t/>
            </a:r>
            <a:br>
              <a:rPr lang="en-US" b="1" dirty="0">
                <a:solidFill>
                  <a:srgbClr val="0070C0"/>
                </a:solidFill>
              </a:rPr>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38</a:t>
            </a:fld>
            <a:endParaRPr lang="fr-FR"/>
          </a:p>
        </p:txBody>
      </p:sp>
    </p:spTree>
    <p:extLst>
      <p:ext uri="{BB962C8B-B14F-4D97-AF65-F5344CB8AC3E}">
        <p14:creationId xmlns:p14="http://schemas.microsoft.com/office/powerpoint/2010/main" val="3656014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fr-FR" b="1" dirty="0">
                <a:solidFill>
                  <a:srgbClr val="FF0000"/>
                </a:solidFill>
              </a:rPr>
              <a:t>4-1)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Basics </a:t>
            </a:r>
            <a:r>
              <a:rPr lang="fr-FR" dirty="0"/>
              <a:t/>
            </a:r>
            <a:br>
              <a:rPr lang="fr-FR" dirty="0"/>
            </a:br>
            <a:r>
              <a:rPr lang="en-US" dirty="0"/>
              <a:t>You might have noticed that there is no finally block in the try-with-resources code. For the OCA exam, you learned that a try statement must have one or more catch blocks or a finally block. This is still true. The finally clause exists implicitly. You just don’t have to type it. </a:t>
            </a:r>
          </a:p>
          <a:p>
            <a:r>
              <a:rPr lang="en-US" dirty="0"/>
              <a:t>Figure 6.4 shows what a </a:t>
            </a:r>
            <a:r>
              <a:rPr lang="en-US" b="1" dirty="0">
                <a:solidFill>
                  <a:srgbClr val="0070C0"/>
                </a:solidFill>
              </a:rPr>
              <a:t>try-with-resources</a:t>
            </a:r>
            <a:r>
              <a:rPr lang="en-US" dirty="0"/>
              <a:t> statement looks like. Notice that one or more resources can be opened in the try clause. Also, notice that parentheses are used to list those resources and semicolons are used to separate the declarations. This works just like declaring multiple indexes in a for loop.</a:t>
            </a: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39</a:t>
            </a:fld>
            <a:endParaRPr lang="fr-FR"/>
          </a:p>
        </p:txBody>
      </p:sp>
    </p:spTree>
    <p:extLst>
      <p:ext uri="{BB962C8B-B14F-4D97-AF65-F5344CB8AC3E}">
        <p14:creationId xmlns:p14="http://schemas.microsoft.com/office/powerpoint/2010/main" val="249873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en-US" dirty="0"/>
              <a:t>A program can fail for just about any reason. Here are just a few of the possibilities for program failure that are commonly covered on the OCP exam:</a:t>
            </a:r>
            <a:br>
              <a:rPr lang="en-US" dirty="0"/>
            </a:br>
            <a:r>
              <a:rPr lang="en-US" dirty="0"/>
              <a:t>■ Your program tries to read a file that doesn’t exist.</a:t>
            </a:r>
            <a:br>
              <a:rPr lang="en-US" dirty="0"/>
            </a:br>
            <a:r>
              <a:rPr lang="en-US" dirty="0"/>
              <a:t>■ Your program tries to access a database, but the network connection to the database is unavailable.</a:t>
            </a:r>
            <a:br>
              <a:rPr lang="en-US" dirty="0"/>
            </a:br>
            <a:r>
              <a:rPr lang="en-US" dirty="0"/>
              <a:t>■ You made a coding mistake and wrote an invalid SQL statement in your JDBC code.</a:t>
            </a:r>
            <a:br>
              <a:rPr lang="en-US" dirty="0"/>
            </a:br>
            <a:r>
              <a:rPr lang="en-US" dirty="0"/>
              <a:t>■ You made a coding mistake and used the wrong format specifiers when using</a:t>
            </a:r>
            <a:br>
              <a:rPr lang="en-US" dirty="0"/>
            </a:br>
            <a:r>
              <a:rPr lang="en-US" dirty="0" err="1"/>
              <a:t>DateTimeFormatter</a:t>
            </a:r>
            <a:r>
              <a:rPr lang="en-US" dirty="0"/>
              <a:t>.</a:t>
            </a:r>
            <a:r>
              <a:rPr lang="en-US" sz="2800" dirty="0"/>
              <a:t> </a:t>
            </a:r>
            <a:br>
              <a:rPr lang="en-US" sz="2800"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a:t>
            </a:fld>
            <a:endParaRPr lang="fr-FR"/>
          </a:p>
        </p:txBody>
      </p:sp>
    </p:spTree>
    <p:extLst>
      <p:ext uri="{BB962C8B-B14F-4D97-AF65-F5344CB8AC3E}">
        <p14:creationId xmlns:p14="http://schemas.microsoft.com/office/powerpoint/2010/main" val="3653818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4-1)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Basics </a:t>
            </a:r>
            <a:r>
              <a:rPr lang="fr-FR" dirty="0"/>
              <a:t/>
            </a:r>
            <a:br>
              <a:rPr lang="fr-FR"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40</a:t>
            </a:fld>
            <a:endParaRPr lang="fr-FR"/>
          </a:p>
        </p:txBody>
      </p:sp>
      <p:pic>
        <p:nvPicPr>
          <p:cNvPr id="7" name="Image 6">
            <a:extLst>
              <a:ext uri="{FF2B5EF4-FFF2-40B4-BE49-F238E27FC236}">
                <a16:creationId xmlns="" xmlns:a16="http://schemas.microsoft.com/office/drawing/2014/main" id="{066BEDC7-CFD1-4409-AB4C-E5651C6057B1}"/>
              </a:ext>
            </a:extLst>
          </p:cNvPr>
          <p:cNvPicPr>
            <a:picLocks noChangeAspect="1"/>
          </p:cNvPicPr>
          <p:nvPr/>
        </p:nvPicPr>
        <p:blipFill>
          <a:blip r:embed="rId2"/>
          <a:stretch>
            <a:fillRect/>
          </a:stretch>
        </p:blipFill>
        <p:spPr>
          <a:xfrm>
            <a:off x="2443048" y="3041143"/>
            <a:ext cx="7305901" cy="2834725"/>
          </a:xfrm>
          <a:prstGeom prst="rect">
            <a:avLst/>
          </a:prstGeom>
        </p:spPr>
      </p:pic>
    </p:spTree>
    <p:extLst>
      <p:ext uri="{BB962C8B-B14F-4D97-AF65-F5344CB8AC3E}">
        <p14:creationId xmlns:p14="http://schemas.microsoft.com/office/powerpoint/2010/main" val="1309079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4-1)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Basics </a:t>
            </a:r>
            <a:r>
              <a:rPr lang="fr-FR" dirty="0"/>
              <a:t/>
            </a:r>
            <a:br>
              <a:rPr lang="fr-FR" dirty="0"/>
            </a:br>
            <a:r>
              <a:rPr lang="en-US" dirty="0"/>
              <a:t>Figure 6.5 shows that a try-with-resources statement is still allowed to have catch and/ or finally blocks. They are run in addition to the implicit one. The implicit finally block runs before any programmer-coded ones.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41</a:t>
            </a:fld>
            <a:endParaRPr lang="fr-FR"/>
          </a:p>
        </p:txBody>
      </p:sp>
    </p:spTree>
    <p:extLst>
      <p:ext uri="{BB962C8B-B14F-4D97-AF65-F5344CB8AC3E}">
        <p14:creationId xmlns:p14="http://schemas.microsoft.com/office/powerpoint/2010/main" val="2636547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4-1)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Basics </a:t>
            </a:r>
            <a:r>
              <a:rPr lang="fr-FR" dirty="0"/>
              <a:t/>
            </a:r>
            <a:br>
              <a:rPr lang="fr-FR"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42</a:t>
            </a:fld>
            <a:endParaRPr lang="fr-FR"/>
          </a:p>
        </p:txBody>
      </p:sp>
      <p:pic>
        <p:nvPicPr>
          <p:cNvPr id="7" name="Image 6">
            <a:extLst>
              <a:ext uri="{FF2B5EF4-FFF2-40B4-BE49-F238E27FC236}">
                <a16:creationId xmlns="" xmlns:a16="http://schemas.microsoft.com/office/drawing/2014/main" id="{2EA42FDE-78BE-4C30-9F81-76FC1CFFAE89}"/>
              </a:ext>
            </a:extLst>
          </p:cNvPr>
          <p:cNvPicPr>
            <a:picLocks noChangeAspect="1"/>
          </p:cNvPicPr>
          <p:nvPr/>
        </p:nvPicPr>
        <p:blipFill>
          <a:blip r:embed="rId3"/>
          <a:stretch>
            <a:fillRect/>
          </a:stretch>
        </p:blipFill>
        <p:spPr>
          <a:xfrm>
            <a:off x="3085259" y="3027680"/>
            <a:ext cx="6871051" cy="2941320"/>
          </a:xfrm>
          <a:prstGeom prst="rect">
            <a:avLst/>
          </a:prstGeom>
        </p:spPr>
      </p:pic>
    </p:spTree>
    <p:extLst>
      <p:ext uri="{BB962C8B-B14F-4D97-AF65-F5344CB8AC3E}">
        <p14:creationId xmlns:p14="http://schemas.microsoft.com/office/powerpoint/2010/main" val="2041506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4-1)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Basics </a:t>
            </a:r>
            <a:r>
              <a:rPr lang="fr-FR" dirty="0"/>
              <a:t/>
            </a:r>
            <a:br>
              <a:rPr lang="fr-FR" dirty="0"/>
            </a:br>
            <a:r>
              <a:rPr lang="en-US" dirty="0"/>
              <a:t>To make sure that you’ve wrapped your head around the differences, make sure you can fill in Table 6.4 and Table 6.5 with whichever combinations of catch and finally blocks are legal configurations. </a:t>
            </a:r>
            <a:br>
              <a:rPr lang="en-US"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43</a:t>
            </a:fld>
            <a:endParaRPr lang="fr-FR"/>
          </a:p>
        </p:txBody>
      </p:sp>
    </p:spTree>
    <p:extLst>
      <p:ext uri="{BB962C8B-B14F-4D97-AF65-F5344CB8AC3E}">
        <p14:creationId xmlns:p14="http://schemas.microsoft.com/office/powerpoint/2010/main" val="4025302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4-1)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Basics </a:t>
            </a:r>
            <a:r>
              <a:rPr lang="fr-FR" dirty="0"/>
              <a:t/>
            </a:r>
            <a:br>
              <a:rPr lang="fr-FR" dirty="0"/>
            </a:br>
            <a:r>
              <a:rPr lang="en-US" dirty="0"/>
              <a:t/>
            </a:r>
            <a:br>
              <a:rPr lang="en-US"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44</a:t>
            </a:fld>
            <a:endParaRPr lang="fr-FR"/>
          </a:p>
        </p:txBody>
      </p:sp>
      <p:pic>
        <p:nvPicPr>
          <p:cNvPr id="7" name="Image 6">
            <a:extLst>
              <a:ext uri="{FF2B5EF4-FFF2-40B4-BE49-F238E27FC236}">
                <a16:creationId xmlns="" xmlns:a16="http://schemas.microsoft.com/office/drawing/2014/main" id="{6BB95FD0-B3D4-43CD-BD1E-803D6A918F09}"/>
              </a:ext>
            </a:extLst>
          </p:cNvPr>
          <p:cNvPicPr>
            <a:picLocks noChangeAspect="1"/>
          </p:cNvPicPr>
          <p:nvPr/>
        </p:nvPicPr>
        <p:blipFill>
          <a:blip r:embed="rId2"/>
          <a:stretch>
            <a:fillRect/>
          </a:stretch>
        </p:blipFill>
        <p:spPr>
          <a:xfrm>
            <a:off x="5796187" y="2571160"/>
            <a:ext cx="5610228" cy="3304707"/>
          </a:xfrm>
          <a:prstGeom prst="rect">
            <a:avLst/>
          </a:prstGeom>
        </p:spPr>
      </p:pic>
    </p:spTree>
    <p:extLst>
      <p:ext uri="{BB962C8B-B14F-4D97-AF65-F5344CB8AC3E}">
        <p14:creationId xmlns:p14="http://schemas.microsoft.com/office/powerpoint/2010/main" val="3631248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fr-FR" b="1" dirty="0">
                <a:solidFill>
                  <a:srgbClr val="FF0000"/>
                </a:solidFill>
              </a:rPr>
              <a:t>4-1)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Basics </a:t>
            </a:r>
            <a:r>
              <a:rPr lang="fr-FR" dirty="0"/>
              <a:t/>
            </a:r>
            <a:br>
              <a:rPr lang="fr-FR" dirty="0"/>
            </a:br>
            <a:r>
              <a:rPr lang="en-US" dirty="0"/>
              <a:t>The resources created in the try clause are only in scope within the try block. This is</a:t>
            </a:r>
            <a:br>
              <a:rPr lang="en-US" dirty="0"/>
            </a:br>
            <a:r>
              <a:rPr lang="en-US" dirty="0"/>
              <a:t>another way to remember that the implicit finally runs before any catch/finally blocks that you code yourself. The implicit close has run already, and the resource is no longer available. Do you see why lines 6 and 8 don’t compile in this example? </a:t>
            </a:r>
            <a:br>
              <a:rPr lang="en-US" dirty="0"/>
            </a:br>
            <a:r>
              <a:rPr lang="en-US" dirty="0"/>
              <a:t/>
            </a:r>
            <a:br>
              <a:rPr lang="en-US"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45</a:t>
            </a:fld>
            <a:endParaRPr lang="fr-FR"/>
          </a:p>
        </p:txBody>
      </p:sp>
      <p:pic>
        <p:nvPicPr>
          <p:cNvPr id="8" name="Image 7">
            <a:extLst>
              <a:ext uri="{FF2B5EF4-FFF2-40B4-BE49-F238E27FC236}">
                <a16:creationId xmlns="" xmlns:a16="http://schemas.microsoft.com/office/drawing/2014/main" id="{05AA5267-3C52-4366-AC92-CFF106117B83}"/>
              </a:ext>
            </a:extLst>
          </p:cNvPr>
          <p:cNvPicPr>
            <a:picLocks noChangeAspect="1"/>
          </p:cNvPicPr>
          <p:nvPr/>
        </p:nvPicPr>
        <p:blipFill>
          <a:blip r:embed="rId2"/>
          <a:stretch>
            <a:fillRect/>
          </a:stretch>
        </p:blipFill>
        <p:spPr>
          <a:xfrm>
            <a:off x="4210277" y="4393532"/>
            <a:ext cx="4080284" cy="1575468"/>
          </a:xfrm>
          <a:prstGeom prst="rect">
            <a:avLst/>
          </a:prstGeom>
        </p:spPr>
      </p:pic>
    </p:spTree>
    <p:extLst>
      <p:ext uri="{BB962C8B-B14F-4D97-AF65-F5344CB8AC3E}">
        <p14:creationId xmlns:p14="http://schemas.microsoft.com/office/powerpoint/2010/main" val="3998690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4-1)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Basics </a:t>
            </a:r>
            <a:r>
              <a:rPr lang="fr-FR" dirty="0"/>
              <a:t/>
            </a:r>
            <a:br>
              <a:rPr lang="fr-FR" dirty="0"/>
            </a:br>
            <a:r>
              <a:rPr lang="en-US" dirty="0"/>
              <a:t>The problem is that Scanner has gone out of scope at the end of the try clause. Lines 6 and 8 do not have access to it. This is actually a nice feature. You can’t accidentally use an object that has been closed.</a:t>
            </a:r>
          </a:p>
          <a:p>
            <a:r>
              <a:rPr lang="en-US" dirty="0"/>
              <a:t> In a traditional try statement, the variable has to be declared before the try statement so that both the try and finally blocks can access it, which has</a:t>
            </a:r>
            <a:br>
              <a:rPr lang="en-US" dirty="0"/>
            </a:br>
            <a:r>
              <a:rPr lang="en-US" dirty="0"/>
              <a:t>the unpleasant side effect of making the variable in scope for the rest of the method, just inviting you to call it by accident. </a:t>
            </a: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46</a:t>
            </a:fld>
            <a:endParaRPr lang="fr-FR"/>
          </a:p>
        </p:txBody>
      </p:sp>
    </p:spTree>
    <p:extLst>
      <p:ext uri="{BB962C8B-B14F-4D97-AF65-F5344CB8AC3E}">
        <p14:creationId xmlns:p14="http://schemas.microsoft.com/office/powerpoint/2010/main" val="1487595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667999" cy="3318936"/>
          </a:xfrm>
        </p:spPr>
        <p:txBody>
          <a:bodyPr>
            <a:normAutofit fontScale="85000" lnSpcReduction="20000"/>
          </a:bodyPr>
          <a:lstStyle/>
          <a:p>
            <a:r>
              <a:rPr lang="fr-FR" b="1" dirty="0">
                <a:solidFill>
                  <a:srgbClr val="FF0000"/>
                </a:solidFill>
              </a:rPr>
              <a:t>4-2) </a:t>
            </a:r>
            <a:r>
              <a:rPr lang="fr-FR" b="1" i="1" dirty="0" err="1">
                <a:solidFill>
                  <a:srgbClr val="FF0000"/>
                </a:solidFill>
              </a:rPr>
              <a:t>AutoCloseable</a:t>
            </a:r>
            <a:r>
              <a:rPr lang="fr-FR" dirty="0"/>
              <a:t> </a:t>
            </a:r>
            <a:br>
              <a:rPr lang="fr-FR" dirty="0"/>
            </a:br>
            <a:r>
              <a:rPr lang="en-US" dirty="0"/>
              <a:t>You can’t just put any random class in a try-with-resources statement. Java commits to</a:t>
            </a:r>
            <a:br>
              <a:rPr lang="en-US" dirty="0"/>
            </a:br>
            <a:r>
              <a:rPr lang="en-US" dirty="0"/>
              <a:t>closing automatically any resources opened in the try clause. Here we tell Java to try to</a:t>
            </a:r>
            <a:br>
              <a:rPr lang="en-US" dirty="0"/>
            </a:br>
            <a:r>
              <a:rPr lang="en-US" dirty="0"/>
              <a:t>close the Turkey class when we are finished with it:</a:t>
            </a:r>
            <a:br>
              <a:rPr lang="en-US" dirty="0"/>
            </a:br>
            <a:r>
              <a:rPr lang="en-US" dirty="0"/>
              <a:t>public class Turkey {</a:t>
            </a:r>
            <a:br>
              <a:rPr lang="en-US" dirty="0"/>
            </a:br>
            <a:r>
              <a:rPr lang="en-US" dirty="0"/>
              <a:t>public static void main(String[] </a:t>
            </a:r>
            <a:r>
              <a:rPr lang="en-US" dirty="0" err="1"/>
              <a:t>args</a:t>
            </a:r>
            <a:r>
              <a:rPr lang="en-US" dirty="0"/>
              <a:t>) {</a:t>
            </a:r>
            <a:br>
              <a:rPr lang="en-US" dirty="0"/>
            </a:br>
            <a:r>
              <a:rPr lang="en-US" b="1" dirty="0">
                <a:solidFill>
                  <a:srgbClr val="FF0000"/>
                </a:solidFill>
              </a:rPr>
              <a:t>try (Turkey t = new Turkey()) { // DOES NOT COMPILE</a:t>
            </a:r>
            <a:r>
              <a:rPr lang="en-US" dirty="0"/>
              <a:t/>
            </a:r>
            <a:br>
              <a:rPr lang="en-US" dirty="0"/>
            </a:br>
            <a:r>
              <a:rPr lang="en-US" dirty="0" err="1"/>
              <a:t>System.out.println</a:t>
            </a:r>
            <a:r>
              <a:rPr lang="en-US" dirty="0"/>
              <a:t>(t);</a:t>
            </a:r>
            <a:br>
              <a:rPr lang="en-US" dirty="0"/>
            </a:br>
            <a:r>
              <a:rPr lang="en-US" dirty="0"/>
              <a:t>}</a:t>
            </a:r>
            <a:br>
              <a:rPr lang="en-US" dirty="0"/>
            </a:br>
            <a:r>
              <a:rPr lang="en-US" dirty="0"/>
              <a:t>}</a:t>
            </a:r>
            <a:br>
              <a:rPr lang="en-US" dirty="0"/>
            </a:br>
            <a:r>
              <a:rPr lang="en-US" dirty="0"/>
              <a:t>}</a:t>
            </a:r>
            <a:br>
              <a:rPr lang="en-US" dirty="0"/>
            </a:br>
            <a:r>
              <a:rPr lang="en-US" dirty="0"/>
              <a:t>Java doesn’t allow this. It has no idea how to close a Turkey. Java informs us of this fact</a:t>
            </a:r>
            <a:br>
              <a:rPr lang="en-US" dirty="0"/>
            </a:br>
            <a:r>
              <a:rPr lang="en-US" dirty="0"/>
              <a:t>with a compiler error: </a:t>
            </a:r>
            <a:r>
              <a:rPr lang="en-US" b="1" dirty="0">
                <a:solidFill>
                  <a:srgbClr val="FF0000"/>
                </a:solidFill>
              </a:rPr>
              <a:t>The resource type Turkey does not implement </a:t>
            </a:r>
            <a:r>
              <a:rPr lang="en-US" b="1" dirty="0" err="1">
                <a:solidFill>
                  <a:srgbClr val="FF0000"/>
                </a:solidFill>
              </a:rPr>
              <a:t>java.lang.AutoCloseable</a:t>
            </a:r>
            <a:r>
              <a:rPr lang="en-US" b="1" dirty="0">
                <a:solidFill>
                  <a:srgbClr val="FF0000"/>
                </a:solidFill>
              </a:rPr>
              <a:t> </a:t>
            </a:r>
            <a:endParaRPr lang="fr-FR" b="1" dirty="0">
              <a:solidFill>
                <a:srgbClr val="FF000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47</a:t>
            </a:fld>
            <a:endParaRPr lang="fr-FR"/>
          </a:p>
        </p:txBody>
      </p:sp>
    </p:spTree>
    <p:extLst>
      <p:ext uri="{BB962C8B-B14F-4D97-AF65-F5344CB8AC3E}">
        <p14:creationId xmlns:p14="http://schemas.microsoft.com/office/powerpoint/2010/main" val="2903286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667999" cy="3318936"/>
          </a:xfrm>
        </p:spPr>
        <p:txBody>
          <a:bodyPr>
            <a:normAutofit fontScale="85000" lnSpcReduction="20000"/>
          </a:bodyPr>
          <a:lstStyle/>
          <a:p>
            <a:r>
              <a:rPr lang="fr-FR" b="1" dirty="0">
                <a:solidFill>
                  <a:srgbClr val="FF0000"/>
                </a:solidFill>
              </a:rPr>
              <a:t>4-2) </a:t>
            </a:r>
            <a:r>
              <a:rPr lang="fr-FR" b="1" i="1" dirty="0" err="1">
                <a:solidFill>
                  <a:srgbClr val="FF0000"/>
                </a:solidFill>
              </a:rPr>
              <a:t>AutoCloseable</a:t>
            </a:r>
            <a:r>
              <a:rPr lang="fr-FR" dirty="0"/>
              <a:t> </a:t>
            </a:r>
            <a:br>
              <a:rPr lang="fr-FR" dirty="0"/>
            </a:br>
            <a:r>
              <a:rPr lang="fr-FR" dirty="0"/>
              <a:t>In </a:t>
            </a:r>
            <a:r>
              <a:rPr lang="fr-FR" dirty="0" err="1"/>
              <a:t>order</a:t>
            </a:r>
            <a:r>
              <a:rPr lang="fr-FR" dirty="0"/>
              <a:t> for a class to </a:t>
            </a:r>
            <a:r>
              <a:rPr lang="fr-FR" dirty="0" err="1"/>
              <a:t>be</a:t>
            </a:r>
            <a:r>
              <a:rPr lang="fr-FR" dirty="0"/>
              <a:t> </a:t>
            </a:r>
            <a:r>
              <a:rPr lang="fr-FR" dirty="0" err="1"/>
              <a:t>created</a:t>
            </a:r>
            <a:r>
              <a:rPr lang="fr-FR" dirty="0"/>
              <a:t> in the </a:t>
            </a:r>
            <a:r>
              <a:rPr lang="fr-FR" dirty="0" err="1"/>
              <a:t>try</a:t>
            </a:r>
            <a:r>
              <a:rPr lang="fr-FR" dirty="0"/>
              <a:t> clause, Java </a:t>
            </a:r>
            <a:r>
              <a:rPr lang="fr-FR" dirty="0" err="1"/>
              <a:t>requires</a:t>
            </a:r>
            <a:r>
              <a:rPr lang="fr-FR" dirty="0"/>
              <a:t> </a:t>
            </a:r>
            <a:r>
              <a:rPr lang="fr-FR" dirty="0" err="1"/>
              <a:t>it</a:t>
            </a:r>
            <a:r>
              <a:rPr lang="fr-FR" dirty="0"/>
              <a:t> to </a:t>
            </a:r>
            <a:r>
              <a:rPr lang="fr-FR" dirty="0" err="1"/>
              <a:t>implement</a:t>
            </a:r>
            <a:r>
              <a:rPr lang="fr-FR" dirty="0"/>
              <a:t> an interface </a:t>
            </a:r>
            <a:r>
              <a:rPr lang="fr-FR" dirty="0" err="1"/>
              <a:t>called</a:t>
            </a:r>
            <a:r>
              <a:rPr lang="fr-FR" dirty="0"/>
              <a:t> </a:t>
            </a:r>
            <a:r>
              <a:rPr lang="fr-FR" b="1" dirty="0" err="1">
                <a:solidFill>
                  <a:srgbClr val="0070C0"/>
                </a:solidFill>
              </a:rPr>
              <a:t>AutoCloseable</a:t>
            </a:r>
            <a:r>
              <a:rPr lang="fr-FR" dirty="0"/>
              <a:t>. </a:t>
            </a:r>
            <a:r>
              <a:rPr lang="fr-FR" dirty="0" err="1"/>
              <a:t>TurkeyCage</a:t>
            </a:r>
            <a:r>
              <a:rPr lang="fr-FR" dirty="0"/>
              <a:t> </a:t>
            </a:r>
            <a:r>
              <a:rPr lang="fr-FR" dirty="0" err="1"/>
              <a:t>does</a:t>
            </a:r>
            <a:r>
              <a:rPr lang="fr-FR" dirty="0"/>
              <a:t> </a:t>
            </a:r>
            <a:r>
              <a:rPr lang="fr-FR" dirty="0" err="1"/>
              <a:t>implement</a:t>
            </a:r>
            <a:r>
              <a:rPr lang="fr-FR" dirty="0"/>
              <a:t> </a:t>
            </a:r>
            <a:r>
              <a:rPr lang="fr-FR" dirty="0" err="1"/>
              <a:t>this</a:t>
            </a:r>
            <a:r>
              <a:rPr lang="fr-FR" dirty="0"/>
              <a:t> interface:</a:t>
            </a:r>
            <a:br>
              <a:rPr lang="fr-FR" dirty="0"/>
            </a:br>
            <a:r>
              <a:rPr lang="fr-FR" b="1" dirty="0">
                <a:solidFill>
                  <a:srgbClr val="FF0000"/>
                </a:solidFill>
              </a:rPr>
              <a:t>1: public class </a:t>
            </a:r>
            <a:r>
              <a:rPr lang="fr-FR" b="1" dirty="0" err="1">
                <a:solidFill>
                  <a:srgbClr val="FF0000"/>
                </a:solidFill>
              </a:rPr>
              <a:t>TurkeyCage</a:t>
            </a:r>
            <a:r>
              <a:rPr lang="fr-FR" b="1" dirty="0">
                <a:solidFill>
                  <a:srgbClr val="FF0000"/>
                </a:solidFill>
              </a:rPr>
              <a:t> </a:t>
            </a:r>
            <a:r>
              <a:rPr lang="fr-FR" b="1" dirty="0" err="1">
                <a:solidFill>
                  <a:srgbClr val="FF0000"/>
                </a:solidFill>
              </a:rPr>
              <a:t>implements</a:t>
            </a:r>
            <a:r>
              <a:rPr lang="fr-FR" b="1" dirty="0">
                <a:solidFill>
                  <a:srgbClr val="FF0000"/>
                </a:solidFill>
              </a:rPr>
              <a:t> </a:t>
            </a:r>
            <a:r>
              <a:rPr lang="fr-FR" b="1" dirty="0" err="1">
                <a:solidFill>
                  <a:srgbClr val="FF0000"/>
                </a:solidFill>
              </a:rPr>
              <a:t>AutoCloseable</a:t>
            </a:r>
            <a:r>
              <a:rPr lang="fr-FR" b="1" dirty="0">
                <a:solidFill>
                  <a:srgbClr val="FF0000"/>
                </a:solidFill>
              </a:rPr>
              <a:t> {</a:t>
            </a:r>
            <a:br>
              <a:rPr lang="fr-FR" b="1" dirty="0">
                <a:solidFill>
                  <a:srgbClr val="FF0000"/>
                </a:solidFill>
              </a:rPr>
            </a:br>
            <a:r>
              <a:rPr lang="fr-FR" b="1" dirty="0">
                <a:solidFill>
                  <a:srgbClr val="FF0000"/>
                </a:solidFill>
              </a:rPr>
              <a:t>2: public </a:t>
            </a:r>
            <a:r>
              <a:rPr lang="fr-FR" b="1" dirty="0" err="1">
                <a:solidFill>
                  <a:srgbClr val="FF0000"/>
                </a:solidFill>
              </a:rPr>
              <a:t>void</a:t>
            </a:r>
            <a:r>
              <a:rPr lang="fr-FR" b="1" dirty="0">
                <a:solidFill>
                  <a:srgbClr val="FF0000"/>
                </a:solidFill>
              </a:rPr>
              <a:t> </a:t>
            </a:r>
            <a:r>
              <a:rPr lang="fr-FR" b="1" dirty="0">
                <a:solidFill>
                  <a:srgbClr val="0070C0"/>
                </a:solidFill>
              </a:rPr>
              <a:t>close() </a:t>
            </a:r>
            <a:r>
              <a:rPr lang="fr-FR" b="1" dirty="0">
                <a:solidFill>
                  <a:srgbClr val="FF0000"/>
                </a:solidFill>
              </a:rPr>
              <a:t>{</a:t>
            </a:r>
            <a:br>
              <a:rPr lang="fr-FR" b="1" dirty="0">
                <a:solidFill>
                  <a:srgbClr val="FF0000"/>
                </a:solidFill>
              </a:rPr>
            </a:br>
            <a:r>
              <a:rPr lang="fr-FR" b="1" dirty="0">
                <a:solidFill>
                  <a:srgbClr val="FF0000"/>
                </a:solidFill>
              </a:rPr>
              <a:t>3: </a:t>
            </a:r>
            <a:r>
              <a:rPr lang="fr-FR" b="1" dirty="0" err="1">
                <a:solidFill>
                  <a:srgbClr val="FF0000"/>
                </a:solidFill>
              </a:rPr>
              <a:t>System.out.println</a:t>
            </a:r>
            <a:r>
              <a:rPr lang="fr-FR" b="1" dirty="0">
                <a:solidFill>
                  <a:srgbClr val="FF0000"/>
                </a:solidFill>
              </a:rPr>
              <a:t>("Close </a:t>
            </a:r>
            <a:r>
              <a:rPr lang="fr-FR" b="1" dirty="0" err="1">
                <a:solidFill>
                  <a:srgbClr val="FF0000"/>
                </a:solidFill>
              </a:rPr>
              <a:t>gate</a:t>
            </a:r>
            <a:r>
              <a:rPr lang="fr-FR" b="1" dirty="0">
                <a:solidFill>
                  <a:srgbClr val="FF0000"/>
                </a:solidFill>
              </a:rPr>
              <a:t>");</a:t>
            </a:r>
            <a:br>
              <a:rPr lang="fr-FR" b="1" dirty="0">
                <a:solidFill>
                  <a:srgbClr val="FF0000"/>
                </a:solidFill>
              </a:rPr>
            </a:br>
            <a:r>
              <a:rPr lang="fr-FR" b="1" dirty="0">
                <a:solidFill>
                  <a:srgbClr val="FF0000"/>
                </a:solidFill>
              </a:rPr>
              <a:t>4: }</a:t>
            </a:r>
            <a:br>
              <a:rPr lang="fr-FR" b="1" dirty="0">
                <a:solidFill>
                  <a:srgbClr val="FF0000"/>
                </a:solidFill>
              </a:rPr>
            </a:br>
            <a:r>
              <a:rPr lang="fr-FR" b="1" dirty="0">
                <a:solidFill>
                  <a:srgbClr val="FF0000"/>
                </a:solidFill>
              </a:rPr>
              <a:t>5: public </a:t>
            </a:r>
            <a:r>
              <a:rPr lang="fr-FR" b="1" dirty="0" err="1">
                <a:solidFill>
                  <a:srgbClr val="FF0000"/>
                </a:solidFill>
              </a:rPr>
              <a:t>static</a:t>
            </a:r>
            <a:r>
              <a:rPr lang="fr-FR" b="1" dirty="0">
                <a:solidFill>
                  <a:srgbClr val="FF0000"/>
                </a:solidFill>
              </a:rPr>
              <a:t> </a:t>
            </a:r>
            <a:r>
              <a:rPr lang="fr-FR" b="1" dirty="0" err="1">
                <a:solidFill>
                  <a:srgbClr val="FF0000"/>
                </a:solidFill>
              </a:rPr>
              <a:t>void</a:t>
            </a:r>
            <a:r>
              <a:rPr lang="fr-FR" b="1" dirty="0">
                <a:solidFill>
                  <a:srgbClr val="FF0000"/>
                </a:solidFill>
              </a:rPr>
              <a:t> main(String[] args) {</a:t>
            </a:r>
            <a:br>
              <a:rPr lang="fr-FR" b="1" dirty="0">
                <a:solidFill>
                  <a:srgbClr val="FF0000"/>
                </a:solidFill>
              </a:rPr>
            </a:br>
            <a:r>
              <a:rPr lang="fr-FR" b="1" dirty="0">
                <a:solidFill>
                  <a:srgbClr val="FF0000"/>
                </a:solidFill>
              </a:rPr>
              <a:t>6: </a:t>
            </a:r>
            <a:r>
              <a:rPr lang="fr-FR" b="1" dirty="0" err="1">
                <a:solidFill>
                  <a:srgbClr val="FF0000"/>
                </a:solidFill>
              </a:rPr>
              <a:t>try</a:t>
            </a:r>
            <a:r>
              <a:rPr lang="fr-FR" b="1" dirty="0">
                <a:solidFill>
                  <a:srgbClr val="FF0000"/>
                </a:solidFill>
              </a:rPr>
              <a:t> (</a:t>
            </a:r>
            <a:r>
              <a:rPr lang="fr-FR" b="1" dirty="0" err="1">
                <a:solidFill>
                  <a:srgbClr val="FF0000"/>
                </a:solidFill>
              </a:rPr>
              <a:t>TurkeyCage</a:t>
            </a:r>
            <a:r>
              <a:rPr lang="fr-FR" b="1" dirty="0">
                <a:solidFill>
                  <a:srgbClr val="FF0000"/>
                </a:solidFill>
              </a:rPr>
              <a:t> t = new </a:t>
            </a:r>
            <a:r>
              <a:rPr lang="fr-FR" b="1" dirty="0" err="1">
                <a:solidFill>
                  <a:srgbClr val="FF0000"/>
                </a:solidFill>
              </a:rPr>
              <a:t>TurkeyCage</a:t>
            </a:r>
            <a:r>
              <a:rPr lang="fr-FR" b="1" dirty="0">
                <a:solidFill>
                  <a:srgbClr val="FF0000"/>
                </a:solidFill>
              </a:rPr>
              <a:t>()) {</a:t>
            </a:r>
            <a:br>
              <a:rPr lang="fr-FR" b="1" dirty="0">
                <a:solidFill>
                  <a:srgbClr val="FF0000"/>
                </a:solidFill>
              </a:rPr>
            </a:br>
            <a:r>
              <a:rPr lang="fr-FR" b="1" dirty="0">
                <a:solidFill>
                  <a:srgbClr val="FF0000"/>
                </a:solidFill>
              </a:rPr>
              <a:t>7: </a:t>
            </a:r>
            <a:r>
              <a:rPr lang="fr-FR" b="1" dirty="0" err="1">
                <a:solidFill>
                  <a:srgbClr val="FF0000"/>
                </a:solidFill>
              </a:rPr>
              <a:t>System.out.println</a:t>
            </a:r>
            <a:r>
              <a:rPr lang="fr-FR" b="1" dirty="0">
                <a:solidFill>
                  <a:srgbClr val="FF0000"/>
                </a:solidFill>
              </a:rPr>
              <a:t>("put </a:t>
            </a:r>
            <a:r>
              <a:rPr lang="fr-FR" b="1" dirty="0" err="1">
                <a:solidFill>
                  <a:srgbClr val="FF0000"/>
                </a:solidFill>
              </a:rPr>
              <a:t>turkeys</a:t>
            </a:r>
            <a:r>
              <a:rPr lang="fr-FR" b="1" dirty="0">
                <a:solidFill>
                  <a:srgbClr val="FF0000"/>
                </a:solidFill>
              </a:rPr>
              <a:t> in");</a:t>
            </a:r>
            <a:br>
              <a:rPr lang="fr-FR" b="1" dirty="0">
                <a:solidFill>
                  <a:srgbClr val="FF0000"/>
                </a:solidFill>
              </a:rPr>
            </a:br>
            <a:r>
              <a:rPr lang="fr-FR" b="1" dirty="0">
                <a:solidFill>
                  <a:srgbClr val="FF0000"/>
                </a:solidFill>
              </a:rPr>
              <a:t>8: }</a:t>
            </a:r>
            <a:br>
              <a:rPr lang="fr-FR" b="1" dirty="0">
                <a:solidFill>
                  <a:srgbClr val="FF0000"/>
                </a:solidFill>
              </a:rPr>
            </a:br>
            <a:r>
              <a:rPr lang="fr-FR" b="1" dirty="0">
                <a:solidFill>
                  <a:srgbClr val="FF0000"/>
                </a:solidFill>
              </a:rPr>
              <a:t>9: }</a:t>
            </a:r>
            <a:br>
              <a:rPr lang="fr-FR" b="1" dirty="0">
                <a:solidFill>
                  <a:srgbClr val="FF0000"/>
                </a:solidFill>
              </a:rPr>
            </a:br>
            <a:r>
              <a:rPr lang="fr-FR" b="1" dirty="0">
                <a:solidFill>
                  <a:srgbClr val="FF0000"/>
                </a:solidFill>
              </a:rPr>
              <a:t>10: } </a:t>
            </a: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48</a:t>
            </a:fld>
            <a:endParaRPr lang="fr-FR"/>
          </a:p>
        </p:txBody>
      </p:sp>
    </p:spTree>
    <p:extLst>
      <p:ext uri="{BB962C8B-B14F-4D97-AF65-F5344CB8AC3E}">
        <p14:creationId xmlns:p14="http://schemas.microsoft.com/office/powerpoint/2010/main" val="123002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667999" cy="3318936"/>
          </a:xfrm>
        </p:spPr>
        <p:txBody>
          <a:bodyPr>
            <a:normAutofit/>
          </a:bodyPr>
          <a:lstStyle/>
          <a:p>
            <a:r>
              <a:rPr lang="fr-FR" b="1" dirty="0">
                <a:solidFill>
                  <a:srgbClr val="FF0000"/>
                </a:solidFill>
              </a:rPr>
              <a:t>4-2) </a:t>
            </a:r>
            <a:r>
              <a:rPr lang="fr-FR" b="1" i="1" dirty="0" err="1">
                <a:solidFill>
                  <a:srgbClr val="FF0000"/>
                </a:solidFill>
              </a:rPr>
              <a:t>AutoCloseable</a:t>
            </a:r>
            <a:r>
              <a:rPr lang="fr-FR" dirty="0"/>
              <a:t> </a:t>
            </a:r>
            <a:br>
              <a:rPr lang="fr-FR" dirty="0"/>
            </a:br>
            <a:r>
              <a:rPr lang="en-US" dirty="0"/>
              <a:t>That’s much better. Line 1 declares that the class implements the </a:t>
            </a:r>
            <a:r>
              <a:rPr lang="en-US" dirty="0" err="1"/>
              <a:t>AutoCloseable</a:t>
            </a:r>
            <a:r>
              <a:rPr lang="en-US" dirty="0"/>
              <a:t> interface. This interface requires a close() method to be implemented, which is done on lines 2–4. Now, line 6 is allowed. Java does know how to close a </a:t>
            </a:r>
            <a:r>
              <a:rPr lang="en-US" dirty="0" err="1"/>
              <a:t>TurkeyCage</a:t>
            </a:r>
            <a:r>
              <a:rPr lang="en-US" dirty="0"/>
              <a:t> object. All Java has to do is to call the close() method.</a:t>
            </a:r>
            <a:br>
              <a:rPr lang="en-US" dirty="0"/>
            </a:br>
            <a:r>
              <a:rPr lang="en-US" dirty="0"/>
              <a:t>The </a:t>
            </a:r>
            <a:r>
              <a:rPr lang="en-US" b="1" dirty="0" err="1">
                <a:solidFill>
                  <a:srgbClr val="0070C0"/>
                </a:solidFill>
              </a:rPr>
              <a:t>AutoCloseable</a:t>
            </a:r>
            <a:r>
              <a:rPr lang="en-US" dirty="0"/>
              <a:t> interface has only one method to implement:</a:t>
            </a:r>
            <a:br>
              <a:rPr lang="en-US" dirty="0"/>
            </a:br>
            <a:r>
              <a:rPr lang="en-US" b="1" dirty="0">
                <a:solidFill>
                  <a:srgbClr val="0070C0"/>
                </a:solidFill>
              </a:rPr>
              <a:t>public void close() throws Exception;</a:t>
            </a:r>
            <a:endParaRPr lang="fr-FR" b="1" dirty="0">
              <a:solidFill>
                <a:srgbClr val="FF000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49</a:t>
            </a:fld>
            <a:endParaRPr lang="fr-FR"/>
          </a:p>
        </p:txBody>
      </p:sp>
    </p:spTree>
    <p:extLst>
      <p:ext uri="{BB962C8B-B14F-4D97-AF65-F5344CB8AC3E}">
        <p14:creationId xmlns:p14="http://schemas.microsoft.com/office/powerpoint/2010/main" val="8296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As you can see, some of these are coding mistakes. Others are completely beyond your control. Your program can’t help it if the network connection goes down. What it can do is deal with the situation. </a:t>
            </a:r>
          </a:p>
          <a:p>
            <a:r>
              <a:rPr lang="en-US" dirty="0"/>
              <a:t>We will cover the key terms used with exceptions, syntax, and rules for working with exceptions. We will also let you know which exception classes you should be familiar with. </a:t>
            </a:r>
            <a:br>
              <a:rPr lang="en-US"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a:t>
            </a:fld>
            <a:endParaRPr lang="fr-FR"/>
          </a:p>
        </p:txBody>
      </p:sp>
    </p:spTree>
    <p:extLst>
      <p:ext uri="{BB962C8B-B14F-4D97-AF65-F5344CB8AC3E}">
        <p14:creationId xmlns:p14="http://schemas.microsoft.com/office/powerpoint/2010/main" val="5106166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667999" cy="3318936"/>
          </a:xfrm>
        </p:spPr>
        <p:txBody>
          <a:bodyPr>
            <a:normAutofit fontScale="85000" lnSpcReduction="20000"/>
          </a:bodyPr>
          <a:lstStyle/>
          <a:p>
            <a:r>
              <a:rPr lang="fr-FR" b="1" dirty="0">
                <a:solidFill>
                  <a:srgbClr val="FF0000"/>
                </a:solidFill>
              </a:rPr>
              <a:t>4-2) </a:t>
            </a:r>
            <a:r>
              <a:rPr lang="fr-FR" b="1" i="1" dirty="0" err="1">
                <a:solidFill>
                  <a:srgbClr val="FF0000"/>
                </a:solidFill>
              </a:rPr>
              <a:t>AutoCloseable</a:t>
            </a:r>
            <a:r>
              <a:rPr lang="fr-FR" dirty="0"/>
              <a:t> </a:t>
            </a:r>
            <a:br>
              <a:rPr lang="fr-FR" dirty="0"/>
            </a:br>
            <a:r>
              <a:rPr lang="en-US" dirty="0"/>
              <a:t>Do you see any problems with it? </a:t>
            </a:r>
            <a:br>
              <a:rPr lang="en-US" dirty="0"/>
            </a:br>
            <a:r>
              <a:rPr lang="fr-FR" b="1" dirty="0">
                <a:solidFill>
                  <a:srgbClr val="0070C0"/>
                </a:solidFill>
              </a:rPr>
              <a:t>public class </a:t>
            </a:r>
            <a:r>
              <a:rPr lang="fr-FR" b="1" dirty="0" err="1">
                <a:solidFill>
                  <a:srgbClr val="0070C0"/>
                </a:solidFill>
              </a:rPr>
              <a:t>StuckTurkeyCage</a:t>
            </a:r>
            <a:r>
              <a:rPr lang="fr-FR" b="1" dirty="0">
                <a:solidFill>
                  <a:srgbClr val="0070C0"/>
                </a:solidFill>
              </a:rPr>
              <a:t> </a:t>
            </a:r>
            <a:r>
              <a:rPr lang="fr-FR" b="1" dirty="0" err="1">
                <a:solidFill>
                  <a:srgbClr val="0070C0"/>
                </a:solidFill>
              </a:rPr>
              <a:t>implements</a:t>
            </a:r>
            <a:r>
              <a:rPr lang="fr-FR" b="1" dirty="0">
                <a:solidFill>
                  <a:srgbClr val="0070C0"/>
                </a:solidFill>
              </a:rPr>
              <a:t> </a:t>
            </a:r>
            <a:r>
              <a:rPr lang="fr-FR" b="1" dirty="0" err="1">
                <a:solidFill>
                  <a:srgbClr val="0070C0"/>
                </a:solidFill>
              </a:rPr>
              <a:t>AutoCloseable</a:t>
            </a:r>
            <a:r>
              <a:rPr lang="fr-FR" b="1" dirty="0">
                <a:solidFill>
                  <a:srgbClr val="0070C0"/>
                </a:solidFill>
              </a:rPr>
              <a:t> {</a:t>
            </a:r>
            <a:br>
              <a:rPr lang="fr-FR" b="1" dirty="0">
                <a:solidFill>
                  <a:srgbClr val="0070C0"/>
                </a:solidFill>
              </a:rPr>
            </a:br>
            <a:r>
              <a:rPr lang="fr-FR" b="1" dirty="0">
                <a:solidFill>
                  <a:srgbClr val="0070C0"/>
                </a:solidFill>
              </a:rPr>
              <a:t>public </a:t>
            </a:r>
            <a:r>
              <a:rPr lang="fr-FR" b="1" dirty="0" err="1">
                <a:solidFill>
                  <a:srgbClr val="0070C0"/>
                </a:solidFill>
              </a:rPr>
              <a:t>void</a:t>
            </a:r>
            <a:r>
              <a:rPr lang="fr-FR" b="1" dirty="0">
                <a:solidFill>
                  <a:srgbClr val="0070C0"/>
                </a:solidFill>
              </a:rPr>
              <a:t> close() </a:t>
            </a:r>
            <a:r>
              <a:rPr lang="fr-FR" b="1" dirty="0" err="1">
                <a:solidFill>
                  <a:srgbClr val="0070C0"/>
                </a:solidFill>
              </a:rPr>
              <a:t>throws</a:t>
            </a:r>
            <a:r>
              <a:rPr lang="fr-FR" b="1" dirty="0">
                <a:solidFill>
                  <a:srgbClr val="0070C0"/>
                </a:solidFill>
              </a:rPr>
              <a:t> Exception {</a:t>
            </a:r>
            <a:br>
              <a:rPr lang="fr-FR" b="1" dirty="0">
                <a:solidFill>
                  <a:srgbClr val="0070C0"/>
                </a:solidFill>
              </a:rPr>
            </a:br>
            <a:r>
              <a:rPr lang="fr-FR" b="1" dirty="0" err="1">
                <a:solidFill>
                  <a:srgbClr val="0070C0"/>
                </a:solidFill>
              </a:rPr>
              <a:t>throw</a:t>
            </a:r>
            <a:r>
              <a:rPr lang="fr-FR" b="1" dirty="0">
                <a:solidFill>
                  <a:srgbClr val="0070C0"/>
                </a:solidFill>
              </a:rPr>
              <a:t> new Exception("Cage </a:t>
            </a:r>
            <a:r>
              <a:rPr lang="fr-FR" b="1" dirty="0" err="1">
                <a:solidFill>
                  <a:srgbClr val="0070C0"/>
                </a:solidFill>
              </a:rPr>
              <a:t>door</a:t>
            </a:r>
            <a:r>
              <a:rPr lang="fr-FR" b="1" dirty="0">
                <a:solidFill>
                  <a:srgbClr val="0070C0"/>
                </a:solidFill>
              </a:rPr>
              <a:t> </a:t>
            </a:r>
            <a:r>
              <a:rPr lang="fr-FR" b="1" dirty="0" err="1">
                <a:solidFill>
                  <a:srgbClr val="0070C0"/>
                </a:solidFill>
              </a:rPr>
              <a:t>does</a:t>
            </a:r>
            <a:r>
              <a:rPr lang="fr-FR" b="1" dirty="0">
                <a:solidFill>
                  <a:srgbClr val="0070C0"/>
                </a:solidFill>
              </a:rPr>
              <a:t> not close");</a:t>
            </a:r>
            <a:br>
              <a:rPr lang="fr-FR" b="1" dirty="0">
                <a:solidFill>
                  <a:srgbClr val="0070C0"/>
                </a:solidFill>
              </a:rPr>
            </a:br>
            <a:r>
              <a:rPr lang="fr-FR" b="1" dirty="0">
                <a:solidFill>
                  <a:srgbClr val="0070C0"/>
                </a:solidFill>
              </a:rPr>
              <a:t>}</a:t>
            </a:r>
            <a:br>
              <a:rPr lang="fr-FR" b="1" dirty="0">
                <a:solidFill>
                  <a:srgbClr val="0070C0"/>
                </a:solidFill>
              </a:rPr>
            </a:br>
            <a:r>
              <a:rPr lang="fr-FR" b="1" dirty="0">
                <a:solidFill>
                  <a:srgbClr val="0070C0"/>
                </a:solidFill>
              </a:rPr>
              <a:t>public </a:t>
            </a:r>
            <a:r>
              <a:rPr lang="fr-FR" b="1" dirty="0" err="1">
                <a:solidFill>
                  <a:srgbClr val="0070C0"/>
                </a:solidFill>
              </a:rPr>
              <a:t>static</a:t>
            </a:r>
            <a:r>
              <a:rPr lang="fr-FR" b="1" dirty="0">
                <a:solidFill>
                  <a:srgbClr val="0070C0"/>
                </a:solidFill>
              </a:rPr>
              <a:t> </a:t>
            </a:r>
            <a:r>
              <a:rPr lang="fr-FR" b="1" dirty="0" err="1">
                <a:solidFill>
                  <a:srgbClr val="0070C0"/>
                </a:solidFill>
              </a:rPr>
              <a:t>void</a:t>
            </a:r>
            <a:r>
              <a:rPr lang="fr-FR" b="1" dirty="0">
                <a:solidFill>
                  <a:srgbClr val="0070C0"/>
                </a:solidFill>
              </a:rPr>
              <a:t> main(String[] args) {</a:t>
            </a:r>
            <a:br>
              <a:rPr lang="fr-FR" b="1" dirty="0">
                <a:solidFill>
                  <a:srgbClr val="0070C0"/>
                </a:solidFill>
              </a:rPr>
            </a:br>
            <a:r>
              <a:rPr lang="fr-FR" b="1" dirty="0" err="1">
                <a:solidFill>
                  <a:srgbClr val="0070C0"/>
                </a:solidFill>
              </a:rPr>
              <a:t>try</a:t>
            </a:r>
            <a:r>
              <a:rPr lang="fr-FR" b="1" dirty="0">
                <a:solidFill>
                  <a:srgbClr val="0070C0"/>
                </a:solidFill>
              </a:rPr>
              <a:t> (</a:t>
            </a:r>
            <a:r>
              <a:rPr lang="fr-FR" b="1" dirty="0" err="1">
                <a:solidFill>
                  <a:srgbClr val="0070C0"/>
                </a:solidFill>
              </a:rPr>
              <a:t>StuckTurkeyCage</a:t>
            </a:r>
            <a:r>
              <a:rPr lang="fr-FR" b="1" dirty="0">
                <a:solidFill>
                  <a:srgbClr val="0070C0"/>
                </a:solidFill>
              </a:rPr>
              <a:t> t = new </a:t>
            </a:r>
            <a:r>
              <a:rPr lang="fr-FR" b="1" dirty="0" err="1">
                <a:solidFill>
                  <a:srgbClr val="0070C0"/>
                </a:solidFill>
              </a:rPr>
              <a:t>StuckTurkeyCage</a:t>
            </a:r>
            <a:r>
              <a:rPr lang="fr-FR" b="1" dirty="0">
                <a:solidFill>
                  <a:srgbClr val="0070C0"/>
                </a:solidFill>
              </a:rPr>
              <a:t>()) { // DOES NOT COMPILE</a:t>
            </a:r>
            <a:br>
              <a:rPr lang="fr-FR" b="1" dirty="0">
                <a:solidFill>
                  <a:srgbClr val="0070C0"/>
                </a:solidFill>
              </a:rPr>
            </a:br>
            <a:r>
              <a:rPr lang="fr-FR" b="1" dirty="0" err="1">
                <a:solidFill>
                  <a:srgbClr val="0070C0"/>
                </a:solidFill>
              </a:rPr>
              <a:t>System.out.println</a:t>
            </a:r>
            <a:r>
              <a:rPr lang="fr-FR" b="1" dirty="0">
                <a:solidFill>
                  <a:srgbClr val="0070C0"/>
                </a:solidFill>
              </a:rPr>
              <a:t>("put </a:t>
            </a:r>
            <a:r>
              <a:rPr lang="fr-FR" b="1" dirty="0" err="1">
                <a:solidFill>
                  <a:srgbClr val="0070C0"/>
                </a:solidFill>
              </a:rPr>
              <a:t>turkeys</a:t>
            </a:r>
            <a:r>
              <a:rPr lang="fr-FR" b="1" dirty="0">
                <a:solidFill>
                  <a:srgbClr val="0070C0"/>
                </a:solidFill>
              </a:rPr>
              <a:t> in");</a:t>
            </a:r>
            <a:br>
              <a:rPr lang="fr-FR" b="1" dirty="0">
                <a:solidFill>
                  <a:srgbClr val="0070C0"/>
                </a:solidFill>
              </a:rPr>
            </a:br>
            <a:r>
              <a:rPr lang="fr-FR" b="1" dirty="0">
                <a:solidFill>
                  <a:srgbClr val="0070C0"/>
                </a:solidFill>
              </a:rPr>
              <a:t>}</a:t>
            </a:r>
            <a:br>
              <a:rPr lang="fr-FR" b="1" dirty="0">
                <a:solidFill>
                  <a:srgbClr val="0070C0"/>
                </a:solidFill>
              </a:rPr>
            </a:br>
            <a:r>
              <a:rPr lang="fr-FR" b="1" dirty="0">
                <a:solidFill>
                  <a:srgbClr val="0070C0"/>
                </a:solidFill>
              </a:rPr>
              <a:t>}</a:t>
            </a:r>
            <a:br>
              <a:rPr lang="fr-FR" b="1" dirty="0">
                <a:solidFill>
                  <a:srgbClr val="0070C0"/>
                </a:solidFill>
              </a:rPr>
            </a:br>
            <a:r>
              <a:rPr lang="fr-FR" b="1" dirty="0">
                <a:solidFill>
                  <a:srgbClr val="0070C0"/>
                </a:solidFill>
              </a:rPr>
              <a:t>} </a:t>
            </a:r>
            <a:r>
              <a:rPr lang="fr-FR" dirty="0"/>
              <a:t/>
            </a:r>
            <a:br>
              <a:rPr lang="fr-FR" dirty="0"/>
            </a:br>
            <a:endParaRPr lang="fr-FR" b="1" dirty="0">
              <a:solidFill>
                <a:srgbClr val="FF000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50</a:t>
            </a:fld>
            <a:endParaRPr lang="fr-FR"/>
          </a:p>
        </p:txBody>
      </p:sp>
    </p:spTree>
    <p:extLst>
      <p:ext uri="{BB962C8B-B14F-4D97-AF65-F5344CB8AC3E}">
        <p14:creationId xmlns:p14="http://schemas.microsoft.com/office/powerpoint/2010/main" val="584524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667999" cy="3318936"/>
          </a:xfrm>
        </p:spPr>
        <p:txBody>
          <a:bodyPr>
            <a:normAutofit/>
          </a:bodyPr>
          <a:lstStyle/>
          <a:p>
            <a:r>
              <a:rPr lang="fr-FR" b="1" dirty="0">
                <a:solidFill>
                  <a:srgbClr val="FF0000"/>
                </a:solidFill>
              </a:rPr>
              <a:t>4-2) </a:t>
            </a:r>
            <a:r>
              <a:rPr lang="fr-FR" b="1" i="1" dirty="0" err="1">
                <a:solidFill>
                  <a:srgbClr val="FF0000"/>
                </a:solidFill>
              </a:rPr>
              <a:t>AutoCloseable</a:t>
            </a:r>
            <a:r>
              <a:rPr lang="fr-FR" dirty="0"/>
              <a:t> </a:t>
            </a:r>
            <a:br>
              <a:rPr lang="fr-FR" dirty="0"/>
            </a:br>
            <a:r>
              <a:rPr lang="en-US" dirty="0"/>
              <a:t>The try-with-resources statement throws a checked exception. And you know that</a:t>
            </a:r>
            <a:br>
              <a:rPr lang="en-US" dirty="0"/>
            </a:br>
            <a:r>
              <a:rPr lang="en-US" dirty="0"/>
              <a:t>checked exceptions need to be handled or declared. Tricky isn’t it? This is something that you need to watch for on the exam. If the main() method declared an Exception, this code would compile. </a:t>
            </a:r>
            <a:br>
              <a:rPr lang="en-US" dirty="0"/>
            </a:br>
            <a:endParaRPr lang="fr-FR" b="1" dirty="0">
              <a:solidFill>
                <a:srgbClr val="FF000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51</a:t>
            </a:fld>
            <a:endParaRPr lang="fr-FR"/>
          </a:p>
        </p:txBody>
      </p:sp>
    </p:spTree>
    <p:extLst>
      <p:ext uri="{BB962C8B-B14F-4D97-AF65-F5344CB8AC3E}">
        <p14:creationId xmlns:p14="http://schemas.microsoft.com/office/powerpoint/2010/main" val="2955842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667999" cy="3318936"/>
          </a:xfrm>
        </p:spPr>
        <p:txBody>
          <a:bodyPr>
            <a:normAutofit fontScale="92500"/>
          </a:bodyPr>
          <a:lstStyle/>
          <a:p>
            <a:r>
              <a:rPr lang="fr-FR" b="1" dirty="0">
                <a:solidFill>
                  <a:srgbClr val="FF0000"/>
                </a:solidFill>
              </a:rPr>
              <a:t>4-2) </a:t>
            </a:r>
            <a:r>
              <a:rPr lang="fr-FR" b="1" i="1" dirty="0" err="1">
                <a:solidFill>
                  <a:srgbClr val="FF0000"/>
                </a:solidFill>
              </a:rPr>
              <a:t>AutoCloseable</a:t>
            </a:r>
            <a:r>
              <a:rPr lang="fr-FR" dirty="0"/>
              <a:t> </a:t>
            </a:r>
            <a:br>
              <a:rPr lang="fr-FR" dirty="0"/>
            </a:br>
            <a:r>
              <a:rPr lang="en-US" dirty="0"/>
              <a:t>Java strongly recommends that close() </a:t>
            </a:r>
            <a:r>
              <a:rPr lang="en-US" b="1" dirty="0">
                <a:solidFill>
                  <a:srgbClr val="FF0000"/>
                </a:solidFill>
              </a:rPr>
              <a:t>not actually throw Exception</a:t>
            </a:r>
            <a:r>
              <a:rPr lang="en-US" dirty="0"/>
              <a:t>. It is better to</a:t>
            </a:r>
            <a:br>
              <a:rPr lang="en-US" dirty="0"/>
            </a:br>
            <a:r>
              <a:rPr lang="en-US" dirty="0"/>
              <a:t>throw a more specific exception. Java also recommends to make the </a:t>
            </a:r>
            <a:r>
              <a:rPr lang="en-US" b="1" dirty="0"/>
              <a:t>close() method</a:t>
            </a:r>
            <a:br>
              <a:rPr lang="en-US" b="1" dirty="0"/>
            </a:br>
            <a:r>
              <a:rPr lang="en-US" b="1" dirty="0"/>
              <a:t>idempotent</a:t>
            </a:r>
            <a:r>
              <a:rPr lang="en-US" dirty="0"/>
              <a:t>. </a:t>
            </a:r>
            <a:r>
              <a:rPr lang="en-US" i="1" dirty="0"/>
              <a:t>Idempotent </a:t>
            </a:r>
            <a:r>
              <a:rPr lang="en-US" dirty="0"/>
              <a:t>means that the method can called be multiple times without any</a:t>
            </a:r>
            <a:br>
              <a:rPr lang="en-US" dirty="0"/>
            </a:br>
            <a:r>
              <a:rPr lang="en-US" dirty="0"/>
              <a:t>side effects or undesirable behavior on subsequent runs. For example, it shouldn’t throw</a:t>
            </a:r>
            <a:br>
              <a:rPr lang="en-US" dirty="0"/>
            </a:br>
            <a:r>
              <a:rPr lang="en-US" dirty="0"/>
              <a:t>an exception the second time or change state or the like. Both these negative practices are</a:t>
            </a:r>
            <a:br>
              <a:rPr lang="en-US" dirty="0"/>
            </a:br>
            <a:r>
              <a:rPr lang="en-US" dirty="0"/>
              <a:t>allowed. They are merely discouraged </a:t>
            </a:r>
            <a:br>
              <a:rPr lang="en-US" dirty="0"/>
            </a:br>
            <a:r>
              <a:rPr lang="en-US" dirty="0"/>
              <a:t/>
            </a:r>
            <a:br>
              <a:rPr lang="en-US" dirty="0"/>
            </a:br>
            <a:endParaRPr lang="fr-FR" b="1" dirty="0">
              <a:solidFill>
                <a:srgbClr val="FF000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52</a:t>
            </a:fld>
            <a:endParaRPr lang="fr-FR"/>
          </a:p>
        </p:txBody>
      </p:sp>
    </p:spTree>
    <p:extLst>
      <p:ext uri="{BB962C8B-B14F-4D97-AF65-F5344CB8AC3E}">
        <p14:creationId xmlns:p14="http://schemas.microsoft.com/office/powerpoint/2010/main" val="4279944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667999" cy="3318936"/>
          </a:xfrm>
        </p:spPr>
        <p:txBody>
          <a:bodyPr>
            <a:normAutofit/>
          </a:bodyPr>
          <a:lstStyle/>
          <a:p>
            <a:r>
              <a:rPr lang="fr-FR" b="1" dirty="0">
                <a:solidFill>
                  <a:srgbClr val="FF0000"/>
                </a:solidFill>
              </a:rPr>
              <a:t>4-2) </a:t>
            </a:r>
            <a:r>
              <a:rPr lang="fr-FR" b="1" i="1" dirty="0" err="1">
                <a:solidFill>
                  <a:srgbClr val="FF0000"/>
                </a:solidFill>
              </a:rPr>
              <a:t>AutoCloseable</a:t>
            </a:r>
            <a:r>
              <a:rPr lang="fr-FR" dirty="0"/>
              <a:t> </a:t>
            </a:r>
            <a:br>
              <a:rPr lang="fr-FR" dirty="0"/>
            </a:br>
            <a:r>
              <a:rPr lang="en-US" dirty="0"/>
              <a:t/>
            </a:r>
            <a:br>
              <a:rPr lang="en-US" dirty="0"/>
            </a:br>
            <a:r>
              <a:rPr lang="en-US" dirty="0"/>
              <a:t/>
            </a:r>
            <a:br>
              <a:rPr lang="en-US" dirty="0"/>
            </a:br>
            <a:endParaRPr lang="fr-FR" b="1" dirty="0">
              <a:solidFill>
                <a:srgbClr val="FF000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53</a:t>
            </a:fld>
            <a:endParaRPr lang="fr-FR"/>
          </a:p>
        </p:txBody>
      </p:sp>
      <p:pic>
        <p:nvPicPr>
          <p:cNvPr id="7" name="Image 6">
            <a:extLst>
              <a:ext uri="{FF2B5EF4-FFF2-40B4-BE49-F238E27FC236}">
                <a16:creationId xmlns="" xmlns:a16="http://schemas.microsoft.com/office/drawing/2014/main" id="{E821ED99-AAAE-4CA0-9F02-B97B6F0FC499}"/>
              </a:ext>
            </a:extLst>
          </p:cNvPr>
          <p:cNvPicPr>
            <a:picLocks noChangeAspect="1"/>
          </p:cNvPicPr>
          <p:nvPr/>
        </p:nvPicPr>
        <p:blipFill>
          <a:blip r:embed="rId2"/>
          <a:stretch>
            <a:fillRect/>
          </a:stretch>
        </p:blipFill>
        <p:spPr>
          <a:xfrm>
            <a:off x="4806313" y="2556932"/>
            <a:ext cx="5288659" cy="3691468"/>
          </a:xfrm>
          <a:prstGeom prst="rect">
            <a:avLst/>
          </a:prstGeom>
        </p:spPr>
      </p:pic>
      <p:sp>
        <p:nvSpPr>
          <p:cNvPr id="8" name="ZoneTexte 7">
            <a:extLst>
              <a:ext uri="{FF2B5EF4-FFF2-40B4-BE49-F238E27FC236}">
                <a16:creationId xmlns="" xmlns:a16="http://schemas.microsoft.com/office/drawing/2014/main" id="{B809FB32-2BA5-4DC8-9CD2-CEA671ECA705}"/>
              </a:ext>
            </a:extLst>
          </p:cNvPr>
          <p:cNvSpPr txBox="1"/>
          <p:nvPr/>
        </p:nvSpPr>
        <p:spPr>
          <a:xfrm>
            <a:off x="1036471" y="3279340"/>
            <a:ext cx="3510913" cy="2585323"/>
          </a:xfrm>
          <a:prstGeom prst="rect">
            <a:avLst/>
          </a:prstGeom>
          <a:noFill/>
        </p:spPr>
        <p:txBody>
          <a:bodyPr wrap="square" rtlCol="0">
            <a:spAutoFit/>
          </a:bodyPr>
          <a:lstStyle/>
          <a:p>
            <a:r>
              <a:rPr lang="en-US" dirty="0"/>
              <a:t>Example One is the best implementation. </a:t>
            </a:r>
            <a:r>
              <a:rPr lang="en-US" dirty="0" err="1"/>
              <a:t>ExampleTwo</a:t>
            </a:r>
            <a:r>
              <a:rPr lang="en-US" dirty="0"/>
              <a:t> throws Exception rather than</a:t>
            </a:r>
            <a:br>
              <a:rPr lang="en-US" dirty="0"/>
            </a:br>
            <a:r>
              <a:rPr lang="en-US" dirty="0"/>
              <a:t>a more </a:t>
            </a:r>
            <a:r>
              <a:rPr lang="en-US" dirty="0" err="1"/>
              <a:t>specifc</a:t>
            </a:r>
            <a:r>
              <a:rPr lang="en-US" dirty="0"/>
              <a:t> subclass, which is not recommended. </a:t>
            </a:r>
            <a:r>
              <a:rPr lang="en-US" dirty="0" err="1"/>
              <a:t>ExampleThree</a:t>
            </a:r>
            <a:r>
              <a:rPr lang="en-US" dirty="0"/>
              <a:t> has a side effect. It changes the state of a variable. Side effects are not recommended. </a:t>
            </a:r>
            <a:br>
              <a:rPr lang="en-US" dirty="0"/>
            </a:br>
            <a:endParaRPr lang="fr-FR" dirty="0"/>
          </a:p>
        </p:txBody>
      </p:sp>
    </p:spTree>
    <p:extLst>
      <p:ext uri="{BB962C8B-B14F-4D97-AF65-F5344CB8AC3E}">
        <p14:creationId xmlns:p14="http://schemas.microsoft.com/office/powerpoint/2010/main" val="2461271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dirty="0"/>
              <a:t>The following shows how we can catch an exception thrown by close(). </a:t>
            </a:r>
            <a:br>
              <a:rPr lang="en-US" dirty="0"/>
            </a:br>
            <a:r>
              <a:rPr lang="fr-FR" dirty="0"/>
              <a:t/>
            </a:r>
            <a:br>
              <a:rPr lang="fr-FR" dirty="0"/>
            </a:br>
            <a:r>
              <a:rPr lang="fr-FR" dirty="0"/>
              <a:t/>
            </a:r>
            <a:br>
              <a:rPr lang="fr-FR" dirty="0"/>
            </a:br>
            <a:r>
              <a:rPr lang="fr-FR" dirty="0"/>
              <a:t/>
            </a:r>
            <a:br>
              <a:rPr lang="fr-FR" dirty="0"/>
            </a:br>
            <a:r>
              <a:rPr lang="fr-FR" dirty="0"/>
              <a:t/>
            </a:r>
            <a:br>
              <a:rPr lang="fr-FR"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54</a:t>
            </a:fld>
            <a:endParaRPr lang="fr-FR"/>
          </a:p>
        </p:txBody>
      </p:sp>
      <p:pic>
        <p:nvPicPr>
          <p:cNvPr id="7" name="Image 6">
            <a:extLst>
              <a:ext uri="{FF2B5EF4-FFF2-40B4-BE49-F238E27FC236}">
                <a16:creationId xmlns="" xmlns:a16="http://schemas.microsoft.com/office/drawing/2014/main" id="{B2D2FC60-DB3A-4993-BA7F-C7011D8DB1B6}"/>
              </a:ext>
            </a:extLst>
          </p:cNvPr>
          <p:cNvPicPr>
            <a:picLocks noChangeAspect="1"/>
          </p:cNvPicPr>
          <p:nvPr/>
        </p:nvPicPr>
        <p:blipFill>
          <a:blip r:embed="rId2"/>
          <a:stretch>
            <a:fillRect/>
          </a:stretch>
        </p:blipFill>
        <p:spPr>
          <a:xfrm>
            <a:off x="3924300" y="3429000"/>
            <a:ext cx="5433060" cy="2607533"/>
          </a:xfrm>
          <a:prstGeom prst="rect">
            <a:avLst/>
          </a:prstGeom>
        </p:spPr>
      </p:pic>
    </p:spTree>
    <p:extLst>
      <p:ext uri="{BB962C8B-B14F-4D97-AF65-F5344CB8AC3E}">
        <p14:creationId xmlns:p14="http://schemas.microsoft.com/office/powerpoint/2010/main" val="3033831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10000"/>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dirty="0"/>
              <a:t>What happens if the try block also throws an exception?</a:t>
            </a:r>
            <a:br>
              <a:rPr lang="en-US" dirty="0"/>
            </a:br>
            <a:r>
              <a:rPr lang="en-US" dirty="0"/>
              <a:t>Java 7 added a way to accumulate exceptions. When multiple exceptions are thrown, all but the first (</a:t>
            </a:r>
            <a:r>
              <a:rPr lang="en-US" b="1" i="1" dirty="0" err="1">
                <a:solidFill>
                  <a:srgbClr val="FF0000"/>
                </a:solidFill>
              </a:rPr>
              <a:t>toutes</a:t>
            </a:r>
            <a:r>
              <a:rPr lang="en-US" b="1" i="1" dirty="0">
                <a:solidFill>
                  <a:srgbClr val="FF0000"/>
                </a:solidFill>
              </a:rPr>
              <a:t> </a:t>
            </a:r>
            <a:r>
              <a:rPr lang="en-US" b="1" i="1" dirty="0" err="1">
                <a:solidFill>
                  <a:srgbClr val="FF0000"/>
                </a:solidFill>
              </a:rPr>
              <a:t>sauf</a:t>
            </a:r>
            <a:r>
              <a:rPr lang="en-US" b="1" i="1" dirty="0">
                <a:solidFill>
                  <a:srgbClr val="FF0000"/>
                </a:solidFill>
              </a:rPr>
              <a:t> la première</a:t>
            </a:r>
            <a:r>
              <a:rPr lang="en-US" dirty="0"/>
              <a:t>)are called </a:t>
            </a:r>
            <a:r>
              <a:rPr lang="en-US" b="1" i="1" dirty="0">
                <a:solidFill>
                  <a:srgbClr val="FF0000"/>
                </a:solidFill>
              </a:rPr>
              <a:t>suppressed exceptions</a:t>
            </a:r>
            <a:r>
              <a:rPr lang="en-US" b="1" dirty="0">
                <a:solidFill>
                  <a:srgbClr val="FF0000"/>
                </a:solidFill>
              </a:rPr>
              <a:t>. </a:t>
            </a:r>
            <a:r>
              <a:rPr lang="en-US" dirty="0"/>
              <a:t/>
            </a:r>
            <a:br>
              <a:rPr lang="en-US" dirty="0"/>
            </a:br>
            <a:r>
              <a:rPr lang="en-US" dirty="0"/>
              <a:t/>
            </a:r>
            <a:br>
              <a:rPr lang="en-US" dirty="0"/>
            </a:br>
            <a:r>
              <a:rPr lang="fr-FR" dirty="0"/>
              <a:t/>
            </a:r>
            <a:br>
              <a:rPr lang="fr-FR" dirty="0"/>
            </a:br>
            <a:r>
              <a:rPr lang="fr-FR" dirty="0"/>
              <a:t/>
            </a:r>
            <a:br>
              <a:rPr lang="fr-FR" dirty="0"/>
            </a:br>
            <a:r>
              <a:rPr lang="fr-FR" dirty="0"/>
              <a:t/>
            </a:r>
            <a:br>
              <a:rPr lang="fr-FR" dirty="0"/>
            </a:br>
            <a:r>
              <a:rPr lang="fr-FR" dirty="0"/>
              <a:t/>
            </a:r>
            <a:br>
              <a:rPr lang="fr-FR"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55</a:t>
            </a:fld>
            <a:endParaRPr lang="fr-FR"/>
          </a:p>
        </p:txBody>
      </p:sp>
      <p:pic>
        <p:nvPicPr>
          <p:cNvPr id="8" name="Image 7">
            <a:extLst>
              <a:ext uri="{FF2B5EF4-FFF2-40B4-BE49-F238E27FC236}">
                <a16:creationId xmlns="" xmlns:a16="http://schemas.microsoft.com/office/drawing/2014/main" id="{1389A72E-BA0D-43BD-91E3-D71F839C683F}"/>
              </a:ext>
            </a:extLst>
          </p:cNvPr>
          <p:cNvPicPr>
            <a:picLocks noChangeAspect="1"/>
          </p:cNvPicPr>
          <p:nvPr/>
        </p:nvPicPr>
        <p:blipFill>
          <a:blip r:embed="rId2"/>
          <a:stretch>
            <a:fillRect/>
          </a:stretch>
        </p:blipFill>
        <p:spPr>
          <a:xfrm>
            <a:off x="2902266" y="4142318"/>
            <a:ext cx="5534025" cy="1733550"/>
          </a:xfrm>
          <a:prstGeom prst="rect">
            <a:avLst/>
          </a:prstGeom>
        </p:spPr>
      </p:pic>
    </p:spTree>
    <p:extLst>
      <p:ext uri="{BB962C8B-B14F-4D97-AF65-F5344CB8AC3E}">
        <p14:creationId xmlns:p14="http://schemas.microsoft.com/office/powerpoint/2010/main" val="1004633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lnSpcReduction="20000"/>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dirty="0"/>
              <a:t>Line 16 throws the primary exception. At this point, the try clause ends and Java automatically calls the close() method. It throws an </a:t>
            </a:r>
            <a:r>
              <a:rPr lang="en-US" dirty="0" err="1"/>
              <a:t>IllegalStateException</a:t>
            </a:r>
            <a:r>
              <a:rPr lang="en-US" dirty="0"/>
              <a:t>, which is added as a suppressed exception. Then line 17 catches the primary exception. Line 18 prints the message for the primary exception. Line 19 loops through the one suppressed exception and line 20 prints it out. </a:t>
            </a:r>
          </a:p>
          <a:p>
            <a:r>
              <a:rPr lang="en-US" dirty="0"/>
              <a:t>The output is caught: </a:t>
            </a:r>
            <a:r>
              <a:rPr lang="en-US" dirty="0">
                <a:solidFill>
                  <a:srgbClr val="FF0000"/>
                </a:solidFill>
              </a:rPr>
              <a:t>turkeys ran off</a:t>
            </a:r>
            <a:r>
              <a:rPr lang="en-US" dirty="0"/>
              <a:t/>
            </a:r>
            <a:br>
              <a:rPr lang="en-US" dirty="0"/>
            </a:br>
            <a:r>
              <a:rPr lang="en-US" dirty="0"/>
              <a:t>					      </a:t>
            </a:r>
            <a:r>
              <a:rPr lang="en-US" dirty="0">
                <a:solidFill>
                  <a:srgbClr val="FF0000"/>
                </a:solidFill>
              </a:rPr>
              <a:t>Cage door does not close </a:t>
            </a:r>
          </a:p>
          <a:p>
            <a:r>
              <a:rPr lang="en-US" b="1" dirty="0">
                <a:solidFill>
                  <a:srgbClr val="0070C0"/>
                </a:solidFill>
              </a:rPr>
              <a:t>Keep in mind that the catch block looks for matches on the primary exception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56</a:t>
            </a:fld>
            <a:endParaRPr lang="fr-FR"/>
          </a:p>
        </p:txBody>
      </p:sp>
    </p:spTree>
    <p:extLst>
      <p:ext uri="{BB962C8B-B14F-4D97-AF65-F5344CB8AC3E}">
        <p14:creationId xmlns:p14="http://schemas.microsoft.com/office/powerpoint/2010/main" val="251646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fr-FR" dirty="0" err="1"/>
              <a:t>What</a:t>
            </a:r>
            <a:r>
              <a:rPr lang="fr-FR" dirty="0"/>
              <a:t> do </a:t>
            </a:r>
            <a:r>
              <a:rPr lang="fr-FR" dirty="0" err="1"/>
              <a:t>you</a:t>
            </a:r>
            <a:r>
              <a:rPr lang="fr-FR" dirty="0"/>
              <a:t> </a:t>
            </a:r>
            <a:r>
              <a:rPr lang="fr-FR" dirty="0" err="1"/>
              <a:t>think</a:t>
            </a:r>
            <a:r>
              <a:rPr lang="fr-FR" dirty="0"/>
              <a:t> </a:t>
            </a:r>
            <a:r>
              <a:rPr lang="fr-FR" dirty="0" err="1"/>
              <a:t>this</a:t>
            </a:r>
            <a:r>
              <a:rPr lang="fr-FR" dirty="0"/>
              <a:t> code </a:t>
            </a:r>
            <a:r>
              <a:rPr lang="fr-FR" dirty="0" err="1"/>
              <a:t>prints</a:t>
            </a:r>
            <a:r>
              <a:rPr lang="fr-FR" dirty="0"/>
              <a:t>?</a:t>
            </a:r>
            <a:br>
              <a:rPr lang="fr-FR" dirty="0"/>
            </a:br>
            <a:r>
              <a:rPr lang="fr-FR" dirty="0"/>
              <a:t>22: </a:t>
            </a:r>
            <a:r>
              <a:rPr lang="fr-FR" dirty="0" err="1"/>
              <a:t>try</a:t>
            </a:r>
            <a:r>
              <a:rPr lang="fr-FR" dirty="0"/>
              <a:t> (</a:t>
            </a:r>
            <a:r>
              <a:rPr lang="fr-FR" dirty="0" err="1"/>
              <a:t>JammedTurkeyCage</a:t>
            </a:r>
            <a:r>
              <a:rPr lang="fr-FR" dirty="0"/>
              <a:t> t = new </a:t>
            </a:r>
            <a:r>
              <a:rPr lang="fr-FR" dirty="0" err="1"/>
              <a:t>JammedTurkeyCage</a:t>
            </a:r>
            <a:r>
              <a:rPr lang="fr-FR" dirty="0"/>
              <a:t>()) {</a:t>
            </a:r>
            <a:br>
              <a:rPr lang="fr-FR" dirty="0"/>
            </a:br>
            <a:r>
              <a:rPr lang="fr-FR" dirty="0"/>
              <a:t>23: </a:t>
            </a:r>
            <a:r>
              <a:rPr lang="fr-FR" dirty="0" err="1"/>
              <a:t>throw</a:t>
            </a:r>
            <a:r>
              <a:rPr lang="fr-FR" dirty="0"/>
              <a:t> new </a:t>
            </a:r>
            <a:r>
              <a:rPr lang="fr-FR" dirty="0" err="1"/>
              <a:t>RuntimeException</a:t>
            </a:r>
            <a:r>
              <a:rPr lang="fr-FR" dirty="0"/>
              <a:t>("</a:t>
            </a:r>
            <a:r>
              <a:rPr lang="fr-FR" dirty="0" err="1"/>
              <a:t>turkeys</a:t>
            </a:r>
            <a:r>
              <a:rPr lang="fr-FR" dirty="0"/>
              <a:t> </a:t>
            </a:r>
            <a:r>
              <a:rPr lang="fr-FR" dirty="0" err="1"/>
              <a:t>ran</a:t>
            </a:r>
            <a:r>
              <a:rPr lang="fr-FR" dirty="0"/>
              <a:t> off");</a:t>
            </a:r>
            <a:br>
              <a:rPr lang="fr-FR" dirty="0"/>
            </a:br>
            <a:r>
              <a:rPr lang="fr-FR" dirty="0"/>
              <a:t>24: } catch (</a:t>
            </a:r>
            <a:r>
              <a:rPr lang="fr-FR" dirty="0" err="1"/>
              <a:t>IllegalStateException</a:t>
            </a:r>
            <a:r>
              <a:rPr lang="fr-FR" dirty="0"/>
              <a:t> e) {</a:t>
            </a:r>
            <a:br>
              <a:rPr lang="fr-FR" dirty="0"/>
            </a:br>
            <a:r>
              <a:rPr lang="fr-FR" dirty="0"/>
              <a:t>25: </a:t>
            </a:r>
            <a:r>
              <a:rPr lang="fr-FR" dirty="0" err="1"/>
              <a:t>System.out.println</a:t>
            </a:r>
            <a:r>
              <a:rPr lang="fr-FR" dirty="0"/>
              <a:t>("</a:t>
            </a:r>
            <a:r>
              <a:rPr lang="fr-FR" dirty="0" err="1"/>
              <a:t>caught</a:t>
            </a:r>
            <a:r>
              <a:rPr lang="fr-FR" dirty="0"/>
              <a:t>: " + </a:t>
            </a:r>
            <a:r>
              <a:rPr lang="fr-FR" dirty="0" err="1"/>
              <a:t>e.getMessage</a:t>
            </a:r>
            <a:r>
              <a:rPr lang="fr-FR" dirty="0"/>
              <a:t>());</a:t>
            </a:r>
            <a:br>
              <a:rPr lang="fr-FR" dirty="0"/>
            </a:br>
            <a:r>
              <a:rPr lang="fr-FR" dirty="0"/>
              <a:t>26: } </a:t>
            </a:r>
            <a:br>
              <a:rPr lang="fr-FR"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57</a:t>
            </a:fld>
            <a:endParaRPr lang="fr-FR"/>
          </a:p>
        </p:txBody>
      </p:sp>
    </p:spTree>
    <p:extLst>
      <p:ext uri="{BB962C8B-B14F-4D97-AF65-F5344CB8AC3E}">
        <p14:creationId xmlns:p14="http://schemas.microsoft.com/office/powerpoint/2010/main" val="1514330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dirty="0"/>
              <a:t>The primary exception is a </a:t>
            </a:r>
            <a:r>
              <a:rPr lang="en-US" dirty="0" err="1"/>
              <a:t>RuntimeException</a:t>
            </a:r>
            <a:r>
              <a:rPr lang="en-US" dirty="0"/>
              <a:t>. Since this does not match</a:t>
            </a:r>
            <a:br>
              <a:rPr lang="en-US" dirty="0"/>
            </a:br>
            <a:r>
              <a:rPr lang="en-US" dirty="0"/>
              <a:t>the catch clause, the exception is thrown to the caller. Eventually the main method would output something like the following:</a:t>
            </a:r>
            <a:br>
              <a:rPr lang="en-US" dirty="0"/>
            </a:br>
            <a:r>
              <a:rPr lang="en-US" dirty="0"/>
              <a:t>Exception in thread "main" </a:t>
            </a:r>
            <a:r>
              <a:rPr lang="en-US" dirty="0" err="1"/>
              <a:t>java.lang.RuntimeException</a:t>
            </a:r>
            <a:r>
              <a:rPr lang="en-US" dirty="0"/>
              <a:t>: </a:t>
            </a:r>
            <a:r>
              <a:rPr lang="en-US" b="1" dirty="0"/>
              <a:t>turkeys ran off</a:t>
            </a:r>
            <a:br>
              <a:rPr lang="en-US" b="1" dirty="0"/>
            </a:br>
            <a:r>
              <a:rPr lang="en-US" dirty="0" err="1"/>
              <a:t>atJammedTurkeyCage.main</a:t>
            </a:r>
            <a:r>
              <a:rPr lang="en-US" dirty="0"/>
              <a:t>(JammedTurkeyCage.java:20)</a:t>
            </a:r>
            <a:br>
              <a:rPr lang="en-US" dirty="0"/>
            </a:br>
            <a:r>
              <a:rPr lang="en-US" dirty="0"/>
              <a:t>Suppressed: </a:t>
            </a:r>
            <a:r>
              <a:rPr lang="en-US" dirty="0" err="1"/>
              <a:t>java.lang.IllegalStateException</a:t>
            </a:r>
            <a:r>
              <a:rPr lang="en-US" dirty="0"/>
              <a:t>: </a:t>
            </a:r>
            <a:r>
              <a:rPr lang="en-US" b="1" dirty="0"/>
              <a:t>Cage door does not close</a:t>
            </a:r>
            <a:r>
              <a:rPr lang="en-US" dirty="0"/>
              <a:t> </a:t>
            </a:r>
            <a:br>
              <a:rPr lang="en-US" dirty="0"/>
            </a:br>
            <a:r>
              <a:rPr lang="fr-FR" dirty="0" err="1"/>
              <a:t>atJammedTurkeyCage.close</a:t>
            </a:r>
            <a:r>
              <a:rPr lang="fr-FR" dirty="0"/>
              <a:t>(JammedTurkeyCage.java:5)</a:t>
            </a:r>
            <a:br>
              <a:rPr lang="fr-FR" dirty="0"/>
            </a:br>
            <a:r>
              <a:rPr lang="fr-FR" dirty="0" err="1"/>
              <a:t>atJammedTurkeyCage.main</a:t>
            </a:r>
            <a:r>
              <a:rPr lang="fr-FR" dirty="0"/>
              <a:t>(JammedTurkeyCage.java:21) </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58</a:t>
            </a:fld>
            <a:endParaRPr lang="fr-FR"/>
          </a:p>
        </p:txBody>
      </p:sp>
    </p:spTree>
    <p:extLst>
      <p:ext uri="{BB962C8B-B14F-4D97-AF65-F5344CB8AC3E}">
        <p14:creationId xmlns:p14="http://schemas.microsoft.com/office/powerpoint/2010/main" val="37357253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dirty="0"/>
              <a:t>Java remembers the suppressed exceptions that go with a primary exception even if we don’t handle them in the code. Now let’s look at what happens if two exceptions are thrown while closing resources: </a:t>
            </a:r>
            <a:br>
              <a:rPr lang="en-US"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59</a:t>
            </a:fld>
            <a:endParaRPr lang="fr-FR"/>
          </a:p>
        </p:txBody>
      </p:sp>
      <p:pic>
        <p:nvPicPr>
          <p:cNvPr id="7" name="Image 6">
            <a:extLst>
              <a:ext uri="{FF2B5EF4-FFF2-40B4-BE49-F238E27FC236}">
                <a16:creationId xmlns="" xmlns:a16="http://schemas.microsoft.com/office/drawing/2014/main" id="{11214621-50C3-4F24-A955-4BC7233B76F3}"/>
              </a:ext>
            </a:extLst>
          </p:cNvPr>
          <p:cNvPicPr>
            <a:picLocks noChangeAspect="1"/>
          </p:cNvPicPr>
          <p:nvPr/>
        </p:nvPicPr>
        <p:blipFill>
          <a:blip r:embed="rId2"/>
          <a:stretch>
            <a:fillRect/>
          </a:stretch>
        </p:blipFill>
        <p:spPr>
          <a:xfrm>
            <a:off x="3514500" y="4027805"/>
            <a:ext cx="5438775" cy="1971675"/>
          </a:xfrm>
          <a:prstGeom prst="rect">
            <a:avLst/>
          </a:prstGeom>
        </p:spPr>
      </p:pic>
    </p:spTree>
    <p:extLst>
      <p:ext uri="{BB962C8B-B14F-4D97-AF65-F5344CB8AC3E}">
        <p14:creationId xmlns:p14="http://schemas.microsoft.com/office/powerpoint/2010/main" val="413942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1-1)Exceptions </a:t>
            </a:r>
            <a:r>
              <a:rPr lang="fr-FR" b="1" dirty="0" err="1">
                <a:solidFill>
                  <a:srgbClr val="FF0000"/>
                </a:solidFill>
              </a:rPr>
              <a:t>Terminology</a:t>
            </a:r>
            <a:r>
              <a:rPr lang="fr-FR" sz="2800" dirty="0">
                <a:solidFill>
                  <a:srgbClr val="FF0000"/>
                </a:solidFill>
              </a:rPr>
              <a:t> </a:t>
            </a:r>
            <a:r>
              <a:rPr lang="fr-FR" sz="2800" dirty="0"/>
              <a:t/>
            </a:r>
            <a:br>
              <a:rPr lang="fr-FR" sz="2800" dirty="0"/>
            </a:br>
            <a:r>
              <a:rPr lang="en-US" dirty="0"/>
              <a:t>An </a:t>
            </a:r>
            <a:r>
              <a:rPr lang="en-US" b="1" i="1" dirty="0">
                <a:solidFill>
                  <a:srgbClr val="0070C0"/>
                </a:solidFill>
              </a:rPr>
              <a:t>exception</a:t>
            </a:r>
            <a:r>
              <a:rPr lang="en-US" i="1" dirty="0"/>
              <a:t> </a:t>
            </a:r>
            <a:r>
              <a:rPr lang="en-US" dirty="0"/>
              <a:t>is Java’s way of saying, “I give up. I don’t know what to do right now. You deal with it.”</a:t>
            </a:r>
            <a:r>
              <a:rPr lang="en-US" sz="2800" dirty="0"/>
              <a:t> </a:t>
            </a:r>
            <a:br>
              <a:rPr lang="en-US" sz="2800" dirty="0"/>
            </a:br>
            <a:r>
              <a:rPr lang="en-US" sz="2800" dirty="0"/>
              <a:t/>
            </a:r>
            <a:br>
              <a:rPr lang="en-US" sz="2800"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a:t>
            </a:fld>
            <a:endParaRPr lang="fr-FR"/>
          </a:p>
        </p:txBody>
      </p:sp>
    </p:spTree>
    <p:extLst>
      <p:ext uri="{BB962C8B-B14F-4D97-AF65-F5344CB8AC3E}">
        <p14:creationId xmlns:p14="http://schemas.microsoft.com/office/powerpoint/2010/main" val="1000775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dirty="0"/>
              <a:t>On line 29, the turkeys enter the cages without exception. Then Java tries to close both cages automatically. t2 is closed first, since Java closes resources in the reverse order from which it created them. This throws an exception. </a:t>
            </a:r>
          </a:p>
          <a:p>
            <a:r>
              <a:rPr lang="en-US" dirty="0"/>
              <a:t>Since it is the first exception to occur,</a:t>
            </a:r>
            <a:br>
              <a:rPr lang="en-US" dirty="0"/>
            </a:br>
            <a:r>
              <a:rPr lang="en-US" dirty="0"/>
              <a:t>it becomes the primary exception. </a:t>
            </a:r>
          </a:p>
          <a:p>
            <a:r>
              <a:rPr lang="en-US" dirty="0"/>
              <a:t>Then t1 is closed. Since an exception has already been thrown, this one becomes a suppressed exception. The output is</a:t>
            </a: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60</a:t>
            </a:fld>
            <a:endParaRPr lang="fr-FR"/>
          </a:p>
        </p:txBody>
      </p:sp>
      <p:pic>
        <p:nvPicPr>
          <p:cNvPr id="8" name="Image 7">
            <a:extLst>
              <a:ext uri="{FF2B5EF4-FFF2-40B4-BE49-F238E27FC236}">
                <a16:creationId xmlns="" xmlns:a16="http://schemas.microsoft.com/office/drawing/2014/main" id="{FDA792FE-D8ED-4E6A-A53F-C05E08B7891B}"/>
              </a:ext>
            </a:extLst>
          </p:cNvPr>
          <p:cNvPicPr>
            <a:picLocks noChangeAspect="1"/>
          </p:cNvPicPr>
          <p:nvPr/>
        </p:nvPicPr>
        <p:blipFill>
          <a:blip r:embed="rId2"/>
          <a:stretch>
            <a:fillRect/>
          </a:stretch>
        </p:blipFill>
        <p:spPr>
          <a:xfrm>
            <a:off x="7304669" y="5498849"/>
            <a:ext cx="2172932" cy="570059"/>
          </a:xfrm>
          <a:prstGeom prst="rect">
            <a:avLst/>
          </a:prstGeom>
        </p:spPr>
      </p:pic>
    </p:spTree>
    <p:extLst>
      <p:ext uri="{BB962C8B-B14F-4D97-AF65-F5344CB8AC3E}">
        <p14:creationId xmlns:p14="http://schemas.microsoft.com/office/powerpoint/2010/main" val="573835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b="1" dirty="0">
                <a:solidFill>
                  <a:srgbClr val="0070C0"/>
                </a:solidFill>
              </a:rPr>
              <a:t>Finally, keep in mind that suppressed exceptions apply only to exceptions thrown in the </a:t>
            </a:r>
            <a:r>
              <a:rPr lang="en-US" b="1" dirty="0">
                <a:solidFill>
                  <a:srgbClr val="FF0000"/>
                </a:solidFill>
              </a:rPr>
              <a:t>try</a:t>
            </a:r>
            <a:r>
              <a:rPr lang="en-US" b="1" dirty="0">
                <a:solidFill>
                  <a:srgbClr val="0070C0"/>
                </a:solidFill>
              </a:rPr>
              <a:t> clause</a:t>
            </a:r>
            <a:r>
              <a:rPr lang="en-US" dirty="0"/>
              <a:t>. The following example does not throw a suppressed exception: </a:t>
            </a:r>
            <a:br>
              <a:rPr lang="en-US"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61</a:t>
            </a:fld>
            <a:endParaRPr lang="fr-FR"/>
          </a:p>
        </p:txBody>
      </p:sp>
      <p:pic>
        <p:nvPicPr>
          <p:cNvPr id="7" name="Image 6">
            <a:extLst>
              <a:ext uri="{FF2B5EF4-FFF2-40B4-BE49-F238E27FC236}">
                <a16:creationId xmlns="" xmlns:a16="http://schemas.microsoft.com/office/drawing/2014/main" id="{1C5DBCF0-53F8-46E6-BABB-2F4E33391E71}"/>
              </a:ext>
            </a:extLst>
          </p:cNvPr>
          <p:cNvPicPr>
            <a:picLocks noChangeAspect="1"/>
          </p:cNvPicPr>
          <p:nvPr/>
        </p:nvPicPr>
        <p:blipFill>
          <a:blip r:embed="rId2"/>
          <a:stretch>
            <a:fillRect/>
          </a:stretch>
        </p:blipFill>
        <p:spPr>
          <a:xfrm>
            <a:off x="3000465" y="4216400"/>
            <a:ext cx="7896132" cy="1650893"/>
          </a:xfrm>
          <a:prstGeom prst="rect">
            <a:avLst/>
          </a:prstGeom>
        </p:spPr>
      </p:pic>
    </p:spTree>
    <p:extLst>
      <p:ext uri="{BB962C8B-B14F-4D97-AF65-F5344CB8AC3E}">
        <p14:creationId xmlns:p14="http://schemas.microsoft.com/office/powerpoint/2010/main" val="39767667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dirty="0"/>
              <a:t/>
            </a:r>
            <a:br>
              <a:rPr lang="en-US"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62</a:t>
            </a:fld>
            <a:endParaRPr lang="fr-FR"/>
          </a:p>
        </p:txBody>
      </p:sp>
      <p:pic>
        <p:nvPicPr>
          <p:cNvPr id="9" name="Picture 8">
            <a:extLst>
              <a:ext uri="{FF2B5EF4-FFF2-40B4-BE49-F238E27FC236}">
                <a16:creationId xmlns="" xmlns:a16="http://schemas.microsoft.com/office/drawing/2014/main" id="{33128A7D-D8F3-4D67-A249-6ACFF6D9ADCE}"/>
              </a:ext>
            </a:extLst>
          </p:cNvPr>
          <p:cNvPicPr>
            <a:picLocks noChangeAspect="1"/>
          </p:cNvPicPr>
          <p:nvPr/>
        </p:nvPicPr>
        <p:blipFill>
          <a:blip r:embed="rId2"/>
          <a:stretch>
            <a:fillRect/>
          </a:stretch>
        </p:blipFill>
        <p:spPr>
          <a:xfrm>
            <a:off x="271207" y="1211046"/>
            <a:ext cx="5689534" cy="4435908"/>
          </a:xfrm>
          <a:prstGeom prst="rect">
            <a:avLst/>
          </a:prstGeom>
        </p:spPr>
      </p:pic>
      <p:pic>
        <p:nvPicPr>
          <p:cNvPr id="11" name="Picture 10">
            <a:extLst>
              <a:ext uri="{FF2B5EF4-FFF2-40B4-BE49-F238E27FC236}">
                <a16:creationId xmlns="" xmlns:a16="http://schemas.microsoft.com/office/drawing/2014/main" id="{0072478D-1EDA-4743-8628-FBC131D2698F}"/>
              </a:ext>
            </a:extLst>
          </p:cNvPr>
          <p:cNvPicPr>
            <a:picLocks noChangeAspect="1"/>
          </p:cNvPicPr>
          <p:nvPr/>
        </p:nvPicPr>
        <p:blipFill>
          <a:blip r:embed="rId3"/>
          <a:stretch>
            <a:fillRect/>
          </a:stretch>
        </p:blipFill>
        <p:spPr>
          <a:xfrm>
            <a:off x="6095999" y="1340643"/>
            <a:ext cx="5671892" cy="4306311"/>
          </a:xfrm>
          <a:prstGeom prst="rect">
            <a:avLst/>
          </a:prstGeom>
        </p:spPr>
      </p:pic>
    </p:spTree>
    <p:extLst>
      <p:ext uri="{BB962C8B-B14F-4D97-AF65-F5344CB8AC3E}">
        <p14:creationId xmlns:p14="http://schemas.microsoft.com/office/powerpoint/2010/main" val="178730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4-3) </a:t>
            </a:r>
            <a:r>
              <a:rPr lang="fr-FR" b="1" dirty="0" err="1">
                <a:solidFill>
                  <a:srgbClr val="FF0000"/>
                </a:solidFill>
              </a:rPr>
              <a:t>Suppressed</a:t>
            </a:r>
            <a:r>
              <a:rPr lang="fr-FR" b="1" dirty="0">
                <a:solidFill>
                  <a:srgbClr val="FF0000"/>
                </a:solidFill>
              </a:rPr>
              <a:t> Exceptions  </a:t>
            </a:r>
            <a:r>
              <a:rPr lang="fr-FR" dirty="0"/>
              <a:t/>
            </a:r>
            <a:br>
              <a:rPr lang="fr-FR" dirty="0"/>
            </a:br>
            <a:r>
              <a:rPr lang="en-US" dirty="0"/>
              <a:t>Line 36 throws an exception. Then Java tries to close the resource and adds a suppressed exception to it. Now we have a problem. The finally block runs after all this. Since line 38 throws an exception, the previous exception is lost. This has always been and continues to be bad programming practice. We don’t want to lose exceptions. </a:t>
            </a:r>
            <a:br>
              <a:rPr lang="en-US" dirty="0"/>
            </a:br>
            <a:r>
              <a:rPr lang="en-US" dirty="0"/>
              <a:t/>
            </a:r>
            <a:br>
              <a:rPr lang="en-US" dirty="0"/>
            </a:br>
            <a:endParaRPr lang="fr-FR" b="1"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63</a:t>
            </a:fld>
            <a:endParaRPr lang="fr-FR"/>
          </a:p>
        </p:txBody>
      </p:sp>
    </p:spTree>
    <p:extLst>
      <p:ext uri="{BB962C8B-B14F-4D97-AF65-F5344CB8AC3E}">
        <p14:creationId xmlns:p14="http://schemas.microsoft.com/office/powerpoint/2010/main" val="696133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lnSpcReduction="10000"/>
          </a:bodyPr>
          <a:lstStyle/>
          <a:p>
            <a:r>
              <a:rPr lang="fr-FR" b="1" dirty="0">
                <a:solidFill>
                  <a:srgbClr val="FF0000"/>
                </a:solidFill>
              </a:rPr>
              <a:t>4-4) Putting It </a:t>
            </a:r>
            <a:r>
              <a:rPr lang="fr-FR" b="1" dirty="0" err="1">
                <a:solidFill>
                  <a:srgbClr val="FF0000"/>
                </a:solidFill>
              </a:rPr>
              <a:t>Together</a:t>
            </a:r>
            <a:r>
              <a:rPr lang="fr-FR" dirty="0">
                <a:solidFill>
                  <a:srgbClr val="FF0000"/>
                </a:solidFill>
              </a:rPr>
              <a:t> </a:t>
            </a:r>
            <a:r>
              <a:rPr lang="fr-FR" dirty="0"/>
              <a:t/>
            </a:r>
            <a:br>
              <a:rPr lang="fr-FR" dirty="0"/>
            </a:br>
            <a:r>
              <a:rPr lang="en-US" dirty="0"/>
              <a:t>You’ve learned two new rules for the order in which code runs in a try-with-resources statement:</a:t>
            </a:r>
            <a:br>
              <a:rPr lang="en-US" dirty="0"/>
            </a:br>
            <a:r>
              <a:rPr lang="en-US" dirty="0"/>
              <a:t>■ Resources are closed after the try clause ends and before any catch/finally clauses.</a:t>
            </a:r>
            <a:br>
              <a:rPr lang="en-US" dirty="0"/>
            </a:br>
            <a:r>
              <a:rPr lang="en-US" dirty="0"/>
              <a:t>■ Resources are closed in the reverse order from which they were created.</a:t>
            </a:r>
            <a:br>
              <a:rPr lang="en-US" dirty="0"/>
            </a:br>
            <a:r>
              <a:rPr lang="en-US" dirty="0"/>
              <a:t>Based on these rules, can you figure out what this code prints? </a:t>
            </a:r>
            <a:br>
              <a:rPr lang="en-US" dirty="0"/>
            </a:br>
            <a:r>
              <a:rPr lang="fr-FR" dirty="0"/>
              <a:t/>
            </a:r>
            <a:br>
              <a:rPr lang="fr-FR"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64</a:t>
            </a:fld>
            <a:endParaRPr lang="fr-FR"/>
          </a:p>
        </p:txBody>
      </p:sp>
    </p:spTree>
    <p:extLst>
      <p:ext uri="{BB962C8B-B14F-4D97-AF65-F5344CB8AC3E}">
        <p14:creationId xmlns:p14="http://schemas.microsoft.com/office/powerpoint/2010/main" val="2427401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4-Using Try-</a:t>
            </a:r>
            <a:r>
              <a:rPr lang="fr-FR" b="1" dirty="0" err="1">
                <a:solidFill>
                  <a:srgbClr val="FF0000"/>
                </a:solidFill>
              </a:rPr>
              <a:t>With</a:t>
            </a:r>
            <a:r>
              <a:rPr lang="fr-FR" b="1" dirty="0">
                <a:solidFill>
                  <a:srgbClr val="FF0000"/>
                </a:solidFill>
              </a:rPr>
              <a:t>-</a:t>
            </a:r>
            <a:r>
              <a:rPr lang="fr-FR" b="1" dirty="0" err="1">
                <a:solidFill>
                  <a:srgbClr val="FF0000"/>
                </a:solidFill>
              </a:rPr>
              <a:t>Resources</a:t>
            </a:r>
            <a:r>
              <a:rPr lang="fr-FR" b="1" dirty="0">
                <a:solidFill>
                  <a:srgbClr val="FF0000"/>
                </a:solidFill>
              </a:rPr>
              <a:t>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62500" lnSpcReduction="20000"/>
          </a:bodyPr>
          <a:lstStyle/>
          <a:p>
            <a:r>
              <a:rPr lang="fr-FR" b="1" dirty="0">
                <a:solidFill>
                  <a:srgbClr val="FF0000"/>
                </a:solidFill>
              </a:rPr>
              <a:t>4-4) Putting It </a:t>
            </a:r>
            <a:r>
              <a:rPr lang="fr-FR" b="1" dirty="0" err="1">
                <a:solidFill>
                  <a:srgbClr val="FF0000"/>
                </a:solidFill>
              </a:rPr>
              <a:t>Together</a:t>
            </a:r>
            <a:r>
              <a:rPr lang="fr-FR" dirty="0">
                <a:solidFill>
                  <a:srgbClr val="FF0000"/>
                </a:solidFill>
              </a:rPr>
              <a:t> </a:t>
            </a:r>
            <a:r>
              <a:rPr lang="fr-FR" dirty="0"/>
              <a:t/>
            </a:r>
            <a:br>
              <a:rPr lang="fr-FR" dirty="0"/>
            </a:br>
            <a:r>
              <a:rPr lang="fr-FR" dirty="0"/>
              <a:t>public class Auto </a:t>
            </a:r>
            <a:r>
              <a:rPr lang="fr-FR" dirty="0" err="1"/>
              <a:t>implements</a:t>
            </a:r>
            <a:r>
              <a:rPr lang="fr-FR" dirty="0"/>
              <a:t> </a:t>
            </a:r>
            <a:r>
              <a:rPr lang="fr-FR" dirty="0" err="1"/>
              <a:t>AutoCloseable</a:t>
            </a:r>
            <a:r>
              <a:rPr lang="fr-FR" dirty="0"/>
              <a:t> {</a:t>
            </a:r>
            <a:br>
              <a:rPr lang="fr-FR" dirty="0"/>
            </a:br>
            <a:r>
              <a:rPr lang="fr-FR" dirty="0" err="1"/>
              <a:t>int</a:t>
            </a:r>
            <a:r>
              <a:rPr lang="fr-FR" dirty="0"/>
              <a:t> </a:t>
            </a:r>
            <a:r>
              <a:rPr lang="fr-FR" dirty="0" err="1"/>
              <a:t>num</a:t>
            </a:r>
            <a:r>
              <a:rPr lang="fr-FR" dirty="0"/>
              <a:t>;</a:t>
            </a:r>
            <a:br>
              <a:rPr lang="fr-FR" dirty="0"/>
            </a:br>
            <a:r>
              <a:rPr lang="fr-FR" dirty="0"/>
              <a:t>Auto(</a:t>
            </a:r>
            <a:r>
              <a:rPr lang="fr-FR" dirty="0" err="1"/>
              <a:t>int</a:t>
            </a:r>
            <a:r>
              <a:rPr lang="fr-FR" dirty="0"/>
              <a:t> </a:t>
            </a:r>
            <a:r>
              <a:rPr lang="fr-FR" dirty="0" err="1"/>
              <a:t>num</a:t>
            </a:r>
            <a:r>
              <a:rPr lang="fr-FR" dirty="0"/>
              <a:t>) { </a:t>
            </a:r>
            <a:r>
              <a:rPr lang="fr-FR" dirty="0" err="1"/>
              <a:t>this.num</a:t>
            </a:r>
            <a:r>
              <a:rPr lang="fr-FR" dirty="0"/>
              <a:t> = </a:t>
            </a:r>
            <a:r>
              <a:rPr lang="fr-FR" dirty="0" err="1"/>
              <a:t>num</a:t>
            </a:r>
            <a:r>
              <a:rPr lang="fr-FR" dirty="0"/>
              <a:t>; }</a:t>
            </a:r>
            <a:br>
              <a:rPr lang="fr-FR" dirty="0"/>
            </a:br>
            <a:r>
              <a:rPr lang="fr-FR" dirty="0"/>
              <a:t>public </a:t>
            </a:r>
            <a:r>
              <a:rPr lang="fr-FR" dirty="0" err="1"/>
              <a:t>void</a:t>
            </a:r>
            <a:r>
              <a:rPr lang="fr-FR" dirty="0"/>
              <a:t> close() {</a:t>
            </a:r>
            <a:br>
              <a:rPr lang="fr-FR" dirty="0"/>
            </a:br>
            <a:r>
              <a:rPr lang="fr-FR" dirty="0" err="1"/>
              <a:t>System.out.println</a:t>
            </a:r>
            <a:r>
              <a:rPr lang="fr-FR" dirty="0"/>
              <a:t>("Close: " + </a:t>
            </a:r>
            <a:r>
              <a:rPr lang="fr-FR" dirty="0" err="1"/>
              <a:t>num</a:t>
            </a:r>
            <a:r>
              <a:rPr lang="fr-FR" dirty="0"/>
              <a:t>);</a:t>
            </a:r>
            <a:br>
              <a:rPr lang="fr-FR" dirty="0"/>
            </a:br>
            <a:r>
              <a:rPr lang="fr-FR" dirty="0"/>
              <a:t>}</a:t>
            </a:r>
            <a:br>
              <a:rPr lang="fr-FR" dirty="0"/>
            </a:br>
            <a:r>
              <a:rPr lang="fr-FR" dirty="0"/>
              <a:t>public </a:t>
            </a:r>
            <a:r>
              <a:rPr lang="fr-FR" dirty="0" err="1"/>
              <a:t>static</a:t>
            </a:r>
            <a:r>
              <a:rPr lang="fr-FR" dirty="0"/>
              <a:t> </a:t>
            </a:r>
            <a:r>
              <a:rPr lang="fr-FR" dirty="0" err="1"/>
              <a:t>void</a:t>
            </a:r>
            <a:r>
              <a:rPr lang="fr-FR" dirty="0"/>
              <a:t> main(String[] args) {</a:t>
            </a:r>
            <a:br>
              <a:rPr lang="fr-FR" dirty="0"/>
            </a:br>
            <a:r>
              <a:rPr lang="fr-FR" dirty="0" err="1"/>
              <a:t>try</a:t>
            </a:r>
            <a:r>
              <a:rPr lang="fr-FR" dirty="0"/>
              <a:t> (Auto a1 = new Auto(1); Auto a2 = new Auto(2)) {</a:t>
            </a:r>
            <a:br>
              <a:rPr lang="fr-FR" dirty="0"/>
            </a:br>
            <a:r>
              <a:rPr lang="fr-FR" dirty="0" err="1"/>
              <a:t>throw</a:t>
            </a:r>
            <a:r>
              <a:rPr lang="fr-FR" dirty="0"/>
              <a:t> new </a:t>
            </a:r>
            <a:r>
              <a:rPr lang="fr-FR" dirty="0" err="1"/>
              <a:t>RuntimeException</a:t>
            </a:r>
            <a:r>
              <a:rPr lang="fr-FR" dirty="0"/>
              <a:t>();</a:t>
            </a:r>
            <a:br>
              <a:rPr lang="fr-FR" dirty="0"/>
            </a:br>
            <a:r>
              <a:rPr lang="fr-FR" dirty="0"/>
              <a:t>} catch (Exception e) {</a:t>
            </a:r>
            <a:br>
              <a:rPr lang="fr-FR" dirty="0"/>
            </a:br>
            <a:r>
              <a:rPr lang="fr-FR" dirty="0" err="1"/>
              <a:t>System.out.println</a:t>
            </a:r>
            <a:r>
              <a:rPr lang="fr-FR" dirty="0"/>
              <a:t>("ex");</a:t>
            </a:r>
            <a:br>
              <a:rPr lang="fr-FR" dirty="0"/>
            </a:br>
            <a:r>
              <a:rPr lang="fr-FR" dirty="0"/>
              <a:t>} </a:t>
            </a:r>
            <a:r>
              <a:rPr lang="fr-FR" dirty="0" err="1"/>
              <a:t>finally</a:t>
            </a:r>
            <a:r>
              <a:rPr lang="fr-FR" dirty="0"/>
              <a:t> {</a:t>
            </a:r>
            <a:br>
              <a:rPr lang="fr-FR" dirty="0"/>
            </a:br>
            <a:r>
              <a:rPr lang="fr-FR" dirty="0" err="1"/>
              <a:t>System.out.println</a:t>
            </a:r>
            <a:r>
              <a:rPr lang="fr-FR" dirty="0"/>
              <a:t>("</a:t>
            </a:r>
            <a:r>
              <a:rPr lang="fr-FR" dirty="0" err="1"/>
              <a:t>finally</a:t>
            </a:r>
            <a:r>
              <a:rPr lang="fr-FR" dirty="0"/>
              <a:t>");</a:t>
            </a:r>
            <a:br>
              <a:rPr lang="fr-FR" dirty="0"/>
            </a:br>
            <a:r>
              <a:rPr lang="fr-FR" dirty="0"/>
              <a:t>}</a:t>
            </a:r>
            <a:br>
              <a:rPr lang="fr-FR" dirty="0"/>
            </a:br>
            <a:r>
              <a:rPr lang="fr-FR" dirty="0"/>
              <a:t>}</a:t>
            </a:r>
            <a:br>
              <a:rPr lang="fr-FR" dirty="0"/>
            </a:br>
            <a:r>
              <a:rPr lang="fr-FR" dirty="0"/>
              <a:t>} </a:t>
            </a: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65</a:t>
            </a:fld>
            <a:endParaRPr lang="fr-FR"/>
          </a:p>
        </p:txBody>
      </p:sp>
      <p:sp>
        <p:nvSpPr>
          <p:cNvPr id="7" name="ZoneTexte 6">
            <a:extLst>
              <a:ext uri="{FF2B5EF4-FFF2-40B4-BE49-F238E27FC236}">
                <a16:creationId xmlns="" xmlns:a16="http://schemas.microsoft.com/office/drawing/2014/main" id="{F663E7E0-AC40-4BAA-8E84-1417297DBEEB}"/>
              </a:ext>
            </a:extLst>
          </p:cNvPr>
          <p:cNvSpPr txBox="1"/>
          <p:nvPr/>
        </p:nvSpPr>
        <p:spPr>
          <a:xfrm>
            <a:off x="7208520" y="2556932"/>
            <a:ext cx="3688077" cy="3693319"/>
          </a:xfrm>
          <a:prstGeom prst="rect">
            <a:avLst/>
          </a:prstGeom>
          <a:noFill/>
        </p:spPr>
        <p:txBody>
          <a:bodyPr wrap="square" rtlCol="0">
            <a:spAutoFit/>
          </a:bodyPr>
          <a:lstStyle/>
          <a:p>
            <a:r>
              <a:rPr lang="en-US" dirty="0"/>
              <a:t>Since the resources are closed in the reverse order from which they were opened, we have</a:t>
            </a:r>
            <a:br>
              <a:rPr lang="en-US" dirty="0"/>
            </a:br>
            <a:r>
              <a:rPr lang="en-US" dirty="0"/>
              <a:t>Close: 2 and then Close: 1. After that, the catch block and finally block are run—just</a:t>
            </a:r>
            <a:br>
              <a:rPr lang="en-US" dirty="0"/>
            </a:br>
            <a:r>
              <a:rPr lang="en-US" dirty="0"/>
              <a:t>as they are in a regular try statement. The output is</a:t>
            </a:r>
            <a:br>
              <a:rPr lang="en-US" dirty="0"/>
            </a:br>
            <a:r>
              <a:rPr lang="en-US" dirty="0"/>
              <a:t>Close: 2</a:t>
            </a:r>
            <a:br>
              <a:rPr lang="en-US" dirty="0"/>
            </a:br>
            <a:r>
              <a:rPr lang="en-US" dirty="0"/>
              <a:t>Close: 1</a:t>
            </a:r>
            <a:br>
              <a:rPr lang="en-US" dirty="0"/>
            </a:br>
            <a:r>
              <a:rPr lang="en-US" dirty="0"/>
              <a:t>ex</a:t>
            </a:r>
            <a:br>
              <a:rPr lang="en-US" dirty="0"/>
            </a:br>
            <a:r>
              <a:rPr lang="en-US" dirty="0"/>
              <a:t>finally </a:t>
            </a:r>
            <a:br>
              <a:rPr lang="en-US" dirty="0"/>
            </a:br>
            <a:endParaRPr lang="fr-FR" dirty="0"/>
          </a:p>
        </p:txBody>
      </p:sp>
    </p:spTree>
    <p:extLst>
      <p:ext uri="{BB962C8B-B14F-4D97-AF65-F5344CB8AC3E}">
        <p14:creationId xmlns:p14="http://schemas.microsoft.com/office/powerpoint/2010/main" val="7587059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5-</a:t>
            </a:r>
            <a:r>
              <a:rPr lang="fr-FR" dirty="0">
                <a:solidFill>
                  <a:srgbClr val="FF0000"/>
                </a:solidFill>
              </a:rPr>
              <a:t>Rethrowing Exceptions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20000"/>
          </a:bodyPr>
          <a:lstStyle/>
          <a:p>
            <a:r>
              <a:rPr lang="en-US" dirty="0"/>
              <a:t>Suppose that we have a method that declares two checked exceptions:</a:t>
            </a:r>
            <a:br>
              <a:rPr lang="en-US" dirty="0"/>
            </a:br>
            <a:r>
              <a:rPr lang="en-US" b="1" dirty="0">
                <a:solidFill>
                  <a:srgbClr val="0070C0"/>
                </a:solidFill>
              </a:rPr>
              <a:t>public void </a:t>
            </a:r>
            <a:r>
              <a:rPr lang="en-US" b="1" dirty="0" err="1">
                <a:solidFill>
                  <a:srgbClr val="0070C0"/>
                </a:solidFill>
              </a:rPr>
              <a:t>parseData</a:t>
            </a:r>
            <a:r>
              <a:rPr lang="en-US" b="1" dirty="0">
                <a:solidFill>
                  <a:srgbClr val="0070C0"/>
                </a:solidFill>
              </a:rPr>
              <a:t>() throws </a:t>
            </a:r>
            <a:r>
              <a:rPr lang="en-US" b="1" dirty="0" err="1">
                <a:solidFill>
                  <a:srgbClr val="0070C0"/>
                </a:solidFill>
              </a:rPr>
              <a:t>SQLException</a:t>
            </a:r>
            <a:r>
              <a:rPr lang="en-US" b="1" dirty="0">
                <a:solidFill>
                  <a:srgbClr val="0070C0"/>
                </a:solidFill>
              </a:rPr>
              <a:t>, </a:t>
            </a:r>
            <a:r>
              <a:rPr lang="en-US" b="1" dirty="0" err="1">
                <a:solidFill>
                  <a:srgbClr val="0070C0"/>
                </a:solidFill>
              </a:rPr>
              <a:t>DateTimeParseException</a:t>
            </a:r>
            <a:r>
              <a:rPr lang="en-US" b="1" dirty="0">
                <a:solidFill>
                  <a:srgbClr val="0070C0"/>
                </a:solidFill>
              </a:rPr>
              <a:t> {} </a:t>
            </a:r>
            <a:br>
              <a:rPr lang="en-US" b="1" dirty="0">
                <a:solidFill>
                  <a:srgbClr val="0070C0"/>
                </a:solidFill>
              </a:rPr>
            </a:br>
            <a:r>
              <a:rPr lang="en-US" dirty="0"/>
              <a:t>When calling this method, we need to handle or declare those two exception types.</a:t>
            </a:r>
            <a:br>
              <a:rPr lang="en-US" dirty="0"/>
            </a:br>
            <a:r>
              <a:rPr lang="en-US" dirty="0"/>
              <a:t>There are few valid ways of doing this. We could have two catch blocks and duplicate the</a:t>
            </a:r>
            <a:br>
              <a:rPr lang="en-US" dirty="0"/>
            </a:br>
            <a:r>
              <a:rPr lang="en-US" dirty="0"/>
              <a:t>logic. Or we could use </a:t>
            </a:r>
            <a:r>
              <a:rPr lang="en-US" b="1" dirty="0">
                <a:solidFill>
                  <a:srgbClr val="0070C0"/>
                </a:solidFill>
              </a:rPr>
              <a:t>multi-catch</a:t>
            </a:r>
            <a:r>
              <a:rPr lang="en-US" dirty="0"/>
              <a:t>:</a:t>
            </a:r>
            <a:br>
              <a:rPr lang="en-US" dirty="0"/>
            </a:br>
            <a:r>
              <a:rPr lang="en-US" dirty="0">
                <a:solidFill>
                  <a:srgbClr val="0070C0"/>
                </a:solidFill>
              </a:rPr>
              <a:t>3: public void </a:t>
            </a:r>
            <a:r>
              <a:rPr lang="en-US" dirty="0" err="1">
                <a:solidFill>
                  <a:srgbClr val="0070C0"/>
                </a:solidFill>
              </a:rPr>
              <a:t>multiCatch</a:t>
            </a:r>
            <a:r>
              <a:rPr lang="en-US" dirty="0">
                <a:solidFill>
                  <a:srgbClr val="0070C0"/>
                </a:solidFill>
              </a:rPr>
              <a:t>() throws </a:t>
            </a:r>
            <a:r>
              <a:rPr lang="en-US" dirty="0" err="1">
                <a:solidFill>
                  <a:srgbClr val="0070C0"/>
                </a:solidFill>
              </a:rPr>
              <a:t>SQLException</a:t>
            </a:r>
            <a:r>
              <a:rPr lang="en-US" dirty="0">
                <a:solidFill>
                  <a:srgbClr val="0070C0"/>
                </a:solidFill>
              </a:rPr>
              <a:t>, </a:t>
            </a:r>
            <a:r>
              <a:rPr lang="en-US" dirty="0" err="1">
                <a:solidFill>
                  <a:srgbClr val="0070C0"/>
                </a:solidFill>
              </a:rPr>
              <a:t>DateTimeParseException</a:t>
            </a:r>
            <a:r>
              <a:rPr lang="en-US" dirty="0">
                <a:solidFill>
                  <a:srgbClr val="0070C0"/>
                </a:solidFill>
              </a:rPr>
              <a:t> {</a:t>
            </a:r>
            <a:br>
              <a:rPr lang="en-US" dirty="0">
                <a:solidFill>
                  <a:srgbClr val="0070C0"/>
                </a:solidFill>
              </a:rPr>
            </a:br>
            <a:r>
              <a:rPr lang="en-US" dirty="0">
                <a:solidFill>
                  <a:srgbClr val="0070C0"/>
                </a:solidFill>
              </a:rPr>
              <a:t>4: try {</a:t>
            </a:r>
            <a:br>
              <a:rPr lang="en-US" dirty="0">
                <a:solidFill>
                  <a:srgbClr val="0070C0"/>
                </a:solidFill>
              </a:rPr>
            </a:br>
            <a:r>
              <a:rPr lang="en-US" dirty="0">
                <a:solidFill>
                  <a:srgbClr val="0070C0"/>
                </a:solidFill>
              </a:rPr>
              <a:t>5: </a:t>
            </a:r>
            <a:r>
              <a:rPr lang="en-US" dirty="0" err="1">
                <a:solidFill>
                  <a:srgbClr val="0070C0"/>
                </a:solidFill>
              </a:rPr>
              <a:t>parseData</a:t>
            </a:r>
            <a:r>
              <a:rPr lang="en-US" dirty="0">
                <a:solidFill>
                  <a:srgbClr val="0070C0"/>
                </a:solidFill>
              </a:rPr>
              <a:t>();</a:t>
            </a:r>
            <a:br>
              <a:rPr lang="en-US" dirty="0">
                <a:solidFill>
                  <a:srgbClr val="0070C0"/>
                </a:solidFill>
              </a:rPr>
            </a:br>
            <a:r>
              <a:rPr lang="en-US" dirty="0">
                <a:solidFill>
                  <a:srgbClr val="0070C0"/>
                </a:solidFill>
              </a:rPr>
              <a:t>6: } catch (</a:t>
            </a:r>
            <a:r>
              <a:rPr lang="en-US" dirty="0" err="1">
                <a:solidFill>
                  <a:srgbClr val="0070C0"/>
                </a:solidFill>
              </a:rPr>
              <a:t>SQLException</a:t>
            </a:r>
            <a:r>
              <a:rPr lang="en-US" dirty="0">
                <a:solidFill>
                  <a:srgbClr val="0070C0"/>
                </a:solidFill>
              </a:rPr>
              <a:t> | </a:t>
            </a:r>
            <a:r>
              <a:rPr lang="en-US" dirty="0" err="1">
                <a:solidFill>
                  <a:srgbClr val="0070C0"/>
                </a:solidFill>
              </a:rPr>
              <a:t>DateTimeParseException</a:t>
            </a:r>
            <a:r>
              <a:rPr lang="en-US" dirty="0">
                <a:solidFill>
                  <a:srgbClr val="0070C0"/>
                </a:solidFill>
              </a:rPr>
              <a:t> e) {</a:t>
            </a:r>
            <a:br>
              <a:rPr lang="en-US" dirty="0">
                <a:solidFill>
                  <a:srgbClr val="0070C0"/>
                </a:solidFill>
              </a:rPr>
            </a:br>
            <a:r>
              <a:rPr lang="en-US" dirty="0">
                <a:solidFill>
                  <a:srgbClr val="0070C0"/>
                </a:solidFill>
              </a:rPr>
              <a:t>7: </a:t>
            </a:r>
            <a:r>
              <a:rPr lang="en-US" dirty="0" err="1">
                <a:solidFill>
                  <a:srgbClr val="0070C0"/>
                </a:solidFill>
              </a:rPr>
              <a:t>System.err.println</a:t>
            </a:r>
            <a:r>
              <a:rPr lang="en-US" dirty="0">
                <a:solidFill>
                  <a:srgbClr val="0070C0"/>
                </a:solidFill>
              </a:rPr>
              <a:t>(e);</a:t>
            </a:r>
            <a:br>
              <a:rPr lang="en-US" dirty="0">
                <a:solidFill>
                  <a:srgbClr val="0070C0"/>
                </a:solidFill>
              </a:rPr>
            </a:br>
            <a:r>
              <a:rPr lang="en-US" dirty="0">
                <a:solidFill>
                  <a:srgbClr val="0070C0"/>
                </a:solidFill>
              </a:rPr>
              <a:t>8: throw e;</a:t>
            </a:r>
            <a:br>
              <a:rPr lang="en-US" dirty="0">
                <a:solidFill>
                  <a:srgbClr val="0070C0"/>
                </a:solidFill>
              </a:rPr>
            </a:br>
            <a:r>
              <a:rPr lang="en-US" dirty="0">
                <a:solidFill>
                  <a:srgbClr val="0070C0"/>
                </a:solidFill>
              </a:rPr>
              <a:t>9: } } </a:t>
            </a:r>
            <a:endParaRPr lang="fr-FR"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66</a:t>
            </a:fld>
            <a:endParaRPr lang="fr-FR"/>
          </a:p>
        </p:txBody>
      </p:sp>
    </p:spTree>
    <p:extLst>
      <p:ext uri="{BB962C8B-B14F-4D97-AF65-F5344CB8AC3E}">
        <p14:creationId xmlns:p14="http://schemas.microsoft.com/office/powerpoint/2010/main" val="1944951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5-</a:t>
            </a:r>
            <a:r>
              <a:rPr lang="fr-FR" dirty="0">
                <a:solidFill>
                  <a:srgbClr val="FF0000"/>
                </a:solidFill>
              </a:rPr>
              <a:t>Rethrowing Exceptions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20000"/>
          </a:bodyPr>
          <a:lstStyle/>
          <a:p>
            <a:r>
              <a:rPr lang="en-US" dirty="0"/>
              <a:t>The list of exceptions in the catch block and the list of exceptions in the method signature of </a:t>
            </a:r>
            <a:r>
              <a:rPr lang="en-US" dirty="0" err="1"/>
              <a:t>multiCatch</a:t>
            </a:r>
            <a:r>
              <a:rPr lang="en-US" dirty="0"/>
              <a:t>() are the same. This is duplication. Since there were a number of changes in Java 7, the language designers decided to solve this problem at the same time. They made it legal to write Exception in the catch, </a:t>
            </a:r>
            <a:r>
              <a:rPr lang="fr-FR" dirty="0"/>
              <a:t>The </a:t>
            </a:r>
            <a:r>
              <a:rPr lang="fr-FR" dirty="0" err="1"/>
              <a:t>following</a:t>
            </a:r>
            <a:r>
              <a:rPr lang="fr-FR" dirty="0"/>
              <a:t> code </a:t>
            </a:r>
            <a:r>
              <a:rPr lang="fr-FR" dirty="0" err="1"/>
              <a:t>is</a:t>
            </a:r>
            <a:r>
              <a:rPr lang="fr-FR" dirty="0"/>
              <a:t> </a:t>
            </a:r>
            <a:r>
              <a:rPr lang="fr-FR" dirty="0" err="1"/>
              <a:t>similar</a:t>
            </a:r>
            <a:r>
              <a:rPr lang="fr-FR" dirty="0"/>
              <a:t> to the </a:t>
            </a:r>
            <a:r>
              <a:rPr lang="fr-FR" dirty="0" err="1"/>
              <a:t>preceding</a:t>
            </a:r>
            <a:r>
              <a:rPr lang="fr-FR" dirty="0"/>
              <a:t> </a:t>
            </a:r>
            <a:r>
              <a:rPr lang="fr-FR" dirty="0" err="1"/>
              <a:t>example</a:t>
            </a:r>
            <a:r>
              <a:rPr lang="fr-FR" dirty="0"/>
              <a:t>:</a:t>
            </a:r>
            <a:br>
              <a:rPr lang="fr-FR" dirty="0"/>
            </a:br>
            <a:r>
              <a:rPr lang="fr-FR" dirty="0">
                <a:solidFill>
                  <a:srgbClr val="0070C0"/>
                </a:solidFill>
              </a:rPr>
              <a:t>3: public </a:t>
            </a:r>
            <a:r>
              <a:rPr lang="fr-FR" dirty="0" err="1">
                <a:solidFill>
                  <a:srgbClr val="0070C0"/>
                </a:solidFill>
              </a:rPr>
              <a:t>void</a:t>
            </a:r>
            <a:r>
              <a:rPr lang="fr-FR" dirty="0">
                <a:solidFill>
                  <a:srgbClr val="0070C0"/>
                </a:solidFill>
              </a:rPr>
              <a:t> </a:t>
            </a:r>
            <a:r>
              <a:rPr lang="fr-FR" dirty="0" err="1">
                <a:solidFill>
                  <a:srgbClr val="0070C0"/>
                </a:solidFill>
              </a:rPr>
              <a:t>rethrowing</a:t>
            </a:r>
            <a:r>
              <a:rPr lang="fr-FR" dirty="0">
                <a:solidFill>
                  <a:srgbClr val="0070C0"/>
                </a:solidFill>
              </a:rPr>
              <a:t>() </a:t>
            </a:r>
            <a:r>
              <a:rPr lang="fr-FR" dirty="0" err="1">
                <a:solidFill>
                  <a:srgbClr val="0070C0"/>
                </a:solidFill>
              </a:rPr>
              <a:t>throws</a:t>
            </a:r>
            <a:r>
              <a:rPr lang="fr-FR" dirty="0">
                <a:solidFill>
                  <a:srgbClr val="0070C0"/>
                </a:solidFill>
              </a:rPr>
              <a:t> </a:t>
            </a:r>
            <a:r>
              <a:rPr lang="fr-FR" dirty="0" err="1">
                <a:solidFill>
                  <a:srgbClr val="0070C0"/>
                </a:solidFill>
              </a:rPr>
              <a:t>SQLException</a:t>
            </a:r>
            <a:r>
              <a:rPr lang="fr-FR" dirty="0">
                <a:solidFill>
                  <a:srgbClr val="0070C0"/>
                </a:solidFill>
              </a:rPr>
              <a:t>, </a:t>
            </a:r>
            <a:r>
              <a:rPr lang="fr-FR" dirty="0" err="1">
                <a:solidFill>
                  <a:srgbClr val="0070C0"/>
                </a:solidFill>
              </a:rPr>
              <a:t>DateTimeParseException</a:t>
            </a:r>
            <a:r>
              <a:rPr lang="fr-FR" dirty="0">
                <a:solidFill>
                  <a:srgbClr val="0070C0"/>
                </a:solidFill>
              </a:rPr>
              <a:t> {</a:t>
            </a:r>
            <a:br>
              <a:rPr lang="fr-FR" dirty="0">
                <a:solidFill>
                  <a:srgbClr val="0070C0"/>
                </a:solidFill>
              </a:rPr>
            </a:br>
            <a:r>
              <a:rPr lang="fr-FR" dirty="0">
                <a:solidFill>
                  <a:srgbClr val="0070C0"/>
                </a:solidFill>
              </a:rPr>
              <a:t>4: </a:t>
            </a:r>
            <a:r>
              <a:rPr lang="fr-FR" dirty="0" err="1">
                <a:solidFill>
                  <a:srgbClr val="0070C0"/>
                </a:solidFill>
              </a:rPr>
              <a:t>try</a:t>
            </a:r>
            <a:r>
              <a:rPr lang="fr-FR" dirty="0">
                <a:solidFill>
                  <a:srgbClr val="0070C0"/>
                </a:solidFill>
              </a:rPr>
              <a:t> {</a:t>
            </a:r>
            <a:br>
              <a:rPr lang="fr-FR" dirty="0">
                <a:solidFill>
                  <a:srgbClr val="0070C0"/>
                </a:solidFill>
              </a:rPr>
            </a:br>
            <a:r>
              <a:rPr lang="fr-FR" dirty="0">
                <a:solidFill>
                  <a:srgbClr val="0070C0"/>
                </a:solidFill>
              </a:rPr>
              <a:t>5: </a:t>
            </a:r>
            <a:r>
              <a:rPr lang="fr-FR" dirty="0" err="1">
                <a:solidFill>
                  <a:srgbClr val="0070C0"/>
                </a:solidFill>
              </a:rPr>
              <a:t>parseData</a:t>
            </a:r>
            <a:r>
              <a:rPr lang="fr-FR" dirty="0">
                <a:solidFill>
                  <a:srgbClr val="0070C0"/>
                </a:solidFill>
              </a:rPr>
              <a:t>();</a:t>
            </a:r>
            <a:br>
              <a:rPr lang="fr-FR" dirty="0">
                <a:solidFill>
                  <a:srgbClr val="0070C0"/>
                </a:solidFill>
              </a:rPr>
            </a:br>
            <a:r>
              <a:rPr lang="fr-FR" dirty="0">
                <a:solidFill>
                  <a:srgbClr val="0070C0"/>
                </a:solidFill>
              </a:rPr>
              <a:t>6: } catch (</a:t>
            </a:r>
            <a:r>
              <a:rPr lang="fr-FR" b="1" dirty="0">
                <a:solidFill>
                  <a:srgbClr val="0070C0"/>
                </a:solidFill>
              </a:rPr>
              <a:t>Exception </a:t>
            </a:r>
            <a:r>
              <a:rPr lang="fr-FR" dirty="0">
                <a:solidFill>
                  <a:srgbClr val="0070C0"/>
                </a:solidFill>
              </a:rPr>
              <a:t>e) {</a:t>
            </a:r>
            <a:br>
              <a:rPr lang="fr-FR" dirty="0">
                <a:solidFill>
                  <a:srgbClr val="0070C0"/>
                </a:solidFill>
              </a:rPr>
            </a:br>
            <a:r>
              <a:rPr lang="fr-FR" dirty="0">
                <a:solidFill>
                  <a:srgbClr val="0070C0"/>
                </a:solidFill>
              </a:rPr>
              <a:t>7: </a:t>
            </a:r>
            <a:r>
              <a:rPr lang="fr-FR" dirty="0" err="1">
                <a:solidFill>
                  <a:srgbClr val="0070C0"/>
                </a:solidFill>
              </a:rPr>
              <a:t>System.err.println</a:t>
            </a:r>
            <a:r>
              <a:rPr lang="fr-FR" dirty="0">
                <a:solidFill>
                  <a:srgbClr val="0070C0"/>
                </a:solidFill>
              </a:rPr>
              <a:t>(e);</a:t>
            </a:r>
            <a:br>
              <a:rPr lang="fr-FR" dirty="0">
                <a:solidFill>
                  <a:srgbClr val="0070C0"/>
                </a:solidFill>
              </a:rPr>
            </a:br>
            <a:r>
              <a:rPr lang="fr-FR" dirty="0">
                <a:solidFill>
                  <a:srgbClr val="0070C0"/>
                </a:solidFill>
              </a:rPr>
              <a:t>8; </a:t>
            </a:r>
            <a:r>
              <a:rPr lang="fr-FR" dirty="0" err="1">
                <a:solidFill>
                  <a:srgbClr val="0070C0"/>
                </a:solidFill>
              </a:rPr>
              <a:t>throw</a:t>
            </a:r>
            <a:r>
              <a:rPr lang="fr-FR" dirty="0">
                <a:solidFill>
                  <a:srgbClr val="0070C0"/>
                </a:solidFill>
              </a:rPr>
              <a:t> e;</a:t>
            </a:r>
            <a:br>
              <a:rPr lang="fr-FR" dirty="0">
                <a:solidFill>
                  <a:srgbClr val="0070C0"/>
                </a:solidFill>
              </a:rPr>
            </a:br>
            <a:r>
              <a:rPr lang="fr-FR" dirty="0">
                <a:solidFill>
                  <a:srgbClr val="0070C0"/>
                </a:solidFill>
              </a:rPr>
              <a:t>9: } } </a:t>
            </a:r>
            <a:br>
              <a:rPr lang="fr-FR" dirty="0">
                <a:solidFill>
                  <a:srgbClr val="0070C0"/>
                </a:solidFill>
              </a:rPr>
            </a:br>
            <a:endParaRPr lang="fr-FR"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67</a:t>
            </a:fld>
            <a:endParaRPr lang="fr-FR"/>
          </a:p>
        </p:txBody>
      </p:sp>
    </p:spTree>
    <p:extLst>
      <p:ext uri="{BB962C8B-B14F-4D97-AF65-F5344CB8AC3E}">
        <p14:creationId xmlns:p14="http://schemas.microsoft.com/office/powerpoint/2010/main" val="14259943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5-</a:t>
            </a:r>
            <a:r>
              <a:rPr lang="fr-FR" dirty="0">
                <a:solidFill>
                  <a:srgbClr val="FF0000"/>
                </a:solidFill>
              </a:rPr>
              <a:t>Rethrowing Exceptions </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en-US" dirty="0"/>
              <a:t>This time, Java interprets Exception as the possible exceptions that can be thrown in the method. As long as all of these checked exceptions are handled or declared, Java is happy. </a:t>
            </a:r>
            <a:br>
              <a:rPr lang="en-US" dirty="0"/>
            </a:br>
            <a:r>
              <a:rPr lang="fr-FR" dirty="0">
                <a:solidFill>
                  <a:srgbClr val="0070C0"/>
                </a:solidFill>
              </a:rPr>
              <a:t/>
            </a:r>
            <a:br>
              <a:rPr lang="fr-FR" dirty="0">
                <a:solidFill>
                  <a:srgbClr val="0070C0"/>
                </a:solidFill>
              </a:rPr>
            </a:br>
            <a:endParaRPr lang="fr-FR"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68</a:t>
            </a:fld>
            <a:endParaRPr lang="fr-FR"/>
          </a:p>
        </p:txBody>
      </p:sp>
    </p:spTree>
    <p:extLst>
      <p:ext uri="{BB962C8B-B14F-4D97-AF65-F5344CB8AC3E}">
        <p14:creationId xmlns:p14="http://schemas.microsoft.com/office/powerpoint/2010/main" val="5623735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85000" lnSpcReduction="10000"/>
          </a:bodyPr>
          <a:lstStyle/>
          <a:p>
            <a:r>
              <a:rPr lang="en-US" dirty="0"/>
              <a:t>An </a:t>
            </a:r>
            <a:r>
              <a:rPr lang="en-US" i="1" dirty="0"/>
              <a:t>assertion </a:t>
            </a:r>
            <a:r>
              <a:rPr lang="en-US" dirty="0"/>
              <a:t>is a Boolean expression that you place at a point in your code where you expect something to be true. </a:t>
            </a:r>
          </a:p>
          <a:p>
            <a:r>
              <a:rPr lang="en-US" dirty="0"/>
              <a:t>Why assert something when you know it is true? It is only true when everything is</a:t>
            </a:r>
            <a:br>
              <a:rPr lang="en-US" dirty="0"/>
            </a:br>
            <a:r>
              <a:rPr lang="en-US" dirty="0"/>
              <a:t>working properly. If the program has a defect, it might not actually be true. Detecting this</a:t>
            </a:r>
            <a:br>
              <a:rPr lang="en-US" dirty="0"/>
            </a:br>
            <a:r>
              <a:rPr lang="en-US" dirty="0"/>
              <a:t>earlier in the process lets you know something is wrong. </a:t>
            </a:r>
          </a:p>
          <a:p>
            <a:r>
              <a:rPr lang="en-US" dirty="0"/>
              <a:t/>
            </a:r>
            <a:br>
              <a:rPr lang="en-US" dirty="0"/>
            </a:br>
            <a:r>
              <a:rPr lang="en-US" dirty="0"/>
              <a:t>In the following sections, we cover the </a:t>
            </a:r>
            <a:r>
              <a:rPr lang="en-US" b="1" dirty="0">
                <a:solidFill>
                  <a:srgbClr val="FF0000"/>
                </a:solidFill>
              </a:rPr>
              <a:t>syntax for using an assertion</a:t>
            </a:r>
            <a:r>
              <a:rPr lang="en-US" dirty="0"/>
              <a:t>, how to </a:t>
            </a:r>
            <a:r>
              <a:rPr lang="en-US" b="1" dirty="0">
                <a:solidFill>
                  <a:srgbClr val="FF0000"/>
                </a:solidFill>
              </a:rPr>
              <a:t>turn them on/off</a:t>
            </a:r>
            <a:r>
              <a:rPr lang="en-US" dirty="0"/>
              <a:t>, and </a:t>
            </a:r>
            <a:r>
              <a:rPr lang="en-US" b="1" dirty="0">
                <a:solidFill>
                  <a:srgbClr val="FF0000"/>
                </a:solidFill>
              </a:rPr>
              <a:t>common uses of assertions</a:t>
            </a:r>
            <a:r>
              <a:rPr lang="en-US" dirty="0"/>
              <a:t>. </a:t>
            </a:r>
            <a:br>
              <a:rPr lang="en-US" dirty="0"/>
            </a:br>
            <a:r>
              <a:rPr lang="fr-FR" dirty="0"/>
              <a:t/>
            </a:r>
            <a:br>
              <a:rPr lang="fr-FR"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69</a:t>
            </a:fld>
            <a:endParaRPr lang="fr-FR"/>
          </a:p>
        </p:txBody>
      </p:sp>
    </p:spTree>
    <p:extLst>
      <p:ext uri="{BB962C8B-B14F-4D97-AF65-F5344CB8AC3E}">
        <p14:creationId xmlns:p14="http://schemas.microsoft.com/office/powerpoint/2010/main" val="202396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fr-FR" b="1" dirty="0">
                <a:solidFill>
                  <a:srgbClr val="FF0000"/>
                </a:solidFill>
              </a:rPr>
              <a:t>1-2)</a:t>
            </a:r>
            <a:r>
              <a:rPr lang="fr-FR" b="1" dirty="0"/>
              <a:t> </a:t>
            </a:r>
            <a:r>
              <a:rPr lang="fr-FR" b="1" dirty="0" err="1">
                <a:solidFill>
                  <a:srgbClr val="FF0000"/>
                </a:solidFill>
              </a:rPr>
              <a:t>Categories</a:t>
            </a:r>
            <a:r>
              <a:rPr lang="fr-FR" b="1" dirty="0">
                <a:solidFill>
                  <a:srgbClr val="FF0000"/>
                </a:solidFill>
              </a:rPr>
              <a:t> of Exceptions</a:t>
            </a:r>
            <a:r>
              <a:rPr lang="fr-FR" sz="2800" dirty="0"/>
              <a:t/>
            </a:r>
            <a:br>
              <a:rPr lang="fr-FR" sz="2800" dirty="0"/>
            </a:br>
            <a:r>
              <a:rPr lang="en-US" dirty="0"/>
              <a:t>Figure 6.1 reviews the hierarchy of these classes. Remember that a </a:t>
            </a:r>
            <a:r>
              <a:rPr lang="en-US" b="1" i="1" dirty="0">
                <a:solidFill>
                  <a:srgbClr val="0070C0"/>
                </a:solidFill>
              </a:rPr>
              <a:t>runtime</a:t>
            </a:r>
            <a:r>
              <a:rPr lang="en-US" i="1" dirty="0"/>
              <a:t> </a:t>
            </a:r>
            <a:r>
              <a:rPr lang="en-US" b="1" i="1" dirty="0">
                <a:solidFill>
                  <a:srgbClr val="0070C0"/>
                </a:solidFill>
              </a:rPr>
              <a:t>exception</a:t>
            </a:r>
            <a:r>
              <a:rPr lang="en-US" dirty="0"/>
              <a:t>, or </a:t>
            </a:r>
            <a:r>
              <a:rPr lang="en-US" b="1" dirty="0">
                <a:solidFill>
                  <a:srgbClr val="0070C0"/>
                </a:solidFill>
              </a:rPr>
              <a:t>unchecked exception</a:t>
            </a:r>
            <a:r>
              <a:rPr lang="en-US" dirty="0"/>
              <a:t>, may be caught, </a:t>
            </a:r>
            <a:r>
              <a:rPr lang="en-US" b="1" dirty="0">
                <a:solidFill>
                  <a:srgbClr val="FF0000"/>
                </a:solidFill>
              </a:rPr>
              <a:t>but it is not required </a:t>
            </a:r>
            <a:r>
              <a:rPr lang="en-US" dirty="0"/>
              <a:t>that it be caught. After all, if you had to check for </a:t>
            </a:r>
            <a:r>
              <a:rPr lang="en-US" dirty="0" err="1"/>
              <a:t>NullPointerException</a:t>
            </a:r>
            <a:r>
              <a:rPr lang="en-US" dirty="0"/>
              <a:t>, every piece of code that you wrote would need to deal with it. </a:t>
            </a:r>
          </a:p>
          <a:p>
            <a:r>
              <a:rPr lang="en-US" dirty="0"/>
              <a:t>A </a:t>
            </a:r>
            <a:r>
              <a:rPr lang="en-US" b="1" i="1" dirty="0">
                <a:solidFill>
                  <a:srgbClr val="0070C0"/>
                </a:solidFill>
              </a:rPr>
              <a:t>checked exception </a:t>
            </a:r>
            <a:r>
              <a:rPr lang="en-US" dirty="0"/>
              <a:t>is any class that extends Exception but is not a runtime exception. Checked exceptions </a:t>
            </a:r>
            <a:r>
              <a:rPr lang="en-US" b="1" dirty="0">
                <a:solidFill>
                  <a:srgbClr val="FF0000"/>
                </a:solidFill>
              </a:rPr>
              <a:t>must follow the </a:t>
            </a:r>
            <a:r>
              <a:rPr lang="en-US" b="1" i="1" dirty="0">
                <a:solidFill>
                  <a:srgbClr val="FF0000"/>
                </a:solidFill>
              </a:rPr>
              <a:t>handle or declare rule </a:t>
            </a:r>
            <a:r>
              <a:rPr lang="en-US" dirty="0"/>
              <a:t>where they are either caught or thrown to the caller. An </a:t>
            </a:r>
            <a:r>
              <a:rPr lang="en-US" b="1" dirty="0">
                <a:solidFill>
                  <a:srgbClr val="0070C0"/>
                </a:solidFill>
              </a:rPr>
              <a:t>error</a:t>
            </a:r>
            <a:r>
              <a:rPr lang="en-US" dirty="0"/>
              <a:t> is fatal and </a:t>
            </a:r>
            <a:r>
              <a:rPr lang="en-US" b="1" dirty="0">
                <a:solidFill>
                  <a:srgbClr val="FF0000"/>
                </a:solidFill>
              </a:rPr>
              <a:t>should not be caught by the program</a:t>
            </a:r>
            <a:r>
              <a:rPr lang="en-US" dirty="0"/>
              <a:t>. </a:t>
            </a:r>
            <a:r>
              <a:rPr lang="en-US"/>
              <a:t>While </a:t>
            </a:r>
            <a:r>
              <a:rPr lang="en-US" dirty="0"/>
              <a:t>it is legal to catch an error, it is not a good practice.</a:t>
            </a:r>
            <a:r>
              <a:rPr lang="en-US" sz="2800" dirty="0"/>
              <a:t> </a:t>
            </a: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a:t>
            </a:fld>
            <a:endParaRPr lang="fr-FR"/>
          </a:p>
        </p:txBody>
      </p:sp>
    </p:spTree>
    <p:extLst>
      <p:ext uri="{BB962C8B-B14F-4D97-AF65-F5344CB8AC3E}">
        <p14:creationId xmlns:p14="http://schemas.microsoft.com/office/powerpoint/2010/main" val="346355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68031"/>
            <a:ext cx="9601196" cy="3318936"/>
          </a:xfrm>
        </p:spPr>
        <p:txBody>
          <a:bodyPr>
            <a:normAutofit fontScale="92500"/>
          </a:bodyPr>
          <a:lstStyle/>
          <a:p>
            <a:r>
              <a:rPr lang="fr-FR" b="1" dirty="0">
                <a:solidFill>
                  <a:srgbClr val="FF0000"/>
                </a:solidFill>
              </a:rPr>
              <a:t>6-1) The </a:t>
            </a:r>
            <a:r>
              <a:rPr lang="fr-FR" b="1" i="1" dirty="0" err="1">
                <a:solidFill>
                  <a:srgbClr val="FF0000"/>
                </a:solidFill>
              </a:rPr>
              <a:t>assert</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en-US" dirty="0"/>
              <a:t>The syntax for an assert statement has two forms:</a:t>
            </a:r>
            <a:br>
              <a:rPr lang="en-US" dirty="0"/>
            </a:br>
            <a:r>
              <a:rPr lang="en-US" b="1" dirty="0">
                <a:solidFill>
                  <a:srgbClr val="0070C0"/>
                </a:solidFill>
              </a:rPr>
              <a:t>assert </a:t>
            </a:r>
            <a:r>
              <a:rPr lang="en-US" b="1" dirty="0" err="1">
                <a:solidFill>
                  <a:srgbClr val="0070C0"/>
                </a:solidFill>
              </a:rPr>
              <a:t>boolean_expression</a:t>
            </a:r>
            <a:r>
              <a:rPr lang="en-US" b="1" dirty="0">
                <a:solidFill>
                  <a:srgbClr val="0070C0"/>
                </a:solidFill>
              </a:rPr>
              <a:t>;</a:t>
            </a:r>
            <a:br>
              <a:rPr lang="en-US" b="1" dirty="0">
                <a:solidFill>
                  <a:srgbClr val="0070C0"/>
                </a:solidFill>
              </a:rPr>
            </a:br>
            <a:r>
              <a:rPr lang="en-US" b="1" dirty="0">
                <a:solidFill>
                  <a:srgbClr val="0070C0"/>
                </a:solidFill>
              </a:rPr>
              <a:t>assert </a:t>
            </a:r>
            <a:r>
              <a:rPr lang="en-US" b="1" dirty="0" err="1">
                <a:solidFill>
                  <a:srgbClr val="0070C0"/>
                </a:solidFill>
              </a:rPr>
              <a:t>boolean_expression</a:t>
            </a:r>
            <a:r>
              <a:rPr lang="en-US" b="1" dirty="0">
                <a:solidFill>
                  <a:srgbClr val="0070C0"/>
                </a:solidFill>
              </a:rPr>
              <a:t>: </a:t>
            </a:r>
            <a:r>
              <a:rPr lang="en-US" b="1" dirty="0" err="1">
                <a:solidFill>
                  <a:srgbClr val="0070C0"/>
                </a:solidFill>
              </a:rPr>
              <a:t>error_message</a:t>
            </a:r>
            <a:r>
              <a:rPr lang="en-US" b="1" dirty="0">
                <a:solidFill>
                  <a:srgbClr val="0070C0"/>
                </a:solidFill>
              </a:rPr>
              <a:t>;</a:t>
            </a:r>
            <a:r>
              <a:rPr lang="en-US" dirty="0"/>
              <a:t/>
            </a:r>
            <a:br>
              <a:rPr lang="en-US" dirty="0"/>
            </a:br>
            <a:r>
              <a:rPr lang="en-US" dirty="0"/>
              <a:t>The </a:t>
            </a:r>
            <a:r>
              <a:rPr lang="en-US" dirty="0" err="1"/>
              <a:t>boolean</a:t>
            </a:r>
            <a:r>
              <a:rPr lang="en-US" dirty="0"/>
              <a:t> expression must evaluate to true or false. It can be inside optional parenthesis. The optional error message is a </a:t>
            </a:r>
            <a:r>
              <a:rPr lang="en-US" b="1" dirty="0">
                <a:solidFill>
                  <a:srgbClr val="0070C0"/>
                </a:solidFill>
              </a:rPr>
              <a:t>String</a:t>
            </a:r>
            <a:r>
              <a:rPr lang="en-US" dirty="0"/>
              <a:t> used as the message for the </a:t>
            </a:r>
            <a:r>
              <a:rPr lang="en-US" dirty="0" err="1"/>
              <a:t>AssertionError</a:t>
            </a:r>
            <a:r>
              <a:rPr lang="en-US" dirty="0"/>
              <a:t> that is thrown.  That’s right. </a:t>
            </a:r>
            <a:r>
              <a:rPr lang="en-US" dirty="0">
                <a:solidFill>
                  <a:srgbClr val="FF0000"/>
                </a:solidFill>
              </a:rPr>
              <a:t>An assertion</a:t>
            </a:r>
            <a:r>
              <a:rPr lang="en-US" dirty="0"/>
              <a:t> throws an </a:t>
            </a:r>
            <a:r>
              <a:rPr lang="en-US" u="sng" dirty="0" err="1">
                <a:solidFill>
                  <a:srgbClr val="FF0000"/>
                </a:solidFill>
              </a:rPr>
              <a:t>AssertionError</a:t>
            </a:r>
            <a:r>
              <a:rPr lang="en-US" dirty="0"/>
              <a:t> if it is false. </a:t>
            </a:r>
            <a:r>
              <a:rPr lang="en-US" b="1" i="1" dirty="0"/>
              <a:t>Since programs aren’t supposed to catch an Error</a:t>
            </a:r>
            <a:r>
              <a:rPr lang="en-US" dirty="0"/>
              <a:t>, this means that assertion failures are fatal and end the program. </a:t>
            </a: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70</a:t>
            </a:fld>
            <a:endParaRPr lang="fr-FR"/>
          </a:p>
        </p:txBody>
      </p:sp>
    </p:spTree>
    <p:extLst>
      <p:ext uri="{BB962C8B-B14F-4D97-AF65-F5344CB8AC3E}">
        <p14:creationId xmlns:p14="http://schemas.microsoft.com/office/powerpoint/2010/main" val="3440251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68031"/>
            <a:ext cx="9601196" cy="3318936"/>
          </a:xfrm>
        </p:spPr>
        <p:txBody>
          <a:bodyPr>
            <a:normAutofit fontScale="92500" lnSpcReduction="20000"/>
          </a:bodyPr>
          <a:lstStyle/>
          <a:p>
            <a:r>
              <a:rPr lang="fr-FR" b="1" dirty="0">
                <a:solidFill>
                  <a:srgbClr val="FF0000"/>
                </a:solidFill>
              </a:rPr>
              <a:t>6-1) The </a:t>
            </a:r>
            <a:r>
              <a:rPr lang="fr-FR" b="1" i="1" dirty="0" err="1">
                <a:solidFill>
                  <a:srgbClr val="FF0000"/>
                </a:solidFill>
              </a:rPr>
              <a:t>assert</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en-US" dirty="0"/>
              <a:t>The three possible outcomes (</a:t>
            </a:r>
            <a:r>
              <a:rPr lang="en-US" dirty="0" err="1"/>
              <a:t>résultats</a:t>
            </a:r>
            <a:r>
              <a:rPr lang="en-US" dirty="0"/>
              <a:t>)of an assert statement are as follows:</a:t>
            </a:r>
          </a:p>
          <a:p>
            <a:r>
              <a:rPr lang="en-US" dirty="0"/>
              <a:t>■ 1-</a:t>
            </a:r>
            <a:r>
              <a:rPr lang="en-US" b="1" dirty="0">
                <a:solidFill>
                  <a:srgbClr val="0070C0"/>
                </a:solidFill>
              </a:rPr>
              <a:t>If assertions are disabled, Java skips the assertion and goes on in the code.</a:t>
            </a:r>
            <a:r>
              <a:rPr lang="en-US" dirty="0"/>
              <a:t/>
            </a:r>
            <a:br>
              <a:rPr lang="en-US" dirty="0"/>
            </a:br>
            <a:r>
              <a:rPr lang="en-US" dirty="0"/>
              <a:t>■ 2-</a:t>
            </a:r>
            <a:r>
              <a:rPr lang="en-US" b="1" dirty="0">
                <a:solidFill>
                  <a:srgbClr val="7030A0"/>
                </a:solidFill>
              </a:rPr>
              <a:t>If assertions are enabled and the </a:t>
            </a:r>
            <a:r>
              <a:rPr lang="en-US" b="1" dirty="0" err="1">
                <a:solidFill>
                  <a:srgbClr val="7030A0"/>
                </a:solidFill>
              </a:rPr>
              <a:t>boolean</a:t>
            </a:r>
            <a:r>
              <a:rPr lang="en-US" b="1" dirty="0">
                <a:solidFill>
                  <a:srgbClr val="7030A0"/>
                </a:solidFill>
              </a:rPr>
              <a:t> expression is true, then our assertion has been validated and nothing happens. The program continues to execute in its normal manner.</a:t>
            </a:r>
            <a:r>
              <a:rPr lang="en-US" dirty="0"/>
              <a:t/>
            </a:r>
            <a:br>
              <a:rPr lang="en-US" dirty="0"/>
            </a:br>
            <a:r>
              <a:rPr lang="en-US"/>
              <a:t>■ 3-</a:t>
            </a:r>
            <a:r>
              <a:rPr lang="en-US" b="1">
                <a:solidFill>
                  <a:srgbClr val="FF0000"/>
                </a:solidFill>
              </a:rPr>
              <a:t>If </a:t>
            </a:r>
            <a:r>
              <a:rPr lang="en-US" b="1" dirty="0">
                <a:solidFill>
                  <a:srgbClr val="FF0000"/>
                </a:solidFill>
              </a:rPr>
              <a:t>assertions are enabled and the </a:t>
            </a:r>
            <a:r>
              <a:rPr lang="en-US" b="1" dirty="0" err="1">
                <a:solidFill>
                  <a:srgbClr val="FF0000"/>
                </a:solidFill>
              </a:rPr>
              <a:t>boolean</a:t>
            </a:r>
            <a:r>
              <a:rPr lang="en-US" b="1" dirty="0">
                <a:solidFill>
                  <a:srgbClr val="FF0000"/>
                </a:solidFill>
              </a:rPr>
              <a:t> expression is false, then our assertion is</a:t>
            </a:r>
            <a:br>
              <a:rPr lang="en-US" b="1" dirty="0">
                <a:solidFill>
                  <a:srgbClr val="FF0000"/>
                </a:solidFill>
              </a:rPr>
            </a:br>
            <a:r>
              <a:rPr lang="en-US" b="1" dirty="0">
                <a:solidFill>
                  <a:srgbClr val="FF0000"/>
                </a:solidFill>
              </a:rPr>
              <a:t>invalid and a </a:t>
            </a:r>
            <a:r>
              <a:rPr lang="en-US" b="1" dirty="0" err="1">
                <a:solidFill>
                  <a:srgbClr val="FF0000"/>
                </a:solidFill>
              </a:rPr>
              <a:t>java.lang.AssertionError</a:t>
            </a:r>
            <a:r>
              <a:rPr lang="en-US" b="1" dirty="0">
                <a:solidFill>
                  <a:srgbClr val="FF0000"/>
                </a:solidFill>
              </a:rPr>
              <a:t> is thrown. </a:t>
            </a: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71</a:t>
            </a:fld>
            <a:endParaRPr lang="fr-FR"/>
          </a:p>
        </p:txBody>
      </p:sp>
    </p:spTree>
    <p:extLst>
      <p:ext uri="{BB962C8B-B14F-4D97-AF65-F5344CB8AC3E}">
        <p14:creationId xmlns:p14="http://schemas.microsoft.com/office/powerpoint/2010/main" val="2462878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68031"/>
            <a:ext cx="9601196" cy="3318936"/>
          </a:xfrm>
        </p:spPr>
        <p:txBody>
          <a:bodyPr>
            <a:normAutofit/>
          </a:bodyPr>
          <a:lstStyle/>
          <a:p>
            <a:r>
              <a:rPr lang="fr-FR" b="1" dirty="0">
                <a:solidFill>
                  <a:srgbClr val="FF0000"/>
                </a:solidFill>
              </a:rPr>
              <a:t>6-1) The </a:t>
            </a:r>
            <a:r>
              <a:rPr lang="fr-FR" b="1" i="1" dirty="0" err="1">
                <a:solidFill>
                  <a:srgbClr val="FF0000"/>
                </a:solidFill>
              </a:rPr>
              <a:t>assert</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en-US" dirty="0"/>
              <a:t>Presuming assertions are enabled, an assertion is a shorter/better way of writing the following: </a:t>
            </a:r>
            <a:br>
              <a:rPr lang="en-US" dirty="0"/>
            </a:br>
            <a:r>
              <a:rPr lang="en-US" dirty="0">
                <a:solidFill>
                  <a:srgbClr val="FF0000"/>
                </a:solidFill>
              </a:rPr>
              <a:t>if (!</a:t>
            </a:r>
            <a:r>
              <a:rPr lang="en-US" dirty="0" err="1">
                <a:solidFill>
                  <a:srgbClr val="FF0000"/>
                </a:solidFill>
              </a:rPr>
              <a:t>boolean_expression</a:t>
            </a:r>
            <a:r>
              <a:rPr lang="en-US" dirty="0">
                <a:solidFill>
                  <a:srgbClr val="FF0000"/>
                </a:solidFill>
              </a:rPr>
              <a:t>) throw new </a:t>
            </a:r>
            <a:r>
              <a:rPr lang="en-US" dirty="0" err="1">
                <a:solidFill>
                  <a:srgbClr val="FF0000"/>
                </a:solidFill>
              </a:rPr>
              <a:t>AssertionError</a:t>
            </a:r>
            <a:r>
              <a:rPr lang="en-US" dirty="0">
                <a:solidFill>
                  <a:srgbClr val="FF0000"/>
                </a:solidFill>
              </a:rPr>
              <a:t>();</a:t>
            </a:r>
            <a:r>
              <a:rPr lang="en-US" dirty="0"/>
              <a:t/>
            </a:r>
            <a:br>
              <a:rPr lang="en-US" dirty="0"/>
            </a:br>
            <a:r>
              <a:rPr lang="en-US" dirty="0"/>
              <a:t>The assert syntax is easier to read. But wait. Remember when we said a </a:t>
            </a:r>
            <a:r>
              <a:rPr lang="en-US" b="1" dirty="0">
                <a:solidFill>
                  <a:srgbClr val="0070C0"/>
                </a:solidFill>
              </a:rPr>
              <a:t>developer</a:t>
            </a:r>
            <a:r>
              <a:rPr lang="en-US" dirty="0"/>
              <a:t> shouldn’t be throwing an Error? With the assert syntax, you aren’t. </a:t>
            </a:r>
            <a:r>
              <a:rPr lang="en-US" b="1" dirty="0">
                <a:solidFill>
                  <a:srgbClr val="FF0000"/>
                </a:solidFill>
              </a:rPr>
              <a:t>Java is throwing the Error! </a:t>
            </a:r>
            <a:endParaRPr lang="fr-FR" b="1" dirty="0">
              <a:solidFill>
                <a:srgbClr val="FF000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72</a:t>
            </a:fld>
            <a:endParaRPr lang="fr-FR"/>
          </a:p>
        </p:txBody>
      </p:sp>
    </p:spTree>
    <p:extLst>
      <p:ext uri="{BB962C8B-B14F-4D97-AF65-F5344CB8AC3E}">
        <p14:creationId xmlns:p14="http://schemas.microsoft.com/office/powerpoint/2010/main" val="11735104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68031"/>
            <a:ext cx="9601196" cy="3318936"/>
          </a:xfrm>
        </p:spPr>
        <p:txBody>
          <a:bodyPr>
            <a:normAutofit fontScale="92500" lnSpcReduction="20000"/>
          </a:bodyPr>
          <a:lstStyle/>
          <a:p>
            <a:r>
              <a:rPr lang="fr-FR" b="1" dirty="0">
                <a:solidFill>
                  <a:srgbClr val="FF0000"/>
                </a:solidFill>
              </a:rPr>
              <a:t>6-1) The </a:t>
            </a:r>
            <a:r>
              <a:rPr lang="fr-FR" b="1" i="1" dirty="0" err="1">
                <a:solidFill>
                  <a:srgbClr val="FF0000"/>
                </a:solidFill>
              </a:rPr>
              <a:t>assert</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fr-FR" dirty="0"/>
              <a:t>Suppose </a:t>
            </a:r>
            <a:r>
              <a:rPr lang="fr-FR" dirty="0" err="1"/>
              <a:t>that</a:t>
            </a:r>
            <a:r>
              <a:rPr lang="fr-FR" dirty="0"/>
              <a:t> </a:t>
            </a:r>
            <a:r>
              <a:rPr lang="fr-FR" dirty="0" err="1"/>
              <a:t>we</a:t>
            </a:r>
            <a:r>
              <a:rPr lang="fr-FR" dirty="0"/>
              <a:t> enable assertions by running the </a:t>
            </a:r>
            <a:r>
              <a:rPr lang="fr-FR" dirty="0" err="1"/>
              <a:t>following</a:t>
            </a:r>
            <a:r>
              <a:rPr lang="fr-FR" dirty="0"/>
              <a:t> </a:t>
            </a:r>
            <a:r>
              <a:rPr lang="fr-FR" dirty="0" err="1"/>
              <a:t>example</a:t>
            </a:r>
            <a:r>
              <a:rPr lang="fr-FR" dirty="0"/>
              <a:t> </a:t>
            </a:r>
            <a:r>
              <a:rPr lang="fr-FR" dirty="0" err="1"/>
              <a:t>with</a:t>
            </a:r>
            <a:r>
              <a:rPr lang="fr-FR" dirty="0"/>
              <a:t> the command</a:t>
            </a:r>
            <a:br>
              <a:rPr lang="fr-FR" dirty="0"/>
            </a:br>
            <a:r>
              <a:rPr lang="fr-FR" b="1" dirty="0">
                <a:solidFill>
                  <a:srgbClr val="FF0000"/>
                </a:solidFill>
              </a:rPr>
              <a:t>java –</a:t>
            </a:r>
            <a:r>
              <a:rPr lang="fr-FR" b="1" dirty="0" err="1">
                <a:solidFill>
                  <a:srgbClr val="FF0000"/>
                </a:solidFill>
              </a:rPr>
              <a:t>ea</a:t>
            </a:r>
            <a:r>
              <a:rPr lang="fr-FR" b="1" dirty="0">
                <a:solidFill>
                  <a:srgbClr val="FF0000"/>
                </a:solidFill>
              </a:rPr>
              <a:t> Assertions:</a:t>
            </a:r>
            <a:r>
              <a:rPr lang="fr-FR" dirty="0"/>
              <a:t/>
            </a:r>
            <a:br>
              <a:rPr lang="fr-FR" dirty="0"/>
            </a:br>
            <a:r>
              <a:rPr lang="fr-FR" dirty="0">
                <a:solidFill>
                  <a:srgbClr val="0070C0"/>
                </a:solidFill>
              </a:rPr>
              <a:t>1: public class Assertions {</a:t>
            </a:r>
            <a:br>
              <a:rPr lang="fr-FR" dirty="0">
                <a:solidFill>
                  <a:srgbClr val="0070C0"/>
                </a:solidFill>
              </a:rPr>
            </a:br>
            <a:r>
              <a:rPr lang="fr-FR" dirty="0">
                <a:solidFill>
                  <a:srgbClr val="0070C0"/>
                </a:solidFill>
              </a:rPr>
              <a:t>2: public </a:t>
            </a:r>
            <a:r>
              <a:rPr lang="fr-FR" dirty="0" err="1">
                <a:solidFill>
                  <a:srgbClr val="0070C0"/>
                </a:solidFill>
              </a:rPr>
              <a:t>static</a:t>
            </a:r>
            <a:r>
              <a:rPr lang="fr-FR" dirty="0">
                <a:solidFill>
                  <a:srgbClr val="0070C0"/>
                </a:solidFill>
              </a:rPr>
              <a:t> </a:t>
            </a:r>
            <a:r>
              <a:rPr lang="fr-FR" dirty="0" err="1">
                <a:solidFill>
                  <a:srgbClr val="0070C0"/>
                </a:solidFill>
              </a:rPr>
              <a:t>void</a:t>
            </a:r>
            <a:r>
              <a:rPr lang="fr-FR" dirty="0">
                <a:solidFill>
                  <a:srgbClr val="0070C0"/>
                </a:solidFill>
              </a:rPr>
              <a:t> main(String[] args) {</a:t>
            </a:r>
            <a:br>
              <a:rPr lang="fr-FR" dirty="0">
                <a:solidFill>
                  <a:srgbClr val="0070C0"/>
                </a:solidFill>
              </a:rPr>
            </a:br>
            <a:r>
              <a:rPr lang="fr-FR" dirty="0">
                <a:solidFill>
                  <a:srgbClr val="0070C0"/>
                </a:solidFill>
              </a:rPr>
              <a:t>3: </a:t>
            </a:r>
            <a:r>
              <a:rPr lang="fr-FR" dirty="0" err="1">
                <a:solidFill>
                  <a:srgbClr val="0070C0"/>
                </a:solidFill>
              </a:rPr>
              <a:t>int</a:t>
            </a:r>
            <a:r>
              <a:rPr lang="fr-FR" dirty="0">
                <a:solidFill>
                  <a:srgbClr val="0070C0"/>
                </a:solidFill>
              </a:rPr>
              <a:t> </a:t>
            </a:r>
            <a:r>
              <a:rPr lang="fr-FR" dirty="0" err="1">
                <a:solidFill>
                  <a:srgbClr val="0070C0"/>
                </a:solidFill>
              </a:rPr>
              <a:t>numGuests</a:t>
            </a:r>
            <a:r>
              <a:rPr lang="fr-FR" dirty="0">
                <a:solidFill>
                  <a:srgbClr val="0070C0"/>
                </a:solidFill>
              </a:rPr>
              <a:t> = -5;</a:t>
            </a:r>
            <a:br>
              <a:rPr lang="fr-FR" dirty="0">
                <a:solidFill>
                  <a:srgbClr val="0070C0"/>
                </a:solidFill>
              </a:rPr>
            </a:br>
            <a:r>
              <a:rPr lang="fr-FR" dirty="0">
                <a:solidFill>
                  <a:srgbClr val="0070C0"/>
                </a:solidFill>
              </a:rPr>
              <a:t>4: </a:t>
            </a:r>
            <a:r>
              <a:rPr lang="fr-FR" dirty="0" err="1">
                <a:solidFill>
                  <a:srgbClr val="0070C0"/>
                </a:solidFill>
              </a:rPr>
              <a:t>assert</a:t>
            </a:r>
            <a:r>
              <a:rPr lang="fr-FR" dirty="0">
                <a:solidFill>
                  <a:srgbClr val="0070C0"/>
                </a:solidFill>
              </a:rPr>
              <a:t> </a:t>
            </a:r>
            <a:r>
              <a:rPr lang="fr-FR" dirty="0" err="1">
                <a:solidFill>
                  <a:srgbClr val="0070C0"/>
                </a:solidFill>
              </a:rPr>
              <a:t>numGuests</a:t>
            </a:r>
            <a:r>
              <a:rPr lang="fr-FR" dirty="0">
                <a:solidFill>
                  <a:srgbClr val="0070C0"/>
                </a:solidFill>
              </a:rPr>
              <a:t> &gt; 0;</a:t>
            </a:r>
            <a:br>
              <a:rPr lang="fr-FR" dirty="0">
                <a:solidFill>
                  <a:srgbClr val="0070C0"/>
                </a:solidFill>
              </a:rPr>
            </a:br>
            <a:r>
              <a:rPr lang="fr-FR" dirty="0">
                <a:solidFill>
                  <a:srgbClr val="0070C0"/>
                </a:solidFill>
              </a:rPr>
              <a:t>5: </a:t>
            </a:r>
            <a:r>
              <a:rPr lang="fr-FR" dirty="0" err="1">
                <a:solidFill>
                  <a:srgbClr val="0070C0"/>
                </a:solidFill>
              </a:rPr>
              <a:t>System.out.println</a:t>
            </a:r>
            <a:r>
              <a:rPr lang="fr-FR" dirty="0">
                <a:solidFill>
                  <a:srgbClr val="0070C0"/>
                </a:solidFill>
              </a:rPr>
              <a:t>(</a:t>
            </a:r>
            <a:r>
              <a:rPr lang="fr-FR" dirty="0" err="1">
                <a:solidFill>
                  <a:srgbClr val="0070C0"/>
                </a:solidFill>
              </a:rPr>
              <a:t>numGuests</a:t>
            </a:r>
            <a:r>
              <a:rPr lang="fr-FR" dirty="0">
                <a:solidFill>
                  <a:srgbClr val="0070C0"/>
                </a:solidFill>
              </a:rPr>
              <a:t>);</a:t>
            </a:r>
            <a:br>
              <a:rPr lang="fr-FR" dirty="0">
                <a:solidFill>
                  <a:srgbClr val="0070C0"/>
                </a:solidFill>
              </a:rPr>
            </a:br>
            <a:r>
              <a:rPr lang="fr-FR" dirty="0">
                <a:solidFill>
                  <a:srgbClr val="0070C0"/>
                </a:solidFill>
              </a:rPr>
              <a:t>6: }</a:t>
            </a:r>
            <a:br>
              <a:rPr lang="fr-FR" dirty="0">
                <a:solidFill>
                  <a:srgbClr val="0070C0"/>
                </a:solidFill>
              </a:rPr>
            </a:br>
            <a:r>
              <a:rPr lang="fr-FR" dirty="0">
                <a:solidFill>
                  <a:srgbClr val="0070C0"/>
                </a:solidFill>
              </a:rPr>
              <a:t>7: } </a:t>
            </a: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73</a:t>
            </a:fld>
            <a:endParaRPr lang="fr-FR"/>
          </a:p>
        </p:txBody>
      </p:sp>
      <p:sp>
        <p:nvSpPr>
          <p:cNvPr id="7" name="ZoneTexte 6">
            <a:extLst>
              <a:ext uri="{FF2B5EF4-FFF2-40B4-BE49-F238E27FC236}">
                <a16:creationId xmlns="" xmlns:a16="http://schemas.microsoft.com/office/drawing/2014/main" id="{5D0A4053-A7EC-4E11-B8CA-DF507F296687}"/>
              </a:ext>
            </a:extLst>
          </p:cNvPr>
          <p:cNvSpPr txBox="1"/>
          <p:nvPr/>
        </p:nvSpPr>
        <p:spPr>
          <a:xfrm flipH="1">
            <a:off x="6851089" y="3657600"/>
            <a:ext cx="3652824" cy="1477328"/>
          </a:xfrm>
          <a:prstGeom prst="rect">
            <a:avLst/>
          </a:prstGeom>
          <a:noFill/>
        </p:spPr>
        <p:txBody>
          <a:bodyPr wrap="square" rtlCol="0">
            <a:spAutoFit/>
          </a:bodyPr>
          <a:lstStyle/>
          <a:p>
            <a:r>
              <a:rPr lang="fr-FR" dirty="0">
                <a:solidFill>
                  <a:srgbClr val="FF0000"/>
                </a:solidFill>
              </a:rPr>
              <a:t>1-Il faut </a:t>
            </a:r>
            <a:r>
              <a:rPr lang="fr-FR" dirty="0" err="1">
                <a:solidFill>
                  <a:srgbClr val="FF0000"/>
                </a:solidFill>
              </a:rPr>
              <a:t>editer</a:t>
            </a:r>
            <a:r>
              <a:rPr lang="fr-FR" dirty="0">
                <a:solidFill>
                  <a:srgbClr val="FF0000"/>
                </a:solidFill>
              </a:rPr>
              <a:t> le code</a:t>
            </a:r>
          </a:p>
          <a:p>
            <a:r>
              <a:rPr lang="fr-FR" dirty="0">
                <a:solidFill>
                  <a:srgbClr val="FF0000"/>
                </a:solidFill>
              </a:rPr>
              <a:t>2-Compiler le code </a:t>
            </a:r>
            <a:r>
              <a:rPr lang="fr-FR" dirty="0" err="1">
                <a:solidFill>
                  <a:srgbClr val="FF0000"/>
                </a:solidFill>
              </a:rPr>
              <a:t>javac</a:t>
            </a:r>
            <a:r>
              <a:rPr lang="fr-FR" dirty="0">
                <a:solidFill>
                  <a:srgbClr val="FF0000"/>
                </a:solidFill>
              </a:rPr>
              <a:t> </a:t>
            </a:r>
            <a:r>
              <a:rPr lang="fr-FR" dirty="0" err="1">
                <a:solidFill>
                  <a:srgbClr val="FF0000"/>
                </a:solidFill>
              </a:rPr>
              <a:t>nomfichier</a:t>
            </a:r>
            <a:r>
              <a:rPr lang="fr-FR" dirty="0">
                <a:solidFill>
                  <a:srgbClr val="FF0000"/>
                </a:solidFill>
              </a:rPr>
              <a:t> .java</a:t>
            </a:r>
          </a:p>
          <a:p>
            <a:r>
              <a:rPr lang="fr-FR" dirty="0">
                <a:solidFill>
                  <a:srgbClr val="FF0000"/>
                </a:solidFill>
              </a:rPr>
              <a:t>3-java –</a:t>
            </a:r>
            <a:r>
              <a:rPr lang="fr-FR" dirty="0" err="1">
                <a:solidFill>
                  <a:srgbClr val="FF0000"/>
                </a:solidFill>
              </a:rPr>
              <a:t>ea</a:t>
            </a:r>
            <a:r>
              <a:rPr lang="fr-FR" dirty="0">
                <a:solidFill>
                  <a:srgbClr val="FF0000"/>
                </a:solidFill>
              </a:rPr>
              <a:t> Assertions</a:t>
            </a:r>
          </a:p>
          <a:p>
            <a:endParaRPr lang="fr-FR" dirty="0"/>
          </a:p>
        </p:txBody>
      </p:sp>
    </p:spTree>
    <p:extLst>
      <p:ext uri="{BB962C8B-B14F-4D97-AF65-F5344CB8AC3E}">
        <p14:creationId xmlns:p14="http://schemas.microsoft.com/office/powerpoint/2010/main" val="30438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468031"/>
            <a:ext cx="9601196" cy="3318936"/>
          </a:xfrm>
        </p:spPr>
        <p:txBody>
          <a:bodyPr>
            <a:normAutofit/>
          </a:bodyPr>
          <a:lstStyle/>
          <a:p>
            <a:r>
              <a:rPr lang="fr-FR" b="1" dirty="0">
                <a:solidFill>
                  <a:srgbClr val="FF0000"/>
                </a:solidFill>
              </a:rPr>
              <a:t>6-1) The </a:t>
            </a:r>
            <a:r>
              <a:rPr lang="fr-FR" b="1" i="1" dirty="0" err="1">
                <a:solidFill>
                  <a:srgbClr val="FF0000"/>
                </a:solidFill>
              </a:rPr>
              <a:t>assert</a:t>
            </a:r>
            <a:r>
              <a:rPr lang="fr-FR" b="1" i="1" dirty="0">
                <a:solidFill>
                  <a:srgbClr val="FF0000"/>
                </a:solidFill>
              </a:rPr>
              <a:t> </a:t>
            </a:r>
            <a:r>
              <a:rPr lang="fr-FR" b="1" dirty="0" err="1">
                <a:solidFill>
                  <a:srgbClr val="FF0000"/>
                </a:solidFill>
              </a:rPr>
              <a:t>Statement</a:t>
            </a:r>
            <a:r>
              <a:rPr lang="fr-FR" b="1" dirty="0">
                <a:solidFill>
                  <a:srgbClr val="FF0000"/>
                </a:solidFill>
              </a:rPr>
              <a:t> </a:t>
            </a:r>
            <a:r>
              <a:rPr lang="fr-FR" dirty="0"/>
              <a:t/>
            </a:r>
            <a:br>
              <a:rPr lang="fr-FR" dirty="0"/>
            </a:br>
            <a:r>
              <a:rPr lang="en-US" dirty="0"/>
              <a:t>We made a typo in the code. We intended for there to be five guests and not negative five guests. The assertion on line 4 detects this problem. Java throws the </a:t>
            </a:r>
            <a:r>
              <a:rPr lang="en-US" dirty="0" err="1"/>
              <a:t>AssertionError</a:t>
            </a:r>
            <a:r>
              <a:rPr lang="en-US" dirty="0"/>
              <a:t> at this point. Line 5 never runs since an error was thrown. The program ends with a stack trace similar to this:</a:t>
            </a:r>
            <a:br>
              <a:rPr lang="en-US" dirty="0"/>
            </a:br>
            <a:r>
              <a:rPr lang="en-US" dirty="0">
                <a:solidFill>
                  <a:srgbClr val="FF0000"/>
                </a:solidFill>
              </a:rPr>
              <a:t>Exception in thread "main" </a:t>
            </a:r>
            <a:r>
              <a:rPr lang="en-US" dirty="0" err="1">
                <a:solidFill>
                  <a:srgbClr val="FF0000"/>
                </a:solidFill>
              </a:rPr>
              <a:t>java.lang.AssertionError</a:t>
            </a:r>
            <a:r>
              <a:rPr lang="en-US" dirty="0">
                <a:solidFill>
                  <a:srgbClr val="FF0000"/>
                </a:solidFill>
              </a:rPr>
              <a:t/>
            </a:r>
            <a:br>
              <a:rPr lang="en-US" dirty="0">
                <a:solidFill>
                  <a:srgbClr val="FF0000"/>
                </a:solidFill>
              </a:rPr>
            </a:br>
            <a:r>
              <a:rPr lang="en-US" dirty="0">
                <a:solidFill>
                  <a:srgbClr val="FF0000"/>
                </a:solidFill>
              </a:rPr>
              <a:t>at </a:t>
            </a:r>
            <a:r>
              <a:rPr lang="en-US" dirty="0" err="1">
                <a:solidFill>
                  <a:srgbClr val="FF0000"/>
                </a:solidFill>
              </a:rPr>
              <a:t>asserts.Assertions.main</a:t>
            </a:r>
            <a:r>
              <a:rPr lang="en-US" dirty="0">
                <a:solidFill>
                  <a:srgbClr val="FF0000"/>
                </a:solidFill>
              </a:rPr>
              <a:t>(Assertions.java:7) </a:t>
            </a:r>
            <a:endParaRPr lang="fr-FR" dirty="0">
              <a:solidFill>
                <a:srgbClr val="0070C0"/>
              </a:solidFill>
            </a:endParaRPr>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74</a:t>
            </a:fld>
            <a:endParaRPr lang="fr-FR"/>
          </a:p>
        </p:txBody>
      </p:sp>
    </p:spTree>
    <p:extLst>
      <p:ext uri="{BB962C8B-B14F-4D97-AF65-F5344CB8AC3E}">
        <p14:creationId xmlns:p14="http://schemas.microsoft.com/office/powerpoint/2010/main" val="18103217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fontScale="92500"/>
          </a:bodyPr>
          <a:lstStyle/>
          <a:p>
            <a:r>
              <a:rPr lang="fr-FR" b="1" dirty="0">
                <a:solidFill>
                  <a:srgbClr val="FF0000"/>
                </a:solidFill>
              </a:rPr>
              <a:t>6-2) </a:t>
            </a:r>
            <a:r>
              <a:rPr lang="fr-FR" b="1" dirty="0" err="1">
                <a:solidFill>
                  <a:srgbClr val="FF0000"/>
                </a:solidFill>
              </a:rPr>
              <a:t>Enabling</a:t>
            </a:r>
            <a:r>
              <a:rPr lang="fr-FR" b="1" dirty="0">
                <a:solidFill>
                  <a:srgbClr val="FF0000"/>
                </a:solidFill>
              </a:rPr>
              <a:t> Assertions</a:t>
            </a:r>
            <a:r>
              <a:rPr lang="fr-FR" dirty="0">
                <a:solidFill>
                  <a:srgbClr val="FF0000"/>
                </a:solidFill>
              </a:rPr>
              <a:t> </a:t>
            </a:r>
            <a:r>
              <a:rPr lang="fr-FR" dirty="0"/>
              <a:t/>
            </a:r>
            <a:br>
              <a:rPr lang="fr-FR" dirty="0"/>
            </a:br>
            <a:r>
              <a:rPr lang="en-US" dirty="0"/>
              <a:t>By default, assert statements are ignored by the JVM at runtime. To enable assertions, use the </a:t>
            </a:r>
            <a:r>
              <a:rPr lang="en-US" b="1" dirty="0">
                <a:solidFill>
                  <a:srgbClr val="0070C0"/>
                </a:solidFill>
              </a:rPr>
              <a:t>-</a:t>
            </a:r>
            <a:r>
              <a:rPr lang="en-US" b="1" dirty="0" err="1">
                <a:solidFill>
                  <a:srgbClr val="0070C0"/>
                </a:solidFill>
              </a:rPr>
              <a:t>enableassertions</a:t>
            </a:r>
            <a:r>
              <a:rPr lang="en-US" b="1" dirty="0">
                <a:solidFill>
                  <a:srgbClr val="0070C0"/>
                </a:solidFill>
              </a:rPr>
              <a:t> </a:t>
            </a:r>
            <a:r>
              <a:rPr lang="en-US" dirty="0"/>
              <a:t>ﬂag on the command line:</a:t>
            </a:r>
            <a:br>
              <a:rPr lang="en-US" dirty="0"/>
            </a:br>
            <a:r>
              <a:rPr lang="en-US" b="1" dirty="0">
                <a:solidFill>
                  <a:srgbClr val="FF0000"/>
                </a:solidFill>
              </a:rPr>
              <a:t>java -</a:t>
            </a:r>
            <a:r>
              <a:rPr lang="en-US" b="1" dirty="0" err="1">
                <a:solidFill>
                  <a:srgbClr val="FF0000"/>
                </a:solidFill>
              </a:rPr>
              <a:t>enableassertions</a:t>
            </a:r>
            <a:r>
              <a:rPr lang="en-US" b="1" dirty="0">
                <a:solidFill>
                  <a:srgbClr val="FF0000"/>
                </a:solidFill>
              </a:rPr>
              <a:t> Rectangle</a:t>
            </a:r>
            <a:r>
              <a:rPr lang="en-US" dirty="0"/>
              <a:t/>
            </a:r>
            <a:br>
              <a:rPr lang="en-US" dirty="0"/>
            </a:br>
            <a:r>
              <a:rPr lang="en-US" dirty="0"/>
              <a:t>You can also use the shortcut </a:t>
            </a:r>
            <a:r>
              <a:rPr lang="en-US" b="1" dirty="0">
                <a:solidFill>
                  <a:srgbClr val="0070C0"/>
                </a:solidFill>
              </a:rPr>
              <a:t>-</a:t>
            </a:r>
            <a:r>
              <a:rPr lang="en-US" b="1" dirty="0" err="1">
                <a:solidFill>
                  <a:srgbClr val="0070C0"/>
                </a:solidFill>
              </a:rPr>
              <a:t>ea</a:t>
            </a:r>
            <a:r>
              <a:rPr lang="en-US" b="1" dirty="0">
                <a:solidFill>
                  <a:srgbClr val="0070C0"/>
                </a:solidFill>
              </a:rPr>
              <a:t> </a:t>
            </a:r>
            <a:r>
              <a:rPr lang="en-US" dirty="0"/>
              <a:t>ﬂag: </a:t>
            </a:r>
            <a:r>
              <a:rPr lang="en-US" b="1" dirty="0">
                <a:solidFill>
                  <a:srgbClr val="FF0000"/>
                </a:solidFill>
              </a:rPr>
              <a:t>java -</a:t>
            </a:r>
            <a:r>
              <a:rPr lang="en-US" b="1" dirty="0" err="1">
                <a:solidFill>
                  <a:srgbClr val="FF0000"/>
                </a:solidFill>
              </a:rPr>
              <a:t>ea</a:t>
            </a:r>
            <a:r>
              <a:rPr lang="en-US" b="1" dirty="0">
                <a:solidFill>
                  <a:srgbClr val="FF0000"/>
                </a:solidFill>
              </a:rPr>
              <a:t> Rectangle </a:t>
            </a:r>
            <a:r>
              <a:rPr lang="en-US" dirty="0"/>
              <a:t/>
            </a:r>
            <a:br>
              <a:rPr lang="en-US" dirty="0"/>
            </a:br>
            <a:r>
              <a:rPr lang="en-US" dirty="0"/>
              <a:t>Using the -</a:t>
            </a:r>
            <a:r>
              <a:rPr lang="en-US" dirty="0" err="1"/>
              <a:t>enableassertions</a:t>
            </a:r>
            <a:r>
              <a:rPr lang="en-US" dirty="0"/>
              <a:t> or -</a:t>
            </a:r>
            <a:r>
              <a:rPr lang="en-US" dirty="0" err="1"/>
              <a:t>ea</a:t>
            </a:r>
            <a:r>
              <a:rPr lang="en-US" dirty="0"/>
              <a:t> ﬂag without any arguments enables assertions in</a:t>
            </a:r>
            <a:br>
              <a:rPr lang="en-US" dirty="0"/>
            </a:br>
            <a:r>
              <a:rPr lang="en-US" dirty="0"/>
              <a:t>all classes except system classes. </a:t>
            </a:r>
            <a:r>
              <a:rPr lang="en-US" i="1" dirty="0"/>
              <a:t>System classes </a:t>
            </a:r>
            <a:r>
              <a:rPr lang="en-US" dirty="0"/>
              <a:t>are classes that are part of the Java runtime. You can think of them as the classes that come with Java. You can also enable assertions for a specific class or package. </a:t>
            </a: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75</a:t>
            </a:fld>
            <a:endParaRPr lang="fr-FR"/>
          </a:p>
        </p:txBody>
      </p:sp>
    </p:spTree>
    <p:extLst>
      <p:ext uri="{BB962C8B-B14F-4D97-AF65-F5344CB8AC3E}">
        <p14:creationId xmlns:p14="http://schemas.microsoft.com/office/powerpoint/2010/main" val="15653836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6-2) </a:t>
            </a:r>
            <a:r>
              <a:rPr lang="fr-FR" b="1" dirty="0" err="1">
                <a:solidFill>
                  <a:srgbClr val="FF0000"/>
                </a:solidFill>
              </a:rPr>
              <a:t>Enabling</a:t>
            </a:r>
            <a:r>
              <a:rPr lang="fr-FR" b="1" dirty="0">
                <a:solidFill>
                  <a:srgbClr val="FF0000"/>
                </a:solidFill>
              </a:rPr>
              <a:t> Assertions</a:t>
            </a:r>
            <a:r>
              <a:rPr lang="fr-FR" dirty="0">
                <a:solidFill>
                  <a:srgbClr val="FF0000"/>
                </a:solidFill>
              </a:rPr>
              <a:t> </a:t>
            </a:r>
            <a:r>
              <a:rPr lang="fr-FR" dirty="0"/>
              <a:t/>
            </a:r>
            <a:br>
              <a:rPr lang="fr-FR" dirty="0"/>
            </a:br>
            <a:r>
              <a:rPr lang="en-US" dirty="0"/>
              <a:t>For example, the following command enables assertions only for classes in the </a:t>
            </a:r>
            <a:r>
              <a:rPr lang="en-US" dirty="0" err="1"/>
              <a:t>com.wiley.demos</a:t>
            </a:r>
            <a:r>
              <a:rPr lang="en-US" dirty="0"/>
              <a:t> package and any </a:t>
            </a:r>
            <a:r>
              <a:rPr lang="en-US" dirty="0" err="1"/>
              <a:t>subpackages</a:t>
            </a:r>
            <a:r>
              <a:rPr lang="en-US" dirty="0"/>
              <a:t>:</a:t>
            </a:r>
          </a:p>
          <a:p>
            <a:r>
              <a:rPr lang="fr-FR" b="1" dirty="0">
                <a:solidFill>
                  <a:srgbClr val="0070C0"/>
                </a:solidFill>
              </a:rPr>
              <a:t>java -</a:t>
            </a:r>
            <a:r>
              <a:rPr lang="fr-FR" b="1" dirty="0" err="1">
                <a:solidFill>
                  <a:srgbClr val="0070C0"/>
                </a:solidFill>
              </a:rPr>
              <a:t>ea:com.wiley.demos</a:t>
            </a:r>
            <a:r>
              <a:rPr lang="fr-FR" b="1" dirty="0">
                <a:solidFill>
                  <a:srgbClr val="0070C0"/>
                </a:solidFill>
              </a:rPr>
              <a:t>... </a:t>
            </a:r>
            <a:r>
              <a:rPr lang="fr-FR" b="1" dirty="0" err="1">
                <a:solidFill>
                  <a:srgbClr val="0070C0"/>
                </a:solidFill>
              </a:rPr>
              <a:t>my.programs.Main</a:t>
            </a:r>
            <a:r>
              <a:rPr lang="fr-FR" dirty="0"/>
              <a:t/>
            </a:r>
            <a:br>
              <a:rPr lang="fr-FR" dirty="0"/>
            </a:br>
            <a:r>
              <a:rPr lang="fr-FR" dirty="0"/>
              <a:t>The </a:t>
            </a:r>
            <a:r>
              <a:rPr lang="fr-FR" b="1" dirty="0" err="1">
                <a:solidFill>
                  <a:srgbClr val="FF0000"/>
                </a:solidFill>
              </a:rPr>
              <a:t>three</a:t>
            </a:r>
            <a:r>
              <a:rPr lang="fr-FR" b="1" dirty="0">
                <a:solidFill>
                  <a:srgbClr val="FF0000"/>
                </a:solidFill>
              </a:rPr>
              <a:t> dots </a:t>
            </a:r>
            <a:r>
              <a:rPr lang="fr-FR" dirty="0" err="1"/>
              <a:t>means</a:t>
            </a:r>
            <a:r>
              <a:rPr lang="fr-FR" dirty="0"/>
              <a:t> </a:t>
            </a:r>
            <a:r>
              <a:rPr lang="fr-FR" dirty="0" err="1"/>
              <a:t>any</a:t>
            </a:r>
            <a:r>
              <a:rPr lang="fr-FR" dirty="0"/>
              <a:t> class in the </a:t>
            </a:r>
            <a:r>
              <a:rPr lang="fr-FR" dirty="0" err="1"/>
              <a:t>specified</a:t>
            </a:r>
            <a:r>
              <a:rPr lang="fr-FR" dirty="0"/>
              <a:t> package or </a:t>
            </a:r>
            <a:r>
              <a:rPr lang="fr-FR" dirty="0" err="1"/>
              <a:t>subpackages</a:t>
            </a:r>
            <a:r>
              <a:rPr lang="fr-FR" dirty="0"/>
              <a:t>. You can </a:t>
            </a:r>
            <a:r>
              <a:rPr lang="fr-FR" dirty="0" err="1"/>
              <a:t>also</a:t>
            </a:r>
            <a:r>
              <a:rPr lang="fr-FR" dirty="0"/>
              <a:t> enable assertions for a </a:t>
            </a:r>
            <a:r>
              <a:rPr lang="fr-FR" dirty="0" err="1"/>
              <a:t>specific</a:t>
            </a:r>
            <a:r>
              <a:rPr lang="fr-FR" dirty="0"/>
              <a:t> class:</a:t>
            </a:r>
            <a:br>
              <a:rPr lang="fr-FR" dirty="0"/>
            </a:br>
            <a:r>
              <a:rPr lang="fr-FR" b="1" dirty="0">
                <a:solidFill>
                  <a:srgbClr val="0070C0"/>
                </a:solidFill>
              </a:rPr>
              <a:t>java -</a:t>
            </a:r>
            <a:r>
              <a:rPr lang="fr-FR" b="1" dirty="0" err="1">
                <a:solidFill>
                  <a:srgbClr val="0070C0"/>
                </a:solidFill>
              </a:rPr>
              <a:t>ea:com.wiley.demos.TestColors</a:t>
            </a:r>
            <a:r>
              <a:rPr lang="fr-FR" b="1" dirty="0">
                <a:solidFill>
                  <a:srgbClr val="0070C0"/>
                </a:solidFill>
              </a:rPr>
              <a:t> </a:t>
            </a:r>
            <a:r>
              <a:rPr lang="fr-FR" b="1" dirty="0" err="1">
                <a:solidFill>
                  <a:srgbClr val="0070C0"/>
                </a:solidFill>
              </a:rPr>
              <a:t>my.programs.Main</a:t>
            </a:r>
            <a:r>
              <a:rPr lang="fr-FR" b="1" dirty="0">
                <a:solidFill>
                  <a:srgbClr val="0070C0"/>
                </a:solidFill>
              </a:rPr>
              <a:t> </a:t>
            </a:r>
            <a:r>
              <a:rPr lang="fr-FR" dirty="0"/>
              <a:t/>
            </a:r>
            <a:br>
              <a:rPr lang="fr-FR"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76</a:t>
            </a:fld>
            <a:endParaRPr lang="fr-FR"/>
          </a:p>
        </p:txBody>
      </p:sp>
    </p:spTree>
    <p:extLst>
      <p:ext uri="{BB962C8B-B14F-4D97-AF65-F5344CB8AC3E}">
        <p14:creationId xmlns:p14="http://schemas.microsoft.com/office/powerpoint/2010/main" val="1395885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0" y="2556932"/>
            <a:ext cx="10286999" cy="3318936"/>
          </a:xfrm>
        </p:spPr>
        <p:txBody>
          <a:bodyPr>
            <a:normAutofit/>
          </a:bodyPr>
          <a:lstStyle/>
          <a:p>
            <a:r>
              <a:rPr lang="fr-FR" b="1" dirty="0">
                <a:solidFill>
                  <a:srgbClr val="FF0000"/>
                </a:solidFill>
              </a:rPr>
              <a:t>6-2) </a:t>
            </a:r>
            <a:r>
              <a:rPr lang="fr-FR" b="1" dirty="0" err="1">
                <a:solidFill>
                  <a:srgbClr val="FF0000"/>
                </a:solidFill>
              </a:rPr>
              <a:t>Enabling</a:t>
            </a:r>
            <a:r>
              <a:rPr lang="fr-FR" b="1" dirty="0">
                <a:solidFill>
                  <a:srgbClr val="FF0000"/>
                </a:solidFill>
              </a:rPr>
              <a:t> Assertions</a:t>
            </a:r>
            <a:r>
              <a:rPr lang="fr-FR" dirty="0">
                <a:solidFill>
                  <a:srgbClr val="FF0000"/>
                </a:solidFill>
              </a:rPr>
              <a:t> </a:t>
            </a:r>
            <a:r>
              <a:rPr lang="fr-FR" dirty="0"/>
              <a:t/>
            </a:r>
            <a:br>
              <a:rPr lang="fr-FR" dirty="0"/>
            </a:br>
            <a:r>
              <a:rPr lang="fr-FR" dirty="0"/>
              <a:t>You can </a:t>
            </a:r>
            <a:r>
              <a:rPr lang="fr-FR" dirty="0" err="1"/>
              <a:t>disable</a:t>
            </a:r>
            <a:r>
              <a:rPr lang="fr-FR" dirty="0"/>
              <a:t> assertions </a:t>
            </a:r>
            <a:r>
              <a:rPr lang="fr-FR" dirty="0" err="1"/>
              <a:t>using</a:t>
            </a:r>
            <a:r>
              <a:rPr lang="fr-FR" dirty="0"/>
              <a:t> the </a:t>
            </a:r>
            <a:r>
              <a:rPr lang="fr-FR" b="1" dirty="0">
                <a:solidFill>
                  <a:srgbClr val="FF0000"/>
                </a:solidFill>
              </a:rPr>
              <a:t>-</a:t>
            </a:r>
            <a:r>
              <a:rPr lang="fr-FR" b="1" dirty="0" err="1">
                <a:solidFill>
                  <a:srgbClr val="FF0000"/>
                </a:solidFill>
              </a:rPr>
              <a:t>disableassertions</a:t>
            </a:r>
            <a:r>
              <a:rPr lang="fr-FR" b="1" dirty="0">
                <a:solidFill>
                  <a:srgbClr val="FF0000"/>
                </a:solidFill>
              </a:rPr>
              <a:t> (or -da) </a:t>
            </a:r>
            <a:r>
              <a:rPr lang="fr-FR" dirty="0" err="1"/>
              <a:t>ﬂag</a:t>
            </a:r>
            <a:r>
              <a:rPr lang="fr-FR" dirty="0"/>
              <a:t> for a </a:t>
            </a:r>
            <a:r>
              <a:rPr lang="fr-FR" dirty="0" err="1"/>
              <a:t>specific</a:t>
            </a:r>
            <a:r>
              <a:rPr lang="fr-FR" dirty="0"/>
              <a:t/>
            </a:r>
            <a:br>
              <a:rPr lang="fr-FR" dirty="0"/>
            </a:br>
            <a:r>
              <a:rPr lang="fr-FR" dirty="0"/>
              <a:t>class or package </a:t>
            </a:r>
            <a:r>
              <a:rPr lang="fr-FR" dirty="0" err="1"/>
              <a:t>that</a:t>
            </a:r>
            <a:r>
              <a:rPr lang="fr-FR" dirty="0"/>
              <a:t> </a:t>
            </a:r>
            <a:r>
              <a:rPr lang="fr-FR" dirty="0" err="1"/>
              <a:t>was</a:t>
            </a:r>
            <a:r>
              <a:rPr lang="fr-FR" dirty="0"/>
              <a:t> </a:t>
            </a:r>
            <a:r>
              <a:rPr lang="fr-FR" dirty="0" err="1"/>
              <a:t>previously</a:t>
            </a:r>
            <a:r>
              <a:rPr lang="fr-FR" dirty="0"/>
              <a:t> </a:t>
            </a:r>
            <a:r>
              <a:rPr lang="fr-FR" dirty="0" err="1"/>
              <a:t>enabled</a:t>
            </a:r>
            <a:r>
              <a:rPr lang="fr-FR" dirty="0"/>
              <a:t>. For </a:t>
            </a:r>
            <a:r>
              <a:rPr lang="fr-FR" dirty="0" err="1"/>
              <a:t>example</a:t>
            </a:r>
            <a:r>
              <a:rPr lang="fr-FR" dirty="0"/>
              <a:t>, the </a:t>
            </a:r>
            <a:r>
              <a:rPr lang="fr-FR" dirty="0" err="1"/>
              <a:t>following</a:t>
            </a:r>
            <a:r>
              <a:rPr lang="fr-FR" dirty="0"/>
              <a:t> command enables assertions for the </a:t>
            </a:r>
            <a:r>
              <a:rPr lang="fr-FR" dirty="0" err="1"/>
              <a:t>com.wiley.demos</a:t>
            </a:r>
            <a:r>
              <a:rPr lang="fr-FR" dirty="0"/>
              <a:t> package but </a:t>
            </a:r>
            <a:r>
              <a:rPr lang="fr-FR" dirty="0" err="1"/>
              <a:t>disables</a:t>
            </a:r>
            <a:r>
              <a:rPr lang="fr-FR" dirty="0"/>
              <a:t> assertions for the </a:t>
            </a:r>
            <a:r>
              <a:rPr lang="fr-FR" dirty="0" err="1"/>
              <a:t>TestColors</a:t>
            </a:r>
            <a:r>
              <a:rPr lang="fr-FR" dirty="0"/>
              <a:t> class:</a:t>
            </a:r>
            <a:br>
              <a:rPr lang="fr-FR" dirty="0"/>
            </a:br>
            <a:r>
              <a:rPr lang="fr-FR" dirty="0">
                <a:solidFill>
                  <a:srgbClr val="0070C0"/>
                </a:solidFill>
              </a:rPr>
              <a:t>java -</a:t>
            </a:r>
            <a:r>
              <a:rPr lang="fr-FR" dirty="0" err="1">
                <a:solidFill>
                  <a:srgbClr val="0070C0"/>
                </a:solidFill>
              </a:rPr>
              <a:t>ea:com.wiley.demos</a:t>
            </a:r>
            <a:r>
              <a:rPr lang="fr-FR" dirty="0">
                <a:solidFill>
                  <a:srgbClr val="0070C0"/>
                </a:solidFill>
              </a:rPr>
              <a:t>... -</a:t>
            </a:r>
            <a:r>
              <a:rPr lang="fr-FR" dirty="0" err="1">
                <a:solidFill>
                  <a:srgbClr val="0070C0"/>
                </a:solidFill>
              </a:rPr>
              <a:t>da:com.wiley.demos.TestColors</a:t>
            </a:r>
            <a:r>
              <a:rPr lang="fr-FR" dirty="0">
                <a:solidFill>
                  <a:srgbClr val="0070C0"/>
                </a:solidFill>
              </a:rPr>
              <a:t> </a:t>
            </a:r>
            <a:r>
              <a:rPr lang="fr-FR" dirty="0" err="1">
                <a:solidFill>
                  <a:srgbClr val="0070C0"/>
                </a:solidFill>
              </a:rPr>
              <a:t>my.programs.Main</a:t>
            </a:r>
            <a:r>
              <a:rPr lang="fr-FR" dirty="0">
                <a:solidFill>
                  <a:srgbClr val="0070C0"/>
                </a:solidFill>
              </a:rPr>
              <a:t> </a:t>
            </a:r>
            <a:r>
              <a:rPr lang="fr-FR" dirty="0"/>
              <a:t/>
            </a:r>
            <a:br>
              <a:rPr lang="fr-FR"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77</a:t>
            </a:fld>
            <a:endParaRPr lang="fr-FR"/>
          </a:p>
        </p:txBody>
      </p:sp>
    </p:spTree>
    <p:extLst>
      <p:ext uri="{BB962C8B-B14F-4D97-AF65-F5344CB8AC3E}">
        <p14:creationId xmlns:p14="http://schemas.microsoft.com/office/powerpoint/2010/main" val="20611607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691468"/>
          </a:xfrm>
        </p:spPr>
        <p:txBody>
          <a:bodyPr>
            <a:normAutofit fontScale="85000" lnSpcReduction="20000"/>
          </a:bodyPr>
          <a:lstStyle/>
          <a:p>
            <a:r>
              <a:rPr lang="fr-FR" b="1" dirty="0">
                <a:solidFill>
                  <a:srgbClr val="FF0000"/>
                </a:solidFill>
              </a:rPr>
              <a:t>6-3) </a:t>
            </a:r>
            <a:r>
              <a:rPr lang="fr-FR" b="1" dirty="0" err="1">
                <a:solidFill>
                  <a:srgbClr val="FF0000"/>
                </a:solidFill>
              </a:rPr>
              <a:t>Using</a:t>
            </a:r>
            <a:r>
              <a:rPr lang="fr-FR" b="1" dirty="0">
                <a:solidFill>
                  <a:srgbClr val="FF0000"/>
                </a:solidFill>
              </a:rPr>
              <a:t> Assertions</a:t>
            </a:r>
            <a:r>
              <a:rPr lang="fr-FR" dirty="0">
                <a:solidFill>
                  <a:srgbClr val="FF0000"/>
                </a:solidFill>
              </a:rPr>
              <a:t> </a:t>
            </a:r>
            <a:r>
              <a:rPr lang="fr-FR" dirty="0"/>
              <a:t/>
            </a:r>
            <a:br>
              <a:rPr lang="fr-FR" dirty="0"/>
            </a:br>
            <a:r>
              <a:rPr lang="en-US" dirty="0"/>
              <a:t>You can use assertions for many reasons, including the following. You won’t be asked to identify the type of assertion on the exam. This is just to give you ideas of how they might be used. </a:t>
            </a:r>
            <a:br>
              <a:rPr lang="en-US" dirty="0"/>
            </a:br>
            <a:r>
              <a:rPr lang="en-US" b="1" dirty="0"/>
              <a:t>Internal Invariants </a:t>
            </a:r>
            <a:r>
              <a:rPr lang="en-US" dirty="0"/>
              <a:t>You assert that a value is within a certain constraint. assert x &lt; 0 is</a:t>
            </a:r>
            <a:br>
              <a:rPr lang="en-US" dirty="0"/>
            </a:br>
            <a:r>
              <a:rPr lang="en-US" dirty="0"/>
              <a:t>an example of an internal invariant.</a:t>
            </a:r>
            <a:br>
              <a:rPr lang="en-US" dirty="0"/>
            </a:br>
            <a:r>
              <a:rPr lang="en-US" b="1" dirty="0"/>
              <a:t>Class Invariants </a:t>
            </a:r>
            <a:r>
              <a:rPr lang="en-US" dirty="0"/>
              <a:t>You assert the validity of an object’s state. Class invariants are typically</a:t>
            </a:r>
            <a:br>
              <a:rPr lang="en-US" dirty="0"/>
            </a:br>
            <a:r>
              <a:rPr lang="en-US" dirty="0"/>
              <a:t>private methods within the class that return a </a:t>
            </a:r>
            <a:r>
              <a:rPr lang="en-US" dirty="0" err="1"/>
              <a:t>boolean</a:t>
            </a:r>
            <a:r>
              <a:rPr lang="en-US" dirty="0"/>
              <a:t>. The upcoming Rectangle class</a:t>
            </a:r>
            <a:br>
              <a:rPr lang="en-US" dirty="0"/>
            </a:br>
            <a:r>
              <a:rPr lang="en-US" dirty="0"/>
              <a:t>demonstrates a class invariant.</a:t>
            </a:r>
            <a:br>
              <a:rPr lang="en-US" dirty="0"/>
            </a:br>
            <a:r>
              <a:rPr lang="en-US" b="1" dirty="0"/>
              <a:t>Control Flow Invariants </a:t>
            </a:r>
            <a:r>
              <a:rPr lang="en-US" dirty="0"/>
              <a:t>You assert that a line of code you assume is unreachable is never</a:t>
            </a:r>
            <a:br>
              <a:rPr lang="en-US" dirty="0"/>
            </a:br>
            <a:r>
              <a:rPr lang="en-US" dirty="0"/>
              <a:t>reached. The upcoming </a:t>
            </a:r>
            <a:r>
              <a:rPr lang="en-US" dirty="0" err="1"/>
              <a:t>TestSeasons</a:t>
            </a:r>
            <a:r>
              <a:rPr lang="en-US" dirty="0"/>
              <a:t> class demonstrates a control ﬂow invariant.</a:t>
            </a:r>
            <a:br>
              <a:rPr lang="en-US" dirty="0"/>
            </a:br>
            <a:r>
              <a:rPr lang="en-US" b="1" dirty="0"/>
              <a:t>Preconditions </a:t>
            </a:r>
            <a:r>
              <a:rPr lang="en-US" dirty="0"/>
              <a:t>You assert that certain conditions are met before a method is invoked.</a:t>
            </a:r>
            <a:br>
              <a:rPr lang="en-US" dirty="0"/>
            </a:br>
            <a:r>
              <a:rPr lang="en-US" b="1" dirty="0"/>
              <a:t>Post Conditions </a:t>
            </a:r>
            <a:r>
              <a:rPr lang="en-US" dirty="0"/>
              <a:t>You assert that certain conditions are met after a method executes</a:t>
            </a:r>
            <a:br>
              <a:rPr lang="en-US" dirty="0"/>
            </a:br>
            <a:r>
              <a:rPr lang="en-US" dirty="0"/>
              <a:t>successfully. </a:t>
            </a: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78</a:t>
            </a:fld>
            <a:endParaRPr lang="fr-FR"/>
          </a:p>
        </p:txBody>
      </p:sp>
    </p:spTree>
    <p:extLst>
      <p:ext uri="{BB962C8B-B14F-4D97-AF65-F5344CB8AC3E}">
        <p14:creationId xmlns:p14="http://schemas.microsoft.com/office/powerpoint/2010/main" val="3216517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691468"/>
          </a:xfrm>
        </p:spPr>
        <p:txBody>
          <a:bodyPr>
            <a:normAutofit fontScale="85000" lnSpcReduction="10000"/>
          </a:bodyPr>
          <a:lstStyle/>
          <a:p>
            <a:r>
              <a:rPr lang="fr-FR" b="1" dirty="0">
                <a:solidFill>
                  <a:srgbClr val="FF0000"/>
                </a:solidFill>
              </a:rPr>
              <a:t>6-3) </a:t>
            </a:r>
            <a:r>
              <a:rPr lang="fr-FR" b="1" dirty="0" err="1">
                <a:solidFill>
                  <a:srgbClr val="FF0000"/>
                </a:solidFill>
              </a:rPr>
              <a:t>Using</a:t>
            </a:r>
            <a:r>
              <a:rPr lang="fr-FR" b="1" dirty="0">
                <a:solidFill>
                  <a:srgbClr val="FF0000"/>
                </a:solidFill>
              </a:rPr>
              <a:t> Assertions</a:t>
            </a:r>
            <a:r>
              <a:rPr lang="fr-FR" dirty="0">
                <a:solidFill>
                  <a:srgbClr val="FF0000"/>
                </a:solidFill>
              </a:rPr>
              <a:t> </a:t>
            </a:r>
            <a:r>
              <a:rPr lang="fr-FR" dirty="0"/>
              <a:t/>
            </a:r>
            <a:br>
              <a:rPr lang="fr-FR" dirty="0"/>
            </a:br>
            <a:r>
              <a:rPr lang="fr-FR" dirty="0"/>
              <a:t>T</a:t>
            </a:r>
            <a:r>
              <a:rPr lang="en-US" dirty="0"/>
              <a:t>he following example demonstrates a </a:t>
            </a:r>
            <a:r>
              <a:rPr lang="en-US" b="1" dirty="0">
                <a:solidFill>
                  <a:srgbClr val="FF0000"/>
                </a:solidFill>
              </a:rPr>
              <a:t>control ﬂow invariant</a:t>
            </a:r>
            <a:r>
              <a:rPr lang="en-US" dirty="0"/>
              <a:t>. Suppose that we have the following </a:t>
            </a:r>
            <a:r>
              <a:rPr lang="en-US" dirty="0" err="1"/>
              <a:t>enum</a:t>
            </a:r>
            <a:r>
              <a:rPr lang="en-US" dirty="0"/>
              <a:t> declaration. Notice how winter is missing from the list of seasons. This is intentional. Our zoo is closed in the winter because it is too cold for visitors.</a:t>
            </a:r>
            <a:br>
              <a:rPr lang="en-US" dirty="0"/>
            </a:br>
            <a:r>
              <a:rPr lang="en-US" b="1" dirty="0">
                <a:solidFill>
                  <a:srgbClr val="0070C0"/>
                </a:solidFill>
              </a:rPr>
              <a:t>public </a:t>
            </a:r>
            <a:r>
              <a:rPr lang="en-US" b="1" dirty="0" err="1">
                <a:solidFill>
                  <a:srgbClr val="0070C0"/>
                </a:solidFill>
              </a:rPr>
              <a:t>enum</a:t>
            </a:r>
            <a:r>
              <a:rPr lang="en-US" b="1" dirty="0">
                <a:solidFill>
                  <a:srgbClr val="0070C0"/>
                </a:solidFill>
              </a:rPr>
              <a:t> Seasons {</a:t>
            </a:r>
            <a:br>
              <a:rPr lang="en-US" b="1" dirty="0">
                <a:solidFill>
                  <a:srgbClr val="0070C0"/>
                </a:solidFill>
              </a:rPr>
            </a:br>
            <a:r>
              <a:rPr lang="en-US" b="1" dirty="0">
                <a:solidFill>
                  <a:srgbClr val="0070C0"/>
                </a:solidFill>
              </a:rPr>
              <a:t>SPRING, SUMMER, FALL</a:t>
            </a:r>
            <a:br>
              <a:rPr lang="en-US" b="1" dirty="0">
                <a:solidFill>
                  <a:srgbClr val="0070C0"/>
                </a:solidFill>
              </a:rPr>
            </a:br>
            <a:r>
              <a:rPr lang="en-US" b="1" dirty="0">
                <a:solidFill>
                  <a:srgbClr val="0070C0"/>
                </a:solidFill>
              </a:rPr>
              <a:t>} </a:t>
            </a:r>
          </a:p>
          <a:p>
            <a:r>
              <a:rPr lang="en-US" dirty="0"/>
              <a:t>The following </a:t>
            </a:r>
            <a:r>
              <a:rPr lang="en-US" dirty="0" err="1"/>
              <a:t>TestSeasons</a:t>
            </a:r>
            <a:r>
              <a:rPr lang="en-US" dirty="0"/>
              <a:t> class contains a switch statement that switches on a</a:t>
            </a:r>
            <a:br>
              <a:rPr lang="en-US" dirty="0"/>
            </a:br>
            <a:r>
              <a:rPr lang="en-US" dirty="0"/>
              <a:t>Seasons object. Because there are only three possible outcomes, the default case statement</a:t>
            </a:r>
            <a:br>
              <a:rPr lang="en-US" dirty="0"/>
            </a:br>
            <a:r>
              <a:rPr lang="en-US" dirty="0"/>
              <a:t>on lines 11–12 should never execute: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79</a:t>
            </a:fld>
            <a:endParaRPr lang="fr-FR"/>
          </a:p>
        </p:txBody>
      </p:sp>
    </p:spTree>
    <p:extLst>
      <p:ext uri="{BB962C8B-B14F-4D97-AF65-F5344CB8AC3E}">
        <p14:creationId xmlns:p14="http://schemas.microsoft.com/office/powerpoint/2010/main" val="261187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1-2)</a:t>
            </a:r>
            <a:r>
              <a:rPr lang="fr-FR" b="1" dirty="0"/>
              <a:t> </a:t>
            </a:r>
            <a:r>
              <a:rPr lang="fr-FR" b="1" dirty="0" err="1">
                <a:solidFill>
                  <a:srgbClr val="FF0000"/>
                </a:solidFill>
              </a:rPr>
              <a:t>Categories</a:t>
            </a:r>
            <a:r>
              <a:rPr lang="fr-FR" b="1" dirty="0">
                <a:solidFill>
                  <a:srgbClr val="FF0000"/>
                </a:solidFill>
              </a:rPr>
              <a:t> of Exceptions</a:t>
            </a:r>
            <a:r>
              <a:rPr lang="fr-FR" sz="2800" dirty="0"/>
              <a:t/>
            </a:r>
            <a:br>
              <a:rPr lang="fr-FR" sz="2800"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8</a:t>
            </a:fld>
            <a:endParaRPr lang="fr-FR"/>
          </a:p>
        </p:txBody>
      </p:sp>
      <p:pic>
        <p:nvPicPr>
          <p:cNvPr id="7" name="Image 6">
            <a:extLst>
              <a:ext uri="{FF2B5EF4-FFF2-40B4-BE49-F238E27FC236}">
                <a16:creationId xmlns="" xmlns:a16="http://schemas.microsoft.com/office/drawing/2014/main" id="{8768FF93-D8FC-4D25-A39B-9611DA4F4FE1}"/>
              </a:ext>
            </a:extLst>
          </p:cNvPr>
          <p:cNvPicPr>
            <a:picLocks noChangeAspect="1"/>
          </p:cNvPicPr>
          <p:nvPr/>
        </p:nvPicPr>
        <p:blipFill>
          <a:blip r:embed="rId2"/>
          <a:stretch>
            <a:fillRect/>
          </a:stretch>
        </p:blipFill>
        <p:spPr>
          <a:xfrm>
            <a:off x="7396448" y="2504440"/>
            <a:ext cx="4048791" cy="3566994"/>
          </a:xfrm>
          <a:prstGeom prst="rect">
            <a:avLst/>
          </a:prstGeom>
        </p:spPr>
      </p:pic>
      <p:pic>
        <p:nvPicPr>
          <p:cNvPr id="8" name="Image 7">
            <a:extLst>
              <a:ext uri="{FF2B5EF4-FFF2-40B4-BE49-F238E27FC236}">
                <a16:creationId xmlns="" xmlns:a16="http://schemas.microsoft.com/office/drawing/2014/main" id="{53AB63F0-D58D-4D36-8C96-5927E1689253}"/>
              </a:ext>
            </a:extLst>
          </p:cNvPr>
          <p:cNvPicPr>
            <a:picLocks noChangeAspect="1"/>
          </p:cNvPicPr>
          <p:nvPr/>
        </p:nvPicPr>
        <p:blipFill>
          <a:blip r:embed="rId3"/>
          <a:stretch>
            <a:fillRect/>
          </a:stretch>
        </p:blipFill>
        <p:spPr>
          <a:xfrm>
            <a:off x="902971" y="3215640"/>
            <a:ext cx="6366510" cy="2660228"/>
          </a:xfrm>
          <a:prstGeom prst="rect">
            <a:avLst/>
          </a:prstGeom>
        </p:spPr>
      </p:pic>
    </p:spTree>
    <p:extLst>
      <p:ext uri="{BB962C8B-B14F-4D97-AF65-F5344CB8AC3E}">
        <p14:creationId xmlns:p14="http://schemas.microsoft.com/office/powerpoint/2010/main" val="13684492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691468"/>
          </a:xfrm>
        </p:spPr>
        <p:txBody>
          <a:bodyPr>
            <a:normAutofit/>
          </a:bodyPr>
          <a:lstStyle/>
          <a:p>
            <a:r>
              <a:rPr lang="fr-FR" b="1" dirty="0">
                <a:solidFill>
                  <a:srgbClr val="FF0000"/>
                </a:solidFill>
              </a:rPr>
              <a:t>6-3) </a:t>
            </a:r>
            <a:r>
              <a:rPr lang="fr-FR" b="1" dirty="0" err="1">
                <a:solidFill>
                  <a:srgbClr val="FF0000"/>
                </a:solidFill>
              </a:rPr>
              <a:t>Using</a:t>
            </a:r>
            <a:r>
              <a:rPr lang="fr-FR" b="1" dirty="0">
                <a:solidFill>
                  <a:srgbClr val="FF0000"/>
                </a:solidFill>
              </a:rPr>
              <a:t> Assertions</a:t>
            </a:r>
            <a:r>
              <a:rPr lang="fr-FR" dirty="0">
                <a:solidFill>
                  <a:srgbClr val="FF0000"/>
                </a:solidFill>
              </a:rPr>
              <a:t> </a:t>
            </a:r>
            <a:r>
              <a:rPr lang="fr-FR" dirty="0"/>
              <a:t/>
            </a:r>
            <a:br>
              <a:rPr lang="fr-FR"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80</a:t>
            </a:fld>
            <a:endParaRPr lang="fr-FR"/>
          </a:p>
        </p:txBody>
      </p:sp>
      <p:pic>
        <p:nvPicPr>
          <p:cNvPr id="7" name="Image 6">
            <a:extLst>
              <a:ext uri="{FF2B5EF4-FFF2-40B4-BE49-F238E27FC236}">
                <a16:creationId xmlns="" xmlns:a16="http://schemas.microsoft.com/office/drawing/2014/main" id="{E53E0B48-6D27-4501-B339-2204E79BC44E}"/>
              </a:ext>
            </a:extLst>
          </p:cNvPr>
          <p:cNvPicPr>
            <a:picLocks noChangeAspect="1"/>
          </p:cNvPicPr>
          <p:nvPr/>
        </p:nvPicPr>
        <p:blipFill>
          <a:blip r:embed="rId2"/>
          <a:stretch>
            <a:fillRect/>
          </a:stretch>
        </p:blipFill>
        <p:spPr>
          <a:xfrm>
            <a:off x="6354352" y="2471186"/>
            <a:ext cx="4646298" cy="3362347"/>
          </a:xfrm>
          <a:prstGeom prst="rect">
            <a:avLst/>
          </a:prstGeom>
        </p:spPr>
      </p:pic>
      <p:sp>
        <p:nvSpPr>
          <p:cNvPr id="8" name="ZoneTexte 7">
            <a:extLst>
              <a:ext uri="{FF2B5EF4-FFF2-40B4-BE49-F238E27FC236}">
                <a16:creationId xmlns="" xmlns:a16="http://schemas.microsoft.com/office/drawing/2014/main" id="{5E156B21-F754-4DFC-B25E-AB9822030D48}"/>
              </a:ext>
            </a:extLst>
          </p:cNvPr>
          <p:cNvSpPr txBox="1"/>
          <p:nvPr/>
        </p:nvSpPr>
        <p:spPr>
          <a:xfrm>
            <a:off x="1295400" y="3139440"/>
            <a:ext cx="4800599" cy="3139321"/>
          </a:xfrm>
          <a:prstGeom prst="rect">
            <a:avLst/>
          </a:prstGeom>
          <a:noFill/>
        </p:spPr>
        <p:txBody>
          <a:bodyPr wrap="square" rtlCol="0">
            <a:spAutoFit/>
          </a:bodyPr>
          <a:lstStyle/>
          <a:p>
            <a:r>
              <a:rPr lang="en-US" dirty="0"/>
              <a:t>Because the value of s on line 3 can only be SPRING, SUMMER, or FALL, and the switch</a:t>
            </a:r>
            <a:br>
              <a:rPr lang="en-US" dirty="0"/>
            </a:br>
            <a:r>
              <a:rPr lang="en-US" dirty="0"/>
              <a:t>statement has a case for all three of these outcomes, we can assert that line 12 is not reachable. This example is typical of when to use an assertion. We know that WINTER is not a</a:t>
            </a:r>
            <a:br>
              <a:rPr lang="en-US" dirty="0"/>
            </a:br>
            <a:r>
              <a:rPr lang="en-US" dirty="0"/>
              <a:t>choice because it is not in the </a:t>
            </a:r>
            <a:r>
              <a:rPr lang="en-US" dirty="0" err="1"/>
              <a:t>enum</a:t>
            </a:r>
            <a:r>
              <a:rPr lang="en-US" dirty="0"/>
              <a:t>. If this situation ever changes, the assertion will tell us</a:t>
            </a:r>
            <a:br>
              <a:rPr lang="en-US" dirty="0"/>
            </a:br>
            <a:r>
              <a:rPr lang="en-US" dirty="0"/>
              <a:t>about it. Notice that if it does, an </a:t>
            </a:r>
            <a:r>
              <a:rPr lang="en-US" dirty="0" err="1"/>
              <a:t>AssertionError</a:t>
            </a:r>
            <a:r>
              <a:rPr lang="en-US" dirty="0"/>
              <a:t> is thrown because the </a:t>
            </a:r>
            <a:r>
              <a:rPr lang="en-US" dirty="0" err="1"/>
              <a:t>boolean</a:t>
            </a:r>
            <a:r>
              <a:rPr lang="en-US" dirty="0"/>
              <a:t> is false. </a:t>
            </a:r>
            <a:br>
              <a:rPr lang="en-US" dirty="0"/>
            </a:br>
            <a:endParaRPr lang="fr-FR" dirty="0"/>
          </a:p>
        </p:txBody>
      </p:sp>
    </p:spTree>
    <p:extLst>
      <p:ext uri="{BB962C8B-B14F-4D97-AF65-F5344CB8AC3E}">
        <p14:creationId xmlns:p14="http://schemas.microsoft.com/office/powerpoint/2010/main" val="35472365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691468"/>
          </a:xfrm>
        </p:spPr>
        <p:txBody>
          <a:bodyPr>
            <a:normAutofit/>
          </a:bodyPr>
          <a:lstStyle/>
          <a:p>
            <a:r>
              <a:rPr lang="fr-FR" b="1" dirty="0">
                <a:solidFill>
                  <a:srgbClr val="FF0000"/>
                </a:solidFill>
              </a:rPr>
              <a:t>6-3) </a:t>
            </a:r>
            <a:r>
              <a:rPr lang="fr-FR" b="1" dirty="0" err="1">
                <a:solidFill>
                  <a:srgbClr val="FF0000"/>
                </a:solidFill>
              </a:rPr>
              <a:t>Using</a:t>
            </a:r>
            <a:r>
              <a:rPr lang="fr-FR" b="1" dirty="0">
                <a:solidFill>
                  <a:srgbClr val="FF0000"/>
                </a:solidFill>
              </a:rPr>
              <a:t> Assertions</a:t>
            </a:r>
            <a:r>
              <a:rPr lang="fr-FR" dirty="0">
                <a:solidFill>
                  <a:srgbClr val="FF0000"/>
                </a:solidFill>
              </a:rPr>
              <a:t> </a:t>
            </a:r>
            <a:r>
              <a:rPr lang="fr-FR" dirty="0"/>
              <a:t/>
            </a:r>
            <a:br>
              <a:rPr lang="fr-FR"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81</a:t>
            </a:fld>
            <a:endParaRPr lang="fr-FR"/>
          </a:p>
        </p:txBody>
      </p:sp>
      <p:pic>
        <p:nvPicPr>
          <p:cNvPr id="11" name="Image 10">
            <a:extLst>
              <a:ext uri="{FF2B5EF4-FFF2-40B4-BE49-F238E27FC236}">
                <a16:creationId xmlns="" xmlns:a16="http://schemas.microsoft.com/office/drawing/2014/main" id="{CC3BBCEC-FF0A-4C26-9A3A-D0053436DF87}"/>
              </a:ext>
            </a:extLst>
          </p:cNvPr>
          <p:cNvPicPr>
            <a:picLocks noChangeAspect="1"/>
          </p:cNvPicPr>
          <p:nvPr/>
        </p:nvPicPr>
        <p:blipFill>
          <a:blip r:embed="rId2"/>
          <a:stretch>
            <a:fillRect/>
          </a:stretch>
        </p:blipFill>
        <p:spPr>
          <a:xfrm>
            <a:off x="1619522" y="3176337"/>
            <a:ext cx="4769418" cy="2792663"/>
          </a:xfrm>
          <a:prstGeom prst="rect">
            <a:avLst/>
          </a:prstGeom>
        </p:spPr>
      </p:pic>
      <p:pic>
        <p:nvPicPr>
          <p:cNvPr id="12" name="Image 11">
            <a:extLst>
              <a:ext uri="{FF2B5EF4-FFF2-40B4-BE49-F238E27FC236}">
                <a16:creationId xmlns="" xmlns:a16="http://schemas.microsoft.com/office/drawing/2014/main" id="{6A553D13-38DE-44D3-8B89-71C7BFECA36E}"/>
              </a:ext>
            </a:extLst>
          </p:cNvPr>
          <p:cNvPicPr>
            <a:picLocks noChangeAspect="1"/>
          </p:cNvPicPr>
          <p:nvPr/>
        </p:nvPicPr>
        <p:blipFill>
          <a:blip r:embed="rId3"/>
          <a:stretch>
            <a:fillRect/>
          </a:stretch>
        </p:blipFill>
        <p:spPr>
          <a:xfrm>
            <a:off x="6509161" y="3176337"/>
            <a:ext cx="4832521" cy="2792663"/>
          </a:xfrm>
          <a:prstGeom prst="rect">
            <a:avLst/>
          </a:prstGeom>
        </p:spPr>
      </p:pic>
    </p:spTree>
    <p:extLst>
      <p:ext uri="{BB962C8B-B14F-4D97-AF65-F5344CB8AC3E}">
        <p14:creationId xmlns:p14="http://schemas.microsoft.com/office/powerpoint/2010/main" val="8002389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691468"/>
          </a:xfrm>
        </p:spPr>
        <p:txBody>
          <a:bodyPr>
            <a:normAutofit/>
          </a:bodyPr>
          <a:lstStyle/>
          <a:p>
            <a:r>
              <a:rPr lang="fr-FR" b="1" dirty="0">
                <a:solidFill>
                  <a:srgbClr val="FF0000"/>
                </a:solidFill>
              </a:rPr>
              <a:t>6-3) </a:t>
            </a:r>
            <a:r>
              <a:rPr lang="fr-FR" b="1" dirty="0" err="1">
                <a:solidFill>
                  <a:srgbClr val="FF0000"/>
                </a:solidFill>
              </a:rPr>
              <a:t>Using</a:t>
            </a:r>
            <a:r>
              <a:rPr lang="fr-FR" b="1" dirty="0">
                <a:solidFill>
                  <a:srgbClr val="FF0000"/>
                </a:solidFill>
              </a:rPr>
              <a:t> Assertions</a:t>
            </a:r>
            <a:r>
              <a:rPr lang="fr-FR" dirty="0">
                <a:solidFill>
                  <a:srgbClr val="FF0000"/>
                </a:solidFill>
              </a:rPr>
              <a:t> </a:t>
            </a:r>
            <a:r>
              <a:rPr lang="fr-FR" dirty="0"/>
              <a:t/>
            </a:r>
            <a:br>
              <a:rPr lang="fr-FR"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82</a:t>
            </a:fld>
            <a:endParaRPr lang="fr-FR"/>
          </a:p>
        </p:txBody>
      </p:sp>
      <p:pic>
        <p:nvPicPr>
          <p:cNvPr id="7" name="Image 6">
            <a:extLst>
              <a:ext uri="{FF2B5EF4-FFF2-40B4-BE49-F238E27FC236}">
                <a16:creationId xmlns="" xmlns:a16="http://schemas.microsoft.com/office/drawing/2014/main" id="{BE2E5F5F-E3A8-4600-B914-4675C2F7EC3A}"/>
              </a:ext>
            </a:extLst>
          </p:cNvPr>
          <p:cNvPicPr>
            <a:picLocks noChangeAspect="1"/>
          </p:cNvPicPr>
          <p:nvPr/>
        </p:nvPicPr>
        <p:blipFill>
          <a:blip r:embed="rId2"/>
          <a:stretch>
            <a:fillRect/>
          </a:stretch>
        </p:blipFill>
        <p:spPr>
          <a:xfrm>
            <a:off x="2376486" y="3429000"/>
            <a:ext cx="7439025" cy="2124075"/>
          </a:xfrm>
          <a:prstGeom prst="rect">
            <a:avLst/>
          </a:prstGeom>
        </p:spPr>
      </p:pic>
    </p:spTree>
    <p:extLst>
      <p:ext uri="{BB962C8B-B14F-4D97-AF65-F5344CB8AC3E}">
        <p14:creationId xmlns:p14="http://schemas.microsoft.com/office/powerpoint/2010/main" val="33975416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691468"/>
          </a:xfrm>
        </p:spPr>
        <p:txBody>
          <a:bodyPr>
            <a:normAutofit/>
          </a:bodyPr>
          <a:lstStyle/>
          <a:p>
            <a:r>
              <a:rPr lang="fr-FR" b="1" dirty="0">
                <a:solidFill>
                  <a:srgbClr val="FF0000"/>
                </a:solidFill>
              </a:rPr>
              <a:t>6-3) </a:t>
            </a:r>
            <a:r>
              <a:rPr lang="fr-FR" b="1" dirty="0" err="1">
                <a:solidFill>
                  <a:srgbClr val="FF0000"/>
                </a:solidFill>
              </a:rPr>
              <a:t>Using</a:t>
            </a:r>
            <a:r>
              <a:rPr lang="fr-FR" b="1" dirty="0">
                <a:solidFill>
                  <a:srgbClr val="FF0000"/>
                </a:solidFill>
              </a:rPr>
              <a:t> Assertions</a:t>
            </a:r>
            <a:r>
              <a:rPr lang="fr-FR" dirty="0">
                <a:solidFill>
                  <a:srgbClr val="FF0000"/>
                </a:solidFill>
              </a:rPr>
              <a:t> </a:t>
            </a:r>
            <a:r>
              <a:rPr lang="fr-FR" dirty="0"/>
              <a:t/>
            </a:r>
            <a:br>
              <a:rPr lang="fr-FR"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83</a:t>
            </a:fld>
            <a:endParaRPr lang="fr-FR"/>
          </a:p>
        </p:txBody>
      </p:sp>
      <p:pic>
        <p:nvPicPr>
          <p:cNvPr id="8" name="Image 7">
            <a:extLst>
              <a:ext uri="{FF2B5EF4-FFF2-40B4-BE49-F238E27FC236}">
                <a16:creationId xmlns="" xmlns:a16="http://schemas.microsoft.com/office/drawing/2014/main" id="{664166BB-5A42-41EB-A376-33AC6D714163}"/>
              </a:ext>
            </a:extLst>
          </p:cNvPr>
          <p:cNvPicPr>
            <a:picLocks noChangeAspect="1"/>
          </p:cNvPicPr>
          <p:nvPr/>
        </p:nvPicPr>
        <p:blipFill>
          <a:blip r:embed="rId2"/>
          <a:stretch>
            <a:fillRect/>
          </a:stretch>
        </p:blipFill>
        <p:spPr>
          <a:xfrm>
            <a:off x="1433513" y="3113114"/>
            <a:ext cx="5272088" cy="2579103"/>
          </a:xfrm>
          <a:prstGeom prst="rect">
            <a:avLst/>
          </a:prstGeom>
        </p:spPr>
      </p:pic>
    </p:spTree>
    <p:extLst>
      <p:ext uri="{BB962C8B-B14F-4D97-AF65-F5344CB8AC3E}">
        <p14:creationId xmlns:p14="http://schemas.microsoft.com/office/powerpoint/2010/main" val="3798979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6-Working </a:t>
            </a:r>
            <a:r>
              <a:rPr lang="fr-FR" b="1" dirty="0" err="1">
                <a:solidFill>
                  <a:srgbClr val="FF0000"/>
                </a:solidFill>
              </a:rPr>
              <a:t>with</a:t>
            </a:r>
            <a:r>
              <a:rPr lang="fr-FR" b="1" dirty="0">
                <a:solidFill>
                  <a:srgbClr val="FF0000"/>
                </a:solidFill>
              </a:rPr>
              <a:t> Assertions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a:xfrm>
            <a:off x="1295401" y="2556932"/>
            <a:ext cx="9601196" cy="3691468"/>
          </a:xfrm>
        </p:spPr>
        <p:txBody>
          <a:bodyPr>
            <a:normAutofit/>
          </a:bodyPr>
          <a:lstStyle/>
          <a:p>
            <a:r>
              <a:rPr lang="fr-FR" b="1" dirty="0">
                <a:solidFill>
                  <a:srgbClr val="FF0000"/>
                </a:solidFill>
              </a:rPr>
              <a:t>6-3) </a:t>
            </a:r>
            <a:r>
              <a:rPr lang="fr-FR" b="1" dirty="0" err="1">
                <a:solidFill>
                  <a:srgbClr val="FF0000"/>
                </a:solidFill>
              </a:rPr>
              <a:t>Using</a:t>
            </a:r>
            <a:r>
              <a:rPr lang="fr-FR" b="1" dirty="0">
                <a:solidFill>
                  <a:srgbClr val="FF0000"/>
                </a:solidFill>
              </a:rPr>
              <a:t> Assertions</a:t>
            </a:r>
            <a:r>
              <a:rPr lang="fr-FR" dirty="0">
                <a:solidFill>
                  <a:srgbClr val="FF0000"/>
                </a:solidFill>
              </a:rPr>
              <a:t> </a:t>
            </a:r>
            <a:r>
              <a:rPr lang="fr-FR" dirty="0"/>
              <a:t/>
            </a:r>
            <a:br>
              <a:rPr lang="fr-FR"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84</a:t>
            </a:fld>
            <a:endParaRPr lang="fr-FR"/>
          </a:p>
        </p:txBody>
      </p:sp>
      <p:pic>
        <p:nvPicPr>
          <p:cNvPr id="7" name="Image 6">
            <a:extLst>
              <a:ext uri="{FF2B5EF4-FFF2-40B4-BE49-F238E27FC236}">
                <a16:creationId xmlns="" xmlns:a16="http://schemas.microsoft.com/office/drawing/2014/main" id="{132C99A8-183E-4D57-A374-97C2589CC9EE}"/>
              </a:ext>
            </a:extLst>
          </p:cNvPr>
          <p:cNvPicPr>
            <a:picLocks noChangeAspect="1"/>
          </p:cNvPicPr>
          <p:nvPr/>
        </p:nvPicPr>
        <p:blipFill>
          <a:blip r:embed="rId2"/>
          <a:stretch>
            <a:fillRect/>
          </a:stretch>
        </p:blipFill>
        <p:spPr>
          <a:xfrm>
            <a:off x="2376486" y="2946293"/>
            <a:ext cx="7439025" cy="2028825"/>
          </a:xfrm>
          <a:prstGeom prst="rect">
            <a:avLst/>
          </a:prstGeom>
        </p:spPr>
      </p:pic>
      <p:sp>
        <p:nvSpPr>
          <p:cNvPr id="9" name="ZoneTexte 8">
            <a:extLst>
              <a:ext uri="{FF2B5EF4-FFF2-40B4-BE49-F238E27FC236}">
                <a16:creationId xmlns="" xmlns:a16="http://schemas.microsoft.com/office/drawing/2014/main" id="{0AF422EC-05AC-4BE4-9F56-24893EAE10F3}"/>
              </a:ext>
            </a:extLst>
          </p:cNvPr>
          <p:cNvSpPr txBox="1"/>
          <p:nvPr/>
        </p:nvSpPr>
        <p:spPr>
          <a:xfrm>
            <a:off x="1757591" y="5045670"/>
            <a:ext cx="8520110" cy="923330"/>
          </a:xfrm>
          <a:prstGeom prst="rect">
            <a:avLst/>
          </a:prstGeom>
          <a:noFill/>
        </p:spPr>
        <p:txBody>
          <a:bodyPr wrap="square" rtlCol="0">
            <a:spAutoFit/>
          </a:bodyPr>
          <a:lstStyle/>
          <a:p>
            <a:r>
              <a:rPr lang="en-US" dirty="0"/>
              <a:t>Assertions are used for debugging purposes, allowing you to verify that something that</a:t>
            </a:r>
            <a:br>
              <a:rPr lang="en-US" dirty="0"/>
            </a:br>
            <a:r>
              <a:rPr lang="en-US" dirty="0"/>
              <a:t>you think is true during the coding phase is actually true at runtime. </a:t>
            </a:r>
            <a:br>
              <a:rPr lang="en-US" dirty="0"/>
            </a:br>
            <a:endParaRPr lang="fr-FR" dirty="0"/>
          </a:p>
        </p:txBody>
      </p:sp>
    </p:spTree>
    <p:extLst>
      <p:ext uri="{BB962C8B-B14F-4D97-AF65-F5344CB8AC3E}">
        <p14:creationId xmlns:p14="http://schemas.microsoft.com/office/powerpoint/2010/main" val="400449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89DAF94-82EB-4EAD-9B7B-CA3B35298965}"/>
              </a:ext>
            </a:extLst>
          </p:cNvPr>
          <p:cNvSpPr>
            <a:spLocks noGrp="1"/>
          </p:cNvSpPr>
          <p:nvPr>
            <p:ph type="title"/>
          </p:nvPr>
        </p:nvSpPr>
        <p:spPr>
          <a:xfrm>
            <a:off x="-393895" y="982132"/>
            <a:ext cx="12126349" cy="1303867"/>
          </a:xfrm>
        </p:spPr>
        <p:txBody>
          <a:bodyPr>
            <a:normAutofit/>
          </a:bodyPr>
          <a:lstStyle/>
          <a:p>
            <a:r>
              <a:rPr lang="fr-FR" b="1" dirty="0">
                <a:solidFill>
                  <a:srgbClr val="FF0000"/>
                </a:solidFill>
              </a:rPr>
              <a:t>1-Reviewing Exceptions </a:t>
            </a:r>
          </a:p>
        </p:txBody>
      </p:sp>
      <p:sp>
        <p:nvSpPr>
          <p:cNvPr id="3" name="Espace réservé du contenu 2">
            <a:extLst>
              <a:ext uri="{FF2B5EF4-FFF2-40B4-BE49-F238E27FC236}">
                <a16:creationId xmlns="" xmlns:a16="http://schemas.microsoft.com/office/drawing/2014/main" id="{0BFEF11F-C022-4116-8FC7-E4FDE8BE3FB5}"/>
              </a:ext>
            </a:extLst>
          </p:cNvPr>
          <p:cNvSpPr>
            <a:spLocks noGrp="1"/>
          </p:cNvSpPr>
          <p:nvPr>
            <p:ph idx="1"/>
          </p:nvPr>
        </p:nvSpPr>
        <p:spPr/>
        <p:txBody>
          <a:bodyPr>
            <a:normAutofit/>
          </a:bodyPr>
          <a:lstStyle/>
          <a:p>
            <a:r>
              <a:rPr lang="fr-FR" b="1" dirty="0">
                <a:solidFill>
                  <a:srgbClr val="FF0000"/>
                </a:solidFill>
              </a:rPr>
              <a:t>1-3) Exceptions on the OCP</a:t>
            </a:r>
            <a:r>
              <a:rPr lang="fr-FR" dirty="0">
                <a:solidFill>
                  <a:srgbClr val="FF0000"/>
                </a:solidFill>
              </a:rPr>
              <a:t> </a:t>
            </a:r>
            <a:r>
              <a:rPr lang="fr-FR" dirty="0"/>
              <a:t/>
            </a:r>
            <a:br>
              <a:rPr lang="fr-FR" dirty="0"/>
            </a:br>
            <a:r>
              <a:rPr lang="fr-FR" sz="2800" dirty="0"/>
              <a:t/>
            </a:r>
            <a:br>
              <a:rPr lang="fr-FR" sz="2800" dirty="0"/>
            </a:br>
            <a:r>
              <a:rPr lang="en-US" sz="2800" dirty="0"/>
              <a:t/>
            </a:r>
            <a:br>
              <a:rPr lang="en-US" sz="2800" dirty="0"/>
            </a:br>
            <a:r>
              <a:rPr lang="en-US" dirty="0"/>
              <a:t/>
            </a:r>
            <a:br>
              <a:rPr lang="en-US" dirty="0"/>
            </a:br>
            <a:endParaRPr lang="fr-FR" dirty="0"/>
          </a:p>
        </p:txBody>
      </p:sp>
      <p:sp>
        <p:nvSpPr>
          <p:cNvPr id="4" name="Espace réservé de la date 3">
            <a:extLst>
              <a:ext uri="{FF2B5EF4-FFF2-40B4-BE49-F238E27FC236}">
                <a16:creationId xmlns="" xmlns:a16="http://schemas.microsoft.com/office/drawing/2014/main" id="{C4C8ACE7-936A-4ECC-A4C7-43D8AB66FE1F}"/>
              </a:ext>
            </a:extLst>
          </p:cNvPr>
          <p:cNvSpPr>
            <a:spLocks noGrp="1"/>
          </p:cNvSpPr>
          <p:nvPr>
            <p:ph type="dt" sz="half" idx="10"/>
          </p:nvPr>
        </p:nvSpPr>
        <p:spPr/>
        <p:txBody>
          <a:bodyPr/>
          <a:lstStyle/>
          <a:p>
            <a:fld id="{2F71AAF2-04C5-4B40-BAE8-186A2BEDBD23}" type="datetime1">
              <a:rPr lang="fr-FR" smtClean="0"/>
              <a:t>28/06/2023</a:t>
            </a:fld>
            <a:endParaRPr lang="fr-FR"/>
          </a:p>
        </p:txBody>
      </p:sp>
      <p:sp>
        <p:nvSpPr>
          <p:cNvPr id="5" name="Espace réservé du pied de page 4">
            <a:extLst>
              <a:ext uri="{FF2B5EF4-FFF2-40B4-BE49-F238E27FC236}">
                <a16:creationId xmlns="" xmlns:a16="http://schemas.microsoft.com/office/drawing/2014/main" id="{664B822A-85DA-45E0-9314-B4618882ED92}"/>
              </a:ext>
            </a:extLst>
          </p:cNvPr>
          <p:cNvSpPr>
            <a:spLocks noGrp="1"/>
          </p:cNvSpPr>
          <p:nvPr>
            <p:ph type="ftr" sz="quarter" idx="11"/>
          </p:nvPr>
        </p:nvSpPr>
        <p:spPr/>
        <p:txBody>
          <a:bodyPr/>
          <a:lstStyle/>
          <a:p>
            <a:r>
              <a:rPr lang="fr-FR"/>
              <a:t>Chapter 6 : Exceptions and  Assertions                                                  Dr Mohamed Amine Mezghich</a:t>
            </a:r>
          </a:p>
        </p:txBody>
      </p:sp>
      <p:sp>
        <p:nvSpPr>
          <p:cNvPr id="6" name="Espace réservé du numéro de diapositive 5">
            <a:extLst>
              <a:ext uri="{FF2B5EF4-FFF2-40B4-BE49-F238E27FC236}">
                <a16:creationId xmlns="" xmlns:a16="http://schemas.microsoft.com/office/drawing/2014/main" id="{20AA43CC-3FAB-4E63-A9B2-B9220E6BDC11}"/>
              </a:ext>
            </a:extLst>
          </p:cNvPr>
          <p:cNvSpPr>
            <a:spLocks noGrp="1"/>
          </p:cNvSpPr>
          <p:nvPr>
            <p:ph type="sldNum" sz="quarter" idx="12"/>
          </p:nvPr>
        </p:nvSpPr>
        <p:spPr/>
        <p:txBody>
          <a:bodyPr/>
          <a:lstStyle/>
          <a:p>
            <a:fld id="{4A5BDE94-4727-4585-B07D-29C32A2ADF6D}" type="slidenum">
              <a:rPr lang="fr-FR" smtClean="0"/>
              <a:t>9</a:t>
            </a:fld>
            <a:endParaRPr lang="fr-FR"/>
          </a:p>
        </p:txBody>
      </p:sp>
      <p:pic>
        <p:nvPicPr>
          <p:cNvPr id="7" name="Image 6">
            <a:extLst>
              <a:ext uri="{FF2B5EF4-FFF2-40B4-BE49-F238E27FC236}">
                <a16:creationId xmlns="" xmlns:a16="http://schemas.microsoft.com/office/drawing/2014/main" id="{0E17C04E-1A11-4064-B48F-87A7D6B61E1C}"/>
              </a:ext>
            </a:extLst>
          </p:cNvPr>
          <p:cNvPicPr>
            <a:picLocks noChangeAspect="1"/>
          </p:cNvPicPr>
          <p:nvPr/>
        </p:nvPicPr>
        <p:blipFill>
          <a:blip r:embed="rId2"/>
          <a:stretch>
            <a:fillRect/>
          </a:stretch>
        </p:blipFill>
        <p:spPr>
          <a:xfrm>
            <a:off x="1219201" y="3058177"/>
            <a:ext cx="6095048" cy="2962758"/>
          </a:xfrm>
          <a:prstGeom prst="rect">
            <a:avLst/>
          </a:prstGeom>
        </p:spPr>
      </p:pic>
      <p:sp>
        <p:nvSpPr>
          <p:cNvPr id="8" name="ZoneTexte 7">
            <a:extLst>
              <a:ext uri="{FF2B5EF4-FFF2-40B4-BE49-F238E27FC236}">
                <a16:creationId xmlns="" xmlns:a16="http://schemas.microsoft.com/office/drawing/2014/main" id="{B8674D55-7ECD-4FB0-AD79-CE5D5262F98B}"/>
              </a:ext>
            </a:extLst>
          </p:cNvPr>
          <p:cNvSpPr txBox="1"/>
          <p:nvPr/>
        </p:nvSpPr>
        <p:spPr>
          <a:xfrm>
            <a:off x="7314249" y="2973337"/>
            <a:ext cx="4130991" cy="1754326"/>
          </a:xfrm>
          <a:prstGeom prst="rect">
            <a:avLst/>
          </a:prstGeom>
          <a:noFill/>
        </p:spPr>
        <p:txBody>
          <a:bodyPr wrap="square" rtlCol="0">
            <a:spAutoFit/>
          </a:bodyPr>
          <a:lstStyle/>
          <a:p>
            <a:r>
              <a:rPr lang="en-US" dirty="0"/>
              <a:t>You also learned that </a:t>
            </a:r>
            <a:r>
              <a:rPr lang="en-US" b="1" dirty="0" err="1">
                <a:solidFill>
                  <a:srgbClr val="0070C0"/>
                </a:solidFill>
              </a:rPr>
              <a:t>java.io.IOException</a:t>
            </a:r>
            <a:r>
              <a:rPr lang="en-US" b="1" dirty="0">
                <a:solidFill>
                  <a:srgbClr val="0070C0"/>
                </a:solidFill>
              </a:rPr>
              <a:t> </a:t>
            </a:r>
            <a:r>
              <a:rPr lang="en-US" dirty="0"/>
              <a:t>is an example of a checked exception. This made it easier, because the exam needed to tell you when an exception was a checked exception other than an </a:t>
            </a:r>
            <a:r>
              <a:rPr lang="en-US" dirty="0" err="1"/>
              <a:t>IOException</a:t>
            </a:r>
            <a:r>
              <a:rPr lang="en-US" dirty="0"/>
              <a:t>. </a:t>
            </a:r>
            <a:br>
              <a:rPr lang="en-US" dirty="0"/>
            </a:br>
            <a:endParaRPr lang="fr-FR" dirty="0"/>
          </a:p>
        </p:txBody>
      </p:sp>
    </p:spTree>
    <p:extLst>
      <p:ext uri="{BB962C8B-B14F-4D97-AF65-F5344CB8AC3E}">
        <p14:creationId xmlns:p14="http://schemas.microsoft.com/office/powerpoint/2010/main" val="26946596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970</TotalTime>
  <Words>2559</Words>
  <Application>Microsoft Office PowerPoint</Application>
  <PresentationFormat>Widescreen</PresentationFormat>
  <Paragraphs>471</Paragraphs>
  <Slides>84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Garamond</vt:lpstr>
      <vt:lpstr>Wingdings</vt:lpstr>
      <vt:lpstr>Organique</vt:lpstr>
      <vt:lpstr>OCP 11 [1Z0-819]</vt:lpstr>
      <vt:lpstr>Chapter 9 : Exceptions and Assertions</vt:lpstr>
      <vt:lpstr>Chapter 9 : Exceptions and Assertions</vt:lpstr>
      <vt:lpstr>1-Reviewing Exceptions </vt:lpstr>
      <vt:lpstr>1-Reviewing Exceptions </vt:lpstr>
      <vt:lpstr>1-Reviewing Exceptions </vt:lpstr>
      <vt:lpstr>1-Reviewing Exceptions </vt:lpstr>
      <vt:lpstr>1-Reviewing Exceptions </vt:lpstr>
      <vt:lpstr>1-Reviewing Exceptions </vt:lpstr>
      <vt:lpstr>1-Reviewing Exceptions </vt:lpstr>
      <vt:lpstr>1-Reviewing Exceptions </vt:lpstr>
      <vt:lpstr>1-Reviewing Exceptions </vt:lpstr>
      <vt:lpstr>1-Reviewing Exceptions </vt:lpstr>
      <vt:lpstr>1-Reviewing Exceptions </vt:lpstr>
      <vt:lpstr>2-Creating Custom Exceptions </vt:lpstr>
      <vt:lpstr>2-Creating Custom Exceptions </vt:lpstr>
      <vt:lpstr>2-Creating Custom Exceptions </vt:lpstr>
      <vt:lpstr>2-Creating Custom Exceptions </vt:lpstr>
      <vt:lpstr>2-Creating Custom Exceptions </vt:lpstr>
      <vt:lpstr>2-Creating Custom Exceptions </vt:lpstr>
      <vt:lpstr>2-Creating Custom Exceptions </vt:lpstr>
      <vt:lpstr>2-Creating Custom Exceptions </vt:lpstr>
      <vt:lpstr>2-Creating Custom Exceptions </vt:lpstr>
      <vt:lpstr>3-Using Multi-catch </vt:lpstr>
      <vt:lpstr>3-Using Multi-catch </vt:lpstr>
      <vt:lpstr>3-Using Multi-catch </vt:lpstr>
      <vt:lpstr>3-Using Multi-catch </vt:lpstr>
      <vt:lpstr>3-Using Multi-catch </vt:lpstr>
      <vt:lpstr>3-Using Multi-catch </vt:lpstr>
      <vt:lpstr>3-Using Multi-catch </vt:lpstr>
      <vt:lpstr>3-Using Multi-catch </vt:lpstr>
      <vt:lpstr>3-Using Multi-catch </vt:lpstr>
      <vt:lpstr>3-Using Multi-catch </vt:lpstr>
      <vt:lpstr>3-Using Multi-catch </vt:lpstr>
      <vt:lpstr>3-Using Multi-catch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4-Using Try-With-Resources </vt:lpstr>
      <vt:lpstr>5-Rethrowing Exceptions </vt:lpstr>
      <vt:lpstr>5-Rethrowing Exceptions </vt:lpstr>
      <vt:lpstr>5-Rethrowing Exceptions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lpstr>6-Working with Assertions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1Z0-809</dc:title>
  <dc:creator>Mohamed Amine Mezghich</dc:creator>
  <cp:lastModifiedBy>amine</cp:lastModifiedBy>
  <cp:revision>179</cp:revision>
  <dcterms:created xsi:type="dcterms:W3CDTF">2018-08-30T10:23:28Z</dcterms:created>
  <dcterms:modified xsi:type="dcterms:W3CDTF">2023-06-28T11:48:59Z</dcterms:modified>
</cp:coreProperties>
</file>