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93" r:id="rId3"/>
    <p:sldId id="294" r:id="rId4"/>
    <p:sldId id="295" r:id="rId5"/>
    <p:sldId id="296" r:id="rId6"/>
    <p:sldId id="297" r:id="rId7"/>
    <p:sldId id="283" r:id="rId8"/>
    <p:sldId id="298" r:id="rId9"/>
    <p:sldId id="299" r:id="rId10"/>
    <p:sldId id="300" r:id="rId11"/>
    <p:sldId id="302" r:id="rId12"/>
    <p:sldId id="303" r:id="rId13"/>
    <p:sldId id="304" r:id="rId14"/>
    <p:sldId id="305" r:id="rId15"/>
    <p:sldId id="306" r:id="rId16"/>
    <p:sldId id="30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02" autoAdjust="0"/>
  </p:normalViewPr>
  <p:slideViewPr>
    <p:cSldViewPr snapToGrid="0">
      <p:cViewPr varScale="1">
        <p:scale>
          <a:sx n="83" d="100"/>
          <a:sy n="83" d="100"/>
        </p:scale>
        <p:origin x="629"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2508B-B561-42B2-8A2E-31CFBA60834E}" type="datetimeFigureOut">
              <a:rPr lang="en-US" smtClean="0"/>
              <a:t>6/29/2023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20559E-167B-4B61-B28F-53727E7CC444}" type="slidenum">
              <a:rPr lang="en-US" smtClean="0"/>
              <a:t>‹#›</a:t>
            </a:fld>
            <a:endParaRPr lang="en-US"/>
          </a:p>
        </p:txBody>
      </p:sp>
    </p:spTree>
    <p:extLst>
      <p:ext uri="{BB962C8B-B14F-4D97-AF65-F5344CB8AC3E}">
        <p14:creationId xmlns:p14="http://schemas.microsoft.com/office/powerpoint/2010/main" val="2315711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a:t>
            </a:fld>
            <a:endParaRPr lang="en-US"/>
          </a:p>
        </p:txBody>
      </p:sp>
    </p:spTree>
    <p:extLst>
      <p:ext uri="{BB962C8B-B14F-4D97-AF65-F5344CB8AC3E}">
        <p14:creationId xmlns:p14="http://schemas.microsoft.com/office/powerpoint/2010/main" val="2796586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Q18</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15</a:t>
            </a:fld>
            <a:endParaRPr lang="en-US"/>
          </a:p>
        </p:txBody>
      </p:sp>
    </p:spTree>
    <p:extLst>
      <p:ext uri="{BB962C8B-B14F-4D97-AF65-F5344CB8AC3E}">
        <p14:creationId xmlns:p14="http://schemas.microsoft.com/office/powerpoint/2010/main" val="356082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Q19</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16</a:t>
            </a:fld>
            <a:endParaRPr lang="en-US"/>
          </a:p>
        </p:txBody>
      </p:sp>
    </p:spTree>
    <p:extLst>
      <p:ext uri="{BB962C8B-B14F-4D97-AF65-F5344CB8AC3E}">
        <p14:creationId xmlns:p14="http://schemas.microsoft.com/office/powerpoint/2010/main" val="205509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7</a:t>
            </a:fld>
            <a:endParaRPr lang="en-US"/>
          </a:p>
        </p:txBody>
      </p:sp>
    </p:spTree>
    <p:extLst>
      <p:ext uri="{BB962C8B-B14F-4D97-AF65-F5344CB8AC3E}">
        <p14:creationId xmlns:p14="http://schemas.microsoft.com/office/powerpoint/2010/main" val="78520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8</a:t>
            </a:fld>
            <a:endParaRPr lang="en-US"/>
          </a:p>
        </p:txBody>
      </p:sp>
    </p:spTree>
    <p:extLst>
      <p:ext uri="{BB962C8B-B14F-4D97-AF65-F5344CB8AC3E}">
        <p14:creationId xmlns:p14="http://schemas.microsoft.com/office/powerpoint/2010/main" val="273217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9</a:t>
            </a:fld>
            <a:endParaRPr lang="en-US"/>
          </a:p>
        </p:txBody>
      </p:sp>
    </p:spTree>
    <p:extLst>
      <p:ext uri="{BB962C8B-B14F-4D97-AF65-F5344CB8AC3E}">
        <p14:creationId xmlns:p14="http://schemas.microsoft.com/office/powerpoint/2010/main" val="3982092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10</a:t>
            </a:fld>
            <a:endParaRPr lang="en-US"/>
          </a:p>
        </p:txBody>
      </p:sp>
    </p:spTree>
    <p:extLst>
      <p:ext uri="{BB962C8B-B14F-4D97-AF65-F5344CB8AC3E}">
        <p14:creationId xmlns:p14="http://schemas.microsoft.com/office/powerpoint/2010/main" val="226578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11</a:t>
            </a:fld>
            <a:endParaRPr lang="en-US"/>
          </a:p>
        </p:txBody>
      </p:sp>
    </p:spTree>
    <p:extLst>
      <p:ext uri="{BB962C8B-B14F-4D97-AF65-F5344CB8AC3E}">
        <p14:creationId xmlns:p14="http://schemas.microsoft.com/office/powerpoint/2010/main" val="134987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Q9</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12</a:t>
            </a:fld>
            <a:endParaRPr lang="en-US"/>
          </a:p>
        </p:txBody>
      </p:sp>
    </p:spTree>
    <p:extLst>
      <p:ext uri="{BB962C8B-B14F-4D97-AF65-F5344CB8AC3E}">
        <p14:creationId xmlns:p14="http://schemas.microsoft.com/office/powerpoint/2010/main" val="400106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Q10</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13</a:t>
            </a:fld>
            <a:endParaRPr lang="en-US"/>
          </a:p>
        </p:txBody>
      </p:sp>
    </p:spTree>
    <p:extLst>
      <p:ext uri="{BB962C8B-B14F-4D97-AF65-F5344CB8AC3E}">
        <p14:creationId xmlns:p14="http://schemas.microsoft.com/office/powerpoint/2010/main" val="229493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Q16</a:t>
            </a:r>
            <a:br>
              <a:rPr lang="en-US" dirty="0"/>
            </a:br>
            <a:endParaRPr lang="fr-FR" dirty="0"/>
          </a:p>
        </p:txBody>
      </p:sp>
      <p:sp>
        <p:nvSpPr>
          <p:cNvPr id="4" name="Espace réservé du numéro de diapositive 3"/>
          <p:cNvSpPr>
            <a:spLocks noGrp="1"/>
          </p:cNvSpPr>
          <p:nvPr>
            <p:ph type="sldNum" sz="quarter" idx="10"/>
          </p:nvPr>
        </p:nvSpPr>
        <p:spPr/>
        <p:txBody>
          <a:bodyPr/>
          <a:lstStyle/>
          <a:p>
            <a:fld id="{FC20559E-167B-4B61-B28F-53727E7CC444}" type="slidenum">
              <a:rPr lang="en-US" smtClean="0"/>
              <a:t>14</a:t>
            </a:fld>
            <a:endParaRPr lang="en-US"/>
          </a:p>
        </p:txBody>
      </p:sp>
    </p:spTree>
    <p:extLst>
      <p:ext uri="{BB962C8B-B14F-4D97-AF65-F5344CB8AC3E}">
        <p14:creationId xmlns:p14="http://schemas.microsoft.com/office/powerpoint/2010/main" val="51327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66FF04-128C-4D2C-80F2-865772A7AD5B}" type="datetime1">
              <a:rPr lang="fr-FR" smtClean="0"/>
              <a:t>29/06/2023</a:t>
            </a:fld>
            <a:endParaRPr lang="fr-FR"/>
          </a:p>
        </p:txBody>
      </p:sp>
      <p:sp>
        <p:nvSpPr>
          <p:cNvPr id="5" name="Footer Placeholder 4"/>
          <p:cNvSpPr>
            <a:spLocks noGrp="1"/>
          </p:cNvSpPr>
          <p:nvPr>
            <p:ph type="ftr" sz="quarter" idx="11"/>
          </p:nvPr>
        </p:nvSpPr>
        <p:spPr>
          <a:xfrm>
            <a:off x="2692397" y="5037663"/>
            <a:ext cx="5214635" cy="279400"/>
          </a:xfrm>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4A5BDE94-4727-4585-B07D-29C32A2ADF6D}" type="slidenum">
              <a:rPr lang="fr-FR" smtClean="0"/>
              <a:t>‹#›</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83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4DA307-BD3E-4D22-A57D-C246A503C7AD}" type="datetime1">
              <a:rPr lang="fr-FR" smtClean="0"/>
              <a:t>29/06/2023</a:t>
            </a:fld>
            <a:endParaRPr lang="fr-FR"/>
          </a:p>
        </p:txBody>
      </p:sp>
      <p:sp>
        <p:nvSpPr>
          <p:cNvPr id="6" name="Footer Placeholder 5"/>
          <p:cNvSpPr>
            <a:spLocks noGrp="1"/>
          </p:cNvSpPr>
          <p:nvPr>
            <p:ph type="ftr" sz="quarter" idx="11"/>
          </p:nvPr>
        </p:nvSpPr>
        <p:spPr/>
        <p:txBody>
          <a:bodyPr/>
          <a:lstStyle/>
          <a:p>
            <a:r>
              <a:rPr lang="en-US"/>
              <a:t>Chapter 8 : IO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419575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499BD2D-A4A8-49EE-986D-6332FA35314E}"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126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15C8E27-995C-464E-8F62-FCCC0C05ED58}"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5859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C0254B-B776-43F2-A62C-E0AD9138B129}"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83956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26F623E-C0A1-407A-B3C6-C382A7081040}"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4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91F000B-904A-448F-8AB9-98A7DD663264}"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700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1FC3FF-E79E-4CB3-B1ED-36B0E828A725}"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448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1EB1C7-7262-41A6-9417-6B4E6D890CD6}"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90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DFAD1C-FF9D-4194-877F-9500651AD818}"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32303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C07AB02B-D3F1-45DE-9086-33A6219EABF6}" type="datetime1">
              <a:rPr lang="fr-FR" smtClean="0"/>
              <a:t>29/06/2023</a:t>
            </a:fld>
            <a:endParaRPr lang="fr-FR"/>
          </a:p>
        </p:txBody>
      </p:sp>
      <p:sp>
        <p:nvSpPr>
          <p:cNvPr id="5" name="Footer Placeholder 4"/>
          <p:cNvSpPr>
            <a:spLocks noGrp="1"/>
          </p:cNvSpPr>
          <p:nvPr>
            <p:ph type="ftr" sz="quarter" idx="11"/>
          </p:nvPr>
        </p:nvSpPr>
        <p:spPr/>
        <p:txBody>
          <a:bodyPr/>
          <a:lstStyle/>
          <a:p>
            <a:r>
              <a:rPr lang="en-US"/>
              <a:t>Chapter 8 : IO                                                                   Dr Mohamed Amine Mezghich</a:t>
            </a:r>
            <a:endParaRPr lang="fr-FR"/>
          </a:p>
        </p:txBody>
      </p:sp>
      <p:sp>
        <p:nvSpPr>
          <p:cNvPr id="6" name="Slide Number Placeholder 5"/>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5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DC735CF-53D9-41AC-AE32-5D73E2E1C2C0}" type="datetime1">
              <a:rPr lang="fr-FR" smtClean="0"/>
              <a:t>29/06/2023</a:t>
            </a:fld>
            <a:endParaRPr lang="fr-FR"/>
          </a:p>
        </p:txBody>
      </p:sp>
      <p:sp>
        <p:nvSpPr>
          <p:cNvPr id="6" name="Footer Placeholder 5"/>
          <p:cNvSpPr>
            <a:spLocks noGrp="1"/>
          </p:cNvSpPr>
          <p:nvPr>
            <p:ph type="ftr" sz="quarter" idx="11"/>
          </p:nvPr>
        </p:nvSpPr>
        <p:spPr/>
        <p:txBody>
          <a:bodyPr/>
          <a:lstStyle/>
          <a:p>
            <a:r>
              <a:rPr lang="en-US"/>
              <a:t>Chapter 8 : IO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124624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53EC56B-3696-4A07-9A24-E680AA63B6DC}" type="datetime1">
              <a:rPr lang="fr-FR" smtClean="0"/>
              <a:t>29/06/2023</a:t>
            </a:fld>
            <a:endParaRPr lang="fr-FR"/>
          </a:p>
        </p:txBody>
      </p:sp>
      <p:sp>
        <p:nvSpPr>
          <p:cNvPr id="8" name="Footer Placeholder 7"/>
          <p:cNvSpPr>
            <a:spLocks noGrp="1"/>
          </p:cNvSpPr>
          <p:nvPr>
            <p:ph type="ftr" sz="quarter" idx="11"/>
          </p:nvPr>
        </p:nvSpPr>
        <p:spPr/>
        <p:txBody>
          <a:bodyPr/>
          <a:lstStyle/>
          <a:p>
            <a:r>
              <a:rPr lang="en-US"/>
              <a:t>Chapter 8 : IO                                                                   Dr Mohamed Amine Mezghich</a:t>
            </a:r>
            <a:endParaRPr lang="fr-FR"/>
          </a:p>
        </p:txBody>
      </p:sp>
      <p:sp>
        <p:nvSpPr>
          <p:cNvPr id="9" name="Slide Number Placeholder 8"/>
          <p:cNvSpPr>
            <a:spLocks noGrp="1"/>
          </p:cNvSpPr>
          <p:nvPr>
            <p:ph type="sldNum" sz="quarter" idx="12"/>
          </p:nvPr>
        </p:nvSpPr>
        <p:spPr/>
        <p:txBody>
          <a:bodyPr/>
          <a:lstStyle/>
          <a:p>
            <a:fld id="{4A5BDE94-4727-4585-B07D-29C32A2ADF6D}" type="slidenum">
              <a:rPr lang="fr-FR" smtClean="0"/>
              <a:t>‹#›</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37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573563E-9D74-4E84-9E60-564FE271A432}" type="datetime1">
              <a:rPr lang="fr-FR" smtClean="0"/>
              <a:t>29/06/2023</a:t>
            </a:fld>
            <a:endParaRPr lang="fr-FR"/>
          </a:p>
        </p:txBody>
      </p:sp>
      <p:sp>
        <p:nvSpPr>
          <p:cNvPr id="4" name="Footer Placeholder 3"/>
          <p:cNvSpPr>
            <a:spLocks noGrp="1"/>
          </p:cNvSpPr>
          <p:nvPr>
            <p:ph type="ftr" sz="quarter" idx="11"/>
          </p:nvPr>
        </p:nvSpPr>
        <p:spPr/>
        <p:txBody>
          <a:bodyPr/>
          <a:lstStyle/>
          <a:p>
            <a:r>
              <a:rPr lang="en-US"/>
              <a:t>Chapter 8 : IO                                                                   Dr Mohamed Amine Mezghich</a:t>
            </a:r>
            <a:endParaRPr lang="fr-FR"/>
          </a:p>
        </p:txBody>
      </p:sp>
      <p:sp>
        <p:nvSpPr>
          <p:cNvPr id="5" name="Slide Number Placeholder 4"/>
          <p:cNvSpPr>
            <a:spLocks noGrp="1"/>
          </p:cNvSpPr>
          <p:nvPr>
            <p:ph type="sldNum" sz="quarter" idx="12"/>
          </p:nvPr>
        </p:nvSpPr>
        <p:spPr/>
        <p:txBody>
          <a:bodyPr/>
          <a:lstStyle/>
          <a:p>
            <a:fld id="{4A5BDE94-4727-4585-B07D-29C32A2ADF6D}" type="slidenum">
              <a:rPr lang="fr-FR" smtClean="0"/>
              <a:t>‹#›</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98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AE317-7251-4218-B2B4-D83DF1C6E188}" type="datetime1">
              <a:rPr lang="fr-FR" smtClean="0"/>
              <a:t>29/06/2023</a:t>
            </a:fld>
            <a:endParaRPr lang="fr-FR"/>
          </a:p>
        </p:txBody>
      </p:sp>
      <p:sp>
        <p:nvSpPr>
          <p:cNvPr id="3" name="Footer Placeholder 2"/>
          <p:cNvSpPr>
            <a:spLocks noGrp="1"/>
          </p:cNvSpPr>
          <p:nvPr>
            <p:ph type="ftr" sz="quarter" idx="11"/>
          </p:nvPr>
        </p:nvSpPr>
        <p:spPr/>
        <p:txBody>
          <a:bodyPr/>
          <a:lstStyle/>
          <a:p>
            <a:r>
              <a:rPr lang="en-US"/>
              <a:t>Chapter 8 : IO                                                                   Dr Mohamed Amine Mezghich</a:t>
            </a:r>
            <a:endParaRPr lang="fr-FR"/>
          </a:p>
        </p:txBody>
      </p:sp>
      <p:sp>
        <p:nvSpPr>
          <p:cNvPr id="4" name="Slide Number Placeholder 3"/>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4589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978B5F2-7F7E-480B-948D-15CD9040F42A}" type="datetime1">
              <a:rPr lang="fr-FR" smtClean="0"/>
              <a:t>29/06/2023</a:t>
            </a:fld>
            <a:endParaRPr lang="fr-FR"/>
          </a:p>
        </p:txBody>
      </p:sp>
      <p:sp>
        <p:nvSpPr>
          <p:cNvPr id="6" name="Footer Placeholder 5"/>
          <p:cNvSpPr>
            <a:spLocks noGrp="1"/>
          </p:cNvSpPr>
          <p:nvPr>
            <p:ph type="ftr" sz="quarter" idx="11"/>
          </p:nvPr>
        </p:nvSpPr>
        <p:spPr/>
        <p:txBody>
          <a:bodyPr/>
          <a:lstStyle/>
          <a:p>
            <a:r>
              <a:rPr lang="en-US"/>
              <a:t>Chapter 8 : IO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2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074A10E1-0973-496C-888A-F29364B9F3BB}" type="datetime1">
              <a:rPr lang="fr-FR" smtClean="0"/>
              <a:t>29/06/2023</a:t>
            </a:fld>
            <a:endParaRPr lang="fr-FR"/>
          </a:p>
        </p:txBody>
      </p:sp>
      <p:sp>
        <p:nvSpPr>
          <p:cNvPr id="6" name="Footer Placeholder 5"/>
          <p:cNvSpPr>
            <a:spLocks noGrp="1"/>
          </p:cNvSpPr>
          <p:nvPr>
            <p:ph type="ftr" sz="quarter" idx="11"/>
          </p:nvPr>
        </p:nvSpPr>
        <p:spPr/>
        <p:txBody>
          <a:bodyPr/>
          <a:lstStyle/>
          <a:p>
            <a:r>
              <a:rPr lang="en-US"/>
              <a:t>Chapter 8 : IO                                                                   Dr Mohamed Amine Mezghich</a:t>
            </a:r>
            <a:endParaRPr lang="fr-FR"/>
          </a:p>
        </p:txBody>
      </p:sp>
      <p:sp>
        <p:nvSpPr>
          <p:cNvPr id="7" name="Slide Number Placeholder 6"/>
          <p:cNvSpPr>
            <a:spLocks noGrp="1"/>
          </p:cNvSpPr>
          <p:nvPr>
            <p:ph type="sldNum" sz="quarter" idx="12"/>
          </p:nvPr>
        </p:nvSpPr>
        <p:spPr/>
        <p:txBody>
          <a:bodyPr/>
          <a:lstStyle/>
          <a:p>
            <a:fld id="{4A5BDE94-4727-4585-B07D-29C32A2ADF6D}" type="slidenum">
              <a:rPr lang="fr-FR" smtClean="0"/>
              <a:t>‹#›</a:t>
            </a:fld>
            <a:endParaRPr lang="fr-FR"/>
          </a:p>
        </p:txBody>
      </p:sp>
    </p:spTree>
    <p:extLst>
      <p:ext uri="{BB962C8B-B14F-4D97-AF65-F5344CB8AC3E}">
        <p14:creationId xmlns:p14="http://schemas.microsoft.com/office/powerpoint/2010/main" val="212720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C19AD8-E6DA-430D-A743-3C3E04BAB36A}" type="datetime1">
              <a:rPr lang="fr-FR" smtClean="0"/>
              <a:t>29/06/2023</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8 : IO                                                                   Dr Mohamed Amine Mezghich</a:t>
            </a:r>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BDE94-4727-4585-B07D-29C32A2ADF6D}" type="slidenum">
              <a:rPr lang="fr-FR" smtClean="0"/>
              <a:t>‹#›</a:t>
            </a:fld>
            <a:endParaRPr lang="fr-FR"/>
          </a:p>
        </p:txBody>
      </p:sp>
    </p:spTree>
    <p:extLst>
      <p:ext uri="{BB962C8B-B14F-4D97-AF65-F5344CB8AC3E}">
        <p14:creationId xmlns:p14="http://schemas.microsoft.com/office/powerpoint/2010/main" val="1029392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 xmlns:a16="http://schemas.microsoft.com/office/drawing/2014/main" id="{240410FD-5E16-4770-952E-BB2546523387}"/>
              </a:ext>
            </a:extLst>
          </p:cNvPr>
          <p:cNvSpPr>
            <a:spLocks noGrp="1"/>
          </p:cNvSpPr>
          <p:nvPr>
            <p:ph type="subTitle" idx="1"/>
          </p:nvPr>
        </p:nvSpPr>
        <p:spPr/>
        <p:txBody>
          <a:bodyPr>
            <a:normAutofit lnSpcReduction="10000"/>
          </a:bodyPr>
          <a:lstStyle/>
          <a:p>
            <a:r>
              <a:rPr lang="fr-FR" dirty="0"/>
              <a:t>Dr.-</a:t>
            </a:r>
            <a:r>
              <a:rPr lang="fr-FR" dirty="0" err="1"/>
              <a:t>Ing</a:t>
            </a:r>
            <a:r>
              <a:rPr lang="fr-FR" dirty="0"/>
              <a:t> Mohamed Amine Mezghich</a:t>
            </a:r>
          </a:p>
          <a:p>
            <a:r>
              <a:rPr lang="fr-FR" dirty="0"/>
              <a:t>Associate Professor </a:t>
            </a:r>
            <a:r>
              <a:rPr lang="fr-FR" dirty="0" err="1"/>
              <a:t>at</a:t>
            </a:r>
            <a:r>
              <a:rPr lang="fr-FR" dirty="0"/>
              <a:t> ENSI, CEO of Smart IT Partner</a:t>
            </a:r>
          </a:p>
          <a:p>
            <a:r>
              <a:rPr lang="fr-FR" dirty="0"/>
              <a:t>JAVA/J2EE </a:t>
            </a:r>
            <a:r>
              <a:rPr lang="fr-FR" dirty="0" err="1"/>
              <a:t>Certified</a:t>
            </a:r>
            <a:r>
              <a:rPr lang="fr-FR" dirty="0"/>
              <a:t> Trainer</a:t>
            </a:r>
          </a:p>
          <a:p>
            <a:endParaRPr lang="fr-FR" dirty="0"/>
          </a:p>
        </p:txBody>
      </p:sp>
      <p:pic>
        <p:nvPicPr>
          <p:cNvPr id="5" name="Picture 4" descr="RÃ©sultat de recherche d'images pour &quot;java&quot;">
            <a:extLst>
              <a:ext uri="{FF2B5EF4-FFF2-40B4-BE49-F238E27FC236}">
                <a16:creationId xmlns="" xmlns:a16="http://schemas.microsoft.com/office/drawing/2014/main" id="{776CC32E-521C-4FA1-A5CA-22521CD5FA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391508" cy="136481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4079419" y="5925189"/>
            <a:ext cx="3779240" cy="646331"/>
          </a:xfrm>
          <a:prstGeom prst="rect">
            <a:avLst/>
          </a:prstGeom>
          <a:noFill/>
        </p:spPr>
        <p:txBody>
          <a:bodyPr wrap="none" rtlCol="0">
            <a:spAutoFit/>
          </a:bodyPr>
          <a:lstStyle/>
          <a:p>
            <a:pPr algn="ctr"/>
            <a:r>
              <a:rPr lang="fr-FR" b="1" dirty="0"/>
              <a:t>ma.mezghich@smart-it-partner.com</a:t>
            </a:r>
          </a:p>
          <a:p>
            <a:pPr algn="ctr"/>
            <a:r>
              <a:rPr lang="fr-FR" b="1" dirty="0"/>
              <a:t>amine.mezghich@ensi-uma.tn</a:t>
            </a:r>
          </a:p>
        </p:txBody>
      </p:sp>
      <p:pic>
        <p:nvPicPr>
          <p:cNvPr id="7" name="Picture 2" descr="Oracle Certified Professional: Java 11 Developer (Part 2)">
            <a:extLst>
              <a:ext uri="{FF2B5EF4-FFF2-40B4-BE49-F238E27FC236}">
                <a16:creationId xmlns="" xmlns:a16="http://schemas.microsoft.com/office/drawing/2014/main" id="{1339C99B-CF49-4EC4-AFC2-DC9B1A58F9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26987" y="6118"/>
            <a:ext cx="1865013" cy="186501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ctrTitle"/>
          </p:nvPr>
        </p:nvSpPr>
        <p:spPr/>
        <p:txBody>
          <a:bodyPr/>
          <a:lstStyle/>
          <a:p>
            <a:r>
              <a:rPr lang="fr-FR" b="1" dirty="0"/>
              <a:t>OCP 11 [1Z0-819]</a:t>
            </a:r>
            <a:endParaRPr lang="fr-FR" dirty="0"/>
          </a:p>
        </p:txBody>
      </p:sp>
    </p:spTree>
    <p:extLst>
      <p:ext uri="{BB962C8B-B14F-4D97-AF65-F5344CB8AC3E}">
        <p14:creationId xmlns:p14="http://schemas.microsoft.com/office/powerpoint/2010/main" val="704684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Q4)</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10</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7" name="Image 6">
            <a:extLst>
              <a:ext uri="{FF2B5EF4-FFF2-40B4-BE49-F238E27FC236}">
                <a16:creationId xmlns="" xmlns:a16="http://schemas.microsoft.com/office/drawing/2014/main" id="{2750064C-0706-4EEB-960A-EC739EA31E43}"/>
              </a:ext>
            </a:extLst>
          </p:cNvPr>
          <p:cNvPicPr>
            <a:picLocks noChangeAspect="1"/>
          </p:cNvPicPr>
          <p:nvPr/>
        </p:nvPicPr>
        <p:blipFill>
          <a:blip r:embed="rId3"/>
          <a:stretch>
            <a:fillRect/>
          </a:stretch>
        </p:blipFill>
        <p:spPr>
          <a:xfrm>
            <a:off x="2847975" y="2782887"/>
            <a:ext cx="6496050" cy="2867025"/>
          </a:xfrm>
          <a:prstGeom prst="rect">
            <a:avLst/>
          </a:prstGeom>
        </p:spPr>
      </p:pic>
      <p:pic>
        <p:nvPicPr>
          <p:cNvPr id="9" name="Image 8">
            <a:extLst>
              <a:ext uri="{FF2B5EF4-FFF2-40B4-BE49-F238E27FC236}">
                <a16:creationId xmlns="" xmlns:a16="http://schemas.microsoft.com/office/drawing/2014/main" id="{5729770B-9A43-4C83-A814-BB194367A436}"/>
              </a:ext>
            </a:extLst>
          </p:cNvPr>
          <p:cNvPicPr>
            <a:picLocks noChangeAspect="1"/>
          </p:cNvPicPr>
          <p:nvPr/>
        </p:nvPicPr>
        <p:blipFill>
          <a:blip r:embed="rId4"/>
          <a:stretch>
            <a:fillRect/>
          </a:stretch>
        </p:blipFill>
        <p:spPr>
          <a:xfrm>
            <a:off x="2667226" y="711199"/>
            <a:ext cx="6810375" cy="542925"/>
          </a:xfrm>
          <a:prstGeom prst="rect">
            <a:avLst/>
          </a:prstGeom>
        </p:spPr>
      </p:pic>
    </p:spTree>
    <p:extLst>
      <p:ext uri="{BB962C8B-B14F-4D97-AF65-F5344CB8AC3E}">
        <p14:creationId xmlns:p14="http://schemas.microsoft.com/office/powerpoint/2010/main" val="35356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Q5)</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11</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7" name="Image 6">
            <a:extLst>
              <a:ext uri="{FF2B5EF4-FFF2-40B4-BE49-F238E27FC236}">
                <a16:creationId xmlns="" xmlns:a16="http://schemas.microsoft.com/office/drawing/2014/main" id="{7F39627E-1383-4A68-8F40-DEE2714FE5FE}"/>
              </a:ext>
            </a:extLst>
          </p:cNvPr>
          <p:cNvPicPr>
            <a:picLocks noChangeAspect="1"/>
          </p:cNvPicPr>
          <p:nvPr/>
        </p:nvPicPr>
        <p:blipFill>
          <a:blip r:embed="rId3"/>
          <a:stretch>
            <a:fillRect/>
          </a:stretch>
        </p:blipFill>
        <p:spPr>
          <a:xfrm>
            <a:off x="1817147" y="2969818"/>
            <a:ext cx="9079450" cy="2566458"/>
          </a:xfrm>
          <a:prstGeom prst="rect">
            <a:avLst/>
          </a:prstGeom>
        </p:spPr>
      </p:pic>
      <p:pic>
        <p:nvPicPr>
          <p:cNvPr id="9" name="Image 8">
            <a:extLst>
              <a:ext uri="{FF2B5EF4-FFF2-40B4-BE49-F238E27FC236}">
                <a16:creationId xmlns="" xmlns:a16="http://schemas.microsoft.com/office/drawing/2014/main" id="{49425CA6-945A-4A64-AC93-81C475ED62FA}"/>
              </a:ext>
            </a:extLst>
          </p:cNvPr>
          <p:cNvPicPr>
            <a:picLocks noChangeAspect="1"/>
          </p:cNvPicPr>
          <p:nvPr/>
        </p:nvPicPr>
        <p:blipFill>
          <a:blip r:embed="rId4"/>
          <a:stretch>
            <a:fillRect/>
          </a:stretch>
        </p:blipFill>
        <p:spPr>
          <a:xfrm>
            <a:off x="2648176" y="711199"/>
            <a:ext cx="6829425" cy="657225"/>
          </a:xfrm>
          <a:prstGeom prst="rect">
            <a:avLst/>
          </a:prstGeom>
        </p:spPr>
      </p:pic>
    </p:spTree>
    <p:extLst>
      <p:ext uri="{BB962C8B-B14F-4D97-AF65-F5344CB8AC3E}">
        <p14:creationId xmlns:p14="http://schemas.microsoft.com/office/powerpoint/2010/main" val="26934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Q6)</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12</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8" name="Image 7">
            <a:extLst>
              <a:ext uri="{FF2B5EF4-FFF2-40B4-BE49-F238E27FC236}">
                <a16:creationId xmlns="" xmlns:a16="http://schemas.microsoft.com/office/drawing/2014/main" id="{F83940C5-A9E8-4DE5-8533-76F2FF155CD6}"/>
              </a:ext>
            </a:extLst>
          </p:cNvPr>
          <p:cNvPicPr>
            <a:picLocks noChangeAspect="1"/>
          </p:cNvPicPr>
          <p:nvPr/>
        </p:nvPicPr>
        <p:blipFill>
          <a:blip r:embed="rId3"/>
          <a:stretch>
            <a:fillRect/>
          </a:stretch>
        </p:blipFill>
        <p:spPr>
          <a:xfrm>
            <a:off x="1966013" y="2795193"/>
            <a:ext cx="8778948" cy="2664613"/>
          </a:xfrm>
          <a:prstGeom prst="rect">
            <a:avLst/>
          </a:prstGeom>
        </p:spPr>
      </p:pic>
      <p:pic>
        <p:nvPicPr>
          <p:cNvPr id="9" name="Image 8">
            <a:extLst>
              <a:ext uri="{FF2B5EF4-FFF2-40B4-BE49-F238E27FC236}">
                <a16:creationId xmlns="" xmlns:a16="http://schemas.microsoft.com/office/drawing/2014/main" id="{CF9F4D79-70E0-44B1-BD7A-BFF2CCFD7E0F}"/>
              </a:ext>
            </a:extLst>
          </p:cNvPr>
          <p:cNvPicPr>
            <a:picLocks noChangeAspect="1"/>
          </p:cNvPicPr>
          <p:nvPr/>
        </p:nvPicPr>
        <p:blipFill>
          <a:blip r:embed="rId4"/>
          <a:stretch>
            <a:fillRect/>
          </a:stretch>
        </p:blipFill>
        <p:spPr>
          <a:xfrm>
            <a:off x="2505301" y="771524"/>
            <a:ext cx="6972300" cy="1514475"/>
          </a:xfrm>
          <a:prstGeom prst="rect">
            <a:avLst/>
          </a:prstGeom>
        </p:spPr>
      </p:pic>
    </p:spTree>
    <p:extLst>
      <p:ext uri="{BB962C8B-B14F-4D97-AF65-F5344CB8AC3E}">
        <p14:creationId xmlns:p14="http://schemas.microsoft.com/office/powerpoint/2010/main" val="329944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Q7)</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13</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7" name="Image 6">
            <a:extLst>
              <a:ext uri="{FF2B5EF4-FFF2-40B4-BE49-F238E27FC236}">
                <a16:creationId xmlns="" xmlns:a16="http://schemas.microsoft.com/office/drawing/2014/main" id="{0CD989DF-9F38-46DB-9ED6-B2B96DFA73E8}"/>
              </a:ext>
            </a:extLst>
          </p:cNvPr>
          <p:cNvPicPr>
            <a:picLocks noChangeAspect="1"/>
          </p:cNvPicPr>
          <p:nvPr/>
        </p:nvPicPr>
        <p:blipFill>
          <a:blip r:embed="rId3"/>
          <a:stretch>
            <a:fillRect/>
          </a:stretch>
        </p:blipFill>
        <p:spPr>
          <a:xfrm>
            <a:off x="2662451" y="1860226"/>
            <a:ext cx="7162888" cy="4282964"/>
          </a:xfrm>
          <a:prstGeom prst="rect">
            <a:avLst/>
          </a:prstGeom>
        </p:spPr>
      </p:pic>
      <p:pic>
        <p:nvPicPr>
          <p:cNvPr id="9" name="Image 8">
            <a:extLst>
              <a:ext uri="{FF2B5EF4-FFF2-40B4-BE49-F238E27FC236}">
                <a16:creationId xmlns="" xmlns:a16="http://schemas.microsoft.com/office/drawing/2014/main" id="{5391E3DC-5463-460E-A162-59210D7EDDB2}"/>
              </a:ext>
            </a:extLst>
          </p:cNvPr>
          <p:cNvPicPr>
            <a:picLocks noChangeAspect="1"/>
          </p:cNvPicPr>
          <p:nvPr/>
        </p:nvPicPr>
        <p:blipFill>
          <a:blip r:embed="rId4"/>
          <a:stretch>
            <a:fillRect/>
          </a:stretch>
        </p:blipFill>
        <p:spPr>
          <a:xfrm>
            <a:off x="2762508" y="538288"/>
            <a:ext cx="6962775" cy="1266825"/>
          </a:xfrm>
          <a:prstGeom prst="rect">
            <a:avLst/>
          </a:prstGeom>
        </p:spPr>
      </p:pic>
    </p:spTree>
    <p:extLst>
      <p:ext uri="{BB962C8B-B14F-4D97-AF65-F5344CB8AC3E}">
        <p14:creationId xmlns:p14="http://schemas.microsoft.com/office/powerpoint/2010/main" val="277285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Q8)</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14</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8" name="Image 7">
            <a:extLst>
              <a:ext uri="{FF2B5EF4-FFF2-40B4-BE49-F238E27FC236}">
                <a16:creationId xmlns="" xmlns:a16="http://schemas.microsoft.com/office/drawing/2014/main" id="{D2790FBF-EEF1-4A8F-B1ED-BCBF0AA8416B}"/>
              </a:ext>
            </a:extLst>
          </p:cNvPr>
          <p:cNvPicPr>
            <a:picLocks noChangeAspect="1"/>
          </p:cNvPicPr>
          <p:nvPr/>
        </p:nvPicPr>
        <p:blipFill>
          <a:blip r:embed="rId3"/>
          <a:stretch>
            <a:fillRect/>
          </a:stretch>
        </p:blipFill>
        <p:spPr>
          <a:xfrm>
            <a:off x="2163269" y="2765944"/>
            <a:ext cx="8114432" cy="2723111"/>
          </a:xfrm>
          <a:prstGeom prst="rect">
            <a:avLst/>
          </a:prstGeom>
        </p:spPr>
      </p:pic>
      <p:pic>
        <p:nvPicPr>
          <p:cNvPr id="9" name="Image 8">
            <a:extLst>
              <a:ext uri="{FF2B5EF4-FFF2-40B4-BE49-F238E27FC236}">
                <a16:creationId xmlns="" xmlns:a16="http://schemas.microsoft.com/office/drawing/2014/main" id="{B9B5ED29-132C-4897-8842-E04BB242ACD5}"/>
              </a:ext>
            </a:extLst>
          </p:cNvPr>
          <p:cNvPicPr>
            <a:picLocks noChangeAspect="1"/>
          </p:cNvPicPr>
          <p:nvPr/>
        </p:nvPicPr>
        <p:blipFill>
          <a:blip r:embed="rId4"/>
          <a:stretch>
            <a:fillRect/>
          </a:stretch>
        </p:blipFill>
        <p:spPr>
          <a:xfrm>
            <a:off x="2524351" y="889000"/>
            <a:ext cx="6953250" cy="1323975"/>
          </a:xfrm>
          <a:prstGeom prst="rect">
            <a:avLst/>
          </a:prstGeom>
        </p:spPr>
      </p:pic>
    </p:spTree>
    <p:extLst>
      <p:ext uri="{BB962C8B-B14F-4D97-AF65-F5344CB8AC3E}">
        <p14:creationId xmlns:p14="http://schemas.microsoft.com/office/powerpoint/2010/main" val="12533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Q9)</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15</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7" name="Image 6">
            <a:extLst>
              <a:ext uri="{FF2B5EF4-FFF2-40B4-BE49-F238E27FC236}">
                <a16:creationId xmlns="" xmlns:a16="http://schemas.microsoft.com/office/drawing/2014/main" id="{6BA00B24-FE7F-4A5E-9578-BCAE8824A434}"/>
              </a:ext>
            </a:extLst>
          </p:cNvPr>
          <p:cNvPicPr>
            <a:picLocks noChangeAspect="1"/>
          </p:cNvPicPr>
          <p:nvPr/>
        </p:nvPicPr>
        <p:blipFill>
          <a:blip r:embed="rId3"/>
          <a:stretch>
            <a:fillRect/>
          </a:stretch>
        </p:blipFill>
        <p:spPr>
          <a:xfrm>
            <a:off x="2230751" y="2490430"/>
            <a:ext cx="7777390" cy="3451940"/>
          </a:xfrm>
          <a:prstGeom prst="rect">
            <a:avLst/>
          </a:prstGeom>
        </p:spPr>
      </p:pic>
      <p:pic>
        <p:nvPicPr>
          <p:cNvPr id="8" name="Image 7">
            <a:extLst>
              <a:ext uri="{FF2B5EF4-FFF2-40B4-BE49-F238E27FC236}">
                <a16:creationId xmlns="" xmlns:a16="http://schemas.microsoft.com/office/drawing/2014/main" id="{380F55CF-0CFF-4E30-A314-1550FAEC1532}"/>
              </a:ext>
            </a:extLst>
          </p:cNvPr>
          <p:cNvPicPr>
            <a:picLocks noChangeAspect="1"/>
          </p:cNvPicPr>
          <p:nvPr/>
        </p:nvPicPr>
        <p:blipFill>
          <a:blip r:embed="rId4"/>
          <a:stretch>
            <a:fillRect/>
          </a:stretch>
        </p:blipFill>
        <p:spPr>
          <a:xfrm>
            <a:off x="2591026" y="1035792"/>
            <a:ext cx="6886575" cy="971550"/>
          </a:xfrm>
          <a:prstGeom prst="rect">
            <a:avLst/>
          </a:prstGeom>
        </p:spPr>
      </p:pic>
    </p:spTree>
    <p:extLst>
      <p:ext uri="{BB962C8B-B14F-4D97-AF65-F5344CB8AC3E}">
        <p14:creationId xmlns:p14="http://schemas.microsoft.com/office/powerpoint/2010/main" val="18381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Q10)</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16</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9" name="Image 8">
            <a:extLst>
              <a:ext uri="{FF2B5EF4-FFF2-40B4-BE49-F238E27FC236}">
                <a16:creationId xmlns="" xmlns:a16="http://schemas.microsoft.com/office/drawing/2014/main" id="{43AAA8E3-3D98-4640-ACA7-DF7E004E76C0}"/>
              </a:ext>
            </a:extLst>
          </p:cNvPr>
          <p:cNvPicPr>
            <a:picLocks noChangeAspect="1"/>
          </p:cNvPicPr>
          <p:nvPr/>
        </p:nvPicPr>
        <p:blipFill>
          <a:blip r:embed="rId3"/>
          <a:stretch>
            <a:fillRect/>
          </a:stretch>
        </p:blipFill>
        <p:spPr>
          <a:xfrm>
            <a:off x="2242523" y="2975913"/>
            <a:ext cx="8111378" cy="2993087"/>
          </a:xfrm>
          <a:prstGeom prst="rect">
            <a:avLst/>
          </a:prstGeom>
        </p:spPr>
      </p:pic>
      <p:pic>
        <p:nvPicPr>
          <p:cNvPr id="10" name="Image 9">
            <a:extLst>
              <a:ext uri="{FF2B5EF4-FFF2-40B4-BE49-F238E27FC236}">
                <a16:creationId xmlns="" xmlns:a16="http://schemas.microsoft.com/office/drawing/2014/main" id="{9E9464E4-7797-4043-8170-77D3D9F921F3}"/>
              </a:ext>
            </a:extLst>
          </p:cNvPr>
          <p:cNvPicPr>
            <a:picLocks noChangeAspect="1"/>
          </p:cNvPicPr>
          <p:nvPr/>
        </p:nvPicPr>
        <p:blipFill>
          <a:blip r:embed="rId4"/>
          <a:stretch>
            <a:fillRect/>
          </a:stretch>
        </p:blipFill>
        <p:spPr>
          <a:xfrm>
            <a:off x="2242523" y="544921"/>
            <a:ext cx="8448675" cy="2295525"/>
          </a:xfrm>
          <a:prstGeom prst="rect">
            <a:avLst/>
          </a:prstGeom>
        </p:spPr>
      </p:pic>
    </p:spTree>
    <p:extLst>
      <p:ext uri="{BB962C8B-B14F-4D97-AF65-F5344CB8AC3E}">
        <p14:creationId xmlns:p14="http://schemas.microsoft.com/office/powerpoint/2010/main" val="120392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t>Chapter</a:t>
            </a:r>
            <a:r>
              <a:rPr lang="fr-FR" b="1" dirty="0"/>
              <a:t> 8 : </a:t>
            </a:r>
            <a:r>
              <a:rPr lang="fr-FR" b="1" i="1" dirty="0">
                <a:solidFill>
                  <a:srgbClr val="FF0000"/>
                </a:solidFill>
              </a:rPr>
              <a:t>IO</a:t>
            </a:r>
            <a:r>
              <a:rPr lang="fr-FR" dirty="0"/>
              <a:t/>
            </a:r>
            <a:br>
              <a:rPr lang="fr-FR" dirty="0"/>
            </a:br>
            <a:r>
              <a:rPr lang="fr-FR" b="1" dirty="0">
                <a:solidFill>
                  <a:srgbClr val="0070C0"/>
                </a:solidFill>
              </a:rPr>
              <a:t>Exam Essentials</a:t>
            </a:r>
            <a:endParaRPr lang="fr-FR" dirty="0"/>
          </a:p>
        </p:txBody>
      </p:sp>
      <p:sp>
        <p:nvSpPr>
          <p:cNvPr id="3" name="Espace réservé du contenu 2"/>
          <p:cNvSpPr>
            <a:spLocks noGrp="1"/>
          </p:cNvSpPr>
          <p:nvPr>
            <p:ph idx="1"/>
          </p:nvPr>
        </p:nvSpPr>
        <p:spPr>
          <a:xfrm>
            <a:off x="1295400" y="2556932"/>
            <a:ext cx="10085613" cy="3729568"/>
          </a:xfrm>
        </p:spPr>
        <p:txBody>
          <a:bodyPr>
            <a:normAutofit fontScale="92500" lnSpcReduction="10000"/>
          </a:bodyPr>
          <a:lstStyle/>
          <a:p>
            <a:r>
              <a:rPr lang="en-US" b="1" dirty="0"/>
              <a:t>1-Understand files, directories, and streams. </a:t>
            </a:r>
            <a:r>
              <a:rPr lang="en-US" dirty="0"/>
              <a:t>Files are records that store data to a persistent storage device that is available after the application has finished executing. Files are organized within a file system in directories, which in turn may contain other directories. Files can be accessed using streams, which present the data in sequential blocks.</a:t>
            </a:r>
          </a:p>
          <a:p>
            <a:r>
              <a:rPr lang="en-US" dirty="0"/>
              <a:t>2-</a:t>
            </a:r>
            <a:r>
              <a:rPr lang="en-US" b="1" dirty="0"/>
              <a:t>Be able to use the </a:t>
            </a:r>
            <a:r>
              <a:rPr lang="en-US" dirty="0" err="1"/>
              <a:t>java.io.File</a:t>
            </a:r>
            <a:r>
              <a:rPr lang="en-US" dirty="0"/>
              <a:t> </a:t>
            </a:r>
            <a:r>
              <a:rPr lang="en-US" b="1" dirty="0"/>
              <a:t>class. </a:t>
            </a:r>
            <a:r>
              <a:rPr lang="en-US" dirty="0"/>
              <a:t>Java File instances can be created by passing a</a:t>
            </a:r>
            <a:br>
              <a:rPr lang="en-US" dirty="0"/>
            </a:br>
            <a:r>
              <a:rPr lang="en-US" dirty="0"/>
              <a:t>path </a:t>
            </a:r>
            <a:r>
              <a:rPr lang="en-US" dirty="0">
                <a:solidFill>
                  <a:srgbClr val="FF0000"/>
                </a:solidFill>
              </a:rPr>
              <a:t>String to the new File() constructor</a:t>
            </a:r>
            <a:r>
              <a:rPr lang="en-US" dirty="0"/>
              <a:t>. The File class includes a number of instance</a:t>
            </a:r>
            <a:br>
              <a:rPr lang="en-US" dirty="0"/>
            </a:br>
            <a:r>
              <a:rPr lang="en-US" dirty="0"/>
              <a:t>methods for retrieving information about both files and directories. It also includes</a:t>
            </a:r>
            <a:br>
              <a:rPr lang="en-US" dirty="0"/>
            </a:br>
            <a:r>
              <a:rPr lang="en-US" dirty="0"/>
              <a:t>methods to create/delete files and directories, as well as retrieve a list of files within the</a:t>
            </a:r>
            <a:br>
              <a:rPr lang="en-US" dirty="0"/>
            </a:br>
            <a:r>
              <a:rPr lang="en-US" dirty="0"/>
              <a:t>directory.</a:t>
            </a:r>
            <a:br>
              <a:rPr lang="en-US" dirty="0"/>
            </a:br>
            <a:endParaRPr lang="fr-FR" dirty="0"/>
          </a:p>
        </p:txBody>
      </p:sp>
      <p:sp>
        <p:nvSpPr>
          <p:cNvPr id="4" name="Espace réservé de la date 3"/>
          <p:cNvSpPr>
            <a:spLocks noGrp="1"/>
          </p:cNvSpPr>
          <p:nvPr>
            <p:ph type="dt" sz="half" idx="10"/>
          </p:nvPr>
        </p:nvSpPr>
        <p:spPr/>
        <p:txBody>
          <a:bodyPr/>
          <a:lstStyle/>
          <a:p>
            <a:fld id="{CEB99C96-7781-4845-AA26-8F888017D52F}" type="datetime1">
              <a:rPr lang="fr-FR" smtClean="0"/>
              <a:t>29/06/2023</a:t>
            </a:fld>
            <a:endParaRPr lang="fr-FR"/>
          </a:p>
        </p:txBody>
      </p:sp>
      <p:sp>
        <p:nvSpPr>
          <p:cNvPr id="5" name="Espace réservé du pied de page 4"/>
          <p:cNvSpPr>
            <a:spLocks noGrp="1"/>
          </p:cNvSpPr>
          <p:nvPr>
            <p:ph type="ftr" sz="quarter" idx="11"/>
          </p:nvPr>
        </p:nvSpPr>
        <p:spPr/>
        <p:txBody>
          <a:bodyPr/>
          <a:lstStyle/>
          <a:p>
            <a:r>
              <a:rPr lang="en-US"/>
              <a:t>Chapter 8 : IO                                                                   Dr Mohamed Amine Mezghich</a:t>
            </a:r>
            <a:endParaRPr lang="fr-FR"/>
          </a:p>
        </p:txBody>
      </p:sp>
      <p:sp>
        <p:nvSpPr>
          <p:cNvPr id="6" name="Espace réservé du numéro de diapositive 5"/>
          <p:cNvSpPr>
            <a:spLocks noGrp="1"/>
          </p:cNvSpPr>
          <p:nvPr>
            <p:ph type="sldNum" sz="quarter" idx="12"/>
          </p:nvPr>
        </p:nvSpPr>
        <p:spPr/>
        <p:txBody>
          <a:bodyPr/>
          <a:lstStyle/>
          <a:p>
            <a:fld id="{4A5BDE94-4727-4585-B07D-29C32A2ADF6D}" type="slidenum">
              <a:rPr lang="fr-FR" smtClean="0"/>
              <a:t>2</a:t>
            </a:fld>
            <a:endParaRPr lang="fr-FR"/>
          </a:p>
        </p:txBody>
      </p:sp>
    </p:spTree>
    <p:extLst>
      <p:ext uri="{BB962C8B-B14F-4D97-AF65-F5344CB8AC3E}">
        <p14:creationId xmlns:p14="http://schemas.microsoft.com/office/powerpoint/2010/main" val="413440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t>Chapter</a:t>
            </a:r>
            <a:r>
              <a:rPr lang="fr-FR" b="1" dirty="0"/>
              <a:t> 8 : </a:t>
            </a:r>
            <a:r>
              <a:rPr lang="fr-FR" b="1" i="1" dirty="0">
                <a:solidFill>
                  <a:srgbClr val="FF0000"/>
                </a:solidFill>
              </a:rPr>
              <a:t>IO</a:t>
            </a:r>
            <a:r>
              <a:rPr lang="fr-FR" dirty="0"/>
              <a:t/>
            </a:r>
            <a:br>
              <a:rPr lang="fr-FR" dirty="0"/>
            </a:br>
            <a:r>
              <a:rPr lang="fr-FR" b="1" dirty="0">
                <a:solidFill>
                  <a:srgbClr val="0070C0"/>
                </a:solidFill>
              </a:rPr>
              <a:t>Exam Essentials</a:t>
            </a:r>
            <a:endParaRPr lang="fr-FR" dirty="0"/>
          </a:p>
        </p:txBody>
      </p:sp>
      <p:sp>
        <p:nvSpPr>
          <p:cNvPr id="3" name="Espace réservé du contenu 2"/>
          <p:cNvSpPr>
            <a:spLocks noGrp="1"/>
          </p:cNvSpPr>
          <p:nvPr>
            <p:ph idx="1"/>
          </p:nvPr>
        </p:nvSpPr>
        <p:spPr>
          <a:xfrm>
            <a:off x="1295400" y="2556932"/>
            <a:ext cx="10085613" cy="3729568"/>
          </a:xfrm>
        </p:spPr>
        <p:txBody>
          <a:bodyPr>
            <a:normAutofit fontScale="92500" lnSpcReduction="10000"/>
          </a:bodyPr>
          <a:lstStyle/>
          <a:p>
            <a:r>
              <a:rPr lang="en-US" b="1" dirty="0"/>
              <a:t>3-Distinguish between byte and character streams. </a:t>
            </a:r>
            <a:r>
              <a:rPr lang="en-US" dirty="0"/>
              <a:t>The java.io API supports both byte and character streams. Byte streams have the word </a:t>
            </a:r>
            <a:r>
              <a:rPr lang="en-US" dirty="0" err="1"/>
              <a:t>InputStream</a:t>
            </a:r>
            <a:r>
              <a:rPr lang="en-US" dirty="0"/>
              <a:t> or </a:t>
            </a:r>
            <a:r>
              <a:rPr lang="en-US" dirty="0" err="1"/>
              <a:t>OutputStream</a:t>
            </a:r>
            <a:r>
              <a:rPr lang="en-US" dirty="0"/>
              <a:t> in their name and are useful for interacting with binary data. Character streams have the word Reader or Writer in their name and are convenient for working with String or character data.</a:t>
            </a:r>
            <a:br>
              <a:rPr lang="en-US" dirty="0"/>
            </a:br>
            <a:r>
              <a:rPr lang="en-US" b="1" dirty="0"/>
              <a:t>4-Distinguish between low-level and high-level streams. </a:t>
            </a:r>
            <a:r>
              <a:rPr lang="en-US" dirty="0"/>
              <a:t>A low-level stream is one that operates directly on the underlying resource, such as a stream that reads file data from the file system. A high-level stream is one that operates on a low-level or other high-level stream to filter or convert data or to improve read/write performance with the buffer. </a:t>
            </a:r>
            <a:br>
              <a:rPr lang="en-US" dirty="0"/>
            </a:br>
            <a:endParaRPr lang="fr-FR" dirty="0"/>
          </a:p>
        </p:txBody>
      </p:sp>
      <p:sp>
        <p:nvSpPr>
          <p:cNvPr id="4" name="Espace réservé de la date 3"/>
          <p:cNvSpPr>
            <a:spLocks noGrp="1"/>
          </p:cNvSpPr>
          <p:nvPr>
            <p:ph type="dt" sz="half" idx="10"/>
          </p:nvPr>
        </p:nvSpPr>
        <p:spPr/>
        <p:txBody>
          <a:bodyPr/>
          <a:lstStyle/>
          <a:p>
            <a:fld id="{CEB99C96-7781-4845-AA26-8F888017D52F}" type="datetime1">
              <a:rPr lang="fr-FR" smtClean="0"/>
              <a:t>29/06/2023</a:t>
            </a:fld>
            <a:endParaRPr lang="fr-FR"/>
          </a:p>
        </p:txBody>
      </p:sp>
      <p:sp>
        <p:nvSpPr>
          <p:cNvPr id="5" name="Espace réservé du pied de page 4"/>
          <p:cNvSpPr>
            <a:spLocks noGrp="1"/>
          </p:cNvSpPr>
          <p:nvPr>
            <p:ph type="ftr" sz="quarter" idx="11"/>
          </p:nvPr>
        </p:nvSpPr>
        <p:spPr/>
        <p:txBody>
          <a:bodyPr/>
          <a:lstStyle/>
          <a:p>
            <a:r>
              <a:rPr lang="en-US"/>
              <a:t>Chapter 8 : IO                                                                   Dr Mohamed Amine Mezghich</a:t>
            </a:r>
            <a:endParaRPr lang="fr-FR"/>
          </a:p>
        </p:txBody>
      </p:sp>
      <p:sp>
        <p:nvSpPr>
          <p:cNvPr id="6" name="Espace réservé du numéro de diapositive 5"/>
          <p:cNvSpPr>
            <a:spLocks noGrp="1"/>
          </p:cNvSpPr>
          <p:nvPr>
            <p:ph type="sldNum" sz="quarter" idx="12"/>
          </p:nvPr>
        </p:nvSpPr>
        <p:spPr/>
        <p:txBody>
          <a:bodyPr/>
          <a:lstStyle/>
          <a:p>
            <a:fld id="{4A5BDE94-4727-4585-B07D-29C32A2ADF6D}" type="slidenum">
              <a:rPr lang="fr-FR" smtClean="0"/>
              <a:t>3</a:t>
            </a:fld>
            <a:endParaRPr lang="fr-FR"/>
          </a:p>
        </p:txBody>
      </p:sp>
    </p:spTree>
    <p:extLst>
      <p:ext uri="{BB962C8B-B14F-4D97-AF65-F5344CB8AC3E}">
        <p14:creationId xmlns:p14="http://schemas.microsoft.com/office/powerpoint/2010/main" val="3473703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t>Chapter</a:t>
            </a:r>
            <a:r>
              <a:rPr lang="fr-FR" b="1" dirty="0"/>
              <a:t> 8 : </a:t>
            </a:r>
            <a:r>
              <a:rPr lang="fr-FR" b="1" i="1" dirty="0">
                <a:solidFill>
                  <a:srgbClr val="FF0000"/>
                </a:solidFill>
              </a:rPr>
              <a:t>IO</a:t>
            </a:r>
            <a:r>
              <a:rPr lang="fr-FR" dirty="0"/>
              <a:t/>
            </a:r>
            <a:br>
              <a:rPr lang="fr-FR" dirty="0"/>
            </a:br>
            <a:r>
              <a:rPr lang="fr-FR" b="1" dirty="0">
                <a:solidFill>
                  <a:srgbClr val="0070C0"/>
                </a:solidFill>
              </a:rPr>
              <a:t>Exam Essentials</a:t>
            </a:r>
            <a:endParaRPr lang="fr-FR" dirty="0"/>
          </a:p>
        </p:txBody>
      </p:sp>
      <p:sp>
        <p:nvSpPr>
          <p:cNvPr id="3" name="Espace réservé du contenu 2"/>
          <p:cNvSpPr>
            <a:spLocks noGrp="1"/>
          </p:cNvSpPr>
          <p:nvPr>
            <p:ph idx="1"/>
          </p:nvPr>
        </p:nvSpPr>
        <p:spPr>
          <a:xfrm>
            <a:off x="1295400" y="2556932"/>
            <a:ext cx="10085613" cy="3729568"/>
          </a:xfrm>
        </p:spPr>
        <p:txBody>
          <a:bodyPr>
            <a:normAutofit/>
          </a:bodyPr>
          <a:lstStyle/>
          <a:p>
            <a:r>
              <a:rPr lang="en-US" b="1" dirty="0"/>
              <a:t>5-Be able to recognize and know how to use the following classes: </a:t>
            </a:r>
            <a:r>
              <a:rPr lang="en-US" dirty="0" err="1"/>
              <a:t>BufferedReader</a:t>
            </a:r>
            <a:r>
              <a:rPr lang="en-US" b="1" dirty="0"/>
              <a:t>, </a:t>
            </a:r>
            <a:r>
              <a:rPr lang="en-US" dirty="0" err="1"/>
              <a:t>BufferedWriter</a:t>
            </a:r>
            <a:r>
              <a:rPr lang="en-US" b="1" dirty="0"/>
              <a:t>, </a:t>
            </a:r>
            <a:r>
              <a:rPr lang="en-US" dirty="0"/>
              <a:t>File</a:t>
            </a:r>
            <a:r>
              <a:rPr lang="en-US" b="1" dirty="0"/>
              <a:t>, </a:t>
            </a:r>
            <a:r>
              <a:rPr lang="en-US" dirty="0" err="1"/>
              <a:t>FileReader</a:t>
            </a:r>
            <a:r>
              <a:rPr lang="en-US" b="1" dirty="0"/>
              <a:t>, </a:t>
            </a:r>
            <a:r>
              <a:rPr lang="en-US" dirty="0" err="1"/>
              <a:t>FileWriter</a:t>
            </a:r>
            <a:r>
              <a:rPr lang="en-US" b="1" dirty="0"/>
              <a:t>, </a:t>
            </a:r>
            <a:r>
              <a:rPr lang="en-US" dirty="0" err="1"/>
              <a:t>FileInputStream</a:t>
            </a:r>
            <a:r>
              <a:rPr lang="en-US" b="1" dirty="0"/>
              <a:t>, </a:t>
            </a:r>
            <a:r>
              <a:rPr lang="en-US" dirty="0" err="1"/>
              <a:t>FileOutputStream</a:t>
            </a:r>
            <a:r>
              <a:rPr lang="en-US" b="1" dirty="0"/>
              <a:t>, </a:t>
            </a:r>
            <a:r>
              <a:rPr lang="en-US" dirty="0" err="1"/>
              <a:t>ObjectOutputStream</a:t>
            </a:r>
            <a:r>
              <a:rPr lang="en-US" b="1" dirty="0"/>
              <a:t>, </a:t>
            </a:r>
            <a:r>
              <a:rPr lang="en-US" dirty="0" err="1"/>
              <a:t>ObjectInputStream</a:t>
            </a:r>
            <a:r>
              <a:rPr lang="en-US" b="1" dirty="0"/>
              <a:t>, and </a:t>
            </a:r>
            <a:r>
              <a:rPr lang="en-US" dirty="0" err="1"/>
              <a:t>PrintWriter</a:t>
            </a:r>
            <a:r>
              <a:rPr lang="en-US" b="1" dirty="0"/>
              <a:t>. </a:t>
            </a:r>
          </a:p>
          <a:p>
            <a:r>
              <a:rPr lang="en-US" dirty="0"/>
              <a:t>The java.io API reuses terms in the stream class name, which are useful in decoding the function of the class, such as </a:t>
            </a:r>
            <a:r>
              <a:rPr lang="en-US" dirty="0" err="1"/>
              <a:t>InputStream</a:t>
            </a:r>
            <a:r>
              <a:rPr lang="en-US" dirty="0"/>
              <a:t>, </a:t>
            </a:r>
            <a:r>
              <a:rPr lang="en-US" dirty="0" err="1"/>
              <a:t>OutputStream</a:t>
            </a:r>
            <a:r>
              <a:rPr lang="en-US" dirty="0"/>
              <a:t>, Reader, Writer, Buffered, File, Object, and Print. You should know how to use the stream classes listed here, including how to chain the streams together. </a:t>
            </a:r>
            <a:br>
              <a:rPr lang="en-US" dirty="0"/>
            </a:br>
            <a:r>
              <a:rPr lang="en-US" dirty="0"/>
              <a:t/>
            </a:r>
            <a:br>
              <a:rPr lang="en-US" dirty="0"/>
            </a:br>
            <a:endParaRPr lang="fr-FR" dirty="0"/>
          </a:p>
        </p:txBody>
      </p:sp>
      <p:sp>
        <p:nvSpPr>
          <p:cNvPr id="4" name="Espace réservé de la date 3"/>
          <p:cNvSpPr>
            <a:spLocks noGrp="1"/>
          </p:cNvSpPr>
          <p:nvPr>
            <p:ph type="dt" sz="half" idx="10"/>
          </p:nvPr>
        </p:nvSpPr>
        <p:spPr/>
        <p:txBody>
          <a:bodyPr/>
          <a:lstStyle/>
          <a:p>
            <a:fld id="{CEB99C96-7781-4845-AA26-8F888017D52F}" type="datetime1">
              <a:rPr lang="fr-FR" smtClean="0"/>
              <a:t>29/06/2023</a:t>
            </a:fld>
            <a:endParaRPr lang="fr-FR"/>
          </a:p>
        </p:txBody>
      </p:sp>
      <p:sp>
        <p:nvSpPr>
          <p:cNvPr id="5" name="Espace réservé du pied de page 4"/>
          <p:cNvSpPr>
            <a:spLocks noGrp="1"/>
          </p:cNvSpPr>
          <p:nvPr>
            <p:ph type="ftr" sz="quarter" idx="11"/>
          </p:nvPr>
        </p:nvSpPr>
        <p:spPr/>
        <p:txBody>
          <a:bodyPr/>
          <a:lstStyle/>
          <a:p>
            <a:r>
              <a:rPr lang="en-US"/>
              <a:t>Chapter 8 : IO                                                                   Dr Mohamed Amine Mezghich</a:t>
            </a:r>
            <a:endParaRPr lang="fr-FR"/>
          </a:p>
        </p:txBody>
      </p:sp>
      <p:sp>
        <p:nvSpPr>
          <p:cNvPr id="6" name="Espace réservé du numéro de diapositive 5"/>
          <p:cNvSpPr>
            <a:spLocks noGrp="1"/>
          </p:cNvSpPr>
          <p:nvPr>
            <p:ph type="sldNum" sz="quarter" idx="12"/>
          </p:nvPr>
        </p:nvSpPr>
        <p:spPr/>
        <p:txBody>
          <a:bodyPr/>
          <a:lstStyle/>
          <a:p>
            <a:fld id="{4A5BDE94-4727-4585-B07D-29C32A2ADF6D}" type="slidenum">
              <a:rPr lang="fr-FR" smtClean="0"/>
              <a:t>4</a:t>
            </a:fld>
            <a:endParaRPr lang="fr-FR"/>
          </a:p>
        </p:txBody>
      </p:sp>
    </p:spTree>
    <p:extLst>
      <p:ext uri="{BB962C8B-B14F-4D97-AF65-F5344CB8AC3E}">
        <p14:creationId xmlns:p14="http://schemas.microsoft.com/office/powerpoint/2010/main" val="200725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t>Chapter</a:t>
            </a:r>
            <a:r>
              <a:rPr lang="fr-FR" b="1" dirty="0"/>
              <a:t> 8 : </a:t>
            </a:r>
            <a:r>
              <a:rPr lang="fr-FR" b="1" i="1" dirty="0">
                <a:solidFill>
                  <a:srgbClr val="FF0000"/>
                </a:solidFill>
              </a:rPr>
              <a:t>IO</a:t>
            </a:r>
            <a:r>
              <a:rPr lang="fr-FR" dirty="0"/>
              <a:t/>
            </a:r>
            <a:br>
              <a:rPr lang="fr-FR" dirty="0"/>
            </a:br>
            <a:r>
              <a:rPr lang="fr-FR" b="1" dirty="0">
                <a:solidFill>
                  <a:srgbClr val="0070C0"/>
                </a:solidFill>
              </a:rPr>
              <a:t>Exam Essentials</a:t>
            </a:r>
            <a:endParaRPr lang="fr-FR" dirty="0"/>
          </a:p>
        </p:txBody>
      </p:sp>
      <p:sp>
        <p:nvSpPr>
          <p:cNvPr id="3" name="Espace réservé du contenu 2"/>
          <p:cNvSpPr>
            <a:spLocks noGrp="1"/>
          </p:cNvSpPr>
          <p:nvPr>
            <p:ph idx="1"/>
          </p:nvPr>
        </p:nvSpPr>
        <p:spPr>
          <a:xfrm>
            <a:off x="1295400" y="2556932"/>
            <a:ext cx="10085613" cy="3729568"/>
          </a:xfrm>
        </p:spPr>
        <p:txBody>
          <a:bodyPr>
            <a:normAutofit fontScale="92500" lnSpcReduction="10000"/>
          </a:bodyPr>
          <a:lstStyle/>
          <a:p>
            <a:r>
              <a:rPr lang="en-US" b="1" dirty="0"/>
              <a:t>6-Be able to perform common stream operations including </a:t>
            </a:r>
            <a:r>
              <a:rPr lang="en-US" dirty="0"/>
              <a:t>close()</a:t>
            </a:r>
            <a:r>
              <a:rPr lang="en-US" b="1" dirty="0"/>
              <a:t>, </a:t>
            </a:r>
            <a:r>
              <a:rPr lang="en-US" dirty="0"/>
              <a:t>flush()</a:t>
            </a:r>
            <a:r>
              <a:rPr lang="en-US" b="1" dirty="0"/>
              <a:t>, </a:t>
            </a:r>
            <a:r>
              <a:rPr lang="en-US" dirty="0"/>
              <a:t>mark()</a:t>
            </a:r>
            <a:r>
              <a:rPr lang="en-US" b="1" dirty="0"/>
              <a:t>,</a:t>
            </a:r>
            <a:br>
              <a:rPr lang="en-US" b="1" dirty="0"/>
            </a:br>
            <a:r>
              <a:rPr lang="en-US" dirty="0" err="1"/>
              <a:t>markSupported</a:t>
            </a:r>
            <a:r>
              <a:rPr lang="en-US" dirty="0"/>
              <a:t>()</a:t>
            </a:r>
            <a:r>
              <a:rPr lang="en-US" b="1" dirty="0"/>
              <a:t>, </a:t>
            </a:r>
            <a:r>
              <a:rPr lang="en-US" dirty="0"/>
              <a:t>reset()</a:t>
            </a:r>
            <a:r>
              <a:rPr lang="en-US" b="1" dirty="0"/>
              <a:t>, and </a:t>
            </a:r>
            <a:r>
              <a:rPr lang="en-US" dirty="0"/>
              <a:t>skip()</a:t>
            </a:r>
            <a:r>
              <a:rPr lang="en-US" b="1" dirty="0"/>
              <a:t>. </a:t>
            </a:r>
            <a:r>
              <a:rPr lang="en-US" dirty="0"/>
              <a:t>The java.io API includes numerous methods</a:t>
            </a:r>
            <a:br>
              <a:rPr lang="en-US" dirty="0"/>
            </a:br>
            <a:r>
              <a:rPr lang="en-US" dirty="0"/>
              <a:t>common to both input and output stream classes. </a:t>
            </a:r>
            <a:r>
              <a:rPr lang="en-US" dirty="0">
                <a:solidFill>
                  <a:srgbClr val="0070C0"/>
                </a:solidFill>
              </a:rPr>
              <a:t>The close() method is shared by</a:t>
            </a:r>
            <a:br>
              <a:rPr lang="en-US" dirty="0">
                <a:solidFill>
                  <a:srgbClr val="0070C0"/>
                </a:solidFill>
              </a:rPr>
            </a:br>
            <a:r>
              <a:rPr lang="en-US" dirty="0">
                <a:solidFill>
                  <a:srgbClr val="0070C0"/>
                </a:solidFill>
              </a:rPr>
              <a:t>all stream classes and can be used implicitly by using try-with-resource syntax</a:t>
            </a:r>
            <a:r>
              <a:rPr lang="en-US" dirty="0"/>
              <a:t>. The</a:t>
            </a:r>
            <a:br>
              <a:rPr lang="en-US" dirty="0"/>
            </a:br>
            <a:r>
              <a:rPr lang="en-US" dirty="0">
                <a:solidFill>
                  <a:srgbClr val="FF0000"/>
                </a:solidFill>
              </a:rPr>
              <a:t>flush() method is used in output stream classes to force the writing of the data to the</a:t>
            </a:r>
            <a:br>
              <a:rPr lang="en-US" dirty="0">
                <a:solidFill>
                  <a:srgbClr val="FF0000"/>
                </a:solidFill>
              </a:rPr>
            </a:br>
            <a:r>
              <a:rPr lang="en-US" dirty="0">
                <a:solidFill>
                  <a:srgbClr val="FF0000"/>
                </a:solidFill>
              </a:rPr>
              <a:t>underlying resource</a:t>
            </a:r>
            <a:r>
              <a:rPr lang="en-US" dirty="0"/>
              <a:t>. The </a:t>
            </a:r>
            <a:r>
              <a:rPr lang="en-US" dirty="0" err="1">
                <a:solidFill>
                  <a:srgbClr val="7030A0"/>
                </a:solidFill>
              </a:rPr>
              <a:t>markSupported</a:t>
            </a:r>
            <a:r>
              <a:rPr lang="en-US" dirty="0">
                <a:solidFill>
                  <a:srgbClr val="7030A0"/>
                </a:solidFill>
              </a:rPr>
              <a:t>(), mark(), and reset() methods are used in</a:t>
            </a:r>
            <a:br>
              <a:rPr lang="en-US" dirty="0">
                <a:solidFill>
                  <a:srgbClr val="7030A0"/>
                </a:solidFill>
              </a:rPr>
            </a:br>
            <a:r>
              <a:rPr lang="en-US" dirty="0">
                <a:solidFill>
                  <a:srgbClr val="7030A0"/>
                </a:solidFill>
              </a:rPr>
              <a:t>conjunction with the input stream classes to mark a position in the stream and return</a:t>
            </a:r>
            <a:br>
              <a:rPr lang="en-US" dirty="0">
                <a:solidFill>
                  <a:srgbClr val="7030A0"/>
                </a:solidFill>
              </a:rPr>
            </a:br>
            <a:r>
              <a:rPr lang="en-US" dirty="0">
                <a:solidFill>
                  <a:srgbClr val="7030A0"/>
                </a:solidFill>
              </a:rPr>
              <a:t>to it later on</a:t>
            </a:r>
            <a:r>
              <a:rPr lang="en-US" dirty="0"/>
              <a:t>. Not all java.io input stream classes support the mark() and reset()</a:t>
            </a:r>
            <a:br>
              <a:rPr lang="en-US" dirty="0"/>
            </a:br>
            <a:r>
              <a:rPr lang="en-US" dirty="0"/>
              <a:t>operations. Finally, </a:t>
            </a:r>
            <a:r>
              <a:rPr lang="en-US" dirty="0">
                <a:solidFill>
                  <a:srgbClr val="7030A0"/>
                </a:solidFill>
              </a:rPr>
              <a:t>the skip() method is used in input stream classes to skip past a</a:t>
            </a:r>
            <a:br>
              <a:rPr lang="en-US" dirty="0">
                <a:solidFill>
                  <a:srgbClr val="7030A0"/>
                </a:solidFill>
              </a:rPr>
            </a:br>
            <a:r>
              <a:rPr lang="en-US" dirty="0">
                <a:solidFill>
                  <a:srgbClr val="7030A0"/>
                </a:solidFill>
              </a:rPr>
              <a:t>number of bytes</a:t>
            </a:r>
            <a:r>
              <a:rPr lang="en-US" dirty="0"/>
              <a:t>. </a:t>
            </a:r>
            <a:br>
              <a:rPr lang="en-US" dirty="0"/>
            </a:br>
            <a:endParaRPr lang="fr-FR" dirty="0"/>
          </a:p>
        </p:txBody>
      </p:sp>
      <p:sp>
        <p:nvSpPr>
          <p:cNvPr id="4" name="Espace réservé de la date 3"/>
          <p:cNvSpPr>
            <a:spLocks noGrp="1"/>
          </p:cNvSpPr>
          <p:nvPr>
            <p:ph type="dt" sz="half" idx="10"/>
          </p:nvPr>
        </p:nvSpPr>
        <p:spPr/>
        <p:txBody>
          <a:bodyPr/>
          <a:lstStyle/>
          <a:p>
            <a:fld id="{CEB99C96-7781-4845-AA26-8F888017D52F}" type="datetime1">
              <a:rPr lang="fr-FR" smtClean="0"/>
              <a:t>29/06/2023</a:t>
            </a:fld>
            <a:endParaRPr lang="fr-FR"/>
          </a:p>
        </p:txBody>
      </p:sp>
      <p:sp>
        <p:nvSpPr>
          <p:cNvPr id="5" name="Espace réservé du pied de page 4"/>
          <p:cNvSpPr>
            <a:spLocks noGrp="1"/>
          </p:cNvSpPr>
          <p:nvPr>
            <p:ph type="ftr" sz="quarter" idx="11"/>
          </p:nvPr>
        </p:nvSpPr>
        <p:spPr/>
        <p:txBody>
          <a:bodyPr/>
          <a:lstStyle/>
          <a:p>
            <a:r>
              <a:rPr lang="en-US"/>
              <a:t>Chapter 8 : IO                                                                   Dr Mohamed Amine Mezghich</a:t>
            </a:r>
            <a:endParaRPr lang="fr-FR"/>
          </a:p>
        </p:txBody>
      </p:sp>
      <p:sp>
        <p:nvSpPr>
          <p:cNvPr id="6" name="Espace réservé du numéro de diapositive 5"/>
          <p:cNvSpPr>
            <a:spLocks noGrp="1"/>
          </p:cNvSpPr>
          <p:nvPr>
            <p:ph type="sldNum" sz="quarter" idx="12"/>
          </p:nvPr>
        </p:nvSpPr>
        <p:spPr/>
        <p:txBody>
          <a:bodyPr/>
          <a:lstStyle/>
          <a:p>
            <a:fld id="{4A5BDE94-4727-4585-B07D-29C32A2ADF6D}" type="slidenum">
              <a:rPr lang="fr-FR" smtClean="0"/>
              <a:t>5</a:t>
            </a:fld>
            <a:endParaRPr lang="fr-FR"/>
          </a:p>
        </p:txBody>
      </p:sp>
    </p:spTree>
    <p:extLst>
      <p:ext uri="{BB962C8B-B14F-4D97-AF65-F5344CB8AC3E}">
        <p14:creationId xmlns:p14="http://schemas.microsoft.com/office/powerpoint/2010/main" val="955150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a:t>Chapter</a:t>
            </a:r>
            <a:r>
              <a:rPr lang="fr-FR" b="1" dirty="0"/>
              <a:t> 8 : </a:t>
            </a:r>
            <a:r>
              <a:rPr lang="fr-FR" b="1" i="1" dirty="0">
                <a:solidFill>
                  <a:srgbClr val="FF0000"/>
                </a:solidFill>
              </a:rPr>
              <a:t>IO</a:t>
            </a:r>
            <a:r>
              <a:rPr lang="fr-FR" dirty="0"/>
              <a:t/>
            </a:r>
            <a:br>
              <a:rPr lang="fr-FR" dirty="0"/>
            </a:br>
            <a:r>
              <a:rPr lang="fr-FR" b="1" dirty="0">
                <a:solidFill>
                  <a:srgbClr val="0070C0"/>
                </a:solidFill>
              </a:rPr>
              <a:t>Exam Essentials</a:t>
            </a:r>
            <a:endParaRPr lang="fr-FR" dirty="0"/>
          </a:p>
        </p:txBody>
      </p:sp>
      <p:sp>
        <p:nvSpPr>
          <p:cNvPr id="3" name="Espace réservé du contenu 2"/>
          <p:cNvSpPr>
            <a:spLocks noGrp="1"/>
          </p:cNvSpPr>
          <p:nvPr>
            <p:ph idx="1"/>
          </p:nvPr>
        </p:nvSpPr>
        <p:spPr>
          <a:xfrm>
            <a:off x="1295400" y="2556932"/>
            <a:ext cx="10085613" cy="3729568"/>
          </a:xfrm>
        </p:spPr>
        <p:txBody>
          <a:bodyPr>
            <a:normAutofit fontScale="92500" lnSpcReduction="10000"/>
          </a:bodyPr>
          <a:lstStyle/>
          <a:p>
            <a:r>
              <a:rPr lang="en-US" b="1" dirty="0"/>
              <a:t>7- Understand how to use Java serialization. </a:t>
            </a:r>
            <a:r>
              <a:rPr lang="en-US" dirty="0"/>
              <a:t>Classes can implement the java.</a:t>
            </a:r>
            <a:br>
              <a:rPr lang="en-US" dirty="0"/>
            </a:br>
            <a:r>
              <a:rPr lang="en-US" dirty="0" err="1"/>
              <a:t>io.Serializable</a:t>
            </a:r>
            <a:r>
              <a:rPr lang="en-US" dirty="0"/>
              <a:t> interface to indicate that they support serializing their data to disk.</a:t>
            </a:r>
            <a:br>
              <a:rPr lang="en-US" dirty="0"/>
            </a:br>
            <a:r>
              <a:rPr lang="en-US" dirty="0"/>
              <a:t>The interface requires that all instance members of the class are Serializable or marked transient. The String class and all Java primitives are Serializable. The </a:t>
            </a:r>
            <a:r>
              <a:rPr lang="en-US" dirty="0" err="1">
                <a:solidFill>
                  <a:srgbClr val="FF0000"/>
                </a:solidFill>
              </a:rPr>
              <a:t>ObjectInputStream</a:t>
            </a:r>
            <a:r>
              <a:rPr lang="en-US" dirty="0">
                <a:solidFill>
                  <a:srgbClr val="FF0000"/>
                </a:solidFill>
              </a:rPr>
              <a:t> and </a:t>
            </a:r>
            <a:r>
              <a:rPr lang="en-US" dirty="0" err="1">
                <a:solidFill>
                  <a:srgbClr val="FF0000"/>
                </a:solidFill>
              </a:rPr>
              <a:t>ObjectOutputStream</a:t>
            </a:r>
            <a:r>
              <a:rPr lang="en-US" dirty="0"/>
              <a:t> classes can be used to read and write a Serializable object from and to a stream, respectively.</a:t>
            </a:r>
            <a:br>
              <a:rPr lang="en-US" dirty="0"/>
            </a:br>
            <a:r>
              <a:rPr lang="en-US" b="1" dirty="0"/>
              <a:t>8-Be able to interact with the user via the </a:t>
            </a:r>
            <a:r>
              <a:rPr lang="en-US" dirty="0"/>
              <a:t>Console </a:t>
            </a:r>
            <a:r>
              <a:rPr lang="en-US" b="1" dirty="0"/>
              <a:t>class. </a:t>
            </a:r>
            <a:r>
              <a:rPr lang="en-US" dirty="0"/>
              <a:t>Java 6 introduced the </a:t>
            </a:r>
            <a:r>
              <a:rPr lang="en-US" dirty="0">
                <a:solidFill>
                  <a:srgbClr val="FF0000"/>
                </a:solidFill>
              </a:rPr>
              <a:t>Console class as a replacement to System.in and </a:t>
            </a:r>
            <a:r>
              <a:rPr lang="en-US" dirty="0" err="1">
                <a:solidFill>
                  <a:srgbClr val="FF0000"/>
                </a:solidFill>
              </a:rPr>
              <a:t>System.out</a:t>
            </a:r>
            <a:r>
              <a:rPr lang="en-US" dirty="0">
                <a:solidFill>
                  <a:srgbClr val="FF0000"/>
                </a:solidFill>
              </a:rPr>
              <a:t> </a:t>
            </a:r>
            <a:r>
              <a:rPr lang="en-US" dirty="0"/>
              <a:t>for reading and writing data from the user, respectively. The Console class includes special methods for retrieving passwords that are more secure than the standard ways of retrieving String values. </a:t>
            </a:r>
            <a:br>
              <a:rPr lang="en-US" dirty="0"/>
            </a:br>
            <a:endParaRPr lang="fr-FR" dirty="0"/>
          </a:p>
        </p:txBody>
      </p:sp>
      <p:sp>
        <p:nvSpPr>
          <p:cNvPr id="4" name="Espace réservé de la date 3"/>
          <p:cNvSpPr>
            <a:spLocks noGrp="1"/>
          </p:cNvSpPr>
          <p:nvPr>
            <p:ph type="dt" sz="half" idx="10"/>
          </p:nvPr>
        </p:nvSpPr>
        <p:spPr/>
        <p:txBody>
          <a:bodyPr/>
          <a:lstStyle/>
          <a:p>
            <a:fld id="{CEB99C96-7781-4845-AA26-8F888017D52F}" type="datetime1">
              <a:rPr lang="fr-FR" smtClean="0"/>
              <a:t>29/06/2023</a:t>
            </a:fld>
            <a:endParaRPr lang="fr-FR"/>
          </a:p>
        </p:txBody>
      </p:sp>
      <p:sp>
        <p:nvSpPr>
          <p:cNvPr id="5" name="Espace réservé du pied de page 4"/>
          <p:cNvSpPr>
            <a:spLocks noGrp="1"/>
          </p:cNvSpPr>
          <p:nvPr>
            <p:ph type="ftr" sz="quarter" idx="11"/>
          </p:nvPr>
        </p:nvSpPr>
        <p:spPr/>
        <p:txBody>
          <a:bodyPr/>
          <a:lstStyle/>
          <a:p>
            <a:r>
              <a:rPr lang="en-US"/>
              <a:t>Chapter 8 : IO                                                                   Dr Mohamed Amine Mezghich</a:t>
            </a:r>
            <a:endParaRPr lang="fr-FR"/>
          </a:p>
        </p:txBody>
      </p:sp>
      <p:sp>
        <p:nvSpPr>
          <p:cNvPr id="6" name="Espace réservé du numéro de diapositive 5"/>
          <p:cNvSpPr>
            <a:spLocks noGrp="1"/>
          </p:cNvSpPr>
          <p:nvPr>
            <p:ph type="sldNum" sz="quarter" idx="12"/>
          </p:nvPr>
        </p:nvSpPr>
        <p:spPr/>
        <p:txBody>
          <a:bodyPr/>
          <a:lstStyle/>
          <a:p>
            <a:fld id="{4A5BDE94-4727-4585-B07D-29C32A2ADF6D}" type="slidenum">
              <a:rPr lang="fr-FR" smtClean="0"/>
              <a:t>6</a:t>
            </a:fld>
            <a:endParaRPr lang="fr-FR"/>
          </a:p>
        </p:txBody>
      </p:sp>
    </p:spTree>
    <p:extLst>
      <p:ext uri="{BB962C8B-B14F-4D97-AF65-F5344CB8AC3E}">
        <p14:creationId xmlns:p14="http://schemas.microsoft.com/office/powerpoint/2010/main" val="186607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Q1)</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7</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9" name="Image 8">
            <a:extLst>
              <a:ext uri="{FF2B5EF4-FFF2-40B4-BE49-F238E27FC236}">
                <a16:creationId xmlns="" xmlns:a16="http://schemas.microsoft.com/office/drawing/2014/main" id="{7D97A651-64D1-456C-B226-21C741B916D2}"/>
              </a:ext>
            </a:extLst>
          </p:cNvPr>
          <p:cNvPicPr>
            <a:picLocks noChangeAspect="1"/>
          </p:cNvPicPr>
          <p:nvPr/>
        </p:nvPicPr>
        <p:blipFill>
          <a:blip r:embed="rId3"/>
          <a:stretch>
            <a:fillRect/>
          </a:stretch>
        </p:blipFill>
        <p:spPr>
          <a:xfrm>
            <a:off x="2542189" y="2648241"/>
            <a:ext cx="7735512" cy="3136318"/>
          </a:xfrm>
          <a:prstGeom prst="rect">
            <a:avLst/>
          </a:prstGeom>
        </p:spPr>
      </p:pic>
      <p:pic>
        <p:nvPicPr>
          <p:cNvPr id="10" name="Image 9">
            <a:extLst>
              <a:ext uri="{FF2B5EF4-FFF2-40B4-BE49-F238E27FC236}">
                <a16:creationId xmlns="" xmlns:a16="http://schemas.microsoft.com/office/drawing/2014/main" id="{89CE0C98-9083-46F0-9CA4-91DF3BD93DFF}"/>
              </a:ext>
            </a:extLst>
          </p:cNvPr>
          <p:cNvPicPr>
            <a:picLocks noChangeAspect="1"/>
          </p:cNvPicPr>
          <p:nvPr/>
        </p:nvPicPr>
        <p:blipFill>
          <a:blip r:embed="rId4"/>
          <a:stretch>
            <a:fillRect/>
          </a:stretch>
        </p:blipFill>
        <p:spPr>
          <a:xfrm>
            <a:off x="2542189" y="819149"/>
            <a:ext cx="6991350" cy="1466850"/>
          </a:xfrm>
          <a:prstGeom prst="rect">
            <a:avLst/>
          </a:prstGeom>
        </p:spPr>
      </p:pic>
    </p:spTree>
    <p:extLst>
      <p:ext uri="{BB962C8B-B14F-4D97-AF65-F5344CB8AC3E}">
        <p14:creationId xmlns:p14="http://schemas.microsoft.com/office/powerpoint/2010/main" val="111564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Q2)</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8</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7" name="Image 6">
            <a:extLst>
              <a:ext uri="{FF2B5EF4-FFF2-40B4-BE49-F238E27FC236}">
                <a16:creationId xmlns="" xmlns:a16="http://schemas.microsoft.com/office/drawing/2014/main" id="{CCC18E2D-387F-4D64-A139-22CB7E1F3E92}"/>
              </a:ext>
            </a:extLst>
          </p:cNvPr>
          <p:cNvPicPr>
            <a:picLocks noChangeAspect="1"/>
          </p:cNvPicPr>
          <p:nvPr/>
        </p:nvPicPr>
        <p:blipFill>
          <a:blip r:embed="rId3"/>
          <a:stretch>
            <a:fillRect/>
          </a:stretch>
        </p:blipFill>
        <p:spPr>
          <a:xfrm>
            <a:off x="2299948" y="2768398"/>
            <a:ext cx="7977753" cy="2485246"/>
          </a:xfrm>
          <a:prstGeom prst="rect">
            <a:avLst/>
          </a:prstGeom>
        </p:spPr>
      </p:pic>
      <p:pic>
        <p:nvPicPr>
          <p:cNvPr id="8" name="Image 7">
            <a:extLst>
              <a:ext uri="{FF2B5EF4-FFF2-40B4-BE49-F238E27FC236}">
                <a16:creationId xmlns="" xmlns:a16="http://schemas.microsoft.com/office/drawing/2014/main" id="{13E9C307-1A78-45CF-B413-9AB47B62A053}"/>
              </a:ext>
            </a:extLst>
          </p:cNvPr>
          <p:cNvPicPr>
            <a:picLocks noChangeAspect="1"/>
          </p:cNvPicPr>
          <p:nvPr/>
        </p:nvPicPr>
        <p:blipFill>
          <a:blip r:embed="rId4"/>
          <a:stretch>
            <a:fillRect/>
          </a:stretch>
        </p:blipFill>
        <p:spPr>
          <a:xfrm>
            <a:off x="2382671" y="928288"/>
            <a:ext cx="7426658" cy="1352136"/>
          </a:xfrm>
          <a:prstGeom prst="rect">
            <a:avLst/>
          </a:prstGeom>
        </p:spPr>
      </p:pic>
    </p:spTree>
    <p:extLst>
      <p:ext uri="{BB962C8B-B14F-4D97-AF65-F5344CB8AC3E}">
        <p14:creationId xmlns:p14="http://schemas.microsoft.com/office/powerpoint/2010/main" val="314299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945234A-2931-4E5D-BE8A-E1941632A570}"/>
              </a:ext>
            </a:extLst>
          </p:cNvPr>
          <p:cNvSpPr>
            <a:spLocks noGrp="1"/>
          </p:cNvSpPr>
          <p:nvPr>
            <p:ph type="title"/>
          </p:nvPr>
        </p:nvSpPr>
        <p:spPr>
          <a:xfrm>
            <a:off x="1153551" y="982132"/>
            <a:ext cx="9931791" cy="1303867"/>
          </a:xfrm>
        </p:spPr>
        <p:txBody>
          <a:bodyPr>
            <a:normAutofit fontScale="90000"/>
          </a:bodyPr>
          <a:lstStyle/>
          <a:p>
            <a:r>
              <a:rPr lang="fr-FR" b="1" dirty="0"/>
              <a:t> </a:t>
            </a:r>
            <a:br>
              <a:rPr lang="fr-FR" b="1" dirty="0"/>
            </a:br>
            <a:r>
              <a:rPr lang="fr-FR" b="1" dirty="0" err="1"/>
              <a:t>Chapter</a:t>
            </a:r>
            <a:r>
              <a:rPr lang="fr-FR" b="1" dirty="0"/>
              <a:t> 8 :</a:t>
            </a:r>
            <a:r>
              <a:rPr lang="fr-FR" b="1" i="1" dirty="0">
                <a:solidFill>
                  <a:srgbClr val="FF0000"/>
                </a:solidFill>
              </a:rPr>
              <a:t> IO</a:t>
            </a:r>
            <a:br>
              <a:rPr lang="fr-FR" b="1" i="1" dirty="0">
                <a:solidFill>
                  <a:srgbClr val="FF0000"/>
                </a:solidFill>
              </a:rPr>
            </a:br>
            <a:r>
              <a:rPr lang="fr-FR" b="1" dirty="0" err="1">
                <a:solidFill>
                  <a:srgbClr val="0070C0"/>
                </a:solidFill>
              </a:rPr>
              <a:t>Review</a:t>
            </a:r>
            <a:r>
              <a:rPr lang="fr-FR" b="1" dirty="0">
                <a:solidFill>
                  <a:srgbClr val="0070C0"/>
                </a:solidFill>
              </a:rPr>
              <a:t> Questions </a:t>
            </a:r>
            <a:r>
              <a:rPr lang="fr-FR" dirty="0"/>
              <a:t/>
            </a:r>
            <a:br>
              <a:rPr lang="fr-FR" dirty="0"/>
            </a:br>
            <a:r>
              <a:rPr lang="fr-FR" b="1" i="1" dirty="0">
                <a:solidFill>
                  <a:srgbClr val="FF0000"/>
                </a:solidFill>
              </a:rPr>
              <a:t> </a:t>
            </a:r>
          </a:p>
        </p:txBody>
      </p:sp>
      <p:sp>
        <p:nvSpPr>
          <p:cNvPr id="3" name="Espace réservé du contenu 2">
            <a:extLst>
              <a:ext uri="{FF2B5EF4-FFF2-40B4-BE49-F238E27FC236}">
                <a16:creationId xmlns="" xmlns:a16="http://schemas.microsoft.com/office/drawing/2014/main" id="{E027B6DE-7DFC-49AE-97DF-CDAFCB61500C}"/>
              </a:ext>
            </a:extLst>
          </p:cNvPr>
          <p:cNvSpPr>
            <a:spLocks noGrp="1"/>
          </p:cNvSpPr>
          <p:nvPr>
            <p:ph idx="1"/>
          </p:nvPr>
        </p:nvSpPr>
        <p:spPr/>
        <p:txBody>
          <a:bodyPr>
            <a:normAutofit/>
          </a:bodyPr>
          <a:lstStyle/>
          <a:p>
            <a:pPr marL="0" indent="0">
              <a:buNone/>
            </a:pPr>
            <a:r>
              <a:rPr lang="fr-FR" b="1" dirty="0">
                <a:solidFill>
                  <a:srgbClr val="FF0000"/>
                </a:solidFill>
              </a:rPr>
              <a:t>Q3)</a:t>
            </a:r>
          </a:p>
        </p:txBody>
      </p:sp>
      <p:sp>
        <p:nvSpPr>
          <p:cNvPr id="4" name="Espace réservé du numéro de diapositive 3">
            <a:extLst>
              <a:ext uri="{FF2B5EF4-FFF2-40B4-BE49-F238E27FC236}">
                <a16:creationId xmlns="" xmlns:a16="http://schemas.microsoft.com/office/drawing/2014/main" id="{85003EA7-6030-4EAD-9B1B-4EA2401BBFB2}"/>
              </a:ext>
            </a:extLst>
          </p:cNvPr>
          <p:cNvSpPr>
            <a:spLocks noGrp="1"/>
          </p:cNvSpPr>
          <p:nvPr>
            <p:ph type="sldNum" sz="quarter" idx="12"/>
          </p:nvPr>
        </p:nvSpPr>
        <p:spPr/>
        <p:txBody>
          <a:bodyPr/>
          <a:lstStyle/>
          <a:p>
            <a:fld id="{4A5BDE94-4727-4585-B07D-29C32A2ADF6D}" type="slidenum">
              <a:rPr lang="fr-FR" smtClean="0"/>
              <a:t>9</a:t>
            </a:fld>
            <a:endParaRPr lang="fr-FR"/>
          </a:p>
        </p:txBody>
      </p:sp>
      <p:sp>
        <p:nvSpPr>
          <p:cNvPr id="5" name="Espace réservé de la date 4">
            <a:extLst>
              <a:ext uri="{FF2B5EF4-FFF2-40B4-BE49-F238E27FC236}">
                <a16:creationId xmlns="" xmlns:a16="http://schemas.microsoft.com/office/drawing/2014/main" id="{052964E1-A9B8-4D65-8DB8-6F111D2C4877}"/>
              </a:ext>
            </a:extLst>
          </p:cNvPr>
          <p:cNvSpPr>
            <a:spLocks noGrp="1"/>
          </p:cNvSpPr>
          <p:nvPr>
            <p:ph type="dt" sz="half" idx="10"/>
          </p:nvPr>
        </p:nvSpPr>
        <p:spPr/>
        <p:txBody>
          <a:bodyPr/>
          <a:lstStyle/>
          <a:p>
            <a:fld id="{BD1B48A0-F3F8-4967-9E21-B2E7888552B6}" type="datetime1">
              <a:rPr lang="fr-FR" smtClean="0"/>
              <a:t>29/06/2023</a:t>
            </a:fld>
            <a:endParaRPr lang="fr-FR"/>
          </a:p>
        </p:txBody>
      </p:sp>
      <p:sp>
        <p:nvSpPr>
          <p:cNvPr id="6" name="Espace réservé du pied de page 5">
            <a:extLst>
              <a:ext uri="{FF2B5EF4-FFF2-40B4-BE49-F238E27FC236}">
                <a16:creationId xmlns="" xmlns:a16="http://schemas.microsoft.com/office/drawing/2014/main" id="{CFE9D47F-C437-4EB5-AB11-486EBB64A3AA}"/>
              </a:ext>
            </a:extLst>
          </p:cNvPr>
          <p:cNvSpPr>
            <a:spLocks noGrp="1"/>
          </p:cNvSpPr>
          <p:nvPr>
            <p:ph type="ftr" sz="quarter" idx="11"/>
          </p:nvPr>
        </p:nvSpPr>
        <p:spPr/>
        <p:txBody>
          <a:bodyPr/>
          <a:lstStyle/>
          <a:p>
            <a:r>
              <a:rPr lang="en-US"/>
              <a:t>Chapter 8 : IO                                                                   Dr Mohamed Amine Mezghich</a:t>
            </a:r>
            <a:endParaRPr lang="fr-FR"/>
          </a:p>
        </p:txBody>
      </p:sp>
      <p:pic>
        <p:nvPicPr>
          <p:cNvPr id="8" name="Image 7">
            <a:extLst>
              <a:ext uri="{FF2B5EF4-FFF2-40B4-BE49-F238E27FC236}">
                <a16:creationId xmlns="" xmlns:a16="http://schemas.microsoft.com/office/drawing/2014/main" id="{6699090C-C8A3-4A5A-925D-4619F470F436}"/>
              </a:ext>
            </a:extLst>
          </p:cNvPr>
          <p:cNvPicPr>
            <a:picLocks noChangeAspect="1"/>
          </p:cNvPicPr>
          <p:nvPr/>
        </p:nvPicPr>
        <p:blipFill>
          <a:blip r:embed="rId3"/>
          <a:stretch>
            <a:fillRect/>
          </a:stretch>
        </p:blipFill>
        <p:spPr>
          <a:xfrm>
            <a:off x="1911927" y="3136249"/>
            <a:ext cx="8984670" cy="2496548"/>
          </a:xfrm>
          <a:prstGeom prst="rect">
            <a:avLst/>
          </a:prstGeom>
        </p:spPr>
      </p:pic>
      <p:pic>
        <p:nvPicPr>
          <p:cNvPr id="9" name="Image 8">
            <a:extLst>
              <a:ext uri="{FF2B5EF4-FFF2-40B4-BE49-F238E27FC236}">
                <a16:creationId xmlns="" xmlns:a16="http://schemas.microsoft.com/office/drawing/2014/main" id="{69EDEC01-62DF-400A-B0F2-9AEC56AAF6EF}"/>
              </a:ext>
            </a:extLst>
          </p:cNvPr>
          <p:cNvPicPr>
            <a:picLocks noChangeAspect="1"/>
          </p:cNvPicPr>
          <p:nvPr/>
        </p:nvPicPr>
        <p:blipFill>
          <a:blip r:embed="rId4"/>
          <a:stretch>
            <a:fillRect/>
          </a:stretch>
        </p:blipFill>
        <p:spPr>
          <a:xfrm>
            <a:off x="1911927" y="1091821"/>
            <a:ext cx="8760814" cy="1194178"/>
          </a:xfrm>
          <a:prstGeom prst="rect">
            <a:avLst/>
          </a:prstGeom>
        </p:spPr>
      </p:pic>
    </p:spTree>
    <p:extLst>
      <p:ext uri="{BB962C8B-B14F-4D97-AF65-F5344CB8AC3E}">
        <p14:creationId xmlns:p14="http://schemas.microsoft.com/office/powerpoint/2010/main" val="1850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4415</TotalTime>
  <Words>503</Words>
  <Application>Microsoft Office PowerPoint</Application>
  <PresentationFormat>Widescreen</PresentationFormat>
  <Paragraphs>104</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Organique</vt:lpstr>
      <vt:lpstr>OCP 11 [1Z0-819]</vt:lpstr>
      <vt:lpstr>Chapter 8 : IO Exam Essentials</vt:lpstr>
      <vt:lpstr>Chapter 8 : IO Exam Essentials</vt:lpstr>
      <vt:lpstr>Chapter 8 : IO Exam Essentials</vt:lpstr>
      <vt:lpstr>Chapter 8 : IO Exam Essentials</vt:lpstr>
      <vt:lpstr>Chapter 8 : IO Exam Essentials</vt:lpstr>
      <vt:lpstr>  Chapter 8 : IO Review Questions   </vt:lpstr>
      <vt:lpstr>  Chapter 8 : IO Review Questions   </vt:lpstr>
      <vt:lpstr>  Chapter 8 : IO Review Questions   </vt:lpstr>
      <vt:lpstr>  Chapter 8 : IO Review Questions   </vt:lpstr>
      <vt:lpstr>  Chapter 8 : IO Review Questions   </vt:lpstr>
      <vt:lpstr>  Chapter 8 : IO Review Questions   </vt:lpstr>
      <vt:lpstr>  Chapter 8 : IO Review Questions   </vt:lpstr>
      <vt:lpstr>  Chapter 8 : IO Review Questions   </vt:lpstr>
      <vt:lpstr>  Chapter 8 : IO Review Questions   </vt:lpstr>
      <vt:lpstr>  Chapter 8 : IO Review 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 1Z0-809</dc:title>
  <dc:creator>Mohamed Amine Mezghich</dc:creator>
  <cp:lastModifiedBy>amine</cp:lastModifiedBy>
  <cp:revision>475</cp:revision>
  <dcterms:created xsi:type="dcterms:W3CDTF">2018-08-30T10:23:28Z</dcterms:created>
  <dcterms:modified xsi:type="dcterms:W3CDTF">2023-06-29T12:15:00Z</dcterms:modified>
</cp:coreProperties>
</file>