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258" r:id="rId3"/>
    <p:sldId id="264" r:id="rId4"/>
    <p:sldId id="260" r:id="rId5"/>
    <p:sldId id="265" r:id="rId6"/>
    <p:sldId id="266" r:id="rId7"/>
    <p:sldId id="267" r:id="rId8"/>
    <p:sldId id="268" r:id="rId9"/>
    <p:sldId id="269" r:id="rId10"/>
    <p:sldId id="261"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95" r:id="rId24"/>
    <p:sldId id="282" r:id="rId25"/>
    <p:sldId id="283" r:id="rId26"/>
    <p:sldId id="284" r:id="rId27"/>
    <p:sldId id="285" r:id="rId28"/>
    <p:sldId id="286" r:id="rId29"/>
    <p:sldId id="287" r:id="rId30"/>
    <p:sldId id="288" r:id="rId31"/>
    <p:sldId id="289" r:id="rId32"/>
    <p:sldId id="290" r:id="rId33"/>
    <p:sldId id="294" r:id="rId34"/>
    <p:sldId id="291" r:id="rId35"/>
    <p:sldId id="292" r:id="rId36"/>
    <p:sldId id="293"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262"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4" r:id="rId106"/>
    <p:sldId id="365" r:id="rId107"/>
    <p:sldId id="366" r:id="rId108"/>
    <p:sldId id="367" r:id="rId109"/>
    <p:sldId id="368" r:id="rId110"/>
    <p:sldId id="369" r:id="rId111"/>
    <p:sldId id="370" r:id="rId112"/>
    <p:sldId id="371" r:id="rId113"/>
    <p:sldId id="372"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p:scale>
          <a:sx n="100" d="100"/>
          <a:sy n="100" d="100"/>
        </p:scale>
        <p:origin x="-14"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1E3D5-5A94-45B8-A0A0-E41599E0ED1A}" type="datetimeFigureOut">
              <a:rPr lang="fr-FR" smtClean="0"/>
              <a:t>29/06/2023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3B275-A9D3-42D0-AB7D-D4987963CBFC}" type="slidenum">
              <a:rPr lang="fr-FR" smtClean="0"/>
              <a:t>‹#›</a:t>
            </a:fld>
            <a:endParaRPr lang="fr-FR"/>
          </a:p>
        </p:txBody>
      </p:sp>
    </p:spTree>
    <p:extLst>
      <p:ext uri="{BB962C8B-B14F-4D97-AF65-F5344CB8AC3E}">
        <p14:creationId xmlns:p14="http://schemas.microsoft.com/office/powerpoint/2010/main" val="33626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quiz.geeksforgeeks.org/serialization-in-java/" TargetMode="External"/><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See</a:t>
            </a:r>
            <a:r>
              <a:rPr lang="fr-FR" dirty="0"/>
              <a:t> </a:t>
            </a:r>
            <a:r>
              <a:rPr lang="fr-FR" dirty="0" err="1"/>
              <a:t>Netbeans</a:t>
            </a:r>
            <a:r>
              <a:rPr lang="fr-FR" dirty="0"/>
              <a:t> Project OCP, chapter8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15</a:t>
            </a:fld>
            <a:endParaRPr lang="fr-FR"/>
          </a:p>
        </p:txBody>
      </p:sp>
    </p:spTree>
    <p:extLst>
      <p:ext uri="{BB962C8B-B14F-4D97-AF65-F5344CB8AC3E}">
        <p14:creationId xmlns:p14="http://schemas.microsoft.com/office/powerpoint/2010/main" val="181464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74</a:t>
            </a:fld>
            <a:endParaRPr lang="fr-FR"/>
          </a:p>
        </p:txBody>
      </p:sp>
    </p:spTree>
    <p:extLst>
      <p:ext uri="{BB962C8B-B14F-4D97-AF65-F5344CB8AC3E}">
        <p14:creationId xmlns:p14="http://schemas.microsoft.com/office/powerpoint/2010/main" val="516655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75</a:t>
            </a:fld>
            <a:endParaRPr lang="fr-FR"/>
          </a:p>
        </p:txBody>
      </p:sp>
    </p:spTree>
    <p:extLst>
      <p:ext uri="{BB962C8B-B14F-4D97-AF65-F5344CB8AC3E}">
        <p14:creationId xmlns:p14="http://schemas.microsoft.com/office/powerpoint/2010/main" val="422879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76</a:t>
            </a:fld>
            <a:endParaRPr lang="fr-FR"/>
          </a:p>
        </p:txBody>
      </p:sp>
    </p:spTree>
    <p:extLst>
      <p:ext uri="{BB962C8B-B14F-4D97-AF65-F5344CB8AC3E}">
        <p14:creationId xmlns:p14="http://schemas.microsoft.com/office/powerpoint/2010/main" val="1970855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77</a:t>
            </a:fld>
            <a:endParaRPr lang="fr-FR"/>
          </a:p>
        </p:txBody>
      </p:sp>
    </p:spTree>
    <p:extLst>
      <p:ext uri="{BB962C8B-B14F-4D97-AF65-F5344CB8AC3E}">
        <p14:creationId xmlns:p14="http://schemas.microsoft.com/office/powerpoint/2010/main" val="3926644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78</a:t>
            </a:fld>
            <a:endParaRPr lang="fr-FR"/>
          </a:p>
        </p:txBody>
      </p:sp>
    </p:spTree>
    <p:extLst>
      <p:ext uri="{BB962C8B-B14F-4D97-AF65-F5344CB8AC3E}">
        <p14:creationId xmlns:p14="http://schemas.microsoft.com/office/powerpoint/2010/main" val="303994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79</a:t>
            </a:fld>
            <a:endParaRPr lang="fr-FR"/>
          </a:p>
        </p:txBody>
      </p:sp>
    </p:spTree>
    <p:extLst>
      <p:ext uri="{BB962C8B-B14F-4D97-AF65-F5344CB8AC3E}">
        <p14:creationId xmlns:p14="http://schemas.microsoft.com/office/powerpoint/2010/main" val="130897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80</a:t>
            </a:fld>
            <a:endParaRPr lang="fr-FR"/>
          </a:p>
        </p:txBody>
      </p:sp>
    </p:spTree>
    <p:extLst>
      <p:ext uri="{BB962C8B-B14F-4D97-AF65-F5344CB8AC3E}">
        <p14:creationId xmlns:p14="http://schemas.microsoft.com/office/powerpoint/2010/main" val="1671084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81</a:t>
            </a:fld>
            <a:endParaRPr lang="fr-FR"/>
          </a:p>
        </p:txBody>
      </p:sp>
    </p:spTree>
    <p:extLst>
      <p:ext uri="{BB962C8B-B14F-4D97-AF65-F5344CB8AC3E}">
        <p14:creationId xmlns:p14="http://schemas.microsoft.com/office/powerpoint/2010/main" val="327465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82</a:t>
            </a:fld>
            <a:endParaRPr lang="fr-FR"/>
          </a:p>
        </p:txBody>
      </p:sp>
    </p:spTree>
    <p:extLst>
      <p:ext uri="{BB962C8B-B14F-4D97-AF65-F5344CB8AC3E}">
        <p14:creationId xmlns:p14="http://schemas.microsoft.com/office/powerpoint/2010/main" val="1527755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83</a:t>
            </a:fld>
            <a:endParaRPr lang="fr-FR"/>
          </a:p>
        </p:txBody>
      </p:sp>
    </p:spTree>
    <p:extLst>
      <p:ext uri="{BB962C8B-B14F-4D97-AF65-F5344CB8AC3E}">
        <p14:creationId xmlns:p14="http://schemas.microsoft.com/office/powerpoint/2010/main" val="76554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Object,buffer,file</a:t>
            </a:r>
            <a:r>
              <a:rPr lang="fr-FR" dirty="0"/>
              <a:t> input/</a:t>
            </a:r>
            <a:r>
              <a:rPr lang="fr-FR" dirty="0" err="1"/>
              <a:t>outputstream</a:t>
            </a:r>
            <a:r>
              <a:rPr lang="fr-FR" dirty="0"/>
              <a:t> ; the </a:t>
            </a:r>
            <a:r>
              <a:rPr lang="fr-FR" dirty="0" err="1"/>
              <a:t>others</a:t>
            </a:r>
            <a:r>
              <a:rPr lang="fr-FR" dirty="0"/>
              <a:t> file Reader/</a:t>
            </a:r>
            <a:r>
              <a:rPr lang="fr-FR" dirty="0" err="1"/>
              <a:t>Witer</a:t>
            </a:r>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31</a:t>
            </a:fld>
            <a:endParaRPr lang="fr-FR"/>
          </a:p>
        </p:txBody>
      </p:sp>
    </p:spTree>
    <p:extLst>
      <p:ext uri="{BB962C8B-B14F-4D97-AF65-F5344CB8AC3E}">
        <p14:creationId xmlns:p14="http://schemas.microsoft.com/office/powerpoint/2010/main" val="1174338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84</a:t>
            </a:fld>
            <a:endParaRPr lang="fr-FR"/>
          </a:p>
        </p:txBody>
      </p:sp>
    </p:spTree>
    <p:extLst>
      <p:ext uri="{BB962C8B-B14F-4D97-AF65-F5344CB8AC3E}">
        <p14:creationId xmlns:p14="http://schemas.microsoft.com/office/powerpoint/2010/main" val="1970090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85</a:t>
            </a:fld>
            <a:endParaRPr lang="fr-FR"/>
          </a:p>
        </p:txBody>
      </p:sp>
    </p:spTree>
    <p:extLst>
      <p:ext uri="{BB962C8B-B14F-4D97-AF65-F5344CB8AC3E}">
        <p14:creationId xmlns:p14="http://schemas.microsoft.com/office/powerpoint/2010/main" val="317020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86</a:t>
            </a:fld>
            <a:endParaRPr lang="fr-FR"/>
          </a:p>
        </p:txBody>
      </p:sp>
    </p:spTree>
    <p:extLst>
      <p:ext uri="{BB962C8B-B14F-4D97-AF65-F5344CB8AC3E}">
        <p14:creationId xmlns:p14="http://schemas.microsoft.com/office/powerpoint/2010/main" val="46604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87</a:t>
            </a:fld>
            <a:endParaRPr lang="fr-FR"/>
          </a:p>
        </p:txBody>
      </p:sp>
    </p:spTree>
    <p:extLst>
      <p:ext uri="{BB962C8B-B14F-4D97-AF65-F5344CB8AC3E}">
        <p14:creationId xmlns:p14="http://schemas.microsoft.com/office/powerpoint/2010/main" val="2634500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88</a:t>
            </a:fld>
            <a:endParaRPr lang="fr-FR"/>
          </a:p>
        </p:txBody>
      </p:sp>
    </p:spTree>
    <p:extLst>
      <p:ext uri="{BB962C8B-B14F-4D97-AF65-F5344CB8AC3E}">
        <p14:creationId xmlns:p14="http://schemas.microsoft.com/office/powerpoint/2010/main" val="3733145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89</a:t>
            </a:fld>
            <a:endParaRPr lang="fr-FR"/>
          </a:p>
        </p:txBody>
      </p:sp>
    </p:spTree>
    <p:extLst>
      <p:ext uri="{BB962C8B-B14F-4D97-AF65-F5344CB8AC3E}">
        <p14:creationId xmlns:p14="http://schemas.microsoft.com/office/powerpoint/2010/main" val="2548835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90</a:t>
            </a:fld>
            <a:endParaRPr lang="fr-FR"/>
          </a:p>
        </p:txBody>
      </p:sp>
    </p:spTree>
    <p:extLst>
      <p:ext uri="{BB962C8B-B14F-4D97-AF65-F5344CB8AC3E}">
        <p14:creationId xmlns:p14="http://schemas.microsoft.com/office/powerpoint/2010/main" val="2138029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transient</a:t>
            </a:r>
            <a:r>
              <a:rPr lang="en-US" sz="1200" b="0" i="0" kern="1200" dirty="0">
                <a:solidFill>
                  <a:schemeClr val="tx1"/>
                </a:solidFill>
                <a:effectLst/>
                <a:latin typeface="+mn-lt"/>
                <a:ea typeface="+mn-ea"/>
                <a:cs typeface="+mn-cs"/>
              </a:rPr>
              <a:t> is a variables modifier used in </a:t>
            </a:r>
            <a:r>
              <a:rPr lang="en-US" sz="1200" b="0" i="0" u="none" strike="noStrike" kern="1200" dirty="0">
                <a:solidFill>
                  <a:schemeClr val="tx1"/>
                </a:solidFill>
                <a:effectLst/>
                <a:latin typeface="+mn-lt"/>
                <a:ea typeface="+mn-ea"/>
                <a:cs typeface="+mn-cs"/>
                <a:hlinkClick r:id="rId3"/>
              </a:rPr>
              <a:t>serialization</a:t>
            </a:r>
            <a:r>
              <a:rPr lang="en-US" sz="1200" b="0" i="0" kern="1200" dirty="0">
                <a:solidFill>
                  <a:schemeClr val="tx1"/>
                </a:solidFill>
                <a:effectLst/>
                <a:latin typeface="+mn-lt"/>
                <a:ea typeface="+mn-ea"/>
                <a:cs typeface="+mn-cs"/>
              </a:rPr>
              <a:t>. At the time of serialization, if we don’t want to save value of a particular variable in a file, then we use </a:t>
            </a:r>
            <a:r>
              <a:rPr lang="en-US" sz="1200" b="1" i="0" kern="1200" dirty="0">
                <a:solidFill>
                  <a:schemeClr val="tx1"/>
                </a:solidFill>
                <a:effectLst/>
                <a:latin typeface="+mn-lt"/>
                <a:ea typeface="+mn-ea"/>
                <a:cs typeface="+mn-cs"/>
              </a:rPr>
              <a:t>transient</a:t>
            </a:r>
            <a:r>
              <a:rPr lang="en-US" sz="1200" b="0" i="0" kern="1200" dirty="0">
                <a:solidFill>
                  <a:schemeClr val="tx1"/>
                </a:solidFill>
                <a:effectLst/>
                <a:latin typeface="+mn-lt"/>
                <a:ea typeface="+mn-ea"/>
                <a:cs typeface="+mn-cs"/>
              </a:rPr>
              <a:t> keyword. When JVM comes across </a:t>
            </a:r>
            <a:r>
              <a:rPr lang="en-US" sz="1200" b="1" i="0" kern="1200" dirty="0">
                <a:solidFill>
                  <a:schemeClr val="tx1"/>
                </a:solidFill>
                <a:effectLst/>
                <a:latin typeface="+mn-lt"/>
                <a:ea typeface="+mn-ea"/>
                <a:cs typeface="+mn-cs"/>
              </a:rPr>
              <a:t>transient </a:t>
            </a:r>
            <a:r>
              <a:rPr lang="en-US" sz="1200" b="0" i="0" kern="1200" dirty="0">
                <a:solidFill>
                  <a:schemeClr val="tx1"/>
                </a:solidFill>
                <a:effectLst/>
                <a:latin typeface="+mn-lt"/>
                <a:ea typeface="+mn-ea"/>
                <a:cs typeface="+mn-cs"/>
              </a:rPr>
              <a:t>keyword, it ignores original value of the variable and save default value of that variable data type.</a:t>
            </a:r>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91</a:t>
            </a:fld>
            <a:endParaRPr lang="fr-FR"/>
          </a:p>
        </p:txBody>
      </p:sp>
    </p:spTree>
    <p:extLst>
      <p:ext uri="{BB962C8B-B14F-4D97-AF65-F5344CB8AC3E}">
        <p14:creationId xmlns:p14="http://schemas.microsoft.com/office/powerpoint/2010/main" val="971184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92</a:t>
            </a:fld>
            <a:endParaRPr lang="fr-FR"/>
          </a:p>
        </p:txBody>
      </p:sp>
    </p:spTree>
    <p:extLst>
      <p:ext uri="{BB962C8B-B14F-4D97-AF65-F5344CB8AC3E}">
        <p14:creationId xmlns:p14="http://schemas.microsoft.com/office/powerpoint/2010/main" val="1234215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93</a:t>
            </a:fld>
            <a:endParaRPr lang="fr-FR"/>
          </a:p>
        </p:txBody>
      </p:sp>
    </p:spTree>
    <p:extLst>
      <p:ext uri="{BB962C8B-B14F-4D97-AF65-F5344CB8AC3E}">
        <p14:creationId xmlns:p14="http://schemas.microsoft.com/office/powerpoint/2010/main" val="2648345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Q11;</a:t>
            </a:r>
          </a:p>
          <a:p>
            <a:r>
              <a:rPr lang="en-US" sz="1200" b="0" i="0" kern="1200" dirty="0">
                <a:solidFill>
                  <a:schemeClr val="tx1"/>
                </a:solidFill>
                <a:effectLst/>
                <a:latin typeface="+mn-lt"/>
                <a:ea typeface="+mn-ea"/>
                <a:cs typeface="+mn-cs"/>
              </a:rPr>
              <a:t>C, E, G. To move a file using </a:t>
            </a:r>
            <a:r>
              <a:rPr lang="en-US" sz="1200" b="0" i="0" kern="1200" dirty="0" err="1">
                <a:solidFill>
                  <a:schemeClr val="tx1"/>
                </a:solidFill>
                <a:effectLst/>
                <a:latin typeface="+mn-lt"/>
                <a:ea typeface="+mn-ea"/>
                <a:cs typeface="+mn-cs"/>
              </a:rPr>
              <a:t>java.io.File</a:t>
            </a:r>
            <a:r>
              <a:rPr lang="en-US" sz="1200" b="0" i="0" kern="1200" dirty="0">
                <a:solidFill>
                  <a:schemeClr val="tx1"/>
                </a:solidFill>
                <a:effectLst/>
                <a:latin typeface="+mn-lt"/>
                <a:ea typeface="+mn-ea"/>
                <a:cs typeface="+mn-cs"/>
              </a:rPr>
              <a:t>, you should use the </a:t>
            </a:r>
            <a:r>
              <a:rPr lang="en-US" sz="1200" b="0" i="0" kern="1200" dirty="0" err="1">
                <a:solidFill>
                  <a:schemeClr val="tx1"/>
                </a:solidFill>
                <a:effectLst/>
                <a:latin typeface="+mn-lt"/>
                <a:ea typeface="+mn-ea"/>
                <a:cs typeface="+mn-cs"/>
              </a:rPr>
              <a:t>renameTo</a:t>
            </a:r>
            <a:r>
              <a:rPr lang="en-US" sz="1200" b="0" i="0" kern="1200" dirty="0">
                <a:solidFill>
                  <a:schemeClr val="tx1"/>
                </a:solidFill>
                <a:effectLst/>
                <a:latin typeface="+mn-lt"/>
                <a:ea typeface="+mn-ea"/>
                <a:cs typeface="+mn-cs"/>
              </a:rPr>
              <a:t>() method, since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no move() or mv() methods. Therefore, E is correct, and A and D are incorrect.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create a directory or chain of directories using </a:t>
            </a:r>
            <a:r>
              <a:rPr lang="en-US" sz="1200" b="0" i="0" kern="1200" dirty="0" err="1">
                <a:solidFill>
                  <a:schemeClr val="tx1"/>
                </a:solidFill>
                <a:effectLst/>
                <a:latin typeface="+mn-lt"/>
                <a:ea typeface="+mn-ea"/>
                <a:cs typeface="+mn-cs"/>
              </a:rPr>
              <a:t>java.io.File</a:t>
            </a:r>
            <a:r>
              <a:rPr lang="en-US" sz="1200" b="0" i="0" kern="1200" dirty="0">
                <a:solidFill>
                  <a:schemeClr val="tx1"/>
                </a:solidFill>
                <a:effectLst/>
                <a:latin typeface="+mn-lt"/>
                <a:ea typeface="+mn-ea"/>
                <a:cs typeface="+mn-cs"/>
              </a:rPr>
              <a:t>, you should use </a:t>
            </a:r>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or </a:t>
            </a:r>
            <a:r>
              <a:rPr lang="en-US" sz="1200" b="0" i="0" kern="1200" dirty="0" err="1">
                <a:solidFill>
                  <a:schemeClr val="tx1"/>
                </a:solidFill>
                <a:effectLst/>
                <a:latin typeface="+mn-lt"/>
                <a:ea typeface="+mn-ea"/>
                <a:cs typeface="+mn-cs"/>
              </a:rPr>
              <a:t>mkdirs</a:t>
            </a:r>
            <a:r>
              <a:rPr lang="en-US" sz="1200" b="0" i="0" kern="1200" dirty="0">
                <a:solidFill>
                  <a:schemeClr val="tx1"/>
                </a:solidFill>
                <a:effectLst/>
                <a:latin typeface="+mn-lt"/>
                <a:ea typeface="+mn-ea"/>
                <a:cs typeface="+mn-cs"/>
              </a:rPr>
              <a:t>(), respectively, because there is no </a:t>
            </a:r>
            <a:r>
              <a:rPr lang="en-US" sz="1200" b="0" i="0" kern="1200" dirty="0" err="1">
                <a:solidFill>
                  <a:schemeClr val="tx1"/>
                </a:solidFill>
                <a:effectLst/>
                <a:latin typeface="+mn-lt"/>
                <a:ea typeface="+mn-ea"/>
                <a:cs typeface="+mn-cs"/>
              </a:rPr>
              <a:t>createDirectory</a:t>
            </a:r>
            <a:r>
              <a:rPr lang="en-US" sz="1200" b="0" i="0" kern="1200" dirty="0">
                <a:solidFill>
                  <a:schemeClr val="tx1"/>
                </a:solidFill>
                <a:effectLst/>
                <a:latin typeface="+mn-lt"/>
                <a:ea typeface="+mn-ea"/>
                <a:cs typeface="+mn-cs"/>
              </a:rPr>
              <a:t>() method. Therefore,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 and G are correct, and B is incorrect. Finally, there is no copy() method in the java.</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io.File</a:t>
            </a:r>
            <a:r>
              <a:rPr lang="en-US" sz="1200" b="0" i="0" kern="1200" dirty="0">
                <a:solidFill>
                  <a:schemeClr val="tx1"/>
                </a:solidFill>
                <a:effectLst/>
                <a:latin typeface="+mn-lt"/>
                <a:ea typeface="+mn-ea"/>
                <a:cs typeface="+mn-cs"/>
              </a:rPr>
              <a:t> class, so F is incorrect. Copying a file with java.io would require reading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contents using a stream</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67</a:t>
            </a:fld>
            <a:endParaRPr lang="fr-FR"/>
          </a:p>
        </p:txBody>
      </p:sp>
    </p:spTree>
    <p:extLst>
      <p:ext uri="{BB962C8B-B14F-4D97-AF65-F5344CB8AC3E}">
        <p14:creationId xmlns:p14="http://schemas.microsoft.com/office/powerpoint/2010/main" val="1311173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94</a:t>
            </a:fld>
            <a:endParaRPr lang="fr-FR"/>
          </a:p>
        </p:txBody>
      </p:sp>
    </p:spTree>
    <p:extLst>
      <p:ext uri="{BB962C8B-B14F-4D97-AF65-F5344CB8AC3E}">
        <p14:creationId xmlns:p14="http://schemas.microsoft.com/office/powerpoint/2010/main" val="1443792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95</a:t>
            </a:fld>
            <a:endParaRPr lang="fr-FR"/>
          </a:p>
        </p:txBody>
      </p:sp>
    </p:spTree>
    <p:extLst>
      <p:ext uri="{BB962C8B-B14F-4D97-AF65-F5344CB8AC3E}">
        <p14:creationId xmlns:p14="http://schemas.microsoft.com/office/powerpoint/2010/main" val="3362427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96</a:t>
            </a:fld>
            <a:endParaRPr lang="fr-FR"/>
          </a:p>
        </p:txBody>
      </p:sp>
    </p:spTree>
    <p:extLst>
      <p:ext uri="{BB962C8B-B14F-4D97-AF65-F5344CB8AC3E}">
        <p14:creationId xmlns:p14="http://schemas.microsoft.com/office/powerpoint/2010/main" val="4211905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97</a:t>
            </a:fld>
            <a:endParaRPr lang="fr-FR"/>
          </a:p>
        </p:txBody>
      </p:sp>
    </p:spTree>
    <p:extLst>
      <p:ext uri="{BB962C8B-B14F-4D97-AF65-F5344CB8AC3E}">
        <p14:creationId xmlns:p14="http://schemas.microsoft.com/office/powerpoint/2010/main" val="2501076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98</a:t>
            </a:fld>
            <a:endParaRPr lang="fr-FR"/>
          </a:p>
        </p:txBody>
      </p:sp>
    </p:spTree>
    <p:extLst>
      <p:ext uri="{BB962C8B-B14F-4D97-AF65-F5344CB8AC3E}">
        <p14:creationId xmlns:p14="http://schemas.microsoft.com/office/powerpoint/2010/main" val="3469733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99</a:t>
            </a:fld>
            <a:endParaRPr lang="fr-FR"/>
          </a:p>
        </p:txBody>
      </p:sp>
    </p:spTree>
    <p:extLst>
      <p:ext uri="{BB962C8B-B14F-4D97-AF65-F5344CB8AC3E}">
        <p14:creationId xmlns:p14="http://schemas.microsoft.com/office/powerpoint/2010/main" val="2703584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100</a:t>
            </a:fld>
            <a:endParaRPr lang="fr-FR"/>
          </a:p>
        </p:txBody>
      </p:sp>
    </p:spTree>
    <p:extLst>
      <p:ext uri="{BB962C8B-B14F-4D97-AF65-F5344CB8AC3E}">
        <p14:creationId xmlns:p14="http://schemas.microsoft.com/office/powerpoint/2010/main" val="2539678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101</a:t>
            </a:fld>
            <a:endParaRPr lang="fr-FR"/>
          </a:p>
        </p:txBody>
      </p:sp>
    </p:spTree>
    <p:extLst>
      <p:ext uri="{BB962C8B-B14F-4D97-AF65-F5344CB8AC3E}">
        <p14:creationId xmlns:p14="http://schemas.microsoft.com/office/powerpoint/2010/main" val="6713613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102</a:t>
            </a:fld>
            <a:endParaRPr lang="fr-FR"/>
          </a:p>
        </p:txBody>
      </p:sp>
    </p:spTree>
    <p:extLst>
      <p:ext uri="{BB962C8B-B14F-4D97-AF65-F5344CB8AC3E}">
        <p14:creationId xmlns:p14="http://schemas.microsoft.com/office/powerpoint/2010/main" val="40004035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103</a:t>
            </a:fld>
            <a:endParaRPr lang="fr-FR"/>
          </a:p>
        </p:txBody>
      </p:sp>
    </p:spTree>
    <p:extLst>
      <p:ext uri="{BB962C8B-B14F-4D97-AF65-F5344CB8AC3E}">
        <p14:creationId xmlns:p14="http://schemas.microsoft.com/office/powerpoint/2010/main" val="379504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Q12</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68</a:t>
            </a:fld>
            <a:endParaRPr lang="fr-FR"/>
          </a:p>
        </p:txBody>
      </p:sp>
    </p:spTree>
    <p:extLst>
      <p:ext uri="{BB962C8B-B14F-4D97-AF65-F5344CB8AC3E}">
        <p14:creationId xmlns:p14="http://schemas.microsoft.com/office/powerpoint/2010/main" val="38387882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104</a:t>
            </a:fld>
            <a:endParaRPr lang="fr-FR"/>
          </a:p>
        </p:txBody>
      </p:sp>
    </p:spTree>
    <p:extLst>
      <p:ext uri="{BB962C8B-B14F-4D97-AF65-F5344CB8AC3E}">
        <p14:creationId xmlns:p14="http://schemas.microsoft.com/office/powerpoint/2010/main" val="156896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105</a:t>
            </a:fld>
            <a:endParaRPr lang="fr-FR"/>
          </a:p>
        </p:txBody>
      </p:sp>
    </p:spTree>
    <p:extLst>
      <p:ext uri="{BB962C8B-B14F-4D97-AF65-F5344CB8AC3E}">
        <p14:creationId xmlns:p14="http://schemas.microsoft.com/office/powerpoint/2010/main" val="8984563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106</a:t>
            </a:fld>
            <a:endParaRPr lang="fr-FR"/>
          </a:p>
        </p:txBody>
      </p:sp>
    </p:spTree>
    <p:extLst>
      <p:ext uri="{BB962C8B-B14F-4D97-AF65-F5344CB8AC3E}">
        <p14:creationId xmlns:p14="http://schemas.microsoft.com/office/powerpoint/2010/main" val="232744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107</a:t>
            </a:fld>
            <a:endParaRPr lang="fr-FR"/>
          </a:p>
        </p:txBody>
      </p:sp>
    </p:spTree>
    <p:extLst>
      <p:ext uri="{BB962C8B-B14F-4D97-AF65-F5344CB8AC3E}">
        <p14:creationId xmlns:p14="http://schemas.microsoft.com/office/powerpoint/2010/main" val="11730762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108</a:t>
            </a:fld>
            <a:endParaRPr lang="fr-FR"/>
          </a:p>
        </p:txBody>
      </p:sp>
    </p:spTree>
    <p:extLst>
      <p:ext uri="{BB962C8B-B14F-4D97-AF65-F5344CB8AC3E}">
        <p14:creationId xmlns:p14="http://schemas.microsoft.com/office/powerpoint/2010/main" val="25895572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109</a:t>
            </a:fld>
            <a:endParaRPr lang="fr-FR"/>
          </a:p>
        </p:txBody>
      </p:sp>
    </p:spTree>
    <p:extLst>
      <p:ext uri="{BB962C8B-B14F-4D97-AF65-F5344CB8AC3E}">
        <p14:creationId xmlns:p14="http://schemas.microsoft.com/office/powerpoint/2010/main" val="335286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110</a:t>
            </a:fld>
            <a:endParaRPr lang="fr-FR"/>
          </a:p>
        </p:txBody>
      </p:sp>
    </p:spTree>
    <p:extLst>
      <p:ext uri="{BB962C8B-B14F-4D97-AF65-F5344CB8AC3E}">
        <p14:creationId xmlns:p14="http://schemas.microsoft.com/office/powerpoint/2010/main" val="3452058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111</a:t>
            </a:fld>
            <a:endParaRPr lang="fr-FR"/>
          </a:p>
        </p:txBody>
      </p:sp>
    </p:spTree>
    <p:extLst>
      <p:ext uri="{BB962C8B-B14F-4D97-AF65-F5344CB8AC3E}">
        <p14:creationId xmlns:p14="http://schemas.microsoft.com/office/powerpoint/2010/main" val="27982696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112</a:t>
            </a:fld>
            <a:endParaRPr lang="fr-FR"/>
          </a:p>
        </p:txBody>
      </p:sp>
    </p:spTree>
    <p:extLst>
      <p:ext uri="{BB962C8B-B14F-4D97-AF65-F5344CB8AC3E}">
        <p14:creationId xmlns:p14="http://schemas.microsoft.com/office/powerpoint/2010/main" val="28153339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113</a:t>
            </a:fld>
            <a:endParaRPr lang="fr-FR"/>
          </a:p>
        </p:txBody>
      </p:sp>
    </p:spTree>
    <p:extLst>
      <p:ext uri="{BB962C8B-B14F-4D97-AF65-F5344CB8AC3E}">
        <p14:creationId xmlns:p14="http://schemas.microsoft.com/office/powerpoint/2010/main" val="2766243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Q14</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69</a:t>
            </a:fld>
            <a:endParaRPr lang="fr-FR"/>
          </a:p>
        </p:txBody>
      </p:sp>
    </p:spTree>
    <p:extLst>
      <p:ext uri="{BB962C8B-B14F-4D97-AF65-F5344CB8AC3E}">
        <p14:creationId xmlns:p14="http://schemas.microsoft.com/office/powerpoint/2010/main" val="1623359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Q15</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70</a:t>
            </a:fld>
            <a:endParaRPr lang="fr-FR"/>
          </a:p>
        </p:txBody>
      </p:sp>
    </p:spTree>
    <p:extLst>
      <p:ext uri="{BB962C8B-B14F-4D97-AF65-F5344CB8AC3E}">
        <p14:creationId xmlns:p14="http://schemas.microsoft.com/office/powerpoint/2010/main" val="2893097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Q1</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71</a:t>
            </a:fld>
            <a:endParaRPr lang="fr-FR"/>
          </a:p>
        </p:txBody>
      </p:sp>
    </p:spTree>
    <p:extLst>
      <p:ext uri="{BB962C8B-B14F-4D97-AF65-F5344CB8AC3E}">
        <p14:creationId xmlns:p14="http://schemas.microsoft.com/office/powerpoint/2010/main" val="3310207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Q7</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72</a:t>
            </a:fld>
            <a:endParaRPr lang="fr-FR"/>
          </a:p>
        </p:txBody>
      </p:sp>
    </p:spTree>
    <p:extLst>
      <p:ext uri="{BB962C8B-B14F-4D97-AF65-F5344CB8AC3E}">
        <p14:creationId xmlns:p14="http://schemas.microsoft.com/office/powerpoint/2010/main" val="84409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Q8</a:t>
            </a:r>
          </a:p>
        </p:txBody>
      </p:sp>
      <p:sp>
        <p:nvSpPr>
          <p:cNvPr id="4" name="Espace réservé du numéro de diapositive 3"/>
          <p:cNvSpPr>
            <a:spLocks noGrp="1"/>
          </p:cNvSpPr>
          <p:nvPr>
            <p:ph type="sldNum" sz="quarter" idx="5"/>
          </p:nvPr>
        </p:nvSpPr>
        <p:spPr/>
        <p:txBody>
          <a:bodyPr/>
          <a:lstStyle/>
          <a:p>
            <a:fld id="{41A3B275-A9D3-42D0-AB7D-D4987963CBFC}" type="slidenum">
              <a:rPr lang="fr-FR" smtClean="0"/>
              <a:t>73</a:t>
            </a:fld>
            <a:endParaRPr lang="fr-FR"/>
          </a:p>
        </p:txBody>
      </p:sp>
    </p:spTree>
    <p:extLst>
      <p:ext uri="{BB962C8B-B14F-4D97-AF65-F5344CB8AC3E}">
        <p14:creationId xmlns:p14="http://schemas.microsoft.com/office/powerpoint/2010/main" val="4258930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F8786A7-BA51-48DF-BD47-CBEF1ADB071C}" type="datetime1">
              <a:rPr lang="fr-FR" smtClean="0"/>
              <a:t>29/06/2023</a:t>
            </a:fld>
            <a:endParaRPr lang="fr-FR"/>
          </a:p>
        </p:txBody>
      </p:sp>
      <p:sp>
        <p:nvSpPr>
          <p:cNvPr id="5" name="Footer Placeholder 4"/>
          <p:cNvSpPr>
            <a:spLocks noGrp="1"/>
          </p:cNvSpPr>
          <p:nvPr>
            <p:ph type="ftr" sz="quarter" idx="11"/>
          </p:nvPr>
        </p:nvSpPr>
        <p:spPr>
          <a:xfrm>
            <a:off x="2692397" y="5037663"/>
            <a:ext cx="5214635" cy="279400"/>
          </a:xfrm>
        </p:spPr>
        <p:txBody>
          <a:bodyPr/>
          <a:lstStyle/>
          <a:p>
            <a:r>
              <a:rPr lang="fr-FR"/>
              <a:t>Chapter 8 : IO                                              Dr Mohamed Amine Mezghich</a:t>
            </a:r>
          </a:p>
        </p:txBody>
      </p:sp>
      <p:sp>
        <p:nvSpPr>
          <p:cNvPr id="6" name="Slide Number Placeholder 5"/>
          <p:cNvSpPr>
            <a:spLocks noGrp="1"/>
          </p:cNvSpPr>
          <p:nvPr>
            <p:ph type="sldNum" sz="quarter" idx="12"/>
          </p:nvPr>
        </p:nvSpPr>
        <p:spPr>
          <a:xfrm>
            <a:off x="8956900" y="5037663"/>
            <a:ext cx="551167" cy="279400"/>
          </a:xfrm>
        </p:spPr>
        <p:txBody>
          <a:bodyPr/>
          <a:lstStyle/>
          <a:p>
            <a:fld id="{4A5BDE94-4727-4585-B07D-29C32A2ADF6D}" type="slidenum">
              <a:rPr lang="fr-FR" smtClean="0"/>
              <a:t>‹#›</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8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FE84694-9649-44FC-82BA-57A97F73DC66}" type="datetime1">
              <a:rPr lang="fr-FR" smtClean="0"/>
              <a:t>29/06/2023</a:t>
            </a:fld>
            <a:endParaRPr lang="fr-FR"/>
          </a:p>
        </p:txBody>
      </p:sp>
      <p:sp>
        <p:nvSpPr>
          <p:cNvPr id="6" name="Footer Placeholder 5"/>
          <p:cNvSpPr>
            <a:spLocks noGrp="1"/>
          </p:cNvSpPr>
          <p:nvPr>
            <p:ph type="ftr" sz="quarter" idx="11"/>
          </p:nvPr>
        </p:nvSpPr>
        <p:spPr/>
        <p:txBody>
          <a:bodyPr/>
          <a:lstStyle/>
          <a:p>
            <a:r>
              <a:rPr lang="fr-FR"/>
              <a:t>Chapter 8 : IO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41957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01AFF3-7BA5-46A8-96D5-4D4D549D28A8}" type="datetime1">
              <a:rPr lang="fr-FR" smtClean="0"/>
              <a:t>29/06/2023</a:t>
            </a:fld>
            <a:endParaRPr lang="fr-FR"/>
          </a:p>
        </p:txBody>
      </p:sp>
      <p:sp>
        <p:nvSpPr>
          <p:cNvPr id="5" name="Footer Placeholder 4"/>
          <p:cNvSpPr>
            <a:spLocks noGrp="1"/>
          </p:cNvSpPr>
          <p:nvPr>
            <p:ph type="ftr" sz="quarter" idx="11"/>
          </p:nvPr>
        </p:nvSpPr>
        <p:spPr/>
        <p:txBody>
          <a:bodyPr/>
          <a:lstStyle/>
          <a:p>
            <a:r>
              <a:rPr lang="fr-FR"/>
              <a:t>Chapter 8 : IO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26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64DD3FB-267E-4CBF-B2D3-B6764C8BBE5F}" type="datetime1">
              <a:rPr lang="fr-FR" smtClean="0"/>
              <a:t>29/06/2023</a:t>
            </a:fld>
            <a:endParaRPr lang="fr-FR"/>
          </a:p>
        </p:txBody>
      </p:sp>
      <p:sp>
        <p:nvSpPr>
          <p:cNvPr id="5" name="Footer Placeholder 4"/>
          <p:cNvSpPr>
            <a:spLocks noGrp="1"/>
          </p:cNvSpPr>
          <p:nvPr>
            <p:ph type="ftr" sz="quarter" idx="11"/>
          </p:nvPr>
        </p:nvSpPr>
        <p:spPr/>
        <p:txBody>
          <a:bodyPr/>
          <a:lstStyle/>
          <a:p>
            <a:r>
              <a:rPr lang="fr-FR"/>
              <a:t>Chapter 8 : IO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8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2656E9B-1136-4CA5-8712-D079403CCB3B}" type="datetime1">
              <a:rPr lang="fr-FR" smtClean="0"/>
              <a:t>29/06/2023</a:t>
            </a:fld>
            <a:endParaRPr lang="fr-FR"/>
          </a:p>
        </p:txBody>
      </p:sp>
      <p:sp>
        <p:nvSpPr>
          <p:cNvPr id="5" name="Footer Placeholder 4"/>
          <p:cNvSpPr>
            <a:spLocks noGrp="1"/>
          </p:cNvSpPr>
          <p:nvPr>
            <p:ph type="ftr" sz="quarter" idx="11"/>
          </p:nvPr>
        </p:nvSpPr>
        <p:spPr/>
        <p:txBody>
          <a:bodyPr/>
          <a:lstStyle/>
          <a:p>
            <a:r>
              <a:rPr lang="fr-FR"/>
              <a:t>Chapter 8 : IO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8395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7281F31-025C-4111-9B58-8A21A55CFAB0}" type="datetime1">
              <a:rPr lang="fr-FR" smtClean="0"/>
              <a:t>29/06/2023</a:t>
            </a:fld>
            <a:endParaRPr lang="fr-FR"/>
          </a:p>
        </p:txBody>
      </p:sp>
      <p:sp>
        <p:nvSpPr>
          <p:cNvPr id="5" name="Footer Placeholder 4"/>
          <p:cNvSpPr>
            <a:spLocks noGrp="1"/>
          </p:cNvSpPr>
          <p:nvPr>
            <p:ph type="ftr" sz="quarter" idx="11"/>
          </p:nvPr>
        </p:nvSpPr>
        <p:spPr/>
        <p:txBody>
          <a:bodyPr/>
          <a:lstStyle/>
          <a:p>
            <a:r>
              <a:rPr lang="fr-FR"/>
              <a:t>Chapter 8 : IO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4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DF837B3-F867-4E6F-9988-A985032ED266}" type="datetime1">
              <a:rPr lang="fr-FR" smtClean="0"/>
              <a:t>29/06/2023</a:t>
            </a:fld>
            <a:endParaRPr lang="fr-FR"/>
          </a:p>
        </p:txBody>
      </p:sp>
      <p:sp>
        <p:nvSpPr>
          <p:cNvPr id="5" name="Footer Placeholder 4"/>
          <p:cNvSpPr>
            <a:spLocks noGrp="1"/>
          </p:cNvSpPr>
          <p:nvPr>
            <p:ph type="ftr" sz="quarter" idx="11"/>
          </p:nvPr>
        </p:nvSpPr>
        <p:spPr/>
        <p:txBody>
          <a:bodyPr/>
          <a:lstStyle/>
          <a:p>
            <a:r>
              <a:rPr lang="fr-FR"/>
              <a:t>Chapter 8 : IO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0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4935846-2C0C-416A-8542-34B1FE3408A6}" type="datetime1">
              <a:rPr lang="fr-FR" smtClean="0"/>
              <a:t>29/06/2023</a:t>
            </a:fld>
            <a:endParaRPr lang="fr-FR"/>
          </a:p>
        </p:txBody>
      </p:sp>
      <p:sp>
        <p:nvSpPr>
          <p:cNvPr id="5" name="Footer Placeholder 4"/>
          <p:cNvSpPr>
            <a:spLocks noGrp="1"/>
          </p:cNvSpPr>
          <p:nvPr>
            <p:ph type="ftr" sz="quarter" idx="11"/>
          </p:nvPr>
        </p:nvSpPr>
        <p:spPr/>
        <p:txBody>
          <a:bodyPr/>
          <a:lstStyle/>
          <a:p>
            <a:r>
              <a:rPr lang="fr-FR"/>
              <a:t>Chapter 8 : IO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48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570233A-8A78-4DB8-AD5B-42524AC37AB9}" type="datetime1">
              <a:rPr lang="fr-FR" smtClean="0"/>
              <a:t>29/06/2023</a:t>
            </a:fld>
            <a:endParaRPr lang="fr-FR"/>
          </a:p>
        </p:txBody>
      </p:sp>
      <p:sp>
        <p:nvSpPr>
          <p:cNvPr id="5" name="Footer Placeholder 4"/>
          <p:cNvSpPr>
            <a:spLocks noGrp="1"/>
          </p:cNvSpPr>
          <p:nvPr>
            <p:ph type="ftr" sz="quarter" idx="11"/>
          </p:nvPr>
        </p:nvSpPr>
        <p:spPr/>
        <p:txBody>
          <a:bodyPr/>
          <a:lstStyle/>
          <a:p>
            <a:r>
              <a:rPr lang="fr-FR"/>
              <a:t>Chapter 8 : IO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BF9DC25-0E35-42C3-9820-6E15DAC461FD}" type="datetime1">
              <a:rPr lang="fr-FR" smtClean="0"/>
              <a:t>29/06/2023</a:t>
            </a:fld>
            <a:endParaRPr lang="fr-FR"/>
          </a:p>
        </p:txBody>
      </p:sp>
      <p:sp>
        <p:nvSpPr>
          <p:cNvPr id="5" name="Footer Placeholder 4"/>
          <p:cNvSpPr>
            <a:spLocks noGrp="1"/>
          </p:cNvSpPr>
          <p:nvPr>
            <p:ph type="ftr" sz="quarter" idx="11"/>
          </p:nvPr>
        </p:nvSpPr>
        <p:spPr/>
        <p:txBody>
          <a:bodyPr/>
          <a:lstStyle/>
          <a:p>
            <a:r>
              <a:rPr lang="fr-FR"/>
              <a:t>Chapter 8 : IO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32303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8957EB6-B9F4-41A9-A625-D387351BAEF8}" type="datetime1">
              <a:rPr lang="fr-FR" smtClean="0"/>
              <a:t>29/06/2023</a:t>
            </a:fld>
            <a:endParaRPr lang="fr-FR"/>
          </a:p>
        </p:txBody>
      </p:sp>
      <p:sp>
        <p:nvSpPr>
          <p:cNvPr id="5" name="Footer Placeholder 4"/>
          <p:cNvSpPr>
            <a:spLocks noGrp="1"/>
          </p:cNvSpPr>
          <p:nvPr>
            <p:ph type="ftr" sz="quarter" idx="11"/>
          </p:nvPr>
        </p:nvSpPr>
        <p:spPr/>
        <p:txBody>
          <a:bodyPr/>
          <a:lstStyle/>
          <a:p>
            <a:r>
              <a:rPr lang="fr-FR"/>
              <a:t>Chapter 8 : IO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5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D157D4B-3E2B-4EB9-BB56-8B310E9A7AFC}" type="datetime1">
              <a:rPr lang="fr-FR" smtClean="0"/>
              <a:t>29/06/2023</a:t>
            </a:fld>
            <a:endParaRPr lang="fr-FR"/>
          </a:p>
        </p:txBody>
      </p:sp>
      <p:sp>
        <p:nvSpPr>
          <p:cNvPr id="6" name="Footer Placeholder 5"/>
          <p:cNvSpPr>
            <a:spLocks noGrp="1"/>
          </p:cNvSpPr>
          <p:nvPr>
            <p:ph type="ftr" sz="quarter" idx="11"/>
          </p:nvPr>
        </p:nvSpPr>
        <p:spPr/>
        <p:txBody>
          <a:bodyPr/>
          <a:lstStyle/>
          <a:p>
            <a:r>
              <a:rPr lang="fr-FR"/>
              <a:t>Chapter 8 : IO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124624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E6134CE-7F6E-4D8B-8366-387647BEE4E4}" type="datetime1">
              <a:rPr lang="fr-FR" smtClean="0"/>
              <a:t>29/06/2023</a:t>
            </a:fld>
            <a:endParaRPr lang="fr-FR"/>
          </a:p>
        </p:txBody>
      </p:sp>
      <p:sp>
        <p:nvSpPr>
          <p:cNvPr id="8" name="Footer Placeholder 7"/>
          <p:cNvSpPr>
            <a:spLocks noGrp="1"/>
          </p:cNvSpPr>
          <p:nvPr>
            <p:ph type="ftr" sz="quarter" idx="11"/>
          </p:nvPr>
        </p:nvSpPr>
        <p:spPr/>
        <p:txBody>
          <a:bodyPr/>
          <a:lstStyle/>
          <a:p>
            <a:r>
              <a:rPr lang="fr-FR"/>
              <a:t>Chapter 8 : IO                                              Dr Mohamed Amine Mezghich</a:t>
            </a:r>
          </a:p>
        </p:txBody>
      </p:sp>
      <p:sp>
        <p:nvSpPr>
          <p:cNvPr id="9" name="Slide Number Placeholder 8"/>
          <p:cNvSpPr>
            <a:spLocks noGrp="1"/>
          </p:cNvSpPr>
          <p:nvPr>
            <p:ph type="sldNum" sz="quarter" idx="12"/>
          </p:nvPr>
        </p:nvSpPr>
        <p:spPr/>
        <p:txBody>
          <a:bodyPr/>
          <a:lstStyle/>
          <a:p>
            <a:fld id="{4A5BDE94-4727-4585-B07D-29C32A2ADF6D}" type="slidenum">
              <a:rPr lang="fr-FR" smtClean="0"/>
              <a:t>‹#›</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37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52CE18E-3A7E-476B-B2F3-5B7264C5ED4F}" type="datetime1">
              <a:rPr lang="fr-FR" smtClean="0"/>
              <a:t>29/06/2023</a:t>
            </a:fld>
            <a:endParaRPr lang="fr-FR"/>
          </a:p>
        </p:txBody>
      </p:sp>
      <p:sp>
        <p:nvSpPr>
          <p:cNvPr id="4" name="Footer Placeholder 3"/>
          <p:cNvSpPr>
            <a:spLocks noGrp="1"/>
          </p:cNvSpPr>
          <p:nvPr>
            <p:ph type="ftr" sz="quarter" idx="11"/>
          </p:nvPr>
        </p:nvSpPr>
        <p:spPr/>
        <p:txBody>
          <a:bodyPr/>
          <a:lstStyle/>
          <a:p>
            <a:r>
              <a:rPr lang="fr-FR"/>
              <a:t>Chapter 8 : IO                                              Dr Mohamed Amine Mezghich</a:t>
            </a:r>
          </a:p>
        </p:txBody>
      </p:sp>
      <p:sp>
        <p:nvSpPr>
          <p:cNvPr id="5" name="Slide Number Placeholder 4"/>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9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89E1A-F948-4050-8F94-C192D1A0DF98}" type="datetime1">
              <a:rPr lang="fr-FR" smtClean="0"/>
              <a:t>29/06/2023</a:t>
            </a:fld>
            <a:endParaRPr lang="fr-FR"/>
          </a:p>
        </p:txBody>
      </p:sp>
      <p:sp>
        <p:nvSpPr>
          <p:cNvPr id="3" name="Footer Placeholder 2"/>
          <p:cNvSpPr>
            <a:spLocks noGrp="1"/>
          </p:cNvSpPr>
          <p:nvPr>
            <p:ph type="ftr" sz="quarter" idx="11"/>
          </p:nvPr>
        </p:nvSpPr>
        <p:spPr/>
        <p:txBody>
          <a:bodyPr/>
          <a:lstStyle/>
          <a:p>
            <a:r>
              <a:rPr lang="fr-FR"/>
              <a:t>Chapter 8 : IO                                              Dr Mohamed Amine Mezghich</a:t>
            </a:r>
          </a:p>
        </p:txBody>
      </p:sp>
      <p:sp>
        <p:nvSpPr>
          <p:cNvPr id="4" name="Slide Number Placeholder 3"/>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4589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FD851F8-B742-457D-80E3-A0B252B96CFB}" type="datetime1">
              <a:rPr lang="fr-FR" smtClean="0"/>
              <a:t>29/06/2023</a:t>
            </a:fld>
            <a:endParaRPr lang="fr-FR"/>
          </a:p>
        </p:txBody>
      </p:sp>
      <p:sp>
        <p:nvSpPr>
          <p:cNvPr id="6" name="Footer Placeholder 5"/>
          <p:cNvSpPr>
            <a:spLocks noGrp="1"/>
          </p:cNvSpPr>
          <p:nvPr>
            <p:ph type="ftr" sz="quarter" idx="11"/>
          </p:nvPr>
        </p:nvSpPr>
        <p:spPr/>
        <p:txBody>
          <a:bodyPr/>
          <a:lstStyle/>
          <a:p>
            <a:r>
              <a:rPr lang="fr-FR"/>
              <a:t>Chapter 8 : IO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2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7830FAE-CD00-4E51-A830-76056DF747DE}" type="datetime1">
              <a:rPr lang="fr-FR" smtClean="0"/>
              <a:t>29/06/2023</a:t>
            </a:fld>
            <a:endParaRPr lang="fr-FR"/>
          </a:p>
        </p:txBody>
      </p:sp>
      <p:sp>
        <p:nvSpPr>
          <p:cNvPr id="6" name="Footer Placeholder 5"/>
          <p:cNvSpPr>
            <a:spLocks noGrp="1"/>
          </p:cNvSpPr>
          <p:nvPr>
            <p:ph type="ftr" sz="quarter" idx="11"/>
          </p:nvPr>
        </p:nvSpPr>
        <p:spPr/>
        <p:txBody>
          <a:bodyPr/>
          <a:lstStyle/>
          <a:p>
            <a:r>
              <a:rPr lang="fr-FR"/>
              <a:t>Chapter 8 : IO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2720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D7B747-F1C7-474D-A090-9F6F765B80FB}" type="datetime1">
              <a:rPr lang="fr-FR" smtClean="0"/>
              <a:t>29/06/2023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r-FR"/>
              <a:t>Chapter 8 : IO                                              Dr Mohamed Amine Mezghich</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BDE94-4727-4585-B07D-29C32A2ADF6D}" type="slidenum">
              <a:rPr lang="fr-FR" smtClean="0"/>
              <a:t>‹#›</a:t>
            </a:fld>
            <a:endParaRPr lang="fr-FR"/>
          </a:p>
        </p:txBody>
      </p:sp>
    </p:spTree>
    <p:extLst>
      <p:ext uri="{BB962C8B-B14F-4D97-AF65-F5344CB8AC3E}">
        <p14:creationId xmlns:p14="http://schemas.microsoft.com/office/powerpoint/2010/main" val="102939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xmlns="" id="{70F493D8-25D9-42C1-BC5D-B2A856B087DC}"/>
              </a:ext>
            </a:extLst>
          </p:cNvPr>
          <p:cNvSpPr>
            <a:spLocks noGrp="1"/>
          </p:cNvSpPr>
          <p:nvPr>
            <p:ph type="ctrTitle"/>
          </p:nvPr>
        </p:nvSpPr>
        <p:spPr>
          <a:xfrm>
            <a:off x="2692398" y="1871131"/>
            <a:ext cx="6815669" cy="1515533"/>
          </a:xfrm>
        </p:spPr>
        <p:txBody>
          <a:bodyPr/>
          <a:lstStyle/>
          <a:p>
            <a:r>
              <a:rPr lang="fr-FR" b="1" dirty="0"/>
              <a:t>OCP 11 [1Z0-819]</a:t>
            </a:r>
            <a:endParaRPr lang="fr-FR" dirty="0"/>
          </a:p>
        </p:txBody>
      </p:sp>
      <p:sp>
        <p:nvSpPr>
          <p:cNvPr id="10" name="Sous-titre 2">
            <a:extLst>
              <a:ext uri="{FF2B5EF4-FFF2-40B4-BE49-F238E27FC236}">
                <a16:creationId xmlns:a16="http://schemas.microsoft.com/office/drawing/2014/main" xmlns="" id="{9DAFA37F-4EBA-467D-B224-67E19C6EF45C}"/>
              </a:ext>
            </a:extLst>
          </p:cNvPr>
          <p:cNvSpPr>
            <a:spLocks noGrp="1"/>
          </p:cNvSpPr>
          <p:nvPr>
            <p:ph type="subTitle" idx="1"/>
          </p:nvPr>
        </p:nvSpPr>
        <p:spPr>
          <a:xfrm>
            <a:off x="2692398" y="3657597"/>
            <a:ext cx="6815669" cy="1320802"/>
          </a:xfrm>
        </p:spPr>
        <p:txBody>
          <a:bodyPr>
            <a:normAutofit lnSpcReduction="10000"/>
          </a:bodyPr>
          <a:lstStyle/>
          <a:p>
            <a:r>
              <a:rPr lang="fr-FR" dirty="0"/>
              <a:t>Dr.-</a:t>
            </a:r>
            <a:r>
              <a:rPr lang="fr-FR" dirty="0" err="1"/>
              <a:t>Ing</a:t>
            </a:r>
            <a:r>
              <a:rPr lang="fr-FR" dirty="0"/>
              <a:t> Mohamed Amine </a:t>
            </a:r>
            <a:r>
              <a:rPr lang="fr-FR" dirty="0" err="1"/>
              <a:t>Mezghich</a:t>
            </a:r>
            <a:endParaRPr lang="fr-FR" dirty="0"/>
          </a:p>
          <a:p>
            <a:r>
              <a:rPr lang="fr-FR" dirty="0" err="1"/>
              <a:t>Associate</a:t>
            </a:r>
            <a:r>
              <a:rPr lang="fr-FR" dirty="0"/>
              <a:t> </a:t>
            </a:r>
            <a:r>
              <a:rPr lang="fr-FR" dirty="0" err="1"/>
              <a:t>Professor</a:t>
            </a:r>
            <a:r>
              <a:rPr lang="fr-FR" dirty="0"/>
              <a:t> </a:t>
            </a:r>
            <a:r>
              <a:rPr lang="fr-FR" dirty="0" err="1"/>
              <a:t>at</a:t>
            </a:r>
            <a:r>
              <a:rPr lang="fr-FR" dirty="0"/>
              <a:t> ENSI, CEO of Smart IT Partner</a:t>
            </a:r>
          </a:p>
          <a:p>
            <a:r>
              <a:rPr lang="fr-FR" dirty="0"/>
              <a:t>JAVA/J2EE </a:t>
            </a:r>
            <a:r>
              <a:rPr lang="fr-FR" dirty="0" err="1"/>
              <a:t>Certified</a:t>
            </a:r>
            <a:r>
              <a:rPr lang="fr-FR" dirty="0"/>
              <a:t> Trainer</a:t>
            </a:r>
          </a:p>
          <a:p>
            <a:endParaRPr lang="fr-FR" dirty="0"/>
          </a:p>
        </p:txBody>
      </p:sp>
      <p:pic>
        <p:nvPicPr>
          <p:cNvPr id="12" name="Picture 4" descr="RÃ©sultat de recherche d'images pour &quot;java&quot;">
            <a:extLst>
              <a:ext uri="{FF2B5EF4-FFF2-40B4-BE49-F238E27FC236}">
                <a16:creationId xmlns:a16="http://schemas.microsoft.com/office/drawing/2014/main" xmlns="" id="{955A2979-8DEF-4381-90BC-83921F7316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391508" cy="136481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xmlns="" id="{E3033EFD-E273-4547-8D6D-432D4A226A22}"/>
              </a:ext>
            </a:extLst>
          </p:cNvPr>
          <p:cNvSpPr txBox="1"/>
          <p:nvPr/>
        </p:nvSpPr>
        <p:spPr>
          <a:xfrm>
            <a:off x="4079419" y="5925189"/>
            <a:ext cx="3779240" cy="646331"/>
          </a:xfrm>
          <a:prstGeom prst="rect">
            <a:avLst/>
          </a:prstGeom>
          <a:noFill/>
        </p:spPr>
        <p:txBody>
          <a:bodyPr wrap="none" rtlCol="0">
            <a:spAutoFit/>
          </a:bodyPr>
          <a:lstStyle/>
          <a:p>
            <a:pPr algn="ctr"/>
            <a:r>
              <a:rPr lang="fr-FR" b="1" dirty="0"/>
              <a:t>ma.mezghich@smart-it-partner.com</a:t>
            </a:r>
          </a:p>
          <a:p>
            <a:pPr algn="ctr"/>
            <a:r>
              <a:rPr lang="fr-FR" b="1" dirty="0"/>
              <a:t>amine.mezghich@ensi-uma.tn</a:t>
            </a:r>
          </a:p>
        </p:txBody>
      </p:sp>
      <p:sp>
        <p:nvSpPr>
          <p:cNvPr id="2" name="Espace réservé de la date 1">
            <a:extLst>
              <a:ext uri="{FF2B5EF4-FFF2-40B4-BE49-F238E27FC236}">
                <a16:creationId xmlns:a16="http://schemas.microsoft.com/office/drawing/2014/main" xmlns="" id="{EC6F6389-73F8-43F6-91DA-A4578AE9653C}"/>
              </a:ext>
            </a:extLst>
          </p:cNvPr>
          <p:cNvSpPr>
            <a:spLocks noGrp="1"/>
          </p:cNvSpPr>
          <p:nvPr>
            <p:ph type="dt" sz="half" idx="10"/>
          </p:nvPr>
        </p:nvSpPr>
        <p:spPr/>
        <p:txBody>
          <a:bodyPr/>
          <a:lstStyle/>
          <a:p>
            <a:fld id="{41885943-B5D2-4EEE-9106-2E1CC91D8738}" type="datetime1">
              <a:rPr lang="fr-FR" smtClean="0"/>
              <a:t>29/06/2023</a:t>
            </a:fld>
            <a:endParaRPr lang="fr-FR"/>
          </a:p>
        </p:txBody>
      </p:sp>
      <p:sp>
        <p:nvSpPr>
          <p:cNvPr id="3" name="Espace réservé du pied de page 2">
            <a:extLst>
              <a:ext uri="{FF2B5EF4-FFF2-40B4-BE49-F238E27FC236}">
                <a16:creationId xmlns:a16="http://schemas.microsoft.com/office/drawing/2014/main" xmlns="" id="{911D857D-AD5E-4C4C-8CA6-5CF1C777CB04}"/>
              </a:ext>
            </a:extLst>
          </p:cNvPr>
          <p:cNvSpPr>
            <a:spLocks noGrp="1"/>
          </p:cNvSpPr>
          <p:nvPr>
            <p:ph type="ftr" sz="quarter" idx="11"/>
          </p:nvPr>
        </p:nvSpPr>
        <p:spPr/>
        <p:txBody>
          <a:bodyPr/>
          <a:lstStyle/>
          <a:p>
            <a:r>
              <a:rPr lang="fr-FR"/>
              <a:t>Chapter 8 : IO                                              Dr Mohamed Amine Mezghich</a:t>
            </a:r>
          </a:p>
        </p:txBody>
      </p:sp>
      <p:sp>
        <p:nvSpPr>
          <p:cNvPr id="4" name="Espace réservé du numéro de diapositive 3">
            <a:extLst>
              <a:ext uri="{FF2B5EF4-FFF2-40B4-BE49-F238E27FC236}">
                <a16:creationId xmlns:a16="http://schemas.microsoft.com/office/drawing/2014/main" xmlns="" id="{20393D92-943C-44DA-9F8E-B498BD005D63}"/>
              </a:ext>
            </a:extLst>
          </p:cNvPr>
          <p:cNvSpPr>
            <a:spLocks noGrp="1"/>
          </p:cNvSpPr>
          <p:nvPr>
            <p:ph type="sldNum" sz="quarter" idx="12"/>
          </p:nvPr>
        </p:nvSpPr>
        <p:spPr/>
        <p:txBody>
          <a:bodyPr/>
          <a:lstStyle/>
          <a:p>
            <a:fld id="{4A5BDE94-4727-4585-B07D-29C32A2ADF6D}" type="slidenum">
              <a:rPr lang="fr-FR" smtClean="0"/>
              <a:t>1</a:t>
            </a:fld>
            <a:endParaRPr lang="fr-FR"/>
          </a:p>
        </p:txBody>
      </p:sp>
      <p:pic>
        <p:nvPicPr>
          <p:cNvPr id="14" name="Picture 2" descr="Oracle Certified Professional: Java 11 Developer (Part 2)">
            <a:extLst>
              <a:ext uri="{FF2B5EF4-FFF2-40B4-BE49-F238E27FC236}">
                <a16:creationId xmlns="" xmlns:a16="http://schemas.microsoft.com/office/drawing/2014/main" id="{1339C99B-CF49-4EC4-AFC2-DC9B1A58F9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6987" y="6118"/>
            <a:ext cx="1865013" cy="186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84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algn="just"/>
            <a:r>
              <a:rPr lang="fr-FR" b="1" dirty="0">
                <a:solidFill>
                  <a:srgbClr val="FF0000"/>
                </a:solidFill>
              </a:rPr>
              <a:t>1.3 ) </a:t>
            </a:r>
            <a:r>
              <a:rPr lang="fr-FR" b="1" dirty="0" err="1">
                <a:solidFill>
                  <a:srgbClr val="FF0000"/>
                </a:solidFill>
              </a:rPr>
              <a:t>Creating</a:t>
            </a:r>
            <a:r>
              <a:rPr lang="fr-FR" b="1" dirty="0">
                <a:solidFill>
                  <a:srgbClr val="FF0000"/>
                </a:solidFill>
              </a:rPr>
              <a:t> a File Object</a:t>
            </a:r>
            <a:r>
              <a:rPr lang="fr-FR" dirty="0">
                <a:solidFill>
                  <a:srgbClr val="FF0000"/>
                </a:solidFill>
              </a:rPr>
              <a:t> </a:t>
            </a:r>
          </a:p>
          <a:p>
            <a:pPr marL="0" indent="0" algn="just">
              <a:buNone/>
            </a:pPr>
            <a:r>
              <a:rPr lang="en-US" dirty="0"/>
              <a:t>Different operating systems vary in their format of path names. For example, Unix based systems use the forward slash / for paths, whereas Windows-based systems use the backslash \ character. That said, many programming languages and file systems support both types of slashes when writing path statements. For convenience, Java offers </a:t>
            </a:r>
            <a:r>
              <a:rPr lang="en-US" b="1" dirty="0"/>
              <a:t>two options to retrieve the local separator character</a:t>
            </a:r>
            <a:r>
              <a:rPr lang="en-US" dirty="0"/>
              <a:t>: a </a:t>
            </a:r>
            <a:r>
              <a:rPr lang="en-US" b="1" dirty="0">
                <a:solidFill>
                  <a:srgbClr val="FF0000"/>
                </a:solidFill>
              </a:rPr>
              <a:t>system property </a:t>
            </a:r>
            <a:r>
              <a:rPr lang="en-US" dirty="0"/>
              <a:t>and a </a:t>
            </a:r>
            <a:r>
              <a:rPr lang="en-US" b="1" dirty="0">
                <a:solidFill>
                  <a:srgbClr val="FF0000"/>
                </a:solidFill>
              </a:rPr>
              <a:t>static variable</a:t>
            </a:r>
            <a:r>
              <a:rPr lang="en-US" dirty="0"/>
              <a:t> defined in the File class. Both of the following examples will output</a:t>
            </a:r>
            <a:br>
              <a:rPr lang="en-US" dirty="0"/>
            </a:br>
            <a:r>
              <a:rPr lang="en-US" dirty="0"/>
              <a:t>the separator character:</a:t>
            </a:r>
          </a:p>
          <a:p>
            <a:pPr marL="0" indent="0">
              <a:buNone/>
            </a:pPr>
            <a:r>
              <a:rPr lang="fr-FR" dirty="0" err="1">
                <a:solidFill>
                  <a:srgbClr val="FF0000"/>
                </a:solidFill>
              </a:rPr>
              <a:t>System.out.println</a:t>
            </a:r>
            <a:r>
              <a:rPr lang="fr-FR" dirty="0">
                <a:solidFill>
                  <a:srgbClr val="FF0000"/>
                </a:solidFill>
              </a:rPr>
              <a:t>(</a:t>
            </a:r>
            <a:r>
              <a:rPr lang="fr-FR" dirty="0" err="1">
                <a:solidFill>
                  <a:srgbClr val="FF0000"/>
                </a:solidFill>
              </a:rPr>
              <a:t>System.getProperty</a:t>
            </a:r>
            <a:r>
              <a:rPr lang="fr-FR" dirty="0">
                <a:solidFill>
                  <a:srgbClr val="FF0000"/>
                </a:solidFill>
              </a:rPr>
              <a:t>("</a:t>
            </a:r>
            <a:r>
              <a:rPr lang="fr-FR" dirty="0" err="1">
                <a:solidFill>
                  <a:srgbClr val="FF0000"/>
                </a:solidFill>
              </a:rPr>
              <a:t>file.separator</a:t>
            </a:r>
            <a:r>
              <a:rPr lang="fr-FR" dirty="0">
                <a:solidFill>
                  <a:srgbClr val="FF0000"/>
                </a:solidFill>
              </a:rPr>
              <a:t>"));</a:t>
            </a:r>
          </a:p>
          <a:p>
            <a:pPr marL="0" indent="0">
              <a:buNone/>
            </a:pPr>
            <a:r>
              <a:rPr lang="fr-FR" dirty="0" err="1">
                <a:solidFill>
                  <a:srgbClr val="FF0000"/>
                </a:solidFill>
              </a:rPr>
              <a:t>System.out.println</a:t>
            </a:r>
            <a:r>
              <a:rPr lang="fr-FR" dirty="0">
                <a:solidFill>
                  <a:srgbClr val="FF0000"/>
                </a:solidFill>
              </a:rPr>
              <a:t>(</a:t>
            </a:r>
            <a:r>
              <a:rPr lang="fr-FR" dirty="0" err="1">
                <a:solidFill>
                  <a:srgbClr val="FF0000"/>
                </a:solidFill>
              </a:rPr>
              <a:t>java.io.File.separator</a:t>
            </a:r>
            <a:r>
              <a:rPr lang="fr-FR" dirty="0">
                <a:solidFill>
                  <a:srgbClr val="FF0000"/>
                </a:solidFill>
              </a:rPr>
              <a:t>); </a:t>
            </a:r>
            <a:r>
              <a:rPr lang="en-US" dirty="0"/>
              <a:t/>
            </a:r>
            <a:br>
              <a:rPr lang="en-US" dirty="0"/>
            </a:br>
            <a:endParaRPr lang="fr-FR" dirty="0"/>
          </a:p>
        </p:txBody>
      </p:sp>
      <p:sp>
        <p:nvSpPr>
          <p:cNvPr id="4" name="Espace réservé de la date 3">
            <a:extLst>
              <a:ext uri="{FF2B5EF4-FFF2-40B4-BE49-F238E27FC236}">
                <a16:creationId xmlns:a16="http://schemas.microsoft.com/office/drawing/2014/main" xmlns="" id="{DEB1892C-AC62-4E08-831A-5EA22695F30B}"/>
              </a:ext>
            </a:extLst>
          </p:cNvPr>
          <p:cNvSpPr>
            <a:spLocks noGrp="1"/>
          </p:cNvSpPr>
          <p:nvPr>
            <p:ph type="dt" sz="half" idx="10"/>
          </p:nvPr>
        </p:nvSpPr>
        <p:spPr/>
        <p:txBody>
          <a:bodyPr/>
          <a:lstStyle/>
          <a:p>
            <a:fld id="{11F7DB83-172A-431C-817D-1AC1DE04D86C}" type="datetime1">
              <a:rPr lang="fr-FR" smtClean="0"/>
              <a:t>29/06/2023</a:t>
            </a:fld>
            <a:endParaRPr lang="fr-FR"/>
          </a:p>
        </p:txBody>
      </p:sp>
      <p:sp>
        <p:nvSpPr>
          <p:cNvPr id="5" name="Espace réservé du pied de page 4">
            <a:extLst>
              <a:ext uri="{FF2B5EF4-FFF2-40B4-BE49-F238E27FC236}">
                <a16:creationId xmlns:a16="http://schemas.microsoft.com/office/drawing/2014/main" xmlns="" id="{9DCAAA0A-A447-4FCE-8548-C7F3EDA79CC7}"/>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E5B2F7AD-A869-4DA5-83BA-03F062F86098}"/>
              </a:ext>
            </a:extLst>
          </p:cNvPr>
          <p:cNvSpPr>
            <a:spLocks noGrp="1"/>
          </p:cNvSpPr>
          <p:nvPr>
            <p:ph type="sldNum" sz="quarter" idx="12"/>
          </p:nvPr>
        </p:nvSpPr>
        <p:spPr/>
        <p:txBody>
          <a:bodyPr/>
          <a:lstStyle/>
          <a:p>
            <a:fld id="{4A5BDE94-4727-4585-B07D-29C32A2ADF6D}" type="slidenum">
              <a:rPr lang="fr-FR" smtClean="0"/>
              <a:t>10</a:t>
            </a:fld>
            <a:endParaRPr lang="fr-FR"/>
          </a:p>
        </p:txBody>
      </p:sp>
    </p:spTree>
    <p:extLst>
      <p:ext uri="{BB962C8B-B14F-4D97-AF65-F5344CB8AC3E}">
        <p14:creationId xmlns:p14="http://schemas.microsoft.com/office/powerpoint/2010/main" val="203858689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3-9) </a:t>
            </a:r>
            <a:r>
              <a:rPr lang="fr-FR" b="1" dirty="0" err="1">
                <a:solidFill>
                  <a:srgbClr val="FF0000"/>
                </a:solidFill>
              </a:rPr>
              <a:t>Review</a:t>
            </a:r>
            <a:r>
              <a:rPr lang="fr-FR" b="1" dirty="0">
                <a:solidFill>
                  <a:srgbClr val="FF0000"/>
                </a:solidFill>
              </a:rPr>
              <a:t> of Stream Classes</a:t>
            </a:r>
            <a:r>
              <a:rPr lang="fr-FR" dirty="0">
                <a:solidFill>
                  <a:srgbClr val="FF0000"/>
                </a:solidFill>
              </a:rPr>
              <a:t> </a:t>
            </a:r>
            <a:r>
              <a:rPr lang="fr-FR" dirty="0"/>
              <a:t/>
            </a:r>
            <a:br>
              <a:rPr lang="fr-FR" dirty="0"/>
            </a:br>
            <a:endParaRPr lang="fr-FR" dirty="0"/>
          </a:p>
          <a:p>
            <a:pPr marL="0" indent="0">
              <a:buNone/>
            </a:pPr>
            <a:r>
              <a:rPr lang="en-US" dirty="0"/>
              <a:t>We conclude this part of the chapter with Figure 8.3, which shows the various java.</a:t>
            </a:r>
            <a:br>
              <a:rPr lang="en-US" dirty="0"/>
            </a:br>
            <a:r>
              <a:rPr lang="en-US" dirty="0" err="1"/>
              <a:t>io</a:t>
            </a:r>
            <a:r>
              <a:rPr lang="en-US" dirty="0"/>
              <a:t> stream classes that we have discussed and how they are related to one another via</a:t>
            </a:r>
            <a:br>
              <a:rPr lang="en-US" dirty="0"/>
            </a:br>
            <a:r>
              <a:rPr lang="en-US" dirty="0"/>
              <a:t>inheritance. </a:t>
            </a:r>
            <a:r>
              <a:rPr lang="en-US" dirty="0">
                <a:solidFill>
                  <a:srgbClr val="FF0000"/>
                </a:solidFill>
              </a:rPr>
              <a:t>The classes on the left side of the diagram are the abstract parent classes</a:t>
            </a:r>
            <a:r>
              <a:rPr lang="en-US" dirty="0"/>
              <a:t>. </a:t>
            </a:r>
            <a:r>
              <a:rPr lang="en-US" dirty="0">
                <a:solidFill>
                  <a:srgbClr val="0070C0"/>
                </a:solidFill>
              </a:rPr>
              <a:t>The classes on the right side with dotted borders are low-level streams</a:t>
            </a:r>
            <a:r>
              <a:rPr lang="en-US" dirty="0"/>
              <a:t>, and the ones with </a:t>
            </a:r>
            <a:r>
              <a:rPr lang="en-US" dirty="0">
                <a:solidFill>
                  <a:srgbClr val="7030A0"/>
                </a:solidFill>
              </a:rPr>
              <a:t>solid borders are high-level streams.</a:t>
            </a:r>
            <a:r>
              <a:rPr lang="en-US" dirty="0"/>
              <a:t> Note that this diagram does not include all java.io stream classes, just the ones with which you should be familiar for the exam. </a:t>
            </a:r>
            <a:endParaRPr lang="en-US" b="1" dirty="0">
              <a:solidFill>
                <a:srgbClr val="0070C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100</a:t>
            </a:fld>
            <a:endParaRPr lang="fr-FR"/>
          </a:p>
        </p:txBody>
      </p:sp>
    </p:spTree>
    <p:extLst>
      <p:ext uri="{BB962C8B-B14F-4D97-AF65-F5344CB8AC3E}">
        <p14:creationId xmlns:p14="http://schemas.microsoft.com/office/powerpoint/2010/main" val="2377968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3-9) </a:t>
            </a:r>
            <a:r>
              <a:rPr lang="fr-FR" b="1" dirty="0" err="1">
                <a:solidFill>
                  <a:srgbClr val="FF0000"/>
                </a:solidFill>
              </a:rPr>
              <a:t>Review</a:t>
            </a:r>
            <a:r>
              <a:rPr lang="fr-FR" b="1" dirty="0">
                <a:solidFill>
                  <a:srgbClr val="FF0000"/>
                </a:solidFill>
              </a:rPr>
              <a:t> of Stream Classes</a:t>
            </a:r>
            <a:r>
              <a:rPr lang="fr-FR" dirty="0">
                <a:solidFill>
                  <a:srgbClr val="FF0000"/>
                </a:solidFill>
              </a:rPr>
              <a:t> </a:t>
            </a:r>
            <a:r>
              <a:rPr lang="fr-FR" dirty="0"/>
              <a:t/>
            </a:r>
            <a:br>
              <a:rPr lang="fr-FR"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101</a:t>
            </a:fld>
            <a:endParaRPr lang="fr-FR"/>
          </a:p>
        </p:txBody>
      </p:sp>
      <p:pic>
        <p:nvPicPr>
          <p:cNvPr id="7" name="Image 6">
            <a:extLst>
              <a:ext uri="{FF2B5EF4-FFF2-40B4-BE49-F238E27FC236}">
                <a16:creationId xmlns:a16="http://schemas.microsoft.com/office/drawing/2014/main" xmlns="" id="{649CAEC2-F651-469C-9C68-E99055229EFD}"/>
              </a:ext>
            </a:extLst>
          </p:cNvPr>
          <p:cNvPicPr>
            <a:picLocks noChangeAspect="1"/>
          </p:cNvPicPr>
          <p:nvPr/>
        </p:nvPicPr>
        <p:blipFill>
          <a:blip r:embed="rId3"/>
          <a:stretch>
            <a:fillRect/>
          </a:stretch>
        </p:blipFill>
        <p:spPr>
          <a:xfrm>
            <a:off x="1924276" y="1408643"/>
            <a:ext cx="8429625" cy="4467225"/>
          </a:xfrm>
          <a:prstGeom prst="rect">
            <a:avLst/>
          </a:prstGeom>
        </p:spPr>
      </p:pic>
    </p:spTree>
    <p:extLst>
      <p:ext uri="{BB962C8B-B14F-4D97-AF65-F5344CB8AC3E}">
        <p14:creationId xmlns:p14="http://schemas.microsoft.com/office/powerpoint/2010/main" val="30850696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3-9) </a:t>
            </a:r>
            <a:r>
              <a:rPr lang="fr-FR" b="1" dirty="0" err="1">
                <a:solidFill>
                  <a:srgbClr val="FF0000"/>
                </a:solidFill>
              </a:rPr>
              <a:t>Review</a:t>
            </a:r>
            <a:r>
              <a:rPr lang="fr-FR" b="1" dirty="0">
                <a:solidFill>
                  <a:srgbClr val="FF0000"/>
                </a:solidFill>
              </a:rPr>
              <a:t> of Stream Classes</a:t>
            </a:r>
            <a:r>
              <a:rPr lang="fr-FR" dirty="0">
                <a:solidFill>
                  <a:srgbClr val="FF0000"/>
                </a:solidFill>
              </a:rPr>
              <a:t> </a:t>
            </a:r>
            <a:r>
              <a:rPr lang="fr-FR" dirty="0"/>
              <a:t/>
            </a:r>
            <a:br>
              <a:rPr lang="fr-FR"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102</a:t>
            </a:fld>
            <a:endParaRPr lang="fr-FR"/>
          </a:p>
        </p:txBody>
      </p:sp>
      <p:pic>
        <p:nvPicPr>
          <p:cNvPr id="8" name="Image 7">
            <a:extLst>
              <a:ext uri="{FF2B5EF4-FFF2-40B4-BE49-F238E27FC236}">
                <a16:creationId xmlns:a16="http://schemas.microsoft.com/office/drawing/2014/main" xmlns="" id="{2F66EA26-DA8A-4DFE-AADC-8E881B9EE51E}"/>
              </a:ext>
            </a:extLst>
          </p:cNvPr>
          <p:cNvPicPr>
            <a:picLocks noChangeAspect="1"/>
          </p:cNvPicPr>
          <p:nvPr/>
        </p:nvPicPr>
        <p:blipFill>
          <a:blip r:embed="rId3"/>
          <a:stretch>
            <a:fillRect/>
          </a:stretch>
        </p:blipFill>
        <p:spPr>
          <a:xfrm>
            <a:off x="2143125" y="1038225"/>
            <a:ext cx="7905750" cy="4781550"/>
          </a:xfrm>
          <a:prstGeom prst="rect">
            <a:avLst/>
          </a:prstGeom>
        </p:spPr>
      </p:pic>
    </p:spTree>
    <p:extLst>
      <p:ext uri="{BB962C8B-B14F-4D97-AF65-F5344CB8AC3E}">
        <p14:creationId xmlns:p14="http://schemas.microsoft.com/office/powerpoint/2010/main" val="22943012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marL="0" indent="0">
              <a:buNone/>
            </a:pPr>
            <a:r>
              <a:rPr lang="fr-FR" b="1" dirty="0">
                <a:solidFill>
                  <a:srgbClr val="FF0000"/>
                </a:solidFill>
              </a:rPr>
              <a:t>3-10) </a:t>
            </a:r>
            <a:r>
              <a:rPr lang="en-US" b="1" dirty="0">
                <a:solidFill>
                  <a:srgbClr val="FF0000"/>
                </a:solidFill>
              </a:rPr>
              <a:t>Other Stream Classes</a:t>
            </a:r>
            <a:r>
              <a:rPr lang="en-US" b="1" dirty="0"/>
              <a:t/>
            </a:r>
            <a:br>
              <a:rPr lang="en-US" b="1" dirty="0"/>
            </a:br>
            <a:endParaRPr lang="en-US" b="1" dirty="0"/>
          </a:p>
          <a:p>
            <a:pPr marL="0" indent="0">
              <a:buNone/>
            </a:pPr>
            <a:r>
              <a:rPr lang="en-US" dirty="0"/>
              <a:t>The high-level </a:t>
            </a:r>
            <a:r>
              <a:rPr lang="en-US" dirty="0" err="1"/>
              <a:t>InputStreamReader</a:t>
            </a:r>
            <a:r>
              <a:rPr lang="en-US" dirty="0"/>
              <a:t> and </a:t>
            </a:r>
            <a:r>
              <a:rPr lang="en-US" dirty="0" err="1"/>
              <a:t>OutputStreamWriter</a:t>
            </a:r>
            <a:r>
              <a:rPr lang="en-US" dirty="0"/>
              <a:t> presented in Figure 8.3 are</a:t>
            </a:r>
            <a:br>
              <a:rPr lang="en-US" dirty="0"/>
            </a:br>
            <a:r>
              <a:rPr lang="en-US" b="1" dirty="0">
                <a:solidFill>
                  <a:srgbClr val="FF0000"/>
                </a:solidFill>
              </a:rPr>
              <a:t>out of scope for the exam </a:t>
            </a:r>
            <a:r>
              <a:rPr lang="en-US" dirty="0"/>
              <a:t>but useful in practice. The </a:t>
            </a:r>
            <a:r>
              <a:rPr lang="en-US" dirty="0" err="1"/>
              <a:t>InputStreamReader</a:t>
            </a:r>
            <a:r>
              <a:rPr lang="en-US" dirty="0"/>
              <a:t> class takes an</a:t>
            </a:r>
            <a:br>
              <a:rPr lang="en-US" dirty="0"/>
            </a:br>
            <a:r>
              <a:rPr lang="en-US" dirty="0" err="1"/>
              <a:t>InputStream</a:t>
            </a:r>
            <a:r>
              <a:rPr lang="en-US" dirty="0"/>
              <a:t> instance and returns a Reader object. Likewise, the </a:t>
            </a:r>
            <a:r>
              <a:rPr lang="en-US" dirty="0" err="1"/>
              <a:t>OutputStreamWriter</a:t>
            </a:r>
            <a:r>
              <a:rPr lang="en-US" dirty="0"/>
              <a:t> class</a:t>
            </a:r>
            <a:br>
              <a:rPr lang="en-US" dirty="0"/>
            </a:br>
            <a:r>
              <a:rPr lang="en-US" dirty="0"/>
              <a:t>takes an </a:t>
            </a:r>
            <a:r>
              <a:rPr lang="en-US" dirty="0" err="1"/>
              <a:t>OutputStream</a:t>
            </a:r>
            <a:r>
              <a:rPr lang="en-US" dirty="0"/>
              <a:t> instance and returns a Writer object. In this manner, these classes</a:t>
            </a:r>
            <a:br>
              <a:rPr lang="en-US" dirty="0"/>
            </a:br>
            <a:r>
              <a:rPr lang="en-US" dirty="0"/>
              <a:t>convert data between character and byte streams. These classes are also unique in that they</a:t>
            </a:r>
            <a:br>
              <a:rPr lang="en-US" dirty="0"/>
            </a:br>
            <a:r>
              <a:rPr lang="en-US" dirty="0"/>
              <a:t>are the only java.io stream classes to have both Stream and Reader/Writer in their name. </a:t>
            </a:r>
          </a:p>
          <a:p>
            <a:pPr marL="0" indent="0">
              <a:buNone/>
            </a:pPr>
            <a:r>
              <a:rPr lang="en-US" dirty="0"/>
              <a:t>The Filter classes are the superclass of all classes that filter or transform data. </a:t>
            </a:r>
            <a:r>
              <a:rPr lang="en-US" b="1" dirty="0">
                <a:solidFill>
                  <a:srgbClr val="FF0000"/>
                </a:solidFill>
              </a:rPr>
              <a:t>These classes will not be on the exam, though. </a:t>
            </a:r>
            <a:r>
              <a:rPr lang="en-US" dirty="0"/>
              <a:t/>
            </a:r>
            <a:br>
              <a:rPr lang="en-US"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103</a:t>
            </a:fld>
            <a:endParaRPr lang="fr-FR"/>
          </a:p>
        </p:txBody>
      </p:sp>
    </p:spTree>
    <p:extLst>
      <p:ext uri="{BB962C8B-B14F-4D97-AF65-F5344CB8AC3E}">
        <p14:creationId xmlns:p14="http://schemas.microsoft.com/office/powerpoint/2010/main" val="5215077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endParaRPr lang="en-US" dirty="0"/>
          </a:p>
          <a:p>
            <a:pPr marL="0" indent="0">
              <a:buNone/>
            </a:pPr>
            <a:r>
              <a:rPr lang="en-US" dirty="0"/>
              <a:t>The java.io API includes numerous classes for interacting with the user. For example, you</a:t>
            </a:r>
            <a:br>
              <a:rPr lang="en-US" dirty="0"/>
            </a:br>
            <a:r>
              <a:rPr lang="en-US" dirty="0"/>
              <a:t>might want to write an application that asks a user to log in and reads their login details.</a:t>
            </a:r>
            <a:br>
              <a:rPr lang="en-US" dirty="0"/>
            </a:br>
            <a:r>
              <a:rPr lang="en-US" dirty="0"/>
              <a:t>In this section, we present the final java.io class that we will be covering in this book, the</a:t>
            </a:r>
            <a:br>
              <a:rPr lang="en-US" dirty="0"/>
            </a:br>
            <a:r>
              <a:rPr lang="en-US" b="1" dirty="0" err="1"/>
              <a:t>java.io.Console</a:t>
            </a:r>
            <a:r>
              <a:rPr lang="en-US" b="1" dirty="0"/>
              <a:t> </a:t>
            </a:r>
            <a:r>
              <a:rPr lang="en-US" dirty="0"/>
              <a:t>class, or Console class for short.</a:t>
            </a:r>
            <a:br>
              <a:rPr lang="en-US" dirty="0"/>
            </a:br>
            <a:endParaRPr lang="en-US" dirty="0"/>
          </a:p>
          <a:p>
            <a:pPr marL="0" indent="0">
              <a:buNone/>
            </a:pPr>
            <a:r>
              <a:rPr lang="en-US" dirty="0"/>
              <a:t>The </a:t>
            </a:r>
            <a:r>
              <a:rPr lang="en-US" b="1" dirty="0">
                <a:solidFill>
                  <a:srgbClr val="FF0000"/>
                </a:solidFill>
              </a:rPr>
              <a:t>Console</a:t>
            </a:r>
            <a:r>
              <a:rPr lang="en-US" dirty="0"/>
              <a:t> class was introduced in Java 6 as a more evolved form of the </a:t>
            </a:r>
            <a:r>
              <a:rPr lang="en-US" b="1" dirty="0"/>
              <a:t>System.in</a:t>
            </a:r>
            <a:r>
              <a:rPr lang="en-US" dirty="0"/>
              <a:t/>
            </a:r>
            <a:br>
              <a:rPr lang="en-US" dirty="0"/>
            </a:br>
            <a:r>
              <a:rPr lang="en-US" dirty="0"/>
              <a:t>and </a:t>
            </a:r>
            <a:r>
              <a:rPr lang="en-US" b="1" dirty="0" err="1"/>
              <a:t>System.out</a:t>
            </a:r>
            <a:r>
              <a:rPr lang="en-US" b="1" dirty="0"/>
              <a:t> </a:t>
            </a:r>
            <a:r>
              <a:rPr lang="en-US" dirty="0"/>
              <a:t>stream classes. It is now the </a:t>
            </a:r>
            <a:r>
              <a:rPr lang="en-US" b="1" u="sng" dirty="0"/>
              <a:t>recommended technique for interacting for interacting</a:t>
            </a:r>
            <a:r>
              <a:rPr lang="en-US" dirty="0"/>
              <a:t> with and displaying information to the user in a text-based environment. </a:t>
            </a: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104</a:t>
            </a:fld>
            <a:endParaRPr lang="fr-FR"/>
          </a:p>
        </p:txBody>
      </p:sp>
    </p:spTree>
    <p:extLst>
      <p:ext uri="{BB962C8B-B14F-4D97-AF65-F5344CB8AC3E}">
        <p14:creationId xmlns:p14="http://schemas.microsoft.com/office/powerpoint/2010/main" val="42107498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b="1" dirty="0">
                <a:solidFill>
                  <a:srgbClr val="FF0000"/>
                </a:solidFill>
              </a:rPr>
              <a:t>4-1)The Old </a:t>
            </a:r>
            <a:r>
              <a:rPr lang="fr-FR" b="1" dirty="0" err="1">
                <a:solidFill>
                  <a:srgbClr val="FF0000"/>
                </a:solidFill>
              </a:rPr>
              <a:t>Way</a:t>
            </a:r>
            <a:r>
              <a:rPr lang="fr-FR" dirty="0">
                <a:solidFill>
                  <a:srgbClr val="FF0000"/>
                </a:solidFill>
              </a:rPr>
              <a:t> </a:t>
            </a:r>
            <a:r>
              <a:rPr lang="fr-FR" dirty="0"/>
              <a:t/>
            </a:r>
            <a:br>
              <a:rPr lang="fr-FR" dirty="0"/>
            </a:br>
            <a:endParaRPr lang="fr-FR" dirty="0"/>
          </a:p>
          <a:p>
            <a:pPr marL="0" indent="0">
              <a:buNone/>
            </a:pPr>
            <a:r>
              <a:rPr lang="en-US" dirty="0"/>
              <a:t>Before we delve into the Console class, let’s review the old way of obtaining text input from</a:t>
            </a:r>
            <a:br>
              <a:rPr lang="en-US" dirty="0"/>
            </a:br>
            <a:r>
              <a:rPr lang="en-US" dirty="0"/>
              <a:t>the user. Similar to how </a:t>
            </a:r>
            <a:r>
              <a:rPr lang="en-US" dirty="0" err="1"/>
              <a:t>System.out</a:t>
            </a:r>
            <a:r>
              <a:rPr lang="en-US" dirty="0"/>
              <a:t> returns a </a:t>
            </a:r>
            <a:r>
              <a:rPr lang="en-US" dirty="0" err="1"/>
              <a:t>PrintStream</a:t>
            </a:r>
            <a:r>
              <a:rPr lang="en-US" dirty="0"/>
              <a:t> and is used to output text data</a:t>
            </a:r>
            <a:br>
              <a:rPr lang="en-US" dirty="0"/>
            </a:br>
            <a:r>
              <a:rPr lang="en-US" dirty="0"/>
              <a:t>to the user, System.in returns an </a:t>
            </a:r>
            <a:r>
              <a:rPr lang="en-US" dirty="0" err="1"/>
              <a:t>InputStream</a:t>
            </a:r>
            <a:r>
              <a:rPr lang="en-US" dirty="0"/>
              <a:t> and is used to retrieve text input from the</a:t>
            </a:r>
            <a:br>
              <a:rPr lang="en-US" dirty="0"/>
            </a:br>
            <a:r>
              <a:rPr lang="en-US" dirty="0"/>
              <a:t>user. </a:t>
            </a:r>
            <a:r>
              <a:rPr lang="en-US" b="1" i="1" dirty="0"/>
              <a:t>It can be chained to a </a:t>
            </a:r>
            <a:r>
              <a:rPr lang="en-US" b="1" i="1" dirty="0" err="1"/>
              <a:t>BufferedReader</a:t>
            </a:r>
            <a:r>
              <a:rPr lang="en-US" b="1" i="1" dirty="0"/>
              <a:t> to allow input that terminates with the Enter key</a:t>
            </a:r>
            <a:r>
              <a:rPr lang="en-US" dirty="0"/>
              <a:t>. Before we can apply the </a:t>
            </a:r>
            <a:r>
              <a:rPr lang="en-US" dirty="0" err="1"/>
              <a:t>BufferedReader</a:t>
            </a:r>
            <a:r>
              <a:rPr lang="en-US" dirty="0"/>
              <a:t>, though, we need to wrap the System.in</a:t>
            </a:r>
            <a:br>
              <a:rPr lang="en-US" dirty="0"/>
            </a:br>
            <a:r>
              <a:rPr lang="en-US" dirty="0"/>
              <a:t>object using the </a:t>
            </a:r>
            <a:r>
              <a:rPr lang="en-US" dirty="0" err="1"/>
              <a:t>InputStreamReader</a:t>
            </a:r>
            <a:r>
              <a:rPr lang="en-US" dirty="0"/>
              <a:t> class, which allows us to build a Reader object out of</a:t>
            </a:r>
            <a:br>
              <a:rPr lang="en-US" dirty="0"/>
            </a:br>
            <a:r>
              <a:rPr lang="en-US" dirty="0"/>
              <a:t>an existing </a:t>
            </a:r>
            <a:r>
              <a:rPr lang="en-US" dirty="0" err="1"/>
              <a:t>InputStream</a:t>
            </a:r>
            <a:r>
              <a:rPr lang="en-US" dirty="0"/>
              <a:t> instance. The result is shown in the following application: </a:t>
            </a: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105</a:t>
            </a:fld>
            <a:endParaRPr lang="fr-FR"/>
          </a:p>
        </p:txBody>
      </p:sp>
      <p:pic>
        <p:nvPicPr>
          <p:cNvPr id="7" name="Image 6">
            <a:extLst>
              <a:ext uri="{FF2B5EF4-FFF2-40B4-BE49-F238E27FC236}">
                <a16:creationId xmlns:a16="http://schemas.microsoft.com/office/drawing/2014/main" xmlns="" id="{13A16D7D-6DE4-4798-930F-CD6CE349E585}"/>
              </a:ext>
            </a:extLst>
          </p:cNvPr>
          <p:cNvPicPr>
            <a:picLocks noChangeAspect="1"/>
          </p:cNvPicPr>
          <p:nvPr/>
        </p:nvPicPr>
        <p:blipFill>
          <a:blip r:embed="rId3"/>
          <a:stretch>
            <a:fillRect/>
          </a:stretch>
        </p:blipFill>
        <p:spPr>
          <a:xfrm>
            <a:off x="2217199" y="3266195"/>
            <a:ext cx="7419975" cy="2266950"/>
          </a:xfrm>
          <a:prstGeom prst="rect">
            <a:avLst/>
          </a:prstGeom>
        </p:spPr>
      </p:pic>
    </p:spTree>
    <p:extLst>
      <p:ext uri="{BB962C8B-B14F-4D97-AF65-F5344CB8AC3E}">
        <p14:creationId xmlns:p14="http://schemas.microsoft.com/office/powerpoint/2010/main" val="238283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4-2)The New </a:t>
            </a:r>
            <a:r>
              <a:rPr lang="fr-FR" b="1" dirty="0" err="1">
                <a:solidFill>
                  <a:srgbClr val="FF0000"/>
                </a:solidFill>
              </a:rPr>
              <a:t>Way</a:t>
            </a:r>
            <a:r>
              <a:rPr lang="fr-FR" dirty="0">
                <a:solidFill>
                  <a:srgbClr val="FF0000"/>
                </a:solidFill>
              </a:rPr>
              <a:t> </a:t>
            </a:r>
            <a:r>
              <a:rPr lang="fr-FR" dirty="0"/>
              <a:t/>
            </a:r>
            <a:br>
              <a:rPr lang="fr-FR" dirty="0"/>
            </a:br>
            <a:r>
              <a:rPr lang="en-US" dirty="0"/>
              <a:t>The System.in and </a:t>
            </a:r>
            <a:r>
              <a:rPr lang="en-US" dirty="0" err="1"/>
              <a:t>System.out</a:t>
            </a:r>
            <a:r>
              <a:rPr lang="en-US" dirty="0"/>
              <a:t> objects have been available since the earliest versions of</a:t>
            </a:r>
            <a:br>
              <a:rPr lang="en-US" dirty="0"/>
            </a:br>
            <a:r>
              <a:rPr lang="en-US" dirty="0"/>
              <a:t>Java. In Java 6, the </a:t>
            </a:r>
            <a:r>
              <a:rPr lang="en-US" dirty="0" err="1"/>
              <a:t>java.io.Console</a:t>
            </a:r>
            <a:r>
              <a:rPr lang="en-US" dirty="0"/>
              <a:t> class was introduced with far more features and</a:t>
            </a:r>
            <a:br>
              <a:rPr lang="en-US" dirty="0"/>
            </a:br>
            <a:r>
              <a:rPr lang="en-US" dirty="0"/>
              <a:t>abilities than the original techniques. After all, System.in and </a:t>
            </a:r>
            <a:r>
              <a:rPr lang="en-US" dirty="0" err="1"/>
              <a:t>System.out</a:t>
            </a:r>
            <a:r>
              <a:rPr lang="en-US" dirty="0"/>
              <a:t> are just raw</a:t>
            </a:r>
            <a:br>
              <a:rPr lang="en-US" dirty="0"/>
            </a:br>
            <a:r>
              <a:rPr lang="en-US" dirty="0"/>
              <a:t>streams, whereas Console is a class with multiple convenience methods, one that is capable of containing additional methods in the future.</a:t>
            </a:r>
            <a:br>
              <a:rPr lang="en-US" dirty="0"/>
            </a:br>
            <a:r>
              <a:rPr lang="en-US" dirty="0"/>
              <a:t>To begin, the </a:t>
            </a:r>
            <a:r>
              <a:rPr lang="en-US" b="1" dirty="0">
                <a:solidFill>
                  <a:srgbClr val="FF0000"/>
                </a:solidFill>
              </a:rPr>
              <a:t>Console class is a singleton</a:t>
            </a:r>
            <a:r>
              <a:rPr lang="en-US" dirty="0"/>
              <a:t>, which as you may remember from Chapter 2 means that there is only one version of the object available in the JVM. It is created automatically for you by the JVM and accessed by calling the </a:t>
            </a:r>
            <a:r>
              <a:rPr lang="en-US" dirty="0" err="1"/>
              <a:t>System.console</a:t>
            </a:r>
            <a:r>
              <a:rPr lang="en-US" dirty="0"/>
              <a:t>() method. </a:t>
            </a: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106</a:t>
            </a:fld>
            <a:endParaRPr lang="fr-FR"/>
          </a:p>
        </p:txBody>
      </p:sp>
      <p:pic>
        <p:nvPicPr>
          <p:cNvPr id="8" name="Image 7">
            <a:extLst>
              <a:ext uri="{FF2B5EF4-FFF2-40B4-BE49-F238E27FC236}">
                <a16:creationId xmlns:a16="http://schemas.microsoft.com/office/drawing/2014/main" xmlns="" id="{112F7EA9-8A08-4E18-8B12-CA0D64C88D5B}"/>
              </a:ext>
            </a:extLst>
          </p:cNvPr>
          <p:cNvPicPr>
            <a:picLocks noChangeAspect="1"/>
          </p:cNvPicPr>
          <p:nvPr/>
        </p:nvPicPr>
        <p:blipFill>
          <a:blip r:embed="rId3"/>
          <a:stretch>
            <a:fillRect/>
          </a:stretch>
        </p:blipFill>
        <p:spPr>
          <a:xfrm>
            <a:off x="2352901" y="2735262"/>
            <a:ext cx="7124700" cy="2962275"/>
          </a:xfrm>
          <a:prstGeom prst="rect">
            <a:avLst/>
          </a:prstGeom>
        </p:spPr>
      </p:pic>
    </p:spTree>
    <p:extLst>
      <p:ext uri="{BB962C8B-B14F-4D97-AF65-F5344CB8AC3E}">
        <p14:creationId xmlns:p14="http://schemas.microsoft.com/office/powerpoint/2010/main" val="37703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029091" cy="3318936"/>
          </a:xfrm>
        </p:spPr>
        <p:txBody>
          <a:bodyPr>
            <a:normAutofit fontScale="92500" lnSpcReduction="10000"/>
          </a:bodyPr>
          <a:lstStyle/>
          <a:p>
            <a:pPr marL="0" indent="0">
              <a:buNone/>
            </a:pPr>
            <a:r>
              <a:rPr lang="fr-FR" b="1" dirty="0">
                <a:solidFill>
                  <a:srgbClr val="FF0000"/>
                </a:solidFill>
              </a:rPr>
              <a:t>4-2)The New </a:t>
            </a:r>
            <a:r>
              <a:rPr lang="fr-FR" b="1" dirty="0" err="1">
                <a:solidFill>
                  <a:srgbClr val="FF0000"/>
                </a:solidFill>
              </a:rPr>
              <a:t>Way</a:t>
            </a:r>
            <a:r>
              <a:rPr lang="fr-FR" dirty="0">
                <a:solidFill>
                  <a:srgbClr val="FF0000"/>
                </a:solidFill>
              </a:rPr>
              <a:t> </a:t>
            </a:r>
            <a:r>
              <a:rPr lang="fr-FR" dirty="0"/>
              <a:t/>
            </a:r>
            <a:br>
              <a:rPr lang="fr-FR" dirty="0"/>
            </a:br>
            <a:r>
              <a:rPr lang="en-US" dirty="0"/>
              <a:t>The sample code first retrieves an instance of the Console singleton and determines</a:t>
            </a:r>
            <a:br>
              <a:rPr lang="en-US" dirty="0"/>
            </a:br>
            <a:r>
              <a:rPr lang="en-US" dirty="0"/>
              <a:t>if the Console is available by checking it for a null value. If the Console is available, it</a:t>
            </a:r>
            <a:br>
              <a:rPr lang="en-US" dirty="0"/>
            </a:br>
            <a:r>
              <a:rPr lang="en-US" dirty="0"/>
              <a:t>then retrieves a line of input from the user using the </a:t>
            </a:r>
            <a:r>
              <a:rPr lang="en-US" dirty="0" err="1"/>
              <a:t>readLine</a:t>
            </a:r>
            <a:r>
              <a:rPr lang="en-US" dirty="0"/>
              <a:t>() method, and it outputs</a:t>
            </a:r>
            <a:br>
              <a:rPr lang="en-US" dirty="0"/>
            </a:br>
            <a:r>
              <a:rPr lang="en-US" dirty="0"/>
              <a:t>the result using the </a:t>
            </a:r>
            <a:r>
              <a:rPr lang="en-US" b="1" dirty="0">
                <a:solidFill>
                  <a:srgbClr val="FF0000"/>
                </a:solidFill>
              </a:rPr>
              <a:t>Console’s built-in </a:t>
            </a:r>
            <a:r>
              <a:rPr lang="en-US" b="1" dirty="0" err="1">
                <a:solidFill>
                  <a:srgbClr val="FF0000"/>
                </a:solidFill>
              </a:rPr>
              <a:t>PrintWriter</a:t>
            </a:r>
            <a:r>
              <a:rPr lang="en-US" b="1" dirty="0">
                <a:solidFill>
                  <a:srgbClr val="FF0000"/>
                </a:solidFill>
              </a:rPr>
              <a:t> object</a:t>
            </a:r>
            <a:r>
              <a:rPr lang="en-US" dirty="0"/>
              <a:t>, accessed via the writer()</a:t>
            </a:r>
            <a:br>
              <a:rPr lang="en-US" dirty="0"/>
            </a:br>
            <a:r>
              <a:rPr lang="en-US" dirty="0"/>
              <a:t>method.</a:t>
            </a:r>
            <a:br>
              <a:rPr lang="en-US" dirty="0"/>
            </a:br>
            <a:r>
              <a:rPr lang="en-US" dirty="0"/>
              <a:t>As you can see, the sample with System.in and </a:t>
            </a:r>
            <a:r>
              <a:rPr lang="en-US" dirty="0" err="1"/>
              <a:t>System.out</a:t>
            </a:r>
            <a:r>
              <a:rPr lang="en-US" dirty="0"/>
              <a:t> is very similar to the</a:t>
            </a:r>
            <a:br>
              <a:rPr lang="en-US" dirty="0"/>
            </a:br>
            <a:r>
              <a:rPr lang="en-US" dirty="0"/>
              <a:t>Console example by design. We will now review the various methods available in the</a:t>
            </a:r>
            <a:br>
              <a:rPr lang="en-US" dirty="0"/>
            </a:br>
            <a:r>
              <a:rPr lang="en-US" dirty="0"/>
              <a:t>Console class you should be familiar with for the exam, as well as note how the Console class has far more options than the System.in and </a:t>
            </a:r>
            <a:r>
              <a:rPr lang="en-US" dirty="0" err="1"/>
              <a:t>System.out</a:t>
            </a:r>
            <a:r>
              <a:rPr lang="en-US" dirty="0"/>
              <a:t> resources. </a:t>
            </a: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107</a:t>
            </a:fld>
            <a:endParaRPr lang="fr-FR"/>
          </a:p>
        </p:txBody>
      </p:sp>
    </p:spTree>
    <p:extLst>
      <p:ext uri="{BB962C8B-B14F-4D97-AF65-F5344CB8AC3E}">
        <p14:creationId xmlns:p14="http://schemas.microsoft.com/office/powerpoint/2010/main" val="411441552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029091" cy="3318936"/>
          </a:xfrm>
        </p:spPr>
        <p:txBody>
          <a:bodyPr>
            <a:normAutofit/>
          </a:bodyPr>
          <a:lstStyle/>
          <a:p>
            <a:pPr marL="0" indent="0">
              <a:buNone/>
            </a:pPr>
            <a:r>
              <a:rPr lang="fr-FR" b="1" dirty="0">
                <a:solidFill>
                  <a:srgbClr val="FF0000"/>
                </a:solidFill>
              </a:rPr>
              <a:t>4-2)The New </a:t>
            </a:r>
            <a:r>
              <a:rPr lang="fr-FR" b="1" dirty="0" err="1">
                <a:solidFill>
                  <a:srgbClr val="FF0000"/>
                </a:solidFill>
              </a:rPr>
              <a:t>Way</a:t>
            </a:r>
            <a:r>
              <a:rPr lang="fr-FR" dirty="0">
                <a:solidFill>
                  <a:srgbClr val="FF0000"/>
                </a:solidFill>
              </a:rPr>
              <a:t> </a:t>
            </a:r>
            <a:r>
              <a:rPr lang="fr-FR" dirty="0"/>
              <a:t/>
            </a:r>
            <a:br>
              <a:rPr lang="fr-FR" dirty="0"/>
            </a:br>
            <a:r>
              <a:rPr lang="fr-FR" dirty="0" err="1"/>
              <a:t>Steps</a:t>
            </a:r>
            <a:r>
              <a:rPr lang="fr-FR" dirty="0"/>
              <a:t> to run the </a:t>
            </a:r>
            <a:r>
              <a:rPr lang="fr-FR" dirty="0" err="1"/>
              <a:t>sample</a:t>
            </a:r>
            <a:endParaRPr lang="fr-FR" dirty="0"/>
          </a:p>
          <a:p>
            <a:pPr marL="0" indent="0">
              <a:buNone/>
            </a:pPr>
            <a:r>
              <a:rPr lang="fr-FR" dirty="0"/>
              <a:t>1-Run&gt;</a:t>
            </a:r>
            <a:r>
              <a:rPr lang="fr-FR" dirty="0" err="1"/>
              <a:t>Build</a:t>
            </a:r>
            <a:r>
              <a:rPr lang="fr-FR" dirty="0"/>
              <a:t> the </a:t>
            </a:r>
            <a:r>
              <a:rPr lang="fr-FR" dirty="0" err="1"/>
              <a:t>project</a:t>
            </a:r>
            <a:r>
              <a:rPr lang="fr-FR" dirty="0" err="1">
                <a:sym typeface="Wingdings" panose="05000000000000000000" pitchFamily="2" charset="2"/>
              </a:rPr>
              <a:t>You</a:t>
            </a:r>
            <a:r>
              <a:rPr lang="fr-FR" dirty="0">
                <a:sym typeface="Wingdings" panose="05000000000000000000" pitchFamily="2" charset="2"/>
              </a:rPr>
              <a:t> </a:t>
            </a:r>
            <a:r>
              <a:rPr lang="fr-FR" dirty="0" err="1">
                <a:sym typeface="Wingdings" panose="05000000000000000000" pitchFamily="2" charset="2"/>
              </a:rPr>
              <a:t>obtain</a:t>
            </a:r>
            <a:r>
              <a:rPr lang="fr-FR" dirty="0">
                <a:sym typeface="Wingdings" panose="05000000000000000000" pitchFamily="2" charset="2"/>
              </a:rPr>
              <a:t> a .jar file</a:t>
            </a:r>
          </a:p>
          <a:p>
            <a:pPr marL="0" indent="0">
              <a:buNone/>
            </a:pPr>
            <a:r>
              <a:rPr lang="fr-FR" dirty="0">
                <a:sym typeface="Wingdings" panose="05000000000000000000" pitchFamily="2" charset="2"/>
              </a:rPr>
              <a:t>2-Run the command : java –jar TestConsole.jar</a:t>
            </a: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108</a:t>
            </a:fld>
            <a:endParaRPr lang="fr-FR"/>
          </a:p>
        </p:txBody>
      </p:sp>
      <p:pic>
        <p:nvPicPr>
          <p:cNvPr id="7" name="Image 6">
            <a:extLst>
              <a:ext uri="{FF2B5EF4-FFF2-40B4-BE49-F238E27FC236}">
                <a16:creationId xmlns:a16="http://schemas.microsoft.com/office/drawing/2014/main" xmlns="" id="{8B5612D0-42FE-4324-92E7-B41DDAF3C67E}"/>
              </a:ext>
            </a:extLst>
          </p:cNvPr>
          <p:cNvPicPr>
            <a:picLocks noChangeAspect="1"/>
          </p:cNvPicPr>
          <p:nvPr/>
        </p:nvPicPr>
        <p:blipFill>
          <a:blip r:embed="rId3"/>
          <a:stretch>
            <a:fillRect/>
          </a:stretch>
        </p:blipFill>
        <p:spPr>
          <a:xfrm>
            <a:off x="7848826" y="2892425"/>
            <a:ext cx="2428875" cy="1323975"/>
          </a:xfrm>
          <a:prstGeom prst="rect">
            <a:avLst/>
          </a:prstGeom>
        </p:spPr>
      </p:pic>
      <p:pic>
        <p:nvPicPr>
          <p:cNvPr id="8" name="Image 7">
            <a:extLst>
              <a:ext uri="{FF2B5EF4-FFF2-40B4-BE49-F238E27FC236}">
                <a16:creationId xmlns:a16="http://schemas.microsoft.com/office/drawing/2014/main" xmlns="" id="{74D1D4C2-09C0-4AC4-A87A-07ED36357A24}"/>
              </a:ext>
            </a:extLst>
          </p:cNvPr>
          <p:cNvPicPr>
            <a:picLocks noChangeAspect="1"/>
          </p:cNvPicPr>
          <p:nvPr/>
        </p:nvPicPr>
        <p:blipFill>
          <a:blip r:embed="rId4"/>
          <a:stretch>
            <a:fillRect/>
          </a:stretch>
        </p:blipFill>
        <p:spPr>
          <a:xfrm>
            <a:off x="2848201" y="4397375"/>
            <a:ext cx="5829300" cy="1571625"/>
          </a:xfrm>
          <a:prstGeom prst="rect">
            <a:avLst/>
          </a:prstGeom>
        </p:spPr>
      </p:pic>
    </p:spTree>
    <p:extLst>
      <p:ext uri="{BB962C8B-B14F-4D97-AF65-F5344CB8AC3E}">
        <p14:creationId xmlns:p14="http://schemas.microsoft.com/office/powerpoint/2010/main" val="2571801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029091" cy="3318936"/>
          </a:xfrm>
        </p:spPr>
        <p:txBody>
          <a:bodyPr>
            <a:normAutofit/>
          </a:bodyPr>
          <a:lstStyle/>
          <a:p>
            <a:pPr marL="0" indent="0">
              <a:buNone/>
            </a:pPr>
            <a:r>
              <a:rPr lang="fr-FR" b="1" dirty="0">
                <a:solidFill>
                  <a:srgbClr val="FF0000"/>
                </a:solidFill>
              </a:rPr>
              <a:t>4-2)The New </a:t>
            </a:r>
            <a:r>
              <a:rPr lang="fr-FR" b="1" dirty="0" err="1">
                <a:solidFill>
                  <a:srgbClr val="FF0000"/>
                </a:solidFill>
              </a:rPr>
              <a:t>Way</a:t>
            </a:r>
            <a:r>
              <a:rPr lang="fr-FR" dirty="0">
                <a:solidFill>
                  <a:srgbClr val="FF0000"/>
                </a:solidFill>
              </a:rPr>
              <a:t> </a:t>
            </a:r>
            <a:r>
              <a:rPr lang="fr-FR" dirty="0"/>
              <a:t/>
            </a:r>
            <a:br>
              <a:rPr lang="fr-FR" dirty="0"/>
            </a:br>
            <a:r>
              <a:rPr lang="en-US" b="1" i="1" dirty="0">
                <a:solidFill>
                  <a:srgbClr val="0070C0"/>
                </a:solidFill>
              </a:rPr>
              <a:t>reader() </a:t>
            </a:r>
            <a:r>
              <a:rPr lang="en-US" b="1" dirty="0">
                <a:solidFill>
                  <a:srgbClr val="0070C0"/>
                </a:solidFill>
              </a:rPr>
              <a:t>and </a:t>
            </a:r>
            <a:r>
              <a:rPr lang="en-US" b="1" i="1" dirty="0">
                <a:solidFill>
                  <a:srgbClr val="0070C0"/>
                </a:solidFill>
              </a:rPr>
              <a:t>writer()</a:t>
            </a:r>
            <a:endParaRPr lang="en-US" b="1" i="1" dirty="0"/>
          </a:p>
          <a:p>
            <a:pPr marL="0" indent="0" algn="just">
              <a:buNone/>
            </a:pPr>
            <a:r>
              <a:rPr lang="en-US" dirty="0"/>
              <a:t>The Console class provides access to an instance of Reader and </a:t>
            </a:r>
            <a:r>
              <a:rPr lang="en-US" dirty="0" err="1"/>
              <a:t>PrintWriter</a:t>
            </a:r>
            <a:r>
              <a:rPr lang="en-US" dirty="0"/>
              <a:t> using the methods reader() and writer(), respectively. Access to these classes is analogous to calling System.in and </a:t>
            </a:r>
            <a:r>
              <a:rPr lang="en-US" dirty="0" err="1"/>
              <a:t>System.out</a:t>
            </a:r>
            <a:r>
              <a:rPr lang="en-US" dirty="0"/>
              <a:t> directly, although they use the Reader/Writer classes instead of the </a:t>
            </a:r>
            <a:r>
              <a:rPr lang="en-US" dirty="0" err="1"/>
              <a:t>InputStream</a:t>
            </a:r>
            <a:r>
              <a:rPr lang="en-US" dirty="0"/>
              <a:t>/</a:t>
            </a:r>
            <a:r>
              <a:rPr lang="en-US" dirty="0" err="1"/>
              <a:t>OutputStream</a:t>
            </a:r>
            <a:r>
              <a:rPr lang="en-US" dirty="0"/>
              <a:t> classes, which are more appropriate for working with character and String data. In this manner, they handle the underlying </a:t>
            </a:r>
            <a:r>
              <a:rPr lang="en-US" b="1" dirty="0">
                <a:solidFill>
                  <a:srgbClr val="0070C0"/>
                </a:solidFill>
              </a:rPr>
              <a:t>character encoding automatically. </a:t>
            </a: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109</a:t>
            </a:fld>
            <a:endParaRPr lang="fr-FR"/>
          </a:p>
        </p:txBody>
      </p:sp>
    </p:spTree>
    <p:extLst>
      <p:ext uri="{BB962C8B-B14F-4D97-AF65-F5344CB8AC3E}">
        <p14:creationId xmlns:p14="http://schemas.microsoft.com/office/powerpoint/2010/main" val="1274871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FF0000"/>
                </a:solidFill>
              </a:rPr>
              <a:t>1.3 ) </a:t>
            </a:r>
            <a:r>
              <a:rPr lang="fr-FR" b="1" dirty="0" err="1">
                <a:solidFill>
                  <a:srgbClr val="FF0000"/>
                </a:solidFill>
              </a:rPr>
              <a:t>Creating</a:t>
            </a:r>
            <a:r>
              <a:rPr lang="fr-FR" b="1" dirty="0">
                <a:solidFill>
                  <a:srgbClr val="FF0000"/>
                </a:solidFill>
              </a:rPr>
              <a:t> a File Object</a:t>
            </a:r>
            <a:r>
              <a:rPr lang="fr-FR" dirty="0">
                <a:solidFill>
                  <a:srgbClr val="FF0000"/>
                </a:solidFill>
              </a:rPr>
              <a:t> </a:t>
            </a:r>
          </a:p>
          <a:p>
            <a:r>
              <a:rPr lang="en-US" dirty="0"/>
              <a:t>The following code creates a File object and determines if the path it references exists within the file system: </a:t>
            </a:r>
          </a:p>
          <a:p>
            <a:pPr marL="0" indent="0">
              <a:buNone/>
            </a:pPr>
            <a:r>
              <a:rPr lang="fr-FR" dirty="0">
                <a:solidFill>
                  <a:srgbClr val="0070C0"/>
                </a:solidFill>
              </a:rPr>
              <a:t>import </a:t>
            </a:r>
            <a:r>
              <a:rPr lang="fr-FR" dirty="0" err="1">
                <a:solidFill>
                  <a:srgbClr val="0070C0"/>
                </a:solidFill>
              </a:rPr>
              <a:t>java.io.File</a:t>
            </a:r>
            <a:r>
              <a:rPr lang="fr-FR" dirty="0">
                <a:solidFill>
                  <a:srgbClr val="0070C0"/>
                </a:solidFill>
              </a:rPr>
              <a:t>;</a:t>
            </a:r>
            <a:br>
              <a:rPr lang="fr-FR" dirty="0">
                <a:solidFill>
                  <a:srgbClr val="0070C0"/>
                </a:solidFill>
              </a:rPr>
            </a:br>
            <a:r>
              <a:rPr lang="fr-FR" dirty="0">
                <a:solidFill>
                  <a:srgbClr val="0070C0"/>
                </a:solidFill>
              </a:rPr>
              <a:t>public class </a:t>
            </a:r>
            <a:r>
              <a:rPr lang="fr-FR" dirty="0" err="1">
                <a:solidFill>
                  <a:srgbClr val="0070C0"/>
                </a:solidFill>
              </a:rPr>
              <a:t>FileSample</a:t>
            </a:r>
            <a:r>
              <a:rPr lang="fr-FR" dirty="0">
                <a:solidFill>
                  <a:srgbClr val="0070C0"/>
                </a:solidFill>
              </a:rPr>
              <a:t> {</a:t>
            </a:r>
            <a:br>
              <a:rPr lang="fr-FR" dirty="0">
                <a:solidFill>
                  <a:srgbClr val="0070C0"/>
                </a:solidFill>
              </a:rPr>
            </a:br>
            <a:r>
              <a:rPr lang="fr-FR" dirty="0">
                <a:solidFill>
                  <a:srgbClr val="0070C0"/>
                </a:solidFill>
              </a:rPr>
              <a:t>public </a:t>
            </a:r>
            <a:r>
              <a:rPr lang="fr-FR" dirty="0" err="1">
                <a:solidFill>
                  <a:srgbClr val="0070C0"/>
                </a:solidFill>
              </a:rPr>
              <a:t>static</a:t>
            </a:r>
            <a:r>
              <a:rPr lang="fr-FR" dirty="0">
                <a:solidFill>
                  <a:srgbClr val="0070C0"/>
                </a:solidFill>
              </a:rPr>
              <a:t> </a:t>
            </a:r>
            <a:r>
              <a:rPr lang="fr-FR" dirty="0" err="1">
                <a:solidFill>
                  <a:srgbClr val="0070C0"/>
                </a:solidFill>
              </a:rPr>
              <a:t>void</a:t>
            </a:r>
            <a:r>
              <a:rPr lang="fr-FR" dirty="0">
                <a:solidFill>
                  <a:srgbClr val="0070C0"/>
                </a:solidFill>
              </a:rPr>
              <a:t> main(String[] args) {</a:t>
            </a:r>
            <a:br>
              <a:rPr lang="fr-FR" dirty="0">
                <a:solidFill>
                  <a:srgbClr val="0070C0"/>
                </a:solidFill>
              </a:rPr>
            </a:br>
            <a:r>
              <a:rPr lang="fr-FR" dirty="0">
                <a:solidFill>
                  <a:srgbClr val="0070C0"/>
                </a:solidFill>
              </a:rPr>
              <a:t>File </a:t>
            </a:r>
            <a:r>
              <a:rPr lang="fr-FR" dirty="0" err="1">
                <a:solidFill>
                  <a:srgbClr val="0070C0"/>
                </a:solidFill>
              </a:rPr>
              <a:t>file</a:t>
            </a:r>
            <a:r>
              <a:rPr lang="fr-FR" dirty="0">
                <a:solidFill>
                  <a:srgbClr val="0070C0"/>
                </a:solidFill>
              </a:rPr>
              <a:t> = new File("/home/</a:t>
            </a:r>
            <a:r>
              <a:rPr lang="fr-FR" dirty="0" err="1">
                <a:solidFill>
                  <a:srgbClr val="0070C0"/>
                </a:solidFill>
              </a:rPr>
              <a:t>smith</a:t>
            </a:r>
            <a:r>
              <a:rPr lang="fr-FR" dirty="0">
                <a:solidFill>
                  <a:srgbClr val="0070C0"/>
                </a:solidFill>
              </a:rPr>
              <a:t>/data/zoo.txt");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file.exists</a:t>
            </a:r>
            <a:r>
              <a:rPr lang="fr-FR" dirty="0">
                <a:solidFill>
                  <a:srgbClr val="0070C0"/>
                </a:solidFill>
              </a:rPr>
              <a:t>());</a:t>
            </a:r>
            <a:br>
              <a:rPr lang="fr-FR" dirty="0">
                <a:solidFill>
                  <a:srgbClr val="0070C0"/>
                </a:solidFill>
              </a:rPr>
            </a:br>
            <a:r>
              <a:rPr lang="fr-FR" dirty="0">
                <a:solidFill>
                  <a:srgbClr val="0070C0"/>
                </a:solidFill>
              </a:rPr>
              <a:t>}</a:t>
            </a:r>
            <a:br>
              <a:rPr lang="fr-FR" dirty="0">
                <a:solidFill>
                  <a:srgbClr val="0070C0"/>
                </a:solidFill>
              </a:rPr>
            </a:br>
            <a:r>
              <a:rPr lang="fr-FR" dirty="0">
                <a:solidFill>
                  <a:srgbClr val="0070C0"/>
                </a:solidFill>
              </a:rPr>
              <a:t>} </a:t>
            </a:r>
          </a:p>
        </p:txBody>
      </p:sp>
      <p:sp>
        <p:nvSpPr>
          <p:cNvPr id="4" name="Espace réservé de la date 3">
            <a:extLst>
              <a:ext uri="{FF2B5EF4-FFF2-40B4-BE49-F238E27FC236}">
                <a16:creationId xmlns:a16="http://schemas.microsoft.com/office/drawing/2014/main" xmlns="" id="{07A3602D-E1AA-4C3A-9BDE-1B619CED8B92}"/>
              </a:ext>
            </a:extLst>
          </p:cNvPr>
          <p:cNvSpPr>
            <a:spLocks noGrp="1"/>
          </p:cNvSpPr>
          <p:nvPr>
            <p:ph type="dt" sz="half" idx="10"/>
          </p:nvPr>
        </p:nvSpPr>
        <p:spPr/>
        <p:txBody>
          <a:bodyPr/>
          <a:lstStyle/>
          <a:p>
            <a:fld id="{3F32E41F-8486-43D0-B764-7AE8D83E11E2}" type="datetime1">
              <a:rPr lang="fr-FR" smtClean="0"/>
              <a:t>29/06/2023</a:t>
            </a:fld>
            <a:endParaRPr lang="fr-FR"/>
          </a:p>
        </p:txBody>
      </p:sp>
      <p:sp>
        <p:nvSpPr>
          <p:cNvPr id="5" name="Espace réservé du pied de page 4">
            <a:extLst>
              <a:ext uri="{FF2B5EF4-FFF2-40B4-BE49-F238E27FC236}">
                <a16:creationId xmlns:a16="http://schemas.microsoft.com/office/drawing/2014/main" xmlns="" id="{58D5D073-1DAB-4584-B839-C01D19D122E7}"/>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86217473-4F33-41C8-9DAF-EDA35A283D43}"/>
              </a:ext>
            </a:extLst>
          </p:cNvPr>
          <p:cNvSpPr>
            <a:spLocks noGrp="1"/>
          </p:cNvSpPr>
          <p:nvPr>
            <p:ph type="sldNum" sz="quarter" idx="12"/>
          </p:nvPr>
        </p:nvSpPr>
        <p:spPr/>
        <p:txBody>
          <a:bodyPr/>
          <a:lstStyle/>
          <a:p>
            <a:fld id="{4A5BDE94-4727-4585-B07D-29C32A2ADF6D}" type="slidenum">
              <a:rPr lang="fr-FR" smtClean="0"/>
              <a:t>11</a:t>
            </a:fld>
            <a:endParaRPr lang="fr-FR"/>
          </a:p>
        </p:txBody>
      </p:sp>
    </p:spTree>
    <p:extLst>
      <p:ext uri="{BB962C8B-B14F-4D97-AF65-F5344CB8AC3E}">
        <p14:creationId xmlns:p14="http://schemas.microsoft.com/office/powerpoint/2010/main" val="695370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029091" cy="3318936"/>
          </a:xfrm>
        </p:spPr>
        <p:txBody>
          <a:bodyPr>
            <a:normAutofit fontScale="92500" lnSpcReduction="10000"/>
          </a:bodyPr>
          <a:lstStyle/>
          <a:p>
            <a:pPr marL="0" indent="0">
              <a:buNone/>
            </a:pPr>
            <a:r>
              <a:rPr lang="fr-FR" b="1" dirty="0">
                <a:solidFill>
                  <a:srgbClr val="FF0000"/>
                </a:solidFill>
              </a:rPr>
              <a:t>4-2)The New </a:t>
            </a:r>
            <a:r>
              <a:rPr lang="fr-FR" b="1" dirty="0" err="1">
                <a:solidFill>
                  <a:srgbClr val="FF0000"/>
                </a:solidFill>
              </a:rPr>
              <a:t>Way</a:t>
            </a:r>
            <a:r>
              <a:rPr lang="fr-FR" dirty="0">
                <a:solidFill>
                  <a:srgbClr val="FF0000"/>
                </a:solidFill>
              </a:rPr>
              <a:t> </a:t>
            </a:r>
            <a:r>
              <a:rPr lang="fr-FR" dirty="0"/>
              <a:t/>
            </a:r>
            <a:br>
              <a:rPr lang="fr-FR" dirty="0"/>
            </a:br>
            <a:r>
              <a:rPr lang="fr-FR" b="1" i="1" dirty="0">
                <a:solidFill>
                  <a:srgbClr val="0070C0"/>
                </a:solidFill>
              </a:rPr>
              <a:t>format() </a:t>
            </a:r>
            <a:r>
              <a:rPr lang="fr-FR" b="1" dirty="0">
                <a:solidFill>
                  <a:srgbClr val="0070C0"/>
                </a:solidFill>
              </a:rPr>
              <a:t>and </a:t>
            </a:r>
            <a:r>
              <a:rPr lang="fr-FR" b="1" i="1" dirty="0">
                <a:solidFill>
                  <a:srgbClr val="0070C0"/>
                </a:solidFill>
              </a:rPr>
              <a:t>printf()</a:t>
            </a:r>
            <a:r>
              <a:rPr lang="fr-FR" dirty="0">
                <a:solidFill>
                  <a:srgbClr val="0070C0"/>
                </a:solidFill>
              </a:rPr>
              <a:t> </a:t>
            </a:r>
            <a:r>
              <a:rPr lang="fr-FR" dirty="0"/>
              <a:t/>
            </a:r>
            <a:br>
              <a:rPr lang="fr-FR" dirty="0"/>
            </a:br>
            <a:r>
              <a:rPr lang="en-US" dirty="0"/>
              <a:t>Note that the Console class defines only one format() method, and it does not define a</a:t>
            </a:r>
            <a:br>
              <a:rPr lang="en-US" dirty="0"/>
            </a:br>
            <a:r>
              <a:rPr lang="en-US" dirty="0"/>
              <a:t>format() method that takes a locale variable. In this manner, it uses the default system locale to establish the formatter. Of course, you could always use a custom locale by retrieving the Writer object and passing your own locale instance, such as in the following example:</a:t>
            </a:r>
            <a:br>
              <a:rPr lang="en-US" dirty="0"/>
            </a:br>
            <a:r>
              <a:rPr lang="en-US" dirty="0">
                <a:solidFill>
                  <a:srgbClr val="0070C0"/>
                </a:solidFill>
              </a:rPr>
              <a:t>Console </a:t>
            </a:r>
            <a:r>
              <a:rPr lang="en-US" dirty="0" err="1">
                <a:solidFill>
                  <a:srgbClr val="0070C0"/>
                </a:solidFill>
              </a:rPr>
              <a:t>console</a:t>
            </a:r>
            <a:r>
              <a:rPr lang="en-US" dirty="0">
                <a:solidFill>
                  <a:srgbClr val="0070C0"/>
                </a:solidFill>
              </a:rPr>
              <a:t> = </a:t>
            </a:r>
            <a:r>
              <a:rPr lang="en-US" dirty="0" err="1">
                <a:solidFill>
                  <a:srgbClr val="0070C0"/>
                </a:solidFill>
              </a:rPr>
              <a:t>System.console</a:t>
            </a:r>
            <a:r>
              <a:rPr lang="en-US" dirty="0">
                <a:solidFill>
                  <a:srgbClr val="0070C0"/>
                </a:solidFill>
              </a:rPr>
              <a:t>();</a:t>
            </a:r>
            <a:br>
              <a:rPr lang="en-US" dirty="0">
                <a:solidFill>
                  <a:srgbClr val="0070C0"/>
                </a:solidFill>
              </a:rPr>
            </a:br>
            <a:r>
              <a:rPr lang="en-US" dirty="0" err="1">
                <a:solidFill>
                  <a:srgbClr val="0070C0"/>
                </a:solidFill>
              </a:rPr>
              <a:t>console.writer</a:t>
            </a:r>
            <a:r>
              <a:rPr lang="en-US" dirty="0">
                <a:solidFill>
                  <a:srgbClr val="0070C0"/>
                </a:solidFill>
              </a:rPr>
              <a:t>().format(new Locale("</a:t>
            </a:r>
            <a:r>
              <a:rPr lang="en-US" dirty="0" err="1">
                <a:solidFill>
                  <a:srgbClr val="0070C0"/>
                </a:solidFill>
              </a:rPr>
              <a:t>fr</a:t>
            </a:r>
            <a:r>
              <a:rPr lang="en-US" dirty="0">
                <a:solidFill>
                  <a:srgbClr val="0070C0"/>
                </a:solidFill>
              </a:rPr>
              <a:t>", "CA"),"Hello World"); </a:t>
            </a:r>
            <a:r>
              <a:rPr lang="en-US" dirty="0"/>
              <a:t/>
            </a:r>
            <a:br>
              <a:rPr lang="en-US"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110</a:t>
            </a:fld>
            <a:endParaRPr lang="fr-FR"/>
          </a:p>
        </p:txBody>
      </p:sp>
      <p:pic>
        <p:nvPicPr>
          <p:cNvPr id="7" name="Image 6">
            <a:extLst>
              <a:ext uri="{FF2B5EF4-FFF2-40B4-BE49-F238E27FC236}">
                <a16:creationId xmlns:a16="http://schemas.microsoft.com/office/drawing/2014/main" xmlns="" id="{6D910DE7-7478-42F6-B874-D476B62291A5}"/>
              </a:ext>
            </a:extLst>
          </p:cNvPr>
          <p:cNvPicPr>
            <a:picLocks noChangeAspect="1"/>
          </p:cNvPicPr>
          <p:nvPr/>
        </p:nvPicPr>
        <p:blipFill>
          <a:blip r:embed="rId3"/>
          <a:stretch>
            <a:fillRect/>
          </a:stretch>
        </p:blipFill>
        <p:spPr>
          <a:xfrm>
            <a:off x="2467201" y="1875472"/>
            <a:ext cx="7010400" cy="3838575"/>
          </a:xfrm>
          <a:prstGeom prst="rect">
            <a:avLst/>
          </a:prstGeom>
        </p:spPr>
      </p:pic>
    </p:spTree>
    <p:extLst>
      <p:ext uri="{BB962C8B-B14F-4D97-AF65-F5344CB8AC3E}">
        <p14:creationId xmlns:p14="http://schemas.microsoft.com/office/powerpoint/2010/main" val="355887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029091" cy="3318936"/>
          </a:xfrm>
        </p:spPr>
        <p:txBody>
          <a:bodyPr>
            <a:normAutofit/>
          </a:bodyPr>
          <a:lstStyle/>
          <a:p>
            <a:pPr marL="0" indent="0">
              <a:buNone/>
            </a:pPr>
            <a:r>
              <a:rPr lang="fr-FR" b="1" dirty="0">
                <a:solidFill>
                  <a:srgbClr val="FF0000"/>
                </a:solidFill>
              </a:rPr>
              <a:t>4-2)The New </a:t>
            </a:r>
            <a:r>
              <a:rPr lang="fr-FR" b="1" dirty="0" err="1">
                <a:solidFill>
                  <a:srgbClr val="FF0000"/>
                </a:solidFill>
              </a:rPr>
              <a:t>Way</a:t>
            </a:r>
            <a:r>
              <a:rPr lang="fr-FR" dirty="0">
                <a:solidFill>
                  <a:srgbClr val="FF0000"/>
                </a:solidFill>
              </a:rPr>
              <a:t> </a:t>
            </a:r>
            <a:r>
              <a:rPr lang="fr-FR" dirty="0"/>
              <a:t/>
            </a:r>
            <a:br>
              <a:rPr lang="fr-FR" dirty="0"/>
            </a:br>
            <a:r>
              <a:rPr lang="en-US" b="1" i="1" dirty="0">
                <a:solidFill>
                  <a:srgbClr val="0070C0"/>
                </a:solidFill>
              </a:rPr>
              <a:t>flush()</a:t>
            </a:r>
            <a:r>
              <a:rPr lang="en-US" b="1" i="1" dirty="0"/>
              <a:t/>
            </a:r>
            <a:br>
              <a:rPr lang="en-US" b="1" i="1" dirty="0"/>
            </a:br>
            <a:r>
              <a:rPr lang="en-US" dirty="0"/>
              <a:t>The flush() method forces any buffered output to be written immediately. </a:t>
            </a:r>
            <a:r>
              <a:rPr lang="en-US" dirty="0">
                <a:solidFill>
                  <a:srgbClr val="0070C0"/>
                </a:solidFill>
              </a:rPr>
              <a:t>It is recommended that you call the flush() method prior to calling any </a:t>
            </a:r>
            <a:r>
              <a:rPr lang="en-US" dirty="0" err="1">
                <a:solidFill>
                  <a:srgbClr val="0070C0"/>
                </a:solidFill>
              </a:rPr>
              <a:t>readLine</a:t>
            </a:r>
            <a:r>
              <a:rPr lang="en-US" dirty="0">
                <a:solidFill>
                  <a:srgbClr val="0070C0"/>
                </a:solidFill>
              </a:rPr>
              <a:t>() or </a:t>
            </a:r>
            <a:r>
              <a:rPr lang="en-US" dirty="0" err="1">
                <a:solidFill>
                  <a:srgbClr val="0070C0"/>
                </a:solidFill>
              </a:rPr>
              <a:t>readPassword</a:t>
            </a:r>
            <a:r>
              <a:rPr lang="en-US" dirty="0">
                <a:solidFill>
                  <a:srgbClr val="0070C0"/>
                </a:solidFill>
              </a:rPr>
              <a:t>() methods in order to ensure that no data is pending during the read</a:t>
            </a:r>
            <a:r>
              <a:rPr lang="en-US" dirty="0"/>
              <a:t>. Failure to do so could result in a user prompt for input with no preceding text, as the text prior to the prompt may still be in a buffer. </a:t>
            </a:r>
            <a:br>
              <a:rPr lang="en-US"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111</a:t>
            </a:fld>
            <a:endParaRPr lang="fr-FR"/>
          </a:p>
        </p:txBody>
      </p:sp>
    </p:spTree>
    <p:extLst>
      <p:ext uri="{BB962C8B-B14F-4D97-AF65-F5344CB8AC3E}">
        <p14:creationId xmlns:p14="http://schemas.microsoft.com/office/powerpoint/2010/main" val="202064426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029091" cy="3318936"/>
          </a:xfrm>
        </p:spPr>
        <p:txBody>
          <a:bodyPr>
            <a:normAutofit fontScale="92500"/>
          </a:bodyPr>
          <a:lstStyle/>
          <a:p>
            <a:pPr marL="0" indent="0">
              <a:buNone/>
            </a:pPr>
            <a:r>
              <a:rPr lang="fr-FR" b="1" dirty="0">
                <a:solidFill>
                  <a:srgbClr val="FF0000"/>
                </a:solidFill>
              </a:rPr>
              <a:t>4-2)The New </a:t>
            </a:r>
            <a:r>
              <a:rPr lang="fr-FR" b="1" dirty="0" err="1">
                <a:solidFill>
                  <a:srgbClr val="FF0000"/>
                </a:solidFill>
              </a:rPr>
              <a:t>Way</a:t>
            </a:r>
            <a:r>
              <a:rPr lang="fr-FR" dirty="0">
                <a:solidFill>
                  <a:srgbClr val="FF0000"/>
                </a:solidFill>
              </a:rPr>
              <a:t> </a:t>
            </a:r>
            <a:r>
              <a:rPr lang="fr-FR" dirty="0"/>
              <a:t/>
            </a:r>
            <a:br>
              <a:rPr lang="fr-FR" dirty="0"/>
            </a:br>
            <a:r>
              <a:rPr lang="en-US" b="1" i="1" dirty="0" err="1">
                <a:solidFill>
                  <a:srgbClr val="0070C0"/>
                </a:solidFill>
              </a:rPr>
              <a:t>readLine</a:t>
            </a:r>
            <a:r>
              <a:rPr lang="en-US" b="1" i="1" dirty="0">
                <a:solidFill>
                  <a:srgbClr val="0070C0"/>
                </a:solidFill>
              </a:rPr>
              <a:t>()</a:t>
            </a:r>
            <a:r>
              <a:rPr lang="en-US" b="1" i="1" dirty="0"/>
              <a:t/>
            </a:r>
            <a:br>
              <a:rPr lang="en-US" b="1" i="1" dirty="0"/>
            </a:br>
            <a:r>
              <a:rPr lang="en-US" dirty="0"/>
              <a:t>The basic </a:t>
            </a:r>
            <a:r>
              <a:rPr lang="en-US" dirty="0" err="1"/>
              <a:t>readLine</a:t>
            </a:r>
            <a:r>
              <a:rPr lang="en-US" dirty="0"/>
              <a:t>() method retrieves a single line of text from the user, and the user</a:t>
            </a:r>
            <a:br>
              <a:rPr lang="en-US" dirty="0"/>
            </a:br>
            <a:r>
              <a:rPr lang="en-US" dirty="0"/>
              <a:t>presses the Enter key to terminate it.</a:t>
            </a:r>
            <a:br>
              <a:rPr lang="en-US" dirty="0"/>
            </a:br>
            <a:r>
              <a:rPr lang="en-US" dirty="0"/>
              <a:t>The Console class also supports an overloaded version of the </a:t>
            </a:r>
            <a:r>
              <a:rPr lang="en-US" dirty="0" err="1"/>
              <a:t>readLine</a:t>
            </a:r>
            <a:r>
              <a:rPr lang="en-US" dirty="0"/>
              <a:t>() method with</a:t>
            </a:r>
            <a:br>
              <a:rPr lang="en-US" dirty="0"/>
            </a:br>
            <a:r>
              <a:rPr lang="en-US" dirty="0"/>
              <a:t>the signature </a:t>
            </a:r>
            <a:r>
              <a:rPr lang="en-US" dirty="0" err="1"/>
              <a:t>readLine</a:t>
            </a:r>
            <a:r>
              <a:rPr lang="en-US" dirty="0"/>
              <a:t>(String format, Object... </a:t>
            </a:r>
            <a:r>
              <a:rPr lang="en-US" dirty="0" err="1"/>
              <a:t>args</a:t>
            </a:r>
            <a:r>
              <a:rPr lang="en-US" dirty="0"/>
              <a:t>), which displays a formatted</a:t>
            </a:r>
            <a:br>
              <a:rPr lang="en-US" dirty="0"/>
            </a:br>
            <a:r>
              <a:rPr lang="en-US" dirty="0"/>
              <a:t>prompt to the user prior to accepting text. </a:t>
            </a:r>
            <a:br>
              <a:rPr lang="en-US" dirty="0"/>
            </a:br>
            <a:r>
              <a:rPr lang="en-US" dirty="0"/>
              <a:t/>
            </a:r>
            <a:br>
              <a:rPr lang="en-US"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112</a:t>
            </a:fld>
            <a:endParaRPr lang="fr-FR"/>
          </a:p>
        </p:txBody>
      </p:sp>
    </p:spTree>
    <p:extLst>
      <p:ext uri="{BB962C8B-B14F-4D97-AF65-F5344CB8AC3E}">
        <p14:creationId xmlns:p14="http://schemas.microsoft.com/office/powerpoint/2010/main" val="96588135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4-Interacting </a:t>
            </a:r>
            <a:r>
              <a:rPr lang="fr-FR" dirty="0" err="1"/>
              <a:t>with</a:t>
            </a:r>
            <a:r>
              <a:rPr lang="fr-FR" dirty="0"/>
              <a:t> </a:t>
            </a:r>
            <a:r>
              <a:rPr lang="fr-FR" dirty="0" err="1"/>
              <a:t>Users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029091" cy="3318936"/>
          </a:xfrm>
        </p:spPr>
        <p:txBody>
          <a:bodyPr>
            <a:normAutofit fontScale="85000" lnSpcReduction="20000"/>
          </a:bodyPr>
          <a:lstStyle/>
          <a:p>
            <a:pPr marL="0" indent="0">
              <a:buNone/>
            </a:pPr>
            <a:r>
              <a:rPr lang="fr-FR" b="1" dirty="0">
                <a:solidFill>
                  <a:srgbClr val="FF0000"/>
                </a:solidFill>
              </a:rPr>
              <a:t>4-2)The New </a:t>
            </a:r>
            <a:r>
              <a:rPr lang="fr-FR" b="1" dirty="0" err="1">
                <a:solidFill>
                  <a:srgbClr val="FF0000"/>
                </a:solidFill>
              </a:rPr>
              <a:t>Way</a:t>
            </a:r>
            <a:r>
              <a:rPr lang="fr-FR" dirty="0">
                <a:solidFill>
                  <a:srgbClr val="FF0000"/>
                </a:solidFill>
              </a:rPr>
              <a:t> </a:t>
            </a:r>
            <a:r>
              <a:rPr lang="fr-FR" dirty="0"/>
              <a:t/>
            </a:r>
            <a:br>
              <a:rPr lang="fr-FR" dirty="0"/>
            </a:br>
            <a:r>
              <a:rPr lang="en-US" b="1" i="1" dirty="0" err="1">
                <a:solidFill>
                  <a:srgbClr val="0070C0"/>
                </a:solidFill>
              </a:rPr>
              <a:t>readPassword</a:t>
            </a:r>
            <a:r>
              <a:rPr lang="en-US" b="1" i="1" dirty="0">
                <a:solidFill>
                  <a:srgbClr val="0070C0"/>
                </a:solidFill>
              </a:rPr>
              <a:t>()</a:t>
            </a:r>
            <a:r>
              <a:rPr lang="en-US" b="1" i="1" dirty="0"/>
              <a:t/>
            </a:r>
            <a:br>
              <a:rPr lang="en-US" b="1" i="1" dirty="0"/>
            </a:br>
            <a:r>
              <a:rPr lang="en-US" dirty="0"/>
              <a:t>The </a:t>
            </a:r>
            <a:r>
              <a:rPr lang="en-US" dirty="0" err="1"/>
              <a:t>readPassword</a:t>
            </a:r>
            <a:r>
              <a:rPr lang="en-US" dirty="0"/>
              <a:t>() method is similar to the </a:t>
            </a:r>
            <a:r>
              <a:rPr lang="en-US" dirty="0" err="1"/>
              <a:t>readLine</a:t>
            </a:r>
            <a:r>
              <a:rPr lang="en-US" dirty="0"/>
              <a:t>() method, except that echoing is</a:t>
            </a:r>
            <a:br>
              <a:rPr lang="en-US" dirty="0"/>
            </a:br>
            <a:r>
              <a:rPr lang="en-US" dirty="0"/>
              <a:t>disabled. By disabling echoing, the user does not see the text they are typing, meaning that</a:t>
            </a:r>
            <a:br>
              <a:rPr lang="en-US" dirty="0"/>
            </a:br>
            <a:r>
              <a:rPr lang="en-US" dirty="0"/>
              <a:t>their password is secure if someone happens to be looking at their screen.</a:t>
            </a:r>
            <a:br>
              <a:rPr lang="en-US" dirty="0"/>
            </a:br>
            <a:r>
              <a:rPr lang="en-US" dirty="0"/>
              <a:t>Also like the </a:t>
            </a:r>
            <a:r>
              <a:rPr lang="en-US" dirty="0" err="1"/>
              <a:t>readLine</a:t>
            </a:r>
            <a:r>
              <a:rPr lang="en-US" dirty="0"/>
              <a:t>() method, the Console class offers an overloaded version of the</a:t>
            </a:r>
            <a:br>
              <a:rPr lang="en-US" dirty="0"/>
            </a:br>
            <a:r>
              <a:rPr lang="en-US" dirty="0" err="1"/>
              <a:t>readPassword</a:t>
            </a:r>
            <a:r>
              <a:rPr lang="en-US" dirty="0"/>
              <a:t>() method with the signature </a:t>
            </a:r>
            <a:r>
              <a:rPr lang="en-US" dirty="0" err="1"/>
              <a:t>readPassword</a:t>
            </a:r>
            <a:r>
              <a:rPr lang="en-US" dirty="0"/>
              <a:t>(String format, Object...</a:t>
            </a:r>
            <a:br>
              <a:rPr lang="en-US" dirty="0"/>
            </a:br>
            <a:r>
              <a:rPr lang="en-US" dirty="0" err="1"/>
              <a:t>args</a:t>
            </a:r>
            <a:r>
              <a:rPr lang="en-US" dirty="0"/>
              <a:t>) used for displaying a formatted prompt to the user prior to accepting text. Unlike the</a:t>
            </a:r>
            <a:br>
              <a:rPr lang="en-US" dirty="0"/>
            </a:br>
            <a:r>
              <a:rPr lang="en-US" dirty="0" err="1"/>
              <a:t>readLine</a:t>
            </a:r>
            <a:r>
              <a:rPr lang="en-US" dirty="0"/>
              <a:t>() method, though, the </a:t>
            </a:r>
            <a:r>
              <a:rPr lang="en-US" dirty="0" err="1"/>
              <a:t>readPassword</a:t>
            </a:r>
            <a:r>
              <a:rPr lang="en-US" dirty="0"/>
              <a:t>() method returns an array of characters</a:t>
            </a:r>
            <a:br>
              <a:rPr lang="en-US" dirty="0"/>
            </a:br>
            <a:r>
              <a:rPr lang="en-US" dirty="0"/>
              <a:t>instead of a String. </a:t>
            </a:r>
            <a:br>
              <a:rPr lang="en-US" dirty="0"/>
            </a:br>
            <a:r>
              <a:rPr lang="en-US" dirty="0"/>
              <a:t/>
            </a:r>
            <a:br>
              <a:rPr lang="en-US" dirty="0"/>
            </a:br>
            <a:r>
              <a:rPr lang="en-US" dirty="0"/>
              <a:t/>
            </a:r>
            <a:br>
              <a:rPr lang="en-US"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113</a:t>
            </a:fld>
            <a:endParaRPr lang="fr-FR"/>
          </a:p>
        </p:txBody>
      </p:sp>
      <p:pic>
        <p:nvPicPr>
          <p:cNvPr id="7" name="Image 6">
            <a:extLst>
              <a:ext uri="{FF2B5EF4-FFF2-40B4-BE49-F238E27FC236}">
                <a16:creationId xmlns:a16="http://schemas.microsoft.com/office/drawing/2014/main" xmlns="" id="{3CD900D4-58CA-4253-9CE3-122330DB78A0}"/>
              </a:ext>
            </a:extLst>
          </p:cNvPr>
          <p:cNvPicPr>
            <a:picLocks noChangeAspect="1"/>
          </p:cNvPicPr>
          <p:nvPr/>
        </p:nvPicPr>
        <p:blipFill>
          <a:blip r:embed="rId3"/>
          <a:stretch>
            <a:fillRect/>
          </a:stretch>
        </p:blipFill>
        <p:spPr>
          <a:xfrm>
            <a:off x="2328862" y="128587"/>
            <a:ext cx="7534275" cy="6600825"/>
          </a:xfrm>
          <a:prstGeom prst="rect">
            <a:avLst/>
          </a:prstGeom>
        </p:spPr>
      </p:pic>
    </p:spTree>
    <p:extLst>
      <p:ext uri="{BB962C8B-B14F-4D97-AF65-F5344CB8AC3E}">
        <p14:creationId xmlns:p14="http://schemas.microsoft.com/office/powerpoint/2010/main" val="361856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1.3 ) </a:t>
            </a:r>
            <a:r>
              <a:rPr lang="fr-FR" b="1" dirty="0" err="1">
                <a:solidFill>
                  <a:srgbClr val="FF0000"/>
                </a:solidFill>
              </a:rPr>
              <a:t>Creating</a:t>
            </a:r>
            <a:r>
              <a:rPr lang="fr-FR" b="1" dirty="0">
                <a:solidFill>
                  <a:srgbClr val="FF0000"/>
                </a:solidFill>
              </a:rPr>
              <a:t> a File Object</a:t>
            </a:r>
            <a:r>
              <a:rPr lang="fr-FR" dirty="0">
                <a:solidFill>
                  <a:srgbClr val="FF0000"/>
                </a:solidFill>
              </a:rPr>
              <a:t> </a:t>
            </a:r>
          </a:p>
          <a:p>
            <a:r>
              <a:rPr lang="en-US" dirty="0"/>
              <a:t>This example uses the absolute path to a file and outputs true or false, depending on whether the file exists. The most common File constructor we will use throughout this chapter takes a single String as an argument representing the relative or absolute path. There are other constructors, such as the one that joins an existing File path with a relative child path, as shown in the following example: </a:t>
            </a:r>
          </a:p>
          <a:p>
            <a:r>
              <a:rPr lang="en-US" dirty="0">
                <a:solidFill>
                  <a:srgbClr val="0070C0"/>
                </a:solidFill>
              </a:rPr>
              <a:t>File parent = new File("/home/smith");</a:t>
            </a:r>
            <a:br>
              <a:rPr lang="en-US" dirty="0">
                <a:solidFill>
                  <a:srgbClr val="0070C0"/>
                </a:solidFill>
              </a:rPr>
            </a:br>
            <a:r>
              <a:rPr lang="en-US" dirty="0">
                <a:solidFill>
                  <a:srgbClr val="0070C0"/>
                </a:solidFill>
              </a:rPr>
              <a:t>File child = new File(</a:t>
            </a:r>
            <a:r>
              <a:rPr lang="en-US" dirty="0" err="1">
                <a:solidFill>
                  <a:srgbClr val="0070C0"/>
                </a:solidFill>
              </a:rPr>
              <a:t>parent,"data</a:t>
            </a:r>
            <a:r>
              <a:rPr lang="en-US" dirty="0">
                <a:solidFill>
                  <a:srgbClr val="0070C0"/>
                </a:solidFill>
              </a:rPr>
              <a:t>/zoo.txt"); </a:t>
            </a: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341129C4-846F-4FDC-B664-95D1E5DD3415}"/>
              </a:ext>
            </a:extLst>
          </p:cNvPr>
          <p:cNvSpPr>
            <a:spLocks noGrp="1"/>
          </p:cNvSpPr>
          <p:nvPr>
            <p:ph type="dt" sz="half" idx="10"/>
          </p:nvPr>
        </p:nvSpPr>
        <p:spPr/>
        <p:txBody>
          <a:bodyPr/>
          <a:lstStyle/>
          <a:p>
            <a:fld id="{11540CFD-8388-4CEC-A21E-E1E00BFCE5E0}" type="datetime1">
              <a:rPr lang="fr-FR" smtClean="0"/>
              <a:t>29/06/2023</a:t>
            </a:fld>
            <a:endParaRPr lang="fr-FR"/>
          </a:p>
        </p:txBody>
      </p:sp>
      <p:sp>
        <p:nvSpPr>
          <p:cNvPr id="5" name="Espace réservé du pied de page 4">
            <a:extLst>
              <a:ext uri="{FF2B5EF4-FFF2-40B4-BE49-F238E27FC236}">
                <a16:creationId xmlns:a16="http://schemas.microsoft.com/office/drawing/2014/main" xmlns="" id="{BD761CBA-DF27-4864-9791-AD7BE79ECCE6}"/>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54C7866E-4F53-409F-96BB-079213CEB076}"/>
              </a:ext>
            </a:extLst>
          </p:cNvPr>
          <p:cNvSpPr>
            <a:spLocks noGrp="1"/>
          </p:cNvSpPr>
          <p:nvPr>
            <p:ph type="sldNum" sz="quarter" idx="12"/>
          </p:nvPr>
        </p:nvSpPr>
        <p:spPr/>
        <p:txBody>
          <a:bodyPr/>
          <a:lstStyle/>
          <a:p>
            <a:fld id="{4A5BDE94-4727-4585-B07D-29C32A2ADF6D}" type="slidenum">
              <a:rPr lang="fr-FR" smtClean="0"/>
              <a:t>12</a:t>
            </a:fld>
            <a:endParaRPr lang="fr-FR"/>
          </a:p>
        </p:txBody>
      </p:sp>
    </p:spTree>
    <p:extLst>
      <p:ext uri="{BB962C8B-B14F-4D97-AF65-F5344CB8AC3E}">
        <p14:creationId xmlns:p14="http://schemas.microsoft.com/office/powerpoint/2010/main" val="4232994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1.3 ) </a:t>
            </a:r>
            <a:r>
              <a:rPr lang="fr-FR" b="1" dirty="0" err="1">
                <a:solidFill>
                  <a:srgbClr val="FF0000"/>
                </a:solidFill>
              </a:rPr>
              <a:t>Creating</a:t>
            </a:r>
            <a:r>
              <a:rPr lang="fr-FR" b="1" dirty="0">
                <a:solidFill>
                  <a:srgbClr val="FF0000"/>
                </a:solidFill>
              </a:rPr>
              <a:t> a File Object</a:t>
            </a:r>
            <a:r>
              <a:rPr lang="fr-FR" dirty="0">
                <a:solidFill>
                  <a:srgbClr val="FF0000"/>
                </a:solidFill>
              </a:rPr>
              <a:t> </a:t>
            </a:r>
          </a:p>
          <a:p>
            <a:r>
              <a:rPr lang="en-US" dirty="0"/>
              <a:t>In this example, we create a path that is equivalent to our previous example, using a combination of a child path and a parent path. If the parent object happened to be null, then it would be skipped and the method would revert to our single String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85A075CA-F918-4709-BFC6-CB78F5BC1C3A}"/>
              </a:ext>
            </a:extLst>
          </p:cNvPr>
          <p:cNvSpPr>
            <a:spLocks noGrp="1"/>
          </p:cNvSpPr>
          <p:nvPr>
            <p:ph type="dt" sz="half" idx="10"/>
          </p:nvPr>
        </p:nvSpPr>
        <p:spPr/>
        <p:txBody>
          <a:bodyPr/>
          <a:lstStyle/>
          <a:p>
            <a:fld id="{E742F16F-7D2F-4622-A831-76AA4603B397}" type="datetime1">
              <a:rPr lang="fr-FR" smtClean="0"/>
              <a:t>29/06/2023</a:t>
            </a:fld>
            <a:endParaRPr lang="fr-FR"/>
          </a:p>
        </p:txBody>
      </p:sp>
      <p:sp>
        <p:nvSpPr>
          <p:cNvPr id="5" name="Espace réservé du pied de page 4">
            <a:extLst>
              <a:ext uri="{FF2B5EF4-FFF2-40B4-BE49-F238E27FC236}">
                <a16:creationId xmlns:a16="http://schemas.microsoft.com/office/drawing/2014/main" xmlns="" id="{6867EAA8-619B-4E04-8EB1-08ABBDF94F5A}"/>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B491C936-12DA-4B45-97AE-31482CCF3368}"/>
              </a:ext>
            </a:extLst>
          </p:cNvPr>
          <p:cNvSpPr>
            <a:spLocks noGrp="1"/>
          </p:cNvSpPr>
          <p:nvPr>
            <p:ph type="sldNum" sz="quarter" idx="12"/>
          </p:nvPr>
        </p:nvSpPr>
        <p:spPr/>
        <p:txBody>
          <a:bodyPr/>
          <a:lstStyle/>
          <a:p>
            <a:fld id="{4A5BDE94-4727-4585-B07D-29C32A2ADF6D}" type="slidenum">
              <a:rPr lang="fr-FR" smtClean="0"/>
              <a:t>13</a:t>
            </a:fld>
            <a:endParaRPr lang="fr-FR"/>
          </a:p>
        </p:txBody>
      </p:sp>
    </p:spTree>
    <p:extLst>
      <p:ext uri="{BB962C8B-B14F-4D97-AF65-F5344CB8AC3E}">
        <p14:creationId xmlns:p14="http://schemas.microsoft.com/office/powerpoint/2010/main" val="4089798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1.4 ) </a:t>
            </a:r>
            <a:r>
              <a:rPr lang="en-US" b="1" dirty="0">
                <a:solidFill>
                  <a:srgbClr val="FF0000"/>
                </a:solidFill>
              </a:rPr>
              <a:t>Working with a File Object</a:t>
            </a:r>
            <a:r>
              <a:rPr lang="en-US" dirty="0">
                <a:solidFill>
                  <a:srgbClr val="FF0000"/>
                </a:solidFill>
              </a:rPr>
              <a:t> </a:t>
            </a:r>
            <a:r>
              <a:rPr lang="en-US" dirty="0"/>
              <a:t/>
            </a:r>
            <a:br>
              <a:rPr lang="en-US" dirty="0"/>
            </a:br>
            <a:r>
              <a:rPr lang="en-US" dirty="0"/>
              <a:t>The File class contains numerous useful methods for interacting with files and directories within the file system. We present the most commonly used ones in Table 8.1. Although this table may seem like a lot of methods to learn, many of them are self-explanatory. For example, exists() returns true if the file or directory path exists and false otherwise.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05DF6508-7EF3-4561-AD93-FC647097501E}"/>
              </a:ext>
            </a:extLst>
          </p:cNvPr>
          <p:cNvSpPr>
            <a:spLocks noGrp="1"/>
          </p:cNvSpPr>
          <p:nvPr>
            <p:ph type="dt" sz="half" idx="10"/>
          </p:nvPr>
        </p:nvSpPr>
        <p:spPr/>
        <p:txBody>
          <a:bodyPr/>
          <a:lstStyle/>
          <a:p>
            <a:fld id="{3D3E1BCD-20CF-4F4E-A935-CD04748A3272}"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2DA861D-2753-4151-8238-CFB052B59C9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30D81F8-E983-4F3E-9B72-6B019F928DDB}"/>
              </a:ext>
            </a:extLst>
          </p:cNvPr>
          <p:cNvSpPr>
            <a:spLocks noGrp="1"/>
          </p:cNvSpPr>
          <p:nvPr>
            <p:ph type="sldNum" sz="quarter" idx="12"/>
          </p:nvPr>
        </p:nvSpPr>
        <p:spPr/>
        <p:txBody>
          <a:bodyPr/>
          <a:lstStyle/>
          <a:p>
            <a:fld id="{4A5BDE94-4727-4585-B07D-29C32A2ADF6D}" type="slidenum">
              <a:rPr lang="fr-FR" smtClean="0"/>
              <a:t>14</a:t>
            </a:fld>
            <a:endParaRPr lang="fr-FR"/>
          </a:p>
        </p:txBody>
      </p:sp>
    </p:spTree>
    <p:extLst>
      <p:ext uri="{BB962C8B-B14F-4D97-AF65-F5344CB8AC3E}">
        <p14:creationId xmlns:p14="http://schemas.microsoft.com/office/powerpoint/2010/main" val="824782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1.4 ) </a:t>
            </a:r>
            <a:r>
              <a:rPr lang="en-US" b="1" dirty="0">
                <a:solidFill>
                  <a:srgbClr val="FF0000"/>
                </a:solidFill>
              </a:rPr>
              <a:t>Working with a File Object</a:t>
            </a:r>
            <a:r>
              <a:rPr lang="en-US" dirty="0">
                <a:solidFill>
                  <a:srgbClr val="FF0000"/>
                </a:solidFill>
              </a:rPr>
              <a:t> </a:t>
            </a:r>
            <a:r>
              <a:rPr lang="en-US" dirty="0"/>
              <a:t/>
            </a:r>
            <a:br>
              <a:rPr lang="en-US" dirty="0"/>
            </a:br>
            <a:r>
              <a:rPr lang="en-US" dirty="0"/>
              <a:t/>
            </a:r>
            <a:br>
              <a:rPr lang="en-US" dirty="0"/>
            </a:br>
            <a:r>
              <a:rPr lang="en-US" dirty="0"/>
              <a:t/>
            </a:r>
            <a:br>
              <a:rPr lang="en-US" dirty="0"/>
            </a:br>
            <a:endParaRPr lang="fr-FR" dirty="0">
              <a:solidFill>
                <a:srgbClr val="0070C0"/>
              </a:solidFill>
            </a:endParaRPr>
          </a:p>
        </p:txBody>
      </p:sp>
      <p:pic>
        <p:nvPicPr>
          <p:cNvPr id="4" name="Image 3">
            <a:extLst>
              <a:ext uri="{FF2B5EF4-FFF2-40B4-BE49-F238E27FC236}">
                <a16:creationId xmlns:a16="http://schemas.microsoft.com/office/drawing/2014/main" xmlns="" id="{AC5D4014-A19A-4992-9710-138BC678E8C1}"/>
              </a:ext>
            </a:extLst>
          </p:cNvPr>
          <p:cNvPicPr>
            <a:picLocks noChangeAspect="1"/>
          </p:cNvPicPr>
          <p:nvPr/>
        </p:nvPicPr>
        <p:blipFill>
          <a:blip r:embed="rId3"/>
          <a:stretch>
            <a:fillRect/>
          </a:stretch>
        </p:blipFill>
        <p:spPr>
          <a:xfrm>
            <a:off x="2432903" y="854613"/>
            <a:ext cx="7326191" cy="4858305"/>
          </a:xfrm>
          <a:prstGeom prst="rect">
            <a:avLst/>
          </a:prstGeom>
        </p:spPr>
      </p:pic>
      <p:sp>
        <p:nvSpPr>
          <p:cNvPr id="5" name="Espace réservé de la date 4">
            <a:extLst>
              <a:ext uri="{FF2B5EF4-FFF2-40B4-BE49-F238E27FC236}">
                <a16:creationId xmlns:a16="http://schemas.microsoft.com/office/drawing/2014/main" xmlns="" id="{F5900EA9-BD3D-4632-9529-38A1B1758C8A}"/>
              </a:ext>
            </a:extLst>
          </p:cNvPr>
          <p:cNvSpPr>
            <a:spLocks noGrp="1"/>
          </p:cNvSpPr>
          <p:nvPr>
            <p:ph type="dt" sz="half" idx="10"/>
          </p:nvPr>
        </p:nvSpPr>
        <p:spPr/>
        <p:txBody>
          <a:bodyPr/>
          <a:lstStyle/>
          <a:p>
            <a:fld id="{BD343AA6-1235-4A4F-B625-572D7E3F7098}" type="datetime1">
              <a:rPr lang="fr-FR" smtClean="0"/>
              <a:t>29/06/2023</a:t>
            </a:fld>
            <a:endParaRPr lang="fr-FR"/>
          </a:p>
        </p:txBody>
      </p:sp>
      <p:sp>
        <p:nvSpPr>
          <p:cNvPr id="6" name="Espace réservé du pied de page 5">
            <a:extLst>
              <a:ext uri="{FF2B5EF4-FFF2-40B4-BE49-F238E27FC236}">
                <a16:creationId xmlns:a16="http://schemas.microsoft.com/office/drawing/2014/main" xmlns="" id="{846B7DED-70AE-4CD4-ADF7-5E785AC8AC89}"/>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858FFE25-1C99-4D16-8531-EE00503C7ECD}"/>
              </a:ext>
            </a:extLst>
          </p:cNvPr>
          <p:cNvSpPr>
            <a:spLocks noGrp="1"/>
          </p:cNvSpPr>
          <p:nvPr>
            <p:ph type="sldNum" sz="quarter" idx="12"/>
          </p:nvPr>
        </p:nvSpPr>
        <p:spPr/>
        <p:txBody>
          <a:bodyPr/>
          <a:lstStyle/>
          <a:p>
            <a:fld id="{4A5BDE94-4727-4585-B07D-29C32A2ADF6D}" type="slidenum">
              <a:rPr lang="fr-FR" smtClean="0"/>
              <a:t>15</a:t>
            </a:fld>
            <a:endParaRPr lang="fr-FR"/>
          </a:p>
        </p:txBody>
      </p:sp>
    </p:spTree>
    <p:extLst>
      <p:ext uri="{BB962C8B-B14F-4D97-AF65-F5344CB8AC3E}">
        <p14:creationId xmlns:p14="http://schemas.microsoft.com/office/powerpoint/2010/main" val="2353480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1.4 ) </a:t>
            </a:r>
            <a:r>
              <a:rPr lang="en-US" b="1" dirty="0">
                <a:solidFill>
                  <a:srgbClr val="FF0000"/>
                </a:solidFill>
              </a:rPr>
              <a:t>Working with a File Object</a:t>
            </a:r>
            <a:r>
              <a:rPr lang="en-US" dirty="0">
                <a:solidFill>
                  <a:srgbClr val="FF0000"/>
                </a:solidFill>
              </a:rPr>
              <a:t> </a:t>
            </a:r>
            <a:r>
              <a:rPr lang="en-US" dirty="0"/>
              <a:t/>
            </a:r>
            <a:br>
              <a:rPr lang="en-US" dirty="0"/>
            </a:br>
            <a:r>
              <a:rPr lang="en-US" dirty="0"/>
              <a:t/>
            </a:r>
            <a:br>
              <a:rPr lang="en-US" dirty="0"/>
            </a:br>
            <a:r>
              <a:rPr lang="en-US" dirty="0"/>
              <a:t/>
            </a:r>
            <a:br>
              <a:rPr lang="en-US" dirty="0"/>
            </a:br>
            <a:endParaRPr lang="fr-FR" dirty="0">
              <a:solidFill>
                <a:srgbClr val="0070C0"/>
              </a:solidFill>
            </a:endParaRPr>
          </a:p>
        </p:txBody>
      </p:sp>
      <p:pic>
        <p:nvPicPr>
          <p:cNvPr id="5" name="Image 4">
            <a:extLst>
              <a:ext uri="{FF2B5EF4-FFF2-40B4-BE49-F238E27FC236}">
                <a16:creationId xmlns:a16="http://schemas.microsoft.com/office/drawing/2014/main" xmlns="" id="{7E6C5C04-0BCC-4350-9E7F-06679A1C7A0C}"/>
              </a:ext>
            </a:extLst>
          </p:cNvPr>
          <p:cNvPicPr>
            <a:picLocks noChangeAspect="1"/>
          </p:cNvPicPr>
          <p:nvPr/>
        </p:nvPicPr>
        <p:blipFill>
          <a:blip r:embed="rId2"/>
          <a:stretch>
            <a:fillRect/>
          </a:stretch>
        </p:blipFill>
        <p:spPr>
          <a:xfrm>
            <a:off x="2000469" y="3059112"/>
            <a:ext cx="7708406" cy="2816756"/>
          </a:xfrm>
          <a:prstGeom prst="rect">
            <a:avLst/>
          </a:prstGeom>
        </p:spPr>
      </p:pic>
      <p:sp>
        <p:nvSpPr>
          <p:cNvPr id="4" name="Espace réservé de la date 3">
            <a:extLst>
              <a:ext uri="{FF2B5EF4-FFF2-40B4-BE49-F238E27FC236}">
                <a16:creationId xmlns:a16="http://schemas.microsoft.com/office/drawing/2014/main" xmlns="" id="{009DDDCE-4BCF-48C6-B25F-444D44F57AA0}"/>
              </a:ext>
            </a:extLst>
          </p:cNvPr>
          <p:cNvSpPr>
            <a:spLocks noGrp="1"/>
          </p:cNvSpPr>
          <p:nvPr>
            <p:ph type="dt" sz="half" idx="10"/>
          </p:nvPr>
        </p:nvSpPr>
        <p:spPr/>
        <p:txBody>
          <a:bodyPr/>
          <a:lstStyle/>
          <a:p>
            <a:fld id="{0ED9557E-665F-447F-B1B1-BB80EB8A0A3D}" type="datetime1">
              <a:rPr lang="fr-FR" smtClean="0"/>
              <a:t>29/06/2023</a:t>
            </a:fld>
            <a:endParaRPr lang="fr-FR"/>
          </a:p>
        </p:txBody>
      </p:sp>
      <p:sp>
        <p:nvSpPr>
          <p:cNvPr id="6" name="Espace réservé du pied de page 5">
            <a:extLst>
              <a:ext uri="{FF2B5EF4-FFF2-40B4-BE49-F238E27FC236}">
                <a16:creationId xmlns:a16="http://schemas.microsoft.com/office/drawing/2014/main" xmlns="" id="{56663399-C328-46ED-AA3F-1B04467DAAF3}"/>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019E87F4-703E-4B36-B4FF-11D3141A9ACF}"/>
              </a:ext>
            </a:extLst>
          </p:cNvPr>
          <p:cNvSpPr>
            <a:spLocks noGrp="1"/>
          </p:cNvSpPr>
          <p:nvPr>
            <p:ph type="sldNum" sz="quarter" idx="12"/>
          </p:nvPr>
        </p:nvSpPr>
        <p:spPr/>
        <p:txBody>
          <a:bodyPr/>
          <a:lstStyle/>
          <a:p>
            <a:fld id="{4A5BDE94-4727-4585-B07D-29C32A2ADF6D}" type="slidenum">
              <a:rPr lang="fr-FR" smtClean="0"/>
              <a:t>16</a:t>
            </a:fld>
            <a:endParaRPr lang="fr-FR"/>
          </a:p>
        </p:txBody>
      </p:sp>
    </p:spTree>
    <p:extLst>
      <p:ext uri="{BB962C8B-B14F-4D97-AF65-F5344CB8AC3E}">
        <p14:creationId xmlns:p14="http://schemas.microsoft.com/office/powerpoint/2010/main" val="1864892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1.4 ) </a:t>
            </a:r>
            <a:r>
              <a:rPr lang="en-US" b="1" dirty="0">
                <a:solidFill>
                  <a:srgbClr val="FF0000"/>
                </a:solidFill>
              </a:rPr>
              <a:t>Working with a File Object</a:t>
            </a:r>
          </a:p>
          <a:p>
            <a:r>
              <a:rPr lang="en-US" dirty="0"/>
              <a:t>The following is a sample program that given a file path outputs information about the file or directory, such as whether it exists, what files are contained within it, and so forth: </a:t>
            </a:r>
            <a:br>
              <a:rPr lang="en-US" dirty="0"/>
            </a:br>
            <a:r>
              <a:rPr lang="en-US" dirty="0">
                <a:solidFill>
                  <a:srgbClr val="FF0000"/>
                </a:solidFill>
              </a:rPr>
              <a:t> </a:t>
            </a:r>
            <a:r>
              <a:rPr lang="en-US" dirty="0"/>
              <a:t/>
            </a:r>
            <a:br>
              <a:rPr lang="en-US" dirty="0"/>
            </a:br>
            <a:r>
              <a:rPr lang="en-US" dirty="0"/>
              <a:t/>
            </a:r>
            <a:br>
              <a:rPr lang="en-US" dirty="0"/>
            </a:br>
            <a:r>
              <a:rPr lang="en-US" dirty="0"/>
              <a:t/>
            </a:r>
            <a:br>
              <a:rPr lang="en-US" dirty="0"/>
            </a:br>
            <a:endParaRPr lang="fr-FR" dirty="0">
              <a:solidFill>
                <a:srgbClr val="0070C0"/>
              </a:solidFill>
            </a:endParaRPr>
          </a:p>
        </p:txBody>
      </p:sp>
      <p:pic>
        <p:nvPicPr>
          <p:cNvPr id="4" name="Image 3">
            <a:extLst>
              <a:ext uri="{FF2B5EF4-FFF2-40B4-BE49-F238E27FC236}">
                <a16:creationId xmlns:a16="http://schemas.microsoft.com/office/drawing/2014/main" xmlns="" id="{A90C1E39-4844-434D-A666-B2D57F07DD8F}"/>
              </a:ext>
            </a:extLst>
          </p:cNvPr>
          <p:cNvPicPr>
            <a:picLocks noChangeAspect="1"/>
          </p:cNvPicPr>
          <p:nvPr/>
        </p:nvPicPr>
        <p:blipFill>
          <a:blip r:embed="rId2"/>
          <a:stretch>
            <a:fillRect/>
          </a:stretch>
        </p:blipFill>
        <p:spPr>
          <a:xfrm>
            <a:off x="2352317" y="762183"/>
            <a:ext cx="7963484" cy="5333633"/>
          </a:xfrm>
          <a:prstGeom prst="rect">
            <a:avLst/>
          </a:prstGeom>
        </p:spPr>
      </p:pic>
      <p:sp>
        <p:nvSpPr>
          <p:cNvPr id="5" name="Espace réservé de la date 4">
            <a:extLst>
              <a:ext uri="{FF2B5EF4-FFF2-40B4-BE49-F238E27FC236}">
                <a16:creationId xmlns:a16="http://schemas.microsoft.com/office/drawing/2014/main" xmlns="" id="{66C44E85-CB12-4505-B3A1-3F0C955F8F6A}"/>
              </a:ext>
            </a:extLst>
          </p:cNvPr>
          <p:cNvSpPr>
            <a:spLocks noGrp="1"/>
          </p:cNvSpPr>
          <p:nvPr>
            <p:ph type="dt" sz="half" idx="10"/>
          </p:nvPr>
        </p:nvSpPr>
        <p:spPr/>
        <p:txBody>
          <a:bodyPr/>
          <a:lstStyle/>
          <a:p>
            <a:fld id="{FA25BBA0-A4B4-4FB6-86DD-36C2A8EB9FCB}" type="datetime1">
              <a:rPr lang="fr-FR" smtClean="0"/>
              <a:t>29/06/2023</a:t>
            </a:fld>
            <a:endParaRPr lang="fr-FR"/>
          </a:p>
        </p:txBody>
      </p:sp>
      <p:sp>
        <p:nvSpPr>
          <p:cNvPr id="6" name="Espace réservé du pied de page 5">
            <a:extLst>
              <a:ext uri="{FF2B5EF4-FFF2-40B4-BE49-F238E27FC236}">
                <a16:creationId xmlns:a16="http://schemas.microsoft.com/office/drawing/2014/main" xmlns="" id="{4DC91612-2D21-4C36-BBB5-DF5A46821656}"/>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CF004470-5678-4F5A-88B6-16B50C29D5E5}"/>
              </a:ext>
            </a:extLst>
          </p:cNvPr>
          <p:cNvSpPr>
            <a:spLocks noGrp="1"/>
          </p:cNvSpPr>
          <p:nvPr>
            <p:ph type="sldNum" sz="quarter" idx="12"/>
          </p:nvPr>
        </p:nvSpPr>
        <p:spPr/>
        <p:txBody>
          <a:bodyPr/>
          <a:lstStyle/>
          <a:p>
            <a:fld id="{4A5BDE94-4727-4585-B07D-29C32A2ADF6D}" type="slidenum">
              <a:rPr lang="fr-FR" smtClean="0"/>
              <a:t>17</a:t>
            </a:fld>
            <a:endParaRPr lang="fr-FR"/>
          </a:p>
        </p:txBody>
      </p:sp>
    </p:spTree>
    <p:extLst>
      <p:ext uri="{BB962C8B-B14F-4D97-AF65-F5344CB8AC3E}">
        <p14:creationId xmlns:p14="http://schemas.microsoft.com/office/powerpoint/2010/main" val="170523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1.4 ) </a:t>
            </a:r>
            <a:r>
              <a:rPr lang="en-US" b="1" dirty="0">
                <a:solidFill>
                  <a:srgbClr val="FF0000"/>
                </a:solidFill>
              </a:rPr>
              <a:t>Working with a File Object</a:t>
            </a:r>
          </a:p>
          <a:p>
            <a:pPr algn="just"/>
            <a:r>
              <a:rPr lang="en-US" dirty="0"/>
              <a:t>In these examples, you see that the output of an I/O-based program is completely dependent on the directories and fi les available at runtime in the underlying fi le system. Note that we used a Windows-based path in the previous sample, which requires a double backslash in the String literal for the path separator. You may remember from Chapter 5 , “Dates, Strings and Localization,” that the backslash \ is a reserved character within a String</a:t>
            </a:r>
            <a:br>
              <a:rPr lang="en-US" dirty="0"/>
            </a:br>
            <a:r>
              <a:rPr lang="en-US" dirty="0"/>
              <a:t>literal and must be escaped with another backslash to be used within a String. </a:t>
            </a:r>
            <a:endParaRPr lang="fr-FR" dirty="0">
              <a:solidFill>
                <a:srgbClr val="0070C0"/>
              </a:solidFill>
            </a:endParaRPr>
          </a:p>
        </p:txBody>
      </p:sp>
      <p:sp>
        <p:nvSpPr>
          <p:cNvPr id="4" name="Espace réservé de la date 3">
            <a:extLst>
              <a:ext uri="{FF2B5EF4-FFF2-40B4-BE49-F238E27FC236}">
                <a16:creationId xmlns:a16="http://schemas.microsoft.com/office/drawing/2014/main" xmlns="" id="{EFE80915-D276-4B50-9F37-A4E4C20E5531}"/>
              </a:ext>
            </a:extLst>
          </p:cNvPr>
          <p:cNvSpPr>
            <a:spLocks noGrp="1"/>
          </p:cNvSpPr>
          <p:nvPr>
            <p:ph type="dt" sz="half" idx="10"/>
          </p:nvPr>
        </p:nvSpPr>
        <p:spPr/>
        <p:txBody>
          <a:bodyPr/>
          <a:lstStyle/>
          <a:p>
            <a:fld id="{1EB97944-B32E-4A92-9647-466A8B3AC13F}" type="datetime1">
              <a:rPr lang="fr-FR" smtClean="0"/>
              <a:t>29/06/2023</a:t>
            </a:fld>
            <a:endParaRPr lang="fr-FR"/>
          </a:p>
        </p:txBody>
      </p:sp>
      <p:sp>
        <p:nvSpPr>
          <p:cNvPr id="5" name="Espace réservé du pied de page 4">
            <a:extLst>
              <a:ext uri="{FF2B5EF4-FFF2-40B4-BE49-F238E27FC236}">
                <a16:creationId xmlns:a16="http://schemas.microsoft.com/office/drawing/2014/main" xmlns="" id="{5FDF33EA-3EDD-4923-A05B-2BB4CD4B96AE}"/>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40F995A2-DBF1-40F8-B5F4-421B193E1B43}"/>
              </a:ext>
            </a:extLst>
          </p:cNvPr>
          <p:cNvSpPr>
            <a:spLocks noGrp="1"/>
          </p:cNvSpPr>
          <p:nvPr>
            <p:ph type="sldNum" sz="quarter" idx="12"/>
          </p:nvPr>
        </p:nvSpPr>
        <p:spPr/>
        <p:txBody>
          <a:bodyPr/>
          <a:lstStyle/>
          <a:p>
            <a:fld id="{4A5BDE94-4727-4585-B07D-29C32A2ADF6D}" type="slidenum">
              <a:rPr lang="fr-FR" smtClean="0"/>
              <a:t>18</a:t>
            </a:fld>
            <a:endParaRPr lang="fr-FR"/>
          </a:p>
        </p:txBody>
      </p:sp>
    </p:spTree>
    <p:extLst>
      <p:ext uri="{BB962C8B-B14F-4D97-AF65-F5344CB8AC3E}">
        <p14:creationId xmlns:p14="http://schemas.microsoft.com/office/powerpoint/2010/main" val="1037299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2.1 ) Stream Fundamentals</a:t>
            </a:r>
            <a:r>
              <a:rPr lang="fr-FR" dirty="0">
                <a:solidFill>
                  <a:srgbClr val="FF0000"/>
                </a:solidFill>
              </a:rPr>
              <a:t> </a:t>
            </a:r>
            <a:r>
              <a:rPr lang="fr-FR" dirty="0"/>
              <a:t/>
            </a:r>
            <a:br>
              <a:rPr lang="fr-FR" dirty="0"/>
            </a:br>
            <a:r>
              <a:rPr lang="en-US" dirty="0"/>
              <a:t>In this section, we present the concept of streams in Java and show how they are used for</a:t>
            </a:r>
            <a:br>
              <a:rPr lang="en-US" dirty="0"/>
            </a:br>
            <a:r>
              <a:rPr lang="en-US" dirty="0"/>
              <a:t>input/output (I/O) processing. I/O refers to the nature of how data is accessed, either by</a:t>
            </a:r>
            <a:br>
              <a:rPr lang="en-US" dirty="0"/>
            </a:br>
            <a:r>
              <a:rPr lang="en-US" dirty="0"/>
              <a:t>reading the data from a resource (input), or writing the data to a resource (output). This</a:t>
            </a:r>
            <a:br>
              <a:rPr lang="en-US" dirty="0"/>
            </a:br>
            <a:r>
              <a:rPr lang="en-US" dirty="0"/>
              <a:t>section will focus on the common ways that data is input and output using fi les accessed by</a:t>
            </a:r>
            <a:br>
              <a:rPr lang="en-US" dirty="0"/>
            </a:br>
            <a:r>
              <a:rPr lang="en-US" dirty="0"/>
              <a:t>streams.</a:t>
            </a:r>
            <a:br>
              <a:rPr lang="en-US" dirty="0"/>
            </a:br>
            <a:r>
              <a:rPr lang="en-US" dirty="0"/>
              <a:t>Note that the I/O streams that we discuss in this chapter are data streams and</a:t>
            </a:r>
            <a:br>
              <a:rPr lang="en-US" dirty="0"/>
            </a:br>
            <a:r>
              <a:rPr lang="en-US" dirty="0"/>
              <a:t>completely unrelated to the new Stream API that you saw in Chapter 4 , “Functional</a:t>
            </a:r>
            <a:br>
              <a:rPr lang="en-US" dirty="0"/>
            </a:br>
            <a:r>
              <a:rPr lang="en-US" dirty="0"/>
              <a:t>Programming.” Even we agree that the naming of the new Stream API can be a little</a:t>
            </a:r>
            <a:br>
              <a:rPr lang="en-US" dirty="0"/>
            </a:br>
            <a:r>
              <a:rPr lang="en-US" dirty="0"/>
              <a:t>confusing when discussing I/O streams.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2B85043F-40E2-4974-8D99-5E8FDCB7577C}"/>
              </a:ext>
            </a:extLst>
          </p:cNvPr>
          <p:cNvSpPr>
            <a:spLocks noGrp="1"/>
          </p:cNvSpPr>
          <p:nvPr>
            <p:ph type="dt" sz="half" idx="10"/>
          </p:nvPr>
        </p:nvSpPr>
        <p:spPr/>
        <p:txBody>
          <a:bodyPr/>
          <a:lstStyle/>
          <a:p>
            <a:fld id="{513ECB3C-08E9-44F5-A428-DF271065A3C3}" type="datetime1">
              <a:rPr lang="fr-FR" smtClean="0"/>
              <a:t>29/06/2023</a:t>
            </a:fld>
            <a:endParaRPr lang="fr-FR"/>
          </a:p>
        </p:txBody>
      </p:sp>
      <p:sp>
        <p:nvSpPr>
          <p:cNvPr id="5" name="Espace réservé du pied de page 4">
            <a:extLst>
              <a:ext uri="{FF2B5EF4-FFF2-40B4-BE49-F238E27FC236}">
                <a16:creationId xmlns:a16="http://schemas.microsoft.com/office/drawing/2014/main" xmlns="" id="{76E57240-A4A3-43EF-8FF3-00A234CE151A}"/>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E505C457-5DA9-49CF-AD42-A8D42BDE3154}"/>
              </a:ext>
            </a:extLst>
          </p:cNvPr>
          <p:cNvSpPr>
            <a:spLocks noGrp="1"/>
          </p:cNvSpPr>
          <p:nvPr>
            <p:ph type="sldNum" sz="quarter" idx="12"/>
          </p:nvPr>
        </p:nvSpPr>
        <p:spPr/>
        <p:txBody>
          <a:bodyPr/>
          <a:lstStyle/>
          <a:p>
            <a:fld id="{4A5BDE94-4727-4585-B07D-29C32A2ADF6D}" type="slidenum">
              <a:rPr lang="fr-FR" smtClean="0"/>
              <a:t>19</a:t>
            </a:fld>
            <a:endParaRPr lang="fr-FR"/>
          </a:p>
        </p:txBody>
      </p:sp>
    </p:spTree>
    <p:extLst>
      <p:ext uri="{BB962C8B-B14F-4D97-AF65-F5344CB8AC3E}">
        <p14:creationId xmlns:p14="http://schemas.microsoft.com/office/powerpoint/2010/main" val="172393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noProof="1"/>
              <a:t>Chapter</a:t>
            </a:r>
            <a:r>
              <a:rPr lang="fr-FR" dirty="0"/>
              <a:t> 8 : </a:t>
            </a:r>
            <a:r>
              <a:rPr lang="fr-FR" b="1" dirty="0"/>
              <a:t>IO</a:t>
            </a:r>
            <a:endParaRPr lang="fr-FR" dirty="0"/>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lstStyle/>
          <a:p>
            <a:r>
              <a:rPr lang="fr-FR" dirty="0"/>
              <a:t>✓ </a:t>
            </a:r>
            <a:r>
              <a:rPr lang="fr-FR" b="1" dirty="0"/>
              <a:t>Java I/O Fundamentals</a:t>
            </a:r>
            <a:br>
              <a:rPr lang="fr-FR" b="1" dirty="0"/>
            </a:br>
            <a:r>
              <a:rPr lang="fr-FR" dirty="0"/>
              <a:t>■ Read and </a:t>
            </a:r>
            <a:r>
              <a:rPr lang="fr-FR" dirty="0" err="1"/>
              <a:t>write</a:t>
            </a:r>
            <a:r>
              <a:rPr lang="fr-FR" dirty="0"/>
              <a:t> data </a:t>
            </a:r>
            <a:r>
              <a:rPr lang="fr-FR" dirty="0" err="1"/>
              <a:t>from</a:t>
            </a:r>
            <a:r>
              <a:rPr lang="fr-FR" dirty="0"/>
              <a:t> the console</a:t>
            </a:r>
            <a:br>
              <a:rPr lang="fr-FR" dirty="0"/>
            </a:br>
            <a:r>
              <a:rPr lang="fr-FR" dirty="0"/>
              <a:t>■ Use </a:t>
            </a:r>
            <a:r>
              <a:rPr lang="fr-FR" dirty="0" err="1"/>
              <a:t>BufferedReader</a:t>
            </a:r>
            <a:r>
              <a:rPr lang="fr-FR" dirty="0"/>
              <a:t>, </a:t>
            </a:r>
            <a:r>
              <a:rPr lang="fr-FR" dirty="0" err="1"/>
              <a:t>BufferedWriter</a:t>
            </a:r>
            <a:r>
              <a:rPr lang="fr-FR" dirty="0"/>
              <a:t>, </a:t>
            </a:r>
            <a:r>
              <a:rPr lang="fr-FR" dirty="0" err="1"/>
              <a:t>FileReader</a:t>
            </a:r>
            <a:r>
              <a:rPr lang="fr-FR" dirty="0"/>
              <a:t>,</a:t>
            </a:r>
            <a:br>
              <a:rPr lang="fr-FR" dirty="0"/>
            </a:br>
            <a:r>
              <a:rPr lang="fr-FR" dirty="0" err="1"/>
              <a:t>FileWriter</a:t>
            </a:r>
            <a:r>
              <a:rPr lang="fr-FR" dirty="0"/>
              <a:t>, </a:t>
            </a:r>
            <a:r>
              <a:rPr lang="fr-FR" dirty="0" err="1"/>
              <a:t>FileInputStream</a:t>
            </a:r>
            <a:r>
              <a:rPr lang="fr-FR" dirty="0"/>
              <a:t>, </a:t>
            </a:r>
            <a:r>
              <a:rPr lang="fr-FR" dirty="0" err="1"/>
              <a:t>FileOutputStream</a:t>
            </a:r>
            <a:r>
              <a:rPr lang="fr-FR" dirty="0"/>
              <a:t>,</a:t>
            </a:r>
            <a:br>
              <a:rPr lang="fr-FR" dirty="0"/>
            </a:br>
            <a:r>
              <a:rPr lang="fr-FR" dirty="0" err="1"/>
              <a:t>ObjectOutputStream</a:t>
            </a:r>
            <a:r>
              <a:rPr lang="fr-FR" dirty="0"/>
              <a:t>, </a:t>
            </a:r>
            <a:r>
              <a:rPr lang="fr-FR" dirty="0" err="1"/>
              <a:t>ObjectInputStream</a:t>
            </a:r>
            <a:r>
              <a:rPr lang="fr-FR" dirty="0"/>
              <a:t>, and </a:t>
            </a:r>
            <a:r>
              <a:rPr lang="fr-FR" dirty="0" err="1"/>
              <a:t>PrintWriter</a:t>
            </a:r>
            <a:r>
              <a:rPr lang="fr-FR" dirty="0"/>
              <a:t> in</a:t>
            </a:r>
            <a:br>
              <a:rPr lang="fr-FR" dirty="0"/>
            </a:br>
            <a:r>
              <a:rPr lang="fr-FR" dirty="0"/>
              <a:t>the </a:t>
            </a:r>
            <a:r>
              <a:rPr lang="fr-FR" dirty="0" err="1"/>
              <a:t>java.io.package</a:t>
            </a:r>
            <a:r>
              <a:rPr lang="fr-FR" dirty="0"/>
              <a:t>. </a:t>
            </a:r>
            <a:br>
              <a:rPr lang="fr-FR" dirty="0"/>
            </a:br>
            <a:endParaRPr lang="fr-FR" dirty="0"/>
          </a:p>
        </p:txBody>
      </p:sp>
      <p:sp>
        <p:nvSpPr>
          <p:cNvPr id="4" name="Espace réservé de la date 3">
            <a:extLst>
              <a:ext uri="{FF2B5EF4-FFF2-40B4-BE49-F238E27FC236}">
                <a16:creationId xmlns:a16="http://schemas.microsoft.com/office/drawing/2014/main" xmlns="" id="{3FFE0956-9329-453D-AD6C-8ACC797CEB8B}"/>
              </a:ext>
            </a:extLst>
          </p:cNvPr>
          <p:cNvSpPr>
            <a:spLocks noGrp="1"/>
          </p:cNvSpPr>
          <p:nvPr>
            <p:ph type="dt" sz="half" idx="10"/>
          </p:nvPr>
        </p:nvSpPr>
        <p:spPr/>
        <p:txBody>
          <a:bodyPr/>
          <a:lstStyle/>
          <a:p>
            <a:fld id="{E15748F3-8518-4D08-A58B-3BF9A3A0163E}" type="datetime1">
              <a:rPr lang="fr-FR" smtClean="0"/>
              <a:t>29/06/2023</a:t>
            </a:fld>
            <a:endParaRPr lang="fr-FR"/>
          </a:p>
        </p:txBody>
      </p:sp>
      <p:sp>
        <p:nvSpPr>
          <p:cNvPr id="5" name="Espace réservé du pied de page 4">
            <a:extLst>
              <a:ext uri="{FF2B5EF4-FFF2-40B4-BE49-F238E27FC236}">
                <a16:creationId xmlns:a16="http://schemas.microsoft.com/office/drawing/2014/main" xmlns="" id="{2CD46814-467B-4ED3-9C56-5D0A1288C809}"/>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9AFA4126-9027-494D-80DD-5C44B581899F}"/>
              </a:ext>
            </a:extLst>
          </p:cNvPr>
          <p:cNvSpPr>
            <a:spLocks noGrp="1"/>
          </p:cNvSpPr>
          <p:nvPr>
            <p:ph type="sldNum" sz="quarter" idx="12"/>
          </p:nvPr>
        </p:nvSpPr>
        <p:spPr/>
        <p:txBody>
          <a:bodyPr/>
          <a:lstStyle/>
          <a:p>
            <a:fld id="{4A5BDE94-4727-4585-B07D-29C32A2ADF6D}" type="slidenum">
              <a:rPr lang="fr-FR" smtClean="0"/>
              <a:t>2</a:t>
            </a:fld>
            <a:endParaRPr lang="fr-FR"/>
          </a:p>
        </p:txBody>
      </p:sp>
    </p:spTree>
    <p:extLst>
      <p:ext uri="{BB962C8B-B14F-4D97-AF65-F5344CB8AC3E}">
        <p14:creationId xmlns:p14="http://schemas.microsoft.com/office/powerpoint/2010/main" val="2538462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2.1 ) Stream Fundamentals</a:t>
            </a:r>
            <a:r>
              <a:rPr lang="fr-FR" dirty="0">
                <a:solidFill>
                  <a:srgbClr val="FF0000"/>
                </a:solidFill>
              </a:rPr>
              <a:t> </a:t>
            </a:r>
            <a:r>
              <a:rPr lang="fr-FR" dirty="0"/>
              <a:t/>
            </a:r>
            <a:br>
              <a:rPr lang="fr-FR" dirty="0"/>
            </a:br>
            <a:r>
              <a:rPr lang="en-US" dirty="0"/>
              <a:t>The contents of a fi le may be accessed or written via a </a:t>
            </a:r>
            <a:r>
              <a:rPr lang="en-US" i="1" dirty="0"/>
              <a:t>stream</a:t>
            </a:r>
            <a:r>
              <a:rPr lang="en-US" dirty="0"/>
              <a:t>, which is a list of data elements presented sequentially. Streams should be conceptually thought of as a long, nearly never-ending “stream of water” with data presented one “wave” at a time. </a:t>
            </a:r>
            <a:br>
              <a:rPr lang="en-US" dirty="0"/>
            </a:br>
            <a:r>
              <a:rPr lang="en-US" dirty="0"/>
              <a:t/>
            </a:r>
            <a:br>
              <a:rPr lang="en-US" dirty="0"/>
            </a:br>
            <a:endParaRPr lang="fr-FR" dirty="0">
              <a:solidFill>
                <a:srgbClr val="0070C0"/>
              </a:solidFill>
            </a:endParaRPr>
          </a:p>
        </p:txBody>
      </p:sp>
      <p:pic>
        <p:nvPicPr>
          <p:cNvPr id="4" name="Image 3">
            <a:extLst>
              <a:ext uri="{FF2B5EF4-FFF2-40B4-BE49-F238E27FC236}">
                <a16:creationId xmlns:a16="http://schemas.microsoft.com/office/drawing/2014/main" xmlns="" id="{74354FC7-7C89-440F-AF87-229B9E39EB75}"/>
              </a:ext>
            </a:extLst>
          </p:cNvPr>
          <p:cNvPicPr>
            <a:picLocks noChangeAspect="1"/>
          </p:cNvPicPr>
          <p:nvPr/>
        </p:nvPicPr>
        <p:blipFill>
          <a:blip r:embed="rId2"/>
          <a:stretch>
            <a:fillRect/>
          </a:stretch>
        </p:blipFill>
        <p:spPr>
          <a:xfrm>
            <a:off x="1512349" y="2285999"/>
            <a:ext cx="8829675" cy="3695700"/>
          </a:xfrm>
          <a:prstGeom prst="rect">
            <a:avLst/>
          </a:prstGeom>
        </p:spPr>
      </p:pic>
      <p:sp>
        <p:nvSpPr>
          <p:cNvPr id="5" name="Espace réservé de la date 4">
            <a:extLst>
              <a:ext uri="{FF2B5EF4-FFF2-40B4-BE49-F238E27FC236}">
                <a16:creationId xmlns:a16="http://schemas.microsoft.com/office/drawing/2014/main" xmlns="" id="{814D6E16-5D1E-404A-B206-4DFBAE31D4DF}"/>
              </a:ext>
            </a:extLst>
          </p:cNvPr>
          <p:cNvSpPr>
            <a:spLocks noGrp="1"/>
          </p:cNvSpPr>
          <p:nvPr>
            <p:ph type="dt" sz="half" idx="10"/>
          </p:nvPr>
        </p:nvSpPr>
        <p:spPr/>
        <p:txBody>
          <a:bodyPr/>
          <a:lstStyle/>
          <a:p>
            <a:fld id="{7D20135A-35CC-4C93-A09C-2DD66D26FA48}" type="datetime1">
              <a:rPr lang="fr-FR" smtClean="0"/>
              <a:t>29/06/2023</a:t>
            </a:fld>
            <a:endParaRPr lang="fr-FR"/>
          </a:p>
        </p:txBody>
      </p:sp>
      <p:sp>
        <p:nvSpPr>
          <p:cNvPr id="6" name="Espace réservé du pied de page 5">
            <a:extLst>
              <a:ext uri="{FF2B5EF4-FFF2-40B4-BE49-F238E27FC236}">
                <a16:creationId xmlns:a16="http://schemas.microsoft.com/office/drawing/2014/main" xmlns="" id="{11DBCADE-1508-43BB-BBD9-DE0504E2C239}"/>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9A0F1BA6-44CB-487C-960E-84626E351BDB}"/>
              </a:ext>
            </a:extLst>
          </p:cNvPr>
          <p:cNvSpPr>
            <a:spLocks noGrp="1"/>
          </p:cNvSpPr>
          <p:nvPr>
            <p:ph type="sldNum" sz="quarter" idx="12"/>
          </p:nvPr>
        </p:nvSpPr>
        <p:spPr/>
        <p:txBody>
          <a:bodyPr/>
          <a:lstStyle/>
          <a:p>
            <a:fld id="{4A5BDE94-4727-4585-B07D-29C32A2ADF6D}" type="slidenum">
              <a:rPr lang="fr-FR" smtClean="0"/>
              <a:t>20</a:t>
            </a:fld>
            <a:endParaRPr lang="fr-FR"/>
          </a:p>
        </p:txBody>
      </p:sp>
    </p:spTree>
    <p:extLst>
      <p:ext uri="{BB962C8B-B14F-4D97-AF65-F5344CB8AC3E}">
        <p14:creationId xmlns:p14="http://schemas.microsoft.com/office/powerpoint/2010/main" val="169384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b="1" dirty="0">
                <a:solidFill>
                  <a:srgbClr val="FF0000"/>
                </a:solidFill>
              </a:rPr>
              <a:t>2.2 ) Stream Nomenclature</a:t>
            </a:r>
            <a:r>
              <a:rPr lang="fr-FR" dirty="0">
                <a:solidFill>
                  <a:srgbClr val="FF0000"/>
                </a:solidFill>
              </a:rPr>
              <a:t> : </a:t>
            </a:r>
            <a:r>
              <a:rPr lang="en-US" b="1" dirty="0">
                <a:solidFill>
                  <a:srgbClr val="0070C0"/>
                </a:solidFill>
              </a:rPr>
              <a:t>Byte Streams vs. Character Streams</a:t>
            </a:r>
            <a:r>
              <a:rPr lang="en-US" dirty="0">
                <a:solidFill>
                  <a:srgbClr val="0070C0"/>
                </a:solidFill>
              </a:rPr>
              <a:t> </a:t>
            </a:r>
            <a:br>
              <a:rPr lang="en-US" dirty="0">
                <a:solidFill>
                  <a:srgbClr val="0070C0"/>
                </a:solidFill>
              </a:rPr>
            </a:br>
            <a:endParaRPr lang="en-US" dirty="0">
              <a:solidFill>
                <a:srgbClr val="0070C0"/>
              </a:solidFill>
            </a:endParaRPr>
          </a:p>
          <a:p>
            <a:r>
              <a:rPr lang="en-US" dirty="0"/>
              <a:t>The java.io API defines </a:t>
            </a:r>
            <a:r>
              <a:rPr lang="en-US" b="1" dirty="0">
                <a:solidFill>
                  <a:srgbClr val="FF0000"/>
                </a:solidFill>
              </a:rPr>
              <a:t>two sets </a:t>
            </a:r>
            <a:r>
              <a:rPr lang="en-US" dirty="0"/>
              <a:t>of classes for reading and writing streams: those with </a:t>
            </a:r>
            <a:r>
              <a:rPr lang="en-US" b="1" dirty="0">
                <a:solidFill>
                  <a:srgbClr val="0070C0"/>
                </a:solidFill>
              </a:rPr>
              <a:t>Stream</a:t>
            </a:r>
            <a:r>
              <a:rPr lang="en-US" dirty="0"/>
              <a:t> in their name and those with </a:t>
            </a:r>
            <a:r>
              <a:rPr lang="en-US" b="1" dirty="0"/>
              <a:t>Reader/Writer</a:t>
            </a:r>
            <a:r>
              <a:rPr lang="en-US" dirty="0"/>
              <a:t> in their name. For example, the java.io API defines both a </a:t>
            </a:r>
            <a:r>
              <a:rPr lang="en-US" dirty="0" err="1">
                <a:solidFill>
                  <a:srgbClr val="FF0000"/>
                </a:solidFill>
              </a:rPr>
              <a:t>FileInputStream</a:t>
            </a:r>
            <a:r>
              <a:rPr lang="en-US" dirty="0">
                <a:solidFill>
                  <a:srgbClr val="FF0000"/>
                </a:solidFill>
              </a:rPr>
              <a:t> class </a:t>
            </a:r>
            <a:r>
              <a:rPr lang="en-US" dirty="0"/>
              <a:t>as well as a </a:t>
            </a:r>
            <a:r>
              <a:rPr lang="en-US" dirty="0" err="1">
                <a:solidFill>
                  <a:srgbClr val="FF0000"/>
                </a:solidFill>
              </a:rPr>
              <a:t>FileReader</a:t>
            </a:r>
            <a:r>
              <a:rPr lang="en-US" dirty="0"/>
              <a:t> class, both of which define a stream that reads a file. The difference between the two classes is based on how the stream is read or written.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1E464E9E-CB86-4267-8949-759AB4B7B757}"/>
              </a:ext>
            </a:extLst>
          </p:cNvPr>
          <p:cNvSpPr>
            <a:spLocks noGrp="1"/>
          </p:cNvSpPr>
          <p:nvPr>
            <p:ph type="dt" sz="half" idx="10"/>
          </p:nvPr>
        </p:nvSpPr>
        <p:spPr/>
        <p:txBody>
          <a:bodyPr/>
          <a:lstStyle/>
          <a:p>
            <a:fld id="{5CA3AD7B-CAD4-464B-BFB1-E012B7B457B7}" type="datetime1">
              <a:rPr lang="fr-FR" smtClean="0"/>
              <a:t>29/06/2023</a:t>
            </a:fld>
            <a:endParaRPr lang="fr-FR"/>
          </a:p>
        </p:txBody>
      </p:sp>
      <p:sp>
        <p:nvSpPr>
          <p:cNvPr id="5" name="Espace réservé du pied de page 4">
            <a:extLst>
              <a:ext uri="{FF2B5EF4-FFF2-40B4-BE49-F238E27FC236}">
                <a16:creationId xmlns:a16="http://schemas.microsoft.com/office/drawing/2014/main" xmlns="" id="{DCA7ABEA-605B-4DAF-818F-1A55BBDABE50}"/>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6DD39C97-E300-4B87-8FAA-5B8C39B4AB52}"/>
              </a:ext>
            </a:extLst>
          </p:cNvPr>
          <p:cNvSpPr>
            <a:spLocks noGrp="1"/>
          </p:cNvSpPr>
          <p:nvPr>
            <p:ph type="sldNum" sz="quarter" idx="12"/>
          </p:nvPr>
        </p:nvSpPr>
        <p:spPr/>
        <p:txBody>
          <a:bodyPr/>
          <a:lstStyle/>
          <a:p>
            <a:fld id="{4A5BDE94-4727-4585-B07D-29C32A2ADF6D}" type="slidenum">
              <a:rPr lang="fr-FR" smtClean="0"/>
              <a:t>21</a:t>
            </a:fld>
            <a:endParaRPr lang="fr-FR"/>
          </a:p>
        </p:txBody>
      </p:sp>
    </p:spTree>
    <p:extLst>
      <p:ext uri="{BB962C8B-B14F-4D97-AF65-F5344CB8AC3E}">
        <p14:creationId xmlns:p14="http://schemas.microsoft.com/office/powerpoint/2010/main" val="1182952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2.2 ) Stream Nomenclature</a:t>
            </a:r>
            <a:r>
              <a:rPr lang="fr-FR" dirty="0">
                <a:solidFill>
                  <a:srgbClr val="FF0000"/>
                </a:solidFill>
              </a:rPr>
              <a:t> : </a:t>
            </a:r>
            <a:r>
              <a:rPr lang="en-US" b="1" dirty="0">
                <a:solidFill>
                  <a:srgbClr val="0070C0"/>
                </a:solidFill>
              </a:rPr>
              <a:t>Byte Streams vs. Character Streams</a:t>
            </a:r>
          </a:p>
          <a:p>
            <a:pPr marL="0" indent="0">
              <a:buNone/>
            </a:pPr>
            <a:r>
              <a:rPr lang="en-US" dirty="0"/>
              <a:t>Differences between Streams and Readers/Writers</a:t>
            </a:r>
          </a:p>
          <a:p>
            <a:r>
              <a:rPr lang="en-US" b="1" dirty="0"/>
              <a:t>1. </a:t>
            </a:r>
            <a:r>
              <a:rPr lang="en-US" dirty="0"/>
              <a:t>The </a:t>
            </a:r>
            <a:r>
              <a:rPr lang="en-US" b="1" dirty="0">
                <a:solidFill>
                  <a:srgbClr val="FF0000"/>
                </a:solidFill>
              </a:rPr>
              <a:t>stream</a:t>
            </a:r>
            <a:r>
              <a:rPr lang="en-US" dirty="0"/>
              <a:t> classes are used for inputting and outputting all types of </a:t>
            </a:r>
            <a:r>
              <a:rPr lang="en-US" b="1" dirty="0">
                <a:solidFill>
                  <a:srgbClr val="FF0000"/>
                </a:solidFill>
              </a:rPr>
              <a:t>binary or byte data</a:t>
            </a:r>
            <a:r>
              <a:rPr lang="en-US" dirty="0"/>
              <a:t>.</a:t>
            </a:r>
            <a:br>
              <a:rPr lang="en-US" dirty="0"/>
            </a:br>
            <a:endParaRPr lang="en-US" dirty="0"/>
          </a:p>
          <a:p>
            <a:r>
              <a:rPr lang="en-US" b="1" dirty="0"/>
              <a:t>2. </a:t>
            </a:r>
            <a:r>
              <a:rPr lang="en-US" dirty="0"/>
              <a:t>The </a:t>
            </a:r>
            <a:r>
              <a:rPr lang="en-US" b="1" dirty="0">
                <a:solidFill>
                  <a:srgbClr val="FF0000"/>
                </a:solidFill>
              </a:rPr>
              <a:t>reader and writer </a:t>
            </a:r>
            <a:r>
              <a:rPr lang="en-US" dirty="0"/>
              <a:t>classes are used for inputting and outputting only </a:t>
            </a:r>
            <a:r>
              <a:rPr lang="en-US" dirty="0">
                <a:solidFill>
                  <a:srgbClr val="FF0000"/>
                </a:solidFill>
              </a:rPr>
              <a:t>character and String data</a:t>
            </a:r>
            <a:r>
              <a:rPr lang="en-US" dirty="0"/>
              <a:t>.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73B519BD-8093-44A9-BEBE-72CEDB86A963}"/>
              </a:ext>
            </a:extLst>
          </p:cNvPr>
          <p:cNvSpPr>
            <a:spLocks noGrp="1"/>
          </p:cNvSpPr>
          <p:nvPr>
            <p:ph type="dt" sz="half" idx="10"/>
          </p:nvPr>
        </p:nvSpPr>
        <p:spPr/>
        <p:txBody>
          <a:bodyPr/>
          <a:lstStyle/>
          <a:p>
            <a:fld id="{93811BC2-1D10-4133-BF36-2A2BDAAF3A39}" type="datetime1">
              <a:rPr lang="fr-FR" smtClean="0"/>
              <a:t>29/06/2023</a:t>
            </a:fld>
            <a:endParaRPr lang="fr-FR"/>
          </a:p>
        </p:txBody>
      </p:sp>
      <p:sp>
        <p:nvSpPr>
          <p:cNvPr id="5" name="Espace réservé du pied de page 4">
            <a:extLst>
              <a:ext uri="{FF2B5EF4-FFF2-40B4-BE49-F238E27FC236}">
                <a16:creationId xmlns:a16="http://schemas.microsoft.com/office/drawing/2014/main" xmlns="" id="{9193FF26-9151-4061-9164-804885AEB82F}"/>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12EB22F2-EF4C-477C-8853-A89705747E71}"/>
              </a:ext>
            </a:extLst>
          </p:cNvPr>
          <p:cNvSpPr>
            <a:spLocks noGrp="1"/>
          </p:cNvSpPr>
          <p:nvPr>
            <p:ph type="sldNum" sz="quarter" idx="12"/>
          </p:nvPr>
        </p:nvSpPr>
        <p:spPr/>
        <p:txBody>
          <a:bodyPr/>
          <a:lstStyle/>
          <a:p>
            <a:fld id="{4A5BDE94-4727-4585-B07D-29C32A2ADF6D}" type="slidenum">
              <a:rPr lang="fr-FR" smtClean="0"/>
              <a:t>22</a:t>
            </a:fld>
            <a:endParaRPr lang="fr-FR"/>
          </a:p>
        </p:txBody>
      </p:sp>
    </p:spTree>
    <p:extLst>
      <p:ext uri="{BB962C8B-B14F-4D97-AF65-F5344CB8AC3E}">
        <p14:creationId xmlns:p14="http://schemas.microsoft.com/office/powerpoint/2010/main" val="1300229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2.2 ) Stream Nomenclature</a:t>
            </a:r>
            <a:r>
              <a:rPr lang="fr-FR" dirty="0">
                <a:solidFill>
                  <a:srgbClr val="FF0000"/>
                </a:solidFill>
              </a:rPr>
              <a:t> : </a:t>
            </a:r>
            <a:r>
              <a:rPr lang="en-US" b="1" dirty="0">
                <a:solidFill>
                  <a:srgbClr val="0070C0"/>
                </a:solidFill>
              </a:rPr>
              <a:t>Byte Streams vs. Character Streams</a:t>
            </a:r>
          </a:p>
          <a:p>
            <a:pPr marL="0" indent="0">
              <a:buNone/>
            </a:pPr>
            <a:r>
              <a:rPr lang="en-US" dirty="0"/>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73B519BD-8093-44A9-BEBE-72CEDB86A963}"/>
              </a:ext>
            </a:extLst>
          </p:cNvPr>
          <p:cNvSpPr>
            <a:spLocks noGrp="1"/>
          </p:cNvSpPr>
          <p:nvPr>
            <p:ph type="dt" sz="half" idx="10"/>
          </p:nvPr>
        </p:nvSpPr>
        <p:spPr/>
        <p:txBody>
          <a:bodyPr/>
          <a:lstStyle/>
          <a:p>
            <a:fld id="{93811BC2-1D10-4133-BF36-2A2BDAAF3A39}" type="datetime1">
              <a:rPr lang="fr-FR" smtClean="0"/>
              <a:t>29/06/2023</a:t>
            </a:fld>
            <a:endParaRPr lang="fr-FR"/>
          </a:p>
        </p:txBody>
      </p:sp>
      <p:sp>
        <p:nvSpPr>
          <p:cNvPr id="5" name="Espace réservé du pied de page 4">
            <a:extLst>
              <a:ext uri="{FF2B5EF4-FFF2-40B4-BE49-F238E27FC236}">
                <a16:creationId xmlns:a16="http://schemas.microsoft.com/office/drawing/2014/main" xmlns="" id="{9193FF26-9151-4061-9164-804885AEB82F}"/>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12EB22F2-EF4C-477C-8853-A89705747E71}"/>
              </a:ext>
            </a:extLst>
          </p:cNvPr>
          <p:cNvSpPr>
            <a:spLocks noGrp="1"/>
          </p:cNvSpPr>
          <p:nvPr>
            <p:ph type="sldNum" sz="quarter" idx="12"/>
          </p:nvPr>
        </p:nvSpPr>
        <p:spPr/>
        <p:txBody>
          <a:bodyPr/>
          <a:lstStyle/>
          <a:p>
            <a:fld id="{4A5BDE94-4727-4585-B07D-29C32A2ADF6D}" type="slidenum">
              <a:rPr lang="fr-FR" smtClean="0"/>
              <a:t>23</a:t>
            </a:fld>
            <a:endParaRPr lang="fr-FR"/>
          </a:p>
        </p:txBody>
      </p:sp>
      <p:pic>
        <p:nvPicPr>
          <p:cNvPr id="7" name="Image 6">
            <a:extLst>
              <a:ext uri="{FF2B5EF4-FFF2-40B4-BE49-F238E27FC236}">
                <a16:creationId xmlns:a16="http://schemas.microsoft.com/office/drawing/2014/main" xmlns="" id="{6ED0DE2C-7729-495E-8F79-268D1D9C4B53}"/>
              </a:ext>
            </a:extLst>
          </p:cNvPr>
          <p:cNvPicPr>
            <a:picLocks noChangeAspect="1"/>
          </p:cNvPicPr>
          <p:nvPr/>
        </p:nvPicPr>
        <p:blipFill>
          <a:blip r:embed="rId2"/>
          <a:stretch>
            <a:fillRect/>
          </a:stretch>
        </p:blipFill>
        <p:spPr>
          <a:xfrm>
            <a:off x="2243151" y="2927630"/>
            <a:ext cx="7305900" cy="3041370"/>
          </a:xfrm>
          <a:prstGeom prst="rect">
            <a:avLst/>
          </a:prstGeom>
        </p:spPr>
      </p:pic>
    </p:spTree>
    <p:extLst>
      <p:ext uri="{BB962C8B-B14F-4D97-AF65-F5344CB8AC3E}">
        <p14:creationId xmlns:p14="http://schemas.microsoft.com/office/powerpoint/2010/main" val="2232944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2.2 ) Stream Nomenclature</a:t>
            </a:r>
            <a:r>
              <a:rPr lang="fr-FR" dirty="0">
                <a:solidFill>
                  <a:srgbClr val="FF0000"/>
                </a:solidFill>
              </a:rPr>
              <a:t> : </a:t>
            </a:r>
            <a:r>
              <a:rPr lang="en-US" b="1" dirty="0">
                <a:solidFill>
                  <a:srgbClr val="0070C0"/>
                </a:solidFill>
              </a:rPr>
              <a:t>Byte Streams vs. Character Streams</a:t>
            </a:r>
          </a:p>
          <a:p>
            <a:pPr marL="0" indent="0">
              <a:buNone/>
            </a:pPr>
            <a:r>
              <a:rPr lang="en-US" dirty="0"/>
              <a:t>The java.io API is structured such that all of the </a:t>
            </a:r>
            <a:r>
              <a:rPr lang="en-US" dirty="0">
                <a:solidFill>
                  <a:srgbClr val="FF0000"/>
                </a:solidFill>
              </a:rPr>
              <a:t>stream</a:t>
            </a:r>
            <a:r>
              <a:rPr lang="en-US" dirty="0"/>
              <a:t> classes have the word</a:t>
            </a:r>
            <a:br>
              <a:rPr lang="en-US" dirty="0"/>
            </a:br>
            <a:r>
              <a:rPr lang="en-US" dirty="0" err="1">
                <a:solidFill>
                  <a:srgbClr val="FF0000"/>
                </a:solidFill>
              </a:rPr>
              <a:t>InputStream</a:t>
            </a:r>
            <a:r>
              <a:rPr lang="en-US" dirty="0"/>
              <a:t> or </a:t>
            </a:r>
            <a:r>
              <a:rPr lang="en-US" dirty="0" err="1">
                <a:solidFill>
                  <a:srgbClr val="FF0000"/>
                </a:solidFill>
              </a:rPr>
              <a:t>OutputStream</a:t>
            </a:r>
            <a:r>
              <a:rPr lang="en-US" dirty="0"/>
              <a:t> in their name, while all </a:t>
            </a:r>
            <a:r>
              <a:rPr lang="en-US" dirty="0">
                <a:solidFill>
                  <a:srgbClr val="0070C0"/>
                </a:solidFill>
              </a:rPr>
              <a:t>Reader/Writer </a:t>
            </a:r>
            <a:r>
              <a:rPr lang="en-US" dirty="0"/>
              <a:t>classes have either </a:t>
            </a:r>
            <a:r>
              <a:rPr lang="en-US" dirty="0">
                <a:solidFill>
                  <a:srgbClr val="0070C0"/>
                </a:solidFill>
              </a:rPr>
              <a:t>Reader or Writer </a:t>
            </a:r>
            <a:r>
              <a:rPr lang="en-US" dirty="0"/>
              <a:t>in their name. </a:t>
            </a:r>
          </a:p>
          <a:p>
            <a:pPr marL="0" indent="0">
              <a:buNone/>
            </a:pPr>
            <a:r>
              <a:rPr lang="en-US" dirty="0"/>
              <a:t>Pay close attention to the name of the java.io class on the exam, as decoding it often gives</a:t>
            </a:r>
            <a:br>
              <a:rPr lang="en-US" dirty="0"/>
            </a:br>
            <a:r>
              <a:rPr lang="en-US" dirty="0"/>
              <a:t>you context clues as to what the class does. For example, without needing to look it up, it</a:t>
            </a:r>
            <a:br>
              <a:rPr lang="en-US" dirty="0"/>
            </a:br>
            <a:r>
              <a:rPr lang="en-US" dirty="0"/>
              <a:t>should be clear that </a:t>
            </a:r>
            <a:r>
              <a:rPr lang="en-US" b="1" i="1" dirty="0" err="1"/>
              <a:t>FileReader</a:t>
            </a:r>
            <a:r>
              <a:rPr lang="en-US" b="1" i="1" dirty="0"/>
              <a:t> is a class that reads data from a file as characters or strings</a:t>
            </a:r>
            <a:r>
              <a:rPr lang="en-US" dirty="0"/>
              <a:t>. Furthermore, </a:t>
            </a:r>
            <a:r>
              <a:rPr lang="en-US" dirty="0" err="1"/>
              <a:t>ObjectOutputStream</a:t>
            </a:r>
            <a:r>
              <a:rPr lang="en-US" dirty="0"/>
              <a:t> sounds like a class that writes object data to a byte stream.</a:t>
            </a:r>
            <a:endParaRPr lang="fr-FR" dirty="0">
              <a:solidFill>
                <a:srgbClr val="0070C0"/>
              </a:solidFill>
            </a:endParaRPr>
          </a:p>
        </p:txBody>
      </p:sp>
      <p:sp>
        <p:nvSpPr>
          <p:cNvPr id="4" name="Espace réservé de la date 3">
            <a:extLst>
              <a:ext uri="{FF2B5EF4-FFF2-40B4-BE49-F238E27FC236}">
                <a16:creationId xmlns:a16="http://schemas.microsoft.com/office/drawing/2014/main" xmlns="" id="{E33D98C6-00C2-4195-96DC-80769B20F522}"/>
              </a:ext>
            </a:extLst>
          </p:cNvPr>
          <p:cNvSpPr>
            <a:spLocks noGrp="1"/>
          </p:cNvSpPr>
          <p:nvPr>
            <p:ph type="dt" sz="half" idx="10"/>
          </p:nvPr>
        </p:nvSpPr>
        <p:spPr/>
        <p:txBody>
          <a:bodyPr/>
          <a:lstStyle/>
          <a:p>
            <a:fld id="{136AE3B8-02B2-45E7-A988-60A5CBB21718}" type="datetime1">
              <a:rPr lang="fr-FR" smtClean="0"/>
              <a:t>29/06/2023</a:t>
            </a:fld>
            <a:endParaRPr lang="fr-FR"/>
          </a:p>
        </p:txBody>
      </p:sp>
      <p:sp>
        <p:nvSpPr>
          <p:cNvPr id="5" name="Espace réservé du pied de page 4">
            <a:extLst>
              <a:ext uri="{FF2B5EF4-FFF2-40B4-BE49-F238E27FC236}">
                <a16:creationId xmlns:a16="http://schemas.microsoft.com/office/drawing/2014/main" xmlns="" id="{C478ABB3-8FBE-45AF-933A-5D02BE5640C3}"/>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4E6D6448-9D96-4DFD-A5BC-027FF6CE7B83}"/>
              </a:ext>
            </a:extLst>
          </p:cNvPr>
          <p:cNvSpPr>
            <a:spLocks noGrp="1"/>
          </p:cNvSpPr>
          <p:nvPr>
            <p:ph type="sldNum" sz="quarter" idx="12"/>
          </p:nvPr>
        </p:nvSpPr>
        <p:spPr/>
        <p:txBody>
          <a:bodyPr/>
          <a:lstStyle/>
          <a:p>
            <a:fld id="{4A5BDE94-4727-4585-B07D-29C32A2ADF6D}" type="slidenum">
              <a:rPr lang="fr-FR" smtClean="0"/>
              <a:t>24</a:t>
            </a:fld>
            <a:endParaRPr lang="fr-FR"/>
          </a:p>
        </p:txBody>
      </p:sp>
    </p:spTree>
    <p:extLst>
      <p:ext uri="{BB962C8B-B14F-4D97-AF65-F5344CB8AC3E}">
        <p14:creationId xmlns:p14="http://schemas.microsoft.com/office/powerpoint/2010/main" val="3907215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2.3 ) Input and Output</a:t>
            </a:r>
            <a:r>
              <a:rPr lang="fr-FR" dirty="0">
                <a:solidFill>
                  <a:srgbClr val="FF0000"/>
                </a:solidFill>
              </a:rPr>
              <a:t> </a:t>
            </a:r>
            <a:r>
              <a:rPr lang="fr-FR" dirty="0"/>
              <a:t/>
            </a:r>
            <a:br>
              <a:rPr lang="fr-FR" dirty="0"/>
            </a:br>
            <a:r>
              <a:rPr lang="en-US" dirty="0"/>
              <a:t>Most Input stream classes have a corresponding Output class and vice versa. For example,</a:t>
            </a:r>
            <a:br>
              <a:rPr lang="en-US" dirty="0"/>
            </a:br>
            <a:r>
              <a:rPr lang="en-US" dirty="0"/>
              <a:t>the </a:t>
            </a:r>
            <a:r>
              <a:rPr lang="en-US" b="1" dirty="0" err="1">
                <a:solidFill>
                  <a:srgbClr val="FF0000"/>
                </a:solidFill>
              </a:rPr>
              <a:t>FileOutputStream</a:t>
            </a:r>
            <a:r>
              <a:rPr lang="en-US" dirty="0"/>
              <a:t> class </a:t>
            </a:r>
            <a:r>
              <a:rPr lang="en-US" b="1" i="1" u="sng" dirty="0"/>
              <a:t>writes data that can be read by</a:t>
            </a:r>
            <a:r>
              <a:rPr lang="en-US" dirty="0"/>
              <a:t> a </a:t>
            </a:r>
            <a:r>
              <a:rPr lang="en-US" b="1" dirty="0" err="1">
                <a:solidFill>
                  <a:srgbClr val="FF0000"/>
                </a:solidFill>
              </a:rPr>
              <a:t>FileInputStream</a:t>
            </a:r>
            <a:r>
              <a:rPr lang="en-US" dirty="0"/>
              <a:t>. If you</a:t>
            </a:r>
            <a:br>
              <a:rPr lang="en-US" dirty="0"/>
            </a:br>
            <a:r>
              <a:rPr lang="en-US" dirty="0"/>
              <a:t>understand the features of a particular Input or Output stream class, you should naturally</a:t>
            </a:r>
            <a:br>
              <a:rPr lang="en-US" dirty="0"/>
            </a:br>
            <a:r>
              <a:rPr lang="en-US" dirty="0"/>
              <a:t>know what its complementary class does.</a:t>
            </a:r>
            <a:br>
              <a:rPr lang="en-US" dirty="0"/>
            </a:br>
            <a:r>
              <a:rPr lang="en-US" dirty="0"/>
              <a:t>It follows, then, that most Reader classes have a corresponding Writer class. For example,</a:t>
            </a:r>
            <a:br>
              <a:rPr lang="en-US" dirty="0"/>
            </a:br>
            <a:r>
              <a:rPr lang="en-US" dirty="0"/>
              <a:t>the </a:t>
            </a:r>
            <a:r>
              <a:rPr lang="en-US" b="1" dirty="0" err="1">
                <a:solidFill>
                  <a:srgbClr val="FF0000"/>
                </a:solidFill>
              </a:rPr>
              <a:t>FileWriter</a:t>
            </a:r>
            <a:r>
              <a:rPr lang="en-US" b="1" dirty="0">
                <a:solidFill>
                  <a:srgbClr val="FF0000"/>
                </a:solidFill>
              </a:rPr>
              <a:t> </a:t>
            </a:r>
            <a:r>
              <a:rPr lang="en-US" dirty="0"/>
              <a:t>class </a:t>
            </a:r>
            <a:r>
              <a:rPr lang="en-US" b="1" i="1" u="sng" dirty="0"/>
              <a:t>writes data that can be read </a:t>
            </a:r>
            <a:r>
              <a:rPr lang="en-US" dirty="0"/>
              <a:t>by a </a:t>
            </a:r>
            <a:r>
              <a:rPr lang="en-US" b="1" dirty="0" err="1">
                <a:solidFill>
                  <a:srgbClr val="FF0000"/>
                </a:solidFill>
              </a:rPr>
              <a:t>FileReader</a:t>
            </a:r>
            <a:r>
              <a:rPr lang="en-US" dirty="0"/>
              <a:t>.</a:t>
            </a:r>
          </a:p>
          <a:p>
            <a:r>
              <a:rPr lang="en-US" dirty="0">
                <a:solidFill>
                  <a:srgbClr val="0070C0"/>
                </a:solidFill>
              </a:rPr>
              <a:t>There are exceptions to this rule. For the exam, you should know that </a:t>
            </a:r>
            <a:r>
              <a:rPr lang="en-US" b="1" i="1" u="sng" dirty="0" err="1">
                <a:solidFill>
                  <a:srgbClr val="0070C0"/>
                </a:solidFill>
              </a:rPr>
              <a:t>PrintWriter</a:t>
            </a:r>
            <a:r>
              <a:rPr lang="en-US" dirty="0">
                <a:solidFill>
                  <a:srgbClr val="0070C0"/>
                </a:solidFill>
              </a:rPr>
              <a:t> has</a:t>
            </a:r>
            <a:br>
              <a:rPr lang="en-US" dirty="0">
                <a:solidFill>
                  <a:srgbClr val="0070C0"/>
                </a:solidFill>
              </a:rPr>
            </a:br>
            <a:r>
              <a:rPr lang="en-US" dirty="0">
                <a:solidFill>
                  <a:srgbClr val="0070C0"/>
                </a:solidFill>
              </a:rPr>
              <a:t>no accompanying </a:t>
            </a:r>
            <a:r>
              <a:rPr lang="en-US" dirty="0" err="1">
                <a:solidFill>
                  <a:srgbClr val="0070C0"/>
                </a:solidFill>
              </a:rPr>
              <a:t>PrintReader</a:t>
            </a:r>
            <a:r>
              <a:rPr lang="en-US" dirty="0">
                <a:solidFill>
                  <a:srgbClr val="0070C0"/>
                </a:solidFill>
              </a:rPr>
              <a:t> class. Likewise, the </a:t>
            </a:r>
            <a:r>
              <a:rPr lang="en-US" b="1" i="1" u="sng" dirty="0" err="1">
                <a:solidFill>
                  <a:srgbClr val="0070C0"/>
                </a:solidFill>
              </a:rPr>
              <a:t>PrintStream</a:t>
            </a:r>
            <a:r>
              <a:rPr lang="en-US" dirty="0">
                <a:solidFill>
                  <a:srgbClr val="0070C0"/>
                </a:solidFill>
              </a:rPr>
              <a:t> class has no corresponding</a:t>
            </a:r>
            <a:br>
              <a:rPr lang="en-US" dirty="0">
                <a:solidFill>
                  <a:srgbClr val="0070C0"/>
                </a:solidFill>
              </a:rPr>
            </a:br>
            <a:r>
              <a:rPr lang="en-US" dirty="0" err="1">
                <a:solidFill>
                  <a:srgbClr val="0070C0"/>
                </a:solidFill>
              </a:rPr>
              <a:t>InputStream</a:t>
            </a:r>
            <a:r>
              <a:rPr lang="en-US" dirty="0">
                <a:solidFill>
                  <a:srgbClr val="0070C0"/>
                </a:solidFill>
              </a:rPr>
              <a:t> class. We will discuss these classes later this chapter. </a:t>
            </a:r>
            <a:endParaRPr lang="fr-FR" dirty="0">
              <a:solidFill>
                <a:srgbClr val="0070C0"/>
              </a:solidFill>
            </a:endParaRPr>
          </a:p>
        </p:txBody>
      </p:sp>
      <p:sp>
        <p:nvSpPr>
          <p:cNvPr id="4" name="Espace réservé de la date 3">
            <a:extLst>
              <a:ext uri="{FF2B5EF4-FFF2-40B4-BE49-F238E27FC236}">
                <a16:creationId xmlns:a16="http://schemas.microsoft.com/office/drawing/2014/main" xmlns="" id="{70B2F1D8-0B02-4851-AF18-10CE87510874}"/>
              </a:ext>
            </a:extLst>
          </p:cNvPr>
          <p:cNvSpPr>
            <a:spLocks noGrp="1"/>
          </p:cNvSpPr>
          <p:nvPr>
            <p:ph type="dt" sz="half" idx="10"/>
          </p:nvPr>
        </p:nvSpPr>
        <p:spPr/>
        <p:txBody>
          <a:bodyPr/>
          <a:lstStyle/>
          <a:p>
            <a:fld id="{33A9595C-98C9-4AD4-AF8C-2F3E98BACDC7}" type="datetime1">
              <a:rPr lang="fr-FR" smtClean="0"/>
              <a:t>29/06/2023</a:t>
            </a:fld>
            <a:endParaRPr lang="fr-FR"/>
          </a:p>
        </p:txBody>
      </p:sp>
      <p:sp>
        <p:nvSpPr>
          <p:cNvPr id="5" name="Espace réservé du pied de page 4">
            <a:extLst>
              <a:ext uri="{FF2B5EF4-FFF2-40B4-BE49-F238E27FC236}">
                <a16:creationId xmlns:a16="http://schemas.microsoft.com/office/drawing/2014/main" xmlns="" id="{4B2B1048-2B5A-4E77-990C-7F87F5411E5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6AD28F-DB57-47E1-ADD9-F2B3E0C5DC26}"/>
              </a:ext>
            </a:extLst>
          </p:cNvPr>
          <p:cNvSpPr>
            <a:spLocks noGrp="1"/>
          </p:cNvSpPr>
          <p:nvPr>
            <p:ph type="sldNum" sz="quarter" idx="12"/>
          </p:nvPr>
        </p:nvSpPr>
        <p:spPr/>
        <p:txBody>
          <a:bodyPr/>
          <a:lstStyle/>
          <a:p>
            <a:fld id="{4A5BDE94-4727-4585-B07D-29C32A2ADF6D}" type="slidenum">
              <a:rPr lang="fr-FR" smtClean="0"/>
              <a:t>25</a:t>
            </a:fld>
            <a:endParaRPr lang="fr-FR"/>
          </a:p>
        </p:txBody>
      </p:sp>
    </p:spTree>
    <p:extLst>
      <p:ext uri="{BB962C8B-B14F-4D97-AF65-F5344CB8AC3E}">
        <p14:creationId xmlns:p14="http://schemas.microsoft.com/office/powerpoint/2010/main" val="3788734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2.4 ) Low-</a:t>
            </a:r>
            <a:r>
              <a:rPr lang="fr-FR" b="1" dirty="0" err="1">
                <a:solidFill>
                  <a:srgbClr val="FF0000"/>
                </a:solidFill>
              </a:rPr>
              <a:t>Level</a:t>
            </a:r>
            <a:r>
              <a:rPr lang="fr-FR" b="1" dirty="0">
                <a:solidFill>
                  <a:srgbClr val="FF0000"/>
                </a:solidFill>
              </a:rPr>
              <a:t> vs. High-</a:t>
            </a:r>
            <a:r>
              <a:rPr lang="fr-FR" b="1" dirty="0" err="1">
                <a:solidFill>
                  <a:srgbClr val="FF0000"/>
                </a:solidFill>
              </a:rPr>
              <a:t>Level</a:t>
            </a:r>
            <a:r>
              <a:rPr lang="fr-FR" b="1" dirty="0">
                <a:solidFill>
                  <a:srgbClr val="FF0000"/>
                </a:solidFill>
              </a:rPr>
              <a:t> </a:t>
            </a:r>
            <a:r>
              <a:rPr lang="fr-FR" b="1" dirty="0" err="1">
                <a:solidFill>
                  <a:srgbClr val="FF0000"/>
                </a:solidFill>
              </a:rPr>
              <a:t>Streams</a:t>
            </a:r>
            <a:r>
              <a:rPr lang="fr-FR" dirty="0">
                <a:solidFill>
                  <a:srgbClr val="FF0000"/>
                </a:solidFill>
              </a:rPr>
              <a:t> </a:t>
            </a:r>
            <a:r>
              <a:rPr lang="fr-FR" dirty="0"/>
              <a:t/>
            </a:r>
            <a:br>
              <a:rPr lang="fr-FR" dirty="0"/>
            </a:br>
            <a:r>
              <a:rPr lang="en-US" dirty="0"/>
              <a:t>Another way that you can familiarize yourself with the java.io API is by segmenting streams into </a:t>
            </a:r>
            <a:r>
              <a:rPr lang="en-US" b="1" u="sng" dirty="0"/>
              <a:t>low-level </a:t>
            </a:r>
            <a:r>
              <a:rPr lang="en-US" dirty="0"/>
              <a:t>and </a:t>
            </a:r>
            <a:r>
              <a:rPr lang="en-US" b="1" u="sng" dirty="0"/>
              <a:t>high-level</a:t>
            </a:r>
            <a:r>
              <a:rPr lang="en-US" dirty="0"/>
              <a:t> streams. </a:t>
            </a:r>
          </a:p>
          <a:p>
            <a:r>
              <a:rPr lang="en-US" dirty="0"/>
              <a:t>A </a:t>
            </a:r>
            <a:r>
              <a:rPr lang="en-US" b="1" i="1" dirty="0">
                <a:solidFill>
                  <a:srgbClr val="FF0000"/>
                </a:solidFill>
              </a:rPr>
              <a:t>low-level stream </a:t>
            </a:r>
            <a:r>
              <a:rPr lang="en-US" dirty="0"/>
              <a:t>connects directly with the source of the data, such as a file, an array, or a String. Low-level streams process the raw data or resource and are accessed in a direct and unfiltered manner. For example, a </a:t>
            </a:r>
            <a:r>
              <a:rPr lang="en-US" dirty="0" err="1"/>
              <a:t>FileInputStream</a:t>
            </a:r>
            <a:r>
              <a:rPr lang="en-US" dirty="0"/>
              <a:t> is a class that reads file data one byte at a time.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7999FD49-E75A-4529-9395-A5A964A08C42}"/>
              </a:ext>
            </a:extLst>
          </p:cNvPr>
          <p:cNvSpPr>
            <a:spLocks noGrp="1"/>
          </p:cNvSpPr>
          <p:nvPr>
            <p:ph type="dt" sz="half" idx="10"/>
          </p:nvPr>
        </p:nvSpPr>
        <p:spPr/>
        <p:txBody>
          <a:bodyPr/>
          <a:lstStyle/>
          <a:p>
            <a:fld id="{069C8440-2DCE-4AFB-B823-1B8CE475DAF1}"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8BFDA8E-875C-45AB-AB86-2CCAF77D3B3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1FC4FEA1-50DB-48E2-BBAC-E7543444D647}"/>
              </a:ext>
            </a:extLst>
          </p:cNvPr>
          <p:cNvSpPr>
            <a:spLocks noGrp="1"/>
          </p:cNvSpPr>
          <p:nvPr>
            <p:ph type="sldNum" sz="quarter" idx="12"/>
          </p:nvPr>
        </p:nvSpPr>
        <p:spPr/>
        <p:txBody>
          <a:bodyPr/>
          <a:lstStyle/>
          <a:p>
            <a:fld id="{4A5BDE94-4727-4585-B07D-29C32A2ADF6D}" type="slidenum">
              <a:rPr lang="fr-FR" smtClean="0"/>
              <a:t>26</a:t>
            </a:fld>
            <a:endParaRPr lang="fr-FR"/>
          </a:p>
        </p:txBody>
      </p:sp>
    </p:spTree>
    <p:extLst>
      <p:ext uri="{BB962C8B-B14F-4D97-AF65-F5344CB8AC3E}">
        <p14:creationId xmlns:p14="http://schemas.microsoft.com/office/powerpoint/2010/main" val="1036493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2.4 ) Low-</a:t>
            </a:r>
            <a:r>
              <a:rPr lang="fr-FR" b="1" dirty="0" err="1">
                <a:solidFill>
                  <a:srgbClr val="FF0000"/>
                </a:solidFill>
              </a:rPr>
              <a:t>Level</a:t>
            </a:r>
            <a:r>
              <a:rPr lang="fr-FR" b="1" dirty="0">
                <a:solidFill>
                  <a:srgbClr val="FF0000"/>
                </a:solidFill>
              </a:rPr>
              <a:t> vs. High-</a:t>
            </a:r>
            <a:r>
              <a:rPr lang="fr-FR" b="1" dirty="0" err="1">
                <a:solidFill>
                  <a:srgbClr val="FF0000"/>
                </a:solidFill>
              </a:rPr>
              <a:t>Level</a:t>
            </a:r>
            <a:r>
              <a:rPr lang="fr-FR" b="1" dirty="0">
                <a:solidFill>
                  <a:srgbClr val="FF0000"/>
                </a:solidFill>
              </a:rPr>
              <a:t> </a:t>
            </a:r>
            <a:r>
              <a:rPr lang="fr-FR" b="1" dirty="0" err="1">
                <a:solidFill>
                  <a:srgbClr val="FF0000"/>
                </a:solidFill>
              </a:rPr>
              <a:t>Streams</a:t>
            </a:r>
            <a:r>
              <a:rPr lang="fr-FR" dirty="0">
                <a:solidFill>
                  <a:srgbClr val="FF0000"/>
                </a:solidFill>
              </a:rPr>
              <a:t> </a:t>
            </a:r>
            <a:r>
              <a:rPr lang="fr-FR" dirty="0"/>
              <a:t/>
            </a:r>
            <a:br>
              <a:rPr lang="fr-FR" dirty="0"/>
            </a:br>
            <a:r>
              <a:rPr lang="en-US" dirty="0"/>
              <a:t>Alternatively, a </a:t>
            </a:r>
            <a:r>
              <a:rPr lang="en-US" b="1" i="1" dirty="0">
                <a:solidFill>
                  <a:srgbClr val="FF0000"/>
                </a:solidFill>
              </a:rPr>
              <a:t>high-level stream </a:t>
            </a:r>
            <a:r>
              <a:rPr lang="en-US" dirty="0"/>
              <a:t>is built on top of another stream using wrapping. For example, take a look at the </a:t>
            </a:r>
            <a:r>
              <a:rPr lang="en-US" dirty="0" err="1"/>
              <a:t>FileWriter</a:t>
            </a:r>
            <a:r>
              <a:rPr lang="en-US" dirty="0"/>
              <a:t> and </a:t>
            </a:r>
            <a:r>
              <a:rPr lang="en-US" dirty="0" err="1"/>
              <a:t>BufferedWriter</a:t>
            </a:r>
            <a:r>
              <a:rPr lang="en-US" dirty="0"/>
              <a:t> objects in the following sample code: </a:t>
            </a:r>
            <a:br>
              <a:rPr lang="en-US" dirty="0"/>
            </a:br>
            <a:r>
              <a:rPr lang="en-US" dirty="0"/>
              <a:t/>
            </a:r>
            <a:br>
              <a:rPr lang="en-US" dirty="0"/>
            </a:br>
            <a:endParaRPr lang="fr-FR" dirty="0">
              <a:solidFill>
                <a:srgbClr val="0070C0"/>
              </a:solidFill>
            </a:endParaRPr>
          </a:p>
        </p:txBody>
      </p:sp>
      <p:pic>
        <p:nvPicPr>
          <p:cNvPr id="4" name="Image 3">
            <a:extLst>
              <a:ext uri="{FF2B5EF4-FFF2-40B4-BE49-F238E27FC236}">
                <a16:creationId xmlns:a16="http://schemas.microsoft.com/office/drawing/2014/main" xmlns="" id="{E5D4599A-EA11-4431-9667-0AA7F3F5C42B}"/>
              </a:ext>
            </a:extLst>
          </p:cNvPr>
          <p:cNvPicPr>
            <a:picLocks noChangeAspect="1"/>
          </p:cNvPicPr>
          <p:nvPr/>
        </p:nvPicPr>
        <p:blipFill>
          <a:blip r:embed="rId2"/>
          <a:stretch>
            <a:fillRect/>
          </a:stretch>
        </p:blipFill>
        <p:spPr>
          <a:xfrm>
            <a:off x="1832976" y="4216400"/>
            <a:ext cx="8541679" cy="1659468"/>
          </a:xfrm>
          <a:prstGeom prst="rect">
            <a:avLst/>
          </a:prstGeom>
        </p:spPr>
      </p:pic>
      <p:sp>
        <p:nvSpPr>
          <p:cNvPr id="5" name="Espace réservé de la date 4">
            <a:extLst>
              <a:ext uri="{FF2B5EF4-FFF2-40B4-BE49-F238E27FC236}">
                <a16:creationId xmlns:a16="http://schemas.microsoft.com/office/drawing/2014/main" xmlns="" id="{7A44D691-CC35-46F1-AF0F-AE19875FAF4F}"/>
              </a:ext>
            </a:extLst>
          </p:cNvPr>
          <p:cNvSpPr>
            <a:spLocks noGrp="1"/>
          </p:cNvSpPr>
          <p:nvPr>
            <p:ph type="dt" sz="half" idx="10"/>
          </p:nvPr>
        </p:nvSpPr>
        <p:spPr/>
        <p:txBody>
          <a:bodyPr/>
          <a:lstStyle/>
          <a:p>
            <a:fld id="{2857BF70-6689-482A-B73F-630B120FAF9E}" type="datetime1">
              <a:rPr lang="fr-FR" smtClean="0"/>
              <a:t>29/06/2023</a:t>
            </a:fld>
            <a:endParaRPr lang="fr-FR"/>
          </a:p>
        </p:txBody>
      </p:sp>
      <p:sp>
        <p:nvSpPr>
          <p:cNvPr id="6" name="Espace réservé du pied de page 5">
            <a:extLst>
              <a:ext uri="{FF2B5EF4-FFF2-40B4-BE49-F238E27FC236}">
                <a16:creationId xmlns:a16="http://schemas.microsoft.com/office/drawing/2014/main" xmlns="" id="{0885AB42-0ADE-408F-8771-F434138FF525}"/>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6359E1F4-FE75-4092-BAAB-67B127ADD6BD}"/>
              </a:ext>
            </a:extLst>
          </p:cNvPr>
          <p:cNvSpPr>
            <a:spLocks noGrp="1"/>
          </p:cNvSpPr>
          <p:nvPr>
            <p:ph type="sldNum" sz="quarter" idx="12"/>
          </p:nvPr>
        </p:nvSpPr>
        <p:spPr/>
        <p:txBody>
          <a:bodyPr/>
          <a:lstStyle/>
          <a:p>
            <a:fld id="{4A5BDE94-4727-4585-B07D-29C32A2ADF6D}" type="slidenum">
              <a:rPr lang="fr-FR" smtClean="0"/>
              <a:t>27</a:t>
            </a:fld>
            <a:endParaRPr lang="fr-FR"/>
          </a:p>
        </p:txBody>
      </p:sp>
    </p:spTree>
    <p:extLst>
      <p:ext uri="{BB962C8B-B14F-4D97-AF65-F5344CB8AC3E}">
        <p14:creationId xmlns:p14="http://schemas.microsoft.com/office/powerpoint/2010/main" val="1770140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10126578" cy="3318936"/>
          </a:xfrm>
        </p:spPr>
        <p:txBody>
          <a:bodyPr>
            <a:normAutofit lnSpcReduction="10000"/>
          </a:bodyPr>
          <a:lstStyle/>
          <a:p>
            <a:r>
              <a:rPr lang="fr-FR" b="1" dirty="0">
                <a:solidFill>
                  <a:srgbClr val="FF0000"/>
                </a:solidFill>
              </a:rPr>
              <a:t>2.4 ) Low-</a:t>
            </a:r>
            <a:r>
              <a:rPr lang="fr-FR" b="1" dirty="0" err="1">
                <a:solidFill>
                  <a:srgbClr val="FF0000"/>
                </a:solidFill>
              </a:rPr>
              <a:t>Level</a:t>
            </a:r>
            <a:r>
              <a:rPr lang="fr-FR" b="1" dirty="0">
                <a:solidFill>
                  <a:srgbClr val="FF0000"/>
                </a:solidFill>
              </a:rPr>
              <a:t> vs. High-</a:t>
            </a:r>
            <a:r>
              <a:rPr lang="fr-FR" b="1" dirty="0" err="1">
                <a:solidFill>
                  <a:srgbClr val="FF0000"/>
                </a:solidFill>
              </a:rPr>
              <a:t>Level</a:t>
            </a:r>
            <a:r>
              <a:rPr lang="fr-FR" b="1" dirty="0">
                <a:solidFill>
                  <a:srgbClr val="FF0000"/>
                </a:solidFill>
              </a:rPr>
              <a:t> </a:t>
            </a:r>
            <a:r>
              <a:rPr lang="fr-FR" b="1" dirty="0" err="1">
                <a:solidFill>
                  <a:srgbClr val="FF0000"/>
                </a:solidFill>
              </a:rPr>
              <a:t>Streams</a:t>
            </a:r>
            <a:r>
              <a:rPr lang="fr-FR" dirty="0">
                <a:solidFill>
                  <a:srgbClr val="FF0000"/>
                </a:solidFill>
              </a:rPr>
              <a:t> </a:t>
            </a:r>
            <a:r>
              <a:rPr lang="fr-FR" dirty="0"/>
              <a:t/>
            </a:r>
            <a:br>
              <a:rPr lang="fr-FR" dirty="0"/>
            </a:br>
            <a:r>
              <a:rPr lang="en-US" dirty="0" err="1"/>
              <a:t>FileReader</a:t>
            </a:r>
            <a:r>
              <a:rPr lang="en-US" dirty="0"/>
              <a:t> is the low-level stream reader, whereas </a:t>
            </a:r>
            <a:r>
              <a:rPr lang="en-US" dirty="0" err="1"/>
              <a:t>BufferedReader</a:t>
            </a:r>
            <a:r>
              <a:rPr lang="en-US" dirty="0"/>
              <a:t> is the</a:t>
            </a:r>
            <a:br>
              <a:rPr lang="en-US" dirty="0"/>
            </a:br>
            <a:r>
              <a:rPr lang="en-US" dirty="0"/>
              <a:t>high-level stream that takes a </a:t>
            </a:r>
            <a:r>
              <a:rPr lang="en-US" dirty="0" err="1"/>
              <a:t>FileReader</a:t>
            </a:r>
            <a:r>
              <a:rPr lang="en-US" dirty="0"/>
              <a:t> as input. Many operations on the high-level stream pass through as operations to the underlying low-level stream, such as read() or close().</a:t>
            </a:r>
            <a:br>
              <a:rPr lang="en-US" dirty="0"/>
            </a:br>
            <a:r>
              <a:rPr lang="en-US" dirty="0"/>
              <a:t>Other operations override or add new functionality to the low-level stream methods. </a:t>
            </a:r>
            <a:r>
              <a:rPr lang="en-US" b="1" i="1" dirty="0"/>
              <a:t>The high level stream adds new methods, such as </a:t>
            </a:r>
            <a:r>
              <a:rPr lang="en-US" b="1" i="1" dirty="0" err="1"/>
              <a:t>readLine</a:t>
            </a:r>
            <a:r>
              <a:rPr lang="en-US" b="1" i="1" dirty="0"/>
              <a:t>(), as well as performance enhancements for reading and filtering the low-level data. </a:t>
            </a:r>
            <a:endParaRPr lang="fr-FR" b="1" i="1" dirty="0">
              <a:solidFill>
                <a:srgbClr val="0070C0"/>
              </a:solidFill>
            </a:endParaRPr>
          </a:p>
        </p:txBody>
      </p:sp>
      <p:sp>
        <p:nvSpPr>
          <p:cNvPr id="4" name="Espace réservé de la date 3">
            <a:extLst>
              <a:ext uri="{FF2B5EF4-FFF2-40B4-BE49-F238E27FC236}">
                <a16:creationId xmlns:a16="http://schemas.microsoft.com/office/drawing/2014/main" xmlns="" id="{99B9FD57-4AC7-4E41-9A5C-9231FAED2C3B}"/>
              </a:ext>
            </a:extLst>
          </p:cNvPr>
          <p:cNvSpPr>
            <a:spLocks noGrp="1"/>
          </p:cNvSpPr>
          <p:nvPr>
            <p:ph type="dt" sz="half" idx="10"/>
          </p:nvPr>
        </p:nvSpPr>
        <p:spPr/>
        <p:txBody>
          <a:bodyPr/>
          <a:lstStyle/>
          <a:p>
            <a:fld id="{C2746EF4-D377-4E74-831B-832659007E55}" type="datetime1">
              <a:rPr lang="fr-FR" smtClean="0"/>
              <a:t>29/06/2023</a:t>
            </a:fld>
            <a:endParaRPr lang="fr-FR"/>
          </a:p>
        </p:txBody>
      </p:sp>
      <p:sp>
        <p:nvSpPr>
          <p:cNvPr id="5" name="Espace réservé du pied de page 4">
            <a:extLst>
              <a:ext uri="{FF2B5EF4-FFF2-40B4-BE49-F238E27FC236}">
                <a16:creationId xmlns:a16="http://schemas.microsoft.com/office/drawing/2014/main" xmlns="" id="{AF881E77-446B-4BDA-B4D5-0CDC0FC2855E}"/>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A3E44142-8464-4594-8470-12DAB973E29D}"/>
              </a:ext>
            </a:extLst>
          </p:cNvPr>
          <p:cNvSpPr>
            <a:spLocks noGrp="1"/>
          </p:cNvSpPr>
          <p:nvPr>
            <p:ph type="sldNum" sz="quarter" idx="12"/>
          </p:nvPr>
        </p:nvSpPr>
        <p:spPr/>
        <p:txBody>
          <a:bodyPr/>
          <a:lstStyle/>
          <a:p>
            <a:fld id="{4A5BDE94-4727-4585-B07D-29C32A2ADF6D}" type="slidenum">
              <a:rPr lang="fr-FR" smtClean="0"/>
              <a:t>28</a:t>
            </a:fld>
            <a:endParaRPr lang="fr-FR"/>
          </a:p>
        </p:txBody>
      </p:sp>
    </p:spTree>
    <p:extLst>
      <p:ext uri="{BB962C8B-B14F-4D97-AF65-F5344CB8AC3E}">
        <p14:creationId xmlns:p14="http://schemas.microsoft.com/office/powerpoint/2010/main" val="3670607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2.4 ) Low-</a:t>
            </a:r>
            <a:r>
              <a:rPr lang="fr-FR" b="1" dirty="0" err="1">
                <a:solidFill>
                  <a:srgbClr val="FF0000"/>
                </a:solidFill>
              </a:rPr>
              <a:t>Level</a:t>
            </a:r>
            <a:r>
              <a:rPr lang="fr-FR" b="1" dirty="0">
                <a:solidFill>
                  <a:srgbClr val="FF0000"/>
                </a:solidFill>
              </a:rPr>
              <a:t> vs. High-</a:t>
            </a:r>
            <a:r>
              <a:rPr lang="fr-FR" b="1" dirty="0" err="1">
                <a:solidFill>
                  <a:srgbClr val="FF0000"/>
                </a:solidFill>
              </a:rPr>
              <a:t>Level</a:t>
            </a:r>
            <a:r>
              <a:rPr lang="fr-FR" b="1" dirty="0">
                <a:solidFill>
                  <a:srgbClr val="FF0000"/>
                </a:solidFill>
              </a:rPr>
              <a:t> </a:t>
            </a:r>
            <a:r>
              <a:rPr lang="fr-FR" b="1" dirty="0" err="1">
                <a:solidFill>
                  <a:srgbClr val="FF0000"/>
                </a:solidFill>
              </a:rPr>
              <a:t>Streams</a:t>
            </a:r>
            <a:r>
              <a:rPr lang="fr-FR" dirty="0">
                <a:solidFill>
                  <a:srgbClr val="FF0000"/>
                </a:solidFill>
              </a:rPr>
              <a:t> </a:t>
            </a:r>
            <a:r>
              <a:rPr lang="fr-FR" dirty="0"/>
              <a:t/>
            </a:r>
            <a:br>
              <a:rPr lang="fr-FR" dirty="0"/>
            </a:br>
            <a:r>
              <a:rPr lang="en-US" dirty="0"/>
              <a:t>High-level streams can take other high-level streams as input. For example, although the following code might seem a little odd at first, the style of wrapping a stream is quite common in practice: </a:t>
            </a:r>
            <a:br>
              <a:rPr lang="en-US" dirty="0"/>
            </a:br>
            <a:endParaRPr lang="fr-FR" dirty="0">
              <a:solidFill>
                <a:srgbClr val="0070C0"/>
              </a:solidFill>
            </a:endParaRPr>
          </a:p>
        </p:txBody>
      </p:sp>
      <p:pic>
        <p:nvPicPr>
          <p:cNvPr id="4" name="Image 3">
            <a:extLst>
              <a:ext uri="{FF2B5EF4-FFF2-40B4-BE49-F238E27FC236}">
                <a16:creationId xmlns:a16="http://schemas.microsoft.com/office/drawing/2014/main" xmlns="" id="{94680AE2-61DF-4903-80C8-9B0425B72678}"/>
              </a:ext>
            </a:extLst>
          </p:cNvPr>
          <p:cNvPicPr>
            <a:picLocks noChangeAspect="1"/>
          </p:cNvPicPr>
          <p:nvPr/>
        </p:nvPicPr>
        <p:blipFill>
          <a:blip r:embed="rId2"/>
          <a:stretch>
            <a:fillRect/>
          </a:stretch>
        </p:blipFill>
        <p:spPr>
          <a:xfrm>
            <a:off x="1295401" y="4361393"/>
            <a:ext cx="9105900" cy="1514475"/>
          </a:xfrm>
          <a:prstGeom prst="rect">
            <a:avLst/>
          </a:prstGeom>
        </p:spPr>
      </p:pic>
      <p:sp>
        <p:nvSpPr>
          <p:cNvPr id="5" name="Espace réservé de la date 4">
            <a:extLst>
              <a:ext uri="{FF2B5EF4-FFF2-40B4-BE49-F238E27FC236}">
                <a16:creationId xmlns:a16="http://schemas.microsoft.com/office/drawing/2014/main" xmlns="" id="{C2DBDCB9-31CC-4D2D-9FEF-72EF36A4F556}"/>
              </a:ext>
            </a:extLst>
          </p:cNvPr>
          <p:cNvSpPr>
            <a:spLocks noGrp="1"/>
          </p:cNvSpPr>
          <p:nvPr>
            <p:ph type="dt" sz="half" idx="10"/>
          </p:nvPr>
        </p:nvSpPr>
        <p:spPr/>
        <p:txBody>
          <a:bodyPr/>
          <a:lstStyle/>
          <a:p>
            <a:fld id="{BAA58DE6-82F0-4274-BBEA-1DC2F7DCAE3C}" type="datetime1">
              <a:rPr lang="fr-FR" smtClean="0"/>
              <a:t>29/06/2023</a:t>
            </a:fld>
            <a:endParaRPr lang="fr-FR"/>
          </a:p>
        </p:txBody>
      </p:sp>
      <p:sp>
        <p:nvSpPr>
          <p:cNvPr id="6" name="Espace réservé du pied de page 5">
            <a:extLst>
              <a:ext uri="{FF2B5EF4-FFF2-40B4-BE49-F238E27FC236}">
                <a16:creationId xmlns:a16="http://schemas.microsoft.com/office/drawing/2014/main" xmlns="" id="{A68FC53E-94D2-4C6C-AE47-86FAABF1C672}"/>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4BAEF875-9E53-496B-93ED-101870F201D8}"/>
              </a:ext>
            </a:extLst>
          </p:cNvPr>
          <p:cNvSpPr>
            <a:spLocks noGrp="1"/>
          </p:cNvSpPr>
          <p:nvPr>
            <p:ph type="sldNum" sz="quarter" idx="12"/>
          </p:nvPr>
        </p:nvSpPr>
        <p:spPr/>
        <p:txBody>
          <a:bodyPr/>
          <a:lstStyle/>
          <a:p>
            <a:fld id="{4A5BDE94-4727-4585-B07D-29C32A2ADF6D}" type="slidenum">
              <a:rPr lang="fr-FR" smtClean="0"/>
              <a:t>29</a:t>
            </a:fld>
            <a:endParaRPr lang="fr-FR"/>
          </a:p>
        </p:txBody>
      </p:sp>
    </p:spTree>
    <p:extLst>
      <p:ext uri="{BB962C8B-B14F-4D97-AF65-F5344CB8AC3E}">
        <p14:creationId xmlns:p14="http://schemas.microsoft.com/office/powerpoint/2010/main" val="4147681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noProof="1"/>
              <a:t>Chapter</a:t>
            </a:r>
            <a:r>
              <a:rPr lang="fr-FR" dirty="0"/>
              <a:t> 8 : </a:t>
            </a:r>
            <a:r>
              <a:rPr lang="fr-FR" b="1" dirty="0"/>
              <a:t>IO</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41633" cy="3318936"/>
          </a:xfrm>
        </p:spPr>
        <p:txBody>
          <a:bodyPr>
            <a:normAutofit/>
          </a:bodyPr>
          <a:lstStyle/>
          <a:p>
            <a:r>
              <a:rPr lang="en-US" dirty="0"/>
              <a:t>This chapter focuses on using the java.io API to interact with files and streams. </a:t>
            </a:r>
            <a:r>
              <a:rPr lang="en-US" b="1" dirty="0"/>
              <a:t>We start by describing how files and directories are organized </a:t>
            </a:r>
            <a:r>
              <a:rPr lang="en-US" dirty="0"/>
              <a:t>within a file system and show </a:t>
            </a:r>
            <a:r>
              <a:rPr lang="en-US" b="1" u="sng" dirty="0"/>
              <a:t>how to access them </a:t>
            </a:r>
            <a:r>
              <a:rPr lang="en-US" dirty="0"/>
              <a:t>with the </a:t>
            </a:r>
            <a:r>
              <a:rPr lang="en-US" b="1" dirty="0" err="1">
                <a:solidFill>
                  <a:srgbClr val="FF0000"/>
                </a:solidFill>
              </a:rPr>
              <a:t>java.io.File</a:t>
            </a:r>
            <a:r>
              <a:rPr lang="en-US" b="1" dirty="0">
                <a:solidFill>
                  <a:srgbClr val="FF0000"/>
                </a:solidFill>
              </a:rPr>
              <a:t> </a:t>
            </a:r>
            <a:r>
              <a:rPr lang="en-US" dirty="0"/>
              <a:t>class. We then show </a:t>
            </a:r>
            <a:r>
              <a:rPr lang="en-US" b="1" i="1" dirty="0">
                <a:solidFill>
                  <a:srgbClr val="FF0000"/>
                </a:solidFill>
              </a:rPr>
              <a:t>how to read and write file data with the stream classes</a:t>
            </a:r>
            <a:r>
              <a:rPr lang="en-US" dirty="0"/>
              <a:t>. Finally, we conclude this chapter by discussing ways of </a:t>
            </a:r>
            <a:r>
              <a:rPr lang="en-US" b="1" i="1" dirty="0">
                <a:solidFill>
                  <a:srgbClr val="FF0000"/>
                </a:solidFill>
              </a:rPr>
              <a:t>reading user input at runtime using the Console class.</a:t>
            </a:r>
            <a:br>
              <a:rPr lang="en-US" b="1" i="1" dirty="0">
                <a:solidFill>
                  <a:srgbClr val="FF0000"/>
                </a:solidFill>
              </a:rPr>
            </a:br>
            <a:r>
              <a:rPr lang="en-US" dirty="0"/>
              <a:t>In the next chapter, “NIO.2,” we will </a:t>
            </a:r>
            <a:r>
              <a:rPr lang="en-US" b="1" dirty="0"/>
              <a:t>revisit the discussion of files</a:t>
            </a:r>
            <a:r>
              <a:rPr lang="en-US" dirty="0"/>
              <a:t> and show how Java now provides </a:t>
            </a:r>
            <a:r>
              <a:rPr lang="en-US" b="1" dirty="0"/>
              <a:t>more powerful techniques for managing files</a:t>
            </a:r>
            <a:r>
              <a:rPr lang="en-US" dirty="0"/>
              <a:t>. </a:t>
            </a:r>
            <a:endParaRPr lang="fr-FR" dirty="0"/>
          </a:p>
        </p:txBody>
      </p:sp>
      <p:sp>
        <p:nvSpPr>
          <p:cNvPr id="4" name="Espace réservé de la date 3">
            <a:extLst>
              <a:ext uri="{FF2B5EF4-FFF2-40B4-BE49-F238E27FC236}">
                <a16:creationId xmlns:a16="http://schemas.microsoft.com/office/drawing/2014/main" xmlns="" id="{D016AD10-A4B9-4199-BEA9-731D8AA95554}"/>
              </a:ext>
            </a:extLst>
          </p:cNvPr>
          <p:cNvSpPr>
            <a:spLocks noGrp="1"/>
          </p:cNvSpPr>
          <p:nvPr>
            <p:ph type="dt" sz="half" idx="10"/>
          </p:nvPr>
        </p:nvSpPr>
        <p:spPr/>
        <p:txBody>
          <a:bodyPr/>
          <a:lstStyle/>
          <a:p>
            <a:fld id="{54443D78-E30B-4F23-9D3C-196E821B834D}" type="datetime1">
              <a:rPr lang="fr-FR" smtClean="0"/>
              <a:t>29/06/2023</a:t>
            </a:fld>
            <a:endParaRPr lang="fr-FR"/>
          </a:p>
        </p:txBody>
      </p:sp>
      <p:sp>
        <p:nvSpPr>
          <p:cNvPr id="5" name="Espace réservé du pied de page 4">
            <a:extLst>
              <a:ext uri="{FF2B5EF4-FFF2-40B4-BE49-F238E27FC236}">
                <a16:creationId xmlns:a16="http://schemas.microsoft.com/office/drawing/2014/main" xmlns="" id="{71738B4B-394A-4979-A7DE-11FD4DFAF1C4}"/>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9B03EAFD-0374-4545-A89E-C422475F445D}"/>
              </a:ext>
            </a:extLst>
          </p:cNvPr>
          <p:cNvSpPr>
            <a:spLocks noGrp="1"/>
          </p:cNvSpPr>
          <p:nvPr>
            <p:ph type="sldNum" sz="quarter" idx="12"/>
          </p:nvPr>
        </p:nvSpPr>
        <p:spPr/>
        <p:txBody>
          <a:bodyPr/>
          <a:lstStyle/>
          <a:p>
            <a:fld id="{4A5BDE94-4727-4585-B07D-29C32A2ADF6D}" type="slidenum">
              <a:rPr lang="fr-FR" smtClean="0"/>
              <a:t>3</a:t>
            </a:fld>
            <a:endParaRPr lang="fr-FR"/>
          </a:p>
        </p:txBody>
      </p:sp>
    </p:spTree>
    <p:extLst>
      <p:ext uri="{BB962C8B-B14F-4D97-AF65-F5344CB8AC3E}">
        <p14:creationId xmlns:p14="http://schemas.microsoft.com/office/powerpoint/2010/main" val="4141690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2.4 ) Low-</a:t>
            </a:r>
            <a:r>
              <a:rPr lang="fr-FR" b="1" dirty="0" err="1">
                <a:solidFill>
                  <a:srgbClr val="FF0000"/>
                </a:solidFill>
              </a:rPr>
              <a:t>Level</a:t>
            </a:r>
            <a:r>
              <a:rPr lang="fr-FR" b="1" dirty="0">
                <a:solidFill>
                  <a:srgbClr val="FF0000"/>
                </a:solidFill>
              </a:rPr>
              <a:t> vs. High-</a:t>
            </a:r>
            <a:r>
              <a:rPr lang="fr-FR" b="1" dirty="0" err="1">
                <a:solidFill>
                  <a:srgbClr val="FF0000"/>
                </a:solidFill>
              </a:rPr>
              <a:t>Level</a:t>
            </a:r>
            <a:r>
              <a:rPr lang="fr-FR" b="1" dirty="0">
                <a:solidFill>
                  <a:srgbClr val="FF0000"/>
                </a:solidFill>
              </a:rPr>
              <a:t> </a:t>
            </a:r>
            <a:r>
              <a:rPr lang="fr-FR" b="1" dirty="0" err="1">
                <a:solidFill>
                  <a:srgbClr val="FF0000"/>
                </a:solidFill>
              </a:rPr>
              <a:t>Streams</a:t>
            </a:r>
            <a:r>
              <a:rPr lang="fr-FR" dirty="0">
                <a:solidFill>
                  <a:srgbClr val="FF0000"/>
                </a:solidFill>
              </a:rPr>
              <a:t> </a:t>
            </a:r>
          </a:p>
          <a:p>
            <a:r>
              <a:rPr lang="en-US" dirty="0"/>
              <a:t>In this example, </a:t>
            </a:r>
            <a:r>
              <a:rPr lang="en-US" dirty="0" err="1"/>
              <a:t>FileInputStream</a:t>
            </a:r>
            <a:r>
              <a:rPr lang="en-US" dirty="0"/>
              <a:t> is the low-level stream that interacts directly with the file, which is wrapped by a high-level </a:t>
            </a:r>
            <a:r>
              <a:rPr lang="en-US" dirty="0" err="1"/>
              <a:t>BufferedInputStream</a:t>
            </a:r>
            <a:r>
              <a:rPr lang="en-US" dirty="0"/>
              <a:t> to improve performance. Finally, the entire object is wrapped by a high-level </a:t>
            </a:r>
            <a:r>
              <a:rPr lang="en-US" dirty="0" err="1"/>
              <a:t>ObjectInputStream</a:t>
            </a:r>
            <a:r>
              <a:rPr lang="en-US" dirty="0"/>
              <a:t>, which allows us to filter the data as Java objects. </a:t>
            </a:r>
            <a:br>
              <a:rPr lang="en-US" dirty="0"/>
            </a:br>
            <a:r>
              <a:rPr lang="en-US" dirty="0"/>
              <a:t/>
            </a:r>
            <a:br>
              <a:rPr lang="en-US" dirty="0"/>
            </a:br>
            <a:endParaRPr lang="fr-FR" dirty="0">
              <a:solidFill>
                <a:srgbClr val="0070C0"/>
              </a:solidFill>
            </a:endParaRPr>
          </a:p>
        </p:txBody>
      </p:sp>
      <p:pic>
        <p:nvPicPr>
          <p:cNvPr id="4" name="Image 3">
            <a:extLst>
              <a:ext uri="{FF2B5EF4-FFF2-40B4-BE49-F238E27FC236}">
                <a16:creationId xmlns:a16="http://schemas.microsoft.com/office/drawing/2014/main" xmlns="" id="{94680AE2-61DF-4903-80C8-9B0425B72678}"/>
              </a:ext>
            </a:extLst>
          </p:cNvPr>
          <p:cNvPicPr>
            <a:picLocks noChangeAspect="1"/>
          </p:cNvPicPr>
          <p:nvPr/>
        </p:nvPicPr>
        <p:blipFill>
          <a:blip r:embed="rId2"/>
          <a:stretch>
            <a:fillRect/>
          </a:stretch>
        </p:blipFill>
        <p:spPr>
          <a:xfrm>
            <a:off x="1543049" y="4632326"/>
            <a:ext cx="9105900" cy="1514475"/>
          </a:xfrm>
          <a:prstGeom prst="rect">
            <a:avLst/>
          </a:prstGeom>
        </p:spPr>
      </p:pic>
      <p:sp>
        <p:nvSpPr>
          <p:cNvPr id="5" name="Espace réservé de la date 4">
            <a:extLst>
              <a:ext uri="{FF2B5EF4-FFF2-40B4-BE49-F238E27FC236}">
                <a16:creationId xmlns:a16="http://schemas.microsoft.com/office/drawing/2014/main" xmlns="" id="{B847404D-29B8-44EE-9D8B-F469EDCF5538}"/>
              </a:ext>
            </a:extLst>
          </p:cNvPr>
          <p:cNvSpPr>
            <a:spLocks noGrp="1"/>
          </p:cNvSpPr>
          <p:nvPr>
            <p:ph type="dt" sz="half" idx="10"/>
          </p:nvPr>
        </p:nvSpPr>
        <p:spPr/>
        <p:txBody>
          <a:bodyPr/>
          <a:lstStyle/>
          <a:p>
            <a:fld id="{18B618E5-B597-4560-8B55-37589D62D939}" type="datetime1">
              <a:rPr lang="fr-FR" smtClean="0"/>
              <a:t>29/06/2023</a:t>
            </a:fld>
            <a:endParaRPr lang="fr-FR"/>
          </a:p>
        </p:txBody>
      </p:sp>
      <p:sp>
        <p:nvSpPr>
          <p:cNvPr id="6" name="Espace réservé du pied de page 5">
            <a:extLst>
              <a:ext uri="{FF2B5EF4-FFF2-40B4-BE49-F238E27FC236}">
                <a16:creationId xmlns:a16="http://schemas.microsoft.com/office/drawing/2014/main" xmlns="" id="{1ED48190-5A4B-439B-A206-AC39DA2ECCFB}"/>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E550724E-FCF4-4BB8-B061-9EC400927E8A}"/>
              </a:ext>
            </a:extLst>
          </p:cNvPr>
          <p:cNvSpPr>
            <a:spLocks noGrp="1"/>
          </p:cNvSpPr>
          <p:nvPr>
            <p:ph type="sldNum" sz="quarter" idx="12"/>
          </p:nvPr>
        </p:nvSpPr>
        <p:spPr/>
        <p:txBody>
          <a:bodyPr/>
          <a:lstStyle/>
          <a:p>
            <a:fld id="{4A5BDE94-4727-4585-B07D-29C32A2ADF6D}" type="slidenum">
              <a:rPr lang="fr-FR" smtClean="0"/>
              <a:t>30</a:t>
            </a:fld>
            <a:endParaRPr lang="fr-FR"/>
          </a:p>
        </p:txBody>
      </p:sp>
    </p:spTree>
    <p:extLst>
      <p:ext uri="{BB962C8B-B14F-4D97-AF65-F5344CB8AC3E}">
        <p14:creationId xmlns:p14="http://schemas.microsoft.com/office/powerpoint/2010/main" val="15727155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2.5 ) Stream Base Classes</a:t>
            </a:r>
            <a:r>
              <a:rPr lang="fr-FR" dirty="0">
                <a:solidFill>
                  <a:srgbClr val="FF0000"/>
                </a:solidFill>
              </a:rPr>
              <a:t> </a:t>
            </a:r>
          </a:p>
          <a:p>
            <a:r>
              <a:rPr lang="en-US" dirty="0"/>
              <a:t>The java.io library defines </a:t>
            </a:r>
            <a:r>
              <a:rPr lang="en-US" b="1" dirty="0">
                <a:solidFill>
                  <a:srgbClr val="0070C0"/>
                </a:solidFill>
              </a:rPr>
              <a:t>four abstract classes </a:t>
            </a:r>
            <a:r>
              <a:rPr lang="en-US" dirty="0"/>
              <a:t>that are </a:t>
            </a:r>
            <a:r>
              <a:rPr lang="en-US" b="1" dirty="0">
                <a:solidFill>
                  <a:srgbClr val="FF0000"/>
                </a:solidFill>
              </a:rPr>
              <a:t>the parents of all stream classes </a:t>
            </a:r>
            <a:r>
              <a:rPr lang="en-US" dirty="0"/>
              <a:t>defined within the API: </a:t>
            </a:r>
            <a:r>
              <a:rPr lang="en-US" b="1" dirty="0" err="1">
                <a:solidFill>
                  <a:srgbClr val="7030A0"/>
                </a:solidFill>
              </a:rPr>
              <a:t>InputStream</a:t>
            </a:r>
            <a:r>
              <a:rPr lang="en-US" b="1" dirty="0">
                <a:solidFill>
                  <a:srgbClr val="7030A0"/>
                </a:solidFill>
              </a:rPr>
              <a:t>, </a:t>
            </a:r>
            <a:r>
              <a:rPr lang="en-US" b="1" dirty="0" err="1">
                <a:solidFill>
                  <a:srgbClr val="7030A0"/>
                </a:solidFill>
              </a:rPr>
              <a:t>OutputStream</a:t>
            </a:r>
            <a:r>
              <a:rPr lang="en-US" b="1" dirty="0">
                <a:solidFill>
                  <a:srgbClr val="7030A0"/>
                </a:solidFill>
              </a:rPr>
              <a:t>, Reader, and Writer</a:t>
            </a:r>
            <a:r>
              <a:rPr lang="en-US" dirty="0"/>
              <a:t>. For convenience, the authors of the Java API include the name of the abstract parent class as the </a:t>
            </a:r>
            <a:r>
              <a:rPr lang="en-US" b="1" dirty="0"/>
              <a:t>suffix </a:t>
            </a:r>
            <a:r>
              <a:rPr lang="en-US" dirty="0"/>
              <a:t>of the child class. For example, </a:t>
            </a:r>
            <a:r>
              <a:rPr lang="en-US" dirty="0" err="1"/>
              <a:t>ObjectInputStream</a:t>
            </a:r>
            <a:r>
              <a:rPr lang="en-US" dirty="0"/>
              <a:t> ends with </a:t>
            </a:r>
            <a:r>
              <a:rPr lang="en-US" dirty="0" err="1"/>
              <a:t>InputStream</a:t>
            </a:r>
            <a:r>
              <a:rPr lang="en-US" dirty="0"/>
              <a:t>, meaning it has </a:t>
            </a:r>
            <a:r>
              <a:rPr lang="en-US" dirty="0" err="1"/>
              <a:t>InputStream</a:t>
            </a:r>
            <a:r>
              <a:rPr lang="en-US" dirty="0"/>
              <a:t> as an inherited parent class. Although most stream classes in java.io follow this pattern, </a:t>
            </a:r>
            <a:r>
              <a:rPr lang="en-US" dirty="0" err="1"/>
              <a:t>PrintStream</a:t>
            </a:r>
            <a:r>
              <a:rPr lang="en-US" dirty="0"/>
              <a:t>, which is an </a:t>
            </a:r>
            <a:r>
              <a:rPr lang="en-US" dirty="0" err="1"/>
              <a:t>OutputStream</a:t>
            </a:r>
            <a:r>
              <a:rPr lang="en-US" dirty="0"/>
              <a:t>, does not. </a:t>
            </a:r>
          </a:p>
          <a:p>
            <a:r>
              <a:rPr lang="en-US" b="1" dirty="0">
                <a:solidFill>
                  <a:srgbClr val="FF0000"/>
                </a:solidFill>
              </a:rPr>
              <a:t>The constructors of high-level streams often take a reference to the abstract class. </a:t>
            </a:r>
            <a:r>
              <a:rPr lang="en-US" dirty="0"/>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81F5E1CD-4B6E-4759-9054-6DA7200C2DC6}"/>
              </a:ext>
            </a:extLst>
          </p:cNvPr>
          <p:cNvSpPr>
            <a:spLocks noGrp="1"/>
          </p:cNvSpPr>
          <p:nvPr>
            <p:ph type="dt" sz="half" idx="10"/>
          </p:nvPr>
        </p:nvSpPr>
        <p:spPr/>
        <p:txBody>
          <a:bodyPr/>
          <a:lstStyle/>
          <a:p>
            <a:fld id="{6C745E7F-F751-4A6A-9A0B-F656A15202D0}" type="datetime1">
              <a:rPr lang="fr-FR" smtClean="0"/>
              <a:t>29/06/2023</a:t>
            </a:fld>
            <a:endParaRPr lang="fr-FR"/>
          </a:p>
        </p:txBody>
      </p:sp>
      <p:sp>
        <p:nvSpPr>
          <p:cNvPr id="5" name="Espace réservé du pied de page 4">
            <a:extLst>
              <a:ext uri="{FF2B5EF4-FFF2-40B4-BE49-F238E27FC236}">
                <a16:creationId xmlns:a16="http://schemas.microsoft.com/office/drawing/2014/main" xmlns="" id="{C4F4648B-201F-4C4A-97FF-3631CC6A1A3D}"/>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659135E-9C99-40BA-8BBD-CD2C55D34D06}"/>
              </a:ext>
            </a:extLst>
          </p:cNvPr>
          <p:cNvSpPr>
            <a:spLocks noGrp="1"/>
          </p:cNvSpPr>
          <p:nvPr>
            <p:ph type="sldNum" sz="quarter" idx="12"/>
          </p:nvPr>
        </p:nvSpPr>
        <p:spPr/>
        <p:txBody>
          <a:bodyPr/>
          <a:lstStyle/>
          <a:p>
            <a:fld id="{4A5BDE94-4727-4585-B07D-29C32A2ADF6D}" type="slidenum">
              <a:rPr lang="fr-FR" smtClean="0"/>
              <a:t>31</a:t>
            </a:fld>
            <a:endParaRPr lang="fr-FR"/>
          </a:p>
        </p:txBody>
      </p:sp>
    </p:spTree>
    <p:extLst>
      <p:ext uri="{BB962C8B-B14F-4D97-AF65-F5344CB8AC3E}">
        <p14:creationId xmlns:p14="http://schemas.microsoft.com/office/powerpoint/2010/main" val="34926388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2.5 ) Stream Base Classes</a:t>
            </a:r>
            <a:r>
              <a:rPr lang="fr-FR" dirty="0">
                <a:solidFill>
                  <a:srgbClr val="FF0000"/>
                </a:solidFill>
              </a:rPr>
              <a:t> </a:t>
            </a:r>
          </a:p>
          <a:p>
            <a:r>
              <a:rPr lang="en-US" dirty="0"/>
              <a:t>One common area where the exam likes to play tricks on you is mixing and matching stream classes that are not compatible with each other. For example, take a look at each of the following examples and see if you can determine why they do not compile. </a:t>
            </a:r>
            <a:br>
              <a:rPr lang="en-US" dirty="0"/>
            </a:br>
            <a:r>
              <a:rPr lang="en-US" dirty="0"/>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A6016B99-39F5-4AD1-B792-12D9903B2045}"/>
              </a:ext>
            </a:extLst>
          </p:cNvPr>
          <p:cNvSpPr>
            <a:spLocks noGrp="1"/>
          </p:cNvSpPr>
          <p:nvPr>
            <p:ph type="dt" sz="half" idx="10"/>
          </p:nvPr>
        </p:nvSpPr>
        <p:spPr/>
        <p:txBody>
          <a:bodyPr/>
          <a:lstStyle/>
          <a:p>
            <a:fld id="{FF1F275F-DAB5-4821-84A3-BBD33E99FA93}" type="datetime1">
              <a:rPr lang="fr-FR" smtClean="0"/>
              <a:t>29/06/2023</a:t>
            </a:fld>
            <a:endParaRPr lang="fr-FR"/>
          </a:p>
        </p:txBody>
      </p:sp>
      <p:sp>
        <p:nvSpPr>
          <p:cNvPr id="5" name="Espace réservé du pied de page 4">
            <a:extLst>
              <a:ext uri="{FF2B5EF4-FFF2-40B4-BE49-F238E27FC236}">
                <a16:creationId xmlns:a16="http://schemas.microsoft.com/office/drawing/2014/main" xmlns="" id="{67EA929E-86D6-4DA0-8DC0-03815C4E420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E17A3023-63E2-4360-8207-1B48023C179C}"/>
              </a:ext>
            </a:extLst>
          </p:cNvPr>
          <p:cNvSpPr>
            <a:spLocks noGrp="1"/>
          </p:cNvSpPr>
          <p:nvPr>
            <p:ph type="sldNum" sz="quarter" idx="12"/>
          </p:nvPr>
        </p:nvSpPr>
        <p:spPr/>
        <p:txBody>
          <a:bodyPr/>
          <a:lstStyle/>
          <a:p>
            <a:fld id="{4A5BDE94-4727-4585-B07D-29C32A2ADF6D}" type="slidenum">
              <a:rPr lang="fr-FR" smtClean="0"/>
              <a:t>32</a:t>
            </a:fld>
            <a:endParaRPr lang="fr-FR"/>
          </a:p>
        </p:txBody>
      </p:sp>
    </p:spTree>
    <p:extLst>
      <p:ext uri="{BB962C8B-B14F-4D97-AF65-F5344CB8AC3E}">
        <p14:creationId xmlns:p14="http://schemas.microsoft.com/office/powerpoint/2010/main" val="2750146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b="1" dirty="0">
                <a:solidFill>
                  <a:srgbClr val="FF0000"/>
                </a:solidFill>
              </a:rPr>
              <a:t>2.5 ) Stream Base Classes</a:t>
            </a:r>
            <a:r>
              <a:rPr lang="fr-FR" dirty="0">
                <a:solidFill>
                  <a:srgbClr val="FF0000"/>
                </a:solidFill>
              </a:rPr>
              <a:t> </a:t>
            </a:r>
          </a:p>
          <a:p>
            <a:r>
              <a:rPr lang="en-US" dirty="0"/>
              <a:t>new </a:t>
            </a:r>
            <a:r>
              <a:rPr lang="en-US" dirty="0" err="1"/>
              <a:t>BufferedInputStream</a:t>
            </a:r>
            <a:r>
              <a:rPr lang="en-US" dirty="0"/>
              <a:t>(new </a:t>
            </a:r>
            <a:r>
              <a:rPr lang="en-US" dirty="0" err="1"/>
              <a:t>FileReader</a:t>
            </a:r>
            <a:r>
              <a:rPr lang="en-US" dirty="0"/>
              <a:t>("zoo-data.txt")); </a:t>
            </a:r>
            <a:r>
              <a:rPr lang="en-US" sz="1600" dirty="0"/>
              <a:t>// DOES NOT COMPILE</a:t>
            </a:r>
          </a:p>
          <a:p>
            <a:r>
              <a:rPr lang="en-US" dirty="0"/>
              <a:t> new </a:t>
            </a:r>
            <a:r>
              <a:rPr lang="en-US" dirty="0" err="1"/>
              <a:t>BufferedWriter</a:t>
            </a:r>
            <a:r>
              <a:rPr lang="en-US" dirty="0"/>
              <a:t>(new </a:t>
            </a:r>
            <a:r>
              <a:rPr lang="en-US" dirty="0" err="1"/>
              <a:t>FileOutputStream</a:t>
            </a:r>
            <a:r>
              <a:rPr lang="en-US" dirty="0"/>
              <a:t>("zoo-data.txt")); </a:t>
            </a:r>
            <a:r>
              <a:rPr lang="en-US" sz="1600" dirty="0"/>
              <a:t>// DOES NOT COMPILE</a:t>
            </a:r>
          </a:p>
          <a:p>
            <a:r>
              <a:rPr lang="en-US" dirty="0"/>
              <a:t> new </a:t>
            </a:r>
            <a:r>
              <a:rPr lang="en-US" dirty="0" err="1"/>
              <a:t>ObjectInputStream</a:t>
            </a:r>
            <a:r>
              <a:rPr lang="en-US" dirty="0"/>
              <a:t>(new </a:t>
            </a:r>
            <a:r>
              <a:rPr lang="en-US" dirty="0" err="1"/>
              <a:t>FileOutputStream</a:t>
            </a:r>
            <a:r>
              <a:rPr lang="en-US" dirty="0"/>
              <a:t>("zoo-data.txt")); </a:t>
            </a:r>
            <a:r>
              <a:rPr lang="en-US" sz="1500" dirty="0"/>
              <a:t>// DOES NOT COMPILE</a:t>
            </a:r>
          </a:p>
          <a:p>
            <a:r>
              <a:rPr lang="en-US" dirty="0"/>
              <a:t>new </a:t>
            </a:r>
            <a:r>
              <a:rPr lang="en-US" dirty="0" err="1"/>
              <a:t>BufferedInputStream</a:t>
            </a:r>
            <a:r>
              <a:rPr lang="en-US" dirty="0"/>
              <a:t>(new </a:t>
            </a:r>
            <a:r>
              <a:rPr lang="en-US" dirty="0" err="1"/>
              <a:t>InputStream</a:t>
            </a:r>
            <a:r>
              <a:rPr lang="en-US" dirty="0"/>
              <a:t>()); </a:t>
            </a:r>
            <a:r>
              <a:rPr lang="en-US" sz="1500" dirty="0"/>
              <a:t>// DOES NOT COMPILE</a:t>
            </a:r>
            <a:r>
              <a:rPr lang="en-US" dirty="0"/>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A6016B99-39F5-4AD1-B792-12D9903B2045}"/>
              </a:ext>
            </a:extLst>
          </p:cNvPr>
          <p:cNvSpPr>
            <a:spLocks noGrp="1"/>
          </p:cNvSpPr>
          <p:nvPr>
            <p:ph type="dt" sz="half" idx="10"/>
          </p:nvPr>
        </p:nvSpPr>
        <p:spPr/>
        <p:txBody>
          <a:bodyPr/>
          <a:lstStyle/>
          <a:p>
            <a:fld id="{FF1F275F-DAB5-4821-84A3-BBD33E99FA93}" type="datetime1">
              <a:rPr lang="fr-FR" smtClean="0"/>
              <a:t>29/06/2023</a:t>
            </a:fld>
            <a:endParaRPr lang="fr-FR"/>
          </a:p>
        </p:txBody>
      </p:sp>
      <p:sp>
        <p:nvSpPr>
          <p:cNvPr id="5" name="Espace réservé du pied de page 4">
            <a:extLst>
              <a:ext uri="{FF2B5EF4-FFF2-40B4-BE49-F238E27FC236}">
                <a16:creationId xmlns:a16="http://schemas.microsoft.com/office/drawing/2014/main" xmlns="" id="{67EA929E-86D6-4DA0-8DC0-03815C4E420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E17A3023-63E2-4360-8207-1B48023C179C}"/>
              </a:ext>
            </a:extLst>
          </p:cNvPr>
          <p:cNvSpPr>
            <a:spLocks noGrp="1"/>
          </p:cNvSpPr>
          <p:nvPr>
            <p:ph type="sldNum" sz="quarter" idx="12"/>
          </p:nvPr>
        </p:nvSpPr>
        <p:spPr/>
        <p:txBody>
          <a:bodyPr/>
          <a:lstStyle/>
          <a:p>
            <a:fld id="{4A5BDE94-4727-4585-B07D-29C32A2ADF6D}" type="slidenum">
              <a:rPr lang="fr-FR" smtClean="0"/>
              <a:t>33</a:t>
            </a:fld>
            <a:endParaRPr lang="fr-FR"/>
          </a:p>
        </p:txBody>
      </p:sp>
    </p:spTree>
    <p:extLst>
      <p:ext uri="{BB962C8B-B14F-4D97-AF65-F5344CB8AC3E}">
        <p14:creationId xmlns:p14="http://schemas.microsoft.com/office/powerpoint/2010/main" val="884695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2.6 ) </a:t>
            </a:r>
            <a:r>
              <a:rPr lang="fr-FR" b="1" dirty="0" err="1">
                <a:solidFill>
                  <a:srgbClr val="FF0000"/>
                </a:solidFill>
              </a:rPr>
              <a:t>Decoding</a:t>
            </a:r>
            <a:r>
              <a:rPr lang="fr-FR" b="1" dirty="0">
                <a:solidFill>
                  <a:srgbClr val="FF0000"/>
                </a:solidFill>
              </a:rPr>
              <a:t> Java I/O Class </a:t>
            </a:r>
            <a:r>
              <a:rPr lang="fr-FR" b="1" dirty="0" err="1">
                <a:solidFill>
                  <a:srgbClr val="FF0000"/>
                </a:solidFill>
              </a:rPr>
              <a:t>Names</a:t>
            </a:r>
            <a:r>
              <a:rPr lang="fr-FR" dirty="0">
                <a:solidFill>
                  <a:srgbClr val="FF0000"/>
                </a:solidFill>
              </a:rPr>
              <a:t> </a:t>
            </a:r>
            <a:endParaRPr lang="fr-FR" dirty="0"/>
          </a:p>
          <a:p>
            <a:r>
              <a:rPr lang="en-US" dirty="0"/>
              <a:t>Given that there are so many different java.io stream classes, it is reasonable to think that you might encounter one on the exam whose name you may have forgotten.</a:t>
            </a:r>
          </a:p>
          <a:p>
            <a:r>
              <a:rPr lang="en-US" dirty="0"/>
              <a:t>Luckily, the function of most stream classes can be understood by decoding the name of the class. We summarize these properties in the following list.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87B0768E-18A2-46C4-A712-771647BED311}"/>
              </a:ext>
            </a:extLst>
          </p:cNvPr>
          <p:cNvSpPr>
            <a:spLocks noGrp="1"/>
          </p:cNvSpPr>
          <p:nvPr>
            <p:ph type="dt" sz="half" idx="10"/>
          </p:nvPr>
        </p:nvSpPr>
        <p:spPr/>
        <p:txBody>
          <a:bodyPr/>
          <a:lstStyle/>
          <a:p>
            <a:fld id="{A1D3961D-BC7A-4E5D-B62B-3A120B7FAA82}" type="datetime1">
              <a:rPr lang="fr-FR" smtClean="0"/>
              <a:t>29/06/2023</a:t>
            </a:fld>
            <a:endParaRPr lang="fr-FR"/>
          </a:p>
        </p:txBody>
      </p:sp>
      <p:sp>
        <p:nvSpPr>
          <p:cNvPr id="5" name="Espace réservé du pied de page 4">
            <a:extLst>
              <a:ext uri="{FF2B5EF4-FFF2-40B4-BE49-F238E27FC236}">
                <a16:creationId xmlns:a16="http://schemas.microsoft.com/office/drawing/2014/main" xmlns="" id="{44BEE1E6-0238-45E2-96FB-71A43183576F}"/>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7DBC70E2-D7F1-4FF9-9673-873C85B9426F}"/>
              </a:ext>
            </a:extLst>
          </p:cNvPr>
          <p:cNvSpPr>
            <a:spLocks noGrp="1"/>
          </p:cNvSpPr>
          <p:nvPr>
            <p:ph type="sldNum" sz="quarter" idx="12"/>
          </p:nvPr>
        </p:nvSpPr>
        <p:spPr/>
        <p:txBody>
          <a:bodyPr/>
          <a:lstStyle/>
          <a:p>
            <a:fld id="{4A5BDE94-4727-4585-B07D-29C32A2ADF6D}" type="slidenum">
              <a:rPr lang="fr-FR" smtClean="0"/>
              <a:t>34</a:t>
            </a:fld>
            <a:endParaRPr lang="fr-FR"/>
          </a:p>
        </p:txBody>
      </p:sp>
    </p:spTree>
    <p:extLst>
      <p:ext uri="{BB962C8B-B14F-4D97-AF65-F5344CB8AC3E}">
        <p14:creationId xmlns:p14="http://schemas.microsoft.com/office/powerpoint/2010/main" val="2455008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2.6 ) </a:t>
            </a:r>
            <a:r>
              <a:rPr lang="fr-FR" b="1" dirty="0" err="1">
                <a:solidFill>
                  <a:srgbClr val="FF0000"/>
                </a:solidFill>
              </a:rPr>
              <a:t>Decoding</a:t>
            </a:r>
            <a:r>
              <a:rPr lang="fr-FR" b="1" dirty="0">
                <a:solidFill>
                  <a:srgbClr val="FF0000"/>
                </a:solidFill>
              </a:rPr>
              <a:t> Java I/O Class </a:t>
            </a:r>
            <a:r>
              <a:rPr lang="fr-FR" b="1" dirty="0" err="1">
                <a:solidFill>
                  <a:srgbClr val="FF0000"/>
                </a:solidFill>
              </a:rPr>
              <a:t>Names</a:t>
            </a:r>
            <a:r>
              <a:rPr lang="fr-FR" dirty="0">
                <a:solidFill>
                  <a:srgbClr val="FF0000"/>
                </a:solidFill>
              </a:rPr>
              <a:t> </a:t>
            </a:r>
            <a:r>
              <a:rPr lang="fr-FR" dirty="0"/>
              <a:t/>
            </a:r>
            <a:br>
              <a:rPr lang="fr-FR" dirty="0"/>
            </a:br>
            <a:r>
              <a:rPr lang="en-US" dirty="0"/>
              <a:t/>
            </a:r>
            <a:br>
              <a:rPr lang="en-US" dirty="0"/>
            </a:br>
            <a:r>
              <a:rPr lang="en-US" dirty="0"/>
              <a:t/>
            </a:r>
            <a:br>
              <a:rPr lang="en-US" dirty="0"/>
            </a:br>
            <a:r>
              <a:rPr lang="en-US" dirty="0"/>
              <a:t/>
            </a:r>
            <a:br>
              <a:rPr lang="en-US" dirty="0"/>
            </a:br>
            <a:endParaRPr lang="fr-FR" dirty="0">
              <a:solidFill>
                <a:srgbClr val="0070C0"/>
              </a:solidFill>
            </a:endParaRPr>
          </a:p>
        </p:txBody>
      </p:sp>
      <p:pic>
        <p:nvPicPr>
          <p:cNvPr id="4" name="Image 3">
            <a:extLst>
              <a:ext uri="{FF2B5EF4-FFF2-40B4-BE49-F238E27FC236}">
                <a16:creationId xmlns:a16="http://schemas.microsoft.com/office/drawing/2014/main" xmlns="" id="{AFB00FD7-B5C3-4064-9C4D-EE6CD67A15DD}"/>
              </a:ext>
            </a:extLst>
          </p:cNvPr>
          <p:cNvPicPr>
            <a:picLocks noChangeAspect="1"/>
          </p:cNvPicPr>
          <p:nvPr/>
        </p:nvPicPr>
        <p:blipFill>
          <a:blip r:embed="rId2"/>
          <a:stretch>
            <a:fillRect/>
          </a:stretch>
        </p:blipFill>
        <p:spPr>
          <a:xfrm>
            <a:off x="1964640" y="3018368"/>
            <a:ext cx="8107827" cy="3158894"/>
          </a:xfrm>
          <a:prstGeom prst="rect">
            <a:avLst/>
          </a:prstGeom>
        </p:spPr>
      </p:pic>
      <p:sp>
        <p:nvSpPr>
          <p:cNvPr id="5" name="Espace réservé de la date 4">
            <a:extLst>
              <a:ext uri="{FF2B5EF4-FFF2-40B4-BE49-F238E27FC236}">
                <a16:creationId xmlns:a16="http://schemas.microsoft.com/office/drawing/2014/main" xmlns="" id="{7E86193E-FF25-46B9-B906-9C5C93044029}"/>
              </a:ext>
            </a:extLst>
          </p:cNvPr>
          <p:cNvSpPr>
            <a:spLocks noGrp="1"/>
          </p:cNvSpPr>
          <p:nvPr>
            <p:ph type="dt" sz="half" idx="10"/>
          </p:nvPr>
        </p:nvSpPr>
        <p:spPr/>
        <p:txBody>
          <a:bodyPr/>
          <a:lstStyle/>
          <a:p>
            <a:fld id="{EB0B1555-18F6-4DD4-BF7C-059E4647B459}" type="datetime1">
              <a:rPr lang="fr-FR" smtClean="0"/>
              <a:t>29/06/2023</a:t>
            </a:fld>
            <a:endParaRPr lang="fr-FR"/>
          </a:p>
        </p:txBody>
      </p:sp>
      <p:sp>
        <p:nvSpPr>
          <p:cNvPr id="6" name="Espace réservé du pied de page 5">
            <a:extLst>
              <a:ext uri="{FF2B5EF4-FFF2-40B4-BE49-F238E27FC236}">
                <a16:creationId xmlns:a16="http://schemas.microsoft.com/office/drawing/2014/main" xmlns="" id="{FCF58648-9F87-4FDA-876B-BF5297F8891C}"/>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5A308B5F-2BBE-4F8F-A883-09EB8FF9C199}"/>
              </a:ext>
            </a:extLst>
          </p:cNvPr>
          <p:cNvSpPr>
            <a:spLocks noGrp="1"/>
          </p:cNvSpPr>
          <p:nvPr>
            <p:ph type="sldNum" sz="quarter" idx="12"/>
          </p:nvPr>
        </p:nvSpPr>
        <p:spPr/>
        <p:txBody>
          <a:bodyPr/>
          <a:lstStyle/>
          <a:p>
            <a:fld id="{4A5BDE94-4727-4585-B07D-29C32A2ADF6D}" type="slidenum">
              <a:rPr lang="fr-FR" smtClean="0"/>
              <a:t>35</a:t>
            </a:fld>
            <a:endParaRPr lang="fr-FR"/>
          </a:p>
        </p:txBody>
      </p:sp>
    </p:spTree>
    <p:extLst>
      <p:ext uri="{BB962C8B-B14F-4D97-AF65-F5344CB8AC3E}">
        <p14:creationId xmlns:p14="http://schemas.microsoft.com/office/powerpoint/2010/main" val="1055141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FF0000"/>
                </a:solidFill>
              </a:rPr>
              <a:t>2.6 ) </a:t>
            </a:r>
            <a:r>
              <a:rPr lang="fr-FR" b="1" dirty="0" err="1">
                <a:solidFill>
                  <a:srgbClr val="FF0000"/>
                </a:solidFill>
              </a:rPr>
              <a:t>Decoding</a:t>
            </a:r>
            <a:r>
              <a:rPr lang="fr-FR" b="1" dirty="0">
                <a:solidFill>
                  <a:srgbClr val="FF0000"/>
                </a:solidFill>
              </a:rPr>
              <a:t> Java I/O Class </a:t>
            </a:r>
            <a:r>
              <a:rPr lang="fr-FR" b="1" dirty="0" err="1">
                <a:solidFill>
                  <a:srgbClr val="FF0000"/>
                </a:solidFill>
              </a:rPr>
              <a:t>Names</a:t>
            </a:r>
            <a:r>
              <a:rPr lang="fr-FR" dirty="0">
                <a:solidFill>
                  <a:srgbClr val="FF0000"/>
                </a:solidFill>
              </a:rPr>
              <a:t> </a:t>
            </a:r>
            <a:r>
              <a:rPr lang="fr-FR" dirty="0"/>
              <a:t/>
            </a:r>
            <a:br>
              <a:rPr lang="fr-FR" dirty="0"/>
            </a:br>
            <a:endParaRPr lang="fr-FR" dirty="0"/>
          </a:p>
          <a:p>
            <a:r>
              <a:rPr lang="en-US" b="1" dirty="0">
                <a:solidFill>
                  <a:srgbClr val="0070C0"/>
                </a:solidFill>
              </a:rPr>
              <a:t>When wrapping a stream you can mix and match only types that inherit from the same abstract parent stream</a:t>
            </a:r>
            <a:r>
              <a:rPr lang="en-US" dirty="0"/>
              <a:t>. </a:t>
            </a:r>
          </a:p>
          <a:p>
            <a:r>
              <a:rPr lang="en-US" dirty="0"/>
              <a:t>Table 8.2 describes those java.io streams you should be familiar with for the exam. Note that most of the information about each stream, such as whether it is an input or output stream or whether it accesses data using bytes or characters, can be decoded by the name alone. </a:t>
            </a:r>
            <a:br>
              <a:rPr lang="en-US" dirty="0"/>
            </a:br>
            <a:r>
              <a:rPr lang="en-US" dirty="0"/>
              <a:t/>
            </a:r>
            <a:br>
              <a:rPr lang="en-US" dirty="0"/>
            </a:br>
            <a:r>
              <a:rPr lang="en-US" dirty="0"/>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36</a:t>
            </a:fld>
            <a:endParaRPr lang="fr-FR"/>
          </a:p>
        </p:txBody>
      </p:sp>
    </p:spTree>
    <p:extLst>
      <p:ext uri="{BB962C8B-B14F-4D97-AF65-F5344CB8AC3E}">
        <p14:creationId xmlns:p14="http://schemas.microsoft.com/office/powerpoint/2010/main" val="38018047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2.6 ) </a:t>
            </a:r>
            <a:r>
              <a:rPr lang="fr-FR" b="1" dirty="0" err="1">
                <a:solidFill>
                  <a:srgbClr val="FF0000"/>
                </a:solidFill>
              </a:rPr>
              <a:t>Decoding</a:t>
            </a:r>
            <a:r>
              <a:rPr lang="fr-FR" b="1" dirty="0">
                <a:solidFill>
                  <a:srgbClr val="FF0000"/>
                </a:solidFill>
              </a:rPr>
              <a:t> Java I/O Class </a:t>
            </a:r>
            <a:r>
              <a:rPr lang="fr-FR" b="1" dirty="0" err="1">
                <a:solidFill>
                  <a:srgbClr val="FF0000"/>
                </a:solidFill>
              </a:rPr>
              <a:t>Names</a:t>
            </a:r>
            <a:r>
              <a:rPr lang="fr-FR" dirty="0">
                <a:solidFill>
                  <a:srgbClr val="FF0000"/>
                </a:solidFill>
              </a:rPr>
              <a:t> </a:t>
            </a:r>
            <a:r>
              <a:rPr lang="fr-FR" dirty="0"/>
              <a:t/>
            </a:r>
            <a:br>
              <a:rPr lang="fr-FR" dirty="0"/>
            </a:br>
            <a:r>
              <a:rPr lang="en-US" dirty="0"/>
              <a:t/>
            </a:r>
            <a:br>
              <a:rPr lang="en-US" dirty="0"/>
            </a:br>
            <a:r>
              <a:rPr lang="en-US" dirty="0"/>
              <a:t/>
            </a:r>
            <a:br>
              <a:rPr lang="en-US" dirty="0"/>
            </a:br>
            <a:r>
              <a:rPr lang="en-US" dirty="0"/>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37</a:t>
            </a:fld>
            <a:endParaRPr lang="fr-FR"/>
          </a:p>
        </p:txBody>
      </p:sp>
      <p:pic>
        <p:nvPicPr>
          <p:cNvPr id="7" name="Image 6">
            <a:extLst>
              <a:ext uri="{FF2B5EF4-FFF2-40B4-BE49-F238E27FC236}">
                <a16:creationId xmlns:a16="http://schemas.microsoft.com/office/drawing/2014/main" xmlns="" id="{66F29D31-F7F9-40C5-8427-011777778425}"/>
              </a:ext>
            </a:extLst>
          </p:cNvPr>
          <p:cNvPicPr>
            <a:picLocks noChangeAspect="1"/>
          </p:cNvPicPr>
          <p:nvPr/>
        </p:nvPicPr>
        <p:blipFill>
          <a:blip r:embed="rId2"/>
          <a:stretch>
            <a:fillRect/>
          </a:stretch>
        </p:blipFill>
        <p:spPr>
          <a:xfrm>
            <a:off x="2020935" y="1017059"/>
            <a:ext cx="7877175" cy="4905375"/>
          </a:xfrm>
          <a:prstGeom prst="rect">
            <a:avLst/>
          </a:prstGeom>
        </p:spPr>
      </p:pic>
    </p:spTree>
    <p:extLst>
      <p:ext uri="{BB962C8B-B14F-4D97-AF65-F5344CB8AC3E}">
        <p14:creationId xmlns:p14="http://schemas.microsoft.com/office/powerpoint/2010/main" val="2506648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2.6 ) </a:t>
            </a:r>
            <a:r>
              <a:rPr lang="fr-FR" b="1" dirty="0" err="1">
                <a:solidFill>
                  <a:srgbClr val="FF0000"/>
                </a:solidFill>
              </a:rPr>
              <a:t>Decoding</a:t>
            </a:r>
            <a:r>
              <a:rPr lang="fr-FR" b="1" dirty="0">
                <a:solidFill>
                  <a:srgbClr val="FF0000"/>
                </a:solidFill>
              </a:rPr>
              <a:t> Java I/O Class </a:t>
            </a:r>
            <a:r>
              <a:rPr lang="fr-FR" b="1" dirty="0" err="1">
                <a:solidFill>
                  <a:srgbClr val="FF0000"/>
                </a:solidFill>
              </a:rPr>
              <a:t>Names</a:t>
            </a:r>
            <a:r>
              <a:rPr lang="fr-FR" dirty="0">
                <a:solidFill>
                  <a:srgbClr val="FF0000"/>
                </a:solidFill>
              </a:rPr>
              <a:t> </a:t>
            </a:r>
            <a:r>
              <a:rPr lang="fr-FR" dirty="0"/>
              <a:t/>
            </a:r>
            <a:br>
              <a:rPr lang="fr-FR" dirty="0"/>
            </a:br>
            <a:r>
              <a:rPr lang="en-US" dirty="0"/>
              <a:t/>
            </a:r>
            <a:br>
              <a:rPr lang="en-US" dirty="0"/>
            </a:br>
            <a:r>
              <a:rPr lang="en-US" dirty="0"/>
              <a:t/>
            </a:r>
            <a:br>
              <a:rPr lang="en-US" dirty="0"/>
            </a:br>
            <a:r>
              <a:rPr lang="en-US" dirty="0"/>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38</a:t>
            </a:fld>
            <a:endParaRPr lang="fr-FR"/>
          </a:p>
        </p:txBody>
      </p:sp>
      <p:pic>
        <p:nvPicPr>
          <p:cNvPr id="7" name="Image 6">
            <a:extLst>
              <a:ext uri="{FF2B5EF4-FFF2-40B4-BE49-F238E27FC236}">
                <a16:creationId xmlns:a16="http://schemas.microsoft.com/office/drawing/2014/main" xmlns="" id="{66F29D31-F7F9-40C5-8427-011777778425}"/>
              </a:ext>
            </a:extLst>
          </p:cNvPr>
          <p:cNvPicPr>
            <a:picLocks noChangeAspect="1"/>
          </p:cNvPicPr>
          <p:nvPr/>
        </p:nvPicPr>
        <p:blipFill>
          <a:blip r:embed="rId2"/>
          <a:stretch>
            <a:fillRect/>
          </a:stretch>
        </p:blipFill>
        <p:spPr>
          <a:xfrm>
            <a:off x="2020935" y="1017059"/>
            <a:ext cx="7877175" cy="4905375"/>
          </a:xfrm>
          <a:prstGeom prst="rect">
            <a:avLst/>
          </a:prstGeom>
        </p:spPr>
      </p:pic>
    </p:spTree>
    <p:extLst>
      <p:ext uri="{BB962C8B-B14F-4D97-AF65-F5344CB8AC3E}">
        <p14:creationId xmlns:p14="http://schemas.microsoft.com/office/powerpoint/2010/main" val="2000866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2.6 ) </a:t>
            </a:r>
            <a:r>
              <a:rPr lang="fr-FR" b="1" dirty="0" err="1">
                <a:solidFill>
                  <a:srgbClr val="FF0000"/>
                </a:solidFill>
              </a:rPr>
              <a:t>Decoding</a:t>
            </a:r>
            <a:r>
              <a:rPr lang="fr-FR" b="1" dirty="0">
                <a:solidFill>
                  <a:srgbClr val="FF0000"/>
                </a:solidFill>
              </a:rPr>
              <a:t> Java I/O Class </a:t>
            </a:r>
            <a:r>
              <a:rPr lang="fr-FR" b="1" dirty="0" err="1">
                <a:solidFill>
                  <a:srgbClr val="FF0000"/>
                </a:solidFill>
              </a:rPr>
              <a:t>Names</a:t>
            </a:r>
            <a:r>
              <a:rPr lang="fr-FR" dirty="0">
                <a:solidFill>
                  <a:srgbClr val="FF0000"/>
                </a:solidFill>
              </a:rPr>
              <a:t> </a:t>
            </a:r>
            <a:r>
              <a:rPr lang="fr-FR" dirty="0"/>
              <a:t/>
            </a:r>
            <a:br>
              <a:rPr lang="fr-FR" dirty="0"/>
            </a:br>
            <a:r>
              <a:rPr lang="en-US" dirty="0"/>
              <a:t/>
            </a:r>
            <a:br>
              <a:rPr lang="en-US" dirty="0"/>
            </a:br>
            <a:r>
              <a:rPr lang="en-US" dirty="0"/>
              <a:t/>
            </a:r>
            <a:br>
              <a:rPr lang="en-US" dirty="0"/>
            </a:br>
            <a:r>
              <a:rPr lang="en-US" dirty="0"/>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39</a:t>
            </a:fld>
            <a:endParaRPr lang="fr-FR"/>
          </a:p>
        </p:txBody>
      </p:sp>
      <p:pic>
        <p:nvPicPr>
          <p:cNvPr id="8" name="Image 7">
            <a:extLst>
              <a:ext uri="{FF2B5EF4-FFF2-40B4-BE49-F238E27FC236}">
                <a16:creationId xmlns:a16="http://schemas.microsoft.com/office/drawing/2014/main" xmlns="" id="{0C8B3E2B-74C8-40FA-9262-070779BFF4ED}"/>
              </a:ext>
            </a:extLst>
          </p:cNvPr>
          <p:cNvPicPr>
            <a:picLocks noChangeAspect="1"/>
          </p:cNvPicPr>
          <p:nvPr/>
        </p:nvPicPr>
        <p:blipFill>
          <a:blip r:embed="rId2"/>
          <a:stretch>
            <a:fillRect/>
          </a:stretch>
        </p:blipFill>
        <p:spPr>
          <a:xfrm>
            <a:off x="2376486" y="982132"/>
            <a:ext cx="7439025" cy="5114925"/>
          </a:xfrm>
          <a:prstGeom prst="rect">
            <a:avLst/>
          </a:prstGeom>
        </p:spPr>
      </p:pic>
    </p:spTree>
    <p:extLst>
      <p:ext uri="{BB962C8B-B14F-4D97-AF65-F5344CB8AC3E}">
        <p14:creationId xmlns:p14="http://schemas.microsoft.com/office/powerpoint/2010/main" val="3383779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FF0000"/>
                </a:solidFill>
              </a:rPr>
              <a:t>1.1 ) </a:t>
            </a:r>
            <a:r>
              <a:rPr lang="fr-FR" b="1" dirty="0" err="1">
                <a:solidFill>
                  <a:srgbClr val="FF0000"/>
                </a:solidFill>
              </a:rPr>
              <a:t>Conceptualizing</a:t>
            </a:r>
            <a:r>
              <a:rPr lang="fr-FR" b="1" dirty="0">
                <a:solidFill>
                  <a:srgbClr val="FF0000"/>
                </a:solidFill>
              </a:rPr>
              <a:t> the File System </a:t>
            </a:r>
            <a:endParaRPr lang="en-US" b="1" dirty="0">
              <a:solidFill>
                <a:srgbClr val="FF0000"/>
              </a:solidFill>
            </a:endParaRPr>
          </a:p>
          <a:p>
            <a:r>
              <a:rPr lang="en-US" dirty="0"/>
              <a:t>We begin this chapter by describing what a file is and what a directory is within a file system. We then present the </a:t>
            </a:r>
            <a:r>
              <a:rPr lang="en-US" dirty="0" err="1"/>
              <a:t>java.io.File</a:t>
            </a:r>
            <a:r>
              <a:rPr lang="en-US" dirty="0"/>
              <a:t> class and demonstrate how to use it to read and write file information. </a:t>
            </a:r>
          </a:p>
          <a:p>
            <a:r>
              <a:rPr lang="en-US" b="1" dirty="0">
                <a:solidFill>
                  <a:srgbClr val="0070C0"/>
                </a:solidFill>
              </a:rPr>
              <a:t>A </a:t>
            </a:r>
            <a:r>
              <a:rPr lang="en-US" b="1" i="1" dirty="0">
                <a:solidFill>
                  <a:srgbClr val="0070C0"/>
                </a:solidFill>
              </a:rPr>
              <a:t>file </a:t>
            </a:r>
            <a:r>
              <a:rPr lang="en-US" b="1" dirty="0">
                <a:solidFill>
                  <a:srgbClr val="0070C0"/>
                </a:solidFill>
              </a:rPr>
              <a:t>is record within a file system that stores user and system data. </a:t>
            </a:r>
            <a:r>
              <a:rPr lang="en-US" dirty="0"/>
              <a:t>Files are organized using directories. A </a:t>
            </a:r>
            <a:r>
              <a:rPr lang="en-US" i="1" dirty="0"/>
              <a:t>directory </a:t>
            </a:r>
            <a:r>
              <a:rPr lang="en-US" dirty="0"/>
              <a:t>is a record within a file system that contains files as well as other directories. </a:t>
            </a:r>
          </a:p>
          <a:p>
            <a:r>
              <a:rPr lang="en-US" dirty="0"/>
              <a:t>In order to interact with files, we need to connect to the file system. The </a:t>
            </a:r>
            <a:r>
              <a:rPr lang="en-US" i="1" dirty="0"/>
              <a:t>file system</a:t>
            </a:r>
            <a:br>
              <a:rPr lang="en-US" i="1" dirty="0"/>
            </a:br>
            <a:r>
              <a:rPr lang="en-US" dirty="0"/>
              <a:t>is in charge of reading and writing data within a computer. Different operating systems</a:t>
            </a:r>
            <a:br>
              <a:rPr lang="en-US" dirty="0"/>
            </a:br>
            <a:r>
              <a:rPr lang="en-US" dirty="0"/>
              <a:t>use different file systems to manage their data. For example, Windows-based systems use a different file system than Unix-based ones. </a:t>
            </a:r>
            <a:endParaRPr lang="fr-FR" dirty="0"/>
          </a:p>
        </p:txBody>
      </p:sp>
      <p:sp>
        <p:nvSpPr>
          <p:cNvPr id="4" name="Rectangle 1">
            <a:extLst>
              <a:ext uri="{FF2B5EF4-FFF2-40B4-BE49-F238E27FC236}">
                <a16:creationId xmlns:a16="http://schemas.microsoft.com/office/drawing/2014/main" xmlns="" id="{51717485-D202-4123-A76D-447B2CD4AE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a:ln>
                  <a:noFill/>
                </a:ln>
                <a:solidFill>
                  <a:srgbClr val="242021"/>
                </a:solidFill>
                <a:effectLst/>
                <a:latin typeface="UniversLTStd-Bold"/>
              </a:rPr>
              <a:t>Conceptualizing the File System</a:t>
            </a:r>
            <a:r>
              <a:rPr kumimoji="0" lang="fr-FR" altLang="fr-FR" sz="1100" b="0" i="0" u="none" strike="noStrike" cap="none" normalizeH="0" baseline="0">
                <a:ln>
                  <a:noFill/>
                </a:ln>
                <a:solidFill>
                  <a:schemeClr val="tx1"/>
                </a:solidFill>
                <a:effectLst/>
              </a:rPr>
              <a:t> </a:t>
            </a: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Espace réservé de la date 4">
            <a:extLst>
              <a:ext uri="{FF2B5EF4-FFF2-40B4-BE49-F238E27FC236}">
                <a16:creationId xmlns:a16="http://schemas.microsoft.com/office/drawing/2014/main" xmlns="" id="{059E2BD5-803F-41C4-B21C-D820D379AC07}"/>
              </a:ext>
            </a:extLst>
          </p:cNvPr>
          <p:cNvSpPr>
            <a:spLocks noGrp="1"/>
          </p:cNvSpPr>
          <p:nvPr>
            <p:ph type="dt" sz="half" idx="10"/>
          </p:nvPr>
        </p:nvSpPr>
        <p:spPr/>
        <p:txBody>
          <a:bodyPr/>
          <a:lstStyle/>
          <a:p>
            <a:fld id="{224A2DCF-1B6E-41DA-917F-2DF3D83E1C39}" type="datetime1">
              <a:rPr lang="fr-FR" smtClean="0"/>
              <a:t>29/06/2023</a:t>
            </a:fld>
            <a:endParaRPr lang="fr-FR"/>
          </a:p>
        </p:txBody>
      </p:sp>
      <p:sp>
        <p:nvSpPr>
          <p:cNvPr id="6" name="Espace réservé du pied de page 5">
            <a:extLst>
              <a:ext uri="{FF2B5EF4-FFF2-40B4-BE49-F238E27FC236}">
                <a16:creationId xmlns:a16="http://schemas.microsoft.com/office/drawing/2014/main" xmlns="" id="{AA038056-1338-4DBB-9FF4-4D1DACD6169A}"/>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94FE5B14-59DB-403D-A5D5-2B8FAFB76878}"/>
              </a:ext>
            </a:extLst>
          </p:cNvPr>
          <p:cNvSpPr>
            <a:spLocks noGrp="1"/>
          </p:cNvSpPr>
          <p:nvPr>
            <p:ph type="sldNum" sz="quarter" idx="12"/>
          </p:nvPr>
        </p:nvSpPr>
        <p:spPr/>
        <p:txBody>
          <a:bodyPr/>
          <a:lstStyle/>
          <a:p>
            <a:fld id="{4A5BDE94-4727-4585-B07D-29C32A2ADF6D}" type="slidenum">
              <a:rPr lang="fr-FR" smtClean="0"/>
              <a:t>4</a:t>
            </a:fld>
            <a:endParaRPr lang="fr-FR"/>
          </a:p>
        </p:txBody>
      </p:sp>
    </p:spTree>
    <p:extLst>
      <p:ext uri="{BB962C8B-B14F-4D97-AF65-F5344CB8AC3E}">
        <p14:creationId xmlns:p14="http://schemas.microsoft.com/office/powerpoint/2010/main" val="15801044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en-US" dirty="0"/>
              <a:t>Let’s review some common processes when working with streams. </a:t>
            </a:r>
          </a:p>
          <a:p>
            <a:pPr marL="0" indent="0">
              <a:buNone/>
            </a:pPr>
            <a:r>
              <a:rPr lang="en-US" b="1" dirty="0">
                <a:solidFill>
                  <a:srgbClr val="0070C0"/>
                </a:solidFill>
              </a:rPr>
              <a:t>A) Closing the Stream</a:t>
            </a:r>
            <a:r>
              <a:rPr lang="en-US" b="1" dirty="0"/>
              <a:t/>
            </a:r>
            <a:br>
              <a:rPr lang="en-US" b="1" dirty="0"/>
            </a:br>
            <a:r>
              <a:rPr lang="en-US" dirty="0"/>
              <a:t>Since streams are considered resources, it is imperative that they be closed after they</a:t>
            </a:r>
            <a:br>
              <a:rPr lang="en-US" dirty="0"/>
            </a:br>
            <a:r>
              <a:rPr lang="en-US" dirty="0"/>
              <a:t>are used lest they lead to resource leaks. As you saw in Chapter 6, “Exceptions and</a:t>
            </a:r>
            <a:br>
              <a:rPr lang="en-US" dirty="0"/>
            </a:br>
            <a:r>
              <a:rPr lang="en-US" dirty="0"/>
              <a:t>Assertions,” you can accomplish this by calling the close() method in a finally block or</a:t>
            </a:r>
            <a:br>
              <a:rPr lang="en-US" dirty="0"/>
            </a:br>
            <a:r>
              <a:rPr lang="en-US" dirty="0"/>
              <a:t>using the try-with-resource syntax. In a file system, failing to close a file properly could leave it locked by the operating system such that no other processes could read/write to it until the program is terminated. Throughout this chapter, we will close stream resources using the try-with-resource syntax, since this is the preferred way of closing resources in Java. </a:t>
            </a: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40</a:t>
            </a:fld>
            <a:endParaRPr lang="fr-FR"/>
          </a:p>
        </p:txBody>
      </p:sp>
    </p:spTree>
    <p:extLst>
      <p:ext uri="{BB962C8B-B14F-4D97-AF65-F5344CB8AC3E}">
        <p14:creationId xmlns:p14="http://schemas.microsoft.com/office/powerpoint/2010/main" val="2061099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en-US" dirty="0"/>
              <a:t>Let’s review some common processes when working with streams. </a:t>
            </a:r>
          </a:p>
          <a:p>
            <a:pPr marL="0" indent="0">
              <a:buNone/>
            </a:pPr>
            <a:r>
              <a:rPr lang="en-US" b="1" dirty="0">
                <a:solidFill>
                  <a:srgbClr val="0070C0"/>
                </a:solidFill>
              </a:rPr>
              <a:t>A) Closing the Stream</a:t>
            </a:r>
            <a:r>
              <a:rPr lang="en-US" b="1" dirty="0"/>
              <a:t/>
            </a:r>
            <a:br>
              <a:rPr lang="en-US" b="1" dirty="0"/>
            </a:br>
            <a:r>
              <a:rPr lang="en-US" dirty="0"/>
              <a:t>Since streams are considered resources, it is imperative that they be closed after they</a:t>
            </a:r>
            <a:br>
              <a:rPr lang="en-US" dirty="0"/>
            </a:br>
            <a:r>
              <a:rPr lang="en-US" dirty="0"/>
              <a:t>are used lest they lead to resource leaks. As you saw in Chapter 6, “Exceptions and</a:t>
            </a:r>
            <a:br>
              <a:rPr lang="en-US" dirty="0"/>
            </a:br>
            <a:r>
              <a:rPr lang="en-US" dirty="0"/>
              <a:t>Assertions,” you can accomplish this by calling the close() method in a finally block or</a:t>
            </a:r>
            <a:br>
              <a:rPr lang="en-US" dirty="0"/>
            </a:br>
            <a:r>
              <a:rPr lang="en-US" dirty="0"/>
              <a:t>using the try-with-resource syntax. In a file system, failing to close a file properly could leave it locked by the operating system such that no other processes could read/write to it until the program is terminated. Throughout this chapter, we will close stream resources using the try-with-resource syntax, since this is the preferred way of closing resources in Java. </a:t>
            </a: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41</a:t>
            </a:fld>
            <a:endParaRPr lang="fr-FR"/>
          </a:p>
        </p:txBody>
      </p:sp>
    </p:spTree>
    <p:extLst>
      <p:ext uri="{BB962C8B-B14F-4D97-AF65-F5344CB8AC3E}">
        <p14:creationId xmlns:p14="http://schemas.microsoft.com/office/powerpoint/2010/main" val="2760402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fr-FR" b="1" dirty="0">
                <a:solidFill>
                  <a:srgbClr val="0070C0"/>
                </a:solidFill>
              </a:rPr>
              <a:t>B)</a:t>
            </a:r>
            <a:r>
              <a:rPr lang="en-US" b="1" dirty="0">
                <a:solidFill>
                  <a:srgbClr val="0070C0"/>
                </a:solidFill>
              </a:rPr>
              <a:t>Flushing the Stream(1/3)</a:t>
            </a:r>
            <a:r>
              <a:rPr lang="en-US" b="1" dirty="0"/>
              <a:t/>
            </a:r>
            <a:br>
              <a:rPr lang="en-US" b="1" dirty="0"/>
            </a:br>
            <a:r>
              <a:rPr lang="en-US" dirty="0"/>
              <a:t>When data is written to an </a:t>
            </a:r>
            <a:r>
              <a:rPr lang="en-US" b="1" dirty="0" err="1">
                <a:solidFill>
                  <a:srgbClr val="0070C0"/>
                </a:solidFill>
              </a:rPr>
              <a:t>OutputStream</a:t>
            </a:r>
            <a:r>
              <a:rPr lang="en-US" dirty="0"/>
              <a:t>, the underlying operating system does not</a:t>
            </a:r>
            <a:br>
              <a:rPr lang="en-US" dirty="0"/>
            </a:br>
            <a:r>
              <a:rPr lang="en-US" dirty="0"/>
              <a:t>necessarily guarantee that the data will make it to the file immediately. In many operating</a:t>
            </a:r>
            <a:br>
              <a:rPr lang="en-US" dirty="0"/>
            </a:br>
            <a:r>
              <a:rPr lang="en-US" dirty="0"/>
              <a:t>systems, the data may be cached in memory, with a write occurring only after a temporary</a:t>
            </a:r>
            <a:br>
              <a:rPr lang="en-US" dirty="0"/>
            </a:br>
            <a:r>
              <a:rPr lang="en-US" dirty="0"/>
              <a:t>cache is filled or after some amount of time has passed. If the data is cached in memory and the application terminates unexpectedly, the data would be lost, because it was never written to the file system. To address this, </a:t>
            </a:r>
            <a:r>
              <a:rPr lang="en-US" b="1" dirty="0">
                <a:solidFill>
                  <a:srgbClr val="0070C0"/>
                </a:solidFill>
              </a:rPr>
              <a:t>Java provides a flush() method</a:t>
            </a:r>
            <a:r>
              <a:rPr lang="en-US" dirty="0"/>
              <a:t>, which requests that all accumulated data be written immediately to disk.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42</a:t>
            </a:fld>
            <a:endParaRPr lang="fr-FR"/>
          </a:p>
        </p:txBody>
      </p:sp>
    </p:spTree>
    <p:extLst>
      <p:ext uri="{BB962C8B-B14F-4D97-AF65-F5344CB8AC3E}">
        <p14:creationId xmlns:p14="http://schemas.microsoft.com/office/powerpoint/2010/main" val="42559086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fr-FR" b="1" dirty="0">
                <a:solidFill>
                  <a:srgbClr val="0070C0"/>
                </a:solidFill>
              </a:rPr>
              <a:t>B)</a:t>
            </a:r>
            <a:r>
              <a:rPr lang="en-US" b="1" dirty="0">
                <a:solidFill>
                  <a:srgbClr val="0070C0"/>
                </a:solidFill>
              </a:rPr>
              <a:t>Flushing the Stream(2/3)</a:t>
            </a:r>
            <a:r>
              <a:rPr lang="en-US" b="1" dirty="0"/>
              <a:t/>
            </a:r>
            <a:br>
              <a:rPr lang="en-US" b="1" dirty="0"/>
            </a:br>
            <a:r>
              <a:rPr lang="en-US" dirty="0"/>
              <a:t>The flush() method helps reduce the amount of data lost if the application terminates</a:t>
            </a:r>
            <a:br>
              <a:rPr lang="en-US" dirty="0"/>
            </a:br>
            <a:r>
              <a:rPr lang="en-US" dirty="0"/>
              <a:t>unexpectedly. It is not without cost, though. Each time it is used, it may cause a noticeable delay in the application, especially for large files. Unless the data that you are writing</a:t>
            </a:r>
            <a:br>
              <a:rPr lang="en-US" dirty="0"/>
            </a:br>
            <a:r>
              <a:rPr lang="en-US" dirty="0"/>
              <a:t>is extremely critical, the flush() method should only be used intermittently. For example,</a:t>
            </a:r>
            <a:br>
              <a:rPr lang="en-US" dirty="0"/>
            </a:br>
            <a:r>
              <a:rPr lang="en-US" dirty="0"/>
              <a:t>it should not necessarily be called after every write but after every dozen writes or so,</a:t>
            </a:r>
            <a:br>
              <a:rPr lang="en-US" dirty="0"/>
            </a:br>
            <a:r>
              <a:rPr lang="en-US" dirty="0"/>
              <a:t>depending on your requirements. For reasonably small files, you may need to call flush()</a:t>
            </a:r>
            <a:br>
              <a:rPr lang="en-US" dirty="0"/>
            </a:br>
            <a:r>
              <a:rPr lang="en-US" dirty="0"/>
              <a:t>only once.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43</a:t>
            </a:fld>
            <a:endParaRPr lang="fr-FR"/>
          </a:p>
        </p:txBody>
      </p:sp>
    </p:spTree>
    <p:extLst>
      <p:ext uri="{BB962C8B-B14F-4D97-AF65-F5344CB8AC3E}">
        <p14:creationId xmlns:p14="http://schemas.microsoft.com/office/powerpoint/2010/main" val="2936833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fr-FR" b="1" dirty="0">
                <a:solidFill>
                  <a:srgbClr val="0070C0"/>
                </a:solidFill>
              </a:rPr>
              <a:t>B)</a:t>
            </a:r>
            <a:r>
              <a:rPr lang="en-US" b="1" dirty="0">
                <a:solidFill>
                  <a:srgbClr val="0070C0"/>
                </a:solidFill>
              </a:rPr>
              <a:t>Flushing the Stream(3/3)</a:t>
            </a:r>
            <a:r>
              <a:rPr lang="en-US" b="1" dirty="0"/>
              <a:t/>
            </a:r>
            <a:br>
              <a:rPr lang="en-US" b="1" dirty="0"/>
            </a:br>
            <a:r>
              <a:rPr lang="en-US" dirty="0"/>
              <a:t>You do not need to call the flush() method explicitly when you have finished writing</a:t>
            </a:r>
            <a:br>
              <a:rPr lang="en-US" dirty="0"/>
            </a:br>
            <a:r>
              <a:rPr lang="en-US" dirty="0"/>
              <a:t>to a file, since the close() method will automatically do this. In some cases, calling the</a:t>
            </a:r>
            <a:br>
              <a:rPr lang="en-US" dirty="0"/>
            </a:br>
            <a:r>
              <a:rPr lang="en-US" dirty="0"/>
              <a:t>flush() method intermittently while writing a large file, rather than performing a single</a:t>
            </a:r>
            <a:br>
              <a:rPr lang="en-US" dirty="0"/>
            </a:br>
            <a:r>
              <a:rPr lang="en-US" dirty="0"/>
              <a:t>large flush when the file is closed, may appear to improve performance by stretching the disk access over the course of the write process. </a:t>
            </a: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44</a:t>
            </a:fld>
            <a:endParaRPr lang="fr-FR"/>
          </a:p>
        </p:txBody>
      </p:sp>
    </p:spTree>
    <p:extLst>
      <p:ext uri="{BB962C8B-B14F-4D97-AF65-F5344CB8AC3E}">
        <p14:creationId xmlns:p14="http://schemas.microsoft.com/office/powerpoint/2010/main" val="2731679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fr-FR" b="1" dirty="0">
                <a:solidFill>
                  <a:srgbClr val="0070C0"/>
                </a:solidFill>
              </a:rPr>
              <a:t>C) </a:t>
            </a:r>
            <a:r>
              <a:rPr lang="fr-FR" b="1" dirty="0" err="1">
                <a:solidFill>
                  <a:srgbClr val="0070C0"/>
                </a:solidFill>
              </a:rPr>
              <a:t>Marking</a:t>
            </a:r>
            <a:r>
              <a:rPr lang="fr-FR" b="1" dirty="0">
                <a:solidFill>
                  <a:srgbClr val="0070C0"/>
                </a:solidFill>
              </a:rPr>
              <a:t> the Stream(1/2)</a:t>
            </a:r>
            <a:r>
              <a:rPr lang="fr-FR" dirty="0">
                <a:solidFill>
                  <a:srgbClr val="0070C0"/>
                </a:solidFill>
              </a:rPr>
              <a:t> </a:t>
            </a:r>
            <a:r>
              <a:rPr lang="fr-FR" dirty="0"/>
              <a:t/>
            </a:r>
            <a:br>
              <a:rPr lang="fr-FR" dirty="0"/>
            </a:br>
            <a:r>
              <a:rPr lang="en-US" dirty="0"/>
              <a:t>The </a:t>
            </a:r>
            <a:r>
              <a:rPr lang="en-US" b="1" i="1" dirty="0" err="1"/>
              <a:t>InputStream</a:t>
            </a:r>
            <a:r>
              <a:rPr lang="en-US" dirty="0"/>
              <a:t> and </a:t>
            </a:r>
            <a:r>
              <a:rPr lang="en-US" b="1" i="1" dirty="0"/>
              <a:t>Reader</a:t>
            </a:r>
            <a:r>
              <a:rPr lang="en-US" dirty="0"/>
              <a:t> classes include </a:t>
            </a:r>
            <a:r>
              <a:rPr lang="en-US" dirty="0">
                <a:solidFill>
                  <a:srgbClr val="0070C0"/>
                </a:solidFill>
              </a:rPr>
              <a:t>mark(int)</a:t>
            </a:r>
            <a:r>
              <a:rPr lang="en-US" dirty="0"/>
              <a:t> and </a:t>
            </a:r>
            <a:r>
              <a:rPr lang="en-US" dirty="0">
                <a:solidFill>
                  <a:srgbClr val="0070C0"/>
                </a:solidFill>
              </a:rPr>
              <a:t>reset()</a:t>
            </a:r>
            <a:r>
              <a:rPr lang="en-US" dirty="0"/>
              <a:t> methods to move the stream back to an earlier position. Before calling either of these methods, you should call the </a:t>
            </a:r>
            <a:r>
              <a:rPr lang="en-US" b="1" dirty="0" err="1">
                <a:solidFill>
                  <a:srgbClr val="0070C0"/>
                </a:solidFill>
              </a:rPr>
              <a:t>markSupported</a:t>
            </a:r>
            <a:r>
              <a:rPr lang="en-US" b="1" dirty="0">
                <a:solidFill>
                  <a:srgbClr val="0070C0"/>
                </a:solidFill>
              </a:rPr>
              <a:t>() </a:t>
            </a:r>
            <a:r>
              <a:rPr lang="en-US" dirty="0"/>
              <a:t>method, which returns true only if mark() is supported. Not all java.io input stream classes support this operation, and trying to call mark(int) or reset() on a class that does not support these operations will throw an </a:t>
            </a:r>
            <a:r>
              <a:rPr lang="en-US" dirty="0">
                <a:solidFill>
                  <a:srgbClr val="FF0000"/>
                </a:solidFill>
              </a:rPr>
              <a:t>exception</a:t>
            </a:r>
            <a:r>
              <a:rPr lang="en-US" dirty="0"/>
              <a:t> at runtime. </a:t>
            </a: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45</a:t>
            </a:fld>
            <a:endParaRPr lang="fr-FR"/>
          </a:p>
        </p:txBody>
      </p:sp>
    </p:spTree>
    <p:extLst>
      <p:ext uri="{BB962C8B-B14F-4D97-AF65-F5344CB8AC3E}">
        <p14:creationId xmlns:p14="http://schemas.microsoft.com/office/powerpoint/2010/main" val="14646875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fr-FR" b="1" dirty="0">
                <a:solidFill>
                  <a:srgbClr val="0070C0"/>
                </a:solidFill>
              </a:rPr>
              <a:t>C) </a:t>
            </a:r>
            <a:r>
              <a:rPr lang="fr-FR" b="1" dirty="0" err="1">
                <a:solidFill>
                  <a:srgbClr val="0070C0"/>
                </a:solidFill>
              </a:rPr>
              <a:t>Marking</a:t>
            </a:r>
            <a:r>
              <a:rPr lang="fr-FR" b="1" dirty="0">
                <a:solidFill>
                  <a:srgbClr val="0070C0"/>
                </a:solidFill>
              </a:rPr>
              <a:t> the Stream(2/2)</a:t>
            </a:r>
            <a:r>
              <a:rPr lang="fr-FR" dirty="0">
                <a:solidFill>
                  <a:srgbClr val="0070C0"/>
                </a:solidFill>
              </a:rPr>
              <a:t> </a:t>
            </a:r>
            <a:endParaRPr lang="fr-FR" dirty="0"/>
          </a:p>
          <a:p>
            <a:pPr marL="0" indent="0">
              <a:buNone/>
            </a:pPr>
            <a:r>
              <a:rPr lang="en-US" dirty="0"/>
              <a:t>Once you’ve verified that the stream can support these operations, you can call</a:t>
            </a:r>
            <a:br>
              <a:rPr lang="en-US" dirty="0"/>
            </a:br>
            <a:r>
              <a:rPr lang="en-US" dirty="0"/>
              <a:t>mark(int) with a read-ahead limit value. You can then read as many bytes as you want up</a:t>
            </a:r>
            <a:br>
              <a:rPr lang="en-US" dirty="0"/>
            </a:br>
            <a:r>
              <a:rPr lang="en-US" dirty="0"/>
              <a:t>to the limit value. If at any point you want to go back to the earlier position where you last</a:t>
            </a:r>
            <a:br>
              <a:rPr lang="en-US" dirty="0"/>
            </a:br>
            <a:r>
              <a:rPr lang="en-US" dirty="0"/>
              <a:t>called mark(), then you just call reset() and the stream will “revert” to an earlier state. In</a:t>
            </a:r>
            <a:br>
              <a:rPr lang="en-US" dirty="0"/>
            </a:br>
            <a:r>
              <a:rPr lang="en-US" dirty="0"/>
              <a:t>practice, it’s not actually putting the data back into the stream but storing the data that was</a:t>
            </a:r>
            <a:br>
              <a:rPr lang="en-US" dirty="0"/>
            </a:br>
            <a:r>
              <a:rPr lang="en-US" dirty="0"/>
              <a:t>already read into memory for you to read again. Therefore, you should not call the mark()</a:t>
            </a:r>
            <a:br>
              <a:rPr lang="en-US" dirty="0"/>
            </a:br>
            <a:r>
              <a:rPr lang="en-US" dirty="0"/>
              <a:t>operation with too large a value as this could take up a lot of memory.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46</a:t>
            </a:fld>
            <a:endParaRPr lang="fr-FR"/>
          </a:p>
        </p:txBody>
      </p:sp>
    </p:spTree>
    <p:extLst>
      <p:ext uri="{BB962C8B-B14F-4D97-AF65-F5344CB8AC3E}">
        <p14:creationId xmlns:p14="http://schemas.microsoft.com/office/powerpoint/2010/main" val="40928664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318936"/>
          </a:xfrm>
        </p:spPr>
        <p:txBody>
          <a:bodyPr>
            <a:normAutofit fontScale="85000" lnSpcReduction="10000"/>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fr-FR" b="1" dirty="0">
                <a:solidFill>
                  <a:srgbClr val="0070C0"/>
                </a:solidFill>
              </a:rPr>
              <a:t>C) </a:t>
            </a:r>
            <a:r>
              <a:rPr lang="fr-FR" b="1" dirty="0" err="1">
                <a:solidFill>
                  <a:srgbClr val="0070C0"/>
                </a:solidFill>
              </a:rPr>
              <a:t>Marking</a:t>
            </a:r>
            <a:r>
              <a:rPr lang="fr-FR" b="1" dirty="0">
                <a:solidFill>
                  <a:srgbClr val="0070C0"/>
                </a:solidFill>
              </a:rPr>
              <a:t> the Stream(2/2)</a:t>
            </a:r>
            <a:r>
              <a:rPr lang="fr-FR" dirty="0">
                <a:solidFill>
                  <a:srgbClr val="0070C0"/>
                </a:solidFill>
              </a:rPr>
              <a:t> </a:t>
            </a:r>
            <a:endParaRPr lang="fr-FR" dirty="0"/>
          </a:p>
          <a:p>
            <a:pPr marL="0" indent="0">
              <a:buNone/>
            </a:pPr>
            <a:r>
              <a:rPr lang="en-US" dirty="0"/>
              <a:t>Once you’ve verified that the stream can support these operations, you can call</a:t>
            </a:r>
            <a:br>
              <a:rPr lang="en-US" dirty="0"/>
            </a:br>
            <a:r>
              <a:rPr lang="en-US" dirty="0"/>
              <a:t>mark(int) with a read-ahead limit value. You can then read as many bytes as you want up</a:t>
            </a:r>
            <a:br>
              <a:rPr lang="en-US" dirty="0"/>
            </a:br>
            <a:r>
              <a:rPr lang="en-US" dirty="0"/>
              <a:t>to the limit value. If at any point you want to go back to the earlier position where you last</a:t>
            </a:r>
            <a:br>
              <a:rPr lang="en-US" dirty="0"/>
            </a:br>
            <a:r>
              <a:rPr lang="en-US" dirty="0"/>
              <a:t>called mark(), then you just call reset() and the stream will “revert” to an earlier state. In</a:t>
            </a:r>
            <a:br>
              <a:rPr lang="en-US" dirty="0"/>
            </a:br>
            <a:r>
              <a:rPr lang="en-US" dirty="0"/>
              <a:t>practice, it’s not actually putting the data back into the stream but storing the data that was</a:t>
            </a:r>
            <a:br>
              <a:rPr lang="en-US" dirty="0"/>
            </a:br>
            <a:r>
              <a:rPr lang="en-US" dirty="0"/>
              <a:t>already read into memory for you to read again. Therefore, you should not call the mark()</a:t>
            </a:r>
            <a:br>
              <a:rPr lang="en-US" dirty="0"/>
            </a:br>
            <a:r>
              <a:rPr lang="en-US" dirty="0"/>
              <a:t>operation with too large a value as this could take up a lot of memory.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47</a:t>
            </a:fld>
            <a:endParaRPr lang="fr-FR"/>
          </a:p>
        </p:txBody>
      </p:sp>
    </p:spTree>
    <p:extLst>
      <p:ext uri="{BB962C8B-B14F-4D97-AF65-F5344CB8AC3E}">
        <p14:creationId xmlns:p14="http://schemas.microsoft.com/office/powerpoint/2010/main" val="26202239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318936"/>
          </a:xfrm>
        </p:spPr>
        <p:txBody>
          <a:bodyPr>
            <a:normAutofit/>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fr-FR" b="1" dirty="0">
                <a:solidFill>
                  <a:srgbClr val="0070C0"/>
                </a:solidFill>
              </a:rPr>
              <a:t>C) </a:t>
            </a:r>
            <a:r>
              <a:rPr lang="fr-FR" b="1" dirty="0" err="1">
                <a:solidFill>
                  <a:srgbClr val="0070C0"/>
                </a:solidFill>
              </a:rPr>
              <a:t>Marking</a:t>
            </a:r>
            <a:r>
              <a:rPr lang="fr-FR" b="1" dirty="0">
                <a:solidFill>
                  <a:srgbClr val="0070C0"/>
                </a:solidFill>
              </a:rPr>
              <a:t> the Stream(2/2)</a:t>
            </a:r>
            <a:r>
              <a:rPr lang="fr-FR" dirty="0">
                <a:solidFill>
                  <a:srgbClr val="0070C0"/>
                </a:solidFill>
              </a:rPr>
              <a:t> </a:t>
            </a:r>
            <a:endParaRPr lang="fr-FR" dirty="0"/>
          </a:p>
          <a:p>
            <a:pPr marL="0" indent="0">
              <a:buNone/>
            </a:pPr>
            <a:r>
              <a:rPr lang="en-US" dirty="0"/>
              <a:t>Assume that we have an </a:t>
            </a:r>
            <a:r>
              <a:rPr lang="en-US" dirty="0" err="1"/>
              <a:t>InputStream</a:t>
            </a:r>
            <a:r>
              <a:rPr lang="en-US" dirty="0"/>
              <a:t> instance whose next values are ABCD. Consider the following code snippet: </a:t>
            </a:r>
            <a:br>
              <a:rPr lang="en-US" dirty="0"/>
            </a:br>
            <a:r>
              <a:rPr lang="en-US" dirty="0"/>
              <a:t/>
            </a:r>
            <a:br>
              <a:rPr lang="en-US"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48</a:t>
            </a:fld>
            <a:endParaRPr lang="fr-FR"/>
          </a:p>
        </p:txBody>
      </p:sp>
      <p:pic>
        <p:nvPicPr>
          <p:cNvPr id="7" name="Image 6">
            <a:extLst>
              <a:ext uri="{FF2B5EF4-FFF2-40B4-BE49-F238E27FC236}">
                <a16:creationId xmlns:a16="http://schemas.microsoft.com/office/drawing/2014/main" xmlns="" id="{75DF47F7-C1D7-4FF4-8A53-5AEA398A0C48}"/>
              </a:ext>
            </a:extLst>
          </p:cNvPr>
          <p:cNvPicPr>
            <a:picLocks noChangeAspect="1"/>
          </p:cNvPicPr>
          <p:nvPr/>
        </p:nvPicPr>
        <p:blipFill>
          <a:blip r:embed="rId2"/>
          <a:stretch>
            <a:fillRect/>
          </a:stretch>
        </p:blipFill>
        <p:spPr>
          <a:xfrm>
            <a:off x="1295401" y="2382446"/>
            <a:ext cx="4574005" cy="3539988"/>
          </a:xfrm>
          <a:prstGeom prst="rect">
            <a:avLst/>
          </a:prstGeom>
        </p:spPr>
      </p:pic>
      <p:pic>
        <p:nvPicPr>
          <p:cNvPr id="8" name="Image 7">
            <a:extLst>
              <a:ext uri="{FF2B5EF4-FFF2-40B4-BE49-F238E27FC236}">
                <a16:creationId xmlns:a16="http://schemas.microsoft.com/office/drawing/2014/main" xmlns="" id="{E836FFAE-24D8-4809-A260-5FB513821BBE}"/>
              </a:ext>
            </a:extLst>
          </p:cNvPr>
          <p:cNvPicPr>
            <a:picLocks noChangeAspect="1"/>
          </p:cNvPicPr>
          <p:nvPr/>
        </p:nvPicPr>
        <p:blipFill>
          <a:blip r:embed="rId3"/>
          <a:stretch>
            <a:fillRect/>
          </a:stretch>
        </p:blipFill>
        <p:spPr>
          <a:xfrm>
            <a:off x="5955632" y="2544623"/>
            <a:ext cx="5635517" cy="594337"/>
          </a:xfrm>
          <a:prstGeom prst="rect">
            <a:avLst/>
          </a:prstGeom>
        </p:spPr>
      </p:pic>
    </p:spTree>
    <p:extLst>
      <p:ext uri="{BB962C8B-B14F-4D97-AF65-F5344CB8AC3E}">
        <p14:creationId xmlns:p14="http://schemas.microsoft.com/office/powerpoint/2010/main" val="85939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318936"/>
          </a:xfrm>
        </p:spPr>
        <p:txBody>
          <a:bodyPr>
            <a:normAutofit lnSpcReduction="10000"/>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fr-FR" b="1" dirty="0">
                <a:solidFill>
                  <a:srgbClr val="0070C0"/>
                </a:solidFill>
              </a:rPr>
              <a:t>D) </a:t>
            </a:r>
            <a:r>
              <a:rPr lang="fr-FR" b="1" dirty="0" err="1">
                <a:solidFill>
                  <a:srgbClr val="0070C0"/>
                </a:solidFill>
              </a:rPr>
              <a:t>Skipping</a:t>
            </a:r>
            <a:r>
              <a:rPr lang="fr-FR" b="1" dirty="0">
                <a:solidFill>
                  <a:srgbClr val="0070C0"/>
                </a:solidFill>
              </a:rPr>
              <a:t> over Data</a:t>
            </a:r>
            <a:r>
              <a:rPr lang="fr-FR" dirty="0">
                <a:solidFill>
                  <a:srgbClr val="0070C0"/>
                </a:solidFill>
              </a:rPr>
              <a:t> </a:t>
            </a:r>
            <a:r>
              <a:rPr lang="fr-FR" b="1" dirty="0">
                <a:solidFill>
                  <a:srgbClr val="0070C0"/>
                </a:solidFill>
              </a:rPr>
              <a:t>(1/2)</a:t>
            </a:r>
            <a:r>
              <a:rPr lang="fr-FR" dirty="0"/>
              <a:t/>
            </a:r>
            <a:br>
              <a:rPr lang="fr-FR" dirty="0"/>
            </a:br>
            <a:r>
              <a:rPr lang="en-US" dirty="0"/>
              <a:t>The </a:t>
            </a:r>
            <a:r>
              <a:rPr lang="en-US" dirty="0" err="1"/>
              <a:t>InputStream</a:t>
            </a:r>
            <a:r>
              <a:rPr lang="en-US" dirty="0"/>
              <a:t> and Reader classes also include a </a:t>
            </a:r>
            <a:r>
              <a:rPr lang="en-US" b="1" dirty="0">
                <a:solidFill>
                  <a:srgbClr val="0070C0"/>
                </a:solidFill>
              </a:rPr>
              <a:t>skip(long) </a:t>
            </a:r>
            <a:r>
              <a:rPr lang="en-US" dirty="0"/>
              <a:t>method, which as you might expect skips over a certain number of bytes. It returns a long value, which indicates the number of bytes that were actually skipped. If the return value is zero or negative, such as if the end of the stream was reached, no bytes were skipped. </a:t>
            </a:r>
          </a:p>
          <a:p>
            <a:pPr marL="0" indent="0">
              <a:buNone/>
            </a:pPr>
            <a:r>
              <a:rPr lang="en-US" dirty="0"/>
              <a:t>Assume that we have an </a:t>
            </a:r>
            <a:r>
              <a:rPr lang="en-US" dirty="0" err="1"/>
              <a:t>InputStream</a:t>
            </a:r>
            <a:r>
              <a:rPr lang="en-US" dirty="0"/>
              <a:t> instance whose next values are TIGERS. Consider the following code snippet: </a:t>
            </a: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49</a:t>
            </a:fld>
            <a:endParaRPr lang="fr-FR"/>
          </a:p>
        </p:txBody>
      </p:sp>
    </p:spTree>
    <p:extLst>
      <p:ext uri="{BB962C8B-B14F-4D97-AF65-F5344CB8AC3E}">
        <p14:creationId xmlns:p14="http://schemas.microsoft.com/office/powerpoint/2010/main" val="2964211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1.1 ) </a:t>
            </a:r>
            <a:r>
              <a:rPr lang="fr-FR" b="1" dirty="0" err="1">
                <a:solidFill>
                  <a:srgbClr val="FF0000"/>
                </a:solidFill>
              </a:rPr>
              <a:t>Conceptualizing</a:t>
            </a:r>
            <a:r>
              <a:rPr lang="fr-FR" b="1" dirty="0">
                <a:solidFill>
                  <a:srgbClr val="FF0000"/>
                </a:solidFill>
              </a:rPr>
              <a:t> the File System </a:t>
            </a:r>
          </a:p>
          <a:p>
            <a:r>
              <a:rPr lang="en-US" b="1" dirty="0">
                <a:solidFill>
                  <a:srgbClr val="0070C0"/>
                </a:solidFill>
              </a:rPr>
              <a:t>A </a:t>
            </a:r>
            <a:r>
              <a:rPr lang="en-US" b="1" i="1" dirty="0">
                <a:solidFill>
                  <a:srgbClr val="0070C0"/>
                </a:solidFill>
              </a:rPr>
              <a:t>path </a:t>
            </a:r>
            <a:r>
              <a:rPr lang="en-US" b="1" dirty="0">
                <a:solidFill>
                  <a:srgbClr val="0070C0"/>
                </a:solidFill>
              </a:rPr>
              <a:t>is a String representation of a file or directory within a file system</a:t>
            </a:r>
            <a:r>
              <a:rPr lang="en-US" dirty="0"/>
              <a:t>. Each file system defines its own path separator character that is used between directory entries. </a:t>
            </a:r>
          </a:p>
          <a:p>
            <a:r>
              <a:rPr lang="en-US" dirty="0"/>
              <a:t>For example, the path value /user/home/zoo.txt means that the file zoo.txt is</a:t>
            </a:r>
            <a:br>
              <a:rPr lang="en-US" dirty="0"/>
            </a:br>
            <a:r>
              <a:rPr lang="en-US" dirty="0"/>
              <a:t>inside the home directory, with the home directory inside the user directory. You will see that paths can be absolute or relative later in this chapter. </a:t>
            </a:r>
            <a:br>
              <a:rPr lang="en-US" dirty="0"/>
            </a:br>
            <a:r>
              <a:rPr lang="en-US" dirty="0"/>
              <a:t/>
            </a:r>
            <a:br>
              <a:rPr lang="en-US" dirty="0"/>
            </a:br>
            <a:endParaRPr lang="en-US" b="1" dirty="0">
              <a:solidFill>
                <a:srgbClr val="FF0000"/>
              </a:solidFill>
            </a:endParaRPr>
          </a:p>
        </p:txBody>
      </p:sp>
      <p:sp>
        <p:nvSpPr>
          <p:cNvPr id="4" name="Rectangle 1">
            <a:extLst>
              <a:ext uri="{FF2B5EF4-FFF2-40B4-BE49-F238E27FC236}">
                <a16:creationId xmlns:a16="http://schemas.microsoft.com/office/drawing/2014/main" xmlns="" id="{51717485-D202-4123-A76D-447B2CD4AE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a:ln>
                  <a:noFill/>
                </a:ln>
                <a:solidFill>
                  <a:srgbClr val="242021"/>
                </a:solidFill>
                <a:effectLst/>
                <a:latin typeface="UniversLTStd-Bold"/>
              </a:rPr>
              <a:t>Conceptualizing the File System</a:t>
            </a:r>
            <a:r>
              <a:rPr kumimoji="0" lang="fr-FR" altLang="fr-FR" sz="1100" b="0" i="0" u="none" strike="noStrike" cap="none" normalizeH="0" baseline="0">
                <a:ln>
                  <a:noFill/>
                </a:ln>
                <a:solidFill>
                  <a:schemeClr val="tx1"/>
                </a:solidFill>
                <a:effectLst/>
              </a:rPr>
              <a:t> </a:t>
            </a: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Espace réservé de la date 4">
            <a:extLst>
              <a:ext uri="{FF2B5EF4-FFF2-40B4-BE49-F238E27FC236}">
                <a16:creationId xmlns:a16="http://schemas.microsoft.com/office/drawing/2014/main" xmlns="" id="{D55A4350-25FB-4AE6-8B5A-864736043BBD}"/>
              </a:ext>
            </a:extLst>
          </p:cNvPr>
          <p:cNvSpPr>
            <a:spLocks noGrp="1"/>
          </p:cNvSpPr>
          <p:nvPr>
            <p:ph type="dt" sz="half" idx="10"/>
          </p:nvPr>
        </p:nvSpPr>
        <p:spPr/>
        <p:txBody>
          <a:bodyPr/>
          <a:lstStyle/>
          <a:p>
            <a:fld id="{6DA25379-21A4-461F-959D-D4291F30AF82}" type="datetime1">
              <a:rPr lang="fr-FR" smtClean="0"/>
              <a:t>29/06/2023</a:t>
            </a:fld>
            <a:endParaRPr lang="fr-FR"/>
          </a:p>
        </p:txBody>
      </p:sp>
      <p:sp>
        <p:nvSpPr>
          <p:cNvPr id="6" name="Espace réservé du pied de page 5">
            <a:extLst>
              <a:ext uri="{FF2B5EF4-FFF2-40B4-BE49-F238E27FC236}">
                <a16:creationId xmlns:a16="http://schemas.microsoft.com/office/drawing/2014/main" xmlns="" id="{C4799662-C1F2-46AD-A692-0841FE0EB7A5}"/>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38744C67-DB1C-4EAB-B441-3C6A5A6D9DA1}"/>
              </a:ext>
            </a:extLst>
          </p:cNvPr>
          <p:cNvSpPr>
            <a:spLocks noGrp="1"/>
          </p:cNvSpPr>
          <p:nvPr>
            <p:ph type="sldNum" sz="quarter" idx="12"/>
          </p:nvPr>
        </p:nvSpPr>
        <p:spPr/>
        <p:txBody>
          <a:bodyPr/>
          <a:lstStyle/>
          <a:p>
            <a:fld id="{4A5BDE94-4727-4585-B07D-29C32A2ADF6D}" type="slidenum">
              <a:rPr lang="fr-FR" smtClean="0"/>
              <a:t>5</a:t>
            </a:fld>
            <a:endParaRPr lang="fr-FR"/>
          </a:p>
        </p:txBody>
      </p:sp>
    </p:spTree>
    <p:extLst>
      <p:ext uri="{BB962C8B-B14F-4D97-AF65-F5344CB8AC3E}">
        <p14:creationId xmlns:p14="http://schemas.microsoft.com/office/powerpoint/2010/main" val="317437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2-Introducing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318936"/>
          </a:xfrm>
        </p:spPr>
        <p:txBody>
          <a:bodyPr>
            <a:normAutofit/>
          </a:bodyPr>
          <a:lstStyle/>
          <a:p>
            <a:pPr marL="0" indent="0">
              <a:buNone/>
            </a:pPr>
            <a:r>
              <a:rPr lang="fr-FR" b="1" dirty="0">
                <a:solidFill>
                  <a:srgbClr val="FF0000"/>
                </a:solidFill>
              </a:rPr>
              <a:t>2.7 ) Common Stream Operations</a:t>
            </a:r>
            <a:r>
              <a:rPr lang="fr-FR" dirty="0">
                <a:solidFill>
                  <a:srgbClr val="FF0000"/>
                </a:solidFill>
              </a:rPr>
              <a:t> </a:t>
            </a:r>
            <a:r>
              <a:rPr lang="fr-FR" dirty="0"/>
              <a:t/>
            </a:r>
            <a:br>
              <a:rPr lang="fr-FR" dirty="0"/>
            </a:br>
            <a:r>
              <a:rPr lang="fr-FR" b="1" dirty="0">
                <a:solidFill>
                  <a:srgbClr val="0070C0"/>
                </a:solidFill>
              </a:rPr>
              <a:t>D) </a:t>
            </a:r>
            <a:r>
              <a:rPr lang="fr-FR" b="1" dirty="0" err="1">
                <a:solidFill>
                  <a:srgbClr val="0070C0"/>
                </a:solidFill>
              </a:rPr>
              <a:t>Skipping</a:t>
            </a:r>
            <a:r>
              <a:rPr lang="fr-FR" b="1" dirty="0">
                <a:solidFill>
                  <a:srgbClr val="0070C0"/>
                </a:solidFill>
              </a:rPr>
              <a:t> over Data</a:t>
            </a:r>
            <a:r>
              <a:rPr lang="fr-FR" dirty="0">
                <a:solidFill>
                  <a:srgbClr val="0070C0"/>
                </a:solidFill>
              </a:rPr>
              <a:t> </a:t>
            </a:r>
            <a:r>
              <a:rPr lang="fr-FR" b="1" dirty="0">
                <a:solidFill>
                  <a:srgbClr val="0070C0"/>
                </a:solidFill>
              </a:rPr>
              <a:t>(2/2)</a:t>
            </a:r>
            <a:r>
              <a:rPr lang="fr-FR" dirty="0"/>
              <a:t/>
            </a:r>
            <a:br>
              <a:rPr lang="fr-FR" dirty="0"/>
            </a:br>
            <a:endParaRPr lang="fr-FR" dirty="0">
              <a:solidFill>
                <a:srgbClr val="0070C0"/>
              </a:solidFill>
            </a:endParaRPr>
          </a:p>
        </p:txBody>
      </p:sp>
      <p:sp>
        <p:nvSpPr>
          <p:cNvPr id="4" name="Espace réservé de la date 3">
            <a:extLst>
              <a:ext uri="{FF2B5EF4-FFF2-40B4-BE49-F238E27FC236}">
                <a16:creationId xmlns:a16="http://schemas.microsoft.com/office/drawing/2014/main" xmlns="" id="{97535AC3-DD67-4CD8-858E-7690DC72D065}"/>
              </a:ext>
            </a:extLst>
          </p:cNvPr>
          <p:cNvSpPr>
            <a:spLocks noGrp="1"/>
          </p:cNvSpPr>
          <p:nvPr>
            <p:ph type="dt" sz="half" idx="10"/>
          </p:nvPr>
        </p:nvSpPr>
        <p:spPr/>
        <p:txBody>
          <a:bodyPr/>
          <a:lstStyle/>
          <a:p>
            <a:fld id="{2C8821C7-EE57-4ABF-9601-93ABA9416F24}" type="datetime1">
              <a:rPr lang="fr-FR" smtClean="0"/>
              <a:t>29/06/2023</a:t>
            </a:fld>
            <a:endParaRPr lang="fr-FR"/>
          </a:p>
        </p:txBody>
      </p:sp>
      <p:sp>
        <p:nvSpPr>
          <p:cNvPr id="5" name="Espace réservé du pied de page 4">
            <a:extLst>
              <a:ext uri="{FF2B5EF4-FFF2-40B4-BE49-F238E27FC236}">
                <a16:creationId xmlns:a16="http://schemas.microsoft.com/office/drawing/2014/main" xmlns="" id="{389DBBF0-3B44-4AFB-8597-10F00261526B}"/>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DFBD5B80-EB5D-492F-8BA9-2741DAD57C8C}"/>
              </a:ext>
            </a:extLst>
          </p:cNvPr>
          <p:cNvSpPr>
            <a:spLocks noGrp="1"/>
          </p:cNvSpPr>
          <p:nvPr>
            <p:ph type="sldNum" sz="quarter" idx="12"/>
          </p:nvPr>
        </p:nvSpPr>
        <p:spPr/>
        <p:txBody>
          <a:bodyPr/>
          <a:lstStyle/>
          <a:p>
            <a:fld id="{4A5BDE94-4727-4585-B07D-29C32A2ADF6D}" type="slidenum">
              <a:rPr lang="fr-FR" smtClean="0"/>
              <a:t>50</a:t>
            </a:fld>
            <a:endParaRPr lang="fr-FR"/>
          </a:p>
        </p:txBody>
      </p:sp>
      <p:pic>
        <p:nvPicPr>
          <p:cNvPr id="7" name="Image 6">
            <a:extLst>
              <a:ext uri="{FF2B5EF4-FFF2-40B4-BE49-F238E27FC236}">
                <a16:creationId xmlns:a16="http://schemas.microsoft.com/office/drawing/2014/main" xmlns="" id="{3C5A5A18-70E0-4838-9888-51B2E0AEB25B}"/>
              </a:ext>
            </a:extLst>
          </p:cNvPr>
          <p:cNvPicPr>
            <a:picLocks noChangeAspect="1"/>
          </p:cNvPicPr>
          <p:nvPr/>
        </p:nvPicPr>
        <p:blipFill>
          <a:blip r:embed="rId2"/>
          <a:stretch>
            <a:fillRect/>
          </a:stretch>
        </p:blipFill>
        <p:spPr>
          <a:xfrm>
            <a:off x="1295401" y="3587195"/>
            <a:ext cx="5755725" cy="2055616"/>
          </a:xfrm>
          <a:prstGeom prst="rect">
            <a:avLst/>
          </a:prstGeom>
        </p:spPr>
      </p:pic>
      <p:pic>
        <p:nvPicPr>
          <p:cNvPr id="8" name="Image 7">
            <a:extLst>
              <a:ext uri="{FF2B5EF4-FFF2-40B4-BE49-F238E27FC236}">
                <a16:creationId xmlns:a16="http://schemas.microsoft.com/office/drawing/2014/main" xmlns="" id="{0A246570-1F12-4005-826D-1EA24A091886}"/>
              </a:ext>
            </a:extLst>
          </p:cNvPr>
          <p:cNvPicPr>
            <a:picLocks noChangeAspect="1"/>
          </p:cNvPicPr>
          <p:nvPr/>
        </p:nvPicPr>
        <p:blipFill>
          <a:blip r:embed="rId3"/>
          <a:stretch>
            <a:fillRect/>
          </a:stretch>
        </p:blipFill>
        <p:spPr>
          <a:xfrm>
            <a:off x="3924550" y="2556932"/>
            <a:ext cx="7134225" cy="1095375"/>
          </a:xfrm>
          <a:prstGeom prst="rect">
            <a:avLst/>
          </a:prstGeom>
        </p:spPr>
      </p:pic>
    </p:spTree>
    <p:extLst>
      <p:ext uri="{BB962C8B-B14F-4D97-AF65-F5344CB8AC3E}">
        <p14:creationId xmlns:p14="http://schemas.microsoft.com/office/powerpoint/2010/main" val="93397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lstStyle/>
          <a:p>
            <a:pPr marL="0" indent="0">
              <a:buNone/>
            </a:pPr>
            <a:endParaRPr lang="en-US" dirty="0"/>
          </a:p>
          <a:p>
            <a:pPr marL="0" indent="0">
              <a:buNone/>
            </a:pPr>
            <a:r>
              <a:rPr lang="en-US" dirty="0"/>
              <a:t>Now that we’ve reviewed the types of streams and their properties, it’s time to jump in and work with some stream code! Some of the techniques for accessing streams may seem a bit new to you, but as you will see they are very similar among different stream classes. </a:t>
            </a:r>
            <a:br>
              <a:rPr lang="en-US"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51</a:t>
            </a:fld>
            <a:endParaRPr lang="fr-FR"/>
          </a:p>
        </p:txBody>
      </p:sp>
    </p:spTree>
    <p:extLst>
      <p:ext uri="{BB962C8B-B14F-4D97-AF65-F5344CB8AC3E}">
        <p14:creationId xmlns:p14="http://schemas.microsoft.com/office/powerpoint/2010/main" val="30397142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en-US" b="1" dirty="0">
                <a:solidFill>
                  <a:srgbClr val="FF0000"/>
                </a:solidFill>
              </a:rPr>
              <a:t>3-1) The </a:t>
            </a:r>
            <a:r>
              <a:rPr lang="en-US" b="1" i="1" dirty="0" err="1">
                <a:solidFill>
                  <a:srgbClr val="FF0000"/>
                </a:solidFill>
              </a:rPr>
              <a:t>FileInputStream</a:t>
            </a:r>
            <a:r>
              <a:rPr lang="en-US" b="1" i="1" dirty="0">
                <a:solidFill>
                  <a:srgbClr val="FF0000"/>
                </a:solidFill>
              </a:rPr>
              <a:t> </a:t>
            </a:r>
            <a:r>
              <a:rPr lang="en-US" b="1" dirty="0">
                <a:solidFill>
                  <a:srgbClr val="FF0000"/>
                </a:solidFill>
              </a:rPr>
              <a:t>and </a:t>
            </a:r>
            <a:r>
              <a:rPr lang="en-US" b="1" i="1" dirty="0" err="1">
                <a:solidFill>
                  <a:srgbClr val="FF0000"/>
                </a:solidFill>
              </a:rPr>
              <a:t>FileOutputStream</a:t>
            </a:r>
            <a:r>
              <a:rPr lang="en-US" b="1" i="1" dirty="0">
                <a:solidFill>
                  <a:srgbClr val="FF0000"/>
                </a:solidFill>
              </a:rPr>
              <a:t> </a:t>
            </a:r>
            <a:r>
              <a:rPr lang="en-US" b="1" dirty="0">
                <a:solidFill>
                  <a:srgbClr val="FF0000"/>
                </a:solidFill>
              </a:rPr>
              <a:t>Classes (1)</a:t>
            </a:r>
            <a:r>
              <a:rPr lang="en-US" dirty="0"/>
              <a:t/>
            </a:r>
            <a:br>
              <a:rPr lang="en-US" dirty="0"/>
            </a:br>
            <a:r>
              <a:rPr lang="en-US" dirty="0"/>
              <a:t>The first stream classes that we are going to discuss in detail are the most basic file stream classes, </a:t>
            </a:r>
            <a:r>
              <a:rPr lang="en-US" b="1" dirty="0" err="1"/>
              <a:t>FileInputStream</a:t>
            </a:r>
            <a:r>
              <a:rPr lang="en-US" dirty="0"/>
              <a:t> and </a:t>
            </a:r>
            <a:r>
              <a:rPr lang="en-US" b="1" dirty="0" err="1"/>
              <a:t>FileOutputStream</a:t>
            </a:r>
            <a:r>
              <a:rPr lang="en-US" dirty="0"/>
              <a:t>. They are used to read </a:t>
            </a:r>
            <a:r>
              <a:rPr lang="en-US" b="1" i="1" dirty="0"/>
              <a:t>bytes </a:t>
            </a:r>
            <a:r>
              <a:rPr lang="en-US" dirty="0"/>
              <a:t>from a file or write </a:t>
            </a:r>
            <a:r>
              <a:rPr lang="en-US" b="1" i="1" dirty="0"/>
              <a:t>bytes</a:t>
            </a:r>
            <a:r>
              <a:rPr lang="en-US" dirty="0"/>
              <a:t> to a file, respectively. These classes include constructors that take a File object or String, representing a path to the file. </a:t>
            </a:r>
          </a:p>
          <a:p>
            <a:pPr marL="0" indent="0">
              <a:buNone/>
            </a:pPr>
            <a:r>
              <a:rPr lang="en-US" dirty="0"/>
              <a:t>The data in a </a:t>
            </a:r>
            <a:r>
              <a:rPr lang="en-US" dirty="0" err="1"/>
              <a:t>FileInputStream</a:t>
            </a:r>
            <a:r>
              <a:rPr lang="en-US" dirty="0"/>
              <a:t> object is commonly accessed by successive calls to the</a:t>
            </a:r>
            <a:br>
              <a:rPr lang="en-US" dirty="0"/>
            </a:br>
            <a:r>
              <a:rPr lang="en-US" b="1" dirty="0">
                <a:solidFill>
                  <a:srgbClr val="FF0000"/>
                </a:solidFill>
              </a:rPr>
              <a:t>read() </a:t>
            </a:r>
            <a:r>
              <a:rPr lang="en-US" dirty="0"/>
              <a:t>method until a value of -1 is returned, indicating that the end of the stream—in this</a:t>
            </a:r>
            <a:br>
              <a:rPr lang="en-US" dirty="0"/>
            </a:br>
            <a:r>
              <a:rPr lang="en-US" dirty="0"/>
              <a:t>case the end of the file—has been reached. Although less common, you can also choose to</a:t>
            </a:r>
            <a:br>
              <a:rPr lang="en-US" dirty="0"/>
            </a:br>
            <a:r>
              <a:rPr lang="en-US" dirty="0"/>
              <a:t>stop reading the stream early just by exiting the loop, such as if some search String is found. </a:t>
            </a: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52</a:t>
            </a:fld>
            <a:endParaRPr lang="fr-FR"/>
          </a:p>
        </p:txBody>
      </p:sp>
    </p:spTree>
    <p:extLst>
      <p:ext uri="{BB962C8B-B14F-4D97-AF65-F5344CB8AC3E}">
        <p14:creationId xmlns:p14="http://schemas.microsoft.com/office/powerpoint/2010/main" val="29682933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en-US" b="1" dirty="0">
                <a:solidFill>
                  <a:srgbClr val="FF0000"/>
                </a:solidFill>
              </a:rPr>
              <a:t>3-1) The </a:t>
            </a:r>
            <a:r>
              <a:rPr lang="en-US" b="1" i="1" dirty="0" err="1">
                <a:solidFill>
                  <a:srgbClr val="FF0000"/>
                </a:solidFill>
              </a:rPr>
              <a:t>FileInputStream</a:t>
            </a:r>
            <a:r>
              <a:rPr lang="en-US" b="1" i="1" dirty="0">
                <a:solidFill>
                  <a:srgbClr val="FF0000"/>
                </a:solidFill>
              </a:rPr>
              <a:t> </a:t>
            </a:r>
            <a:r>
              <a:rPr lang="en-US" b="1" dirty="0">
                <a:solidFill>
                  <a:srgbClr val="FF0000"/>
                </a:solidFill>
              </a:rPr>
              <a:t>and </a:t>
            </a:r>
            <a:r>
              <a:rPr lang="en-US" b="1" i="1" dirty="0" err="1">
                <a:solidFill>
                  <a:srgbClr val="FF0000"/>
                </a:solidFill>
              </a:rPr>
              <a:t>FileOutputStream</a:t>
            </a:r>
            <a:r>
              <a:rPr lang="en-US" b="1" i="1" dirty="0">
                <a:solidFill>
                  <a:srgbClr val="FF0000"/>
                </a:solidFill>
              </a:rPr>
              <a:t> </a:t>
            </a:r>
            <a:r>
              <a:rPr lang="en-US" b="1" dirty="0">
                <a:solidFill>
                  <a:srgbClr val="FF0000"/>
                </a:solidFill>
              </a:rPr>
              <a:t>Classes (2)</a:t>
            </a:r>
            <a:r>
              <a:rPr lang="en-US" dirty="0"/>
              <a:t/>
            </a:r>
            <a:br>
              <a:rPr lang="en-US" dirty="0"/>
            </a:br>
            <a:r>
              <a:rPr lang="en-US" dirty="0"/>
              <a:t>The </a:t>
            </a:r>
            <a:r>
              <a:rPr lang="en-US" dirty="0" err="1"/>
              <a:t>FileInputStream</a:t>
            </a:r>
            <a:r>
              <a:rPr lang="en-US" dirty="0"/>
              <a:t> class also contains overloaded versions of the read() method, which take a pointer to a byte array where the data is written. The method returns an integer value indicating how many bytes can be read into the byte array. </a:t>
            </a:r>
          </a:p>
          <a:p>
            <a:pPr marL="0" indent="0">
              <a:buNone/>
            </a:pPr>
            <a:r>
              <a:rPr lang="en-US" dirty="0"/>
              <a:t>A </a:t>
            </a:r>
            <a:r>
              <a:rPr lang="en-US" b="1" dirty="0" err="1"/>
              <a:t>FileOutputStream</a:t>
            </a:r>
            <a:r>
              <a:rPr lang="en-US" dirty="0"/>
              <a:t> object is accessed by writing successive bytes using the </a:t>
            </a:r>
            <a:r>
              <a:rPr lang="en-US" b="1" dirty="0">
                <a:solidFill>
                  <a:srgbClr val="FF0000"/>
                </a:solidFill>
              </a:rPr>
              <a:t>write(int) </a:t>
            </a:r>
            <a:r>
              <a:rPr lang="en-US" dirty="0"/>
              <a:t>method. Like the </a:t>
            </a:r>
            <a:r>
              <a:rPr lang="en-US" dirty="0" err="1"/>
              <a:t>FileInputStream</a:t>
            </a:r>
            <a:r>
              <a:rPr lang="en-US" dirty="0"/>
              <a:t> class, the </a:t>
            </a:r>
            <a:r>
              <a:rPr lang="en-US" dirty="0" err="1"/>
              <a:t>FileOutputStream</a:t>
            </a:r>
            <a:r>
              <a:rPr lang="en-US" dirty="0"/>
              <a:t> also contains overloaded versions of the write() method that allow a byte array to be passed and can be used by Buffered classes. </a:t>
            </a:r>
            <a:br>
              <a:rPr lang="en-US" dirty="0"/>
            </a:br>
            <a:r>
              <a:rPr lang="en-US" dirty="0">
                <a:sym typeface="Wingdings" panose="05000000000000000000" pitchFamily="2" charset="2"/>
              </a:rPr>
              <a:t></a:t>
            </a:r>
            <a:r>
              <a:rPr lang="en-US" dirty="0"/>
              <a:t>The following code uses </a:t>
            </a:r>
            <a:r>
              <a:rPr lang="en-US" dirty="0" err="1"/>
              <a:t>FileInputStream</a:t>
            </a:r>
            <a:r>
              <a:rPr lang="en-US" dirty="0"/>
              <a:t> and </a:t>
            </a:r>
            <a:r>
              <a:rPr lang="en-US" dirty="0" err="1"/>
              <a:t>FileOutputStream</a:t>
            </a:r>
            <a:r>
              <a:rPr lang="en-US" dirty="0"/>
              <a:t> to copy a file: </a:t>
            </a: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53</a:t>
            </a:fld>
            <a:endParaRPr lang="fr-FR"/>
          </a:p>
        </p:txBody>
      </p:sp>
    </p:spTree>
    <p:extLst>
      <p:ext uri="{BB962C8B-B14F-4D97-AF65-F5344CB8AC3E}">
        <p14:creationId xmlns:p14="http://schemas.microsoft.com/office/powerpoint/2010/main" val="36292762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b="1" dirty="0">
                <a:solidFill>
                  <a:srgbClr val="FF0000"/>
                </a:solidFill>
              </a:rPr>
              <a:t>3-1) The </a:t>
            </a:r>
            <a:r>
              <a:rPr lang="en-US" b="1" i="1" dirty="0" err="1">
                <a:solidFill>
                  <a:srgbClr val="FF0000"/>
                </a:solidFill>
              </a:rPr>
              <a:t>FileInputStream</a:t>
            </a:r>
            <a:r>
              <a:rPr lang="en-US" b="1" i="1" dirty="0">
                <a:solidFill>
                  <a:srgbClr val="FF0000"/>
                </a:solidFill>
              </a:rPr>
              <a:t> </a:t>
            </a:r>
            <a:r>
              <a:rPr lang="en-US" b="1" dirty="0">
                <a:solidFill>
                  <a:srgbClr val="FF0000"/>
                </a:solidFill>
              </a:rPr>
              <a:t>and </a:t>
            </a:r>
            <a:r>
              <a:rPr lang="en-US" b="1" i="1" dirty="0" err="1">
                <a:solidFill>
                  <a:srgbClr val="FF0000"/>
                </a:solidFill>
              </a:rPr>
              <a:t>FileOutputStream</a:t>
            </a:r>
            <a:r>
              <a:rPr lang="en-US" b="1" i="1" dirty="0">
                <a:solidFill>
                  <a:srgbClr val="FF0000"/>
                </a:solidFill>
              </a:rPr>
              <a:t> </a:t>
            </a:r>
            <a:r>
              <a:rPr lang="en-US" b="1" dirty="0">
                <a:solidFill>
                  <a:srgbClr val="FF0000"/>
                </a:solidFill>
              </a:rPr>
              <a:t>Classes (3)</a:t>
            </a:r>
            <a:r>
              <a:rPr lang="en-US" dirty="0"/>
              <a:t/>
            </a:r>
            <a:br>
              <a:rPr lang="en-US"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54</a:t>
            </a:fld>
            <a:endParaRPr lang="fr-FR"/>
          </a:p>
        </p:txBody>
      </p:sp>
      <p:pic>
        <p:nvPicPr>
          <p:cNvPr id="7" name="Image 6">
            <a:extLst>
              <a:ext uri="{FF2B5EF4-FFF2-40B4-BE49-F238E27FC236}">
                <a16:creationId xmlns:a16="http://schemas.microsoft.com/office/drawing/2014/main" xmlns="" id="{3E664C92-C9E6-400F-9C4D-8C989B100658}"/>
              </a:ext>
            </a:extLst>
          </p:cNvPr>
          <p:cNvPicPr>
            <a:picLocks noChangeAspect="1"/>
          </p:cNvPicPr>
          <p:nvPr/>
        </p:nvPicPr>
        <p:blipFill>
          <a:blip r:embed="rId2"/>
          <a:stretch>
            <a:fillRect/>
          </a:stretch>
        </p:blipFill>
        <p:spPr>
          <a:xfrm>
            <a:off x="2332622" y="1503893"/>
            <a:ext cx="7334250" cy="4371975"/>
          </a:xfrm>
          <a:prstGeom prst="rect">
            <a:avLst/>
          </a:prstGeom>
        </p:spPr>
      </p:pic>
    </p:spTree>
    <p:extLst>
      <p:ext uri="{BB962C8B-B14F-4D97-AF65-F5344CB8AC3E}">
        <p14:creationId xmlns:p14="http://schemas.microsoft.com/office/powerpoint/2010/main" val="161003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en-US" b="1" dirty="0">
                <a:solidFill>
                  <a:srgbClr val="FF0000"/>
                </a:solidFill>
              </a:rPr>
              <a:t>3-1) The </a:t>
            </a:r>
            <a:r>
              <a:rPr lang="en-US" b="1" i="1" dirty="0" err="1">
                <a:solidFill>
                  <a:srgbClr val="FF0000"/>
                </a:solidFill>
              </a:rPr>
              <a:t>FileInputStream</a:t>
            </a:r>
            <a:r>
              <a:rPr lang="en-US" b="1" i="1" dirty="0">
                <a:solidFill>
                  <a:srgbClr val="FF0000"/>
                </a:solidFill>
              </a:rPr>
              <a:t> </a:t>
            </a:r>
            <a:r>
              <a:rPr lang="en-US" b="1" dirty="0">
                <a:solidFill>
                  <a:srgbClr val="FF0000"/>
                </a:solidFill>
              </a:rPr>
              <a:t>and </a:t>
            </a:r>
            <a:r>
              <a:rPr lang="en-US" b="1" i="1" dirty="0" err="1">
                <a:solidFill>
                  <a:srgbClr val="FF0000"/>
                </a:solidFill>
              </a:rPr>
              <a:t>FileOutputStream</a:t>
            </a:r>
            <a:r>
              <a:rPr lang="en-US" b="1" i="1" dirty="0">
                <a:solidFill>
                  <a:srgbClr val="FF0000"/>
                </a:solidFill>
              </a:rPr>
              <a:t> </a:t>
            </a:r>
            <a:r>
              <a:rPr lang="en-US" b="1" dirty="0">
                <a:solidFill>
                  <a:srgbClr val="FF0000"/>
                </a:solidFill>
              </a:rPr>
              <a:t>Classes (4)</a:t>
            </a:r>
            <a:r>
              <a:rPr lang="en-US" dirty="0"/>
              <a:t/>
            </a:r>
            <a:br>
              <a:rPr lang="en-US" dirty="0"/>
            </a:br>
            <a:endParaRPr lang="en-US" dirty="0"/>
          </a:p>
          <a:p>
            <a:pPr marL="0" indent="0" algn="just">
              <a:buNone/>
            </a:pPr>
            <a:r>
              <a:rPr lang="en-US" dirty="0"/>
              <a:t>The </a:t>
            </a:r>
            <a:r>
              <a:rPr lang="en-US" dirty="0">
                <a:solidFill>
                  <a:schemeClr val="tx1"/>
                </a:solidFill>
              </a:rPr>
              <a:t>copy() </a:t>
            </a:r>
            <a:r>
              <a:rPr lang="en-US" dirty="0"/>
              <a:t>method creates instances of </a:t>
            </a:r>
            <a:r>
              <a:rPr lang="en-US" dirty="0" err="1"/>
              <a:t>FileInputStream</a:t>
            </a:r>
            <a:r>
              <a:rPr lang="en-US" dirty="0"/>
              <a:t> and </a:t>
            </a:r>
            <a:r>
              <a:rPr lang="en-US" dirty="0" err="1"/>
              <a:t>FileOutputStream</a:t>
            </a:r>
            <a:r>
              <a:rPr lang="en-US" dirty="0"/>
              <a:t>,</a:t>
            </a:r>
            <a:br>
              <a:rPr lang="en-US" dirty="0"/>
            </a:br>
            <a:r>
              <a:rPr lang="en-US" dirty="0"/>
              <a:t>and it proceeds to read the </a:t>
            </a:r>
            <a:r>
              <a:rPr lang="en-US" dirty="0" err="1"/>
              <a:t>FileInputStream</a:t>
            </a:r>
            <a:r>
              <a:rPr lang="en-US" dirty="0"/>
              <a:t> one byte at a time, copying the value to the</a:t>
            </a:r>
            <a:br>
              <a:rPr lang="en-US" dirty="0"/>
            </a:br>
            <a:r>
              <a:rPr lang="en-US" dirty="0" err="1"/>
              <a:t>FileOutputStream</a:t>
            </a:r>
            <a:r>
              <a:rPr lang="en-US" dirty="0"/>
              <a:t> as it’s read. As soon as the </a:t>
            </a:r>
            <a:r>
              <a:rPr lang="en-US" dirty="0" err="1"/>
              <a:t>in.read</a:t>
            </a:r>
            <a:r>
              <a:rPr lang="en-US" dirty="0"/>
              <a:t>() returns a -1 value, the loop ends.</a:t>
            </a:r>
            <a:br>
              <a:rPr lang="en-US" dirty="0"/>
            </a:br>
            <a:r>
              <a:rPr lang="en-US" dirty="0"/>
              <a:t>Finally, both streams are closed using the try-with-resource syntax presented in Chapter 6.</a:t>
            </a:r>
            <a:br>
              <a:rPr lang="en-US" dirty="0"/>
            </a:br>
            <a:r>
              <a:rPr lang="en-US" dirty="0"/>
              <a:t>Note that the performance for this code, especially for large files, would not be particularly good because the sample does not use any byte arrays. As you shall see in the next section, we can improve the implementation using byte arrays and buffered streams. </a:t>
            </a:r>
            <a:br>
              <a:rPr lang="en-US" dirty="0"/>
            </a:b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55</a:t>
            </a:fld>
            <a:endParaRPr lang="fr-FR"/>
          </a:p>
        </p:txBody>
      </p:sp>
    </p:spTree>
    <p:extLst>
      <p:ext uri="{BB962C8B-B14F-4D97-AF65-F5344CB8AC3E}">
        <p14:creationId xmlns:p14="http://schemas.microsoft.com/office/powerpoint/2010/main" val="580111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pPr marL="0" indent="0">
              <a:buNone/>
            </a:pPr>
            <a:r>
              <a:rPr lang="en-US" b="1" dirty="0">
                <a:solidFill>
                  <a:srgbClr val="FF0000"/>
                </a:solidFill>
              </a:rPr>
              <a:t>3-2) The </a:t>
            </a:r>
            <a:r>
              <a:rPr lang="en-US" b="1" i="1" dirty="0" err="1">
                <a:solidFill>
                  <a:srgbClr val="FF0000"/>
                </a:solidFill>
              </a:rPr>
              <a:t>BufferedInputStream</a:t>
            </a:r>
            <a:r>
              <a:rPr lang="en-US" b="1" i="1" dirty="0">
                <a:solidFill>
                  <a:srgbClr val="FF0000"/>
                </a:solidFill>
              </a:rPr>
              <a:t> </a:t>
            </a:r>
            <a:r>
              <a:rPr lang="en-US" b="1" dirty="0">
                <a:solidFill>
                  <a:srgbClr val="FF0000"/>
                </a:solidFill>
              </a:rPr>
              <a:t>and </a:t>
            </a:r>
            <a:r>
              <a:rPr lang="en-US" b="1" i="1" dirty="0" err="1">
                <a:solidFill>
                  <a:srgbClr val="FF0000"/>
                </a:solidFill>
              </a:rPr>
              <a:t>BufferedOutputStream</a:t>
            </a:r>
            <a:r>
              <a:rPr lang="en-US" b="1" i="1" dirty="0">
                <a:solidFill>
                  <a:srgbClr val="FF0000"/>
                </a:solidFill>
              </a:rPr>
              <a:t> </a:t>
            </a:r>
            <a:r>
              <a:rPr lang="en-US" b="1" dirty="0">
                <a:solidFill>
                  <a:srgbClr val="FF0000"/>
                </a:solidFill>
              </a:rPr>
              <a:t>Classes(1)</a:t>
            </a:r>
            <a:r>
              <a:rPr lang="en-US" dirty="0">
                <a:solidFill>
                  <a:srgbClr val="FF0000"/>
                </a:solidFill>
              </a:rPr>
              <a:t> </a:t>
            </a:r>
            <a:r>
              <a:rPr lang="en-US" dirty="0"/>
              <a:t/>
            </a:r>
            <a:br>
              <a:rPr lang="en-US" dirty="0"/>
            </a:br>
            <a:r>
              <a:rPr lang="en-US" dirty="0"/>
              <a:t>We can enhance our implementation with only a few minor code changes by wrapping the </a:t>
            </a:r>
            <a:r>
              <a:rPr lang="en-US" dirty="0" err="1"/>
              <a:t>FileInputStream</a:t>
            </a:r>
            <a:r>
              <a:rPr lang="en-US" dirty="0"/>
              <a:t> and </a:t>
            </a:r>
            <a:r>
              <a:rPr lang="en-US" dirty="0" err="1"/>
              <a:t>FileOutputStream</a:t>
            </a:r>
            <a:r>
              <a:rPr lang="en-US" dirty="0"/>
              <a:t> classes that you saw in the previous example with the </a:t>
            </a:r>
            <a:r>
              <a:rPr lang="en-US" dirty="0" err="1"/>
              <a:t>BufferedInputStream</a:t>
            </a:r>
            <a:r>
              <a:rPr lang="en-US" dirty="0"/>
              <a:t> and </a:t>
            </a:r>
            <a:r>
              <a:rPr lang="en-US" dirty="0" err="1"/>
              <a:t>BufferedOutputStream</a:t>
            </a:r>
            <a:r>
              <a:rPr lang="en-US" dirty="0"/>
              <a:t> classes, respectively. </a:t>
            </a:r>
            <a:br>
              <a:rPr lang="en-US" dirty="0"/>
            </a:br>
            <a:r>
              <a:rPr lang="en-US" dirty="0"/>
              <a:t>Instead of reading the data one byte at a time, we use the underlying read(byte[]) method of </a:t>
            </a:r>
            <a:r>
              <a:rPr lang="en-US" dirty="0" err="1"/>
              <a:t>BufferedInputStream</a:t>
            </a:r>
            <a:r>
              <a:rPr lang="en-US" dirty="0"/>
              <a:t>, which returns the number of bytes read into the provided byte array. The number of bytes read is important for two reasons. </a:t>
            </a: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56</a:t>
            </a:fld>
            <a:endParaRPr lang="fr-FR"/>
          </a:p>
        </p:txBody>
      </p:sp>
    </p:spTree>
    <p:extLst>
      <p:ext uri="{BB962C8B-B14F-4D97-AF65-F5344CB8AC3E}">
        <p14:creationId xmlns:p14="http://schemas.microsoft.com/office/powerpoint/2010/main" val="29006707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b="1" dirty="0">
                <a:solidFill>
                  <a:srgbClr val="FF0000"/>
                </a:solidFill>
              </a:rPr>
              <a:t>3-2) The </a:t>
            </a:r>
            <a:r>
              <a:rPr lang="en-US" b="1" i="1" dirty="0" err="1">
                <a:solidFill>
                  <a:srgbClr val="FF0000"/>
                </a:solidFill>
              </a:rPr>
              <a:t>BufferedInputStream</a:t>
            </a:r>
            <a:r>
              <a:rPr lang="en-US" b="1" i="1" dirty="0">
                <a:solidFill>
                  <a:srgbClr val="FF0000"/>
                </a:solidFill>
              </a:rPr>
              <a:t> </a:t>
            </a:r>
            <a:r>
              <a:rPr lang="en-US" b="1" dirty="0">
                <a:solidFill>
                  <a:srgbClr val="FF0000"/>
                </a:solidFill>
              </a:rPr>
              <a:t>and </a:t>
            </a:r>
            <a:r>
              <a:rPr lang="en-US" b="1" i="1" dirty="0" err="1">
                <a:solidFill>
                  <a:srgbClr val="FF0000"/>
                </a:solidFill>
              </a:rPr>
              <a:t>BufferedOutputStream</a:t>
            </a:r>
            <a:r>
              <a:rPr lang="en-US" b="1" i="1" dirty="0">
                <a:solidFill>
                  <a:srgbClr val="FF0000"/>
                </a:solidFill>
              </a:rPr>
              <a:t> </a:t>
            </a:r>
            <a:r>
              <a:rPr lang="en-US" b="1" dirty="0">
                <a:solidFill>
                  <a:srgbClr val="FF0000"/>
                </a:solidFill>
              </a:rPr>
              <a:t>Classes(2)</a:t>
            </a:r>
            <a:r>
              <a:rPr lang="en-US" dirty="0">
                <a:solidFill>
                  <a:srgbClr val="FF0000"/>
                </a:solidFill>
              </a:rPr>
              <a:t> </a:t>
            </a:r>
            <a:r>
              <a:rPr lang="en-US" dirty="0"/>
              <a:t/>
            </a:r>
            <a:br>
              <a:rPr lang="en-US" dirty="0"/>
            </a:br>
            <a:r>
              <a:rPr lang="en-US" dirty="0"/>
              <a:t>First, if the value returned is 0, then we know that we have reached the end of the file and can stop reading from the </a:t>
            </a:r>
            <a:r>
              <a:rPr lang="en-US" dirty="0" err="1"/>
              <a:t>BufferedInputStream</a:t>
            </a:r>
            <a:r>
              <a:rPr lang="en-US" dirty="0"/>
              <a:t>. Second, the last read of the file will likely only partially fill the byte array, since it is unlikely for the file size to be an exact multiple of our buffer array size.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57</a:t>
            </a:fld>
            <a:endParaRPr lang="fr-FR"/>
          </a:p>
        </p:txBody>
      </p:sp>
    </p:spTree>
    <p:extLst>
      <p:ext uri="{BB962C8B-B14F-4D97-AF65-F5344CB8AC3E}">
        <p14:creationId xmlns:p14="http://schemas.microsoft.com/office/powerpoint/2010/main" val="30052307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marL="0" indent="0">
              <a:buNone/>
            </a:pPr>
            <a:r>
              <a:rPr lang="en-US" b="1" dirty="0">
                <a:solidFill>
                  <a:srgbClr val="FF0000"/>
                </a:solidFill>
              </a:rPr>
              <a:t>3-2) The </a:t>
            </a:r>
            <a:r>
              <a:rPr lang="en-US" b="1" i="1" dirty="0" err="1">
                <a:solidFill>
                  <a:srgbClr val="FF0000"/>
                </a:solidFill>
              </a:rPr>
              <a:t>BufferedInputStream</a:t>
            </a:r>
            <a:r>
              <a:rPr lang="en-US" b="1" i="1" dirty="0">
                <a:solidFill>
                  <a:srgbClr val="FF0000"/>
                </a:solidFill>
              </a:rPr>
              <a:t> </a:t>
            </a:r>
            <a:r>
              <a:rPr lang="en-US" b="1" dirty="0">
                <a:solidFill>
                  <a:srgbClr val="FF0000"/>
                </a:solidFill>
              </a:rPr>
              <a:t>and </a:t>
            </a:r>
            <a:r>
              <a:rPr lang="en-US" b="1" i="1" dirty="0" err="1">
                <a:solidFill>
                  <a:srgbClr val="FF0000"/>
                </a:solidFill>
              </a:rPr>
              <a:t>BufferedOutputStream</a:t>
            </a:r>
            <a:r>
              <a:rPr lang="en-US" b="1" i="1" dirty="0">
                <a:solidFill>
                  <a:srgbClr val="FF0000"/>
                </a:solidFill>
              </a:rPr>
              <a:t> </a:t>
            </a:r>
            <a:r>
              <a:rPr lang="en-US" b="1" dirty="0">
                <a:solidFill>
                  <a:srgbClr val="FF0000"/>
                </a:solidFill>
              </a:rPr>
              <a:t>Classes(3)</a:t>
            </a:r>
            <a:r>
              <a:rPr lang="en-US" dirty="0">
                <a:solidFill>
                  <a:srgbClr val="FF0000"/>
                </a:solidFill>
              </a:rPr>
              <a:t> </a:t>
            </a:r>
            <a:r>
              <a:rPr lang="en-US" dirty="0"/>
              <a:t/>
            </a:r>
            <a:br>
              <a:rPr lang="en-US" dirty="0"/>
            </a:br>
            <a:endParaRPr lang="en-US" dirty="0"/>
          </a:p>
          <a:p>
            <a:pPr marL="0" indent="0">
              <a:buNone/>
            </a:pPr>
            <a:r>
              <a:rPr lang="en-US" dirty="0"/>
              <a:t>For example, if the buffer size is 1,024 bytes and the file size is 1,054 bytes, then the</a:t>
            </a:r>
            <a:br>
              <a:rPr lang="en-US" dirty="0"/>
            </a:br>
            <a:r>
              <a:rPr lang="en-US" dirty="0"/>
              <a:t>last read will be only 30 bytes. The length value tells us how many of the bytes in the array</a:t>
            </a:r>
            <a:br>
              <a:rPr lang="en-US" dirty="0"/>
            </a:br>
            <a:r>
              <a:rPr lang="en-US" dirty="0"/>
              <a:t>were actually read from the file. The remaining bytes of the array will be filled with leftover</a:t>
            </a:r>
            <a:br>
              <a:rPr lang="en-US" dirty="0"/>
            </a:br>
            <a:r>
              <a:rPr lang="en-US" dirty="0"/>
              <a:t>data from the previous read that should be discarded. </a:t>
            </a:r>
          </a:p>
          <a:p>
            <a:pPr marL="0" indent="0">
              <a:buNone/>
            </a:pPr>
            <a:r>
              <a:rPr lang="en-US" dirty="0"/>
              <a:t>The data is written into the </a:t>
            </a:r>
            <a:r>
              <a:rPr lang="en-US" dirty="0" err="1"/>
              <a:t>BufferedOutputStream</a:t>
            </a:r>
            <a:r>
              <a:rPr lang="en-US" dirty="0"/>
              <a:t> using the write(byte[],</a:t>
            </a:r>
            <a:r>
              <a:rPr lang="en-US" dirty="0" err="1"/>
              <a:t>int,int</a:t>
            </a:r>
            <a:r>
              <a:rPr lang="en-US" dirty="0"/>
              <a:t>)</a:t>
            </a:r>
            <a:br>
              <a:rPr lang="en-US" dirty="0"/>
            </a:br>
            <a:r>
              <a:rPr lang="en-US" dirty="0"/>
              <a:t>method, which takes as input a byte array, an offset, and a length value, respectively. The</a:t>
            </a:r>
            <a:br>
              <a:rPr lang="en-US" dirty="0"/>
            </a:br>
            <a:r>
              <a:rPr lang="en-US" dirty="0"/>
              <a:t>offset value is the number of values to skip before writing characters, and it is often set to 0.</a:t>
            </a:r>
            <a:br>
              <a:rPr lang="en-US" dirty="0"/>
            </a:br>
            <a:r>
              <a:rPr lang="en-US" dirty="0"/>
              <a:t>The length value is the number of characters from the byte array to write.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58</a:t>
            </a:fld>
            <a:endParaRPr lang="fr-FR"/>
          </a:p>
        </p:txBody>
      </p:sp>
      <p:pic>
        <p:nvPicPr>
          <p:cNvPr id="7" name="Image 6">
            <a:extLst>
              <a:ext uri="{FF2B5EF4-FFF2-40B4-BE49-F238E27FC236}">
                <a16:creationId xmlns:a16="http://schemas.microsoft.com/office/drawing/2014/main" xmlns="" id="{4EBAEA98-9E12-44C4-AA34-601A0E156E18}"/>
              </a:ext>
            </a:extLst>
          </p:cNvPr>
          <p:cNvPicPr>
            <a:picLocks noChangeAspect="1"/>
          </p:cNvPicPr>
          <p:nvPr/>
        </p:nvPicPr>
        <p:blipFill>
          <a:blip r:embed="rId2"/>
          <a:stretch>
            <a:fillRect/>
          </a:stretch>
        </p:blipFill>
        <p:spPr>
          <a:xfrm>
            <a:off x="1373464" y="2451100"/>
            <a:ext cx="9191625" cy="3657600"/>
          </a:xfrm>
          <a:prstGeom prst="rect">
            <a:avLst/>
          </a:prstGeom>
        </p:spPr>
      </p:pic>
    </p:spTree>
    <p:extLst>
      <p:ext uri="{BB962C8B-B14F-4D97-AF65-F5344CB8AC3E}">
        <p14:creationId xmlns:p14="http://schemas.microsoft.com/office/powerpoint/2010/main" val="316819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b="1" dirty="0">
                <a:solidFill>
                  <a:srgbClr val="FF0000"/>
                </a:solidFill>
              </a:rPr>
              <a:t>3-2) The </a:t>
            </a:r>
            <a:r>
              <a:rPr lang="en-US" b="1" i="1" dirty="0" err="1">
                <a:solidFill>
                  <a:srgbClr val="FF0000"/>
                </a:solidFill>
              </a:rPr>
              <a:t>BufferedInputStream</a:t>
            </a:r>
            <a:r>
              <a:rPr lang="en-US" b="1" i="1" dirty="0">
                <a:solidFill>
                  <a:srgbClr val="FF0000"/>
                </a:solidFill>
              </a:rPr>
              <a:t> </a:t>
            </a:r>
            <a:r>
              <a:rPr lang="en-US" b="1" dirty="0">
                <a:solidFill>
                  <a:srgbClr val="FF0000"/>
                </a:solidFill>
              </a:rPr>
              <a:t>and </a:t>
            </a:r>
            <a:r>
              <a:rPr lang="en-US" b="1" i="1" dirty="0" err="1">
                <a:solidFill>
                  <a:srgbClr val="FF0000"/>
                </a:solidFill>
              </a:rPr>
              <a:t>BufferedOutputStream</a:t>
            </a:r>
            <a:r>
              <a:rPr lang="en-US" b="1" i="1" dirty="0">
                <a:solidFill>
                  <a:srgbClr val="FF0000"/>
                </a:solidFill>
              </a:rPr>
              <a:t> </a:t>
            </a:r>
            <a:r>
              <a:rPr lang="en-US" b="1" dirty="0">
                <a:solidFill>
                  <a:srgbClr val="FF0000"/>
                </a:solidFill>
              </a:rPr>
              <a:t>Classes(4)</a:t>
            </a:r>
            <a:r>
              <a:rPr lang="en-US" dirty="0">
                <a:solidFill>
                  <a:srgbClr val="FF0000"/>
                </a:solidFill>
              </a:rPr>
              <a:t> </a:t>
            </a:r>
            <a:r>
              <a:rPr lang="en-US" dirty="0"/>
              <a:t/>
            </a:r>
            <a:br>
              <a:rPr lang="en-US" dirty="0"/>
            </a:br>
            <a:r>
              <a:rPr lang="en-US" dirty="0"/>
              <a:t>Here’s a modified form of our copy() method, which uses byte arrays and the Buffered stream classes: </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59</a:t>
            </a:fld>
            <a:endParaRPr lang="fr-FR"/>
          </a:p>
        </p:txBody>
      </p:sp>
      <p:pic>
        <p:nvPicPr>
          <p:cNvPr id="8" name="Image 7">
            <a:extLst>
              <a:ext uri="{FF2B5EF4-FFF2-40B4-BE49-F238E27FC236}">
                <a16:creationId xmlns:a16="http://schemas.microsoft.com/office/drawing/2014/main" xmlns="" id="{FED5447C-A18B-4B87-B065-10F2D4370C40}"/>
              </a:ext>
            </a:extLst>
          </p:cNvPr>
          <p:cNvPicPr>
            <a:picLocks noChangeAspect="1"/>
          </p:cNvPicPr>
          <p:nvPr/>
        </p:nvPicPr>
        <p:blipFill>
          <a:blip r:embed="rId2"/>
          <a:stretch>
            <a:fillRect/>
          </a:stretch>
        </p:blipFill>
        <p:spPr>
          <a:xfrm>
            <a:off x="1162801" y="1188789"/>
            <a:ext cx="9553575" cy="4895850"/>
          </a:xfrm>
          <a:prstGeom prst="rect">
            <a:avLst/>
          </a:prstGeom>
        </p:spPr>
      </p:pic>
    </p:spTree>
    <p:extLst>
      <p:ext uri="{BB962C8B-B14F-4D97-AF65-F5344CB8AC3E}">
        <p14:creationId xmlns:p14="http://schemas.microsoft.com/office/powerpoint/2010/main" val="1349654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1.1 ) </a:t>
            </a:r>
            <a:r>
              <a:rPr lang="fr-FR" b="1" dirty="0" err="1">
                <a:solidFill>
                  <a:srgbClr val="FF0000"/>
                </a:solidFill>
              </a:rPr>
              <a:t>Conceptualizing</a:t>
            </a:r>
            <a:r>
              <a:rPr lang="fr-FR" b="1" dirty="0">
                <a:solidFill>
                  <a:srgbClr val="FF0000"/>
                </a:solidFill>
              </a:rPr>
              <a:t> the File System </a:t>
            </a:r>
          </a:p>
          <a:p>
            <a:r>
              <a:rPr lang="en-US" dirty="0"/>
              <a:t>We show how a directory and file system is organized in a hierarchical manner in Figure 8.1 . In this diagram, directories are represented as rectangles and files as ovals. Directories can be empty, as shown with the c:\zoo and c:\app\employees directories. </a:t>
            </a:r>
            <a:br>
              <a:rPr lang="en-US" dirty="0"/>
            </a:br>
            <a:r>
              <a:rPr lang="en-US" dirty="0"/>
              <a:t/>
            </a:r>
            <a:br>
              <a:rPr lang="en-US" dirty="0"/>
            </a:br>
            <a:r>
              <a:rPr lang="en-US" dirty="0"/>
              <a:t/>
            </a:r>
            <a:br>
              <a:rPr lang="en-US" dirty="0"/>
            </a:br>
            <a:endParaRPr lang="en-US" b="1" dirty="0">
              <a:solidFill>
                <a:srgbClr val="FF0000"/>
              </a:solidFill>
            </a:endParaRPr>
          </a:p>
        </p:txBody>
      </p:sp>
      <p:sp>
        <p:nvSpPr>
          <p:cNvPr id="4" name="Rectangle 1">
            <a:extLst>
              <a:ext uri="{FF2B5EF4-FFF2-40B4-BE49-F238E27FC236}">
                <a16:creationId xmlns:a16="http://schemas.microsoft.com/office/drawing/2014/main" xmlns="" id="{51717485-D202-4123-A76D-447B2CD4AE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a:ln>
                  <a:noFill/>
                </a:ln>
                <a:solidFill>
                  <a:srgbClr val="242021"/>
                </a:solidFill>
                <a:effectLst/>
                <a:latin typeface="UniversLTStd-Bold"/>
              </a:rPr>
              <a:t>Conceptualizing the File System</a:t>
            </a:r>
            <a:r>
              <a:rPr kumimoji="0" lang="fr-FR" altLang="fr-FR" sz="1100" b="0" i="0" u="none" strike="noStrike" cap="none" normalizeH="0" baseline="0">
                <a:ln>
                  <a:noFill/>
                </a:ln>
                <a:solidFill>
                  <a:schemeClr val="tx1"/>
                </a:solidFill>
                <a:effectLst/>
              </a:rPr>
              <a:t> </a:t>
            </a: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617C76EC-2595-496D-9E7A-CF024A579E2C}"/>
              </a:ext>
            </a:extLst>
          </p:cNvPr>
          <p:cNvPicPr>
            <a:picLocks noChangeAspect="1"/>
          </p:cNvPicPr>
          <p:nvPr/>
        </p:nvPicPr>
        <p:blipFill>
          <a:blip r:embed="rId2"/>
          <a:stretch>
            <a:fillRect/>
          </a:stretch>
        </p:blipFill>
        <p:spPr>
          <a:xfrm>
            <a:off x="2776536" y="1128712"/>
            <a:ext cx="6638925" cy="4600575"/>
          </a:xfrm>
          <a:prstGeom prst="rect">
            <a:avLst/>
          </a:prstGeom>
        </p:spPr>
      </p:pic>
      <p:sp>
        <p:nvSpPr>
          <p:cNvPr id="6" name="Espace réservé de la date 5">
            <a:extLst>
              <a:ext uri="{FF2B5EF4-FFF2-40B4-BE49-F238E27FC236}">
                <a16:creationId xmlns:a16="http://schemas.microsoft.com/office/drawing/2014/main" xmlns="" id="{7A053AF3-8F16-4C1B-9E99-4FFF27A8A6F2}"/>
              </a:ext>
            </a:extLst>
          </p:cNvPr>
          <p:cNvSpPr>
            <a:spLocks noGrp="1"/>
          </p:cNvSpPr>
          <p:nvPr>
            <p:ph type="dt" sz="half" idx="10"/>
          </p:nvPr>
        </p:nvSpPr>
        <p:spPr/>
        <p:txBody>
          <a:bodyPr/>
          <a:lstStyle/>
          <a:p>
            <a:fld id="{02D16C4A-28B1-4A6D-A175-4683DCBFB9CC}" type="datetime1">
              <a:rPr lang="fr-FR" smtClean="0"/>
              <a:t>29/06/2023</a:t>
            </a:fld>
            <a:endParaRPr lang="fr-FR"/>
          </a:p>
        </p:txBody>
      </p:sp>
      <p:sp>
        <p:nvSpPr>
          <p:cNvPr id="7" name="Espace réservé du pied de page 6">
            <a:extLst>
              <a:ext uri="{FF2B5EF4-FFF2-40B4-BE49-F238E27FC236}">
                <a16:creationId xmlns:a16="http://schemas.microsoft.com/office/drawing/2014/main" xmlns="" id="{72509B71-6B6F-47B6-8915-832A07CC5E46}"/>
              </a:ext>
            </a:extLst>
          </p:cNvPr>
          <p:cNvSpPr>
            <a:spLocks noGrp="1"/>
          </p:cNvSpPr>
          <p:nvPr>
            <p:ph type="ftr" sz="quarter" idx="11"/>
          </p:nvPr>
        </p:nvSpPr>
        <p:spPr/>
        <p:txBody>
          <a:bodyPr/>
          <a:lstStyle/>
          <a:p>
            <a:r>
              <a:rPr lang="fr-FR"/>
              <a:t>Chapter 8 : IO                                              Dr Mohamed Amine Mezghich</a:t>
            </a:r>
          </a:p>
        </p:txBody>
      </p:sp>
      <p:sp>
        <p:nvSpPr>
          <p:cNvPr id="8" name="Espace réservé du numéro de diapositive 7">
            <a:extLst>
              <a:ext uri="{FF2B5EF4-FFF2-40B4-BE49-F238E27FC236}">
                <a16:creationId xmlns:a16="http://schemas.microsoft.com/office/drawing/2014/main" xmlns="" id="{48528246-3A44-4049-9E8E-1B5822EF3743}"/>
              </a:ext>
            </a:extLst>
          </p:cNvPr>
          <p:cNvSpPr>
            <a:spLocks noGrp="1"/>
          </p:cNvSpPr>
          <p:nvPr>
            <p:ph type="sldNum" sz="quarter" idx="12"/>
          </p:nvPr>
        </p:nvSpPr>
        <p:spPr/>
        <p:txBody>
          <a:bodyPr/>
          <a:lstStyle/>
          <a:p>
            <a:fld id="{4A5BDE94-4727-4585-B07D-29C32A2ADF6D}" type="slidenum">
              <a:rPr lang="fr-FR" smtClean="0"/>
              <a:t>6</a:t>
            </a:fld>
            <a:endParaRPr lang="fr-FR"/>
          </a:p>
        </p:txBody>
      </p:sp>
    </p:spTree>
    <p:extLst>
      <p:ext uri="{BB962C8B-B14F-4D97-AF65-F5344CB8AC3E}">
        <p14:creationId xmlns:p14="http://schemas.microsoft.com/office/powerpoint/2010/main" val="68230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en-US" b="1" dirty="0">
                <a:solidFill>
                  <a:srgbClr val="FF0000"/>
                </a:solidFill>
              </a:rPr>
              <a:t>3-2) The </a:t>
            </a:r>
            <a:r>
              <a:rPr lang="en-US" b="1" i="1" dirty="0" err="1">
                <a:solidFill>
                  <a:srgbClr val="FF0000"/>
                </a:solidFill>
              </a:rPr>
              <a:t>BufferedInputStream</a:t>
            </a:r>
            <a:r>
              <a:rPr lang="en-US" b="1" i="1" dirty="0">
                <a:solidFill>
                  <a:srgbClr val="FF0000"/>
                </a:solidFill>
              </a:rPr>
              <a:t> </a:t>
            </a:r>
            <a:r>
              <a:rPr lang="en-US" b="1" dirty="0">
                <a:solidFill>
                  <a:srgbClr val="FF0000"/>
                </a:solidFill>
              </a:rPr>
              <a:t>and </a:t>
            </a:r>
            <a:r>
              <a:rPr lang="en-US" b="1" i="1" dirty="0" err="1">
                <a:solidFill>
                  <a:srgbClr val="FF0000"/>
                </a:solidFill>
              </a:rPr>
              <a:t>BufferedOutputStream</a:t>
            </a:r>
            <a:r>
              <a:rPr lang="en-US" b="1" i="1" dirty="0">
                <a:solidFill>
                  <a:srgbClr val="FF0000"/>
                </a:solidFill>
              </a:rPr>
              <a:t> </a:t>
            </a:r>
            <a:r>
              <a:rPr lang="en-US" b="1" dirty="0">
                <a:solidFill>
                  <a:srgbClr val="FF0000"/>
                </a:solidFill>
              </a:rPr>
              <a:t>Classes(4)</a:t>
            </a:r>
            <a:r>
              <a:rPr lang="en-US" dirty="0">
                <a:solidFill>
                  <a:srgbClr val="FF0000"/>
                </a:solidFill>
              </a:rPr>
              <a:t> </a:t>
            </a:r>
            <a:r>
              <a:rPr lang="en-US" dirty="0"/>
              <a:t/>
            </a:r>
            <a:br>
              <a:rPr lang="en-US" dirty="0"/>
            </a:br>
            <a:endParaRPr lang="en-US" dirty="0"/>
          </a:p>
          <a:p>
            <a:pPr marL="0" indent="0">
              <a:buNone/>
            </a:pPr>
            <a:r>
              <a:rPr lang="en-US" dirty="0"/>
              <a:t>You can see that this sample code that uses byte arrays is very similar to the nonbuffered sample code, although the performance improvement for using both the Buffered classes and byte arrays is an order of magnitude faster in practice. We also added a flush() command in the loop, as previously discussed, to ensure that the written data actually makes it to disk before the next buffer of data is read. </a:t>
            </a:r>
            <a:br>
              <a:rPr lang="en-US" dirty="0"/>
            </a:br>
            <a:r>
              <a:rPr lang="en-US" dirty="0"/>
              <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60</a:t>
            </a:fld>
            <a:endParaRPr lang="fr-FR"/>
          </a:p>
        </p:txBody>
      </p:sp>
    </p:spTree>
    <p:extLst>
      <p:ext uri="{BB962C8B-B14F-4D97-AF65-F5344CB8AC3E}">
        <p14:creationId xmlns:p14="http://schemas.microsoft.com/office/powerpoint/2010/main" val="42028264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en-US" b="1" dirty="0">
                <a:solidFill>
                  <a:srgbClr val="FF0000"/>
                </a:solidFill>
              </a:rPr>
              <a:t>3-3) The </a:t>
            </a:r>
            <a:r>
              <a:rPr lang="en-US" b="1" i="1" dirty="0" err="1">
                <a:solidFill>
                  <a:srgbClr val="FF0000"/>
                </a:solidFill>
              </a:rPr>
              <a:t>FileReader</a:t>
            </a:r>
            <a:r>
              <a:rPr lang="en-US" b="1" i="1" dirty="0">
                <a:solidFill>
                  <a:srgbClr val="FF0000"/>
                </a:solidFill>
              </a:rPr>
              <a:t> </a:t>
            </a:r>
            <a:r>
              <a:rPr lang="en-US" b="1" dirty="0">
                <a:solidFill>
                  <a:srgbClr val="FF0000"/>
                </a:solidFill>
              </a:rPr>
              <a:t>and </a:t>
            </a:r>
            <a:r>
              <a:rPr lang="en-US" b="1" i="1" dirty="0" err="1">
                <a:solidFill>
                  <a:srgbClr val="FF0000"/>
                </a:solidFill>
              </a:rPr>
              <a:t>FileWriter</a:t>
            </a:r>
            <a:r>
              <a:rPr lang="en-US" b="1" i="1" dirty="0">
                <a:solidFill>
                  <a:srgbClr val="FF0000"/>
                </a:solidFill>
              </a:rPr>
              <a:t> </a:t>
            </a:r>
            <a:r>
              <a:rPr lang="en-US" b="1" dirty="0">
                <a:solidFill>
                  <a:srgbClr val="FF0000"/>
                </a:solidFill>
              </a:rPr>
              <a:t>classes (1)</a:t>
            </a:r>
          </a:p>
          <a:p>
            <a:pPr marL="0" indent="0">
              <a:buNone/>
            </a:pPr>
            <a:r>
              <a:rPr lang="en-US" dirty="0"/>
              <a:t>The </a:t>
            </a:r>
            <a:r>
              <a:rPr lang="en-US" dirty="0" err="1"/>
              <a:t>FileReader</a:t>
            </a:r>
            <a:r>
              <a:rPr lang="en-US" dirty="0"/>
              <a:t> and </a:t>
            </a:r>
            <a:r>
              <a:rPr lang="en-US" dirty="0" err="1"/>
              <a:t>FileWriter</a:t>
            </a:r>
            <a:r>
              <a:rPr lang="en-US" dirty="0"/>
              <a:t> classes, along with their associated buffer classes, are</a:t>
            </a:r>
            <a:br>
              <a:rPr lang="en-US" dirty="0"/>
            </a:br>
            <a:r>
              <a:rPr lang="en-US" dirty="0"/>
              <a:t>among the most convenient classes in the java.io API, in part because reading and writing text data are among the most common ways that developers interact with files.</a:t>
            </a:r>
            <a:br>
              <a:rPr lang="en-US" dirty="0"/>
            </a:br>
            <a:r>
              <a:rPr lang="en-US" dirty="0"/>
              <a:t>Like the </a:t>
            </a:r>
            <a:r>
              <a:rPr lang="en-US" dirty="0" err="1"/>
              <a:t>FileInputStream</a:t>
            </a:r>
            <a:r>
              <a:rPr lang="en-US" dirty="0"/>
              <a:t> and </a:t>
            </a:r>
            <a:r>
              <a:rPr lang="en-US" dirty="0" err="1"/>
              <a:t>FileOutputStream</a:t>
            </a:r>
            <a:r>
              <a:rPr lang="en-US" dirty="0"/>
              <a:t> classes, the </a:t>
            </a:r>
            <a:r>
              <a:rPr lang="en-US" dirty="0" err="1"/>
              <a:t>FileReader</a:t>
            </a:r>
            <a:r>
              <a:rPr lang="en-US" dirty="0"/>
              <a:t> and</a:t>
            </a:r>
            <a:br>
              <a:rPr lang="en-US" dirty="0"/>
            </a:br>
            <a:r>
              <a:rPr lang="en-US" dirty="0" err="1"/>
              <a:t>FileWriter</a:t>
            </a:r>
            <a:r>
              <a:rPr lang="en-US" dirty="0"/>
              <a:t> classes contain read() and write() methods, respectively.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61</a:t>
            </a:fld>
            <a:endParaRPr lang="fr-FR"/>
          </a:p>
        </p:txBody>
      </p:sp>
    </p:spTree>
    <p:extLst>
      <p:ext uri="{BB962C8B-B14F-4D97-AF65-F5344CB8AC3E}">
        <p14:creationId xmlns:p14="http://schemas.microsoft.com/office/powerpoint/2010/main" val="3502817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marL="0" indent="0">
              <a:buNone/>
            </a:pPr>
            <a:r>
              <a:rPr lang="en-US" b="1" dirty="0">
                <a:solidFill>
                  <a:srgbClr val="FF0000"/>
                </a:solidFill>
              </a:rPr>
              <a:t>3-3) The </a:t>
            </a:r>
            <a:r>
              <a:rPr lang="en-US" b="1" i="1" dirty="0" err="1">
                <a:solidFill>
                  <a:srgbClr val="FF0000"/>
                </a:solidFill>
              </a:rPr>
              <a:t>FileReader</a:t>
            </a:r>
            <a:r>
              <a:rPr lang="en-US" b="1" i="1" dirty="0">
                <a:solidFill>
                  <a:srgbClr val="FF0000"/>
                </a:solidFill>
              </a:rPr>
              <a:t> </a:t>
            </a:r>
            <a:r>
              <a:rPr lang="en-US" b="1" dirty="0">
                <a:solidFill>
                  <a:srgbClr val="FF0000"/>
                </a:solidFill>
              </a:rPr>
              <a:t>and </a:t>
            </a:r>
            <a:r>
              <a:rPr lang="en-US" b="1" i="1" dirty="0" err="1">
                <a:solidFill>
                  <a:srgbClr val="FF0000"/>
                </a:solidFill>
              </a:rPr>
              <a:t>FileWriter</a:t>
            </a:r>
            <a:r>
              <a:rPr lang="en-US" b="1" i="1" dirty="0">
                <a:solidFill>
                  <a:srgbClr val="FF0000"/>
                </a:solidFill>
              </a:rPr>
              <a:t> </a:t>
            </a:r>
            <a:r>
              <a:rPr lang="en-US" b="1" dirty="0">
                <a:solidFill>
                  <a:srgbClr val="FF0000"/>
                </a:solidFill>
              </a:rPr>
              <a:t>classes (2)</a:t>
            </a:r>
          </a:p>
          <a:p>
            <a:pPr marL="0" indent="0" algn="just">
              <a:buNone/>
            </a:pPr>
            <a:r>
              <a:rPr lang="en-US" dirty="0"/>
              <a:t>These methods read/write char values instead of byte values; although similar to what you saw with streams, the API actually uses an int value to hold the data so that -1 can be returned if the end of the file is detected. </a:t>
            </a:r>
          </a:p>
          <a:p>
            <a:pPr marL="0" indent="0" algn="just">
              <a:buNone/>
            </a:pPr>
            <a:r>
              <a:rPr lang="en-US" dirty="0"/>
              <a:t>The </a:t>
            </a:r>
            <a:r>
              <a:rPr lang="en-US" dirty="0" err="1"/>
              <a:t>FileReader</a:t>
            </a:r>
            <a:r>
              <a:rPr lang="en-US" dirty="0"/>
              <a:t> and </a:t>
            </a:r>
            <a:r>
              <a:rPr lang="en-US" dirty="0" err="1"/>
              <a:t>FileWriter</a:t>
            </a:r>
            <a:r>
              <a:rPr lang="en-US" dirty="0"/>
              <a:t> classes contain other methods that you saw in the stream classes, including close() and flush(), the usage of which</a:t>
            </a:r>
            <a:br>
              <a:rPr lang="en-US" dirty="0"/>
            </a:br>
            <a:r>
              <a:rPr lang="en-US" dirty="0"/>
              <a:t>is the same. </a:t>
            </a:r>
          </a:p>
          <a:p>
            <a:pPr marL="0" indent="0" algn="just">
              <a:buNone/>
            </a:pPr>
            <a:r>
              <a:rPr lang="en-US" dirty="0"/>
              <a:t>The Writer class, which </a:t>
            </a:r>
            <a:r>
              <a:rPr lang="en-US" dirty="0" err="1"/>
              <a:t>FileWriter</a:t>
            </a:r>
            <a:r>
              <a:rPr lang="en-US" dirty="0"/>
              <a:t> inherits from, offers a write(String) method that</a:t>
            </a:r>
            <a:br>
              <a:rPr lang="en-US" dirty="0"/>
            </a:br>
            <a:r>
              <a:rPr lang="en-US" dirty="0"/>
              <a:t>allows a String object to be written directly to the stream. Using </a:t>
            </a:r>
            <a:r>
              <a:rPr lang="en-US" dirty="0" err="1"/>
              <a:t>FileReader</a:t>
            </a:r>
            <a:r>
              <a:rPr lang="en-US" dirty="0"/>
              <a:t> also allows</a:t>
            </a:r>
            <a:br>
              <a:rPr lang="en-US" dirty="0"/>
            </a:br>
            <a:r>
              <a:rPr lang="en-US" dirty="0"/>
              <a:t>you to pair it with </a:t>
            </a:r>
            <a:r>
              <a:rPr lang="en-US" dirty="0" err="1"/>
              <a:t>BufferedReader</a:t>
            </a:r>
            <a:r>
              <a:rPr lang="en-US" dirty="0"/>
              <a:t> in order to use the very convenient </a:t>
            </a:r>
            <a:r>
              <a:rPr lang="en-US" b="1" dirty="0" err="1">
                <a:solidFill>
                  <a:srgbClr val="FF0000"/>
                </a:solidFill>
              </a:rPr>
              <a:t>readLine</a:t>
            </a:r>
            <a:r>
              <a:rPr lang="en-US" b="1" dirty="0">
                <a:solidFill>
                  <a:srgbClr val="FF0000"/>
                </a:solidFill>
              </a:rPr>
              <a:t>() </a:t>
            </a:r>
            <a:r>
              <a:rPr lang="en-US" dirty="0"/>
              <a:t>method,</a:t>
            </a:r>
            <a:br>
              <a:rPr lang="en-US" dirty="0"/>
            </a:br>
            <a:r>
              <a:rPr lang="en-US" dirty="0"/>
              <a:t>which you will see in the next example. </a:t>
            </a: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62</a:t>
            </a:fld>
            <a:endParaRPr lang="fr-FR"/>
          </a:p>
        </p:txBody>
      </p:sp>
    </p:spTree>
    <p:extLst>
      <p:ext uri="{BB962C8B-B14F-4D97-AF65-F5344CB8AC3E}">
        <p14:creationId xmlns:p14="http://schemas.microsoft.com/office/powerpoint/2010/main" val="42189632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b="1" dirty="0">
                <a:solidFill>
                  <a:srgbClr val="FF0000"/>
                </a:solidFill>
              </a:rPr>
              <a:t>3-4) The </a:t>
            </a:r>
            <a:r>
              <a:rPr lang="en-US" b="1" i="1" dirty="0" err="1">
                <a:solidFill>
                  <a:srgbClr val="FF0000"/>
                </a:solidFill>
              </a:rPr>
              <a:t>BufferedReader</a:t>
            </a:r>
            <a:r>
              <a:rPr lang="en-US" b="1" i="1" dirty="0">
                <a:solidFill>
                  <a:srgbClr val="FF0000"/>
                </a:solidFill>
              </a:rPr>
              <a:t> </a:t>
            </a:r>
            <a:r>
              <a:rPr lang="en-US" b="1" dirty="0">
                <a:solidFill>
                  <a:srgbClr val="FF0000"/>
                </a:solidFill>
              </a:rPr>
              <a:t>and </a:t>
            </a:r>
            <a:r>
              <a:rPr lang="en-US" b="1" i="1" dirty="0" err="1">
                <a:solidFill>
                  <a:srgbClr val="FF0000"/>
                </a:solidFill>
              </a:rPr>
              <a:t>BufferedWriter</a:t>
            </a:r>
            <a:r>
              <a:rPr lang="en-US" b="1" i="1" dirty="0">
                <a:solidFill>
                  <a:srgbClr val="FF0000"/>
                </a:solidFill>
              </a:rPr>
              <a:t> </a:t>
            </a:r>
            <a:r>
              <a:rPr lang="en-US" b="1" dirty="0">
                <a:solidFill>
                  <a:srgbClr val="FF0000"/>
                </a:solidFill>
              </a:rPr>
              <a:t>Classes (1)</a:t>
            </a:r>
            <a:r>
              <a:rPr lang="en-US" dirty="0"/>
              <a:t/>
            </a:r>
            <a:br>
              <a:rPr lang="en-US" dirty="0"/>
            </a:br>
            <a:r>
              <a:rPr lang="en-US" dirty="0"/>
              <a:t>Let’s take a look at a sample program that makes use of both the </a:t>
            </a:r>
            <a:r>
              <a:rPr lang="en-US" b="1" dirty="0" err="1">
                <a:solidFill>
                  <a:srgbClr val="0070C0"/>
                </a:solidFill>
              </a:rPr>
              <a:t>BufferedReader</a:t>
            </a:r>
            <a:r>
              <a:rPr lang="en-US" dirty="0"/>
              <a:t> and </a:t>
            </a:r>
            <a:r>
              <a:rPr lang="en-US" b="1" dirty="0" err="1">
                <a:solidFill>
                  <a:srgbClr val="0070C0"/>
                </a:solidFill>
              </a:rPr>
              <a:t>BufferedWriter</a:t>
            </a:r>
            <a:r>
              <a:rPr lang="en-US" dirty="0"/>
              <a:t> classes using the associated </a:t>
            </a:r>
            <a:r>
              <a:rPr lang="en-US" b="1" dirty="0" err="1">
                <a:solidFill>
                  <a:srgbClr val="0070C0"/>
                </a:solidFill>
              </a:rPr>
              <a:t>readLine</a:t>
            </a:r>
            <a:r>
              <a:rPr lang="en-US" b="1" dirty="0">
                <a:solidFill>
                  <a:srgbClr val="0070C0"/>
                </a:solidFill>
              </a:rPr>
              <a:t>() </a:t>
            </a:r>
            <a:r>
              <a:rPr lang="en-US" dirty="0"/>
              <a:t>and </a:t>
            </a:r>
            <a:r>
              <a:rPr lang="en-US" b="1" dirty="0">
                <a:solidFill>
                  <a:srgbClr val="0070C0"/>
                </a:solidFill>
              </a:rPr>
              <a:t>write(String) </a:t>
            </a:r>
            <a:r>
              <a:rPr lang="en-US" dirty="0"/>
              <a:t>methods. It reads a text file, outputs each line to screen, and writes a copy of the file to disk. Since these classes are buffered, you can expect better performance than if you read/wrote each character one at a time.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63</a:t>
            </a:fld>
            <a:endParaRPr lang="fr-FR"/>
          </a:p>
        </p:txBody>
      </p:sp>
    </p:spTree>
    <p:extLst>
      <p:ext uri="{BB962C8B-B14F-4D97-AF65-F5344CB8AC3E}">
        <p14:creationId xmlns:p14="http://schemas.microsoft.com/office/powerpoint/2010/main" val="18341404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b="1" dirty="0">
                <a:solidFill>
                  <a:srgbClr val="FF0000"/>
                </a:solidFill>
              </a:rPr>
              <a:t>3-4) The </a:t>
            </a:r>
            <a:r>
              <a:rPr lang="en-US" b="1" i="1" dirty="0" err="1">
                <a:solidFill>
                  <a:srgbClr val="FF0000"/>
                </a:solidFill>
              </a:rPr>
              <a:t>BufferedReader</a:t>
            </a:r>
            <a:r>
              <a:rPr lang="en-US" b="1" i="1" dirty="0">
                <a:solidFill>
                  <a:srgbClr val="FF0000"/>
                </a:solidFill>
              </a:rPr>
              <a:t> </a:t>
            </a:r>
            <a:r>
              <a:rPr lang="en-US" b="1" dirty="0">
                <a:solidFill>
                  <a:srgbClr val="FF0000"/>
                </a:solidFill>
              </a:rPr>
              <a:t>and </a:t>
            </a:r>
            <a:r>
              <a:rPr lang="en-US" b="1" i="1" dirty="0" err="1">
                <a:solidFill>
                  <a:srgbClr val="FF0000"/>
                </a:solidFill>
              </a:rPr>
              <a:t>BufferedWriter</a:t>
            </a:r>
            <a:r>
              <a:rPr lang="en-US" b="1" i="1" dirty="0">
                <a:solidFill>
                  <a:srgbClr val="FF0000"/>
                </a:solidFill>
              </a:rPr>
              <a:t> </a:t>
            </a:r>
            <a:r>
              <a:rPr lang="en-US" b="1" dirty="0">
                <a:solidFill>
                  <a:srgbClr val="FF0000"/>
                </a:solidFill>
              </a:rPr>
              <a:t>Classes (Example)</a:t>
            </a:r>
            <a:r>
              <a:rPr lang="en-US" dirty="0"/>
              <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64</a:t>
            </a:fld>
            <a:endParaRPr lang="fr-FR"/>
          </a:p>
        </p:txBody>
      </p:sp>
      <p:pic>
        <p:nvPicPr>
          <p:cNvPr id="8" name="Image 7">
            <a:extLst>
              <a:ext uri="{FF2B5EF4-FFF2-40B4-BE49-F238E27FC236}">
                <a16:creationId xmlns:a16="http://schemas.microsoft.com/office/drawing/2014/main" xmlns="" id="{C11EEBBF-650E-4ED4-AF8F-63E868F9959B}"/>
              </a:ext>
            </a:extLst>
          </p:cNvPr>
          <p:cNvPicPr>
            <a:picLocks noChangeAspect="1"/>
          </p:cNvPicPr>
          <p:nvPr/>
        </p:nvPicPr>
        <p:blipFill>
          <a:blip r:embed="rId2"/>
          <a:stretch>
            <a:fillRect/>
          </a:stretch>
        </p:blipFill>
        <p:spPr>
          <a:xfrm>
            <a:off x="1409926" y="3008843"/>
            <a:ext cx="8867775" cy="2867025"/>
          </a:xfrm>
          <a:prstGeom prst="rect">
            <a:avLst/>
          </a:prstGeom>
        </p:spPr>
      </p:pic>
    </p:spTree>
    <p:extLst>
      <p:ext uri="{BB962C8B-B14F-4D97-AF65-F5344CB8AC3E}">
        <p14:creationId xmlns:p14="http://schemas.microsoft.com/office/powerpoint/2010/main" val="18868956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b="1" dirty="0">
                <a:solidFill>
                  <a:srgbClr val="FF0000"/>
                </a:solidFill>
              </a:rPr>
              <a:t>3-4) The </a:t>
            </a:r>
            <a:r>
              <a:rPr lang="en-US" b="1" i="1" dirty="0" err="1">
                <a:solidFill>
                  <a:srgbClr val="FF0000"/>
                </a:solidFill>
              </a:rPr>
              <a:t>BufferedReader</a:t>
            </a:r>
            <a:r>
              <a:rPr lang="en-US" b="1" i="1" dirty="0">
                <a:solidFill>
                  <a:srgbClr val="FF0000"/>
                </a:solidFill>
              </a:rPr>
              <a:t> </a:t>
            </a:r>
            <a:r>
              <a:rPr lang="en-US" b="1" dirty="0">
                <a:solidFill>
                  <a:srgbClr val="FF0000"/>
                </a:solidFill>
              </a:rPr>
              <a:t>and </a:t>
            </a:r>
            <a:r>
              <a:rPr lang="en-US" b="1" i="1" dirty="0" err="1">
                <a:solidFill>
                  <a:srgbClr val="FF0000"/>
                </a:solidFill>
              </a:rPr>
              <a:t>BufferedWriter</a:t>
            </a:r>
            <a:r>
              <a:rPr lang="en-US" b="1" i="1" dirty="0">
                <a:solidFill>
                  <a:srgbClr val="FF0000"/>
                </a:solidFill>
              </a:rPr>
              <a:t> </a:t>
            </a:r>
            <a:r>
              <a:rPr lang="en-US" b="1" dirty="0">
                <a:solidFill>
                  <a:srgbClr val="FF0000"/>
                </a:solidFill>
              </a:rPr>
              <a:t>Classes (Example)</a:t>
            </a:r>
            <a:r>
              <a:rPr lang="en-US" dirty="0"/>
              <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65</a:t>
            </a:fld>
            <a:endParaRPr lang="fr-FR"/>
          </a:p>
        </p:txBody>
      </p:sp>
      <p:pic>
        <p:nvPicPr>
          <p:cNvPr id="7" name="Image 6">
            <a:extLst>
              <a:ext uri="{FF2B5EF4-FFF2-40B4-BE49-F238E27FC236}">
                <a16:creationId xmlns:a16="http://schemas.microsoft.com/office/drawing/2014/main" xmlns="" id="{3B0C61CC-2578-42AC-811F-5724E7CA2799}"/>
              </a:ext>
            </a:extLst>
          </p:cNvPr>
          <p:cNvPicPr>
            <a:picLocks noChangeAspect="1"/>
          </p:cNvPicPr>
          <p:nvPr/>
        </p:nvPicPr>
        <p:blipFill>
          <a:blip r:embed="rId2"/>
          <a:stretch>
            <a:fillRect/>
          </a:stretch>
        </p:blipFill>
        <p:spPr>
          <a:xfrm>
            <a:off x="1903998" y="3314198"/>
            <a:ext cx="7734300" cy="2419350"/>
          </a:xfrm>
          <a:prstGeom prst="rect">
            <a:avLst/>
          </a:prstGeom>
        </p:spPr>
      </p:pic>
    </p:spTree>
    <p:extLst>
      <p:ext uri="{BB962C8B-B14F-4D97-AF65-F5344CB8AC3E}">
        <p14:creationId xmlns:p14="http://schemas.microsoft.com/office/powerpoint/2010/main" val="16189887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b="1" dirty="0">
                <a:solidFill>
                  <a:srgbClr val="FF0000"/>
                </a:solidFill>
              </a:rPr>
              <a:t>3-4) The </a:t>
            </a:r>
            <a:r>
              <a:rPr lang="en-US" b="1" i="1" dirty="0" err="1">
                <a:solidFill>
                  <a:srgbClr val="FF0000"/>
                </a:solidFill>
              </a:rPr>
              <a:t>BufferedReader</a:t>
            </a:r>
            <a:r>
              <a:rPr lang="en-US" b="1" i="1" dirty="0">
                <a:solidFill>
                  <a:srgbClr val="FF0000"/>
                </a:solidFill>
              </a:rPr>
              <a:t> </a:t>
            </a:r>
            <a:r>
              <a:rPr lang="en-US" b="1" dirty="0">
                <a:solidFill>
                  <a:srgbClr val="FF0000"/>
                </a:solidFill>
              </a:rPr>
              <a:t>and </a:t>
            </a:r>
            <a:r>
              <a:rPr lang="en-US" b="1" i="1" dirty="0" err="1">
                <a:solidFill>
                  <a:srgbClr val="FF0000"/>
                </a:solidFill>
              </a:rPr>
              <a:t>BufferedWriter</a:t>
            </a:r>
            <a:r>
              <a:rPr lang="en-US" b="1" i="1" dirty="0">
                <a:solidFill>
                  <a:srgbClr val="FF0000"/>
                </a:solidFill>
              </a:rPr>
              <a:t> </a:t>
            </a:r>
            <a:r>
              <a:rPr lang="en-US" b="1" dirty="0">
                <a:solidFill>
                  <a:srgbClr val="FF0000"/>
                </a:solidFill>
              </a:rPr>
              <a:t>Classes (Example)</a:t>
            </a:r>
            <a:r>
              <a:rPr lang="en-US" dirty="0"/>
              <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66</a:t>
            </a:fld>
            <a:endParaRPr lang="fr-FR"/>
          </a:p>
        </p:txBody>
      </p:sp>
      <p:pic>
        <p:nvPicPr>
          <p:cNvPr id="8" name="Image 7">
            <a:extLst>
              <a:ext uri="{FF2B5EF4-FFF2-40B4-BE49-F238E27FC236}">
                <a16:creationId xmlns:a16="http://schemas.microsoft.com/office/drawing/2014/main" xmlns="" id="{6A615F54-D51A-4563-AB9D-81EC4C01089E}"/>
              </a:ext>
            </a:extLst>
          </p:cNvPr>
          <p:cNvPicPr>
            <a:picLocks noChangeAspect="1"/>
          </p:cNvPicPr>
          <p:nvPr/>
        </p:nvPicPr>
        <p:blipFill>
          <a:blip r:embed="rId2"/>
          <a:stretch>
            <a:fillRect/>
          </a:stretch>
        </p:blipFill>
        <p:spPr>
          <a:xfrm>
            <a:off x="2762249" y="3332998"/>
            <a:ext cx="6667500" cy="2333625"/>
          </a:xfrm>
          <a:prstGeom prst="rect">
            <a:avLst/>
          </a:prstGeom>
        </p:spPr>
      </p:pic>
    </p:spTree>
    <p:extLst>
      <p:ext uri="{BB962C8B-B14F-4D97-AF65-F5344CB8AC3E}">
        <p14:creationId xmlns:p14="http://schemas.microsoft.com/office/powerpoint/2010/main" val="42639884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dirty="0"/>
              <a:t>Review Questions(1)</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67</a:t>
            </a:fld>
            <a:endParaRPr lang="fr-FR"/>
          </a:p>
        </p:txBody>
      </p:sp>
      <p:pic>
        <p:nvPicPr>
          <p:cNvPr id="7" name="Image 6">
            <a:extLst>
              <a:ext uri="{FF2B5EF4-FFF2-40B4-BE49-F238E27FC236}">
                <a16:creationId xmlns:a16="http://schemas.microsoft.com/office/drawing/2014/main" xmlns="" id="{CE2556BB-FBD8-42C7-AF2F-F4A9FCDA18DF}"/>
              </a:ext>
            </a:extLst>
          </p:cNvPr>
          <p:cNvPicPr>
            <a:picLocks noChangeAspect="1"/>
          </p:cNvPicPr>
          <p:nvPr/>
        </p:nvPicPr>
        <p:blipFill>
          <a:blip r:embed="rId3"/>
          <a:stretch>
            <a:fillRect/>
          </a:stretch>
        </p:blipFill>
        <p:spPr>
          <a:xfrm>
            <a:off x="1630028" y="3105484"/>
            <a:ext cx="6661136" cy="2392947"/>
          </a:xfrm>
          <a:prstGeom prst="rect">
            <a:avLst/>
          </a:prstGeom>
        </p:spPr>
      </p:pic>
      <p:sp>
        <p:nvSpPr>
          <p:cNvPr id="9" name="ZoneTexte 8">
            <a:extLst>
              <a:ext uri="{FF2B5EF4-FFF2-40B4-BE49-F238E27FC236}">
                <a16:creationId xmlns:a16="http://schemas.microsoft.com/office/drawing/2014/main" xmlns="" id="{EB62152A-4DA0-459B-96EE-3C12ACAE1B10}"/>
              </a:ext>
            </a:extLst>
          </p:cNvPr>
          <p:cNvSpPr txBox="1"/>
          <p:nvPr/>
        </p:nvSpPr>
        <p:spPr>
          <a:xfrm>
            <a:off x="3896953" y="3660676"/>
            <a:ext cx="8153771" cy="2308324"/>
          </a:xfrm>
          <a:prstGeom prst="rect">
            <a:avLst/>
          </a:prstGeom>
          <a:solidFill>
            <a:schemeClr val="bg1"/>
          </a:solidFill>
        </p:spPr>
        <p:txBody>
          <a:bodyPr wrap="none" rtlCol="0">
            <a:spAutoFit/>
          </a:bodyPr>
          <a:lstStyle/>
          <a:p>
            <a:r>
              <a:rPr lang="en-US" dirty="0"/>
              <a:t>C, E, G. To move a file using </a:t>
            </a:r>
            <a:r>
              <a:rPr lang="en-US" dirty="0" err="1"/>
              <a:t>java.io.File</a:t>
            </a:r>
            <a:r>
              <a:rPr lang="en-US" dirty="0"/>
              <a:t>, you should use the </a:t>
            </a:r>
            <a:r>
              <a:rPr lang="en-US" dirty="0" err="1"/>
              <a:t>renameTo</a:t>
            </a:r>
            <a:r>
              <a:rPr lang="en-US" dirty="0"/>
              <a:t>() method, since</a:t>
            </a:r>
            <a:br>
              <a:rPr lang="en-US" dirty="0"/>
            </a:br>
            <a:r>
              <a:rPr lang="en-US" dirty="0"/>
              <a:t>there are no move() or mv() methods. Therefore, E is correct, and A and D are incorrect.</a:t>
            </a:r>
            <a:br>
              <a:rPr lang="en-US" dirty="0"/>
            </a:br>
            <a:r>
              <a:rPr lang="en-US" dirty="0"/>
              <a:t>To create a directory or chain of directories using </a:t>
            </a:r>
            <a:r>
              <a:rPr lang="en-US" dirty="0" err="1"/>
              <a:t>java.io.File</a:t>
            </a:r>
            <a:r>
              <a:rPr lang="en-US" dirty="0"/>
              <a:t>, you should use </a:t>
            </a:r>
            <a:r>
              <a:rPr lang="en-US" dirty="0" err="1"/>
              <a:t>mkdir</a:t>
            </a:r>
            <a:r>
              <a:rPr lang="en-US" dirty="0"/>
              <a:t>()</a:t>
            </a:r>
            <a:br>
              <a:rPr lang="en-US" dirty="0"/>
            </a:br>
            <a:r>
              <a:rPr lang="en-US" dirty="0"/>
              <a:t>or </a:t>
            </a:r>
            <a:r>
              <a:rPr lang="en-US" dirty="0" err="1"/>
              <a:t>mkdirs</a:t>
            </a:r>
            <a:r>
              <a:rPr lang="en-US" dirty="0"/>
              <a:t>(), respectively, because there is no </a:t>
            </a:r>
            <a:r>
              <a:rPr lang="en-US" dirty="0" err="1"/>
              <a:t>createDirectory</a:t>
            </a:r>
            <a:r>
              <a:rPr lang="en-US" dirty="0"/>
              <a:t>() method. Therefore,</a:t>
            </a:r>
            <a:br>
              <a:rPr lang="en-US" dirty="0"/>
            </a:br>
            <a:r>
              <a:rPr lang="en-US" dirty="0"/>
              <a:t>C and G are correct, and B is incorrect. Finally, there is no copy() method in the java.</a:t>
            </a:r>
            <a:br>
              <a:rPr lang="en-US" dirty="0"/>
            </a:br>
            <a:r>
              <a:rPr lang="en-US" dirty="0" err="1"/>
              <a:t>io.File</a:t>
            </a:r>
            <a:r>
              <a:rPr lang="en-US" dirty="0"/>
              <a:t> class, so F is incorrect. Copying a file with java.io would require reading the</a:t>
            </a:r>
            <a:br>
              <a:rPr lang="en-US" dirty="0"/>
            </a:br>
            <a:r>
              <a:rPr lang="en-US" dirty="0"/>
              <a:t>contents using a stream </a:t>
            </a:r>
            <a:br>
              <a:rPr lang="en-US" dirty="0"/>
            </a:br>
            <a:endParaRPr lang="fr-FR" dirty="0"/>
          </a:p>
        </p:txBody>
      </p:sp>
    </p:spTree>
    <p:extLst>
      <p:ext uri="{BB962C8B-B14F-4D97-AF65-F5344CB8AC3E}">
        <p14:creationId xmlns:p14="http://schemas.microsoft.com/office/powerpoint/2010/main" val="51835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dirty="0"/>
              <a:t>Review Questions(2)</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68</a:t>
            </a:fld>
            <a:endParaRPr lang="fr-FR"/>
          </a:p>
        </p:txBody>
      </p:sp>
      <p:pic>
        <p:nvPicPr>
          <p:cNvPr id="8" name="Image 7">
            <a:extLst>
              <a:ext uri="{FF2B5EF4-FFF2-40B4-BE49-F238E27FC236}">
                <a16:creationId xmlns:a16="http://schemas.microsoft.com/office/drawing/2014/main" xmlns="" id="{45DC108B-EF99-45A0-B510-35AF48045C27}"/>
              </a:ext>
            </a:extLst>
          </p:cNvPr>
          <p:cNvPicPr>
            <a:picLocks noChangeAspect="1"/>
          </p:cNvPicPr>
          <p:nvPr/>
        </p:nvPicPr>
        <p:blipFill>
          <a:blip r:embed="rId3"/>
          <a:stretch>
            <a:fillRect/>
          </a:stretch>
        </p:blipFill>
        <p:spPr>
          <a:xfrm>
            <a:off x="1881301" y="3220703"/>
            <a:ext cx="5676900" cy="1114425"/>
          </a:xfrm>
          <a:prstGeom prst="rect">
            <a:avLst/>
          </a:prstGeom>
        </p:spPr>
      </p:pic>
      <p:pic>
        <p:nvPicPr>
          <p:cNvPr id="9" name="Image 8">
            <a:extLst>
              <a:ext uri="{FF2B5EF4-FFF2-40B4-BE49-F238E27FC236}">
                <a16:creationId xmlns:a16="http://schemas.microsoft.com/office/drawing/2014/main" xmlns="" id="{FC0B127A-DDAF-48CE-BE82-97BECB6A248D}"/>
              </a:ext>
            </a:extLst>
          </p:cNvPr>
          <p:cNvPicPr>
            <a:picLocks noChangeAspect="1"/>
          </p:cNvPicPr>
          <p:nvPr/>
        </p:nvPicPr>
        <p:blipFill>
          <a:blip r:embed="rId4"/>
          <a:stretch>
            <a:fillRect/>
          </a:stretch>
        </p:blipFill>
        <p:spPr>
          <a:xfrm>
            <a:off x="1881301" y="4335128"/>
            <a:ext cx="2524125" cy="428625"/>
          </a:xfrm>
          <a:prstGeom prst="rect">
            <a:avLst/>
          </a:prstGeom>
        </p:spPr>
      </p:pic>
      <p:sp>
        <p:nvSpPr>
          <p:cNvPr id="10" name="ZoneTexte 9">
            <a:extLst>
              <a:ext uri="{FF2B5EF4-FFF2-40B4-BE49-F238E27FC236}">
                <a16:creationId xmlns:a16="http://schemas.microsoft.com/office/drawing/2014/main" xmlns="" id="{EC268100-F0F8-44BD-AFCD-2CE89B2EE4A3}"/>
              </a:ext>
            </a:extLst>
          </p:cNvPr>
          <p:cNvSpPr txBox="1"/>
          <p:nvPr/>
        </p:nvSpPr>
        <p:spPr>
          <a:xfrm>
            <a:off x="2871836" y="4945720"/>
            <a:ext cx="8024761" cy="1200329"/>
          </a:xfrm>
          <a:prstGeom prst="rect">
            <a:avLst/>
          </a:prstGeom>
          <a:solidFill>
            <a:schemeClr val="bg1"/>
          </a:solidFill>
        </p:spPr>
        <p:txBody>
          <a:bodyPr wrap="none" rtlCol="0">
            <a:spAutoFit/>
          </a:bodyPr>
          <a:lstStyle/>
          <a:p>
            <a:r>
              <a:rPr lang="en-US" dirty="0"/>
              <a:t>B, C. Option B is correct because Java requires a backslash to be escaped with another</a:t>
            </a:r>
            <a:br>
              <a:rPr lang="en-US" dirty="0"/>
            </a:br>
            <a:r>
              <a:rPr lang="en-US" dirty="0"/>
              <a:t>backslash. Option C is also correct because Java will convert the slashes to the right one</a:t>
            </a:r>
            <a:br>
              <a:rPr lang="en-US" dirty="0"/>
            </a:br>
            <a:r>
              <a:rPr lang="en-US" dirty="0"/>
              <a:t>when working with paths. </a:t>
            </a:r>
            <a:br>
              <a:rPr lang="en-US" dirty="0"/>
            </a:br>
            <a:endParaRPr lang="fr-FR" dirty="0"/>
          </a:p>
        </p:txBody>
      </p:sp>
    </p:spTree>
    <p:extLst>
      <p:ext uri="{BB962C8B-B14F-4D97-AF65-F5344CB8AC3E}">
        <p14:creationId xmlns:p14="http://schemas.microsoft.com/office/powerpoint/2010/main" val="272682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dirty="0"/>
              <a:t>Review Questions(3)</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69</a:t>
            </a:fld>
            <a:endParaRPr lang="fr-FR"/>
          </a:p>
        </p:txBody>
      </p:sp>
      <p:pic>
        <p:nvPicPr>
          <p:cNvPr id="7" name="Image 6">
            <a:extLst>
              <a:ext uri="{FF2B5EF4-FFF2-40B4-BE49-F238E27FC236}">
                <a16:creationId xmlns:a16="http://schemas.microsoft.com/office/drawing/2014/main" xmlns="" id="{30041622-B74B-49A8-93CD-9F44206E53C4}"/>
              </a:ext>
            </a:extLst>
          </p:cNvPr>
          <p:cNvPicPr>
            <a:picLocks noChangeAspect="1"/>
          </p:cNvPicPr>
          <p:nvPr/>
        </p:nvPicPr>
        <p:blipFill>
          <a:blip r:embed="rId3"/>
          <a:stretch>
            <a:fillRect/>
          </a:stretch>
        </p:blipFill>
        <p:spPr>
          <a:xfrm>
            <a:off x="1918035" y="3134893"/>
            <a:ext cx="5744318" cy="1870243"/>
          </a:xfrm>
          <a:prstGeom prst="rect">
            <a:avLst/>
          </a:prstGeom>
        </p:spPr>
      </p:pic>
      <p:sp>
        <p:nvSpPr>
          <p:cNvPr id="10" name="ZoneTexte 9">
            <a:extLst>
              <a:ext uri="{FF2B5EF4-FFF2-40B4-BE49-F238E27FC236}">
                <a16:creationId xmlns:a16="http://schemas.microsoft.com/office/drawing/2014/main" xmlns="" id="{D152DAAC-669B-4139-9C23-9ACBF5FB255C}"/>
              </a:ext>
            </a:extLst>
          </p:cNvPr>
          <p:cNvSpPr txBox="1"/>
          <p:nvPr/>
        </p:nvSpPr>
        <p:spPr>
          <a:xfrm>
            <a:off x="1120941" y="5185370"/>
            <a:ext cx="9950116" cy="923330"/>
          </a:xfrm>
          <a:prstGeom prst="rect">
            <a:avLst/>
          </a:prstGeom>
          <a:solidFill>
            <a:schemeClr val="bg1"/>
          </a:solidFill>
        </p:spPr>
        <p:txBody>
          <a:bodyPr wrap="square" rtlCol="0">
            <a:spAutoFit/>
          </a:bodyPr>
          <a:lstStyle/>
          <a:p>
            <a:r>
              <a:rPr lang="en-US" dirty="0"/>
              <a:t>E. </a:t>
            </a:r>
            <a:r>
              <a:rPr lang="en-US" dirty="0" err="1"/>
              <a:t>PrintWriter</a:t>
            </a:r>
            <a:r>
              <a:rPr lang="en-US" dirty="0"/>
              <a:t> is the only Writer class that you need to know that doesn’t have a complementary Reader class, so E is correct. </a:t>
            </a:r>
            <a:br>
              <a:rPr lang="en-US" dirty="0"/>
            </a:br>
            <a:endParaRPr lang="fr-FR" dirty="0"/>
          </a:p>
        </p:txBody>
      </p:sp>
    </p:spTree>
    <p:extLst>
      <p:ext uri="{BB962C8B-B14F-4D97-AF65-F5344CB8AC3E}">
        <p14:creationId xmlns:p14="http://schemas.microsoft.com/office/powerpoint/2010/main" val="6119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1.2 ) </a:t>
            </a:r>
            <a:r>
              <a:rPr lang="fr-FR" b="1" dirty="0" err="1">
                <a:solidFill>
                  <a:srgbClr val="FF0000"/>
                </a:solidFill>
              </a:rPr>
              <a:t>Introducing</a:t>
            </a:r>
            <a:r>
              <a:rPr lang="fr-FR" b="1" dirty="0">
                <a:solidFill>
                  <a:srgbClr val="FF0000"/>
                </a:solidFill>
              </a:rPr>
              <a:t> the File Class</a:t>
            </a:r>
            <a:r>
              <a:rPr lang="fr-FR" dirty="0">
                <a:solidFill>
                  <a:srgbClr val="FF0000"/>
                </a:solidFill>
              </a:rPr>
              <a:t> </a:t>
            </a:r>
            <a:endParaRPr lang="fr-FR" dirty="0"/>
          </a:p>
          <a:p>
            <a:r>
              <a:rPr lang="en-US" dirty="0"/>
              <a:t>The first class that we will discuss is one of the most commonly used in the java.io API, the </a:t>
            </a:r>
            <a:r>
              <a:rPr lang="en-US" b="1" dirty="0" err="1">
                <a:solidFill>
                  <a:srgbClr val="FF0000"/>
                </a:solidFill>
              </a:rPr>
              <a:t>java.io.File</a:t>
            </a:r>
            <a:r>
              <a:rPr lang="en-US" b="1" dirty="0">
                <a:solidFill>
                  <a:srgbClr val="FF0000"/>
                </a:solidFill>
              </a:rPr>
              <a:t> </a:t>
            </a:r>
            <a:r>
              <a:rPr lang="en-US" dirty="0"/>
              <a:t>class, or </a:t>
            </a:r>
            <a:r>
              <a:rPr lang="en-US" b="1" dirty="0">
                <a:solidFill>
                  <a:srgbClr val="FF0000"/>
                </a:solidFill>
              </a:rPr>
              <a:t>File</a:t>
            </a:r>
            <a:r>
              <a:rPr lang="en-US" dirty="0"/>
              <a:t> class for short. The </a:t>
            </a:r>
            <a:r>
              <a:rPr lang="en-US" b="1" dirty="0"/>
              <a:t>File class is used a) to read information about existing files and directories, b) list the contents of a directory, and c)create/delete files and directories. </a:t>
            </a:r>
          </a:p>
          <a:p>
            <a:r>
              <a:rPr lang="en-US" dirty="0"/>
              <a:t>An instance of a File class represents </a:t>
            </a:r>
            <a:r>
              <a:rPr lang="en-US" b="1" dirty="0">
                <a:solidFill>
                  <a:srgbClr val="0070C0"/>
                </a:solidFill>
              </a:rPr>
              <a:t>the pathname of a particular file or directory </a:t>
            </a:r>
            <a:r>
              <a:rPr lang="en-US" dirty="0"/>
              <a:t>on</a:t>
            </a:r>
            <a:br>
              <a:rPr lang="en-US" dirty="0"/>
            </a:br>
            <a:r>
              <a:rPr lang="en-US" dirty="0"/>
              <a:t>the file system. </a:t>
            </a:r>
            <a:r>
              <a:rPr lang="en-US" b="1" dirty="0">
                <a:solidFill>
                  <a:srgbClr val="FF0000"/>
                </a:solidFill>
              </a:rPr>
              <a:t>The File class cannot read or write data within a file</a:t>
            </a:r>
            <a:r>
              <a:rPr lang="en-US" dirty="0"/>
              <a:t>, </a:t>
            </a:r>
            <a:r>
              <a:rPr lang="en-US" b="1" i="1" dirty="0"/>
              <a:t>although it can be passed as a reference to many stream classes to read or write data</a:t>
            </a:r>
            <a:r>
              <a:rPr lang="en-US" dirty="0"/>
              <a:t>, as you shall see in the next section. </a:t>
            </a:r>
            <a:r>
              <a:rPr lang="en-US" b="1" i="1" dirty="0">
                <a:solidFill>
                  <a:srgbClr val="0070C0"/>
                </a:solidFill>
              </a:rPr>
              <a:t>One common mistake new Java developers make is forgetting that the File class can be used to represent </a:t>
            </a:r>
            <a:r>
              <a:rPr lang="en-US" b="1" i="1" u="sng" dirty="0">
                <a:solidFill>
                  <a:srgbClr val="0070C0"/>
                </a:solidFill>
              </a:rPr>
              <a:t>directories</a:t>
            </a:r>
            <a:r>
              <a:rPr lang="en-US" b="1" i="1" dirty="0">
                <a:solidFill>
                  <a:srgbClr val="0070C0"/>
                </a:solidFill>
              </a:rPr>
              <a:t> as well as </a:t>
            </a:r>
            <a:r>
              <a:rPr lang="en-US" b="1" i="1" u="sng" dirty="0">
                <a:solidFill>
                  <a:srgbClr val="0070C0"/>
                </a:solidFill>
              </a:rPr>
              <a:t>files</a:t>
            </a:r>
            <a:r>
              <a:rPr lang="en-US" b="1" i="1" dirty="0">
                <a:solidFill>
                  <a:srgbClr val="0070C0"/>
                </a:solidFill>
              </a:rPr>
              <a:t>. </a:t>
            </a:r>
            <a:endParaRPr lang="en-US" b="1" dirty="0">
              <a:solidFill>
                <a:srgbClr val="FF0000"/>
              </a:solidFill>
            </a:endParaRPr>
          </a:p>
        </p:txBody>
      </p:sp>
      <p:sp>
        <p:nvSpPr>
          <p:cNvPr id="4" name="Rectangle 1">
            <a:extLst>
              <a:ext uri="{FF2B5EF4-FFF2-40B4-BE49-F238E27FC236}">
                <a16:creationId xmlns:a16="http://schemas.microsoft.com/office/drawing/2014/main" xmlns="" id="{51717485-D202-4123-A76D-447B2CD4AE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a:ln>
                  <a:noFill/>
                </a:ln>
                <a:solidFill>
                  <a:srgbClr val="242021"/>
                </a:solidFill>
                <a:effectLst/>
                <a:latin typeface="UniversLTStd-Bold"/>
              </a:rPr>
              <a:t>Conceptualizing the File System</a:t>
            </a:r>
            <a:r>
              <a:rPr kumimoji="0" lang="fr-FR" altLang="fr-FR" sz="1100" b="0" i="0" u="none" strike="noStrike" cap="none" normalizeH="0" baseline="0">
                <a:ln>
                  <a:noFill/>
                </a:ln>
                <a:solidFill>
                  <a:schemeClr val="tx1"/>
                </a:solidFill>
                <a:effectLst/>
              </a:rPr>
              <a:t> </a:t>
            </a: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Espace réservé de la date 4">
            <a:extLst>
              <a:ext uri="{FF2B5EF4-FFF2-40B4-BE49-F238E27FC236}">
                <a16:creationId xmlns:a16="http://schemas.microsoft.com/office/drawing/2014/main" xmlns="" id="{70F7C4AC-70FA-4DDE-89EC-027CF42186AB}"/>
              </a:ext>
            </a:extLst>
          </p:cNvPr>
          <p:cNvSpPr>
            <a:spLocks noGrp="1"/>
          </p:cNvSpPr>
          <p:nvPr>
            <p:ph type="dt" sz="half" idx="10"/>
          </p:nvPr>
        </p:nvSpPr>
        <p:spPr/>
        <p:txBody>
          <a:bodyPr/>
          <a:lstStyle/>
          <a:p>
            <a:fld id="{746A86D7-F9B2-42CD-A809-8A9FA3911181}" type="datetime1">
              <a:rPr lang="fr-FR" smtClean="0"/>
              <a:t>29/06/2023</a:t>
            </a:fld>
            <a:endParaRPr lang="fr-FR"/>
          </a:p>
        </p:txBody>
      </p:sp>
      <p:sp>
        <p:nvSpPr>
          <p:cNvPr id="6" name="Espace réservé du pied de page 5">
            <a:extLst>
              <a:ext uri="{FF2B5EF4-FFF2-40B4-BE49-F238E27FC236}">
                <a16:creationId xmlns:a16="http://schemas.microsoft.com/office/drawing/2014/main" xmlns="" id="{028DF482-7F7A-40F7-8415-77F430DABA4A}"/>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1F2B5A5D-A7EE-449F-B670-CAB42960263F}"/>
              </a:ext>
            </a:extLst>
          </p:cNvPr>
          <p:cNvSpPr>
            <a:spLocks noGrp="1"/>
          </p:cNvSpPr>
          <p:nvPr>
            <p:ph type="sldNum" sz="quarter" idx="12"/>
          </p:nvPr>
        </p:nvSpPr>
        <p:spPr/>
        <p:txBody>
          <a:bodyPr/>
          <a:lstStyle/>
          <a:p>
            <a:fld id="{4A5BDE94-4727-4585-B07D-29C32A2ADF6D}" type="slidenum">
              <a:rPr lang="fr-FR" smtClean="0"/>
              <a:t>7</a:t>
            </a:fld>
            <a:endParaRPr lang="fr-FR"/>
          </a:p>
        </p:txBody>
      </p:sp>
    </p:spTree>
    <p:extLst>
      <p:ext uri="{BB962C8B-B14F-4D97-AF65-F5344CB8AC3E}">
        <p14:creationId xmlns:p14="http://schemas.microsoft.com/office/powerpoint/2010/main" val="21436156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dirty="0"/>
              <a:t>Review Questions(4)</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70</a:t>
            </a:fld>
            <a:endParaRPr lang="fr-FR"/>
          </a:p>
        </p:txBody>
      </p:sp>
      <p:pic>
        <p:nvPicPr>
          <p:cNvPr id="8" name="Image 7">
            <a:extLst>
              <a:ext uri="{FF2B5EF4-FFF2-40B4-BE49-F238E27FC236}">
                <a16:creationId xmlns:a16="http://schemas.microsoft.com/office/drawing/2014/main" xmlns="" id="{8F36703F-FED9-4FC8-85D1-A9FB37F6AF53}"/>
              </a:ext>
            </a:extLst>
          </p:cNvPr>
          <p:cNvPicPr>
            <a:picLocks noChangeAspect="1"/>
          </p:cNvPicPr>
          <p:nvPr/>
        </p:nvPicPr>
        <p:blipFill>
          <a:blip r:embed="rId3"/>
          <a:stretch>
            <a:fillRect/>
          </a:stretch>
        </p:blipFill>
        <p:spPr>
          <a:xfrm>
            <a:off x="1040731" y="3083984"/>
            <a:ext cx="5562600" cy="2838450"/>
          </a:xfrm>
          <a:prstGeom prst="rect">
            <a:avLst/>
          </a:prstGeom>
        </p:spPr>
      </p:pic>
      <p:sp>
        <p:nvSpPr>
          <p:cNvPr id="9" name="ZoneTexte 8">
            <a:extLst>
              <a:ext uri="{FF2B5EF4-FFF2-40B4-BE49-F238E27FC236}">
                <a16:creationId xmlns:a16="http://schemas.microsoft.com/office/drawing/2014/main" xmlns="" id="{F4A48DBF-382E-4E3C-9199-BBEE04A6DFF5}"/>
              </a:ext>
            </a:extLst>
          </p:cNvPr>
          <p:cNvSpPr txBox="1"/>
          <p:nvPr/>
        </p:nvSpPr>
        <p:spPr>
          <a:xfrm>
            <a:off x="1040731" y="1194192"/>
            <a:ext cx="9761840" cy="1754326"/>
          </a:xfrm>
          <a:prstGeom prst="rect">
            <a:avLst/>
          </a:prstGeom>
          <a:solidFill>
            <a:schemeClr val="bg1"/>
          </a:solidFill>
        </p:spPr>
        <p:txBody>
          <a:bodyPr wrap="none" rtlCol="0">
            <a:spAutoFit/>
          </a:bodyPr>
          <a:lstStyle/>
          <a:p>
            <a:pPr marL="342900" indent="-342900">
              <a:buAutoNum type="alphaUcPeriod"/>
            </a:pPr>
            <a:r>
              <a:rPr lang="en-US" dirty="0"/>
              <a:t>This code compiles and runs without issue, so C and E are incorrect. </a:t>
            </a:r>
          </a:p>
          <a:p>
            <a:r>
              <a:rPr lang="en-US" dirty="0"/>
              <a:t>It uses a try-</a:t>
            </a:r>
            <a:r>
              <a:rPr lang="en-US" dirty="0" err="1"/>
              <a:t>withresource</a:t>
            </a:r>
            <a:r>
              <a:rPr lang="en-US" dirty="0"/>
              <a:t> block to open the </a:t>
            </a:r>
            <a:r>
              <a:rPr lang="en-US" dirty="0" err="1"/>
              <a:t>FileReader</a:t>
            </a:r>
            <a:r>
              <a:rPr lang="en-US" dirty="0"/>
              <a:t> and </a:t>
            </a:r>
            <a:r>
              <a:rPr lang="en-US" dirty="0" err="1"/>
              <a:t>BufferedReader</a:t>
            </a:r>
            <a:r>
              <a:rPr lang="en-US" dirty="0"/>
              <a:t> objects. </a:t>
            </a:r>
          </a:p>
          <a:p>
            <a:r>
              <a:rPr lang="en-US" dirty="0"/>
              <a:t>Therefore, both get closed automatically, and D is incorrect. The body of the try block reads in the first line</a:t>
            </a:r>
            <a:br>
              <a:rPr lang="en-US" dirty="0"/>
            </a:br>
            <a:r>
              <a:rPr lang="en-US" dirty="0"/>
              <a:t>of the file and outputs it to the user. Therefore, A is correct. Since the rest of the file is not</a:t>
            </a:r>
            <a:br>
              <a:rPr lang="en-US" dirty="0"/>
            </a:br>
            <a:r>
              <a:rPr lang="en-US" dirty="0"/>
              <a:t>read, B is incorrect. </a:t>
            </a:r>
            <a:br>
              <a:rPr lang="en-US" dirty="0"/>
            </a:br>
            <a:endParaRPr lang="fr-FR" dirty="0"/>
          </a:p>
        </p:txBody>
      </p:sp>
    </p:spTree>
    <p:extLst>
      <p:ext uri="{BB962C8B-B14F-4D97-AF65-F5344CB8AC3E}">
        <p14:creationId xmlns:p14="http://schemas.microsoft.com/office/powerpoint/2010/main" val="194211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dirty="0"/>
              <a:t>Review Questions(5)</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71</a:t>
            </a:fld>
            <a:endParaRPr lang="fr-FR"/>
          </a:p>
        </p:txBody>
      </p:sp>
      <p:pic>
        <p:nvPicPr>
          <p:cNvPr id="7" name="Image 6">
            <a:extLst>
              <a:ext uri="{FF2B5EF4-FFF2-40B4-BE49-F238E27FC236}">
                <a16:creationId xmlns:a16="http://schemas.microsoft.com/office/drawing/2014/main" xmlns="" id="{4DC39138-0942-41A3-9D69-7DDAB2A64927}"/>
              </a:ext>
            </a:extLst>
          </p:cNvPr>
          <p:cNvPicPr>
            <a:picLocks noChangeAspect="1"/>
          </p:cNvPicPr>
          <p:nvPr/>
        </p:nvPicPr>
        <p:blipFill>
          <a:blip r:embed="rId3"/>
          <a:stretch>
            <a:fillRect/>
          </a:stretch>
        </p:blipFill>
        <p:spPr>
          <a:xfrm>
            <a:off x="1093370" y="3429000"/>
            <a:ext cx="5505450" cy="2247900"/>
          </a:xfrm>
          <a:prstGeom prst="rect">
            <a:avLst/>
          </a:prstGeom>
        </p:spPr>
      </p:pic>
      <p:sp>
        <p:nvSpPr>
          <p:cNvPr id="9" name="ZoneTexte 8">
            <a:extLst>
              <a:ext uri="{FF2B5EF4-FFF2-40B4-BE49-F238E27FC236}">
                <a16:creationId xmlns:a16="http://schemas.microsoft.com/office/drawing/2014/main" xmlns="" id="{DCA31D23-C76E-4207-B1E0-97A28DBBEDFB}"/>
              </a:ext>
            </a:extLst>
          </p:cNvPr>
          <p:cNvSpPr txBox="1"/>
          <p:nvPr/>
        </p:nvSpPr>
        <p:spPr>
          <a:xfrm>
            <a:off x="6598820" y="2285999"/>
            <a:ext cx="5055667" cy="3970318"/>
          </a:xfrm>
          <a:prstGeom prst="rect">
            <a:avLst/>
          </a:prstGeom>
          <a:solidFill>
            <a:schemeClr val="bg1"/>
          </a:solidFill>
        </p:spPr>
        <p:txBody>
          <a:bodyPr wrap="square" rtlCol="0">
            <a:spAutoFit/>
          </a:bodyPr>
          <a:lstStyle/>
          <a:p>
            <a:r>
              <a:rPr lang="en-US" dirty="0"/>
              <a:t>A, D. The reference is for an </a:t>
            </a:r>
            <a:r>
              <a:rPr lang="en-US" dirty="0" err="1"/>
              <a:t>InputStream</a:t>
            </a:r>
            <a:r>
              <a:rPr lang="en-US" dirty="0"/>
              <a:t> object, so only a high-level input Stream class</a:t>
            </a:r>
            <a:br>
              <a:rPr lang="en-US" dirty="0"/>
            </a:br>
            <a:r>
              <a:rPr lang="en-US" dirty="0"/>
              <a:t>is permitted. B is incorrect because </a:t>
            </a:r>
            <a:r>
              <a:rPr lang="en-US" dirty="0" err="1"/>
              <a:t>FileInputStream</a:t>
            </a:r>
            <a:r>
              <a:rPr lang="en-US" dirty="0"/>
              <a:t> is a low-level stream that interacts</a:t>
            </a:r>
            <a:br>
              <a:rPr lang="en-US" dirty="0"/>
            </a:br>
            <a:r>
              <a:rPr lang="en-US" dirty="0"/>
              <a:t>directly with a file resource, not a stream resource. C and F are incorrect because you cannot use </a:t>
            </a:r>
            <a:r>
              <a:rPr lang="en-US" dirty="0" err="1"/>
              <a:t>BufferedReader</a:t>
            </a:r>
            <a:r>
              <a:rPr lang="en-US" dirty="0"/>
              <a:t>/</a:t>
            </a:r>
            <a:r>
              <a:rPr lang="en-US" dirty="0" err="1"/>
              <a:t>BufferedWriter</a:t>
            </a:r>
            <a:r>
              <a:rPr lang="en-US" dirty="0"/>
              <a:t> directly on a stream. E is incorrect because</a:t>
            </a:r>
            <a:br>
              <a:rPr lang="en-US" dirty="0"/>
            </a:br>
            <a:r>
              <a:rPr lang="en-US" dirty="0"/>
              <a:t>the reference is to an </a:t>
            </a:r>
            <a:r>
              <a:rPr lang="en-US" dirty="0" err="1"/>
              <a:t>InputStream</a:t>
            </a:r>
            <a:r>
              <a:rPr lang="en-US" dirty="0"/>
              <a:t>, not an </a:t>
            </a:r>
            <a:r>
              <a:rPr lang="en-US" dirty="0" err="1"/>
              <a:t>OutputStream</a:t>
            </a:r>
            <a:r>
              <a:rPr lang="en-US" dirty="0"/>
              <a:t>. A and D are the only correct</a:t>
            </a:r>
            <a:br>
              <a:rPr lang="en-US" dirty="0"/>
            </a:br>
            <a:r>
              <a:rPr lang="en-US" dirty="0"/>
              <a:t>options. Note that a </a:t>
            </a:r>
            <a:r>
              <a:rPr lang="en-US" dirty="0" err="1"/>
              <a:t>BufferedInputStream</a:t>
            </a:r>
            <a:r>
              <a:rPr lang="en-US" dirty="0"/>
              <a:t> can be wrapped twice, since high-level streams</a:t>
            </a:r>
            <a:br>
              <a:rPr lang="en-US" dirty="0"/>
            </a:br>
            <a:r>
              <a:rPr lang="en-US" dirty="0"/>
              <a:t>can take other high-level streams. </a:t>
            </a:r>
            <a:br>
              <a:rPr lang="en-US" dirty="0"/>
            </a:br>
            <a:endParaRPr lang="fr-FR" dirty="0"/>
          </a:p>
        </p:txBody>
      </p:sp>
    </p:spTree>
    <p:extLst>
      <p:ext uri="{BB962C8B-B14F-4D97-AF65-F5344CB8AC3E}">
        <p14:creationId xmlns:p14="http://schemas.microsoft.com/office/powerpoint/2010/main" val="332066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dirty="0"/>
              <a:t>Review Questions(6)</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72</a:t>
            </a:fld>
            <a:endParaRPr lang="fr-FR"/>
          </a:p>
        </p:txBody>
      </p:sp>
      <p:pic>
        <p:nvPicPr>
          <p:cNvPr id="8" name="Image 7">
            <a:extLst>
              <a:ext uri="{FF2B5EF4-FFF2-40B4-BE49-F238E27FC236}">
                <a16:creationId xmlns:a16="http://schemas.microsoft.com/office/drawing/2014/main" xmlns="" id="{163D9540-6ED4-41F5-B988-061CAC17F30E}"/>
              </a:ext>
            </a:extLst>
          </p:cNvPr>
          <p:cNvPicPr>
            <a:picLocks noChangeAspect="1"/>
          </p:cNvPicPr>
          <p:nvPr/>
        </p:nvPicPr>
        <p:blipFill>
          <a:blip r:embed="rId3"/>
          <a:stretch>
            <a:fillRect/>
          </a:stretch>
        </p:blipFill>
        <p:spPr>
          <a:xfrm>
            <a:off x="1295401" y="3210426"/>
            <a:ext cx="5931980" cy="1999248"/>
          </a:xfrm>
          <a:prstGeom prst="rect">
            <a:avLst/>
          </a:prstGeom>
        </p:spPr>
      </p:pic>
      <p:sp>
        <p:nvSpPr>
          <p:cNvPr id="9" name="ZoneTexte 8">
            <a:extLst>
              <a:ext uri="{FF2B5EF4-FFF2-40B4-BE49-F238E27FC236}">
                <a16:creationId xmlns:a16="http://schemas.microsoft.com/office/drawing/2014/main" xmlns="" id="{9AA6B72D-D69D-46A5-A18E-9173400E8649}"/>
              </a:ext>
            </a:extLst>
          </p:cNvPr>
          <p:cNvSpPr txBox="1"/>
          <p:nvPr/>
        </p:nvSpPr>
        <p:spPr>
          <a:xfrm>
            <a:off x="5636389" y="4210050"/>
            <a:ext cx="5260208" cy="1200329"/>
          </a:xfrm>
          <a:prstGeom prst="rect">
            <a:avLst/>
          </a:prstGeom>
          <a:solidFill>
            <a:schemeClr val="bg1"/>
          </a:solidFill>
        </p:spPr>
        <p:txBody>
          <a:bodyPr wrap="square" rtlCol="0">
            <a:spAutoFit/>
          </a:bodyPr>
          <a:lstStyle/>
          <a:p>
            <a:r>
              <a:rPr lang="en-US" dirty="0"/>
              <a:t>D. The root directory is the top-level directory; therefore D is correct. The rest of the statements are invalid or incorrect. </a:t>
            </a:r>
            <a:br>
              <a:rPr lang="en-US" dirty="0"/>
            </a:br>
            <a:endParaRPr lang="fr-FR" dirty="0"/>
          </a:p>
        </p:txBody>
      </p:sp>
    </p:spTree>
    <p:extLst>
      <p:ext uri="{BB962C8B-B14F-4D97-AF65-F5344CB8AC3E}">
        <p14:creationId xmlns:p14="http://schemas.microsoft.com/office/powerpoint/2010/main" val="28051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dirty="0"/>
              <a:t>Review Questions(7)</a:t>
            </a:r>
            <a:br>
              <a:rPr lang="en-US" dirty="0"/>
            </a:br>
            <a:r>
              <a:rPr lang="en-US" dirty="0"/>
              <a:t/>
            </a:r>
            <a:br>
              <a:rPr lang="en-US" dirty="0"/>
            </a:br>
            <a:endParaRPr lang="en-US"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73</a:t>
            </a:fld>
            <a:endParaRPr lang="fr-FR"/>
          </a:p>
        </p:txBody>
      </p:sp>
      <p:pic>
        <p:nvPicPr>
          <p:cNvPr id="9" name="Image 8">
            <a:extLst>
              <a:ext uri="{FF2B5EF4-FFF2-40B4-BE49-F238E27FC236}">
                <a16:creationId xmlns:a16="http://schemas.microsoft.com/office/drawing/2014/main" xmlns="" id="{4E5F695A-29E8-4F91-9DA4-1CACCEE707E6}"/>
              </a:ext>
            </a:extLst>
          </p:cNvPr>
          <p:cNvPicPr>
            <a:picLocks noChangeAspect="1"/>
          </p:cNvPicPr>
          <p:nvPr/>
        </p:nvPicPr>
        <p:blipFill>
          <a:blip r:embed="rId3"/>
          <a:stretch>
            <a:fillRect/>
          </a:stretch>
        </p:blipFill>
        <p:spPr>
          <a:xfrm>
            <a:off x="1295401" y="3069739"/>
            <a:ext cx="6623548" cy="1849214"/>
          </a:xfrm>
          <a:prstGeom prst="rect">
            <a:avLst/>
          </a:prstGeom>
        </p:spPr>
      </p:pic>
      <p:sp>
        <p:nvSpPr>
          <p:cNvPr id="10" name="ZoneTexte 9">
            <a:extLst>
              <a:ext uri="{FF2B5EF4-FFF2-40B4-BE49-F238E27FC236}">
                <a16:creationId xmlns:a16="http://schemas.microsoft.com/office/drawing/2014/main" xmlns="" id="{F58B1FEA-3A68-455B-8B59-76DD2A0DEC6C}"/>
              </a:ext>
            </a:extLst>
          </p:cNvPr>
          <p:cNvSpPr txBox="1"/>
          <p:nvPr/>
        </p:nvSpPr>
        <p:spPr>
          <a:xfrm>
            <a:off x="2083111" y="4918953"/>
            <a:ext cx="8270790" cy="1477328"/>
          </a:xfrm>
          <a:prstGeom prst="rect">
            <a:avLst/>
          </a:prstGeom>
          <a:solidFill>
            <a:schemeClr val="bg1"/>
          </a:solidFill>
        </p:spPr>
        <p:txBody>
          <a:bodyPr wrap="none" rtlCol="0">
            <a:spAutoFit/>
          </a:bodyPr>
          <a:lstStyle/>
          <a:p>
            <a:r>
              <a:rPr lang="en-US" dirty="0"/>
              <a:t>A. Paths that begin with the root directory are absolute paths, so A is correct and C is</a:t>
            </a:r>
            <a:br>
              <a:rPr lang="en-US" dirty="0"/>
            </a:br>
            <a:r>
              <a:rPr lang="en-US" dirty="0"/>
              <a:t>incorrect. B is incorrect because the path could be a file or directory within the file system.</a:t>
            </a:r>
            <a:br>
              <a:rPr lang="en-US" dirty="0"/>
            </a:br>
            <a:r>
              <a:rPr lang="en-US" dirty="0"/>
              <a:t>A File object may refer to a path that does not exist within the file system, so D and E are</a:t>
            </a:r>
            <a:br>
              <a:rPr lang="en-US" dirty="0"/>
            </a:br>
            <a:r>
              <a:rPr lang="en-US" dirty="0"/>
              <a:t>incorrect. </a:t>
            </a:r>
            <a:br>
              <a:rPr lang="en-US" dirty="0"/>
            </a:br>
            <a:endParaRPr lang="fr-FR" dirty="0"/>
          </a:p>
        </p:txBody>
      </p:sp>
    </p:spTree>
    <p:extLst>
      <p:ext uri="{BB962C8B-B14F-4D97-AF65-F5344CB8AC3E}">
        <p14:creationId xmlns:p14="http://schemas.microsoft.com/office/powerpoint/2010/main" val="263133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3-5) </a:t>
            </a:r>
            <a:r>
              <a:rPr lang="fr-FR" b="1" dirty="0" err="1">
                <a:solidFill>
                  <a:srgbClr val="FF0000"/>
                </a:solidFill>
              </a:rPr>
              <a:t>Character</a:t>
            </a:r>
            <a:r>
              <a:rPr lang="fr-FR" b="1" dirty="0">
                <a:solidFill>
                  <a:srgbClr val="FF0000"/>
                </a:solidFill>
              </a:rPr>
              <a:t> </a:t>
            </a:r>
            <a:r>
              <a:rPr lang="fr-FR" b="1" dirty="0" err="1">
                <a:solidFill>
                  <a:srgbClr val="FF0000"/>
                </a:solidFill>
              </a:rPr>
              <a:t>encoding</a:t>
            </a:r>
            <a:r>
              <a:rPr lang="fr-FR" b="1" dirty="0">
                <a:solidFill>
                  <a:srgbClr val="FF0000"/>
                </a:solidFill>
              </a:rPr>
              <a:t> in Java </a:t>
            </a:r>
            <a:r>
              <a:rPr lang="fr-FR" dirty="0"/>
              <a:t/>
            </a:r>
            <a:br>
              <a:rPr lang="fr-FR" dirty="0"/>
            </a:br>
            <a:r>
              <a:rPr lang="fr-FR" dirty="0"/>
              <a:t> </a:t>
            </a:r>
          </a:p>
          <a:p>
            <a:pPr marL="0" indent="0">
              <a:buNone/>
            </a:pPr>
            <a:r>
              <a:rPr lang="en-US" dirty="0"/>
              <a:t>Java supports a wide variety of character encodings, ranging from ones that may use one byte for Latin characters, UTF-8 and ASCII for example, to using two or more bytes per character, such as UTF-16. For the exam, you don’t need to memorize the character encodings, but you should be familiar with</a:t>
            </a:r>
            <a:br>
              <a:rPr lang="en-US" dirty="0"/>
            </a:br>
            <a:r>
              <a:rPr lang="en-US" dirty="0"/>
              <a:t>the names if you come across them on the exam. </a:t>
            </a: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74</a:t>
            </a:fld>
            <a:endParaRPr lang="fr-FR"/>
          </a:p>
        </p:txBody>
      </p:sp>
    </p:spTree>
    <p:extLst>
      <p:ext uri="{BB962C8B-B14F-4D97-AF65-F5344CB8AC3E}">
        <p14:creationId xmlns:p14="http://schemas.microsoft.com/office/powerpoint/2010/main" val="23743744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3-5) </a:t>
            </a:r>
            <a:r>
              <a:rPr lang="fr-FR" b="1" dirty="0" err="1">
                <a:solidFill>
                  <a:srgbClr val="FF0000"/>
                </a:solidFill>
              </a:rPr>
              <a:t>Character</a:t>
            </a:r>
            <a:r>
              <a:rPr lang="fr-FR" b="1" dirty="0">
                <a:solidFill>
                  <a:srgbClr val="FF0000"/>
                </a:solidFill>
              </a:rPr>
              <a:t> </a:t>
            </a:r>
            <a:r>
              <a:rPr lang="fr-FR" b="1" dirty="0" err="1">
                <a:solidFill>
                  <a:srgbClr val="FF0000"/>
                </a:solidFill>
              </a:rPr>
              <a:t>encoding</a:t>
            </a:r>
            <a:r>
              <a:rPr lang="fr-FR" b="1" dirty="0">
                <a:solidFill>
                  <a:srgbClr val="FF0000"/>
                </a:solidFill>
              </a:rPr>
              <a:t> in Java </a:t>
            </a:r>
            <a:r>
              <a:rPr lang="fr-FR" dirty="0"/>
              <a:t/>
            </a:r>
            <a:br>
              <a:rPr lang="fr-FR" dirty="0"/>
            </a:br>
            <a:r>
              <a:rPr lang="fr-FR" dirty="0"/>
              <a:t> </a:t>
            </a: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75</a:t>
            </a:fld>
            <a:endParaRPr lang="fr-FR"/>
          </a:p>
        </p:txBody>
      </p:sp>
      <p:pic>
        <p:nvPicPr>
          <p:cNvPr id="7" name="Image 6">
            <a:extLst>
              <a:ext uri="{FF2B5EF4-FFF2-40B4-BE49-F238E27FC236}">
                <a16:creationId xmlns:a16="http://schemas.microsoft.com/office/drawing/2014/main" xmlns="" id="{93F8884D-332A-48DF-A947-7F5FA4E31410}"/>
              </a:ext>
            </a:extLst>
          </p:cNvPr>
          <p:cNvPicPr>
            <a:picLocks noChangeAspect="1"/>
          </p:cNvPicPr>
          <p:nvPr/>
        </p:nvPicPr>
        <p:blipFill>
          <a:blip r:embed="rId3"/>
          <a:stretch>
            <a:fillRect/>
          </a:stretch>
        </p:blipFill>
        <p:spPr>
          <a:xfrm>
            <a:off x="1983064" y="2982472"/>
            <a:ext cx="8225869" cy="2986528"/>
          </a:xfrm>
          <a:prstGeom prst="rect">
            <a:avLst/>
          </a:prstGeom>
        </p:spPr>
      </p:pic>
    </p:spTree>
    <p:extLst>
      <p:ext uri="{BB962C8B-B14F-4D97-AF65-F5344CB8AC3E}">
        <p14:creationId xmlns:p14="http://schemas.microsoft.com/office/powerpoint/2010/main" val="13964728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en-US" dirty="0"/>
              <a:t>Throughout this book, we have been managing our data model using classes, so it makes sense that we would want to write these objects to disk. </a:t>
            </a:r>
          </a:p>
          <a:p>
            <a:pPr marL="0" indent="0">
              <a:buNone/>
            </a:pPr>
            <a:r>
              <a:rPr lang="en-US" b="1" dirty="0">
                <a:solidFill>
                  <a:srgbClr val="0070C0"/>
                </a:solidFill>
              </a:rPr>
              <a:t>The process of converting an in-memory object to a stored data format is referred to as </a:t>
            </a:r>
            <a:r>
              <a:rPr lang="en-US" b="1" i="1" dirty="0">
                <a:solidFill>
                  <a:srgbClr val="FF0000"/>
                </a:solidFill>
              </a:rPr>
              <a:t>serialization</a:t>
            </a:r>
            <a:r>
              <a:rPr lang="en-US" dirty="0"/>
              <a:t>, with the reciprocal process of converting stored data into an object, which is known as </a:t>
            </a:r>
            <a:r>
              <a:rPr lang="en-US" b="1" i="1" dirty="0">
                <a:solidFill>
                  <a:srgbClr val="FF0000"/>
                </a:solidFill>
              </a:rPr>
              <a:t>deserialization</a:t>
            </a:r>
            <a:r>
              <a:rPr lang="en-US" dirty="0"/>
              <a:t>. </a:t>
            </a:r>
          </a:p>
          <a:p>
            <a:pPr marL="0" indent="0">
              <a:buNone/>
            </a:pPr>
            <a:r>
              <a:rPr lang="en-US" dirty="0"/>
              <a:t>In this section, we will show you how Java provides built-in mechanisms for serializing and deserializing streams of objects directly to and from disk, respectively. </a:t>
            </a:r>
            <a:endParaRPr lang="fr-FR" dirty="0"/>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76</a:t>
            </a:fld>
            <a:endParaRPr lang="fr-FR"/>
          </a:p>
        </p:txBody>
      </p:sp>
    </p:spTree>
    <p:extLst>
      <p:ext uri="{BB962C8B-B14F-4D97-AF65-F5344CB8AC3E}">
        <p14:creationId xmlns:p14="http://schemas.microsoft.com/office/powerpoint/2010/main" val="22640454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fr-FR" b="1" dirty="0">
                <a:solidFill>
                  <a:srgbClr val="0070C0"/>
                </a:solidFill>
              </a:rPr>
              <a:t>The </a:t>
            </a:r>
            <a:r>
              <a:rPr lang="fr-FR" b="1" i="1" dirty="0" err="1">
                <a:solidFill>
                  <a:srgbClr val="0070C0"/>
                </a:solidFill>
              </a:rPr>
              <a:t>Serializable</a:t>
            </a:r>
            <a:r>
              <a:rPr lang="fr-FR" b="1" i="1" dirty="0">
                <a:solidFill>
                  <a:srgbClr val="0070C0"/>
                </a:solidFill>
              </a:rPr>
              <a:t> </a:t>
            </a:r>
            <a:r>
              <a:rPr lang="fr-FR" b="1" dirty="0">
                <a:solidFill>
                  <a:srgbClr val="0070C0"/>
                </a:solidFill>
              </a:rPr>
              <a:t>Interface(1) </a:t>
            </a:r>
          </a:p>
          <a:p>
            <a:pPr marL="0" indent="0">
              <a:buNone/>
            </a:pPr>
            <a:r>
              <a:rPr lang="en-US" dirty="0"/>
              <a:t>In order to serialize objects using the java.io API, the class they belong to must implement </a:t>
            </a:r>
            <a:r>
              <a:rPr lang="en-US" dirty="0">
                <a:solidFill>
                  <a:srgbClr val="0070C0"/>
                </a:solidFill>
              </a:rPr>
              <a:t>the </a:t>
            </a:r>
            <a:r>
              <a:rPr lang="en-US" dirty="0" err="1">
                <a:solidFill>
                  <a:srgbClr val="0070C0"/>
                </a:solidFill>
              </a:rPr>
              <a:t>java.io.Serializable</a:t>
            </a:r>
            <a:r>
              <a:rPr lang="en-US" dirty="0">
                <a:solidFill>
                  <a:srgbClr val="0070C0"/>
                </a:solidFill>
              </a:rPr>
              <a:t> </a:t>
            </a:r>
            <a:r>
              <a:rPr lang="en-US" dirty="0"/>
              <a:t>interface. The Serializable interface is a </a:t>
            </a:r>
            <a:r>
              <a:rPr lang="en-US" b="1" dirty="0">
                <a:solidFill>
                  <a:schemeClr val="tx1">
                    <a:lumMod val="95000"/>
                    <a:lumOff val="5000"/>
                  </a:schemeClr>
                </a:solidFill>
              </a:rPr>
              <a:t>tagging or marker</a:t>
            </a:r>
            <a:r>
              <a:rPr lang="en-US" dirty="0"/>
              <a:t> interface, which means that it does not have any methods associated with it. Any class can implement the Serializable interface since there are no required methods to implement. </a:t>
            </a:r>
            <a:br>
              <a:rPr lang="en-US" dirty="0"/>
            </a:br>
            <a:r>
              <a:rPr lang="fr-FR" dirty="0"/>
              <a:t/>
            </a:r>
            <a:br>
              <a:rPr lang="fr-FR" dirty="0"/>
            </a:b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77</a:t>
            </a:fld>
            <a:endParaRPr lang="fr-FR"/>
          </a:p>
        </p:txBody>
      </p:sp>
    </p:spTree>
    <p:extLst>
      <p:ext uri="{BB962C8B-B14F-4D97-AF65-F5344CB8AC3E}">
        <p14:creationId xmlns:p14="http://schemas.microsoft.com/office/powerpoint/2010/main" val="16160232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fr-FR" b="1" dirty="0">
                <a:solidFill>
                  <a:srgbClr val="0070C0"/>
                </a:solidFill>
              </a:rPr>
              <a:t>The </a:t>
            </a:r>
            <a:r>
              <a:rPr lang="fr-FR" b="1" i="1" dirty="0" err="1">
                <a:solidFill>
                  <a:srgbClr val="0070C0"/>
                </a:solidFill>
              </a:rPr>
              <a:t>Serializable</a:t>
            </a:r>
            <a:r>
              <a:rPr lang="fr-FR" b="1" i="1" dirty="0">
                <a:solidFill>
                  <a:srgbClr val="0070C0"/>
                </a:solidFill>
              </a:rPr>
              <a:t> </a:t>
            </a:r>
            <a:r>
              <a:rPr lang="fr-FR" b="1" dirty="0">
                <a:solidFill>
                  <a:srgbClr val="0070C0"/>
                </a:solidFill>
              </a:rPr>
              <a:t>Interface(2) </a:t>
            </a:r>
          </a:p>
          <a:p>
            <a:pPr marL="0" indent="0">
              <a:buNone/>
            </a:pPr>
            <a:r>
              <a:rPr lang="en-US" dirty="0"/>
              <a:t>The purpose of implementing the Serializable interface is to inform any process attempting to serialize the object that you have taken the proper steps to make the object serializable, </a:t>
            </a:r>
            <a:r>
              <a:rPr lang="en-US" b="1" i="1" dirty="0"/>
              <a:t>which involves making sure that the classes of all instance variables within</a:t>
            </a:r>
            <a:br>
              <a:rPr lang="en-US" b="1" i="1" dirty="0"/>
            </a:br>
            <a:r>
              <a:rPr lang="en-US" b="1" i="1" dirty="0"/>
              <a:t>the object are also marked Serializable</a:t>
            </a:r>
            <a:r>
              <a:rPr lang="en-US" dirty="0"/>
              <a:t>.</a:t>
            </a:r>
          </a:p>
          <a:p>
            <a:pPr marL="0" indent="0">
              <a:buNone/>
            </a:pPr>
            <a:r>
              <a:rPr lang="en-US" dirty="0"/>
              <a:t> Many of the built-in Java classes that you have worked with throughout this book, including the String class, are marked Serializable. This means that many of the simple classes that we have built throughout this book can be marked Serializable without any additional work. </a:t>
            </a:r>
            <a:r>
              <a:rPr lang="fr-FR" dirty="0"/>
              <a:t/>
            </a:r>
            <a:br>
              <a:rPr lang="fr-FR" dirty="0"/>
            </a:b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78</a:t>
            </a:fld>
            <a:endParaRPr lang="fr-FR"/>
          </a:p>
        </p:txBody>
      </p:sp>
    </p:spTree>
    <p:extLst>
      <p:ext uri="{BB962C8B-B14F-4D97-AF65-F5344CB8AC3E}">
        <p14:creationId xmlns:p14="http://schemas.microsoft.com/office/powerpoint/2010/main" val="30282481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fr-FR" b="1" dirty="0">
                <a:solidFill>
                  <a:srgbClr val="0070C0"/>
                </a:solidFill>
              </a:rPr>
              <a:t>The </a:t>
            </a:r>
            <a:r>
              <a:rPr lang="fr-FR" b="1" i="1" dirty="0" err="1">
                <a:solidFill>
                  <a:srgbClr val="0070C0"/>
                </a:solidFill>
              </a:rPr>
              <a:t>Serializable</a:t>
            </a:r>
            <a:r>
              <a:rPr lang="fr-FR" b="1" i="1" dirty="0">
                <a:solidFill>
                  <a:srgbClr val="0070C0"/>
                </a:solidFill>
              </a:rPr>
              <a:t> </a:t>
            </a:r>
            <a:r>
              <a:rPr lang="fr-FR" b="1" dirty="0">
                <a:solidFill>
                  <a:srgbClr val="0070C0"/>
                </a:solidFill>
              </a:rPr>
              <a:t>Interface(3) </a:t>
            </a:r>
          </a:p>
          <a:p>
            <a:pPr marL="0" indent="0" algn="just">
              <a:buNone/>
            </a:pPr>
            <a:r>
              <a:rPr lang="en-US" dirty="0"/>
              <a:t>Note that the requirement for properly marking an object as Serializable may involve nested objects. For example, if a Cat class is marked as Serializable and contains a reference to a Tail object, then the class definition for the Tail object must also be marked as Serializable. Therefore, any object references contained within the Tail class must belong to classes that are also marked as Serializable, and so on. </a:t>
            </a:r>
            <a:br>
              <a:rPr lang="en-US" dirty="0"/>
            </a:br>
            <a:r>
              <a:rPr lang="fr-FR" dirty="0"/>
              <a:t/>
            </a:r>
            <a:br>
              <a:rPr lang="fr-FR" dirty="0"/>
            </a:b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79</a:t>
            </a:fld>
            <a:endParaRPr lang="fr-FR"/>
          </a:p>
        </p:txBody>
      </p:sp>
    </p:spTree>
    <p:extLst>
      <p:ext uri="{BB962C8B-B14F-4D97-AF65-F5344CB8AC3E}">
        <p14:creationId xmlns:p14="http://schemas.microsoft.com/office/powerpoint/2010/main" val="191923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1.3 ) </a:t>
            </a:r>
            <a:r>
              <a:rPr lang="fr-FR" b="1" dirty="0" err="1">
                <a:solidFill>
                  <a:srgbClr val="FF0000"/>
                </a:solidFill>
              </a:rPr>
              <a:t>Creating</a:t>
            </a:r>
            <a:r>
              <a:rPr lang="fr-FR" b="1" dirty="0">
                <a:solidFill>
                  <a:srgbClr val="FF0000"/>
                </a:solidFill>
              </a:rPr>
              <a:t> a File Object</a:t>
            </a:r>
            <a:r>
              <a:rPr lang="fr-FR" dirty="0">
                <a:solidFill>
                  <a:srgbClr val="FF0000"/>
                </a:solidFill>
              </a:rPr>
              <a:t> </a:t>
            </a:r>
            <a:r>
              <a:rPr lang="fr-FR" dirty="0"/>
              <a:t/>
            </a:r>
            <a:br>
              <a:rPr lang="fr-FR" dirty="0"/>
            </a:br>
            <a:r>
              <a:rPr lang="en-US" dirty="0"/>
              <a:t>A File object often is initialized with String containing either an absolute or relative path</a:t>
            </a:r>
            <a:br>
              <a:rPr lang="en-US" dirty="0"/>
            </a:br>
            <a:r>
              <a:rPr lang="en-US" dirty="0"/>
              <a:t>to the file or directory within the file system. The </a:t>
            </a:r>
            <a:r>
              <a:rPr lang="en-US" i="1" dirty="0"/>
              <a:t>absolute path </a:t>
            </a:r>
            <a:r>
              <a:rPr lang="en-US" dirty="0"/>
              <a:t>of a file or directory is the</a:t>
            </a:r>
            <a:br>
              <a:rPr lang="en-US" dirty="0"/>
            </a:br>
            <a:r>
              <a:rPr lang="en-US" dirty="0"/>
              <a:t>full path from the root directory to the file or directory, including all subdirectories that</a:t>
            </a:r>
            <a:br>
              <a:rPr lang="en-US" dirty="0"/>
            </a:br>
            <a:r>
              <a:rPr lang="en-US" dirty="0"/>
              <a:t>contain the file or directory. Alternatively, the </a:t>
            </a:r>
            <a:r>
              <a:rPr lang="en-US" i="1" dirty="0"/>
              <a:t>relative path </a:t>
            </a:r>
            <a:r>
              <a:rPr lang="en-US" dirty="0"/>
              <a:t>of a file or directory is the path</a:t>
            </a:r>
            <a:br>
              <a:rPr lang="en-US" dirty="0"/>
            </a:br>
            <a:r>
              <a:rPr lang="en-US" dirty="0"/>
              <a:t>from the current working directory to file or directory. For example, the following is an</a:t>
            </a:r>
            <a:br>
              <a:rPr lang="en-US" dirty="0"/>
            </a:br>
            <a:r>
              <a:rPr lang="en-US" dirty="0">
                <a:solidFill>
                  <a:srgbClr val="0070C0"/>
                </a:solidFill>
              </a:rPr>
              <a:t>absolute</a:t>
            </a:r>
            <a:r>
              <a:rPr lang="en-US" dirty="0"/>
              <a:t> path to the zoo.txt file:</a:t>
            </a:r>
            <a:br>
              <a:rPr lang="en-US" dirty="0"/>
            </a:br>
            <a:r>
              <a:rPr lang="en-US" b="1" dirty="0">
                <a:solidFill>
                  <a:srgbClr val="FF0000"/>
                </a:solidFill>
              </a:rPr>
              <a:t>/home/smith/data/zoo.txt</a:t>
            </a:r>
            <a:r>
              <a:rPr lang="en-US" dirty="0"/>
              <a:t/>
            </a:r>
            <a:br>
              <a:rPr lang="en-US" dirty="0"/>
            </a:br>
            <a:r>
              <a:rPr lang="en-US" dirty="0"/>
              <a:t>The following is </a:t>
            </a:r>
            <a:r>
              <a:rPr lang="en-US" dirty="0">
                <a:solidFill>
                  <a:srgbClr val="0070C0"/>
                </a:solidFill>
              </a:rPr>
              <a:t>a relative </a:t>
            </a:r>
            <a:r>
              <a:rPr lang="en-US" dirty="0"/>
              <a:t>path to the same file, assuming the user’s current directory</a:t>
            </a:r>
            <a:br>
              <a:rPr lang="en-US" dirty="0"/>
            </a:br>
            <a:r>
              <a:rPr lang="en-US" dirty="0"/>
              <a:t>was set to /home/smith.</a:t>
            </a:r>
            <a:br>
              <a:rPr lang="en-US" dirty="0"/>
            </a:br>
            <a:r>
              <a:rPr lang="en-US" b="1" dirty="0">
                <a:solidFill>
                  <a:srgbClr val="FF0000"/>
                </a:solidFill>
              </a:rPr>
              <a:t>data/zoo.txt </a:t>
            </a:r>
          </a:p>
        </p:txBody>
      </p:sp>
      <p:sp>
        <p:nvSpPr>
          <p:cNvPr id="4" name="Rectangle 1">
            <a:extLst>
              <a:ext uri="{FF2B5EF4-FFF2-40B4-BE49-F238E27FC236}">
                <a16:creationId xmlns:a16="http://schemas.microsoft.com/office/drawing/2014/main" xmlns="" id="{51717485-D202-4123-A76D-447B2CD4AE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a:ln>
                  <a:noFill/>
                </a:ln>
                <a:solidFill>
                  <a:srgbClr val="242021"/>
                </a:solidFill>
                <a:effectLst/>
                <a:latin typeface="UniversLTStd-Bold"/>
              </a:rPr>
              <a:t>Conceptualizing the File System</a:t>
            </a:r>
            <a:r>
              <a:rPr kumimoji="0" lang="fr-FR" altLang="fr-FR" sz="1100" b="0" i="0" u="none" strike="noStrike" cap="none" normalizeH="0" baseline="0">
                <a:ln>
                  <a:noFill/>
                </a:ln>
                <a:solidFill>
                  <a:schemeClr val="tx1"/>
                </a:solidFill>
                <a:effectLst/>
              </a:rPr>
              <a:t> </a:t>
            </a: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Espace réservé de la date 4">
            <a:extLst>
              <a:ext uri="{FF2B5EF4-FFF2-40B4-BE49-F238E27FC236}">
                <a16:creationId xmlns:a16="http://schemas.microsoft.com/office/drawing/2014/main" xmlns="" id="{928E1BB9-9A31-4D5A-B6EE-5E1935C48EC0}"/>
              </a:ext>
            </a:extLst>
          </p:cNvPr>
          <p:cNvSpPr>
            <a:spLocks noGrp="1"/>
          </p:cNvSpPr>
          <p:nvPr>
            <p:ph type="dt" sz="half" idx="10"/>
          </p:nvPr>
        </p:nvSpPr>
        <p:spPr/>
        <p:txBody>
          <a:bodyPr/>
          <a:lstStyle/>
          <a:p>
            <a:fld id="{139104C2-77E4-4778-8BF0-BAFDB468FE00}" type="datetime1">
              <a:rPr lang="fr-FR" smtClean="0"/>
              <a:t>29/06/2023</a:t>
            </a:fld>
            <a:endParaRPr lang="fr-FR"/>
          </a:p>
        </p:txBody>
      </p:sp>
      <p:sp>
        <p:nvSpPr>
          <p:cNvPr id="6" name="Espace réservé du pied de page 5">
            <a:extLst>
              <a:ext uri="{FF2B5EF4-FFF2-40B4-BE49-F238E27FC236}">
                <a16:creationId xmlns:a16="http://schemas.microsoft.com/office/drawing/2014/main" xmlns="" id="{31759A22-959F-4079-A279-CF19C07D199E}"/>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1D12133F-78AB-43DE-B4E7-478E745D2BC7}"/>
              </a:ext>
            </a:extLst>
          </p:cNvPr>
          <p:cNvSpPr>
            <a:spLocks noGrp="1"/>
          </p:cNvSpPr>
          <p:nvPr>
            <p:ph type="sldNum" sz="quarter" idx="12"/>
          </p:nvPr>
        </p:nvSpPr>
        <p:spPr/>
        <p:txBody>
          <a:bodyPr/>
          <a:lstStyle/>
          <a:p>
            <a:fld id="{4A5BDE94-4727-4585-B07D-29C32A2ADF6D}" type="slidenum">
              <a:rPr lang="fr-FR" smtClean="0"/>
              <a:t>8</a:t>
            </a:fld>
            <a:endParaRPr lang="fr-FR"/>
          </a:p>
        </p:txBody>
      </p:sp>
    </p:spTree>
    <p:extLst>
      <p:ext uri="{BB962C8B-B14F-4D97-AF65-F5344CB8AC3E}">
        <p14:creationId xmlns:p14="http://schemas.microsoft.com/office/powerpoint/2010/main" val="191717473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77500" lnSpcReduction="20000"/>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fr-FR" b="1" dirty="0">
                <a:solidFill>
                  <a:srgbClr val="0070C0"/>
                </a:solidFill>
              </a:rPr>
              <a:t>The </a:t>
            </a:r>
            <a:r>
              <a:rPr lang="fr-FR" b="1" i="1" dirty="0" err="1">
                <a:solidFill>
                  <a:srgbClr val="0070C0"/>
                </a:solidFill>
              </a:rPr>
              <a:t>Serializable</a:t>
            </a:r>
            <a:r>
              <a:rPr lang="fr-FR" b="1" i="1" dirty="0">
                <a:solidFill>
                  <a:srgbClr val="0070C0"/>
                </a:solidFill>
              </a:rPr>
              <a:t> </a:t>
            </a:r>
            <a:r>
              <a:rPr lang="fr-FR" b="1" dirty="0">
                <a:solidFill>
                  <a:srgbClr val="0070C0"/>
                </a:solidFill>
              </a:rPr>
              <a:t>Interface(4) </a:t>
            </a:r>
          </a:p>
          <a:p>
            <a:pPr marL="0" indent="0" algn="just">
              <a:buNone/>
            </a:pPr>
            <a:r>
              <a:rPr lang="en-US" dirty="0"/>
              <a:t>A process attempting to serialize an object will throw a </a:t>
            </a:r>
            <a:r>
              <a:rPr lang="en-US" b="1" dirty="0" err="1">
                <a:solidFill>
                  <a:srgbClr val="FF0000"/>
                </a:solidFill>
              </a:rPr>
              <a:t>NotSerializableException</a:t>
            </a:r>
            <a:r>
              <a:rPr lang="en-US" b="1" dirty="0">
                <a:solidFill>
                  <a:srgbClr val="FF0000"/>
                </a:solidFill>
              </a:rPr>
              <a:t/>
            </a:r>
            <a:br>
              <a:rPr lang="en-US" b="1" dirty="0">
                <a:solidFill>
                  <a:srgbClr val="FF0000"/>
                </a:solidFill>
              </a:rPr>
            </a:br>
            <a:r>
              <a:rPr lang="en-US" dirty="0"/>
              <a:t>if the class or one of its contained classes does not properly implement the Serializable</a:t>
            </a:r>
            <a:br>
              <a:rPr lang="en-US" dirty="0"/>
            </a:br>
            <a:r>
              <a:rPr lang="en-US" dirty="0"/>
              <a:t>interface. </a:t>
            </a:r>
          </a:p>
          <a:p>
            <a:pPr marL="0" indent="0">
              <a:buNone/>
            </a:pPr>
            <a:r>
              <a:rPr lang="en-US" dirty="0"/>
              <a:t>Let’s say that you have a particular object within a larger object that is not serializable, such as one that stores temporary state or metadata information about the larger object. </a:t>
            </a:r>
          </a:p>
          <a:p>
            <a:pPr marL="0" indent="0">
              <a:buNone/>
            </a:pPr>
            <a:r>
              <a:rPr lang="en-US" dirty="0"/>
              <a:t>You can use the </a:t>
            </a:r>
            <a:r>
              <a:rPr lang="en-US" b="1" dirty="0">
                <a:solidFill>
                  <a:srgbClr val="FF0000"/>
                </a:solidFill>
              </a:rPr>
              <a:t>transient</a:t>
            </a:r>
            <a:r>
              <a:rPr lang="en-US" dirty="0"/>
              <a:t> keyword on the reference to the object, which will instruct the process serializing the object to skip it and avoid throwing a </a:t>
            </a:r>
            <a:r>
              <a:rPr lang="en-US" dirty="0" err="1"/>
              <a:t>NotSerializableException</a:t>
            </a:r>
            <a:r>
              <a:rPr lang="en-US" dirty="0"/>
              <a:t>. </a:t>
            </a:r>
          </a:p>
          <a:p>
            <a:pPr marL="0" indent="0">
              <a:buNone/>
            </a:pPr>
            <a:r>
              <a:rPr lang="en-US" dirty="0"/>
              <a:t>The only limitation is that the data stored in the object will be lost during the serialization process. </a:t>
            </a: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80</a:t>
            </a:fld>
            <a:endParaRPr lang="fr-FR"/>
          </a:p>
        </p:txBody>
      </p:sp>
    </p:spTree>
    <p:extLst>
      <p:ext uri="{BB962C8B-B14F-4D97-AF65-F5344CB8AC3E}">
        <p14:creationId xmlns:p14="http://schemas.microsoft.com/office/powerpoint/2010/main" val="5946391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fr-FR" b="1" dirty="0">
                <a:solidFill>
                  <a:srgbClr val="0070C0"/>
                </a:solidFill>
              </a:rPr>
              <a:t>The </a:t>
            </a:r>
            <a:r>
              <a:rPr lang="fr-FR" b="1" i="1" dirty="0" err="1">
                <a:solidFill>
                  <a:srgbClr val="0070C0"/>
                </a:solidFill>
              </a:rPr>
              <a:t>Serializable</a:t>
            </a:r>
            <a:r>
              <a:rPr lang="fr-FR" b="1" i="1" dirty="0">
                <a:solidFill>
                  <a:srgbClr val="0070C0"/>
                </a:solidFill>
              </a:rPr>
              <a:t> </a:t>
            </a:r>
            <a:r>
              <a:rPr lang="fr-FR" b="1" dirty="0">
                <a:solidFill>
                  <a:srgbClr val="0070C0"/>
                </a:solidFill>
              </a:rPr>
              <a:t>Interface(5) </a:t>
            </a:r>
          </a:p>
          <a:p>
            <a:pPr marL="0" indent="0" algn="just">
              <a:buNone/>
            </a:pPr>
            <a:r>
              <a:rPr lang="en-US" dirty="0"/>
              <a:t>Besides transient instance variables, </a:t>
            </a:r>
            <a:r>
              <a:rPr lang="en-US" b="1" dirty="0">
                <a:solidFill>
                  <a:srgbClr val="FF0000"/>
                </a:solidFill>
              </a:rPr>
              <a:t>static class members </a:t>
            </a:r>
            <a:r>
              <a:rPr lang="en-US" dirty="0"/>
              <a:t>will also be ignored during</a:t>
            </a:r>
            <a:br>
              <a:rPr lang="en-US" dirty="0"/>
            </a:br>
            <a:r>
              <a:rPr lang="en-US" dirty="0"/>
              <a:t>the serialization and deserialization process. This should follow logically, as static class</a:t>
            </a:r>
            <a:br>
              <a:rPr lang="en-US" dirty="0"/>
            </a:br>
            <a:r>
              <a:rPr lang="en-US" dirty="0"/>
              <a:t>variables do not belong to one particular instance. If you need to store static class information, it will be need to be copied to an instance object and serialized separately. </a:t>
            </a:r>
            <a:br>
              <a:rPr lang="en-US" dirty="0"/>
            </a:b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81</a:t>
            </a:fld>
            <a:endParaRPr lang="fr-FR"/>
          </a:p>
        </p:txBody>
      </p:sp>
    </p:spTree>
    <p:extLst>
      <p:ext uri="{BB962C8B-B14F-4D97-AF65-F5344CB8AC3E}">
        <p14:creationId xmlns:p14="http://schemas.microsoft.com/office/powerpoint/2010/main" val="24444029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fr-FR" b="1" dirty="0">
                <a:solidFill>
                  <a:srgbClr val="0070C0"/>
                </a:solidFill>
              </a:rPr>
              <a:t>The </a:t>
            </a:r>
            <a:r>
              <a:rPr lang="fr-FR" b="1" i="1" dirty="0" err="1">
                <a:solidFill>
                  <a:srgbClr val="0070C0"/>
                </a:solidFill>
              </a:rPr>
              <a:t>Serializable</a:t>
            </a:r>
            <a:r>
              <a:rPr lang="fr-FR" b="1" i="1" dirty="0">
                <a:solidFill>
                  <a:srgbClr val="0070C0"/>
                </a:solidFill>
              </a:rPr>
              <a:t> </a:t>
            </a:r>
            <a:r>
              <a:rPr lang="fr-FR" b="1" dirty="0">
                <a:solidFill>
                  <a:srgbClr val="0070C0"/>
                </a:solidFill>
              </a:rPr>
              <a:t>Interface</a:t>
            </a:r>
            <a:r>
              <a:rPr lang="en-US" dirty="0"/>
              <a:t/>
            </a:r>
            <a:br>
              <a:rPr lang="en-US" dirty="0"/>
            </a:b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82</a:t>
            </a:fld>
            <a:endParaRPr lang="fr-FR"/>
          </a:p>
        </p:txBody>
      </p:sp>
      <p:pic>
        <p:nvPicPr>
          <p:cNvPr id="7" name="Image 6">
            <a:extLst>
              <a:ext uri="{FF2B5EF4-FFF2-40B4-BE49-F238E27FC236}">
                <a16:creationId xmlns:a16="http://schemas.microsoft.com/office/drawing/2014/main" xmlns="" id="{D05AF6F2-FFDD-4AE5-8C34-9EB5E3A692D9}"/>
              </a:ext>
            </a:extLst>
          </p:cNvPr>
          <p:cNvPicPr>
            <a:picLocks noChangeAspect="1"/>
          </p:cNvPicPr>
          <p:nvPr/>
        </p:nvPicPr>
        <p:blipFill>
          <a:blip r:embed="rId3"/>
          <a:stretch>
            <a:fillRect/>
          </a:stretch>
        </p:blipFill>
        <p:spPr>
          <a:xfrm>
            <a:off x="2276701" y="932393"/>
            <a:ext cx="7200900" cy="4943475"/>
          </a:xfrm>
          <a:prstGeom prst="rect">
            <a:avLst/>
          </a:prstGeom>
        </p:spPr>
      </p:pic>
    </p:spTree>
    <p:extLst>
      <p:ext uri="{BB962C8B-B14F-4D97-AF65-F5344CB8AC3E}">
        <p14:creationId xmlns:p14="http://schemas.microsoft.com/office/powerpoint/2010/main" val="36161618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fr-FR" b="1" dirty="0">
                <a:solidFill>
                  <a:srgbClr val="0070C0"/>
                </a:solidFill>
              </a:rPr>
              <a:t>The </a:t>
            </a:r>
            <a:r>
              <a:rPr lang="fr-FR" b="1" i="1" dirty="0" err="1">
                <a:solidFill>
                  <a:srgbClr val="0070C0"/>
                </a:solidFill>
              </a:rPr>
              <a:t>Serializable</a:t>
            </a:r>
            <a:r>
              <a:rPr lang="fr-FR" b="1" i="1" dirty="0">
                <a:solidFill>
                  <a:srgbClr val="0070C0"/>
                </a:solidFill>
              </a:rPr>
              <a:t> </a:t>
            </a:r>
            <a:r>
              <a:rPr lang="fr-FR" b="1" dirty="0">
                <a:solidFill>
                  <a:srgbClr val="0070C0"/>
                </a:solidFill>
              </a:rPr>
              <a:t>Interface(6)</a:t>
            </a:r>
          </a:p>
          <a:p>
            <a:pPr marL="0" indent="0" algn="just">
              <a:buNone/>
            </a:pPr>
            <a:r>
              <a:rPr lang="en-US" dirty="0"/>
              <a:t>Notice that we also added a variable called </a:t>
            </a:r>
            <a:r>
              <a:rPr lang="en-US" dirty="0" err="1"/>
              <a:t>serialVersionUID</a:t>
            </a:r>
            <a:r>
              <a:rPr lang="en-US" dirty="0"/>
              <a:t>. Although this is certainly not required as part of implementing the Serializable interface, it is considered a good practice to do so and update this static class variable anytime you modify the class. </a:t>
            </a:r>
          </a:p>
          <a:p>
            <a:pPr marL="0" indent="0" algn="just">
              <a:buNone/>
            </a:pPr>
            <a:r>
              <a:rPr lang="en-US" dirty="0"/>
              <a:t>The serialization process uses the </a:t>
            </a:r>
            <a:r>
              <a:rPr lang="en-US" dirty="0" err="1"/>
              <a:t>serialVersionUID</a:t>
            </a:r>
            <a:r>
              <a:rPr lang="en-US" dirty="0"/>
              <a:t> to identify uniquely a version of the class. That way, it knows whether the serialized data for an object will match the instance variable in the current version of the class. If an older version of the class is encountered during deserialization, an exception may be thrown. Alternatively,</a:t>
            </a:r>
            <a:br>
              <a:rPr lang="en-US" dirty="0"/>
            </a:br>
            <a:r>
              <a:rPr lang="en-US" dirty="0"/>
              <a:t>some deserialization tools support conversions automatically. </a:t>
            </a: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83</a:t>
            </a:fld>
            <a:endParaRPr lang="fr-FR"/>
          </a:p>
        </p:txBody>
      </p:sp>
    </p:spTree>
    <p:extLst>
      <p:ext uri="{BB962C8B-B14F-4D97-AF65-F5344CB8AC3E}">
        <p14:creationId xmlns:p14="http://schemas.microsoft.com/office/powerpoint/2010/main" val="18564263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fr-FR" b="1" dirty="0" err="1">
                <a:solidFill>
                  <a:srgbClr val="0070C0"/>
                </a:solidFill>
              </a:rPr>
              <a:t>Serializing</a:t>
            </a:r>
            <a:r>
              <a:rPr lang="fr-FR" b="1" dirty="0">
                <a:solidFill>
                  <a:srgbClr val="0070C0"/>
                </a:solidFill>
              </a:rPr>
              <a:t> and </a:t>
            </a:r>
            <a:r>
              <a:rPr lang="fr-FR" b="1" dirty="0" err="1">
                <a:solidFill>
                  <a:srgbClr val="0070C0"/>
                </a:solidFill>
              </a:rPr>
              <a:t>Deserializing</a:t>
            </a:r>
            <a:r>
              <a:rPr lang="fr-FR" b="1" dirty="0">
                <a:solidFill>
                  <a:srgbClr val="0070C0"/>
                </a:solidFill>
              </a:rPr>
              <a:t> </a:t>
            </a:r>
            <a:r>
              <a:rPr lang="fr-FR" b="1" dirty="0" err="1">
                <a:solidFill>
                  <a:srgbClr val="0070C0"/>
                </a:solidFill>
              </a:rPr>
              <a:t>Objects</a:t>
            </a:r>
            <a:r>
              <a:rPr lang="fr-FR" b="1" dirty="0">
                <a:solidFill>
                  <a:srgbClr val="0070C0"/>
                </a:solidFill>
              </a:rPr>
              <a:t> (1)</a:t>
            </a:r>
          </a:p>
          <a:p>
            <a:pPr marL="0" indent="0">
              <a:buNone/>
            </a:pPr>
            <a:r>
              <a:rPr lang="en-US" dirty="0"/>
              <a:t>The java.io API provides two stream classes for object serialization and deserialization</a:t>
            </a:r>
            <a:br>
              <a:rPr lang="en-US" dirty="0"/>
            </a:br>
            <a:r>
              <a:rPr lang="en-US" dirty="0"/>
              <a:t>called </a:t>
            </a:r>
            <a:r>
              <a:rPr lang="en-US" b="1" dirty="0" err="1">
                <a:solidFill>
                  <a:srgbClr val="0070C0"/>
                </a:solidFill>
              </a:rPr>
              <a:t>ObjectInputStream</a:t>
            </a:r>
            <a:r>
              <a:rPr lang="en-US" dirty="0"/>
              <a:t> and </a:t>
            </a:r>
            <a:r>
              <a:rPr lang="en-US" b="1" dirty="0" err="1">
                <a:solidFill>
                  <a:srgbClr val="0070C0"/>
                </a:solidFill>
              </a:rPr>
              <a:t>ObjectOutputStream</a:t>
            </a:r>
            <a:r>
              <a:rPr lang="en-US" dirty="0"/>
              <a:t>.</a:t>
            </a:r>
            <a:br>
              <a:rPr lang="en-US" dirty="0"/>
            </a:br>
            <a:endParaRPr lang="en-US" dirty="0"/>
          </a:p>
          <a:p>
            <a:pPr marL="0" indent="0">
              <a:buNone/>
            </a:pPr>
            <a:r>
              <a:rPr lang="en-US" dirty="0"/>
              <a:t>The </a:t>
            </a:r>
            <a:r>
              <a:rPr lang="en-US" dirty="0" err="1"/>
              <a:t>ObjectOutputStream</a:t>
            </a:r>
            <a:r>
              <a:rPr lang="en-US" dirty="0"/>
              <a:t> class includes a method to serialize the object to the stream</a:t>
            </a:r>
            <a:br>
              <a:rPr lang="en-US" dirty="0"/>
            </a:br>
            <a:r>
              <a:rPr lang="en-US" dirty="0"/>
              <a:t>called </a:t>
            </a:r>
            <a:r>
              <a:rPr lang="en-US" b="1" dirty="0">
                <a:solidFill>
                  <a:srgbClr val="FF0000"/>
                </a:solidFill>
              </a:rPr>
              <a:t>void </a:t>
            </a:r>
            <a:r>
              <a:rPr lang="en-US" b="1" dirty="0" err="1">
                <a:solidFill>
                  <a:srgbClr val="FF0000"/>
                </a:solidFill>
              </a:rPr>
              <a:t>writeObject</a:t>
            </a:r>
            <a:r>
              <a:rPr lang="en-US" b="1" dirty="0">
                <a:solidFill>
                  <a:srgbClr val="FF0000"/>
                </a:solidFill>
              </a:rPr>
              <a:t>(Object). </a:t>
            </a:r>
            <a:r>
              <a:rPr lang="en-US" dirty="0"/>
              <a:t>If the provided object is a) not Serializable, or</a:t>
            </a:r>
            <a:br>
              <a:rPr lang="en-US" dirty="0"/>
            </a:br>
            <a:r>
              <a:rPr lang="en-US" dirty="0"/>
              <a:t>it b) contains an embedded reference to a class that is not Serializable or c) not marked</a:t>
            </a:r>
            <a:br>
              <a:rPr lang="en-US" dirty="0"/>
            </a:br>
            <a:r>
              <a:rPr lang="en-US" dirty="0"/>
              <a:t>transient, a </a:t>
            </a:r>
            <a:r>
              <a:rPr lang="en-US" dirty="0" err="1"/>
              <a:t>NotSerializableException</a:t>
            </a:r>
            <a:r>
              <a:rPr lang="en-US" dirty="0"/>
              <a:t> will be thrown at runtime. </a:t>
            </a:r>
            <a:br>
              <a:rPr lang="en-US" dirty="0"/>
            </a:br>
            <a:r>
              <a:rPr lang="fr-FR" dirty="0"/>
              <a:t/>
            </a:r>
            <a:br>
              <a:rPr lang="fr-FR" dirty="0"/>
            </a:br>
            <a:r>
              <a:rPr lang="fr-FR" dirty="0"/>
              <a:t> </a:t>
            </a: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84</a:t>
            </a:fld>
            <a:endParaRPr lang="fr-FR"/>
          </a:p>
        </p:txBody>
      </p:sp>
    </p:spTree>
    <p:extLst>
      <p:ext uri="{BB962C8B-B14F-4D97-AF65-F5344CB8AC3E}">
        <p14:creationId xmlns:p14="http://schemas.microsoft.com/office/powerpoint/2010/main" val="20102677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r>
              <a:rPr lang="fr-FR" b="1" dirty="0" err="1">
                <a:solidFill>
                  <a:srgbClr val="0070C0"/>
                </a:solidFill>
              </a:rPr>
              <a:t>Serializing</a:t>
            </a:r>
            <a:r>
              <a:rPr lang="fr-FR" b="1" dirty="0">
                <a:solidFill>
                  <a:srgbClr val="0070C0"/>
                </a:solidFill>
              </a:rPr>
              <a:t> and </a:t>
            </a:r>
            <a:r>
              <a:rPr lang="fr-FR" b="1" dirty="0" err="1">
                <a:solidFill>
                  <a:srgbClr val="0070C0"/>
                </a:solidFill>
              </a:rPr>
              <a:t>Deserializing</a:t>
            </a:r>
            <a:r>
              <a:rPr lang="fr-FR" b="1" dirty="0">
                <a:solidFill>
                  <a:srgbClr val="0070C0"/>
                </a:solidFill>
              </a:rPr>
              <a:t> </a:t>
            </a:r>
            <a:r>
              <a:rPr lang="fr-FR" b="1" dirty="0" err="1">
                <a:solidFill>
                  <a:srgbClr val="0070C0"/>
                </a:solidFill>
              </a:rPr>
              <a:t>Objects</a:t>
            </a:r>
            <a:r>
              <a:rPr lang="fr-FR" b="1" dirty="0">
                <a:solidFill>
                  <a:srgbClr val="0070C0"/>
                </a:solidFill>
              </a:rPr>
              <a:t> (2)</a:t>
            </a:r>
          </a:p>
          <a:p>
            <a:pPr marL="0" indent="0">
              <a:buNone/>
            </a:pPr>
            <a:r>
              <a:rPr lang="en-US" dirty="0"/>
              <a:t>For the reciprocal process, the </a:t>
            </a:r>
            <a:r>
              <a:rPr lang="en-US" b="1" dirty="0" err="1">
                <a:solidFill>
                  <a:srgbClr val="0070C0"/>
                </a:solidFill>
              </a:rPr>
              <a:t>ObjectInputStream</a:t>
            </a:r>
            <a:r>
              <a:rPr lang="en-US" dirty="0"/>
              <a:t> class includes a deserialization</a:t>
            </a:r>
            <a:br>
              <a:rPr lang="en-US" dirty="0"/>
            </a:br>
            <a:r>
              <a:rPr lang="en-US" dirty="0"/>
              <a:t>method that returns an object called </a:t>
            </a:r>
            <a:r>
              <a:rPr lang="en-US" b="1" dirty="0" err="1">
                <a:solidFill>
                  <a:srgbClr val="FF0000"/>
                </a:solidFill>
              </a:rPr>
              <a:t>readObject</a:t>
            </a:r>
            <a:r>
              <a:rPr lang="en-US" b="1" dirty="0">
                <a:solidFill>
                  <a:srgbClr val="FF0000"/>
                </a:solidFill>
              </a:rPr>
              <a:t>()</a:t>
            </a:r>
            <a:r>
              <a:rPr lang="en-US" dirty="0"/>
              <a:t>. Notice that the return type of this</a:t>
            </a:r>
            <a:br>
              <a:rPr lang="en-US" dirty="0"/>
            </a:br>
            <a:r>
              <a:rPr lang="en-US" dirty="0"/>
              <a:t>method is the generic type </a:t>
            </a:r>
            <a:r>
              <a:rPr lang="en-US" dirty="0" err="1"/>
              <a:t>java.lang.Object</a:t>
            </a:r>
            <a:r>
              <a:rPr lang="en-US" dirty="0"/>
              <a:t>, indicating that the object will have to be cast explicitly at runtime to be used.</a:t>
            </a:r>
            <a:br>
              <a:rPr lang="en-US" dirty="0"/>
            </a:br>
            <a:endParaRPr lang="en-US" dirty="0"/>
          </a:p>
          <a:p>
            <a:pPr marL="0" indent="0">
              <a:buNone/>
            </a:pPr>
            <a:r>
              <a:rPr lang="en-US" dirty="0"/>
              <a:t>We now provide a sample program that reads and writes Animal data objects: </a:t>
            </a:r>
            <a:br>
              <a:rPr lang="en-US" dirty="0"/>
            </a:b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85</a:t>
            </a:fld>
            <a:endParaRPr lang="fr-FR"/>
          </a:p>
        </p:txBody>
      </p:sp>
    </p:spTree>
    <p:extLst>
      <p:ext uri="{BB962C8B-B14F-4D97-AF65-F5344CB8AC3E}">
        <p14:creationId xmlns:p14="http://schemas.microsoft.com/office/powerpoint/2010/main" val="9919457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86</a:t>
            </a:fld>
            <a:endParaRPr lang="fr-FR"/>
          </a:p>
        </p:txBody>
      </p:sp>
      <p:sp>
        <p:nvSpPr>
          <p:cNvPr id="7" name="ZoneTexte 6">
            <a:extLst>
              <a:ext uri="{FF2B5EF4-FFF2-40B4-BE49-F238E27FC236}">
                <a16:creationId xmlns:a16="http://schemas.microsoft.com/office/drawing/2014/main" xmlns="" id="{BC6D9EFD-A59A-4C9E-871E-DCB5223506F6}"/>
              </a:ext>
            </a:extLst>
          </p:cNvPr>
          <p:cNvSpPr txBox="1"/>
          <p:nvPr/>
        </p:nvSpPr>
        <p:spPr>
          <a:xfrm>
            <a:off x="715106" y="1167686"/>
            <a:ext cx="10761785" cy="4801314"/>
          </a:xfrm>
          <a:prstGeom prst="rect">
            <a:avLst/>
          </a:prstGeom>
          <a:solidFill>
            <a:schemeClr val="bg1"/>
          </a:solidFill>
        </p:spPr>
        <p:txBody>
          <a:bodyPr wrap="square" rtlCol="0">
            <a:spAutoFit/>
          </a:bodyPr>
          <a:lstStyle/>
          <a:p>
            <a:r>
              <a:rPr lang="fr-FR" dirty="0"/>
              <a:t>public </a:t>
            </a:r>
            <a:r>
              <a:rPr lang="fr-FR" dirty="0" err="1"/>
              <a:t>static</a:t>
            </a:r>
            <a:r>
              <a:rPr lang="fr-FR" dirty="0"/>
              <a:t> List&lt;Animal&gt; </a:t>
            </a:r>
            <a:r>
              <a:rPr lang="fr-FR" dirty="0" err="1"/>
              <a:t>getAnimals</a:t>
            </a:r>
            <a:r>
              <a:rPr lang="fr-FR" dirty="0"/>
              <a:t>(File </a:t>
            </a:r>
            <a:r>
              <a:rPr lang="fr-FR" dirty="0" err="1"/>
              <a:t>dataFile</a:t>
            </a:r>
            <a:r>
              <a:rPr lang="fr-FR" dirty="0"/>
              <a:t>) </a:t>
            </a:r>
            <a:r>
              <a:rPr lang="fr-FR" dirty="0" err="1"/>
              <a:t>throws</a:t>
            </a:r>
            <a:r>
              <a:rPr lang="fr-FR" dirty="0"/>
              <a:t> </a:t>
            </a:r>
            <a:r>
              <a:rPr lang="fr-FR" dirty="0" err="1"/>
              <a:t>IOException</a:t>
            </a:r>
            <a:r>
              <a:rPr lang="fr-FR" dirty="0"/>
              <a:t>,</a:t>
            </a:r>
          </a:p>
          <a:p>
            <a:r>
              <a:rPr lang="fr-FR" dirty="0"/>
              <a:t>            </a:t>
            </a:r>
            <a:r>
              <a:rPr lang="fr-FR" dirty="0" err="1"/>
              <a:t>ClassNotFoundException</a:t>
            </a:r>
            <a:r>
              <a:rPr lang="fr-FR" dirty="0"/>
              <a:t> {</a:t>
            </a:r>
          </a:p>
          <a:p>
            <a:r>
              <a:rPr lang="fr-FR" dirty="0"/>
              <a:t>        List&lt;Animal&gt; </a:t>
            </a:r>
            <a:r>
              <a:rPr lang="fr-FR" dirty="0" err="1"/>
              <a:t>animals</a:t>
            </a:r>
            <a:r>
              <a:rPr lang="fr-FR" dirty="0"/>
              <a:t> = new </a:t>
            </a:r>
            <a:r>
              <a:rPr lang="fr-FR" dirty="0" err="1"/>
              <a:t>ArrayList</a:t>
            </a:r>
            <a:r>
              <a:rPr lang="fr-FR" dirty="0"/>
              <a:t>&lt;Animal&gt;();</a:t>
            </a:r>
          </a:p>
          <a:p>
            <a:r>
              <a:rPr lang="fr-FR" dirty="0"/>
              <a:t>        </a:t>
            </a:r>
            <a:r>
              <a:rPr lang="fr-FR" dirty="0" err="1"/>
              <a:t>try</a:t>
            </a:r>
            <a:r>
              <a:rPr lang="fr-FR" dirty="0"/>
              <a:t> (</a:t>
            </a:r>
            <a:r>
              <a:rPr lang="fr-FR" dirty="0" err="1"/>
              <a:t>ObjectInputStream</a:t>
            </a:r>
            <a:r>
              <a:rPr lang="fr-FR" dirty="0"/>
              <a:t> in = new </a:t>
            </a:r>
            <a:r>
              <a:rPr lang="fr-FR" dirty="0" err="1"/>
              <a:t>ObjectInputStream</a:t>
            </a:r>
            <a:r>
              <a:rPr lang="fr-FR" dirty="0"/>
              <a:t>(</a:t>
            </a:r>
          </a:p>
          <a:p>
            <a:r>
              <a:rPr lang="fr-FR" dirty="0"/>
              <a:t>                new </a:t>
            </a:r>
            <a:r>
              <a:rPr lang="fr-FR" dirty="0" err="1"/>
              <a:t>BufferedInputStream</a:t>
            </a:r>
            <a:r>
              <a:rPr lang="fr-FR" dirty="0"/>
              <a:t>(new </a:t>
            </a:r>
            <a:r>
              <a:rPr lang="fr-FR" dirty="0" err="1"/>
              <a:t>FileInputStream</a:t>
            </a:r>
            <a:r>
              <a:rPr lang="fr-FR" dirty="0"/>
              <a:t>(</a:t>
            </a:r>
            <a:r>
              <a:rPr lang="fr-FR" dirty="0" err="1"/>
              <a:t>dataFile</a:t>
            </a:r>
            <a:r>
              <a:rPr lang="fr-FR" dirty="0"/>
              <a:t>)))) {</a:t>
            </a:r>
          </a:p>
          <a:p>
            <a:r>
              <a:rPr lang="fr-FR" dirty="0"/>
              <a:t>            </a:t>
            </a:r>
            <a:r>
              <a:rPr lang="fr-FR" dirty="0" err="1"/>
              <a:t>while</a:t>
            </a:r>
            <a:r>
              <a:rPr lang="fr-FR" dirty="0"/>
              <a:t> (</a:t>
            </a:r>
            <a:r>
              <a:rPr lang="fr-FR" dirty="0" err="1"/>
              <a:t>true</a:t>
            </a:r>
            <a:r>
              <a:rPr lang="fr-FR" dirty="0"/>
              <a:t>) {</a:t>
            </a:r>
          </a:p>
          <a:p>
            <a:r>
              <a:rPr lang="fr-FR" dirty="0"/>
              <a:t>                Object </a:t>
            </a:r>
            <a:r>
              <a:rPr lang="fr-FR" dirty="0" err="1"/>
              <a:t>object</a:t>
            </a:r>
            <a:r>
              <a:rPr lang="fr-FR" dirty="0"/>
              <a:t> = </a:t>
            </a:r>
            <a:r>
              <a:rPr lang="fr-FR" dirty="0" err="1"/>
              <a:t>in.readObject</a:t>
            </a:r>
            <a:r>
              <a:rPr lang="fr-FR" dirty="0"/>
              <a:t>();</a:t>
            </a:r>
          </a:p>
          <a:p>
            <a:r>
              <a:rPr lang="fr-FR" dirty="0"/>
              <a:t>                if (</a:t>
            </a:r>
            <a:r>
              <a:rPr lang="fr-FR" dirty="0" err="1"/>
              <a:t>object</a:t>
            </a:r>
            <a:r>
              <a:rPr lang="fr-FR" dirty="0"/>
              <a:t> </a:t>
            </a:r>
            <a:r>
              <a:rPr lang="fr-FR" dirty="0" err="1"/>
              <a:t>instanceof</a:t>
            </a:r>
            <a:r>
              <a:rPr lang="fr-FR" dirty="0"/>
              <a:t> Animal) {</a:t>
            </a:r>
          </a:p>
          <a:p>
            <a:r>
              <a:rPr lang="fr-FR" dirty="0"/>
              <a:t>                    </a:t>
            </a:r>
            <a:r>
              <a:rPr lang="fr-FR" dirty="0" err="1"/>
              <a:t>animals.add</a:t>
            </a:r>
            <a:r>
              <a:rPr lang="fr-FR" dirty="0"/>
              <a:t>((Animal) </a:t>
            </a:r>
            <a:r>
              <a:rPr lang="fr-FR" dirty="0" err="1"/>
              <a:t>object</a:t>
            </a:r>
            <a:r>
              <a:rPr lang="fr-FR" dirty="0"/>
              <a:t>);</a:t>
            </a:r>
          </a:p>
          <a:p>
            <a:r>
              <a:rPr lang="fr-FR" dirty="0"/>
              <a:t>                }</a:t>
            </a:r>
          </a:p>
          <a:p>
            <a:r>
              <a:rPr lang="fr-FR" dirty="0"/>
              <a:t>            }</a:t>
            </a:r>
          </a:p>
          <a:p>
            <a:r>
              <a:rPr lang="fr-FR" dirty="0"/>
              <a:t>        } catch (</a:t>
            </a:r>
            <a:r>
              <a:rPr lang="fr-FR" dirty="0" err="1"/>
              <a:t>EOFException</a:t>
            </a:r>
            <a:r>
              <a:rPr lang="fr-FR" dirty="0"/>
              <a:t> e) {</a:t>
            </a:r>
          </a:p>
          <a:p>
            <a:r>
              <a:rPr lang="fr-FR" dirty="0"/>
              <a:t>// File end </a:t>
            </a:r>
            <a:r>
              <a:rPr lang="fr-FR" dirty="0" err="1"/>
              <a:t>reached</a:t>
            </a:r>
            <a:endParaRPr lang="fr-FR" dirty="0"/>
          </a:p>
          <a:p>
            <a:r>
              <a:rPr lang="fr-FR" dirty="0"/>
              <a:t>        }</a:t>
            </a:r>
          </a:p>
          <a:p>
            <a:r>
              <a:rPr lang="fr-FR" dirty="0"/>
              <a:t>        return </a:t>
            </a:r>
            <a:r>
              <a:rPr lang="fr-FR" dirty="0" err="1"/>
              <a:t>animals</a:t>
            </a:r>
            <a:r>
              <a:rPr lang="fr-FR" dirty="0"/>
              <a:t>;</a:t>
            </a:r>
          </a:p>
          <a:p>
            <a:r>
              <a:rPr lang="fr-FR" dirty="0"/>
              <a:t>    }</a:t>
            </a:r>
            <a:br>
              <a:rPr lang="fr-FR" dirty="0"/>
            </a:br>
            <a:endParaRPr lang="fr-FR" dirty="0"/>
          </a:p>
        </p:txBody>
      </p:sp>
    </p:spTree>
    <p:extLst>
      <p:ext uri="{BB962C8B-B14F-4D97-AF65-F5344CB8AC3E}">
        <p14:creationId xmlns:p14="http://schemas.microsoft.com/office/powerpoint/2010/main" val="33335946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87</a:t>
            </a:fld>
            <a:endParaRPr lang="fr-FR"/>
          </a:p>
        </p:txBody>
      </p:sp>
      <p:sp>
        <p:nvSpPr>
          <p:cNvPr id="7" name="ZoneTexte 6">
            <a:extLst>
              <a:ext uri="{FF2B5EF4-FFF2-40B4-BE49-F238E27FC236}">
                <a16:creationId xmlns:a16="http://schemas.microsoft.com/office/drawing/2014/main" xmlns="" id="{BC6D9EFD-A59A-4C9E-871E-DCB5223506F6}"/>
              </a:ext>
            </a:extLst>
          </p:cNvPr>
          <p:cNvSpPr txBox="1"/>
          <p:nvPr/>
        </p:nvSpPr>
        <p:spPr>
          <a:xfrm>
            <a:off x="841715" y="2463800"/>
            <a:ext cx="10761785" cy="3139321"/>
          </a:xfrm>
          <a:prstGeom prst="rect">
            <a:avLst/>
          </a:prstGeom>
          <a:solidFill>
            <a:schemeClr val="bg1"/>
          </a:solidFill>
        </p:spPr>
        <p:txBody>
          <a:bodyPr wrap="square" rtlCol="0">
            <a:spAutoFit/>
          </a:bodyPr>
          <a:lstStyle/>
          <a:p>
            <a:r>
              <a:rPr lang="fr-FR" dirty="0"/>
              <a:t>public </a:t>
            </a:r>
            <a:r>
              <a:rPr lang="fr-FR" dirty="0" err="1"/>
              <a:t>static</a:t>
            </a:r>
            <a:r>
              <a:rPr lang="fr-FR" dirty="0"/>
              <a:t> </a:t>
            </a:r>
            <a:r>
              <a:rPr lang="fr-FR" dirty="0" err="1"/>
              <a:t>void</a:t>
            </a:r>
            <a:r>
              <a:rPr lang="fr-FR" dirty="0"/>
              <a:t> </a:t>
            </a:r>
            <a:r>
              <a:rPr lang="fr-FR" dirty="0" err="1"/>
              <a:t>createAnimalsFile</a:t>
            </a:r>
            <a:r>
              <a:rPr lang="fr-FR" dirty="0"/>
              <a:t>(List&lt;Animal&gt; </a:t>
            </a:r>
            <a:r>
              <a:rPr lang="fr-FR" dirty="0" err="1"/>
              <a:t>animals</a:t>
            </a:r>
            <a:r>
              <a:rPr lang="fr-FR" dirty="0"/>
              <a:t>, File </a:t>
            </a:r>
            <a:r>
              <a:rPr lang="fr-FR" dirty="0" err="1"/>
              <a:t>dataFile</a:t>
            </a:r>
            <a:r>
              <a:rPr lang="fr-FR" dirty="0"/>
              <a:t>)</a:t>
            </a:r>
          </a:p>
          <a:p>
            <a:r>
              <a:rPr lang="fr-FR" dirty="0"/>
              <a:t>            </a:t>
            </a:r>
            <a:r>
              <a:rPr lang="fr-FR" dirty="0" err="1"/>
              <a:t>throws</a:t>
            </a:r>
            <a:r>
              <a:rPr lang="fr-FR" dirty="0"/>
              <a:t> </a:t>
            </a:r>
            <a:r>
              <a:rPr lang="fr-FR" dirty="0" err="1"/>
              <a:t>IOException</a:t>
            </a:r>
            <a:r>
              <a:rPr lang="fr-FR" dirty="0"/>
              <a:t> {</a:t>
            </a:r>
          </a:p>
          <a:p>
            <a:r>
              <a:rPr lang="fr-FR" dirty="0"/>
              <a:t>        </a:t>
            </a:r>
            <a:r>
              <a:rPr lang="fr-FR" dirty="0" err="1"/>
              <a:t>try</a:t>
            </a:r>
            <a:r>
              <a:rPr lang="fr-FR" dirty="0"/>
              <a:t> (</a:t>
            </a:r>
            <a:r>
              <a:rPr lang="fr-FR" dirty="0" err="1"/>
              <a:t>ObjectOutputStream</a:t>
            </a:r>
            <a:r>
              <a:rPr lang="fr-FR" dirty="0"/>
              <a:t> out = new </a:t>
            </a:r>
            <a:r>
              <a:rPr lang="fr-FR" dirty="0" err="1"/>
              <a:t>ObjectOutputStream</a:t>
            </a:r>
            <a:r>
              <a:rPr lang="fr-FR" dirty="0"/>
              <a:t>(</a:t>
            </a:r>
          </a:p>
          <a:p>
            <a:r>
              <a:rPr lang="fr-FR" dirty="0"/>
              <a:t>                new </a:t>
            </a:r>
            <a:r>
              <a:rPr lang="fr-FR" dirty="0" err="1"/>
              <a:t>BufferedOutputStream</a:t>
            </a:r>
            <a:r>
              <a:rPr lang="fr-FR" dirty="0"/>
              <a:t>(new </a:t>
            </a:r>
            <a:r>
              <a:rPr lang="fr-FR" dirty="0" err="1"/>
              <a:t>FileOutputStream</a:t>
            </a:r>
            <a:r>
              <a:rPr lang="fr-FR" dirty="0"/>
              <a:t>(</a:t>
            </a:r>
            <a:r>
              <a:rPr lang="fr-FR" dirty="0" err="1"/>
              <a:t>dataFile</a:t>
            </a:r>
            <a:r>
              <a:rPr lang="fr-FR" dirty="0"/>
              <a:t>)))) {</a:t>
            </a:r>
          </a:p>
          <a:p>
            <a:r>
              <a:rPr lang="fr-FR" dirty="0"/>
              <a:t>            for (Animal </a:t>
            </a:r>
            <a:r>
              <a:rPr lang="fr-FR" dirty="0" err="1"/>
              <a:t>animal</a:t>
            </a:r>
            <a:r>
              <a:rPr lang="fr-FR" dirty="0"/>
              <a:t> : </a:t>
            </a:r>
            <a:r>
              <a:rPr lang="fr-FR" dirty="0" err="1"/>
              <a:t>animals</a:t>
            </a:r>
            <a:r>
              <a:rPr lang="fr-FR" dirty="0"/>
              <a:t>) {</a:t>
            </a:r>
          </a:p>
          <a:p>
            <a:r>
              <a:rPr lang="fr-FR" dirty="0"/>
              <a:t>                </a:t>
            </a:r>
            <a:r>
              <a:rPr lang="fr-FR" dirty="0" err="1"/>
              <a:t>out.writeObject</a:t>
            </a:r>
            <a:r>
              <a:rPr lang="fr-FR" dirty="0"/>
              <a:t>(animal);</a:t>
            </a:r>
          </a:p>
          <a:p>
            <a:r>
              <a:rPr lang="fr-FR" dirty="0"/>
              <a:t>            }</a:t>
            </a:r>
          </a:p>
          <a:p>
            <a:r>
              <a:rPr lang="fr-FR" dirty="0"/>
              <a:t>        }</a:t>
            </a:r>
          </a:p>
          <a:p>
            <a:r>
              <a:rPr lang="fr-FR" dirty="0"/>
              <a:t>    }</a:t>
            </a:r>
          </a:p>
          <a:p>
            <a:r>
              <a:rPr lang="fr-FR" dirty="0"/>
              <a:t/>
            </a:r>
            <a:br>
              <a:rPr lang="fr-FR" dirty="0"/>
            </a:br>
            <a:endParaRPr lang="fr-FR" dirty="0"/>
          </a:p>
        </p:txBody>
      </p:sp>
    </p:spTree>
    <p:extLst>
      <p:ext uri="{BB962C8B-B14F-4D97-AF65-F5344CB8AC3E}">
        <p14:creationId xmlns:p14="http://schemas.microsoft.com/office/powerpoint/2010/main" val="31389808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88</a:t>
            </a:fld>
            <a:endParaRPr lang="fr-FR"/>
          </a:p>
        </p:txBody>
      </p:sp>
      <p:sp>
        <p:nvSpPr>
          <p:cNvPr id="7" name="ZoneTexte 6">
            <a:extLst>
              <a:ext uri="{FF2B5EF4-FFF2-40B4-BE49-F238E27FC236}">
                <a16:creationId xmlns:a16="http://schemas.microsoft.com/office/drawing/2014/main" xmlns="" id="{BC6D9EFD-A59A-4C9E-871E-DCB5223506F6}"/>
              </a:ext>
            </a:extLst>
          </p:cNvPr>
          <p:cNvSpPr txBox="1"/>
          <p:nvPr/>
        </p:nvSpPr>
        <p:spPr>
          <a:xfrm>
            <a:off x="827647" y="2556932"/>
            <a:ext cx="10761785" cy="2585323"/>
          </a:xfrm>
          <a:prstGeom prst="rect">
            <a:avLst/>
          </a:prstGeom>
          <a:solidFill>
            <a:schemeClr val="bg1"/>
          </a:solidFill>
        </p:spPr>
        <p:txBody>
          <a:bodyPr wrap="square" rtlCol="0">
            <a:spAutoFit/>
          </a:bodyPr>
          <a:lstStyle/>
          <a:p>
            <a:r>
              <a:rPr lang="fr-FR" dirty="0"/>
              <a:t>public </a:t>
            </a:r>
            <a:r>
              <a:rPr lang="fr-FR" dirty="0" err="1"/>
              <a:t>static</a:t>
            </a:r>
            <a:r>
              <a:rPr lang="fr-FR" dirty="0"/>
              <a:t> </a:t>
            </a:r>
            <a:r>
              <a:rPr lang="fr-FR" dirty="0" err="1"/>
              <a:t>void</a:t>
            </a:r>
            <a:r>
              <a:rPr lang="fr-FR" dirty="0"/>
              <a:t> main(String[] args) </a:t>
            </a:r>
            <a:r>
              <a:rPr lang="fr-FR" dirty="0" err="1"/>
              <a:t>throws</a:t>
            </a:r>
            <a:r>
              <a:rPr lang="fr-FR" dirty="0"/>
              <a:t> </a:t>
            </a:r>
            <a:r>
              <a:rPr lang="fr-FR" dirty="0" err="1"/>
              <a:t>IOException</a:t>
            </a:r>
            <a:r>
              <a:rPr lang="fr-FR" dirty="0"/>
              <a:t>, </a:t>
            </a:r>
            <a:r>
              <a:rPr lang="fr-FR" dirty="0" err="1"/>
              <a:t>ClassNotFoundException</a:t>
            </a:r>
            <a:r>
              <a:rPr lang="fr-FR" dirty="0"/>
              <a:t> {</a:t>
            </a:r>
          </a:p>
          <a:p>
            <a:r>
              <a:rPr lang="fr-FR" dirty="0"/>
              <a:t>        List&lt;Animal&gt; </a:t>
            </a:r>
            <a:r>
              <a:rPr lang="fr-FR" dirty="0" err="1"/>
              <a:t>animals</a:t>
            </a:r>
            <a:r>
              <a:rPr lang="fr-FR" dirty="0"/>
              <a:t> = new </a:t>
            </a:r>
            <a:r>
              <a:rPr lang="fr-FR" dirty="0" err="1"/>
              <a:t>ArrayList</a:t>
            </a:r>
            <a:r>
              <a:rPr lang="fr-FR" dirty="0"/>
              <a:t>&lt;Animal&gt;();</a:t>
            </a:r>
          </a:p>
          <a:p>
            <a:r>
              <a:rPr lang="fr-FR" dirty="0"/>
              <a:t>        </a:t>
            </a:r>
            <a:r>
              <a:rPr lang="fr-FR" dirty="0" err="1"/>
              <a:t>animals.add</a:t>
            </a:r>
            <a:r>
              <a:rPr lang="fr-FR" dirty="0"/>
              <a:t>(new Animal("Tommy Tiger", 5, 'T'));</a:t>
            </a:r>
          </a:p>
          <a:p>
            <a:r>
              <a:rPr lang="fr-FR" dirty="0"/>
              <a:t>        </a:t>
            </a:r>
            <a:r>
              <a:rPr lang="fr-FR" dirty="0" err="1"/>
              <a:t>animals.add</a:t>
            </a:r>
            <a:r>
              <a:rPr lang="fr-FR" dirty="0"/>
              <a:t>(new Animal("Peter Penguin", 8, 'P'));</a:t>
            </a:r>
          </a:p>
          <a:p>
            <a:r>
              <a:rPr lang="fr-FR" dirty="0"/>
              <a:t>        File </a:t>
            </a:r>
            <a:r>
              <a:rPr lang="fr-FR" dirty="0" err="1"/>
              <a:t>dataFile</a:t>
            </a:r>
            <a:r>
              <a:rPr lang="fr-FR" dirty="0"/>
              <a:t> = new File("</a:t>
            </a:r>
            <a:r>
              <a:rPr lang="fr-FR" dirty="0" err="1"/>
              <a:t>animal.data</a:t>
            </a:r>
            <a:r>
              <a:rPr lang="fr-FR" dirty="0"/>
              <a:t>");</a:t>
            </a:r>
          </a:p>
          <a:p>
            <a:r>
              <a:rPr lang="fr-FR" dirty="0"/>
              <a:t>        </a:t>
            </a:r>
            <a:r>
              <a:rPr lang="fr-FR" dirty="0" err="1"/>
              <a:t>createAnimalsFile</a:t>
            </a:r>
            <a:r>
              <a:rPr lang="fr-FR" dirty="0"/>
              <a:t>(</a:t>
            </a:r>
            <a:r>
              <a:rPr lang="fr-FR" dirty="0" err="1"/>
              <a:t>animals</a:t>
            </a:r>
            <a:r>
              <a:rPr lang="fr-FR" dirty="0"/>
              <a:t>, </a:t>
            </a:r>
            <a:r>
              <a:rPr lang="fr-FR" dirty="0" err="1"/>
              <a:t>dataFile</a:t>
            </a:r>
            <a:r>
              <a:rPr lang="fr-FR" dirty="0"/>
              <a:t>);</a:t>
            </a:r>
          </a:p>
          <a:p>
            <a:r>
              <a:rPr lang="fr-FR" dirty="0"/>
              <a:t>        </a:t>
            </a:r>
            <a:r>
              <a:rPr lang="fr-FR" dirty="0" err="1"/>
              <a:t>System.out.println</a:t>
            </a:r>
            <a:r>
              <a:rPr lang="fr-FR" dirty="0"/>
              <a:t>(</a:t>
            </a:r>
            <a:r>
              <a:rPr lang="fr-FR" dirty="0" err="1"/>
              <a:t>getAnimals</a:t>
            </a:r>
            <a:r>
              <a:rPr lang="fr-FR" dirty="0"/>
              <a:t>(</a:t>
            </a:r>
            <a:r>
              <a:rPr lang="fr-FR" dirty="0" err="1"/>
              <a:t>dataFile</a:t>
            </a:r>
            <a:r>
              <a:rPr lang="fr-FR" dirty="0"/>
              <a:t>));</a:t>
            </a:r>
          </a:p>
          <a:p>
            <a:r>
              <a:rPr lang="fr-FR" dirty="0"/>
              <a:t>    }</a:t>
            </a:r>
            <a:br>
              <a:rPr lang="fr-FR" dirty="0"/>
            </a:br>
            <a:endParaRPr lang="fr-FR" dirty="0"/>
          </a:p>
        </p:txBody>
      </p:sp>
    </p:spTree>
    <p:extLst>
      <p:ext uri="{BB962C8B-B14F-4D97-AF65-F5344CB8AC3E}">
        <p14:creationId xmlns:p14="http://schemas.microsoft.com/office/powerpoint/2010/main" val="8681931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3-6) </a:t>
            </a:r>
            <a:r>
              <a:rPr lang="en-US" b="1" dirty="0">
                <a:solidFill>
                  <a:srgbClr val="FF0000"/>
                </a:solidFill>
              </a:rPr>
              <a:t>The </a:t>
            </a:r>
            <a:r>
              <a:rPr lang="en-US" b="1" i="1" dirty="0" err="1">
                <a:solidFill>
                  <a:srgbClr val="FF0000"/>
                </a:solidFill>
              </a:rPr>
              <a:t>ObjectInputStream</a:t>
            </a:r>
            <a:r>
              <a:rPr lang="en-US" b="1" i="1" dirty="0">
                <a:solidFill>
                  <a:srgbClr val="FF0000"/>
                </a:solidFill>
              </a:rPr>
              <a:t> </a:t>
            </a:r>
            <a:r>
              <a:rPr lang="en-US" b="1" dirty="0">
                <a:solidFill>
                  <a:srgbClr val="FF0000"/>
                </a:solidFill>
              </a:rPr>
              <a:t>and </a:t>
            </a:r>
            <a:r>
              <a:rPr lang="en-US" b="1" i="1" dirty="0" err="1">
                <a:solidFill>
                  <a:srgbClr val="FF0000"/>
                </a:solidFill>
              </a:rPr>
              <a:t>ObjectOutputStream</a:t>
            </a:r>
            <a:r>
              <a:rPr lang="en-US" b="1" i="1" dirty="0">
                <a:solidFill>
                  <a:srgbClr val="FF0000"/>
                </a:solidFill>
              </a:rPr>
              <a:t> </a:t>
            </a:r>
            <a:r>
              <a:rPr lang="en-US" b="1" dirty="0">
                <a:solidFill>
                  <a:srgbClr val="FF0000"/>
                </a:solidFill>
              </a:rPr>
              <a:t>Classes </a:t>
            </a:r>
          </a:p>
          <a:p>
            <a:pPr marL="0" indent="0">
              <a:buNone/>
            </a:pP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89</a:t>
            </a:fld>
            <a:endParaRPr lang="fr-FR"/>
          </a:p>
        </p:txBody>
      </p:sp>
      <p:sp>
        <p:nvSpPr>
          <p:cNvPr id="7" name="ZoneTexte 6">
            <a:extLst>
              <a:ext uri="{FF2B5EF4-FFF2-40B4-BE49-F238E27FC236}">
                <a16:creationId xmlns:a16="http://schemas.microsoft.com/office/drawing/2014/main" xmlns="" id="{BC6D9EFD-A59A-4C9E-871E-DCB5223506F6}"/>
              </a:ext>
            </a:extLst>
          </p:cNvPr>
          <p:cNvSpPr txBox="1"/>
          <p:nvPr/>
        </p:nvSpPr>
        <p:spPr>
          <a:xfrm>
            <a:off x="720968" y="1952116"/>
            <a:ext cx="10750062" cy="3970318"/>
          </a:xfrm>
          <a:prstGeom prst="rect">
            <a:avLst/>
          </a:prstGeom>
          <a:solidFill>
            <a:schemeClr val="bg1"/>
          </a:solidFill>
        </p:spPr>
        <p:txBody>
          <a:bodyPr wrap="square" rtlCol="0">
            <a:spAutoFit/>
          </a:bodyPr>
          <a:lstStyle/>
          <a:p>
            <a:r>
              <a:rPr lang="en-US" dirty="0"/>
              <a:t>From a high-level, the program first creates a list of Animal objects in memory that</a:t>
            </a:r>
            <a:br>
              <a:rPr lang="en-US" dirty="0"/>
            </a:br>
            <a:r>
              <a:rPr lang="en-US" dirty="0"/>
              <a:t>includes two Animal instances. It then writes the list data into memory to an </a:t>
            </a:r>
            <a:r>
              <a:rPr lang="en-US" dirty="0" err="1"/>
              <a:t>animal.data</a:t>
            </a:r>
            <a:r>
              <a:rPr lang="en-US" dirty="0"/>
              <a:t/>
            </a:r>
            <a:br>
              <a:rPr lang="en-US" dirty="0"/>
            </a:br>
            <a:r>
              <a:rPr lang="en-US" dirty="0"/>
              <a:t>file saved in the current working directory. Finally, it reads the data from the file</a:t>
            </a:r>
            <a:br>
              <a:rPr lang="en-US" dirty="0"/>
            </a:br>
            <a:r>
              <a:rPr lang="en-US" dirty="0"/>
              <a:t>and outputs the following text:</a:t>
            </a:r>
            <a:br>
              <a:rPr lang="en-US" dirty="0"/>
            </a:br>
            <a:r>
              <a:rPr lang="en-US" dirty="0"/>
              <a:t>[Animal [name=Tommy Tiger, age=5, type=T], Animal [name=Peter Penguin, age=8,</a:t>
            </a:r>
            <a:br>
              <a:rPr lang="en-US" dirty="0"/>
            </a:br>
            <a:r>
              <a:rPr lang="en-US" dirty="0"/>
              <a:t>type=P]] </a:t>
            </a:r>
          </a:p>
          <a:p>
            <a:pPr marL="285750" indent="-285750">
              <a:buFont typeface="Wingdings" panose="05000000000000000000" pitchFamily="2" charset="2"/>
              <a:buChar char="è"/>
            </a:pPr>
            <a:r>
              <a:rPr lang="en-US" dirty="0"/>
              <a:t>Next, the </a:t>
            </a:r>
            <a:r>
              <a:rPr lang="en-US" dirty="0" err="1"/>
              <a:t>readObject</a:t>
            </a:r>
            <a:r>
              <a:rPr lang="en-US" dirty="0"/>
              <a:t>() throws the checked exception, </a:t>
            </a:r>
            <a:r>
              <a:rPr lang="en-US" dirty="0" err="1"/>
              <a:t>ClassNotFoundException</a:t>
            </a:r>
            <a:r>
              <a:rPr lang="en-US" dirty="0"/>
              <a:t>, since</a:t>
            </a:r>
            <a:br>
              <a:rPr lang="en-US" dirty="0"/>
            </a:br>
            <a:r>
              <a:rPr lang="en-US" dirty="0"/>
              <a:t>the class of the deserialized object may not be available to the JRE. </a:t>
            </a:r>
          </a:p>
          <a:p>
            <a:pPr marL="285750" indent="-285750">
              <a:buFont typeface="Wingdings" panose="05000000000000000000" pitchFamily="2" charset="2"/>
              <a:buChar char="è"/>
            </a:pPr>
            <a:r>
              <a:rPr lang="en-US" dirty="0"/>
              <a:t>We conclude our discussion of the Object stream classes by noting that they do support</a:t>
            </a:r>
            <a:br>
              <a:rPr lang="en-US" dirty="0"/>
            </a:br>
            <a:r>
              <a:rPr lang="en-US" dirty="0"/>
              <a:t>reading and writing </a:t>
            </a:r>
            <a:r>
              <a:rPr lang="en-US" b="1" dirty="0">
                <a:solidFill>
                  <a:srgbClr val="FF0000"/>
                </a:solidFill>
              </a:rPr>
              <a:t>null</a:t>
            </a:r>
            <a:r>
              <a:rPr lang="en-US" dirty="0"/>
              <a:t> objects. </a:t>
            </a:r>
            <a:r>
              <a:rPr lang="en-US" b="1" dirty="0">
                <a:solidFill>
                  <a:srgbClr val="FF0000"/>
                </a:solidFill>
              </a:rPr>
              <a:t>Therefore, it is important to check for null values when</a:t>
            </a:r>
            <a:br>
              <a:rPr lang="en-US" b="1" dirty="0">
                <a:solidFill>
                  <a:srgbClr val="FF0000"/>
                </a:solidFill>
              </a:rPr>
            </a:br>
            <a:r>
              <a:rPr lang="en-US" b="1" dirty="0">
                <a:solidFill>
                  <a:srgbClr val="FF0000"/>
                </a:solidFill>
              </a:rPr>
              <a:t>reading from a serialized data stream</a:t>
            </a:r>
            <a:r>
              <a:rPr lang="en-US" dirty="0"/>
              <a:t>. In our sample application, we rely on the property of</a:t>
            </a:r>
            <a:br>
              <a:rPr lang="en-US" dirty="0"/>
            </a:br>
            <a:r>
              <a:rPr lang="en-US" dirty="0"/>
              <a:t>the </a:t>
            </a:r>
            <a:r>
              <a:rPr lang="en-US" b="1" i="1" dirty="0" err="1">
                <a:solidFill>
                  <a:srgbClr val="FF0000"/>
                </a:solidFill>
              </a:rPr>
              <a:t>instanceof</a:t>
            </a:r>
            <a:r>
              <a:rPr lang="en-US" dirty="0"/>
              <a:t> operator always to return false for null values to skip explicitly needing</a:t>
            </a:r>
            <a:br>
              <a:rPr lang="en-US" dirty="0"/>
            </a:br>
            <a:r>
              <a:rPr lang="en-US" dirty="0"/>
              <a:t>to check for null values. </a:t>
            </a:r>
            <a:r>
              <a:rPr lang="fr-FR" dirty="0"/>
              <a:t/>
            </a:r>
            <a:br>
              <a:rPr lang="fr-FR" dirty="0"/>
            </a:br>
            <a:endParaRPr lang="fr-FR" dirty="0"/>
          </a:p>
        </p:txBody>
      </p:sp>
    </p:spTree>
    <p:extLst>
      <p:ext uri="{BB962C8B-B14F-4D97-AF65-F5344CB8AC3E}">
        <p14:creationId xmlns:p14="http://schemas.microsoft.com/office/powerpoint/2010/main" val="1540316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1-Understanding Files and Directories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1.3 ) </a:t>
            </a:r>
            <a:r>
              <a:rPr lang="fr-FR" b="1" dirty="0" err="1">
                <a:solidFill>
                  <a:srgbClr val="FF0000"/>
                </a:solidFill>
              </a:rPr>
              <a:t>Creating</a:t>
            </a:r>
            <a:r>
              <a:rPr lang="fr-FR" b="1" dirty="0">
                <a:solidFill>
                  <a:srgbClr val="FF0000"/>
                </a:solidFill>
              </a:rPr>
              <a:t> a File Object</a:t>
            </a:r>
            <a:r>
              <a:rPr lang="fr-FR" dirty="0">
                <a:solidFill>
                  <a:srgbClr val="FF0000"/>
                </a:solidFill>
              </a:rPr>
              <a:t> </a:t>
            </a:r>
            <a:r>
              <a:rPr lang="fr-FR" dirty="0"/>
              <a:t/>
            </a:r>
            <a:br>
              <a:rPr lang="fr-FR" dirty="0"/>
            </a:br>
            <a:r>
              <a:rPr lang="en-US" dirty="0"/>
              <a:t>A File object often is initialized with String containing either an absolute or relative path</a:t>
            </a:r>
            <a:br>
              <a:rPr lang="en-US" dirty="0"/>
            </a:br>
            <a:r>
              <a:rPr lang="en-US" dirty="0"/>
              <a:t>to the file or directory within the file system. The </a:t>
            </a:r>
            <a:r>
              <a:rPr lang="en-US" i="1" dirty="0"/>
              <a:t>absolute path </a:t>
            </a:r>
            <a:r>
              <a:rPr lang="en-US" dirty="0"/>
              <a:t>of a file or directory is the</a:t>
            </a:r>
            <a:br>
              <a:rPr lang="en-US" dirty="0"/>
            </a:br>
            <a:r>
              <a:rPr lang="en-US" dirty="0"/>
              <a:t>full path from the root directory to the file or directory, including all subdirectories that</a:t>
            </a:r>
            <a:br>
              <a:rPr lang="en-US" dirty="0"/>
            </a:br>
            <a:r>
              <a:rPr lang="en-US" dirty="0"/>
              <a:t>contain the file or directory. Alternatively, the </a:t>
            </a:r>
            <a:r>
              <a:rPr lang="en-US" i="1" dirty="0"/>
              <a:t>relative path </a:t>
            </a:r>
            <a:r>
              <a:rPr lang="en-US" dirty="0"/>
              <a:t>of a file or directory is the path</a:t>
            </a:r>
            <a:br>
              <a:rPr lang="en-US" dirty="0"/>
            </a:br>
            <a:r>
              <a:rPr lang="en-US" dirty="0"/>
              <a:t>from the current working directory to file or directory. For example, the following is an</a:t>
            </a:r>
            <a:br>
              <a:rPr lang="en-US" dirty="0"/>
            </a:br>
            <a:r>
              <a:rPr lang="en-US" dirty="0">
                <a:solidFill>
                  <a:srgbClr val="0070C0"/>
                </a:solidFill>
              </a:rPr>
              <a:t>absolute</a:t>
            </a:r>
            <a:r>
              <a:rPr lang="en-US" dirty="0"/>
              <a:t> path to the zoo.txt file:</a:t>
            </a:r>
            <a:br>
              <a:rPr lang="en-US" dirty="0"/>
            </a:br>
            <a:r>
              <a:rPr lang="en-US" b="1" dirty="0">
                <a:solidFill>
                  <a:srgbClr val="FF0000"/>
                </a:solidFill>
              </a:rPr>
              <a:t>/home/smith/data/zoo.txt</a:t>
            </a:r>
            <a:r>
              <a:rPr lang="en-US" dirty="0"/>
              <a:t/>
            </a:r>
            <a:br>
              <a:rPr lang="en-US" dirty="0"/>
            </a:br>
            <a:r>
              <a:rPr lang="en-US" dirty="0"/>
              <a:t>The following is </a:t>
            </a:r>
            <a:r>
              <a:rPr lang="en-US" dirty="0">
                <a:solidFill>
                  <a:srgbClr val="0070C0"/>
                </a:solidFill>
              </a:rPr>
              <a:t>a relative </a:t>
            </a:r>
            <a:r>
              <a:rPr lang="en-US" dirty="0"/>
              <a:t>path to the same file, assuming the user’s current directory</a:t>
            </a:r>
            <a:br>
              <a:rPr lang="en-US" dirty="0"/>
            </a:br>
            <a:r>
              <a:rPr lang="en-US" dirty="0"/>
              <a:t>was set to /home/smith.</a:t>
            </a:r>
            <a:br>
              <a:rPr lang="en-US" dirty="0"/>
            </a:br>
            <a:r>
              <a:rPr lang="en-US" b="1" dirty="0">
                <a:solidFill>
                  <a:srgbClr val="FF0000"/>
                </a:solidFill>
              </a:rPr>
              <a:t>data/zoo.txt </a:t>
            </a:r>
          </a:p>
        </p:txBody>
      </p:sp>
      <p:sp>
        <p:nvSpPr>
          <p:cNvPr id="4" name="Rectangle 1">
            <a:extLst>
              <a:ext uri="{FF2B5EF4-FFF2-40B4-BE49-F238E27FC236}">
                <a16:creationId xmlns:a16="http://schemas.microsoft.com/office/drawing/2014/main" xmlns="" id="{51717485-D202-4123-A76D-447B2CD4AE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a:ln>
                  <a:noFill/>
                </a:ln>
                <a:solidFill>
                  <a:srgbClr val="242021"/>
                </a:solidFill>
                <a:effectLst/>
                <a:latin typeface="UniversLTStd-Bold"/>
              </a:rPr>
              <a:t>Conceptualizing the File System</a:t>
            </a:r>
            <a:r>
              <a:rPr kumimoji="0" lang="fr-FR" altLang="fr-FR" sz="1100" b="0" i="0" u="none" strike="noStrike" cap="none" normalizeH="0" baseline="0">
                <a:ln>
                  <a:noFill/>
                </a:ln>
                <a:solidFill>
                  <a:schemeClr val="tx1"/>
                </a:solidFill>
                <a:effectLst/>
              </a:rPr>
              <a:t> </a:t>
            </a:r>
            <a:r>
              <a:rPr kumimoji="0" lang="fr-FR" altLang="fr-FR" sz="1800" b="0" i="0" u="none" strike="noStrike" cap="none" normalizeH="0" baseline="0">
                <a:ln>
                  <a:noFill/>
                </a:ln>
                <a:solidFill>
                  <a:schemeClr val="tx1"/>
                </a:solidFill>
                <a:effectLst/>
                <a:latin typeface="Arial" panose="020B0604020202020204" pitchFamily="34" charset="0"/>
              </a:rPr>
              <a:t/>
            </a: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Espace réservé de la date 4">
            <a:extLst>
              <a:ext uri="{FF2B5EF4-FFF2-40B4-BE49-F238E27FC236}">
                <a16:creationId xmlns:a16="http://schemas.microsoft.com/office/drawing/2014/main" xmlns="" id="{A8E5DBE8-ECE5-490F-A089-CEB477F7AC44}"/>
              </a:ext>
            </a:extLst>
          </p:cNvPr>
          <p:cNvSpPr>
            <a:spLocks noGrp="1"/>
          </p:cNvSpPr>
          <p:nvPr>
            <p:ph type="dt" sz="half" idx="10"/>
          </p:nvPr>
        </p:nvSpPr>
        <p:spPr/>
        <p:txBody>
          <a:bodyPr/>
          <a:lstStyle/>
          <a:p>
            <a:fld id="{BCD4276E-7108-4FB3-A629-36173BD142AE}" type="datetime1">
              <a:rPr lang="fr-FR" smtClean="0"/>
              <a:t>29/06/2023</a:t>
            </a:fld>
            <a:endParaRPr lang="fr-FR"/>
          </a:p>
        </p:txBody>
      </p:sp>
      <p:sp>
        <p:nvSpPr>
          <p:cNvPr id="6" name="Espace réservé du pied de page 5">
            <a:extLst>
              <a:ext uri="{FF2B5EF4-FFF2-40B4-BE49-F238E27FC236}">
                <a16:creationId xmlns:a16="http://schemas.microsoft.com/office/drawing/2014/main" xmlns="" id="{2D686D42-D34F-43E3-97E4-0AF105AF9B68}"/>
              </a:ext>
            </a:extLst>
          </p:cNvPr>
          <p:cNvSpPr>
            <a:spLocks noGrp="1"/>
          </p:cNvSpPr>
          <p:nvPr>
            <p:ph type="ftr" sz="quarter" idx="11"/>
          </p:nvPr>
        </p:nvSpPr>
        <p:spPr/>
        <p:txBody>
          <a:bodyPr/>
          <a:lstStyle/>
          <a:p>
            <a:r>
              <a:rPr lang="fr-FR"/>
              <a:t>Chapter 8 : IO                                              Dr Mohamed Amine Mezghich</a:t>
            </a:r>
          </a:p>
        </p:txBody>
      </p:sp>
      <p:sp>
        <p:nvSpPr>
          <p:cNvPr id="7" name="Espace réservé du numéro de diapositive 6">
            <a:extLst>
              <a:ext uri="{FF2B5EF4-FFF2-40B4-BE49-F238E27FC236}">
                <a16:creationId xmlns:a16="http://schemas.microsoft.com/office/drawing/2014/main" xmlns="" id="{E68B1932-14F9-4584-947A-F8B610457D17}"/>
              </a:ext>
            </a:extLst>
          </p:cNvPr>
          <p:cNvSpPr>
            <a:spLocks noGrp="1"/>
          </p:cNvSpPr>
          <p:nvPr>
            <p:ph type="sldNum" sz="quarter" idx="12"/>
          </p:nvPr>
        </p:nvSpPr>
        <p:spPr/>
        <p:txBody>
          <a:bodyPr/>
          <a:lstStyle/>
          <a:p>
            <a:fld id="{4A5BDE94-4727-4585-B07D-29C32A2ADF6D}" type="slidenum">
              <a:rPr lang="fr-FR" smtClean="0"/>
              <a:t>9</a:t>
            </a:fld>
            <a:endParaRPr lang="fr-FR"/>
          </a:p>
        </p:txBody>
      </p:sp>
    </p:spTree>
    <p:extLst>
      <p:ext uri="{BB962C8B-B14F-4D97-AF65-F5344CB8AC3E}">
        <p14:creationId xmlns:p14="http://schemas.microsoft.com/office/powerpoint/2010/main" val="28775488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3-7) </a:t>
            </a:r>
            <a:r>
              <a:rPr lang="fr-FR" b="1" dirty="0" err="1">
                <a:solidFill>
                  <a:srgbClr val="FF0000"/>
                </a:solidFill>
              </a:rPr>
              <a:t>Understanding</a:t>
            </a:r>
            <a:r>
              <a:rPr lang="fr-FR" b="1" dirty="0">
                <a:solidFill>
                  <a:srgbClr val="FF0000"/>
                </a:solidFill>
              </a:rPr>
              <a:t> Object </a:t>
            </a:r>
            <a:r>
              <a:rPr lang="fr-FR" b="1" dirty="0" err="1">
                <a:solidFill>
                  <a:srgbClr val="FF0000"/>
                </a:solidFill>
              </a:rPr>
              <a:t>Creation</a:t>
            </a:r>
            <a:r>
              <a:rPr lang="fr-FR" dirty="0">
                <a:solidFill>
                  <a:srgbClr val="FF0000"/>
                </a:solidFill>
              </a:rPr>
              <a:t> </a:t>
            </a:r>
            <a:r>
              <a:rPr lang="fr-FR" dirty="0"/>
              <a:t/>
            </a:r>
            <a:br>
              <a:rPr lang="fr-FR" dirty="0"/>
            </a:br>
            <a:r>
              <a:rPr lang="en-US" dirty="0"/>
              <a:t>For the exam, you need be aware of how a </a:t>
            </a:r>
            <a:r>
              <a:rPr lang="en-US" b="1" dirty="0">
                <a:solidFill>
                  <a:srgbClr val="FF0000"/>
                </a:solidFill>
              </a:rPr>
              <a:t>deserialized </a:t>
            </a:r>
            <a:r>
              <a:rPr lang="en-US" dirty="0"/>
              <a:t>object is created. When you deserialize an object, </a:t>
            </a:r>
            <a:r>
              <a:rPr lang="en-US" b="1" u="sng" dirty="0"/>
              <a:t>the constructor of the serialized class is not called</a:t>
            </a:r>
            <a:r>
              <a:rPr lang="en-US" dirty="0"/>
              <a:t>. In fact, Java calls the first no-</a:t>
            </a:r>
            <a:r>
              <a:rPr lang="en-US" dirty="0" err="1"/>
              <a:t>arg</a:t>
            </a:r>
            <a:r>
              <a:rPr lang="en-US" dirty="0"/>
              <a:t> constructor for the first non-serializable parent class, skipping the constructors of any serialized class in between. </a:t>
            </a:r>
          </a:p>
          <a:p>
            <a:pPr marL="0" indent="0">
              <a:buNone/>
            </a:pPr>
            <a:r>
              <a:rPr lang="en-US" dirty="0">
                <a:sym typeface="Wingdings" panose="05000000000000000000" pitchFamily="2" charset="2"/>
              </a:rPr>
              <a:t></a:t>
            </a:r>
            <a:r>
              <a:rPr lang="en-US" b="1" u="sng" dirty="0"/>
              <a:t>Furthermore, any static variables or default initializations are ignored. </a:t>
            </a:r>
          </a:p>
          <a:p>
            <a:pPr marL="0" indent="0">
              <a:buNone/>
            </a:pPr>
            <a:r>
              <a:rPr lang="en-US" dirty="0"/>
              <a:t>Let’s take a look at a modified version the Animal class and see how the output of the</a:t>
            </a:r>
            <a:br>
              <a:rPr lang="en-US" dirty="0"/>
            </a:br>
            <a:r>
              <a:rPr lang="en-US" dirty="0" err="1"/>
              <a:t>ObjectStreamSample</a:t>
            </a:r>
            <a:r>
              <a:rPr lang="en-US" dirty="0"/>
              <a:t> program would change with some modifications to our attributes and add a new constructor: </a:t>
            </a: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90</a:t>
            </a:fld>
            <a:endParaRPr lang="fr-FR"/>
          </a:p>
        </p:txBody>
      </p:sp>
    </p:spTree>
    <p:extLst>
      <p:ext uri="{BB962C8B-B14F-4D97-AF65-F5344CB8AC3E}">
        <p14:creationId xmlns:p14="http://schemas.microsoft.com/office/powerpoint/2010/main" val="31214489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3-7) </a:t>
            </a:r>
            <a:r>
              <a:rPr lang="fr-FR" b="1" dirty="0" err="1">
                <a:solidFill>
                  <a:srgbClr val="FF0000"/>
                </a:solidFill>
              </a:rPr>
              <a:t>Understanding</a:t>
            </a:r>
            <a:r>
              <a:rPr lang="fr-FR" b="1" dirty="0">
                <a:solidFill>
                  <a:srgbClr val="FF0000"/>
                </a:solidFill>
              </a:rPr>
              <a:t> Object </a:t>
            </a:r>
            <a:r>
              <a:rPr lang="fr-FR" b="1" dirty="0" err="1">
                <a:solidFill>
                  <a:srgbClr val="FF0000"/>
                </a:solidFill>
              </a:rPr>
              <a:t>Creation</a:t>
            </a:r>
            <a:r>
              <a:rPr lang="fr-FR" dirty="0">
                <a:solidFill>
                  <a:srgbClr val="FF0000"/>
                </a:solidFill>
              </a:rPr>
              <a:t> </a:t>
            </a:r>
            <a:r>
              <a:rPr lang="fr-FR" dirty="0"/>
              <a:t/>
            </a:r>
            <a:br>
              <a:rPr lang="fr-FR" dirty="0"/>
            </a:b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91</a:t>
            </a:fld>
            <a:endParaRPr lang="fr-FR"/>
          </a:p>
        </p:txBody>
      </p:sp>
      <p:pic>
        <p:nvPicPr>
          <p:cNvPr id="7" name="Image 6">
            <a:extLst>
              <a:ext uri="{FF2B5EF4-FFF2-40B4-BE49-F238E27FC236}">
                <a16:creationId xmlns:a16="http://schemas.microsoft.com/office/drawing/2014/main" xmlns="" id="{F1F7F7D6-8A16-4EEF-B789-1198C444B608}"/>
              </a:ext>
            </a:extLst>
          </p:cNvPr>
          <p:cNvPicPr>
            <a:picLocks noChangeAspect="1"/>
          </p:cNvPicPr>
          <p:nvPr/>
        </p:nvPicPr>
        <p:blipFill>
          <a:blip r:embed="rId3"/>
          <a:stretch>
            <a:fillRect/>
          </a:stretch>
        </p:blipFill>
        <p:spPr>
          <a:xfrm>
            <a:off x="764610" y="1449116"/>
            <a:ext cx="10662778" cy="4426752"/>
          </a:xfrm>
          <a:prstGeom prst="rect">
            <a:avLst/>
          </a:prstGeom>
        </p:spPr>
      </p:pic>
      <p:pic>
        <p:nvPicPr>
          <p:cNvPr id="8" name="Image 7">
            <a:extLst>
              <a:ext uri="{FF2B5EF4-FFF2-40B4-BE49-F238E27FC236}">
                <a16:creationId xmlns:a16="http://schemas.microsoft.com/office/drawing/2014/main" xmlns="" id="{01134C8E-C6B7-416E-BBF4-99C13AE99F74}"/>
              </a:ext>
            </a:extLst>
          </p:cNvPr>
          <p:cNvPicPr>
            <a:picLocks noChangeAspect="1"/>
          </p:cNvPicPr>
          <p:nvPr/>
        </p:nvPicPr>
        <p:blipFill>
          <a:blip r:embed="rId4"/>
          <a:stretch>
            <a:fillRect/>
          </a:stretch>
        </p:blipFill>
        <p:spPr>
          <a:xfrm>
            <a:off x="1506122" y="842162"/>
            <a:ext cx="8420100" cy="314325"/>
          </a:xfrm>
          <a:prstGeom prst="rect">
            <a:avLst/>
          </a:prstGeom>
        </p:spPr>
      </p:pic>
    </p:spTree>
    <p:extLst>
      <p:ext uri="{BB962C8B-B14F-4D97-AF65-F5344CB8AC3E}">
        <p14:creationId xmlns:p14="http://schemas.microsoft.com/office/powerpoint/2010/main" val="197787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b="1" dirty="0">
                <a:solidFill>
                  <a:srgbClr val="FF0000"/>
                </a:solidFill>
              </a:rPr>
              <a:t>3-7) </a:t>
            </a:r>
            <a:r>
              <a:rPr lang="fr-FR" b="1" dirty="0" err="1">
                <a:solidFill>
                  <a:srgbClr val="FF0000"/>
                </a:solidFill>
              </a:rPr>
              <a:t>Understanding</a:t>
            </a:r>
            <a:r>
              <a:rPr lang="fr-FR" b="1" dirty="0">
                <a:solidFill>
                  <a:srgbClr val="FF0000"/>
                </a:solidFill>
              </a:rPr>
              <a:t> Object </a:t>
            </a:r>
            <a:r>
              <a:rPr lang="fr-FR" b="1" dirty="0" err="1">
                <a:solidFill>
                  <a:srgbClr val="FF0000"/>
                </a:solidFill>
              </a:rPr>
              <a:t>Creation</a:t>
            </a:r>
            <a:r>
              <a:rPr lang="fr-FR" dirty="0">
                <a:solidFill>
                  <a:srgbClr val="FF0000"/>
                </a:solidFill>
              </a:rPr>
              <a:t> </a:t>
            </a:r>
            <a:r>
              <a:rPr lang="fr-FR" dirty="0"/>
              <a:t/>
            </a:r>
            <a:br>
              <a:rPr lang="fr-FR" dirty="0"/>
            </a:br>
            <a:endParaRPr lang="fr-FR" dirty="0"/>
          </a:p>
          <a:p>
            <a:pPr marL="0" indent="0" algn="just">
              <a:buNone/>
            </a:pPr>
            <a:r>
              <a:rPr lang="en-US" dirty="0"/>
              <a:t>As expected, you can see that the values for name and age are lost on serialization and</a:t>
            </a:r>
            <a:br>
              <a:rPr lang="en-US" dirty="0"/>
            </a:br>
            <a:r>
              <a:rPr lang="en-US" dirty="0"/>
              <a:t>not set again during deserialization. The JVM initializes these variables with the default</a:t>
            </a:r>
            <a:br>
              <a:rPr lang="en-US" dirty="0"/>
            </a:br>
            <a:r>
              <a:rPr lang="en-US" dirty="0"/>
              <a:t>values based on the data types String and int, which are null and 0, respectively. </a:t>
            </a:r>
            <a:r>
              <a:rPr lang="en-US" b="1" dirty="0">
                <a:solidFill>
                  <a:srgbClr val="FF0000"/>
                </a:solidFill>
              </a:rPr>
              <a:t>Since</a:t>
            </a:r>
            <a:br>
              <a:rPr lang="en-US" b="1" dirty="0">
                <a:solidFill>
                  <a:srgbClr val="FF0000"/>
                </a:solidFill>
              </a:rPr>
            </a:br>
            <a:r>
              <a:rPr lang="en-US" b="1" dirty="0">
                <a:solidFill>
                  <a:srgbClr val="FF0000"/>
                </a:solidFill>
              </a:rPr>
              <a:t>the type variable is static, it is not serialized to disk. </a:t>
            </a:r>
            <a:r>
              <a:rPr lang="en-US" dirty="0"/>
              <a:t>The sample program displays a value for type, as the variable is shared by all instances of the class and is the last value in our sample program.</a:t>
            </a:r>
          </a:p>
          <a:p>
            <a:pPr marL="0" indent="0" algn="just">
              <a:buNone/>
            </a:pPr>
            <a:r>
              <a:rPr lang="en-US" b="1" dirty="0">
                <a:solidFill>
                  <a:srgbClr val="FF0000"/>
                </a:solidFill>
              </a:rPr>
              <a:t>For the exam, make sure that you understand that the constructor and any default</a:t>
            </a:r>
            <a:br>
              <a:rPr lang="en-US" b="1" dirty="0">
                <a:solidFill>
                  <a:srgbClr val="FF0000"/>
                </a:solidFill>
              </a:rPr>
            </a:br>
            <a:r>
              <a:rPr lang="en-US" b="1" dirty="0">
                <a:solidFill>
                  <a:srgbClr val="FF0000"/>
                </a:solidFill>
              </a:rPr>
              <a:t>initializations are ignored during the deserialization process. </a:t>
            </a: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92</a:t>
            </a:fld>
            <a:endParaRPr lang="fr-FR"/>
          </a:p>
        </p:txBody>
      </p:sp>
    </p:spTree>
    <p:extLst>
      <p:ext uri="{BB962C8B-B14F-4D97-AF65-F5344CB8AC3E}">
        <p14:creationId xmlns:p14="http://schemas.microsoft.com/office/powerpoint/2010/main" val="24799192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marL="0" indent="0">
              <a:buNone/>
            </a:pPr>
            <a:r>
              <a:rPr lang="fr-FR" b="1" dirty="0">
                <a:solidFill>
                  <a:srgbClr val="FF0000"/>
                </a:solidFill>
              </a:rPr>
              <a:t>3-8) </a:t>
            </a:r>
            <a:r>
              <a:rPr lang="en-US" b="1" dirty="0">
                <a:solidFill>
                  <a:srgbClr val="FF0000"/>
                </a:solidFill>
              </a:rPr>
              <a:t>The </a:t>
            </a:r>
            <a:r>
              <a:rPr lang="en-US" b="1" i="1" dirty="0" err="1">
                <a:solidFill>
                  <a:srgbClr val="FF0000"/>
                </a:solidFill>
              </a:rPr>
              <a:t>PrintStream</a:t>
            </a:r>
            <a:r>
              <a:rPr lang="en-US" b="1" i="1" dirty="0">
                <a:solidFill>
                  <a:srgbClr val="FF0000"/>
                </a:solidFill>
              </a:rPr>
              <a:t> </a:t>
            </a:r>
            <a:r>
              <a:rPr lang="en-US" b="1" dirty="0">
                <a:solidFill>
                  <a:srgbClr val="FF0000"/>
                </a:solidFill>
              </a:rPr>
              <a:t>and </a:t>
            </a:r>
            <a:r>
              <a:rPr lang="en-US" b="1" i="1" dirty="0" err="1">
                <a:solidFill>
                  <a:srgbClr val="FF0000"/>
                </a:solidFill>
              </a:rPr>
              <a:t>PrintWriter</a:t>
            </a:r>
            <a:r>
              <a:rPr lang="en-US" b="1" i="1" dirty="0">
                <a:solidFill>
                  <a:srgbClr val="FF0000"/>
                </a:solidFill>
              </a:rPr>
              <a:t> </a:t>
            </a:r>
            <a:r>
              <a:rPr lang="en-US" b="1" dirty="0">
                <a:solidFill>
                  <a:srgbClr val="FF0000"/>
                </a:solidFill>
              </a:rPr>
              <a:t>Classes</a:t>
            </a:r>
            <a:r>
              <a:rPr lang="en-US" dirty="0">
                <a:solidFill>
                  <a:srgbClr val="FF0000"/>
                </a:solidFill>
              </a:rPr>
              <a:t> </a:t>
            </a:r>
          </a:p>
          <a:p>
            <a:pPr marL="0" indent="0" algn="just">
              <a:buNone/>
            </a:pPr>
            <a:r>
              <a:rPr lang="en-US" dirty="0"/>
              <a:t>The </a:t>
            </a:r>
            <a:r>
              <a:rPr lang="en-US" dirty="0" err="1"/>
              <a:t>PrintStream</a:t>
            </a:r>
            <a:r>
              <a:rPr lang="en-US" dirty="0"/>
              <a:t> and </a:t>
            </a:r>
            <a:r>
              <a:rPr lang="en-US" dirty="0" err="1"/>
              <a:t>PrintWriter</a:t>
            </a:r>
            <a:r>
              <a:rPr lang="en-US" dirty="0"/>
              <a:t> classes are high-level stream classes that write</a:t>
            </a:r>
            <a:br>
              <a:rPr lang="en-US" dirty="0"/>
            </a:br>
            <a:r>
              <a:rPr lang="en-US" dirty="0"/>
              <a:t>formatted representation of Java objects to a text-based output stream. As you may have ascertained by the name, the </a:t>
            </a:r>
            <a:r>
              <a:rPr lang="en-US" dirty="0" err="1"/>
              <a:t>PrintStream</a:t>
            </a:r>
            <a:r>
              <a:rPr lang="en-US" dirty="0"/>
              <a:t> class operates on </a:t>
            </a:r>
            <a:r>
              <a:rPr lang="en-US" dirty="0" err="1"/>
              <a:t>OutputStream</a:t>
            </a:r>
            <a:r>
              <a:rPr lang="en-US" dirty="0"/>
              <a:t> instances and writes data as bytes, whereas the </a:t>
            </a:r>
            <a:r>
              <a:rPr lang="en-US" dirty="0" err="1"/>
              <a:t>PrintWriter</a:t>
            </a:r>
            <a:r>
              <a:rPr lang="en-US" dirty="0"/>
              <a:t> class operates on Writer instances and writes data as characters.</a:t>
            </a:r>
          </a:p>
          <a:p>
            <a:pPr marL="0" indent="0">
              <a:buNone/>
            </a:pPr>
            <a:r>
              <a:rPr lang="en-US" dirty="0"/>
              <a:t>For convenience, both of these classes include constructors that can open and write</a:t>
            </a:r>
            <a:br>
              <a:rPr lang="en-US" dirty="0"/>
            </a:br>
            <a:r>
              <a:rPr lang="en-US" dirty="0"/>
              <a:t>to files directly. Furthermore, the </a:t>
            </a:r>
            <a:r>
              <a:rPr lang="en-US" b="1" i="1" dirty="0" err="1"/>
              <a:t>PrintWriter</a:t>
            </a:r>
            <a:r>
              <a:rPr lang="en-US" b="1" i="1" dirty="0"/>
              <a:t> class even has a constructor that takes an</a:t>
            </a:r>
            <a:br>
              <a:rPr lang="en-US" b="1" i="1" dirty="0"/>
            </a:br>
            <a:r>
              <a:rPr lang="en-US" b="1" i="1" dirty="0" err="1"/>
              <a:t>OutputStream</a:t>
            </a:r>
            <a:r>
              <a:rPr lang="en-US" b="1" i="1" dirty="0"/>
              <a:t> as input, allowing you to wrap a </a:t>
            </a:r>
            <a:r>
              <a:rPr lang="en-US" b="1" i="1" dirty="0" err="1"/>
              <a:t>PrintWriter</a:t>
            </a:r>
            <a:r>
              <a:rPr lang="en-US" b="1" i="1" dirty="0"/>
              <a:t> class around an </a:t>
            </a:r>
            <a:r>
              <a:rPr lang="en-US" b="1" i="1" dirty="0" err="1"/>
              <a:t>OutputStream</a:t>
            </a:r>
            <a:r>
              <a:rPr lang="en-US" b="1" i="1" dirty="0"/>
              <a:t>. </a:t>
            </a:r>
            <a:r>
              <a:rPr lang="en-US" dirty="0"/>
              <a:t/>
            </a:r>
            <a:br>
              <a:rPr lang="en-US" dirty="0"/>
            </a:br>
            <a:endParaRPr lang="fr-FR"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93</a:t>
            </a:fld>
            <a:endParaRPr lang="fr-FR"/>
          </a:p>
        </p:txBody>
      </p:sp>
    </p:spTree>
    <p:extLst>
      <p:ext uri="{BB962C8B-B14F-4D97-AF65-F5344CB8AC3E}">
        <p14:creationId xmlns:p14="http://schemas.microsoft.com/office/powerpoint/2010/main" val="8148396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marL="0" indent="0">
              <a:buNone/>
            </a:pPr>
            <a:r>
              <a:rPr lang="fr-FR" b="1" dirty="0">
                <a:solidFill>
                  <a:srgbClr val="FF0000"/>
                </a:solidFill>
              </a:rPr>
              <a:t>3-8) </a:t>
            </a:r>
            <a:r>
              <a:rPr lang="en-US" b="1" dirty="0">
                <a:solidFill>
                  <a:srgbClr val="FF0000"/>
                </a:solidFill>
              </a:rPr>
              <a:t>The </a:t>
            </a:r>
            <a:r>
              <a:rPr lang="en-US" b="1" i="1" dirty="0" err="1">
                <a:solidFill>
                  <a:srgbClr val="FF0000"/>
                </a:solidFill>
              </a:rPr>
              <a:t>PrintStream</a:t>
            </a:r>
            <a:r>
              <a:rPr lang="en-US" b="1" i="1" dirty="0">
                <a:solidFill>
                  <a:srgbClr val="FF0000"/>
                </a:solidFill>
              </a:rPr>
              <a:t> </a:t>
            </a:r>
            <a:r>
              <a:rPr lang="en-US" b="1" dirty="0">
                <a:solidFill>
                  <a:srgbClr val="FF0000"/>
                </a:solidFill>
              </a:rPr>
              <a:t>and </a:t>
            </a:r>
            <a:r>
              <a:rPr lang="en-US" b="1" i="1" dirty="0" err="1">
                <a:solidFill>
                  <a:srgbClr val="FF0000"/>
                </a:solidFill>
              </a:rPr>
              <a:t>PrintWriter</a:t>
            </a:r>
            <a:r>
              <a:rPr lang="en-US" b="1" i="1" dirty="0">
                <a:solidFill>
                  <a:srgbClr val="FF0000"/>
                </a:solidFill>
              </a:rPr>
              <a:t> </a:t>
            </a:r>
            <a:r>
              <a:rPr lang="en-US" b="1" dirty="0">
                <a:solidFill>
                  <a:srgbClr val="FF0000"/>
                </a:solidFill>
              </a:rPr>
              <a:t>Classes</a:t>
            </a:r>
            <a:r>
              <a:rPr lang="en-US" dirty="0">
                <a:solidFill>
                  <a:srgbClr val="FF0000"/>
                </a:solidFill>
              </a:rPr>
              <a:t> </a:t>
            </a:r>
          </a:p>
          <a:p>
            <a:r>
              <a:rPr lang="en-US" dirty="0"/>
              <a:t>For the exam, you should be aware that </a:t>
            </a:r>
            <a:r>
              <a:rPr lang="en-US" b="1" dirty="0" err="1"/>
              <a:t>System.out</a:t>
            </a:r>
            <a:r>
              <a:rPr lang="en-US" b="1" dirty="0"/>
              <a:t> </a:t>
            </a:r>
            <a:r>
              <a:rPr lang="en-US" dirty="0"/>
              <a:t>and </a:t>
            </a:r>
            <a:r>
              <a:rPr lang="en-US" b="1" dirty="0" err="1"/>
              <a:t>System.err</a:t>
            </a:r>
            <a:r>
              <a:rPr lang="en-US" b="1" dirty="0"/>
              <a:t> </a:t>
            </a:r>
            <a:r>
              <a:rPr lang="en-US" dirty="0"/>
              <a:t>are actually </a:t>
            </a:r>
            <a:r>
              <a:rPr lang="en-US" dirty="0" err="1"/>
              <a:t>PrintStream</a:t>
            </a:r>
            <a:r>
              <a:rPr lang="en-US" dirty="0"/>
              <a:t> objects. </a:t>
            </a:r>
          </a:p>
          <a:p>
            <a:r>
              <a:rPr lang="en-US" dirty="0"/>
              <a:t>Because </a:t>
            </a:r>
            <a:r>
              <a:rPr lang="en-US" b="1" dirty="0" err="1">
                <a:solidFill>
                  <a:srgbClr val="0070C0"/>
                </a:solidFill>
              </a:rPr>
              <a:t>PrintStream</a:t>
            </a:r>
            <a:r>
              <a:rPr lang="en-US" dirty="0"/>
              <a:t> inherits </a:t>
            </a:r>
            <a:r>
              <a:rPr lang="en-US" b="1" dirty="0" err="1">
                <a:solidFill>
                  <a:srgbClr val="0070C0"/>
                </a:solidFill>
              </a:rPr>
              <a:t>OutputStream</a:t>
            </a:r>
            <a:r>
              <a:rPr lang="en-US" dirty="0"/>
              <a:t> and </a:t>
            </a:r>
            <a:r>
              <a:rPr lang="en-US" b="1" dirty="0" err="1">
                <a:solidFill>
                  <a:srgbClr val="0070C0"/>
                </a:solidFill>
              </a:rPr>
              <a:t>PrintWriter</a:t>
            </a:r>
            <a:r>
              <a:rPr lang="en-US" dirty="0"/>
              <a:t> inherits from </a:t>
            </a:r>
            <a:r>
              <a:rPr lang="en-US" b="1" dirty="0">
                <a:solidFill>
                  <a:srgbClr val="0070C0"/>
                </a:solidFill>
              </a:rPr>
              <a:t>Writer</a:t>
            </a:r>
            <a:r>
              <a:rPr lang="en-US" dirty="0"/>
              <a:t>,</a:t>
            </a:r>
            <a:br>
              <a:rPr lang="en-US" dirty="0"/>
            </a:br>
            <a:r>
              <a:rPr lang="en-US" dirty="0"/>
              <a:t>both support the underlying </a:t>
            </a:r>
            <a:r>
              <a:rPr lang="en-US" b="1" dirty="0">
                <a:solidFill>
                  <a:schemeClr val="tx1"/>
                </a:solidFill>
              </a:rPr>
              <a:t>write()</a:t>
            </a:r>
            <a:r>
              <a:rPr lang="en-US" dirty="0"/>
              <a:t> method while providing a slew of print-based</a:t>
            </a:r>
            <a:br>
              <a:rPr lang="en-US" dirty="0"/>
            </a:br>
            <a:r>
              <a:rPr lang="en-US" dirty="0"/>
              <a:t>methods. For the exam, you should be familiar with the </a:t>
            </a:r>
            <a:r>
              <a:rPr lang="en-US" b="1" dirty="0">
                <a:solidFill>
                  <a:srgbClr val="FF0000"/>
                </a:solidFill>
              </a:rPr>
              <a:t>print(), </a:t>
            </a:r>
            <a:r>
              <a:rPr lang="en-US" b="1" dirty="0" err="1">
                <a:solidFill>
                  <a:srgbClr val="FF0000"/>
                </a:solidFill>
              </a:rPr>
              <a:t>println</a:t>
            </a:r>
            <a:r>
              <a:rPr lang="en-US" b="1" dirty="0">
                <a:solidFill>
                  <a:srgbClr val="FF0000"/>
                </a:solidFill>
              </a:rPr>
              <a:t>(), format(),</a:t>
            </a:r>
            <a:br>
              <a:rPr lang="en-US" b="1" dirty="0">
                <a:solidFill>
                  <a:srgbClr val="FF0000"/>
                </a:solidFill>
              </a:rPr>
            </a:br>
            <a:r>
              <a:rPr lang="en-US" b="1" dirty="0">
                <a:solidFill>
                  <a:srgbClr val="FF0000"/>
                </a:solidFill>
              </a:rPr>
              <a:t>and </a:t>
            </a:r>
            <a:r>
              <a:rPr lang="en-US" b="1" dirty="0" err="1">
                <a:solidFill>
                  <a:srgbClr val="FF0000"/>
                </a:solidFill>
              </a:rPr>
              <a:t>printf</a:t>
            </a:r>
            <a:r>
              <a:rPr lang="en-US" b="1" dirty="0">
                <a:solidFill>
                  <a:srgbClr val="FF0000"/>
                </a:solidFill>
              </a:rPr>
              <a:t>() methods</a:t>
            </a:r>
            <a:r>
              <a:rPr lang="en-US" dirty="0"/>
              <a:t>. Unlike the underlying </a:t>
            </a:r>
            <a:r>
              <a:rPr lang="en-US" b="1" i="1" dirty="0"/>
              <a:t>write() method, which throws a checked</a:t>
            </a:r>
            <a:br>
              <a:rPr lang="en-US" b="1" i="1" dirty="0"/>
            </a:br>
            <a:r>
              <a:rPr lang="en-US" b="1" i="1" dirty="0" err="1"/>
              <a:t>IOException</a:t>
            </a:r>
            <a:r>
              <a:rPr lang="en-US" b="1" i="1" dirty="0"/>
              <a:t> </a:t>
            </a:r>
            <a:r>
              <a:rPr lang="en-US" dirty="0"/>
              <a:t>that must be caught in your application, </a:t>
            </a:r>
            <a:r>
              <a:rPr lang="en-US" b="1" i="1" dirty="0"/>
              <a:t>these print-based methods do</a:t>
            </a:r>
            <a:br>
              <a:rPr lang="en-US" b="1" i="1" dirty="0"/>
            </a:br>
            <a:r>
              <a:rPr lang="en-US" b="1" i="1" dirty="0"/>
              <a:t>not throw any checked exceptions</a:t>
            </a:r>
            <a:r>
              <a:rPr lang="en-US" dirty="0"/>
              <a:t>. If they did, you would have been required to catch a</a:t>
            </a:r>
            <a:br>
              <a:rPr lang="en-US" dirty="0"/>
            </a:br>
            <a:r>
              <a:rPr lang="en-US" dirty="0"/>
              <a:t>checked exception anytime you called </a:t>
            </a:r>
            <a:r>
              <a:rPr lang="en-US" dirty="0" err="1"/>
              <a:t>System.out.println</a:t>
            </a:r>
            <a:r>
              <a:rPr lang="en-US" dirty="0"/>
              <a:t>() in your code .</a:t>
            </a:r>
            <a:br>
              <a:rPr lang="en-US" dirty="0"/>
            </a:br>
            <a:endParaRPr lang="en-US"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94</a:t>
            </a:fld>
            <a:endParaRPr lang="fr-FR"/>
          </a:p>
        </p:txBody>
      </p:sp>
    </p:spTree>
    <p:extLst>
      <p:ext uri="{BB962C8B-B14F-4D97-AF65-F5344CB8AC3E}">
        <p14:creationId xmlns:p14="http://schemas.microsoft.com/office/powerpoint/2010/main" val="40391034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77500" lnSpcReduction="20000"/>
          </a:bodyPr>
          <a:lstStyle/>
          <a:p>
            <a:pPr marL="0" indent="0">
              <a:buNone/>
            </a:pPr>
            <a:r>
              <a:rPr lang="fr-FR" b="1" dirty="0">
                <a:solidFill>
                  <a:srgbClr val="FF0000"/>
                </a:solidFill>
              </a:rPr>
              <a:t>3-8) </a:t>
            </a:r>
            <a:r>
              <a:rPr lang="en-US" b="1" dirty="0">
                <a:solidFill>
                  <a:srgbClr val="FF0000"/>
                </a:solidFill>
              </a:rPr>
              <a:t>The </a:t>
            </a:r>
            <a:r>
              <a:rPr lang="en-US" b="1" i="1" dirty="0" err="1">
                <a:solidFill>
                  <a:srgbClr val="FF0000"/>
                </a:solidFill>
              </a:rPr>
              <a:t>PrintStream</a:t>
            </a:r>
            <a:r>
              <a:rPr lang="en-US" b="1" i="1" dirty="0">
                <a:solidFill>
                  <a:srgbClr val="FF0000"/>
                </a:solidFill>
              </a:rPr>
              <a:t> </a:t>
            </a:r>
            <a:r>
              <a:rPr lang="en-US" b="1" dirty="0">
                <a:solidFill>
                  <a:srgbClr val="FF0000"/>
                </a:solidFill>
              </a:rPr>
              <a:t>and </a:t>
            </a:r>
            <a:r>
              <a:rPr lang="en-US" b="1" i="1" dirty="0" err="1">
                <a:solidFill>
                  <a:srgbClr val="FF0000"/>
                </a:solidFill>
              </a:rPr>
              <a:t>PrintWriter</a:t>
            </a:r>
            <a:r>
              <a:rPr lang="en-US" b="1" i="1" dirty="0">
                <a:solidFill>
                  <a:srgbClr val="FF0000"/>
                </a:solidFill>
              </a:rPr>
              <a:t> </a:t>
            </a:r>
            <a:r>
              <a:rPr lang="en-US" b="1" dirty="0">
                <a:solidFill>
                  <a:srgbClr val="FF0000"/>
                </a:solidFill>
              </a:rPr>
              <a:t>Classes</a:t>
            </a:r>
            <a:r>
              <a:rPr lang="en-US" dirty="0">
                <a:solidFill>
                  <a:srgbClr val="FF0000"/>
                </a:solidFill>
              </a:rPr>
              <a:t> </a:t>
            </a:r>
          </a:p>
          <a:p>
            <a:pPr marL="0" indent="0">
              <a:buNone/>
            </a:pPr>
            <a:r>
              <a:rPr lang="en-US" b="1" dirty="0">
                <a:solidFill>
                  <a:srgbClr val="0070C0"/>
                </a:solidFill>
              </a:rPr>
              <a:t>3-8-1) print</a:t>
            </a:r>
          </a:p>
          <a:p>
            <a:pPr marL="0" indent="0" algn="just">
              <a:buNone/>
            </a:pPr>
            <a:r>
              <a:rPr lang="en-US" dirty="0"/>
              <a:t>The most basic of the print-based methods is print(), which is overloaded with all Java primitives as well as String and Object. In general, these methods perform </a:t>
            </a:r>
            <a:r>
              <a:rPr lang="en-US" dirty="0" err="1"/>
              <a:t>String.valueOf</a:t>
            </a:r>
            <a:r>
              <a:rPr lang="en-US" dirty="0"/>
              <a:t>() on the argument and call the underlying stream’s write() method, although they also handle character encoding automatically. For example, the following sets of print/write code are equivalent: </a:t>
            </a:r>
          </a:p>
          <a:p>
            <a:pPr marL="0" indent="0">
              <a:buNone/>
            </a:pPr>
            <a:r>
              <a:rPr lang="fr-FR" dirty="0" err="1">
                <a:solidFill>
                  <a:srgbClr val="0070C0"/>
                </a:solidFill>
              </a:rPr>
              <a:t>PrintWriter</a:t>
            </a:r>
            <a:r>
              <a:rPr lang="fr-FR" dirty="0">
                <a:solidFill>
                  <a:srgbClr val="0070C0"/>
                </a:solidFill>
              </a:rPr>
              <a:t> out = new </a:t>
            </a:r>
            <a:r>
              <a:rPr lang="fr-FR" dirty="0" err="1">
                <a:solidFill>
                  <a:srgbClr val="0070C0"/>
                </a:solidFill>
              </a:rPr>
              <a:t>PrintWriter</a:t>
            </a:r>
            <a:r>
              <a:rPr lang="fr-FR" dirty="0">
                <a:solidFill>
                  <a:srgbClr val="0070C0"/>
                </a:solidFill>
              </a:rPr>
              <a:t>("zoo.log");</a:t>
            </a:r>
            <a:br>
              <a:rPr lang="fr-FR" dirty="0">
                <a:solidFill>
                  <a:srgbClr val="0070C0"/>
                </a:solidFill>
              </a:rPr>
            </a:br>
            <a:r>
              <a:rPr lang="fr-FR" dirty="0" err="1">
                <a:solidFill>
                  <a:srgbClr val="0070C0"/>
                </a:solidFill>
              </a:rPr>
              <a:t>out.print</a:t>
            </a:r>
            <a:r>
              <a:rPr lang="fr-FR" dirty="0">
                <a:solidFill>
                  <a:srgbClr val="0070C0"/>
                </a:solidFill>
              </a:rPr>
              <a:t>(5); // </a:t>
            </a:r>
            <a:r>
              <a:rPr lang="fr-FR" dirty="0" err="1">
                <a:solidFill>
                  <a:srgbClr val="0070C0"/>
                </a:solidFill>
              </a:rPr>
              <a:t>PrintWriter</a:t>
            </a:r>
            <a:r>
              <a:rPr lang="fr-FR" dirty="0">
                <a:solidFill>
                  <a:srgbClr val="0070C0"/>
                </a:solidFill>
              </a:rPr>
              <a:t> </a:t>
            </a:r>
            <a:r>
              <a:rPr lang="fr-FR" dirty="0" err="1">
                <a:solidFill>
                  <a:srgbClr val="0070C0"/>
                </a:solidFill>
              </a:rPr>
              <a:t>method</a:t>
            </a:r>
            <a:r>
              <a:rPr lang="fr-FR" dirty="0">
                <a:solidFill>
                  <a:srgbClr val="0070C0"/>
                </a:solidFill>
              </a:rPr>
              <a:t/>
            </a:r>
            <a:br>
              <a:rPr lang="fr-FR" dirty="0">
                <a:solidFill>
                  <a:srgbClr val="0070C0"/>
                </a:solidFill>
              </a:rPr>
            </a:br>
            <a:r>
              <a:rPr lang="fr-FR" dirty="0" err="1">
                <a:solidFill>
                  <a:srgbClr val="0070C0"/>
                </a:solidFill>
              </a:rPr>
              <a:t>out.write</a:t>
            </a:r>
            <a:r>
              <a:rPr lang="fr-FR" dirty="0">
                <a:solidFill>
                  <a:srgbClr val="0070C0"/>
                </a:solidFill>
              </a:rPr>
              <a:t>(</a:t>
            </a:r>
            <a:r>
              <a:rPr lang="fr-FR" dirty="0" err="1">
                <a:solidFill>
                  <a:srgbClr val="0070C0"/>
                </a:solidFill>
              </a:rPr>
              <a:t>String.valueOf</a:t>
            </a:r>
            <a:r>
              <a:rPr lang="fr-FR" dirty="0">
                <a:solidFill>
                  <a:srgbClr val="0070C0"/>
                </a:solidFill>
              </a:rPr>
              <a:t>(5)); // Writer </a:t>
            </a:r>
            <a:r>
              <a:rPr lang="fr-FR" dirty="0" err="1">
                <a:solidFill>
                  <a:srgbClr val="0070C0"/>
                </a:solidFill>
              </a:rPr>
              <a:t>method</a:t>
            </a:r>
            <a:r>
              <a:rPr lang="fr-FR" dirty="0">
                <a:solidFill>
                  <a:srgbClr val="0070C0"/>
                </a:solidFill>
              </a:rPr>
              <a:t> </a:t>
            </a:r>
            <a:r>
              <a:rPr lang="fr-FR" dirty="0"/>
              <a:t/>
            </a:r>
            <a:br>
              <a:rPr lang="fr-FR" dirty="0"/>
            </a:br>
            <a:r>
              <a:rPr lang="en-US" dirty="0"/>
              <a:t/>
            </a:r>
            <a:br>
              <a:rPr lang="en-US" dirty="0"/>
            </a:br>
            <a:endParaRPr lang="en-US" b="1" dirty="0">
              <a:solidFill>
                <a:srgbClr val="0070C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95</a:t>
            </a:fld>
            <a:endParaRPr lang="fr-FR"/>
          </a:p>
        </p:txBody>
      </p:sp>
    </p:spTree>
    <p:extLst>
      <p:ext uri="{BB962C8B-B14F-4D97-AF65-F5344CB8AC3E}">
        <p14:creationId xmlns:p14="http://schemas.microsoft.com/office/powerpoint/2010/main" val="28058143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77500" lnSpcReduction="20000"/>
          </a:bodyPr>
          <a:lstStyle/>
          <a:p>
            <a:pPr marL="0" indent="0">
              <a:buNone/>
            </a:pPr>
            <a:r>
              <a:rPr lang="fr-FR" b="1" dirty="0">
                <a:solidFill>
                  <a:srgbClr val="FF0000"/>
                </a:solidFill>
              </a:rPr>
              <a:t>3-8) </a:t>
            </a:r>
            <a:r>
              <a:rPr lang="en-US" b="1" dirty="0">
                <a:solidFill>
                  <a:srgbClr val="FF0000"/>
                </a:solidFill>
              </a:rPr>
              <a:t>The </a:t>
            </a:r>
            <a:r>
              <a:rPr lang="en-US" b="1" i="1" dirty="0" err="1">
                <a:solidFill>
                  <a:srgbClr val="FF0000"/>
                </a:solidFill>
              </a:rPr>
              <a:t>PrintStream</a:t>
            </a:r>
            <a:r>
              <a:rPr lang="en-US" b="1" i="1" dirty="0">
                <a:solidFill>
                  <a:srgbClr val="FF0000"/>
                </a:solidFill>
              </a:rPr>
              <a:t> </a:t>
            </a:r>
            <a:r>
              <a:rPr lang="en-US" b="1" dirty="0">
                <a:solidFill>
                  <a:srgbClr val="FF0000"/>
                </a:solidFill>
              </a:rPr>
              <a:t>and </a:t>
            </a:r>
            <a:r>
              <a:rPr lang="en-US" b="1" i="1" dirty="0" err="1">
                <a:solidFill>
                  <a:srgbClr val="FF0000"/>
                </a:solidFill>
              </a:rPr>
              <a:t>PrintWriter</a:t>
            </a:r>
            <a:r>
              <a:rPr lang="en-US" b="1" i="1" dirty="0">
                <a:solidFill>
                  <a:srgbClr val="FF0000"/>
                </a:solidFill>
              </a:rPr>
              <a:t> </a:t>
            </a:r>
            <a:r>
              <a:rPr lang="en-US" b="1" dirty="0">
                <a:solidFill>
                  <a:srgbClr val="FF0000"/>
                </a:solidFill>
              </a:rPr>
              <a:t>Classes</a:t>
            </a:r>
            <a:r>
              <a:rPr lang="en-US" dirty="0">
                <a:solidFill>
                  <a:srgbClr val="FF0000"/>
                </a:solidFill>
              </a:rPr>
              <a:t> </a:t>
            </a:r>
          </a:p>
          <a:p>
            <a:pPr marL="0" indent="0">
              <a:buNone/>
            </a:pPr>
            <a:r>
              <a:rPr lang="en-US" b="1" dirty="0">
                <a:solidFill>
                  <a:srgbClr val="0070C0"/>
                </a:solidFill>
              </a:rPr>
              <a:t>3-8-2) </a:t>
            </a:r>
            <a:r>
              <a:rPr lang="en-US" b="1" i="1" dirty="0" err="1">
                <a:solidFill>
                  <a:srgbClr val="0070C0"/>
                </a:solidFill>
              </a:rPr>
              <a:t>println</a:t>
            </a:r>
            <a:r>
              <a:rPr lang="en-US" b="1" i="1" dirty="0">
                <a:solidFill>
                  <a:srgbClr val="0070C0"/>
                </a:solidFill>
              </a:rPr>
              <a:t>()</a:t>
            </a:r>
            <a:r>
              <a:rPr lang="en-US" b="1" i="1" dirty="0"/>
              <a:t/>
            </a:r>
            <a:br>
              <a:rPr lang="en-US" b="1" i="1" dirty="0"/>
            </a:br>
            <a:r>
              <a:rPr lang="en-US" dirty="0"/>
              <a:t>The next methods available in the </a:t>
            </a:r>
            <a:r>
              <a:rPr lang="en-US" dirty="0" err="1"/>
              <a:t>PrintStream</a:t>
            </a:r>
            <a:r>
              <a:rPr lang="en-US" dirty="0"/>
              <a:t> and </a:t>
            </a:r>
            <a:r>
              <a:rPr lang="en-US" dirty="0" err="1"/>
              <a:t>PrintWriter</a:t>
            </a:r>
            <a:r>
              <a:rPr lang="en-US" dirty="0"/>
              <a:t> classes are the </a:t>
            </a:r>
            <a:r>
              <a:rPr lang="en-US" b="1" dirty="0" err="1">
                <a:solidFill>
                  <a:srgbClr val="0070C0"/>
                </a:solidFill>
              </a:rPr>
              <a:t>println</a:t>
            </a:r>
            <a:r>
              <a:rPr lang="en-US" b="1" dirty="0">
                <a:solidFill>
                  <a:srgbClr val="0070C0"/>
                </a:solidFill>
              </a:rPr>
              <a:t>() methods</a:t>
            </a:r>
            <a:r>
              <a:rPr lang="en-US" dirty="0"/>
              <a:t>, which are virtually identical to the print() methods, except that they </a:t>
            </a:r>
            <a:r>
              <a:rPr lang="en-US" b="1" dirty="0"/>
              <a:t>insert a line break </a:t>
            </a:r>
            <a:r>
              <a:rPr lang="en-US" dirty="0"/>
              <a:t>after the String value is written. The classes also include a version </a:t>
            </a:r>
            <a:r>
              <a:rPr lang="en-US" b="1" dirty="0"/>
              <a:t>of </a:t>
            </a:r>
            <a:r>
              <a:rPr lang="en-US" b="1" dirty="0" err="1"/>
              <a:t>println</a:t>
            </a:r>
            <a:r>
              <a:rPr lang="en-US" b="1" dirty="0"/>
              <a:t>() that takes no arguments</a:t>
            </a:r>
            <a:r>
              <a:rPr lang="en-US" dirty="0"/>
              <a:t>, which terminates the current line by writing a line separator.</a:t>
            </a:r>
          </a:p>
          <a:p>
            <a:pPr marL="0" indent="0">
              <a:buNone/>
            </a:pPr>
            <a:r>
              <a:rPr lang="en-US" dirty="0"/>
              <a:t/>
            </a:r>
            <a:br>
              <a:rPr lang="en-US" dirty="0"/>
            </a:br>
            <a:r>
              <a:rPr lang="en-US" dirty="0"/>
              <a:t>These methods are especially helpful, as the line break or separator character is JVM dependent. For example, in some systems a line feed symbol, \n, signifies a line break, whereas other systems use a carriage return symbol followed by a line feed symbol, \r\n, to signify a line break. </a:t>
            </a:r>
          </a:p>
          <a:p>
            <a:pPr marL="0" indent="0">
              <a:buNone/>
            </a:pPr>
            <a:r>
              <a:rPr lang="en-US" dirty="0"/>
              <a:t>As you saw earlier in the chapter with </a:t>
            </a:r>
            <a:r>
              <a:rPr lang="en-US" dirty="0" err="1"/>
              <a:t>file.separator</a:t>
            </a:r>
            <a:r>
              <a:rPr lang="en-US" dirty="0"/>
              <a:t>, the line. separator value is available as a Java system property at any time: </a:t>
            </a:r>
            <a:r>
              <a:rPr lang="en-US" b="1" dirty="0" err="1"/>
              <a:t>System.getProperty</a:t>
            </a:r>
            <a:r>
              <a:rPr lang="en-US" b="1" dirty="0"/>
              <a:t>("</a:t>
            </a:r>
            <a:r>
              <a:rPr lang="en-US" b="1" dirty="0" err="1"/>
              <a:t>line.separator</a:t>
            </a:r>
            <a:r>
              <a:rPr lang="en-US" b="1" dirty="0"/>
              <a:t>"); </a:t>
            </a: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96</a:t>
            </a:fld>
            <a:endParaRPr lang="fr-FR"/>
          </a:p>
        </p:txBody>
      </p:sp>
    </p:spTree>
    <p:extLst>
      <p:ext uri="{BB962C8B-B14F-4D97-AF65-F5344CB8AC3E}">
        <p14:creationId xmlns:p14="http://schemas.microsoft.com/office/powerpoint/2010/main" val="41270668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3-8) </a:t>
            </a:r>
            <a:r>
              <a:rPr lang="en-US" b="1" dirty="0">
                <a:solidFill>
                  <a:srgbClr val="FF0000"/>
                </a:solidFill>
              </a:rPr>
              <a:t>The </a:t>
            </a:r>
            <a:r>
              <a:rPr lang="en-US" b="1" i="1" dirty="0" err="1">
                <a:solidFill>
                  <a:srgbClr val="FF0000"/>
                </a:solidFill>
              </a:rPr>
              <a:t>PrintStream</a:t>
            </a:r>
            <a:r>
              <a:rPr lang="en-US" b="1" i="1" dirty="0">
                <a:solidFill>
                  <a:srgbClr val="FF0000"/>
                </a:solidFill>
              </a:rPr>
              <a:t> </a:t>
            </a:r>
            <a:r>
              <a:rPr lang="en-US" b="1" dirty="0">
                <a:solidFill>
                  <a:srgbClr val="FF0000"/>
                </a:solidFill>
              </a:rPr>
              <a:t>and </a:t>
            </a:r>
            <a:r>
              <a:rPr lang="en-US" b="1" i="1" dirty="0" err="1">
                <a:solidFill>
                  <a:srgbClr val="FF0000"/>
                </a:solidFill>
              </a:rPr>
              <a:t>PrintWriter</a:t>
            </a:r>
            <a:r>
              <a:rPr lang="en-US" b="1" i="1" dirty="0">
                <a:solidFill>
                  <a:srgbClr val="FF0000"/>
                </a:solidFill>
              </a:rPr>
              <a:t> </a:t>
            </a:r>
            <a:r>
              <a:rPr lang="en-US" b="1" dirty="0">
                <a:solidFill>
                  <a:srgbClr val="FF0000"/>
                </a:solidFill>
              </a:rPr>
              <a:t>Classes</a:t>
            </a:r>
            <a:r>
              <a:rPr lang="en-US" dirty="0">
                <a:solidFill>
                  <a:srgbClr val="FF0000"/>
                </a:solidFill>
              </a:rPr>
              <a:t> </a:t>
            </a:r>
          </a:p>
          <a:p>
            <a:pPr marL="0" indent="0">
              <a:buNone/>
            </a:pPr>
            <a:r>
              <a:rPr lang="en-US" b="1" dirty="0">
                <a:solidFill>
                  <a:srgbClr val="0070C0"/>
                </a:solidFill>
              </a:rPr>
              <a:t>3-8-3) </a:t>
            </a:r>
            <a:r>
              <a:rPr lang="fr-FR" b="1" i="1" dirty="0">
                <a:solidFill>
                  <a:srgbClr val="0070C0"/>
                </a:solidFill>
              </a:rPr>
              <a:t>format() </a:t>
            </a:r>
            <a:r>
              <a:rPr lang="fr-FR" b="1" dirty="0">
                <a:solidFill>
                  <a:srgbClr val="0070C0"/>
                </a:solidFill>
              </a:rPr>
              <a:t>and </a:t>
            </a:r>
            <a:r>
              <a:rPr lang="fr-FR" b="1" i="1" dirty="0">
                <a:solidFill>
                  <a:srgbClr val="0070C0"/>
                </a:solidFill>
              </a:rPr>
              <a:t>printf()</a:t>
            </a:r>
            <a:r>
              <a:rPr lang="fr-FR" dirty="0">
                <a:solidFill>
                  <a:srgbClr val="0070C0"/>
                </a:solidFill>
              </a:rPr>
              <a:t>  (1/2)</a:t>
            </a:r>
            <a:r>
              <a:rPr lang="fr-FR" dirty="0"/>
              <a:t/>
            </a:r>
            <a:br>
              <a:rPr lang="fr-FR" dirty="0"/>
            </a:br>
            <a:r>
              <a:rPr lang="en-US" dirty="0"/>
              <a:t>Like the </a:t>
            </a:r>
            <a:r>
              <a:rPr lang="en-US" dirty="0" err="1"/>
              <a:t>String.format</a:t>
            </a:r>
            <a:r>
              <a:rPr lang="en-US" dirty="0"/>
              <a:t>() methods discussed in Chapter 5 , the format() method in</a:t>
            </a:r>
            <a:br>
              <a:rPr lang="en-US" dirty="0"/>
            </a:br>
            <a:r>
              <a:rPr lang="en-US" dirty="0" err="1"/>
              <a:t>PrintStream</a:t>
            </a:r>
            <a:r>
              <a:rPr lang="en-US" dirty="0"/>
              <a:t> and </a:t>
            </a:r>
            <a:r>
              <a:rPr lang="en-US" dirty="0" err="1"/>
              <a:t>PrintWriter</a:t>
            </a:r>
            <a:r>
              <a:rPr lang="en-US" dirty="0"/>
              <a:t> takes a String, an optional locale, and a set of arguments,</a:t>
            </a:r>
            <a:br>
              <a:rPr lang="en-US" dirty="0"/>
            </a:br>
            <a:r>
              <a:rPr lang="en-US" dirty="0"/>
              <a:t>and it writes a formatted String to the stream based on the input. In other words, it is a</a:t>
            </a:r>
            <a:br>
              <a:rPr lang="en-US" dirty="0"/>
            </a:br>
            <a:r>
              <a:rPr lang="en-US" dirty="0"/>
              <a:t>convenience method for formatting directly to the stream. Refer to Chapter 5 for more</a:t>
            </a:r>
            <a:br>
              <a:rPr lang="en-US" dirty="0"/>
            </a:br>
            <a:r>
              <a:rPr lang="en-US" dirty="0"/>
              <a:t>details about how String values can be formatted in Java. </a:t>
            </a:r>
            <a:br>
              <a:rPr lang="en-US" dirty="0"/>
            </a:br>
            <a:r>
              <a:rPr lang="en-US" b="1" i="1" dirty="0"/>
              <a:t/>
            </a:r>
            <a:br>
              <a:rPr lang="en-US" b="1" i="1" dirty="0"/>
            </a:br>
            <a:endParaRPr lang="en-US" b="1" dirty="0">
              <a:solidFill>
                <a:srgbClr val="FF000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97</a:t>
            </a:fld>
            <a:endParaRPr lang="fr-FR"/>
          </a:p>
        </p:txBody>
      </p:sp>
    </p:spTree>
    <p:extLst>
      <p:ext uri="{BB962C8B-B14F-4D97-AF65-F5344CB8AC3E}">
        <p14:creationId xmlns:p14="http://schemas.microsoft.com/office/powerpoint/2010/main" val="32418819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3-8) </a:t>
            </a:r>
            <a:r>
              <a:rPr lang="en-US" b="1" dirty="0">
                <a:solidFill>
                  <a:srgbClr val="FF0000"/>
                </a:solidFill>
              </a:rPr>
              <a:t>The </a:t>
            </a:r>
            <a:r>
              <a:rPr lang="en-US" b="1" i="1" dirty="0" err="1">
                <a:solidFill>
                  <a:srgbClr val="FF0000"/>
                </a:solidFill>
              </a:rPr>
              <a:t>PrintStream</a:t>
            </a:r>
            <a:r>
              <a:rPr lang="en-US" b="1" i="1" dirty="0">
                <a:solidFill>
                  <a:srgbClr val="FF0000"/>
                </a:solidFill>
              </a:rPr>
              <a:t> </a:t>
            </a:r>
            <a:r>
              <a:rPr lang="en-US" b="1" dirty="0">
                <a:solidFill>
                  <a:srgbClr val="FF0000"/>
                </a:solidFill>
              </a:rPr>
              <a:t>and </a:t>
            </a:r>
            <a:r>
              <a:rPr lang="en-US" b="1" i="1" dirty="0" err="1">
                <a:solidFill>
                  <a:srgbClr val="FF0000"/>
                </a:solidFill>
              </a:rPr>
              <a:t>PrintWriter</a:t>
            </a:r>
            <a:r>
              <a:rPr lang="en-US" b="1" i="1" dirty="0">
                <a:solidFill>
                  <a:srgbClr val="FF0000"/>
                </a:solidFill>
              </a:rPr>
              <a:t> </a:t>
            </a:r>
            <a:r>
              <a:rPr lang="en-US" b="1" dirty="0">
                <a:solidFill>
                  <a:srgbClr val="FF0000"/>
                </a:solidFill>
              </a:rPr>
              <a:t>Classes</a:t>
            </a:r>
            <a:r>
              <a:rPr lang="en-US" dirty="0">
                <a:solidFill>
                  <a:srgbClr val="FF0000"/>
                </a:solidFill>
              </a:rPr>
              <a:t> </a:t>
            </a:r>
          </a:p>
          <a:p>
            <a:pPr marL="0" indent="0">
              <a:buNone/>
            </a:pPr>
            <a:r>
              <a:rPr lang="en-US" b="1" dirty="0">
                <a:solidFill>
                  <a:srgbClr val="0070C0"/>
                </a:solidFill>
              </a:rPr>
              <a:t>3-8-3) </a:t>
            </a:r>
            <a:r>
              <a:rPr lang="fr-FR" b="1" i="1" dirty="0">
                <a:solidFill>
                  <a:srgbClr val="0070C0"/>
                </a:solidFill>
              </a:rPr>
              <a:t>format() </a:t>
            </a:r>
            <a:r>
              <a:rPr lang="fr-FR" b="1" dirty="0">
                <a:solidFill>
                  <a:srgbClr val="0070C0"/>
                </a:solidFill>
              </a:rPr>
              <a:t>and </a:t>
            </a:r>
            <a:r>
              <a:rPr lang="fr-FR" b="1" i="1" dirty="0">
                <a:solidFill>
                  <a:srgbClr val="0070C0"/>
                </a:solidFill>
              </a:rPr>
              <a:t>printf()</a:t>
            </a:r>
            <a:r>
              <a:rPr lang="fr-FR" dirty="0">
                <a:solidFill>
                  <a:srgbClr val="0070C0"/>
                </a:solidFill>
              </a:rPr>
              <a:t>  (2/2)</a:t>
            </a:r>
            <a:r>
              <a:rPr lang="fr-FR" dirty="0"/>
              <a:t/>
            </a:r>
            <a:br>
              <a:rPr lang="fr-FR" dirty="0"/>
            </a:br>
            <a:r>
              <a:rPr lang="en-US" dirty="0"/>
              <a:t>For convenience, as well as to make C developers feel more at home in Java, the</a:t>
            </a:r>
            <a:br>
              <a:rPr lang="en-US" dirty="0"/>
            </a:br>
            <a:r>
              <a:rPr lang="en-US" dirty="0" err="1"/>
              <a:t>PrintStream</a:t>
            </a:r>
            <a:r>
              <a:rPr lang="en-US" dirty="0"/>
              <a:t> and </a:t>
            </a:r>
            <a:r>
              <a:rPr lang="en-US" dirty="0" err="1"/>
              <a:t>PrintWriter</a:t>
            </a:r>
            <a:r>
              <a:rPr lang="en-US" dirty="0"/>
              <a:t> APIs also include a set of </a:t>
            </a:r>
            <a:r>
              <a:rPr lang="en-US" dirty="0" err="1"/>
              <a:t>printf</a:t>
            </a:r>
            <a:r>
              <a:rPr lang="en-US" dirty="0"/>
              <a:t>() methods, which are</a:t>
            </a:r>
            <a:br>
              <a:rPr lang="en-US" dirty="0"/>
            </a:br>
            <a:r>
              <a:rPr lang="en-US" dirty="0"/>
              <a:t>straight pass-through methods to the format() methods. For example, although the names of the following two methods differ, their input values, output value, and behavior are identical in Java. They can be used interchangeably:</a:t>
            </a:r>
            <a:br>
              <a:rPr lang="en-US" dirty="0"/>
            </a:br>
            <a:r>
              <a:rPr lang="en-US" dirty="0">
                <a:solidFill>
                  <a:srgbClr val="0070C0"/>
                </a:solidFill>
              </a:rPr>
              <a:t>public </a:t>
            </a:r>
            <a:r>
              <a:rPr lang="en-US" dirty="0" err="1">
                <a:solidFill>
                  <a:srgbClr val="0070C0"/>
                </a:solidFill>
              </a:rPr>
              <a:t>PrintWriter</a:t>
            </a:r>
            <a:r>
              <a:rPr lang="en-US" dirty="0">
                <a:solidFill>
                  <a:srgbClr val="0070C0"/>
                </a:solidFill>
              </a:rPr>
              <a:t> format(String format, Object </a:t>
            </a:r>
            <a:r>
              <a:rPr lang="en-US" dirty="0" err="1">
                <a:solidFill>
                  <a:srgbClr val="0070C0"/>
                </a:solidFill>
              </a:rPr>
              <a:t>args</a:t>
            </a:r>
            <a:r>
              <a:rPr lang="en-US" dirty="0">
                <a:solidFill>
                  <a:srgbClr val="0070C0"/>
                </a:solidFill>
              </a:rPr>
              <a:t>. . .)</a:t>
            </a:r>
            <a:br>
              <a:rPr lang="en-US" dirty="0">
                <a:solidFill>
                  <a:srgbClr val="0070C0"/>
                </a:solidFill>
              </a:rPr>
            </a:br>
            <a:r>
              <a:rPr lang="en-US" dirty="0">
                <a:solidFill>
                  <a:srgbClr val="0070C0"/>
                </a:solidFill>
              </a:rPr>
              <a:t>public </a:t>
            </a:r>
            <a:r>
              <a:rPr lang="en-US" dirty="0" err="1">
                <a:solidFill>
                  <a:srgbClr val="0070C0"/>
                </a:solidFill>
              </a:rPr>
              <a:t>PrintWriter</a:t>
            </a:r>
            <a:r>
              <a:rPr lang="en-US" dirty="0">
                <a:solidFill>
                  <a:srgbClr val="0070C0"/>
                </a:solidFill>
              </a:rPr>
              <a:t> </a:t>
            </a:r>
            <a:r>
              <a:rPr lang="en-US" dirty="0" err="1">
                <a:solidFill>
                  <a:srgbClr val="0070C0"/>
                </a:solidFill>
              </a:rPr>
              <a:t>printf</a:t>
            </a:r>
            <a:r>
              <a:rPr lang="en-US" dirty="0">
                <a:solidFill>
                  <a:srgbClr val="0070C0"/>
                </a:solidFill>
              </a:rPr>
              <a:t>(String format, Object </a:t>
            </a:r>
            <a:r>
              <a:rPr lang="en-US" dirty="0" err="1">
                <a:solidFill>
                  <a:srgbClr val="0070C0"/>
                </a:solidFill>
              </a:rPr>
              <a:t>args</a:t>
            </a:r>
            <a:r>
              <a:rPr lang="en-US" dirty="0">
                <a:solidFill>
                  <a:srgbClr val="0070C0"/>
                </a:solidFill>
              </a:rPr>
              <a:t>. . .) </a:t>
            </a:r>
            <a:endParaRPr lang="en-US" b="1" dirty="0">
              <a:solidFill>
                <a:srgbClr val="0070C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98</a:t>
            </a:fld>
            <a:endParaRPr lang="fr-FR"/>
          </a:p>
        </p:txBody>
      </p:sp>
    </p:spTree>
    <p:extLst>
      <p:ext uri="{BB962C8B-B14F-4D97-AF65-F5344CB8AC3E}">
        <p14:creationId xmlns:p14="http://schemas.microsoft.com/office/powerpoint/2010/main" val="271445717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t>3-Working </a:t>
            </a:r>
            <a:r>
              <a:rPr lang="fr-FR" dirty="0" err="1"/>
              <a:t>with</a:t>
            </a:r>
            <a:r>
              <a:rPr lang="fr-FR" dirty="0"/>
              <a:t> </a:t>
            </a:r>
            <a:r>
              <a:rPr lang="fr-FR" dirty="0" err="1"/>
              <a:t>Streams</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3-8) </a:t>
            </a:r>
            <a:r>
              <a:rPr lang="en-US" b="1" dirty="0">
                <a:solidFill>
                  <a:srgbClr val="FF0000"/>
                </a:solidFill>
              </a:rPr>
              <a:t>The </a:t>
            </a:r>
            <a:r>
              <a:rPr lang="en-US" b="1" i="1" dirty="0" err="1">
                <a:solidFill>
                  <a:srgbClr val="FF0000"/>
                </a:solidFill>
              </a:rPr>
              <a:t>PrintStream</a:t>
            </a:r>
            <a:r>
              <a:rPr lang="en-US" b="1" i="1" dirty="0">
                <a:solidFill>
                  <a:srgbClr val="FF0000"/>
                </a:solidFill>
              </a:rPr>
              <a:t> </a:t>
            </a:r>
            <a:r>
              <a:rPr lang="en-US" b="1" dirty="0">
                <a:solidFill>
                  <a:srgbClr val="FF0000"/>
                </a:solidFill>
              </a:rPr>
              <a:t>and </a:t>
            </a:r>
            <a:r>
              <a:rPr lang="en-US" b="1" i="1" dirty="0" err="1">
                <a:solidFill>
                  <a:srgbClr val="FF0000"/>
                </a:solidFill>
              </a:rPr>
              <a:t>PrintWriter</a:t>
            </a:r>
            <a:r>
              <a:rPr lang="en-US" b="1" i="1" dirty="0">
                <a:solidFill>
                  <a:srgbClr val="FF0000"/>
                </a:solidFill>
              </a:rPr>
              <a:t> </a:t>
            </a:r>
            <a:r>
              <a:rPr lang="en-US" b="1" dirty="0">
                <a:solidFill>
                  <a:srgbClr val="FF0000"/>
                </a:solidFill>
              </a:rPr>
              <a:t>Classes</a:t>
            </a:r>
            <a:r>
              <a:rPr lang="en-US" dirty="0">
                <a:solidFill>
                  <a:srgbClr val="FF0000"/>
                </a:solidFill>
              </a:rPr>
              <a:t> </a:t>
            </a:r>
          </a:p>
          <a:p>
            <a:pPr marL="0" indent="0">
              <a:buNone/>
            </a:pPr>
            <a:r>
              <a:rPr lang="en-US" b="1" dirty="0">
                <a:solidFill>
                  <a:srgbClr val="0070C0"/>
                </a:solidFill>
              </a:rPr>
              <a:t>3-8-3) </a:t>
            </a:r>
            <a:r>
              <a:rPr lang="fr-FR" b="1" i="1" dirty="0">
                <a:solidFill>
                  <a:srgbClr val="0070C0"/>
                </a:solidFill>
              </a:rPr>
              <a:t>format() </a:t>
            </a:r>
            <a:r>
              <a:rPr lang="fr-FR" b="1" dirty="0">
                <a:solidFill>
                  <a:srgbClr val="0070C0"/>
                </a:solidFill>
              </a:rPr>
              <a:t>and </a:t>
            </a:r>
            <a:r>
              <a:rPr lang="fr-FR" b="1" i="1" dirty="0">
                <a:solidFill>
                  <a:srgbClr val="0070C0"/>
                </a:solidFill>
              </a:rPr>
              <a:t>printf()</a:t>
            </a:r>
            <a:r>
              <a:rPr lang="fr-FR" dirty="0">
                <a:solidFill>
                  <a:srgbClr val="0070C0"/>
                </a:solidFill>
              </a:rPr>
              <a:t>  (2/2)</a:t>
            </a:r>
            <a:r>
              <a:rPr lang="fr-FR" dirty="0"/>
              <a:t/>
            </a:r>
            <a:br>
              <a:rPr lang="fr-FR" dirty="0"/>
            </a:br>
            <a:r>
              <a:rPr lang="en-US" b="1" dirty="0"/>
              <a:t>Sample </a:t>
            </a:r>
            <a:r>
              <a:rPr lang="en-US" b="1" i="1" dirty="0" err="1"/>
              <a:t>PrintWriter</a:t>
            </a:r>
            <a:r>
              <a:rPr lang="en-US" b="1" i="1" dirty="0"/>
              <a:t> </a:t>
            </a:r>
            <a:r>
              <a:rPr lang="en-US" b="1" dirty="0"/>
              <a:t>Application</a:t>
            </a:r>
            <a:br>
              <a:rPr lang="en-US" b="1" dirty="0"/>
            </a:br>
            <a:r>
              <a:rPr lang="en-US" dirty="0"/>
              <a:t>We conclude this section with sample code of the </a:t>
            </a:r>
            <a:r>
              <a:rPr lang="en-US" dirty="0" err="1"/>
              <a:t>PrintWriter</a:t>
            </a:r>
            <a:r>
              <a:rPr lang="en-US" dirty="0"/>
              <a:t> class in action, as well as the accompanying output file: </a:t>
            </a:r>
            <a:br>
              <a:rPr lang="en-US" dirty="0"/>
            </a:br>
            <a:endParaRPr lang="en-US" b="1" dirty="0">
              <a:solidFill>
                <a:srgbClr val="0070C0"/>
              </a:solidFill>
            </a:endParaRPr>
          </a:p>
        </p:txBody>
      </p:sp>
      <p:sp>
        <p:nvSpPr>
          <p:cNvPr id="4" name="Espace réservé de la date 3">
            <a:extLst>
              <a:ext uri="{FF2B5EF4-FFF2-40B4-BE49-F238E27FC236}">
                <a16:creationId xmlns:a16="http://schemas.microsoft.com/office/drawing/2014/main" xmlns="" id="{6ACBEE74-69E5-4C01-9D47-CE8036970A2D}"/>
              </a:ext>
            </a:extLst>
          </p:cNvPr>
          <p:cNvSpPr>
            <a:spLocks noGrp="1"/>
          </p:cNvSpPr>
          <p:nvPr>
            <p:ph type="dt" sz="half" idx="10"/>
          </p:nvPr>
        </p:nvSpPr>
        <p:spPr/>
        <p:txBody>
          <a:bodyPr/>
          <a:lstStyle/>
          <a:p>
            <a:fld id="{534FDB58-C426-4E72-8418-D32030379BBB}" type="datetime1">
              <a:rPr lang="fr-FR" smtClean="0"/>
              <a:t>29/06/2023</a:t>
            </a:fld>
            <a:endParaRPr lang="fr-FR"/>
          </a:p>
        </p:txBody>
      </p:sp>
      <p:sp>
        <p:nvSpPr>
          <p:cNvPr id="5" name="Espace réservé du pied de page 4">
            <a:extLst>
              <a:ext uri="{FF2B5EF4-FFF2-40B4-BE49-F238E27FC236}">
                <a16:creationId xmlns:a16="http://schemas.microsoft.com/office/drawing/2014/main" xmlns="" id="{E9D2147F-FEEC-4BFB-A11F-A61C4CB8C038}"/>
              </a:ext>
            </a:extLst>
          </p:cNvPr>
          <p:cNvSpPr>
            <a:spLocks noGrp="1"/>
          </p:cNvSpPr>
          <p:nvPr>
            <p:ph type="ftr" sz="quarter" idx="11"/>
          </p:nvPr>
        </p:nvSpPr>
        <p:spPr/>
        <p:txBody>
          <a:bodyPr/>
          <a:lstStyle/>
          <a:p>
            <a:r>
              <a:rPr lang="fr-FR"/>
              <a:t>Chapter 8 : IO                                              Dr Mohamed Amine Mezghich</a:t>
            </a:r>
          </a:p>
        </p:txBody>
      </p:sp>
      <p:sp>
        <p:nvSpPr>
          <p:cNvPr id="6" name="Espace réservé du numéro de diapositive 5">
            <a:extLst>
              <a:ext uri="{FF2B5EF4-FFF2-40B4-BE49-F238E27FC236}">
                <a16:creationId xmlns:a16="http://schemas.microsoft.com/office/drawing/2014/main" xmlns="" id="{39EEEFDD-E633-4AC5-BCAB-F1782E5ECD6D}"/>
              </a:ext>
            </a:extLst>
          </p:cNvPr>
          <p:cNvSpPr>
            <a:spLocks noGrp="1"/>
          </p:cNvSpPr>
          <p:nvPr>
            <p:ph type="sldNum" sz="quarter" idx="12"/>
          </p:nvPr>
        </p:nvSpPr>
        <p:spPr/>
        <p:txBody>
          <a:bodyPr/>
          <a:lstStyle/>
          <a:p>
            <a:fld id="{4A5BDE94-4727-4585-B07D-29C32A2ADF6D}" type="slidenum">
              <a:rPr lang="fr-FR" smtClean="0"/>
              <a:t>99</a:t>
            </a:fld>
            <a:endParaRPr lang="fr-FR"/>
          </a:p>
        </p:txBody>
      </p:sp>
      <p:pic>
        <p:nvPicPr>
          <p:cNvPr id="7" name="Image 6">
            <a:extLst>
              <a:ext uri="{FF2B5EF4-FFF2-40B4-BE49-F238E27FC236}">
                <a16:creationId xmlns:a16="http://schemas.microsoft.com/office/drawing/2014/main" xmlns="" id="{A5AC62D2-08A7-4575-9A06-BAA529C98C7D}"/>
              </a:ext>
            </a:extLst>
          </p:cNvPr>
          <p:cNvPicPr>
            <a:picLocks noChangeAspect="1"/>
          </p:cNvPicPr>
          <p:nvPr/>
        </p:nvPicPr>
        <p:blipFill>
          <a:blip r:embed="rId3"/>
          <a:stretch>
            <a:fillRect/>
          </a:stretch>
        </p:blipFill>
        <p:spPr>
          <a:xfrm>
            <a:off x="2357437" y="757237"/>
            <a:ext cx="7477125" cy="5343525"/>
          </a:xfrm>
          <a:prstGeom prst="rect">
            <a:avLst/>
          </a:prstGeom>
        </p:spPr>
      </p:pic>
    </p:spTree>
    <p:extLst>
      <p:ext uri="{BB962C8B-B14F-4D97-AF65-F5344CB8AC3E}">
        <p14:creationId xmlns:p14="http://schemas.microsoft.com/office/powerpoint/2010/main" val="30669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5341</TotalTime>
  <Words>4508</Words>
  <Application>Microsoft Office PowerPoint</Application>
  <PresentationFormat>Widescreen</PresentationFormat>
  <Paragraphs>808</Paragraphs>
  <Slides>113</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113</vt:i4>
      </vt:variant>
    </vt:vector>
  </HeadingPairs>
  <TitlesOfParts>
    <vt:vector size="119" baseType="lpstr">
      <vt:lpstr>Arial</vt:lpstr>
      <vt:lpstr>Calibri</vt:lpstr>
      <vt:lpstr>Garamond</vt:lpstr>
      <vt:lpstr>UniversLTStd-Bold</vt:lpstr>
      <vt:lpstr>Wingdings</vt:lpstr>
      <vt:lpstr>Organique</vt:lpstr>
      <vt:lpstr>OCP 11 [1Z0-819]</vt:lpstr>
      <vt:lpstr>Chapter 8 : IO</vt:lpstr>
      <vt:lpstr>Chapter 8 : IO</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1-Understanding Files and Directories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2-Introducing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3-Working with Streams </vt:lpstr>
      <vt:lpstr>4-Interacting with Users </vt:lpstr>
      <vt:lpstr>4-Interacting with Users </vt:lpstr>
      <vt:lpstr>4-Interacting with Users </vt:lpstr>
      <vt:lpstr>4-Interacting with Users </vt:lpstr>
      <vt:lpstr>4-Interacting with Users </vt:lpstr>
      <vt:lpstr>4-Interacting with Users </vt:lpstr>
      <vt:lpstr>4-Interacting with Users </vt:lpstr>
      <vt:lpstr>4-Interacting with Users </vt:lpstr>
      <vt:lpstr>4-Interacting with Users </vt:lpstr>
      <vt:lpstr>4-Interacting with Users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1Z0-809</dc:title>
  <dc:creator>Mohamed Amine Mezghich</dc:creator>
  <cp:lastModifiedBy>amine</cp:lastModifiedBy>
  <cp:revision>591</cp:revision>
  <dcterms:created xsi:type="dcterms:W3CDTF">2018-08-30T10:23:28Z</dcterms:created>
  <dcterms:modified xsi:type="dcterms:W3CDTF">2023-06-29T12:56:35Z</dcterms:modified>
</cp:coreProperties>
</file>